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536" r:id="rId2"/>
    <p:sldId id="537" r:id="rId3"/>
    <p:sldId id="535" r:id="rId4"/>
    <p:sldId id="306" r:id="rId5"/>
    <p:sldId id="532" r:id="rId6"/>
    <p:sldId id="534" r:id="rId7"/>
    <p:sldId id="539" r:id="rId8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24" autoAdjust="0"/>
    <p:restoredTop sz="94660"/>
  </p:normalViewPr>
  <p:slideViewPr>
    <p:cSldViewPr snapToGrid="0">
      <p:cViewPr varScale="1">
        <p:scale>
          <a:sx n="81" d="100"/>
          <a:sy n="81" d="100"/>
        </p:scale>
        <p:origin x="102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981520-31C9-462F-A06D-70C2F78A07DD}" type="datetimeFigureOut">
              <a:rPr lang="ko-KR" altLang="en-US" smtClean="0"/>
              <a:t>2026-03-14</a:t>
            </a:fld>
            <a:endParaRPr lang="ko-KR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A898A4-62F6-47AC-9C48-37C3C7ADB6A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926683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71AD20-111E-7117-7486-F673E8FAE7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7C917CA5-03EA-438F-DC34-681E3CAFEF3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10D0F23E-8A79-6747-7832-1129A6FC108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E444EFA-B7F8-B681-CD32-E865946C7F1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DA71A8-CD03-43F2-AC01-0697920ED934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855797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AD5D1A-6479-3827-4DA9-503E092ECF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BB08B7F5-F797-E3EA-3EBD-CE88F4629CC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BCC8BF43-4134-88B5-D747-8A7814C2D0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8A80B30-1270-7ED3-0954-52676C9A106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DA71A8-CD03-43F2-AC01-0697920ED934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38168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0887A8-8099-391E-E835-8048D6541D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DC70FA6A-3956-422A-7C31-8C177040CC5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DD1D984F-C1B4-04A9-14BA-DD80BC0AE0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DE4FC9ED-4F82-CFA8-63F8-94746B66040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DA71A8-CD03-43F2-AC01-0697920ED934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621720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5AD593-DBEC-0CEF-B369-EFE486BF06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AA37F362-18AC-FB2C-D884-B59755A1B97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036F18F6-A879-5A47-773A-D35A4439710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5236BBE8-7417-C5E8-0A0C-4D17837A041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DA71A8-CD03-43F2-AC01-0697920ED934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695549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5C0EC4-8348-8F6B-1A11-4D67B08626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61B39374-FE74-63E2-C60E-315EE1A0F88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E2E0C2F5-0B5E-E1DD-20DA-9614E977378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B2DBAAEE-70A1-B282-053B-40F65BAD402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DA71A8-CD03-43F2-AC01-0697920ED934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900293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911ED6-05B8-AF59-DABB-89F2180FA3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15F04670-01C1-5F86-330C-FCFAEC9F20E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95E3BFC1-C736-94B9-D1A6-167C41A365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591A1603-5859-101B-109F-6FF12CF7803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DA71A8-CD03-43F2-AC01-0697920ED934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26724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BFF687-178C-F9F3-66F9-0AA38F0B98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D770CD-1173-0B08-6C1A-692393B13B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altLang="ko-KR"/>
              <a:t>Click to edit Master subtitle style</a:t>
            </a:r>
            <a:endParaRPr lang="ko-KR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626296-9E77-01ED-A38A-EA1C1F184B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890A7-821D-47B0-8E16-E4CE2A7ED673}" type="datetimeFigureOut">
              <a:rPr lang="ko-KR" altLang="en-US" smtClean="0"/>
              <a:t>2026-03-14</a:t>
            </a:fld>
            <a:endParaRPr lang="ko-KR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9763B9-F7B7-D72E-6FEA-601029F054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733DAE-9C14-978C-B5A5-C4B32BECD6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2673E-A37B-4321-8302-28133536266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25293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5778E-D681-C1E0-0EA5-C5BD771AA6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7E5E62-C187-EA9A-FB4F-DE8AE3005C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45886B-5E6D-BCEA-C672-2A32DE4AD4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890A7-821D-47B0-8E16-E4CE2A7ED673}" type="datetimeFigureOut">
              <a:rPr lang="ko-KR" altLang="en-US" smtClean="0"/>
              <a:t>2026-03-14</a:t>
            </a:fld>
            <a:endParaRPr lang="ko-KR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C5C82B-3EAD-DF3B-2CBE-425597E8B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3DF746-F980-0319-BB74-C4A2267F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2673E-A37B-4321-8302-28133536266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27531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6FD56A1-4132-8DB3-C742-1692E83F24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F1078E-8932-6780-C61F-3D10AF91A6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3D8977-335C-1E32-5244-2980A89662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890A7-821D-47B0-8E16-E4CE2A7ED673}" type="datetimeFigureOut">
              <a:rPr lang="ko-KR" altLang="en-US" smtClean="0"/>
              <a:t>2026-03-14</a:t>
            </a:fld>
            <a:endParaRPr lang="ko-KR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F5CE4E-55A9-EF0C-2818-65B10EC6D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0B7E5F-C804-E93E-A81D-D0650C0F0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2673E-A37B-4321-8302-28133536266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98966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16E445-321A-54FA-F12D-F3F1138AB6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56A2CA-4D67-D266-2A94-B064A457DF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919136-B58B-4E15-1F66-10B35A567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890A7-821D-47B0-8E16-E4CE2A7ED673}" type="datetimeFigureOut">
              <a:rPr lang="ko-KR" altLang="en-US" smtClean="0"/>
              <a:t>2026-03-14</a:t>
            </a:fld>
            <a:endParaRPr lang="ko-KR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B9F81E-CF6A-FE9C-18D5-9DE8C0B378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6CD5F5-066D-4C1C-8463-8CAF2FA68C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2673E-A37B-4321-8302-28133536266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26491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56011-67A5-19DC-7397-C094D73DCE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B97999-52CB-C6C5-CCE8-39C028500D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7646F3-9399-E3BB-9A1B-E847DE566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890A7-821D-47B0-8E16-E4CE2A7ED673}" type="datetimeFigureOut">
              <a:rPr lang="ko-KR" altLang="en-US" smtClean="0"/>
              <a:t>2026-03-14</a:t>
            </a:fld>
            <a:endParaRPr lang="ko-KR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39F7E9-B37B-6939-293A-CA6C684AA9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187DBF-544E-AEBE-AF31-D2FCA6940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2673E-A37B-4321-8302-28133536266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37277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8632DC-684E-39EC-0D85-03635270F3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3F7FC8-E695-83E4-E571-78421F0ED4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31A475-6F5B-D2A8-4450-160F093E5B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6ECA94-3F7B-3109-7139-F8FCF4AD6A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890A7-821D-47B0-8E16-E4CE2A7ED673}" type="datetimeFigureOut">
              <a:rPr lang="ko-KR" altLang="en-US" smtClean="0"/>
              <a:t>2026-03-14</a:t>
            </a:fld>
            <a:endParaRPr lang="ko-KR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B7B270-6BEE-212F-B1E3-1FD85027C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FC2F00-6C92-4827-D19F-C60FE95EB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2673E-A37B-4321-8302-28133536266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53081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094D64-3D25-BEE1-1A97-9BCD3AAC0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CCFE0B-8403-CD9D-8E0A-96A9B37835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926ED2-97D1-8A35-63AF-BBB60C97EE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B32A488-D6BC-EE55-4C54-7161F92ABF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031D4FA-DB4D-ACFF-06E0-F17732A2A9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6851985-57DA-D8D2-B6C5-4CCDBBD22A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890A7-821D-47B0-8E16-E4CE2A7ED673}" type="datetimeFigureOut">
              <a:rPr lang="ko-KR" altLang="en-US" smtClean="0"/>
              <a:t>2026-03-14</a:t>
            </a:fld>
            <a:endParaRPr lang="ko-KR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4C0E447-535D-B07F-D777-515ADEF177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5688DD6-6F1C-DCC9-8251-69D89132E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2673E-A37B-4321-8302-28133536266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65630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FC5D3E-AC61-1A17-4595-4D93224FA2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E8F76C6-330B-E820-59D3-40F608DFAE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890A7-821D-47B0-8E16-E4CE2A7ED673}" type="datetimeFigureOut">
              <a:rPr lang="ko-KR" altLang="en-US" smtClean="0"/>
              <a:t>2026-03-14</a:t>
            </a:fld>
            <a:endParaRPr lang="ko-KR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3126DD-D5C5-5791-C198-0214EA4FA9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5D7D4B-7E0A-A571-5F0F-70E9BEFA0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2673E-A37B-4321-8302-28133536266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35866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1796B6-9C9D-8DE1-4594-4D07C5C8FC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890A7-821D-47B0-8E16-E4CE2A7ED673}" type="datetimeFigureOut">
              <a:rPr lang="ko-KR" altLang="en-US" smtClean="0"/>
              <a:t>2026-03-14</a:t>
            </a:fld>
            <a:endParaRPr lang="ko-KR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CCE5A26-3B51-DD17-0941-E8FCE76E78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FDEF0D-2E59-9837-8273-406F44DEF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2673E-A37B-4321-8302-28133536266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0151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6A2BA9-A144-3CEF-3C80-56D7907B86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32A90A-D35B-C896-A161-D8066EF7B9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E929E9-F7D8-D767-643A-E9B8AC83B7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6AB800-A760-C34A-F474-6001690438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890A7-821D-47B0-8E16-E4CE2A7ED673}" type="datetimeFigureOut">
              <a:rPr lang="ko-KR" altLang="en-US" smtClean="0"/>
              <a:t>2026-03-14</a:t>
            </a:fld>
            <a:endParaRPr lang="ko-KR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082D25-3089-DFEA-BFB6-73232ECAA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1D4B6A-4A8D-13F0-A3F8-3FBBD02ADE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2673E-A37B-4321-8302-28133536266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91023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4F60B4-B6C5-6C91-2806-53CA32A56B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A5B46ED-DB9E-B3B1-D48F-B0D629CD53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EB04EF-8569-64F1-F9EA-DEB4A2546F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FADB19-B2B0-9D16-9E78-8898963F9F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890A7-821D-47B0-8E16-E4CE2A7ED673}" type="datetimeFigureOut">
              <a:rPr lang="ko-KR" altLang="en-US" smtClean="0"/>
              <a:t>2026-03-14</a:t>
            </a:fld>
            <a:endParaRPr lang="ko-KR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16782B-0F43-537E-2B97-E3636039F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CAC46D-2D30-89BA-D4FC-2711F246E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2673E-A37B-4321-8302-28133536266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41102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D58AA22-71B6-0476-3FE2-5B5486387C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3A8109-5422-99F3-2E04-F0743063F7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C012B1-362A-5AAB-062D-F6C7EB7890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E3890A7-821D-47B0-8E16-E4CE2A7ED673}" type="datetimeFigureOut">
              <a:rPr lang="ko-KR" altLang="en-US" smtClean="0"/>
              <a:t>2026-03-14</a:t>
            </a:fld>
            <a:endParaRPr lang="ko-KR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B1C797-B534-5944-0D6A-26DDF7970A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B28708-C5A6-0F38-FBC5-1BFC099B6C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982673E-A37B-4321-8302-28133536266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91990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EDCA8CE-5F61-8DF4-0E1F-5728C83D7B0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50B092AF-66BD-78C1-CC04-69B027B63EA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647792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236023-096D-483A-A43D-51F6D4FA9A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직선 연결선 4">
            <a:extLst>
              <a:ext uri="{FF2B5EF4-FFF2-40B4-BE49-F238E27FC236}">
                <a16:creationId xmlns:a16="http://schemas.microsoft.com/office/drawing/2014/main" id="{B02149F7-5C5E-9D3A-D15B-FF5B877AEB26}"/>
              </a:ext>
            </a:extLst>
          </p:cNvPr>
          <p:cNvCxnSpPr>
            <a:cxnSpLocks/>
          </p:cNvCxnSpPr>
          <p:nvPr/>
        </p:nvCxnSpPr>
        <p:spPr>
          <a:xfrm>
            <a:off x="0" y="692529"/>
            <a:ext cx="12192000" cy="0"/>
          </a:xfrm>
          <a:prstGeom prst="line">
            <a:avLst/>
          </a:prstGeom>
          <a:ln w="57150">
            <a:solidFill>
              <a:srgbClr val="821B2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730DEF86-9AC4-41C1-4521-9FD6468D7224}"/>
              </a:ext>
            </a:extLst>
          </p:cNvPr>
          <p:cNvSpPr txBox="1"/>
          <p:nvPr/>
        </p:nvSpPr>
        <p:spPr>
          <a:xfrm flipH="1">
            <a:off x="336240" y="169309"/>
            <a:ext cx="85863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주  간    계 획    보 고 서</a:t>
            </a:r>
            <a:r>
              <a:rPr lang="en-US" altLang="ko-KR" sz="2800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:  </a:t>
            </a:r>
            <a:r>
              <a:rPr lang="ko-KR" altLang="en-US" sz="2800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 </a:t>
            </a:r>
            <a:r>
              <a:rPr lang="en-US" altLang="ko-KR" sz="2800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(  )</a:t>
            </a:r>
            <a:r>
              <a:rPr lang="ko-KR" altLang="en-US" sz="2800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월   </a:t>
            </a:r>
            <a:r>
              <a:rPr lang="en-US" altLang="ko-KR" sz="2800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(  )</a:t>
            </a:r>
            <a:r>
              <a:rPr lang="ko-KR" altLang="en-US" sz="2800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주차     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7E2A01F-D28A-0D07-3FED-9A1F1BB408F4}"/>
              </a:ext>
            </a:extLst>
          </p:cNvPr>
          <p:cNvSpPr txBox="1"/>
          <p:nvPr/>
        </p:nvSpPr>
        <p:spPr>
          <a:xfrm>
            <a:off x="641965" y="1215825"/>
            <a:ext cx="10307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b="1">
                <a:solidFill>
                  <a:srgbClr val="13137E"/>
                </a:solidFill>
              </a:rPr>
              <a:t>금주진행</a:t>
            </a:r>
            <a:endParaRPr lang="ko-KR" altLang="en-US" sz="1400" b="1" dirty="0">
              <a:solidFill>
                <a:srgbClr val="13137E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5D1995E-3C8D-12AF-4F66-FD2517608077}"/>
              </a:ext>
            </a:extLst>
          </p:cNvPr>
          <p:cNvSpPr txBox="1"/>
          <p:nvPr/>
        </p:nvSpPr>
        <p:spPr>
          <a:xfrm>
            <a:off x="641965" y="2668034"/>
            <a:ext cx="9415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>
              <a:defRPr sz="1400" b="1">
                <a:solidFill>
                  <a:srgbClr val="760000"/>
                </a:solidFill>
              </a:defRPr>
            </a:lvl1pPr>
          </a:lstStyle>
          <a:p>
            <a:r>
              <a:rPr lang="ko-KR" altLang="en-US">
                <a:solidFill>
                  <a:srgbClr val="13137E"/>
                </a:solidFill>
              </a:rPr>
              <a:t>차주계획</a:t>
            </a:r>
            <a:endParaRPr lang="ko-KR" altLang="en-US" dirty="0">
              <a:solidFill>
                <a:srgbClr val="13137E"/>
              </a:solidFill>
            </a:endParaRPr>
          </a:p>
        </p:txBody>
      </p:sp>
      <p:graphicFrame>
        <p:nvGraphicFramePr>
          <p:cNvPr id="4" name="표 16">
            <a:extLst>
              <a:ext uri="{FF2B5EF4-FFF2-40B4-BE49-F238E27FC236}">
                <a16:creationId xmlns:a16="http://schemas.microsoft.com/office/drawing/2014/main" id="{DFE5CB07-AA70-13D8-65C4-0F53013B18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7355214"/>
              </p:ext>
            </p:extLst>
          </p:nvPr>
        </p:nvGraphicFramePr>
        <p:xfrm>
          <a:off x="641967" y="2986582"/>
          <a:ext cx="10908063" cy="975360"/>
        </p:xfrm>
        <a:graphic>
          <a:graphicData uri="http://schemas.openxmlformats.org/drawingml/2006/table">
            <a:tbl>
              <a:tblPr firstRow="1" bandRow="1">
                <a:solidFill>
                  <a:srgbClr val="FFE5E5"/>
                </a:solidFill>
                <a:tableStyleId>{0E3FDE45-AF77-4B5C-9715-49D594BDF05E}</a:tableStyleId>
              </a:tblPr>
              <a:tblGrid>
                <a:gridCol w="1204086">
                  <a:extLst>
                    <a:ext uri="{9D8B030D-6E8A-4147-A177-3AD203B41FA5}">
                      <a16:colId xmlns:a16="http://schemas.microsoft.com/office/drawing/2014/main" val="3593273488"/>
                    </a:ext>
                  </a:extLst>
                </a:gridCol>
                <a:gridCol w="3071004">
                  <a:extLst>
                    <a:ext uri="{9D8B030D-6E8A-4147-A177-3AD203B41FA5}">
                      <a16:colId xmlns:a16="http://schemas.microsoft.com/office/drawing/2014/main" val="590720794"/>
                    </a:ext>
                  </a:extLst>
                </a:gridCol>
                <a:gridCol w="1768415">
                  <a:extLst>
                    <a:ext uri="{9D8B030D-6E8A-4147-A177-3AD203B41FA5}">
                      <a16:colId xmlns:a16="http://schemas.microsoft.com/office/drawing/2014/main" val="2141674024"/>
                    </a:ext>
                  </a:extLst>
                </a:gridCol>
                <a:gridCol w="1771514">
                  <a:extLst>
                    <a:ext uri="{9D8B030D-6E8A-4147-A177-3AD203B41FA5}">
                      <a16:colId xmlns:a16="http://schemas.microsoft.com/office/drawing/2014/main" val="2696831837"/>
                    </a:ext>
                  </a:extLst>
                </a:gridCol>
                <a:gridCol w="1256357">
                  <a:extLst>
                    <a:ext uri="{9D8B030D-6E8A-4147-A177-3AD203B41FA5}">
                      <a16:colId xmlns:a16="http://schemas.microsoft.com/office/drawing/2014/main" val="410688886"/>
                    </a:ext>
                  </a:extLst>
                </a:gridCol>
                <a:gridCol w="1836687">
                  <a:extLst>
                    <a:ext uri="{9D8B030D-6E8A-4147-A177-3AD203B41FA5}">
                      <a16:colId xmlns:a16="http://schemas.microsoft.com/office/drawing/2014/main" val="992175108"/>
                    </a:ext>
                  </a:extLst>
                </a:gridCol>
              </a:tblGrid>
              <a:tr h="118661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/>
                        <a:t>업    무    명</a:t>
                      </a:r>
                    </a:p>
                  </a:txBody>
                  <a:tcPr anchor="ctr">
                    <a:lnR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/>
                        <a:t>업   무   내  용</a:t>
                      </a:r>
                      <a:endParaRPr lang="ko-KR" altLang="en-US" sz="1000" dirty="0"/>
                    </a:p>
                  </a:txBody>
                  <a:tcPr anchor="ctr">
                    <a:lnL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/>
                        <a:t>진  행  기  간</a:t>
                      </a:r>
                      <a:endParaRPr lang="ko-KR" altLang="en-US" sz="1000" dirty="0"/>
                    </a:p>
                  </a:txBody>
                  <a:tcPr anchor="ctr">
                    <a:lnL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/>
                        <a:t>진   행   사   항  </a:t>
                      </a:r>
                      <a:endParaRPr lang="ko-KR" altLang="en-US" sz="1000" dirty="0"/>
                    </a:p>
                  </a:txBody>
                  <a:tcPr anchor="ctr">
                    <a:lnL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/>
                        <a:t>결 과 </a:t>
                      </a:r>
                      <a:r>
                        <a:rPr lang="en-US" altLang="ko-KR" sz="1000"/>
                        <a:t>/ </a:t>
                      </a:r>
                      <a:r>
                        <a:rPr lang="ko-KR" altLang="en-US" sz="1000"/>
                        <a:t>산  출  물</a:t>
                      </a:r>
                      <a:r>
                        <a:rPr lang="en-US" altLang="ko-KR" sz="1000"/>
                        <a:t> </a:t>
                      </a:r>
                      <a:endParaRPr lang="ko-KR" altLang="en-US" sz="1000" dirty="0"/>
                    </a:p>
                  </a:txBody>
                  <a:tcPr anchor="ctr">
                    <a:lnL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/>
                        <a:t>비   고</a:t>
                      </a:r>
                      <a:endParaRPr lang="ko-KR" altLang="en-US" sz="1000" dirty="0"/>
                    </a:p>
                  </a:txBody>
                  <a:tcPr anchor="ctr">
                    <a:lnL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539963"/>
                  </a:ext>
                </a:extLst>
              </a:tr>
              <a:tr h="11866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 dirty="0"/>
                    </a:p>
                  </a:txBody>
                  <a:tcPr anchor="ctr">
                    <a:lnR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>
                          <a:latin typeface="+mn-lt"/>
                        </a:rPr>
                        <a:t>15.96</a:t>
                      </a:r>
                      <a:r>
                        <a:rPr lang="ko-KR" altLang="en-US" sz="1000" dirty="0">
                          <a:latin typeface="+mn-lt"/>
                        </a:rPr>
                        <a:t>인치 </a:t>
                      </a:r>
                      <a:r>
                        <a:rPr lang="en-US" altLang="ko-KR" sz="1000" dirty="0">
                          <a:latin typeface="+mn-lt"/>
                        </a:rPr>
                        <a:t>Reticle </a:t>
                      </a:r>
                      <a:r>
                        <a:rPr lang="ko-KR" altLang="en-US" sz="1000" dirty="0">
                          <a:latin typeface="+mn-lt"/>
                        </a:rPr>
                        <a:t>설계</a:t>
                      </a:r>
                    </a:p>
                  </a:txBody>
                  <a:tcPr anchor="ctr">
                    <a:lnL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26.02.23 – 26.02.27</a:t>
                      </a:r>
                      <a:endParaRPr kumimoji="0" lang="ko-KR" alt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진   행   중</a:t>
                      </a:r>
                      <a:endParaRPr lang="ko-KR" altLang="en-US" sz="1000" b="0" dirty="0"/>
                    </a:p>
                  </a:txBody>
                  <a:tcPr anchor="ctr">
                    <a:lnL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F3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/>
                    </a:p>
                  </a:txBody>
                  <a:tcPr anchor="ctr">
                    <a:lnL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/>
                        <a:t>화소 회로</a:t>
                      </a:r>
                    </a:p>
                  </a:txBody>
                  <a:tcPr anchor="ctr">
                    <a:lnL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4365142"/>
                  </a:ext>
                </a:extLst>
              </a:tr>
              <a:tr h="11866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 dirty="0"/>
                    </a:p>
                  </a:txBody>
                  <a:tcPr anchor="ctr">
                    <a:lnR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F3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>
                          <a:latin typeface="+mn-lt"/>
                        </a:rPr>
                        <a:t>패널 구동</a:t>
                      </a:r>
                      <a:endParaRPr lang="ko-KR" altLang="en-US" sz="1000" dirty="0"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anose="020F0502020204030204"/>
                          <a:ea typeface="맑은 고딕" panose="020B0503020000020004" pitchFamily="50" charset="-127"/>
                          <a:cs typeface="+mn-cs"/>
                        </a:rPr>
                        <a:t>26.02.23 – 26.02.27</a:t>
                      </a:r>
                      <a:endParaRPr kumimoji="0" lang="ko-KR" altLang="en-US" sz="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anose="020F0502020204030204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anose="020F0502020204030204"/>
                          <a:ea typeface="맑은 고딕" panose="020B0503020000020004" pitchFamily="50" charset="-127"/>
                          <a:cs typeface="+mn-cs"/>
                        </a:rPr>
                        <a:t>진 행 예 정</a:t>
                      </a:r>
                    </a:p>
                  </a:txBody>
                  <a:tcPr anchor="ctr">
                    <a:lnL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F3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/>
                    </a:p>
                  </a:txBody>
                  <a:tcPr anchor="ctr">
                    <a:lnL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anchor="ctr">
                    <a:lnL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08034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 dirty="0"/>
                    </a:p>
                  </a:txBody>
                  <a:tcPr anchor="ctr">
                    <a:lnR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F3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>
                          <a:latin typeface="+mn-lt"/>
                        </a:rPr>
                        <a:t>논문 계획서 작성</a:t>
                      </a:r>
                      <a:endParaRPr lang="ko-KR" altLang="en-US" sz="1000" dirty="0"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anose="020F0502020204030204"/>
                          <a:ea typeface="맑은 고딕" panose="020B0503020000020004" pitchFamily="50" charset="-127"/>
                          <a:cs typeface="+mn-cs"/>
                        </a:rPr>
                        <a:t>26.02.23 – 26.02.27</a:t>
                      </a:r>
                      <a:endParaRPr kumimoji="0" lang="ko-KR" altLang="en-US" sz="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anose="020F0502020204030204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진 행 예 정</a:t>
                      </a:r>
                      <a:endParaRPr kumimoji="0" lang="ko-KR" alt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F3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/>
                    </a:p>
                  </a:txBody>
                  <a:tcPr anchor="ctr">
                    <a:lnL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dirty="0"/>
                        <a:t>2</a:t>
                      </a:r>
                      <a:r>
                        <a:rPr lang="ko-KR" altLang="en-US" sz="800" dirty="0"/>
                        <a:t>월 </a:t>
                      </a:r>
                      <a:r>
                        <a:rPr lang="en-US" altLang="ko-KR" sz="800" dirty="0"/>
                        <a:t>26</a:t>
                      </a:r>
                      <a:r>
                        <a:rPr lang="ko-KR" altLang="en-US" sz="800" dirty="0"/>
                        <a:t>일 </a:t>
                      </a:r>
                      <a:r>
                        <a:rPr lang="en-US" altLang="ko-KR" sz="800" dirty="0"/>
                        <a:t>18</a:t>
                      </a:r>
                      <a:r>
                        <a:rPr lang="ko-KR" altLang="en-US" sz="800" dirty="0"/>
                        <a:t>시 마감</a:t>
                      </a:r>
                      <a:r>
                        <a:rPr lang="en-US" altLang="ko-KR" sz="800" dirty="0"/>
                        <a:t>.</a:t>
                      </a:r>
                    </a:p>
                  </a:txBody>
                  <a:tcPr anchor="ctr">
                    <a:lnL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6673766"/>
                  </a:ext>
                </a:extLst>
              </a:tr>
            </a:tbl>
          </a:graphicData>
        </a:graphic>
      </p:graphicFrame>
      <p:graphicFrame>
        <p:nvGraphicFramePr>
          <p:cNvPr id="7" name="표 21">
            <a:extLst>
              <a:ext uri="{FF2B5EF4-FFF2-40B4-BE49-F238E27FC236}">
                <a16:creationId xmlns:a16="http://schemas.microsoft.com/office/drawing/2014/main" id="{4D41786F-5E98-FF20-37EF-8BF23BC877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5504919"/>
              </p:ext>
            </p:extLst>
          </p:nvPr>
        </p:nvGraphicFramePr>
        <p:xfrm>
          <a:off x="641968" y="5154495"/>
          <a:ext cx="10908063" cy="975360"/>
        </p:xfrm>
        <a:graphic>
          <a:graphicData uri="http://schemas.openxmlformats.org/drawingml/2006/table">
            <a:tbl>
              <a:tblPr firstRow="1" bandRow="1">
                <a:solidFill>
                  <a:srgbClr val="FFE5E5"/>
                </a:solidFill>
                <a:tableStyleId>{0E3FDE45-AF77-4B5C-9715-49D594BDF05E}</a:tableStyleId>
              </a:tblPr>
              <a:tblGrid>
                <a:gridCol w="10908063">
                  <a:extLst>
                    <a:ext uri="{9D8B030D-6E8A-4147-A177-3AD203B41FA5}">
                      <a16:colId xmlns:a16="http://schemas.microsoft.com/office/drawing/2014/main" val="3073179495"/>
                    </a:ext>
                  </a:extLst>
                </a:gridCol>
              </a:tblGrid>
              <a:tr h="13961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 b="1"/>
                    </a:p>
                  </a:txBody>
                  <a:tcPr anchor="ctr"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8662667"/>
                  </a:ext>
                </a:extLst>
              </a:tr>
              <a:tr h="19372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 b="1">
                        <a:highlight>
                          <a:srgbClr val="FFFF00"/>
                        </a:highlight>
                      </a:endParaRPr>
                    </a:p>
                  </a:txBody>
                  <a:tcPr anchor="ctr"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5463860"/>
                  </a:ext>
                </a:extLst>
              </a:tr>
              <a:tr h="13961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 b="1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40835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 b="1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59149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C993FDC7-64E0-A3B5-4D61-208B5E5D97E6}"/>
              </a:ext>
            </a:extLst>
          </p:cNvPr>
          <p:cNvSpPr txBox="1"/>
          <p:nvPr/>
        </p:nvSpPr>
        <p:spPr>
          <a:xfrm>
            <a:off x="641967" y="4846718"/>
            <a:ext cx="28689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>
              <a:defRPr sz="1400" b="1">
                <a:solidFill>
                  <a:srgbClr val="760000"/>
                </a:solidFill>
              </a:defRPr>
            </a:lvl1pPr>
          </a:lstStyle>
          <a:p>
            <a:r>
              <a:rPr lang="ko-KR" altLang="en-US">
                <a:solidFill>
                  <a:srgbClr val="13137E"/>
                </a:solidFill>
              </a:rPr>
              <a:t>특이사항 및 정기 일정</a:t>
            </a:r>
            <a:endParaRPr lang="ko-KR" altLang="en-US" dirty="0">
              <a:solidFill>
                <a:srgbClr val="13137E"/>
              </a:solidFill>
            </a:endParaRPr>
          </a:p>
        </p:txBody>
      </p:sp>
      <p:graphicFrame>
        <p:nvGraphicFramePr>
          <p:cNvPr id="9" name="표 23">
            <a:extLst>
              <a:ext uri="{FF2B5EF4-FFF2-40B4-BE49-F238E27FC236}">
                <a16:creationId xmlns:a16="http://schemas.microsoft.com/office/drawing/2014/main" id="{DEF9957B-594E-A00C-1B9C-5427F27C9C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928154"/>
              </p:ext>
            </p:extLst>
          </p:nvPr>
        </p:nvGraphicFramePr>
        <p:xfrm>
          <a:off x="641963" y="1534373"/>
          <a:ext cx="10908063" cy="975360"/>
        </p:xfrm>
        <a:graphic>
          <a:graphicData uri="http://schemas.openxmlformats.org/drawingml/2006/table">
            <a:tbl>
              <a:tblPr firstRow="1" bandRow="1">
                <a:solidFill>
                  <a:srgbClr val="FFE5E5"/>
                </a:solidFill>
                <a:tableStyleId>{0E3FDE45-AF77-4B5C-9715-49D594BDF05E}</a:tableStyleId>
              </a:tblPr>
              <a:tblGrid>
                <a:gridCol w="1204086">
                  <a:extLst>
                    <a:ext uri="{9D8B030D-6E8A-4147-A177-3AD203B41FA5}">
                      <a16:colId xmlns:a16="http://schemas.microsoft.com/office/drawing/2014/main" val="3593273488"/>
                    </a:ext>
                  </a:extLst>
                </a:gridCol>
                <a:gridCol w="3071004">
                  <a:extLst>
                    <a:ext uri="{9D8B030D-6E8A-4147-A177-3AD203B41FA5}">
                      <a16:colId xmlns:a16="http://schemas.microsoft.com/office/drawing/2014/main" val="590720794"/>
                    </a:ext>
                  </a:extLst>
                </a:gridCol>
                <a:gridCol w="1768415">
                  <a:extLst>
                    <a:ext uri="{9D8B030D-6E8A-4147-A177-3AD203B41FA5}">
                      <a16:colId xmlns:a16="http://schemas.microsoft.com/office/drawing/2014/main" val="2141674024"/>
                    </a:ext>
                  </a:extLst>
                </a:gridCol>
                <a:gridCol w="1771514">
                  <a:extLst>
                    <a:ext uri="{9D8B030D-6E8A-4147-A177-3AD203B41FA5}">
                      <a16:colId xmlns:a16="http://schemas.microsoft.com/office/drawing/2014/main" val="2696831837"/>
                    </a:ext>
                  </a:extLst>
                </a:gridCol>
                <a:gridCol w="1256357">
                  <a:extLst>
                    <a:ext uri="{9D8B030D-6E8A-4147-A177-3AD203B41FA5}">
                      <a16:colId xmlns:a16="http://schemas.microsoft.com/office/drawing/2014/main" val="410688886"/>
                    </a:ext>
                  </a:extLst>
                </a:gridCol>
                <a:gridCol w="1836687">
                  <a:extLst>
                    <a:ext uri="{9D8B030D-6E8A-4147-A177-3AD203B41FA5}">
                      <a16:colId xmlns:a16="http://schemas.microsoft.com/office/drawing/2014/main" val="99217510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/>
                        <a:t>업    무    명</a:t>
                      </a:r>
                    </a:p>
                  </a:txBody>
                  <a:tcPr anchor="ctr">
                    <a:lnR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/>
                        <a:t>업   무   내  용</a:t>
                      </a:r>
                      <a:endParaRPr lang="ko-KR" altLang="en-US" sz="1000" dirty="0"/>
                    </a:p>
                  </a:txBody>
                  <a:tcPr anchor="ctr">
                    <a:lnL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/>
                        <a:t>진  행  기  간</a:t>
                      </a:r>
                      <a:endParaRPr lang="ko-KR" altLang="en-US" sz="1000" dirty="0"/>
                    </a:p>
                  </a:txBody>
                  <a:tcPr anchor="ctr">
                    <a:lnL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/>
                        <a:t>진   행   사   항  </a:t>
                      </a:r>
                      <a:endParaRPr lang="ko-KR" altLang="en-US" sz="1000" dirty="0"/>
                    </a:p>
                  </a:txBody>
                  <a:tcPr anchor="ctr">
                    <a:lnL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/>
                        <a:t>결 과 </a:t>
                      </a:r>
                      <a:r>
                        <a:rPr lang="en-US" altLang="ko-KR" sz="1000"/>
                        <a:t>/ </a:t>
                      </a:r>
                      <a:r>
                        <a:rPr lang="ko-KR" altLang="en-US" sz="1000"/>
                        <a:t>산  출  물</a:t>
                      </a:r>
                      <a:r>
                        <a:rPr lang="en-US" altLang="ko-KR" sz="1000"/>
                        <a:t> </a:t>
                      </a:r>
                      <a:endParaRPr lang="ko-KR" altLang="en-US" sz="1000" dirty="0"/>
                    </a:p>
                  </a:txBody>
                  <a:tcPr anchor="ctr">
                    <a:lnL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/>
                        <a:t>비   고</a:t>
                      </a:r>
                    </a:p>
                  </a:txBody>
                  <a:tcPr anchor="ctr">
                    <a:lnL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53996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 dirty="0"/>
                    </a:p>
                  </a:txBody>
                  <a:tcPr anchor="ctr">
                    <a:lnR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 dirty="0"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 b="0" dirty="0"/>
                    </a:p>
                  </a:txBody>
                  <a:tcPr anchor="ctr">
                    <a:lnL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F3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/>
                    </a:p>
                  </a:txBody>
                  <a:tcPr anchor="ctr">
                    <a:lnL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800"/>
                    </a:p>
                  </a:txBody>
                  <a:tcPr anchor="ctr">
                    <a:lnL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436514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 dirty="0"/>
                    </a:p>
                  </a:txBody>
                  <a:tcPr anchor="ctr">
                    <a:lnR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F3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anose="020F0502020204030204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anose="020F0502020204030204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F3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/>
                    </a:p>
                  </a:txBody>
                  <a:tcPr anchor="ctr">
                    <a:lnL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/>
                    </a:p>
                  </a:txBody>
                  <a:tcPr anchor="ctr">
                    <a:lnL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32120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 dirty="0"/>
                    </a:p>
                  </a:txBody>
                  <a:tcPr anchor="ctr">
                    <a:lnR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F3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F3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/>
                    </a:p>
                  </a:txBody>
                  <a:tcPr anchor="ctr">
                    <a:lnL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anchor="ctr">
                    <a:lnL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41917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01253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C4C5B1-BD70-917C-D372-201C035917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직선 연결선 4">
            <a:extLst>
              <a:ext uri="{FF2B5EF4-FFF2-40B4-BE49-F238E27FC236}">
                <a16:creationId xmlns:a16="http://schemas.microsoft.com/office/drawing/2014/main" id="{A9FFDBB7-BFBC-5177-FEE5-C2D1C471654B}"/>
              </a:ext>
            </a:extLst>
          </p:cNvPr>
          <p:cNvCxnSpPr>
            <a:cxnSpLocks/>
          </p:cNvCxnSpPr>
          <p:nvPr/>
        </p:nvCxnSpPr>
        <p:spPr>
          <a:xfrm>
            <a:off x="0" y="661649"/>
            <a:ext cx="12192000" cy="0"/>
          </a:xfrm>
          <a:prstGeom prst="line">
            <a:avLst/>
          </a:prstGeom>
          <a:ln w="57150">
            <a:solidFill>
              <a:srgbClr val="821B2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42052ADD-4C99-D5E6-B93A-AA5A753E9C17}"/>
              </a:ext>
            </a:extLst>
          </p:cNvPr>
          <p:cNvSpPr txBox="1"/>
          <p:nvPr/>
        </p:nvSpPr>
        <p:spPr>
          <a:xfrm flipH="1">
            <a:off x="377804" y="42448"/>
            <a:ext cx="85863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논 문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8C85DB9-3048-0E7A-2E07-60894C70A291}"/>
              </a:ext>
            </a:extLst>
          </p:cNvPr>
          <p:cNvSpPr txBox="1"/>
          <p:nvPr/>
        </p:nvSpPr>
        <p:spPr>
          <a:xfrm>
            <a:off x="548443" y="1060100"/>
            <a:ext cx="16959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>
              <a:defRPr sz="1400" b="1">
                <a:solidFill>
                  <a:srgbClr val="760000"/>
                </a:solidFill>
              </a:defRPr>
            </a:lvl1pPr>
          </a:lstStyle>
          <a:p>
            <a:r>
              <a:rPr lang="ko-KR" altLang="en-US" dirty="0">
                <a:solidFill>
                  <a:srgbClr val="13137E"/>
                </a:solidFill>
              </a:rPr>
              <a:t>논문 계획</a:t>
            </a:r>
          </a:p>
        </p:txBody>
      </p:sp>
      <p:graphicFrame>
        <p:nvGraphicFramePr>
          <p:cNvPr id="3" name="표 16">
            <a:extLst>
              <a:ext uri="{FF2B5EF4-FFF2-40B4-BE49-F238E27FC236}">
                <a16:creationId xmlns:a16="http://schemas.microsoft.com/office/drawing/2014/main" id="{0C6AA6D3-7A67-CFDD-2688-AAED546C96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1967981"/>
              </p:ext>
            </p:extLst>
          </p:nvPr>
        </p:nvGraphicFramePr>
        <p:xfrm>
          <a:off x="548445" y="1378647"/>
          <a:ext cx="10908063" cy="4468107"/>
        </p:xfrm>
        <a:graphic>
          <a:graphicData uri="http://schemas.openxmlformats.org/drawingml/2006/table">
            <a:tbl>
              <a:tblPr firstRow="1" bandRow="1">
                <a:solidFill>
                  <a:srgbClr val="FFE5E5"/>
                </a:solidFill>
                <a:tableStyleId>{0E3FDE45-AF77-4B5C-9715-49D594BDF05E}</a:tableStyleId>
              </a:tblPr>
              <a:tblGrid>
                <a:gridCol w="1204086">
                  <a:extLst>
                    <a:ext uri="{9D8B030D-6E8A-4147-A177-3AD203B41FA5}">
                      <a16:colId xmlns:a16="http://schemas.microsoft.com/office/drawing/2014/main" val="3593273488"/>
                    </a:ext>
                  </a:extLst>
                </a:gridCol>
                <a:gridCol w="1853114">
                  <a:extLst>
                    <a:ext uri="{9D8B030D-6E8A-4147-A177-3AD203B41FA5}">
                      <a16:colId xmlns:a16="http://schemas.microsoft.com/office/drawing/2014/main" val="590720794"/>
                    </a:ext>
                  </a:extLst>
                </a:gridCol>
                <a:gridCol w="1818410">
                  <a:extLst>
                    <a:ext uri="{9D8B030D-6E8A-4147-A177-3AD203B41FA5}">
                      <a16:colId xmlns:a16="http://schemas.microsoft.com/office/drawing/2014/main" val="2141674024"/>
                    </a:ext>
                  </a:extLst>
                </a:gridCol>
                <a:gridCol w="1901536">
                  <a:extLst>
                    <a:ext uri="{9D8B030D-6E8A-4147-A177-3AD203B41FA5}">
                      <a16:colId xmlns:a16="http://schemas.microsoft.com/office/drawing/2014/main" val="2696831837"/>
                    </a:ext>
                  </a:extLst>
                </a:gridCol>
                <a:gridCol w="1496291">
                  <a:extLst>
                    <a:ext uri="{9D8B030D-6E8A-4147-A177-3AD203B41FA5}">
                      <a16:colId xmlns:a16="http://schemas.microsoft.com/office/drawing/2014/main" val="410688886"/>
                    </a:ext>
                  </a:extLst>
                </a:gridCol>
                <a:gridCol w="2634626">
                  <a:extLst>
                    <a:ext uri="{9D8B030D-6E8A-4147-A177-3AD203B41FA5}">
                      <a16:colId xmlns:a16="http://schemas.microsoft.com/office/drawing/2014/main" val="992175108"/>
                    </a:ext>
                  </a:extLst>
                </a:gridCol>
              </a:tblGrid>
              <a:tr h="26311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/>
                        <a:t>논 문</a:t>
                      </a:r>
                    </a:p>
                  </a:txBody>
                  <a:tcPr anchor="ctr">
                    <a:lnR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/>
                        <a:t>주  제</a:t>
                      </a:r>
                    </a:p>
                  </a:txBody>
                  <a:tcPr anchor="ctr">
                    <a:lnL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/>
                        <a:t>현 재 단 계 </a:t>
                      </a:r>
                    </a:p>
                  </a:txBody>
                  <a:tcPr anchor="ctr">
                    <a:lnL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/>
                        <a:t>지난 주 진행</a:t>
                      </a:r>
                    </a:p>
                  </a:txBody>
                  <a:tcPr anchor="ctr">
                    <a:lnL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/>
                        <a:t>차 주 할 일</a:t>
                      </a:r>
                    </a:p>
                  </a:txBody>
                  <a:tcPr anchor="ctr">
                    <a:lnL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/>
                        <a:t>이  슈</a:t>
                      </a:r>
                    </a:p>
                  </a:txBody>
                  <a:tcPr anchor="ctr">
                    <a:lnL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539963"/>
                  </a:ext>
                </a:extLst>
              </a:tr>
              <a:tr h="137760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600" dirty="0"/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600" dirty="0"/>
                        <a:t>저  널</a:t>
                      </a:r>
                      <a:endParaRPr lang="en-US" altLang="ko-KR" sz="1600" dirty="0"/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600" dirty="0"/>
                    </a:p>
                  </a:txBody>
                  <a:tcPr anchor="ctr">
                    <a:lnR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600" dirty="0"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600" b="0" dirty="0"/>
                    </a:p>
                  </a:txBody>
                  <a:tcPr anchor="ctr">
                    <a:lnL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F3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600" dirty="0"/>
                    </a:p>
                  </a:txBody>
                  <a:tcPr anchor="ctr">
                    <a:lnL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200" dirty="0"/>
                    </a:p>
                  </a:txBody>
                  <a:tcPr anchor="ctr">
                    <a:lnL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4365142"/>
                  </a:ext>
                </a:extLst>
              </a:tr>
              <a:tr h="137760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600" dirty="0"/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600" dirty="0"/>
                        <a:t>학  회</a:t>
                      </a:r>
                      <a:endParaRPr lang="en-US" altLang="ko-KR" sz="1600" dirty="0"/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600" dirty="0"/>
                    </a:p>
                  </a:txBody>
                  <a:tcPr anchor="ctr">
                    <a:lnR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F3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600" dirty="0"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anose="020F0502020204030204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anose="020F0502020204030204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F3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600" dirty="0"/>
                    </a:p>
                  </a:txBody>
                  <a:tcPr anchor="ctr">
                    <a:lnL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dirty="0"/>
                    </a:p>
                  </a:txBody>
                  <a:tcPr anchor="ctr">
                    <a:lnL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080342"/>
                  </a:ext>
                </a:extLst>
              </a:tr>
              <a:tr h="137760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600" dirty="0"/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600" dirty="0"/>
                        <a:t>학위논문</a:t>
                      </a:r>
                      <a:endParaRPr lang="en-US" altLang="ko-KR" sz="1600" dirty="0"/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600" dirty="0"/>
                    </a:p>
                  </a:txBody>
                  <a:tcPr anchor="ctr">
                    <a:lnR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F3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600" dirty="0"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anose="020F0502020204030204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F3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600" dirty="0"/>
                    </a:p>
                  </a:txBody>
                  <a:tcPr anchor="ctr">
                    <a:lnL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dirty="0"/>
                    </a:p>
                  </a:txBody>
                  <a:tcPr anchor="ctr">
                    <a:lnL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66737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96410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7DBB69-2095-554B-F5E2-C2C4D9A224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직선 연결선 4">
            <a:extLst>
              <a:ext uri="{FF2B5EF4-FFF2-40B4-BE49-F238E27FC236}">
                <a16:creationId xmlns:a16="http://schemas.microsoft.com/office/drawing/2014/main" id="{8393098D-A560-9CFC-4DFC-D43AA367F796}"/>
              </a:ext>
            </a:extLst>
          </p:cNvPr>
          <p:cNvCxnSpPr>
            <a:cxnSpLocks/>
          </p:cNvCxnSpPr>
          <p:nvPr/>
        </p:nvCxnSpPr>
        <p:spPr>
          <a:xfrm>
            <a:off x="0" y="692529"/>
            <a:ext cx="12192000" cy="0"/>
          </a:xfrm>
          <a:prstGeom prst="line">
            <a:avLst/>
          </a:prstGeom>
          <a:ln w="57150">
            <a:solidFill>
              <a:srgbClr val="821B2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3C41F88E-52C9-A014-3FC5-A5F93A5B3EEE}"/>
              </a:ext>
            </a:extLst>
          </p:cNvPr>
          <p:cNvSpPr txBox="1"/>
          <p:nvPr/>
        </p:nvSpPr>
        <p:spPr>
          <a:xfrm flipH="1">
            <a:off x="336240" y="169309"/>
            <a:ext cx="85863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Weekly Research Overview: </a:t>
            </a:r>
            <a:r>
              <a:rPr lang="ko-KR" altLang="en-US" sz="2800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주간 실험</a:t>
            </a:r>
            <a:r>
              <a:rPr lang="en-US" altLang="ko-KR" sz="2800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, Search</a:t>
            </a:r>
            <a:r>
              <a:rPr lang="ko-KR" altLang="en-US" sz="2800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 내용</a:t>
            </a:r>
          </a:p>
        </p:txBody>
      </p:sp>
    </p:spTree>
    <p:extLst>
      <p:ext uri="{BB962C8B-B14F-4D97-AF65-F5344CB8AC3E}">
        <p14:creationId xmlns:p14="http://schemas.microsoft.com/office/powerpoint/2010/main" val="38949256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01DFB7-9EC4-5749-E990-6F7A92C517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직선 연결선 4">
            <a:extLst>
              <a:ext uri="{FF2B5EF4-FFF2-40B4-BE49-F238E27FC236}">
                <a16:creationId xmlns:a16="http://schemas.microsoft.com/office/drawing/2014/main" id="{F51E9DA3-B619-4608-922F-821A6A8AB55E}"/>
              </a:ext>
            </a:extLst>
          </p:cNvPr>
          <p:cNvCxnSpPr>
            <a:cxnSpLocks/>
          </p:cNvCxnSpPr>
          <p:nvPr/>
        </p:nvCxnSpPr>
        <p:spPr>
          <a:xfrm>
            <a:off x="0" y="661649"/>
            <a:ext cx="12192000" cy="0"/>
          </a:xfrm>
          <a:prstGeom prst="line">
            <a:avLst/>
          </a:prstGeom>
          <a:ln w="57150">
            <a:solidFill>
              <a:srgbClr val="821B2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62209750-8D7C-9C1A-649E-3A7EB4F23736}"/>
              </a:ext>
            </a:extLst>
          </p:cNvPr>
          <p:cNvSpPr txBox="1"/>
          <p:nvPr/>
        </p:nvSpPr>
        <p:spPr>
          <a:xfrm flipH="1">
            <a:off x="377804" y="42448"/>
            <a:ext cx="85863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Weekly Research Overview: </a:t>
            </a:r>
            <a:r>
              <a:rPr lang="ko-KR" altLang="en-US" sz="2800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주간 데이터 분석</a:t>
            </a:r>
          </a:p>
        </p:txBody>
      </p:sp>
    </p:spTree>
    <p:extLst>
      <p:ext uri="{BB962C8B-B14F-4D97-AF65-F5344CB8AC3E}">
        <p14:creationId xmlns:p14="http://schemas.microsoft.com/office/powerpoint/2010/main" val="6482071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C38B90-0AB2-355C-2F08-391C7CE31B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직선 연결선 4">
            <a:extLst>
              <a:ext uri="{FF2B5EF4-FFF2-40B4-BE49-F238E27FC236}">
                <a16:creationId xmlns:a16="http://schemas.microsoft.com/office/drawing/2014/main" id="{A9A5A781-A32E-8902-E701-839D3522E0EA}"/>
              </a:ext>
            </a:extLst>
          </p:cNvPr>
          <p:cNvCxnSpPr>
            <a:cxnSpLocks/>
          </p:cNvCxnSpPr>
          <p:nvPr/>
        </p:nvCxnSpPr>
        <p:spPr>
          <a:xfrm>
            <a:off x="0" y="661649"/>
            <a:ext cx="12192000" cy="0"/>
          </a:xfrm>
          <a:prstGeom prst="line">
            <a:avLst/>
          </a:prstGeom>
          <a:ln w="57150">
            <a:solidFill>
              <a:srgbClr val="821B2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333A3326-36A1-286B-954B-E65608E2541A}"/>
              </a:ext>
            </a:extLst>
          </p:cNvPr>
          <p:cNvSpPr txBox="1"/>
          <p:nvPr/>
        </p:nvSpPr>
        <p:spPr>
          <a:xfrm flipH="1">
            <a:off x="377804" y="42448"/>
            <a:ext cx="85863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Weekly Research Overview: </a:t>
            </a:r>
            <a:r>
              <a:rPr lang="ko-KR" altLang="en-US" sz="2800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차주 실험</a:t>
            </a:r>
            <a:r>
              <a:rPr lang="en-US" altLang="ko-KR" sz="2800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, Search</a:t>
            </a:r>
            <a:r>
              <a:rPr lang="ko-KR" altLang="en-US" sz="2800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 계획</a:t>
            </a:r>
          </a:p>
        </p:txBody>
      </p:sp>
    </p:spTree>
    <p:extLst>
      <p:ext uri="{BB962C8B-B14F-4D97-AF65-F5344CB8AC3E}">
        <p14:creationId xmlns:p14="http://schemas.microsoft.com/office/powerpoint/2010/main" val="5846846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ABDBBC-0AE5-8623-01F3-51521C77F5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직선 연결선 4">
            <a:extLst>
              <a:ext uri="{FF2B5EF4-FFF2-40B4-BE49-F238E27FC236}">
                <a16:creationId xmlns:a16="http://schemas.microsoft.com/office/drawing/2014/main" id="{2DAECD1B-DF3E-2B0B-E2A1-EB903E1C8492}"/>
              </a:ext>
            </a:extLst>
          </p:cNvPr>
          <p:cNvCxnSpPr>
            <a:cxnSpLocks/>
          </p:cNvCxnSpPr>
          <p:nvPr/>
        </p:nvCxnSpPr>
        <p:spPr>
          <a:xfrm>
            <a:off x="0" y="661649"/>
            <a:ext cx="12192000" cy="0"/>
          </a:xfrm>
          <a:prstGeom prst="line">
            <a:avLst/>
          </a:prstGeom>
          <a:ln w="57150">
            <a:solidFill>
              <a:srgbClr val="821B2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DC70D440-C479-A122-04A7-93E199A39139}"/>
              </a:ext>
            </a:extLst>
          </p:cNvPr>
          <p:cNvSpPr txBox="1"/>
          <p:nvPr/>
        </p:nvSpPr>
        <p:spPr>
          <a:xfrm flipH="1">
            <a:off x="377804" y="42448"/>
            <a:ext cx="85863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그 외</a:t>
            </a:r>
            <a:r>
              <a:rPr lang="en-US" altLang="ko-KR" sz="2800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….</a:t>
            </a:r>
            <a:endParaRPr lang="ko-KR" altLang="en-US" sz="2800" dirty="0"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755486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165</Words>
  <Application>Microsoft Office PowerPoint</Application>
  <PresentationFormat>Widescreen</PresentationFormat>
  <Paragraphs>51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나눔스퀘어 ExtraBold</vt:lpstr>
      <vt:lpstr>맑은 고딕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B. S. Bae</dc:creator>
  <cp:lastModifiedBy>B. S. Bae</cp:lastModifiedBy>
  <cp:revision>2</cp:revision>
  <dcterms:created xsi:type="dcterms:W3CDTF">2026-03-14T02:48:22Z</dcterms:created>
  <dcterms:modified xsi:type="dcterms:W3CDTF">2026-03-14T04:12:24Z</dcterms:modified>
</cp:coreProperties>
</file>