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68" r:id="rId4"/>
    <p:sldId id="271" r:id="rId5"/>
    <p:sldId id="272" r:id="rId6"/>
    <p:sldId id="267" r:id="rId7"/>
    <p:sldId id="269" r:id="rId8"/>
    <p:sldId id="277" r:id="rId9"/>
    <p:sldId id="275" r:id="rId10"/>
    <p:sldId id="276" r:id="rId11"/>
    <p:sldId id="270" r:id="rId12"/>
    <p:sldId id="265" r:id="rId13"/>
    <p:sldId id="274" r:id="rId14"/>
    <p:sldId id="273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010F3B-4FC6-3B56-AD83-5F35986B4F46}" name="황상훈" initials="황" userId="S::20191463@365.hoseo.edu::be11c999-3618-4718-a2b4-9725f187d36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3F3"/>
    <a:srgbClr val="3117F4"/>
    <a:srgbClr val="DF2B18"/>
    <a:srgbClr val="000000"/>
    <a:srgbClr val="EAAE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372" autoAdjust="0"/>
  </p:normalViewPr>
  <p:slideViewPr>
    <p:cSldViewPr snapToGrid="0">
      <p:cViewPr varScale="1">
        <p:scale>
          <a:sx n="78" d="100"/>
          <a:sy n="78" d="100"/>
        </p:scale>
        <p:origin x="82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16092-422C-47A7-B2D9-C4FC1D6C47B9}" type="datetimeFigureOut">
              <a:rPr lang="ko-KR" altLang="en-US" smtClean="0"/>
              <a:t>2023-07-09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D96CA-9F4C-4268-9CB6-D04E9C9940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635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4D96CA-9F4C-4268-9CB6-D04E9C99409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586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4D96CA-9F4C-4268-9CB6-D04E9C99409F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9029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3971CD-734F-BC31-46A1-00BF2D5E6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06BD49D-7EFE-9196-534E-E964B5D77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AD3F353-99FC-0726-F07A-84258566F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508103-5B30-A8EC-42B3-08007F22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60A5B8-DF90-9F5F-3D51-FF5393E6E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951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C08C8F-473C-699B-611F-D1E3382C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051EBD-02A6-0879-BFF0-8587BC78A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4BBBAB-AAAC-8B11-85A8-59DD086C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AF2F04-A504-F9A6-AAEB-32E8B5F0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83F758-7433-1CFE-39CE-E2C98307C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0261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446A86E-D0E6-42D6-9207-50CAA501EA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0020E52-C752-F8B7-E77A-720F5B6F87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4CE27F-FEB3-BF92-9C7C-BFA01CF1F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2488EE-B7BC-578A-2F13-E232BDC6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5697A9-D9A3-A757-8CA3-CA0140677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841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953CCC-0254-3622-7B52-2E1353A3E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2F2672-AB57-BD38-9E5A-4E829F885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761DE2-C4BA-1C2A-A0D1-2FF83EC2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FDC4857-F7A8-8506-9247-B7B744CE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4CF20E-71DA-68F6-17C6-3355C710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130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80484E-B36E-BA2B-2E47-7A4C002ED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B72A1B-F322-8528-AFEA-4B9668428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34AF36-9EFE-B069-AAD1-4B64C7B2C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BF37C9-C39B-562D-B1B4-49D3877A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A2AC0D-CE7F-CFFF-C530-1CD5D21DB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588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822921-EF33-FF0F-7978-4512BF0B5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9996B0-BD1B-846D-6FFA-6BF5BE2EC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291FE96-A2BD-EE29-7ECB-1CA658D1B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96737F6-1F87-0884-457E-E7C757244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319A84-1491-90F7-1997-4B671A75A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43EDA73-74DC-07D2-F0AA-A6B161389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274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5F3B86-1215-7CD4-AD0B-2DA6343B5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838EE28-FA4D-BF43-D469-F0693BD03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39EED7B-01D3-0413-7CA6-CBB6225A8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BBA272C-30FB-D1BF-0EEB-240982B7D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D31210A-CBC6-7524-4793-4433E96AE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D53A2B5-DFBF-8F6A-B6DC-E7431E1B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E62C3DB-E90D-68A6-D3BB-686DF8FB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1CBDF4F-2E8B-B678-5F7D-E3B860226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49160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BEE8FB-FC35-7B70-7AF9-2087D6BB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6B2ADA7-7DB5-FAA1-D4F1-64FDBF4A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E249C24-071B-6A65-1F70-2BA865B09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E99D3E6-136E-97C4-AF26-287D86EC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022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23B13D5-16E8-E76A-A97C-599180C3D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AC3DE49-0D74-F039-23E2-495ADA5B8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9D5613-790F-6538-9211-6BA6B7A83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5273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C8E259-6074-84D0-3B4C-87D313C3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3005032-BD49-BB3F-DB93-36817B291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E181E12-2011-C029-86C7-A8D1A1A85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CC1881-B37B-AE96-6DFE-707222B49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2565F4D-84D3-ADCC-0BF2-0990EB229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D69A863-DE56-C61E-FD08-5F3DBED3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2008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C1B2EB-F3D2-D934-FA73-CEF54B5AA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FD019A1-E487-C40B-E2DA-81D68083F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36D04E-8A47-BFDA-2EC5-D83174190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B3F62C8-1015-744D-20B2-49258590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C64A4C-BE01-5853-9D49-3C7F98B7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27E019D-AF1D-C470-04CB-F0A231B66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789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1080D39-727C-8AA7-75F8-D75494E7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03640C2-1E5F-A815-4CA6-6DC465C02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6495AB-0447-8907-1660-8C517C80E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09941-58E8-4708-A9B7-0AA1AEC4AC62}" type="datetimeFigureOut">
              <a:rPr lang="ko-KR" altLang="en-US" smtClean="0"/>
              <a:t>2023-07-09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4EFDFE-A0FD-34EC-019F-001FC9AA9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9350F1-8F7B-5475-8527-3FB74DE1C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A58BF-D2CA-4D39-8669-116B2574360C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56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961C353-90B5-3F19-E04C-A18E58B526BC}"/>
              </a:ext>
            </a:extLst>
          </p:cNvPr>
          <p:cNvSpPr/>
          <p:nvPr/>
        </p:nvSpPr>
        <p:spPr>
          <a:xfrm>
            <a:off x="0" y="0"/>
            <a:ext cx="12192000" cy="54285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pc="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F5B2FD-D6BC-EE4E-93BE-68EFB9E03924}"/>
              </a:ext>
            </a:extLst>
          </p:cNvPr>
          <p:cNvSpPr txBox="1"/>
          <p:nvPr/>
        </p:nvSpPr>
        <p:spPr>
          <a:xfrm>
            <a:off x="0" y="1835379"/>
            <a:ext cx="121920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4800" b="1" dirty="0"/>
              <a:t>세미나</a:t>
            </a:r>
            <a:endParaRPr lang="en-US" altLang="ko-KR" sz="4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8650F6-2685-5E3B-CA57-829227437AB1}"/>
              </a:ext>
            </a:extLst>
          </p:cNvPr>
          <p:cNvSpPr txBox="1"/>
          <p:nvPr/>
        </p:nvSpPr>
        <p:spPr>
          <a:xfrm>
            <a:off x="8530541" y="5694744"/>
            <a:ext cx="311359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spc="300" dirty="0"/>
              <a:t>전자융합공학부</a:t>
            </a:r>
            <a:endParaRPr lang="en-US" altLang="ko-KR" b="1" spc="300" dirty="0"/>
          </a:p>
          <a:p>
            <a:r>
              <a:rPr lang="en-US" altLang="ko-KR" b="1" spc="300" dirty="0"/>
              <a:t>20191463 </a:t>
            </a:r>
            <a:r>
              <a:rPr lang="ko-KR" altLang="en-US" b="1" spc="300" dirty="0"/>
              <a:t>황상훈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1CE54A-1E11-B274-E445-326A84C33290}"/>
              </a:ext>
            </a:extLst>
          </p:cNvPr>
          <p:cNvSpPr txBox="1"/>
          <p:nvPr/>
        </p:nvSpPr>
        <p:spPr>
          <a:xfrm>
            <a:off x="5650250" y="2831800"/>
            <a:ext cx="311359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spc="300" dirty="0"/>
              <a:t>23.07.10.</a:t>
            </a:r>
            <a:endParaRPr lang="ko-KR" altLang="en-US" b="1" spc="300" dirty="0"/>
          </a:p>
        </p:txBody>
      </p:sp>
    </p:spTree>
    <p:extLst>
      <p:ext uri="{BB962C8B-B14F-4D97-AF65-F5344CB8AC3E}">
        <p14:creationId xmlns:p14="http://schemas.microsoft.com/office/powerpoint/2010/main" val="1766145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자격증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5985E0-5F14-E1D2-1E3D-9E2857190604}"/>
              </a:ext>
            </a:extLst>
          </p:cNvPr>
          <p:cNvSpPr txBox="1"/>
          <p:nvPr/>
        </p:nvSpPr>
        <p:spPr>
          <a:xfrm>
            <a:off x="3239729" y="6135511"/>
            <a:ext cx="571254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/>
              <a:t>* </a:t>
            </a:r>
            <a:r>
              <a:rPr lang="ko-KR" altLang="en-US" dirty="0"/>
              <a:t>필기 합격 유효 기간 </a:t>
            </a:r>
            <a:r>
              <a:rPr lang="en-US" altLang="ko-KR" b="1" dirty="0"/>
              <a:t>2</a:t>
            </a:r>
            <a:r>
              <a:rPr lang="ko-KR" altLang="en-US" dirty="0"/>
              <a:t>년 </a:t>
            </a:r>
            <a:r>
              <a:rPr lang="en-US" altLang="ko-KR" dirty="0"/>
              <a:t>*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5E2C05-C6F4-43F0-9A2B-BE2A316507ED}"/>
              </a:ext>
            </a:extLst>
          </p:cNvPr>
          <p:cNvSpPr txBox="1"/>
          <p:nvPr/>
        </p:nvSpPr>
        <p:spPr>
          <a:xfrm>
            <a:off x="875071" y="1406598"/>
            <a:ext cx="107302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000" b="1" dirty="0"/>
              <a:t>워드프로세서 </a:t>
            </a:r>
            <a:r>
              <a:rPr lang="en-US" altLang="ko-KR" sz="2000" b="1" dirty="0"/>
              <a:t>1</a:t>
            </a:r>
            <a:r>
              <a:rPr lang="ko-KR" altLang="en-US" sz="2000" b="1" dirty="0"/>
              <a:t>급 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한글</a:t>
            </a:r>
            <a:r>
              <a:rPr lang="en-US" altLang="ko-KR" sz="2000" b="1" dirty="0"/>
              <a:t>)</a:t>
            </a:r>
            <a:endParaRPr lang="en-US" altLang="ko-KR" sz="2000" dirty="0"/>
          </a:p>
          <a:p>
            <a:pPr marL="457200" indent="-457200">
              <a:buFont typeface="+mj-lt"/>
              <a:buAutoNum type="arabicPeriod"/>
            </a:pPr>
            <a:endParaRPr lang="en-US" altLang="ko-KR" dirty="0"/>
          </a:p>
          <a:p>
            <a:r>
              <a:rPr lang="en-US" altLang="ko-KR" dirty="0"/>
              <a:t>   - </a:t>
            </a:r>
            <a:r>
              <a:rPr lang="ko-KR" altLang="en-US" dirty="0"/>
              <a:t>필기 </a:t>
            </a:r>
            <a:r>
              <a:rPr lang="en-US" altLang="ko-KR" dirty="0"/>
              <a:t>: </a:t>
            </a:r>
            <a:r>
              <a:rPr lang="ko-KR" altLang="en-US" dirty="0" err="1"/>
              <a:t>워드프로세싱</a:t>
            </a:r>
            <a:r>
              <a:rPr lang="ko-KR" altLang="en-US" dirty="0"/>
              <a:t> 일반</a:t>
            </a:r>
            <a:r>
              <a:rPr lang="en-US" altLang="ko-KR" dirty="0"/>
              <a:t>, PC</a:t>
            </a:r>
            <a:r>
              <a:rPr lang="ko-KR" altLang="en-US" dirty="0"/>
              <a:t>운영 체제</a:t>
            </a:r>
            <a:r>
              <a:rPr lang="en-US" altLang="ko-KR" dirty="0"/>
              <a:t>, </a:t>
            </a:r>
            <a:r>
              <a:rPr lang="ko-KR" altLang="en-US" dirty="0"/>
              <a:t>컴퓨터 및 정보 활용</a:t>
            </a:r>
            <a:endParaRPr lang="en-US" altLang="ko-KR" dirty="0"/>
          </a:p>
          <a:p>
            <a:r>
              <a:rPr lang="en-US" altLang="ko-KR" dirty="0"/>
              <a:t>   - </a:t>
            </a:r>
            <a:r>
              <a:rPr lang="ko-KR" altLang="en-US" dirty="0"/>
              <a:t>실기 </a:t>
            </a:r>
            <a:r>
              <a:rPr lang="en-US" altLang="ko-KR" dirty="0"/>
              <a:t>: </a:t>
            </a:r>
            <a:r>
              <a:rPr lang="ko-KR" altLang="en-US" dirty="0"/>
              <a:t>문서 작성</a:t>
            </a:r>
            <a:endParaRPr lang="en-US" altLang="ko-KR" dirty="0"/>
          </a:p>
          <a:p>
            <a:endParaRPr lang="en-US" altLang="ko-KR" sz="1600" dirty="0"/>
          </a:p>
          <a:p>
            <a:r>
              <a:rPr lang="en-US" altLang="ko-KR" sz="1600" dirty="0"/>
              <a:t> * </a:t>
            </a:r>
            <a:r>
              <a:rPr lang="ko-KR" altLang="en-US" sz="1600" dirty="0"/>
              <a:t>필기가 없는 </a:t>
            </a:r>
            <a:r>
              <a:rPr lang="en-US" altLang="ko-KR" sz="1600" dirty="0"/>
              <a:t>MOS</a:t>
            </a:r>
            <a:r>
              <a:rPr lang="ko-KR" altLang="en-US" sz="1600" dirty="0"/>
              <a:t>나 </a:t>
            </a:r>
            <a:r>
              <a:rPr lang="en-US" altLang="ko-KR" sz="1600" dirty="0"/>
              <a:t>ITQ </a:t>
            </a:r>
            <a:r>
              <a:rPr lang="ko-KR" altLang="en-US" sz="1600" dirty="0"/>
              <a:t>자격증에 비하면 공신력이 있다</a:t>
            </a:r>
            <a:r>
              <a:rPr lang="en-US" altLang="ko-KR" sz="1600" dirty="0"/>
              <a:t>. </a:t>
            </a:r>
            <a:endParaRPr lang="ko-KR" alt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A29498-B02A-DA60-3026-93C41AE9200D}"/>
              </a:ext>
            </a:extLst>
          </p:cNvPr>
          <p:cNvSpPr txBox="1"/>
          <p:nvPr/>
        </p:nvSpPr>
        <p:spPr>
          <a:xfrm>
            <a:off x="875071" y="3580010"/>
            <a:ext cx="1073024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ko-KR" altLang="en-US" sz="2000" b="1" dirty="0"/>
              <a:t>컴퓨터활용능력 </a:t>
            </a:r>
            <a:r>
              <a:rPr lang="en-US" altLang="ko-KR" sz="2000" b="1" dirty="0"/>
              <a:t>2</a:t>
            </a:r>
            <a:r>
              <a:rPr lang="ko-KR" altLang="en-US" sz="2000" b="1" dirty="0"/>
              <a:t>급 </a:t>
            </a:r>
            <a:r>
              <a:rPr lang="en-US" altLang="ko-KR" sz="2000" b="1" dirty="0"/>
              <a:t>(Excel)</a:t>
            </a:r>
            <a:endParaRPr lang="en-US" altLang="ko-KR" sz="2000" dirty="0"/>
          </a:p>
          <a:p>
            <a:pPr marL="457200" indent="-457200">
              <a:buFont typeface="+mj-lt"/>
              <a:buAutoNum type="arabicPeriod" startAt="2"/>
            </a:pPr>
            <a:endParaRPr lang="en-US" altLang="ko-KR" dirty="0"/>
          </a:p>
          <a:p>
            <a:r>
              <a:rPr lang="en-US" altLang="ko-KR" dirty="0"/>
              <a:t>   - </a:t>
            </a:r>
            <a:r>
              <a:rPr lang="ko-KR" altLang="en-US" dirty="0"/>
              <a:t>필기 </a:t>
            </a:r>
            <a:r>
              <a:rPr lang="en-US" altLang="ko-KR" dirty="0"/>
              <a:t>: </a:t>
            </a:r>
            <a:r>
              <a:rPr lang="ko-KR" altLang="en-US" dirty="0"/>
              <a:t>컴퓨터 일반</a:t>
            </a:r>
            <a:r>
              <a:rPr lang="en-US" altLang="ko-KR" dirty="0"/>
              <a:t>, </a:t>
            </a:r>
            <a:r>
              <a:rPr lang="ko-KR" altLang="en-US" dirty="0"/>
              <a:t>스프레드시트 일반</a:t>
            </a:r>
            <a:endParaRPr lang="en-US" altLang="ko-KR" dirty="0"/>
          </a:p>
          <a:p>
            <a:r>
              <a:rPr lang="en-US" altLang="ko-KR" dirty="0"/>
              <a:t>   - </a:t>
            </a:r>
            <a:r>
              <a:rPr lang="ko-KR" altLang="en-US" dirty="0"/>
              <a:t>실기 </a:t>
            </a:r>
            <a:r>
              <a:rPr lang="en-US" altLang="ko-KR" dirty="0"/>
              <a:t>: </a:t>
            </a:r>
            <a:r>
              <a:rPr lang="ko-KR" altLang="en-US" dirty="0"/>
              <a:t>스프레드시트 실무</a:t>
            </a:r>
            <a:endParaRPr lang="en-US" altLang="ko-KR" dirty="0"/>
          </a:p>
          <a:p>
            <a:endParaRPr lang="en-US" altLang="ko-KR" sz="1600" dirty="0"/>
          </a:p>
          <a:p>
            <a:r>
              <a:rPr lang="en-US" altLang="ko-KR" sz="1600" dirty="0"/>
              <a:t> * </a:t>
            </a:r>
            <a:r>
              <a:rPr lang="ko-KR" altLang="en-US" sz="1600" dirty="0"/>
              <a:t>컴퓨터활용능력은 워드프로세서의 상위 호환이다</a:t>
            </a:r>
            <a:r>
              <a:rPr lang="en-US" altLang="ko-KR" sz="1600" dirty="0"/>
              <a:t>.</a:t>
            </a:r>
          </a:p>
          <a:p>
            <a:r>
              <a:rPr lang="en-US" altLang="ko-KR" sz="1600" dirty="0"/>
              <a:t> * 2</a:t>
            </a:r>
            <a:r>
              <a:rPr lang="ko-KR" altLang="en-US" sz="1600" dirty="0"/>
              <a:t>급에 비해 </a:t>
            </a:r>
            <a:r>
              <a:rPr lang="en-US" altLang="ko-KR" sz="1600" dirty="0"/>
              <a:t>1</a:t>
            </a:r>
            <a:r>
              <a:rPr lang="ko-KR" altLang="en-US" sz="1600" dirty="0"/>
              <a:t>급은 난도가 매우 높아 대부분 </a:t>
            </a:r>
            <a:r>
              <a:rPr lang="en-US" altLang="ko-KR" sz="1600" dirty="0"/>
              <a:t>2</a:t>
            </a:r>
            <a:r>
              <a:rPr lang="ko-KR" altLang="en-US" sz="1600" dirty="0"/>
              <a:t>급을 취득한다</a:t>
            </a:r>
            <a:r>
              <a:rPr lang="en-US" altLang="ko-KR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2883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723412-00A7-BA0E-65A8-5A4604120522}"/>
              </a:ext>
            </a:extLst>
          </p:cNvPr>
          <p:cNvSpPr txBox="1"/>
          <p:nvPr/>
        </p:nvSpPr>
        <p:spPr>
          <a:xfrm>
            <a:off x="440453" y="1024093"/>
            <a:ext cx="1123840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해외경험</a:t>
            </a:r>
            <a:r>
              <a:rPr lang="en-US" altLang="ko-KR" sz="1500" dirty="0"/>
              <a:t> : </a:t>
            </a:r>
            <a:r>
              <a:rPr lang="ko-KR" altLang="en-US" sz="1500" dirty="0"/>
              <a:t>보유자 평균 </a:t>
            </a:r>
            <a:r>
              <a:rPr lang="en-US" altLang="ko-KR" sz="1500" dirty="0"/>
              <a:t>1.4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endParaRPr lang="en-US" altLang="ko-KR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인턴 </a:t>
            </a:r>
            <a:r>
              <a:rPr lang="en-US" altLang="ko-KR" sz="1500" dirty="0"/>
              <a:t>: </a:t>
            </a:r>
            <a:r>
              <a:rPr lang="ko-KR" altLang="en-US" sz="1500" dirty="0"/>
              <a:t>보유자 평균 </a:t>
            </a:r>
            <a:r>
              <a:rPr lang="en-US" altLang="ko-KR" sz="1500" dirty="0"/>
              <a:t>1.1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15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수상경력 </a:t>
            </a:r>
            <a:r>
              <a:rPr lang="en-US" altLang="ko-KR" sz="1500" b="1" dirty="0"/>
              <a:t>: </a:t>
            </a:r>
            <a:r>
              <a:rPr lang="en-US" altLang="ko-KR" sz="1500" dirty="0"/>
              <a:t> </a:t>
            </a:r>
            <a:r>
              <a:rPr lang="ko-KR" altLang="en-US" sz="1500" dirty="0"/>
              <a:t>보유자 평균 </a:t>
            </a:r>
            <a:r>
              <a:rPr lang="en-US" altLang="ko-KR" sz="1500" dirty="0"/>
              <a:t>1.8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교내</a:t>
            </a:r>
            <a:r>
              <a:rPr lang="en-US" altLang="ko-KR" sz="1500" b="1" dirty="0"/>
              <a:t>/</a:t>
            </a:r>
            <a:r>
              <a:rPr lang="ko-KR" altLang="en-US" sz="1500" b="1" dirty="0"/>
              <a:t>사회</a:t>
            </a:r>
            <a:r>
              <a:rPr lang="en-US" altLang="ko-KR" sz="1500" b="1" dirty="0"/>
              <a:t>/</a:t>
            </a:r>
            <a:r>
              <a:rPr lang="ko-KR" altLang="en-US" sz="1500" b="1" dirty="0"/>
              <a:t>봉사활동 </a:t>
            </a:r>
            <a:r>
              <a:rPr lang="en-US" altLang="ko-KR" sz="1500" dirty="0"/>
              <a:t>: </a:t>
            </a:r>
            <a:r>
              <a:rPr lang="ko-KR" altLang="en-US" sz="1500" dirty="0"/>
              <a:t>보유자 평균 </a:t>
            </a:r>
            <a:r>
              <a:rPr lang="en-US" altLang="ko-KR" sz="1500" dirty="0"/>
              <a:t>1.9</a:t>
            </a:r>
            <a:r>
              <a:rPr lang="ko-KR" altLang="en-US" sz="1500" dirty="0"/>
              <a:t>회</a:t>
            </a:r>
            <a:endParaRPr lang="en-US" altLang="ko-KR" sz="1500" dirty="0"/>
          </a:p>
        </p:txBody>
      </p:sp>
      <p:graphicFrame>
        <p:nvGraphicFramePr>
          <p:cNvPr id="22" name="표 22">
            <a:extLst>
              <a:ext uri="{FF2B5EF4-FFF2-40B4-BE49-F238E27FC236}">
                <a16:creationId xmlns:a16="http://schemas.microsoft.com/office/drawing/2014/main" id="{3290BF53-DF78-00F9-AD6A-5B35210C3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203277"/>
              </p:ext>
            </p:extLst>
          </p:nvPr>
        </p:nvGraphicFramePr>
        <p:xfrm>
          <a:off x="579350" y="3105867"/>
          <a:ext cx="506744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해외경험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비율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76.6%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16%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5.6%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 이상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1.7%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</a:tbl>
          </a:graphicData>
        </a:graphic>
      </p:graphicFrame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B0EF3725-484C-2087-9822-8110F3FDD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215897"/>
              </p:ext>
            </p:extLst>
          </p:nvPr>
        </p:nvGraphicFramePr>
        <p:xfrm>
          <a:off x="6545208" y="3093333"/>
          <a:ext cx="506744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인턴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비율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83.1%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14.7%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1.7%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 이상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0.4%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</a:tbl>
          </a:graphicData>
        </a:graphic>
      </p:graphicFrame>
      <p:graphicFrame>
        <p:nvGraphicFramePr>
          <p:cNvPr id="2" name="표 22">
            <a:extLst>
              <a:ext uri="{FF2B5EF4-FFF2-40B4-BE49-F238E27FC236}">
                <a16:creationId xmlns:a16="http://schemas.microsoft.com/office/drawing/2014/main" id="{D2ACA5FE-A021-868C-8BC3-435BACE6C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817750"/>
              </p:ext>
            </p:extLst>
          </p:nvPr>
        </p:nvGraphicFramePr>
        <p:xfrm>
          <a:off x="579350" y="4855573"/>
          <a:ext cx="506744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수상경력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비율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87.9%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7.4%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2.2%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 이상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2.6%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</a:tbl>
          </a:graphicData>
        </a:graphic>
      </p:graphicFrame>
      <p:graphicFrame>
        <p:nvGraphicFramePr>
          <p:cNvPr id="3" name="표 22">
            <a:extLst>
              <a:ext uri="{FF2B5EF4-FFF2-40B4-BE49-F238E27FC236}">
                <a16:creationId xmlns:a16="http://schemas.microsoft.com/office/drawing/2014/main" id="{C70A8B0F-30E9-73D9-E0F4-33A566AF3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771445"/>
              </p:ext>
            </p:extLst>
          </p:nvPr>
        </p:nvGraphicFramePr>
        <p:xfrm>
          <a:off x="6545208" y="4855573"/>
          <a:ext cx="506744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교내</a:t>
                      </a:r>
                      <a:r>
                        <a:rPr lang="en-US" altLang="ko-KR" sz="16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사회</a:t>
                      </a:r>
                      <a:r>
                        <a:rPr lang="en-US" altLang="ko-KR" sz="1600" dirty="0">
                          <a:solidFill>
                            <a:sysClr val="windowText" lastClr="000000"/>
                          </a:solidFill>
                        </a:rPr>
                        <a:t>/</a:t>
                      </a:r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봉사활동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비율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없음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89.6%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5.6%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회 이상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1.7%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544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4" y="37648"/>
            <a:ext cx="318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목표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0CC7F-E106-A289-CA65-482A657E6464}"/>
              </a:ext>
            </a:extLst>
          </p:cNvPr>
          <p:cNvSpPr txBox="1"/>
          <p:nvPr/>
        </p:nvSpPr>
        <p:spPr>
          <a:xfrm>
            <a:off x="701549" y="2610644"/>
            <a:ext cx="10744777" cy="18913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b="1" spc="100" dirty="0"/>
              <a:t>직접 </a:t>
            </a:r>
            <a:r>
              <a:rPr lang="en-US" altLang="ko-KR" sz="1600" b="1" spc="100" dirty="0"/>
              <a:t>TFT</a:t>
            </a:r>
            <a:r>
              <a:rPr lang="ko-KR" altLang="en-US" sz="1600" b="1" spc="100" dirty="0"/>
              <a:t>를 공정할 수 있는 연구실에서 많은 공정 경험과 지식들을 쌓기</a:t>
            </a: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b="1" spc="100" dirty="0"/>
              <a:t>토익 시험을 한 번도 응시하지 않아서 시험을 보고 저의 현재 실력을 파악하고</a:t>
            </a:r>
            <a:r>
              <a:rPr lang="en-US" altLang="ko-KR" sz="1600" b="1" spc="100" dirty="0"/>
              <a:t>,</a:t>
            </a:r>
            <a:r>
              <a:rPr lang="ko-KR" altLang="en-US" sz="1600" b="1" spc="100" dirty="0"/>
              <a:t> 그에 맞는 토익 공부하기</a:t>
            </a: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b="1" spc="100" dirty="0"/>
              <a:t>대학교 학점 유지하기</a:t>
            </a:r>
            <a:endParaRPr lang="en-US" altLang="ko-KR" sz="1600" b="1" spc="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8D1D43-66BE-AC2C-E1E1-BD946CA91644}"/>
              </a:ext>
            </a:extLst>
          </p:cNvPr>
          <p:cNvSpPr txBox="1"/>
          <p:nvPr/>
        </p:nvSpPr>
        <p:spPr>
          <a:xfrm>
            <a:off x="354362" y="1966898"/>
            <a:ext cx="2649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ko-KR" altLang="en-US" sz="2800" b="1" dirty="0"/>
              <a:t>올해 목표</a:t>
            </a:r>
          </a:p>
        </p:txBody>
      </p:sp>
    </p:spTree>
    <p:extLst>
      <p:ext uri="{BB962C8B-B14F-4D97-AF65-F5344CB8AC3E}">
        <p14:creationId xmlns:p14="http://schemas.microsoft.com/office/powerpoint/2010/main" val="3906690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4" y="37648"/>
            <a:ext cx="318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목표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1AB874-346C-E4C4-60A0-F852AA863B73}"/>
              </a:ext>
            </a:extLst>
          </p:cNvPr>
          <p:cNvSpPr txBox="1"/>
          <p:nvPr/>
        </p:nvSpPr>
        <p:spPr>
          <a:xfrm>
            <a:off x="701549" y="2379517"/>
            <a:ext cx="10744777" cy="26300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b="1" spc="100" dirty="0"/>
              <a:t>직접 연구한 내용으로 학회에서 발표하기</a:t>
            </a: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600" b="1" spc="100" dirty="0"/>
              <a:t>OPIC</a:t>
            </a:r>
            <a:r>
              <a:rPr lang="ko-KR" altLang="en-US" sz="1600" b="1" spc="100" dirty="0"/>
              <a:t> </a:t>
            </a:r>
            <a:r>
              <a:rPr lang="en-US" altLang="ko-KR" sz="1600" b="1" spc="100" dirty="0"/>
              <a:t>IL</a:t>
            </a:r>
            <a:r>
              <a:rPr lang="ko-KR" altLang="en-US" sz="1600" b="1" spc="100" dirty="0"/>
              <a:t>등급 자격증 따기</a:t>
            </a: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600" b="1" spc="100" dirty="0"/>
              <a:t>워드프로세서와</a:t>
            </a:r>
            <a:r>
              <a:rPr lang="en-US" altLang="ko-KR" sz="1600" b="1" spc="100" dirty="0"/>
              <a:t> </a:t>
            </a:r>
            <a:r>
              <a:rPr lang="ko-KR" altLang="en-US" sz="1600" b="1" spc="100" dirty="0"/>
              <a:t>컴퓨터활용능력 자격증 따기</a:t>
            </a: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6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600" b="1" spc="100" dirty="0"/>
              <a:t>TOEIC</a:t>
            </a:r>
            <a:r>
              <a:rPr lang="ko-KR" altLang="en-US" sz="1600" b="1" spc="100" dirty="0"/>
              <a:t>과 </a:t>
            </a:r>
            <a:r>
              <a:rPr lang="en-US" altLang="ko-KR" sz="1600" b="1" spc="100" dirty="0"/>
              <a:t>OPIC</a:t>
            </a:r>
            <a:r>
              <a:rPr lang="ko-KR" altLang="en-US" sz="1600" b="1" spc="100" dirty="0"/>
              <a:t>을 끝내게 된다면 중국어를 공부해서 </a:t>
            </a:r>
            <a:r>
              <a:rPr lang="en-US" altLang="ko-KR" sz="1600" b="1" spc="100" dirty="0"/>
              <a:t>HSK 5</a:t>
            </a:r>
            <a:r>
              <a:rPr lang="ko-KR" altLang="en-US" sz="1600" b="1" spc="100" dirty="0"/>
              <a:t>급 자격증 따기</a:t>
            </a:r>
            <a:endParaRPr lang="en-US" altLang="ko-KR" sz="1600" b="1" spc="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2A318B-98EB-43A1-2754-0B95567D63C3}"/>
              </a:ext>
            </a:extLst>
          </p:cNvPr>
          <p:cNvSpPr txBox="1"/>
          <p:nvPr/>
        </p:nvSpPr>
        <p:spPr>
          <a:xfrm>
            <a:off x="332612" y="1774918"/>
            <a:ext cx="2649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ko-KR" altLang="en-US" sz="2800" b="1" dirty="0"/>
              <a:t>향후 목표</a:t>
            </a:r>
          </a:p>
        </p:txBody>
      </p:sp>
    </p:spTree>
    <p:extLst>
      <p:ext uri="{BB962C8B-B14F-4D97-AF65-F5344CB8AC3E}">
        <p14:creationId xmlns:p14="http://schemas.microsoft.com/office/powerpoint/2010/main" val="4179925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8D1D43-66BE-AC2C-E1E1-BD946CA91644}"/>
              </a:ext>
            </a:extLst>
          </p:cNvPr>
          <p:cNvSpPr txBox="1"/>
          <p:nvPr/>
        </p:nvSpPr>
        <p:spPr>
          <a:xfrm>
            <a:off x="3077496" y="3013502"/>
            <a:ext cx="603700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4800" b="1" dirty="0"/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16103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4" y="37648"/>
            <a:ext cx="318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800" b="1" spc="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학회</a:t>
            </a:r>
            <a:endParaRPr kumimoji="0" lang="ko-KR" altLang="en-US" sz="28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0CC7F-E106-A289-CA65-482A657E6464}"/>
              </a:ext>
            </a:extLst>
          </p:cNvPr>
          <p:cNvSpPr txBox="1"/>
          <p:nvPr/>
        </p:nvSpPr>
        <p:spPr>
          <a:xfrm>
            <a:off x="3796585" y="719717"/>
            <a:ext cx="7456133" cy="176477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400" b="1" spc="100" dirty="0"/>
              <a:t>한국 반도체 학술 대회</a:t>
            </a:r>
            <a:endParaRPr lang="en-US" altLang="ko-KR" sz="1400" b="1" spc="100" dirty="0"/>
          </a:p>
          <a:p>
            <a:pPr>
              <a:lnSpc>
                <a:spcPct val="150000"/>
              </a:lnSpc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b="1" spc="100" dirty="0"/>
              <a:t>2024. 01. 24~26.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b="1" spc="100" dirty="0"/>
              <a:t>반도체인들이 함께 즐길 수 있고 특히 젊은 신세대 반도체인들이 </a:t>
            </a:r>
            <a:r>
              <a:rPr lang="ko-KR" altLang="en-US" sz="1200" b="1" spc="100" dirty="0" err="1"/>
              <a:t>반도체인로서의</a:t>
            </a:r>
            <a:r>
              <a:rPr lang="ko-KR" altLang="en-US" sz="1200" b="1" spc="100" dirty="0"/>
              <a:t> 자부심을 느낄 수 있는 학술대회</a:t>
            </a:r>
            <a:endParaRPr lang="en-US" altLang="ko-KR" sz="1200" b="1" spc="100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50EB4767-0CF0-897F-4008-D1A7BCF2D31A}"/>
              </a:ext>
            </a:extLst>
          </p:cNvPr>
          <p:cNvCxnSpPr>
            <a:cxnSpLocks/>
          </p:cNvCxnSpPr>
          <p:nvPr/>
        </p:nvCxnSpPr>
        <p:spPr>
          <a:xfrm>
            <a:off x="487680" y="2597618"/>
            <a:ext cx="111048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8482A9F7-15CB-E4DF-B910-EEDC361DC623}"/>
              </a:ext>
            </a:extLst>
          </p:cNvPr>
          <p:cNvCxnSpPr>
            <a:cxnSpLocks/>
          </p:cNvCxnSpPr>
          <p:nvPr/>
        </p:nvCxnSpPr>
        <p:spPr>
          <a:xfrm>
            <a:off x="487680" y="4646229"/>
            <a:ext cx="111048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632958B-AE57-62E9-5FC0-B04FBCC233E9}"/>
              </a:ext>
            </a:extLst>
          </p:cNvPr>
          <p:cNvSpPr txBox="1"/>
          <p:nvPr/>
        </p:nvSpPr>
        <p:spPr>
          <a:xfrm>
            <a:off x="3796583" y="2820966"/>
            <a:ext cx="8202375" cy="14877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400" b="1" spc="100" dirty="0"/>
              <a:t>대한전자공학회</a:t>
            </a:r>
            <a:endParaRPr lang="en-US" altLang="ko-KR" sz="14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b="1" spc="100" dirty="0"/>
              <a:t>2024. 06.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b="1" spc="100" dirty="0"/>
              <a:t>전자</a:t>
            </a:r>
            <a:r>
              <a:rPr lang="en-US" altLang="ko-KR" sz="1200" b="1" spc="100" dirty="0"/>
              <a:t>, </a:t>
            </a:r>
            <a:r>
              <a:rPr lang="ko-KR" altLang="en-US" sz="1200" b="1" spc="100" dirty="0"/>
              <a:t>정보</a:t>
            </a:r>
            <a:r>
              <a:rPr lang="en-US" altLang="ko-KR" sz="1200" b="1" spc="100" dirty="0"/>
              <a:t>, </a:t>
            </a:r>
            <a:r>
              <a:rPr lang="ko-KR" altLang="en-US" sz="1200" b="1" spc="100" dirty="0"/>
              <a:t>통신 및 그 관련 분야에 관한 학술 및 기술의 진흥과 발전에 공헌하기 위한 학회</a:t>
            </a:r>
            <a:endParaRPr lang="en-US" altLang="ko-KR" sz="1200" b="1" spc="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D10138-3F4B-DF78-7C30-654965E53B0A}"/>
              </a:ext>
            </a:extLst>
          </p:cNvPr>
          <p:cNvSpPr txBox="1"/>
          <p:nvPr/>
        </p:nvSpPr>
        <p:spPr>
          <a:xfrm>
            <a:off x="3796583" y="4845215"/>
            <a:ext cx="8202375" cy="14877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 b="1" spc="100" dirty="0"/>
              <a:t>IMID 2024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200" b="1" spc="100" dirty="0"/>
              <a:t>2024. 08.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200" b="1" spc="1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200" b="1" spc="100" dirty="0"/>
              <a:t>디스플레이산업의 지속적 성장을 위한 양질의 정보와 인맥교류 기술개발 </a:t>
            </a:r>
            <a:r>
              <a:rPr lang="ko-KR" altLang="en-US" sz="1200" b="1" spc="100" dirty="0" err="1"/>
              <a:t>사업화전략</a:t>
            </a:r>
            <a:r>
              <a:rPr lang="ko-KR" altLang="en-US" sz="1200" b="1" spc="100" dirty="0"/>
              <a:t> 등을 공유하는 장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470FA86-977B-7E26-AFF1-84121D755A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1643"/>
          <a:stretch/>
        </p:blipFill>
        <p:spPr>
          <a:xfrm>
            <a:off x="872979" y="5216217"/>
            <a:ext cx="2252416" cy="79823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3968EEC-75B3-570B-39F4-D34AE101A7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827" y="921435"/>
            <a:ext cx="2886065" cy="132602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BCD20799-65A1-6427-9247-1E548ECA0F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019" y="3167606"/>
            <a:ext cx="3132873" cy="79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876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4" y="37648"/>
            <a:ext cx="318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연구 </a:t>
            </a:r>
            <a:r>
              <a:rPr kumimoji="0" lang="en-US" altLang="ko-KR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/ </a:t>
            </a:r>
            <a:r>
              <a:rPr lang="ko-KR" altLang="en-US" sz="2800" b="1" spc="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논문</a:t>
            </a:r>
            <a:endParaRPr kumimoji="0" lang="ko-KR" altLang="en-US" sz="2800" b="1" i="0" u="none" strike="noStrike" kern="1200" cap="none" spc="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EE16B3-9A60-CE0C-44D4-C3DC854FBF68}"/>
              </a:ext>
            </a:extLst>
          </p:cNvPr>
          <p:cNvSpPr txBox="1"/>
          <p:nvPr/>
        </p:nvSpPr>
        <p:spPr>
          <a:xfrm>
            <a:off x="566595" y="1432555"/>
            <a:ext cx="10909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3200" dirty="0"/>
              <a:t>연구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28E9F5-CC57-8297-985E-B666BE274543}"/>
              </a:ext>
            </a:extLst>
          </p:cNvPr>
          <p:cNvSpPr txBox="1"/>
          <p:nvPr/>
        </p:nvSpPr>
        <p:spPr>
          <a:xfrm>
            <a:off x="816679" y="2168572"/>
            <a:ext cx="7231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ko-KR" sz="2000" dirty="0"/>
              <a:t>IGZO </a:t>
            </a:r>
            <a:r>
              <a:rPr lang="ko-KR" altLang="en-US" sz="2000" dirty="0"/>
              <a:t>두께에 따른 </a:t>
            </a:r>
            <a:r>
              <a:rPr lang="en-US" altLang="ko-KR" sz="2000" dirty="0"/>
              <a:t>TFT </a:t>
            </a:r>
            <a:r>
              <a:rPr lang="ko-KR" altLang="en-US" sz="2000" dirty="0"/>
              <a:t>안정성 평가</a:t>
            </a:r>
            <a:endParaRPr lang="en-US" altLang="ko-KR" sz="2000" dirty="0"/>
          </a:p>
          <a:p>
            <a:pPr marL="457200" indent="-457200">
              <a:buFont typeface="+mj-lt"/>
              <a:buAutoNum type="arabicPeriod"/>
            </a:pPr>
            <a:endParaRPr lang="en-US" altLang="ko-KR" sz="2000" dirty="0"/>
          </a:p>
          <a:p>
            <a:pPr marL="457200" indent="-457200">
              <a:buFont typeface="+mj-lt"/>
              <a:buAutoNum type="arabicPeriod"/>
            </a:pPr>
            <a:endParaRPr lang="en-US" altLang="ko-KR" sz="2000" dirty="0"/>
          </a:p>
          <a:p>
            <a:pPr marL="457200" indent="-457200">
              <a:buFont typeface="+mj-lt"/>
              <a:buAutoNum type="arabicPeriod"/>
            </a:pPr>
            <a:r>
              <a:rPr lang="en-US" altLang="ko-KR" sz="2000" dirty="0"/>
              <a:t>SU–8</a:t>
            </a:r>
            <a:r>
              <a:rPr lang="ko-KR" altLang="en-US" sz="2000" dirty="0"/>
              <a:t>을 이용한 뱅크공정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3D6D46-C20D-B353-C01D-CA8C429FA6F2}"/>
              </a:ext>
            </a:extLst>
          </p:cNvPr>
          <p:cNvSpPr txBox="1"/>
          <p:nvPr/>
        </p:nvSpPr>
        <p:spPr>
          <a:xfrm>
            <a:off x="566594" y="4005088"/>
            <a:ext cx="109095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3200" dirty="0"/>
              <a:t>논문</a:t>
            </a:r>
            <a:endParaRPr lang="ko-KR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6D154C-6429-4B1E-5C92-FE615A079960}"/>
              </a:ext>
            </a:extLst>
          </p:cNvPr>
          <p:cNvSpPr txBox="1"/>
          <p:nvPr/>
        </p:nvSpPr>
        <p:spPr>
          <a:xfrm>
            <a:off x="816679" y="4838233"/>
            <a:ext cx="10254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현재는 경험과 지식이 부족해서 추후에 관심있는 주제를 선정하여 연구하고 작성</a:t>
            </a:r>
          </a:p>
        </p:txBody>
      </p:sp>
    </p:spTree>
    <p:extLst>
      <p:ext uri="{BB962C8B-B14F-4D97-AF65-F5344CB8AC3E}">
        <p14:creationId xmlns:p14="http://schemas.microsoft.com/office/powerpoint/2010/main" val="354190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 채용 과정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0CC7F-E106-A289-CA65-482A657E6464}"/>
              </a:ext>
            </a:extLst>
          </p:cNvPr>
          <p:cNvSpPr txBox="1"/>
          <p:nvPr/>
        </p:nvSpPr>
        <p:spPr>
          <a:xfrm>
            <a:off x="252853" y="825627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000" b="1" spc="100" dirty="0"/>
              <a:t>지원서 접수</a:t>
            </a:r>
            <a:endParaRPr lang="en-US" altLang="ko-KR" sz="2000" b="1" spc="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D0AAD6-1CCE-F409-B333-0D8959E20CB3}"/>
              </a:ext>
            </a:extLst>
          </p:cNvPr>
          <p:cNvSpPr txBox="1"/>
          <p:nvPr/>
        </p:nvSpPr>
        <p:spPr>
          <a:xfrm>
            <a:off x="635408" y="2755783"/>
            <a:ext cx="5255042" cy="4140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spc="100" dirty="0"/>
              <a:t>영어회화 최소등급</a:t>
            </a:r>
            <a:endParaRPr lang="en-US" altLang="ko-KR" sz="1600" b="1" spc="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A251A-6E88-F074-94AA-0D5C47E3C220}"/>
              </a:ext>
            </a:extLst>
          </p:cNvPr>
          <p:cNvSpPr txBox="1"/>
          <p:nvPr/>
        </p:nvSpPr>
        <p:spPr>
          <a:xfrm>
            <a:off x="546652" y="1451652"/>
            <a:ext cx="49612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500" dirty="0"/>
              <a:t>하반기 채용 </a:t>
            </a:r>
            <a:r>
              <a:rPr lang="en-US" altLang="ko-KR" sz="1500" dirty="0"/>
              <a:t>: </a:t>
            </a:r>
            <a:r>
              <a:rPr lang="ko-KR" altLang="en-US" sz="1500" dirty="0"/>
              <a:t>전년도 </a:t>
            </a:r>
            <a:r>
              <a:rPr lang="en-US" altLang="ko-KR" sz="1500" dirty="0"/>
              <a:t>9</a:t>
            </a:r>
            <a:r>
              <a:rPr lang="ko-KR" altLang="en-US" sz="1500" dirty="0"/>
              <a:t>월 지원서 접수</a:t>
            </a:r>
            <a:endParaRPr lang="en-US" altLang="ko-KR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500" dirty="0"/>
              <a:t>상반기 채용 </a:t>
            </a:r>
            <a:r>
              <a:rPr lang="en-US" altLang="ko-KR" sz="1500" dirty="0"/>
              <a:t>: </a:t>
            </a:r>
            <a:r>
              <a:rPr lang="ko-KR" altLang="en-US" sz="1500" dirty="0"/>
              <a:t>금년도 </a:t>
            </a:r>
            <a:r>
              <a:rPr lang="en-US" altLang="ko-KR" sz="1500" dirty="0"/>
              <a:t>3</a:t>
            </a:r>
            <a:r>
              <a:rPr lang="ko-KR" altLang="en-US" sz="1500" dirty="0"/>
              <a:t>월 지원서 접수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C719CE-FE5B-198A-2A86-9AC7758D9032}"/>
              </a:ext>
            </a:extLst>
          </p:cNvPr>
          <p:cNvSpPr txBox="1"/>
          <p:nvPr/>
        </p:nvSpPr>
        <p:spPr>
          <a:xfrm>
            <a:off x="929207" y="3294918"/>
            <a:ext cx="5166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200" dirty="0"/>
              <a:t>OPIC : 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200" dirty="0"/>
              <a:t>TOEIC SPEAKING : Level 5 / 110</a:t>
            </a:r>
            <a:r>
              <a:rPr lang="ko-KR" altLang="en-US" sz="1200" dirty="0"/>
              <a:t>점 이상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3A0731-1934-ED6C-FCC1-08AA0423CF68}"/>
              </a:ext>
            </a:extLst>
          </p:cNvPr>
          <p:cNvSpPr txBox="1"/>
          <p:nvPr/>
        </p:nvSpPr>
        <p:spPr>
          <a:xfrm>
            <a:off x="635408" y="4344336"/>
            <a:ext cx="5255042" cy="4140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sz="1600" b="1" spc="100" dirty="0"/>
              <a:t>우대 사항</a:t>
            </a:r>
            <a:endParaRPr lang="en-US" altLang="ko-KR" sz="1600" b="1" spc="1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EEF8E2-36E9-712A-83EA-A3DB9F095E60}"/>
              </a:ext>
            </a:extLst>
          </p:cNvPr>
          <p:cNvSpPr txBox="1"/>
          <p:nvPr/>
        </p:nvSpPr>
        <p:spPr>
          <a:xfrm>
            <a:off x="929207" y="4883471"/>
            <a:ext cx="48744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200" dirty="0"/>
              <a:t>중국어 자격증 보유자 </a:t>
            </a:r>
            <a:r>
              <a:rPr lang="en-US" altLang="ko-KR" sz="1200" dirty="0"/>
              <a:t>: HSK 5</a:t>
            </a:r>
            <a:r>
              <a:rPr lang="ko-KR" altLang="en-US" sz="1200" dirty="0"/>
              <a:t>급 이상</a:t>
            </a:r>
            <a:endParaRPr lang="en-US" altLang="ko-K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200" dirty="0"/>
              <a:t>공인한자능력자격 보유자</a:t>
            </a:r>
            <a:endParaRPr lang="en-US" altLang="ko-K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200" dirty="0" err="1"/>
              <a:t>한국공학교육인증원이</a:t>
            </a:r>
            <a:r>
              <a:rPr lang="ko-KR" altLang="en-US" sz="1200" dirty="0"/>
              <a:t> 인증한 공학교육 프로그램 이수자</a:t>
            </a: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3446EBC1-E92E-C91E-64CE-83B62FCD6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722" y="1102725"/>
            <a:ext cx="7081626" cy="97500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DE5F37F-B716-53EC-D881-EB0CCBE9F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361" y="2448784"/>
            <a:ext cx="4874434" cy="330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14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 채용 과정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0CC7F-E106-A289-CA65-482A657E6464}"/>
              </a:ext>
            </a:extLst>
          </p:cNvPr>
          <p:cNvSpPr txBox="1"/>
          <p:nvPr/>
        </p:nvSpPr>
        <p:spPr>
          <a:xfrm>
            <a:off x="252853" y="825451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ko-KR" altLang="en-US" sz="2000" b="1" spc="100" dirty="0"/>
              <a:t>직무적합성 평가 </a:t>
            </a:r>
            <a:r>
              <a:rPr lang="en-US" altLang="ko-KR" sz="2000" b="1" spc="100" dirty="0"/>
              <a:t>(</a:t>
            </a:r>
            <a:r>
              <a:rPr lang="ko-KR" altLang="en-US" sz="2000" b="1" spc="100" dirty="0"/>
              <a:t>서류</a:t>
            </a:r>
            <a:r>
              <a:rPr lang="en-US" altLang="ko-KR" sz="2000" b="1" spc="100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D0AAD6-1CCE-F409-B333-0D8959E20CB3}"/>
              </a:ext>
            </a:extLst>
          </p:cNvPr>
          <p:cNvSpPr txBox="1"/>
          <p:nvPr/>
        </p:nvSpPr>
        <p:spPr>
          <a:xfrm>
            <a:off x="252853" y="2820519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ko-KR" altLang="en-US" sz="2000" b="1" spc="100" dirty="0"/>
              <a:t>직무적성검사 </a:t>
            </a:r>
            <a:r>
              <a:rPr lang="en-US" altLang="ko-KR" sz="2000" b="1" spc="100" dirty="0"/>
              <a:t>(GSAT)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A251A-6E88-F074-94AA-0D5C47E3C220}"/>
              </a:ext>
            </a:extLst>
          </p:cNvPr>
          <p:cNvSpPr txBox="1"/>
          <p:nvPr/>
        </p:nvSpPr>
        <p:spPr>
          <a:xfrm>
            <a:off x="546652" y="1365549"/>
            <a:ext cx="10147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대내외 활동</a:t>
            </a: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어학사항</a:t>
            </a: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dirty="0"/>
              <a:t>ESSAY : </a:t>
            </a:r>
            <a:r>
              <a:rPr lang="ko-KR" altLang="en-US" sz="1400" dirty="0"/>
              <a:t>지원동기</a:t>
            </a:r>
            <a:r>
              <a:rPr lang="en-US" altLang="ko-KR" sz="1400" dirty="0"/>
              <a:t>, </a:t>
            </a:r>
            <a:r>
              <a:rPr lang="ko-KR" altLang="en-US" sz="1400" dirty="0"/>
              <a:t>성장과정</a:t>
            </a:r>
            <a:r>
              <a:rPr lang="en-US" altLang="ko-KR" sz="1400" dirty="0"/>
              <a:t>, </a:t>
            </a:r>
            <a:r>
              <a:rPr lang="ko-KR" altLang="en-US" sz="1400" dirty="0"/>
              <a:t>최근 사회 이슈</a:t>
            </a:r>
            <a:r>
              <a:rPr lang="en-US" altLang="ko-KR" sz="1400" dirty="0"/>
              <a:t>, </a:t>
            </a:r>
            <a:r>
              <a:rPr lang="ko-KR" altLang="en-US" sz="1400" dirty="0"/>
              <a:t>직무관련경험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C719CE-FE5B-198A-2A86-9AC7758D9032}"/>
              </a:ext>
            </a:extLst>
          </p:cNvPr>
          <p:cNvSpPr txBox="1"/>
          <p:nvPr/>
        </p:nvSpPr>
        <p:spPr>
          <a:xfrm>
            <a:off x="546652" y="3364000"/>
            <a:ext cx="101478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수리논리 </a:t>
            </a:r>
            <a:r>
              <a:rPr lang="en-US" altLang="ko-KR" sz="1400" dirty="0"/>
              <a:t>20</a:t>
            </a:r>
            <a:r>
              <a:rPr lang="ko-KR" altLang="en-US" sz="1400" dirty="0"/>
              <a:t>문항</a:t>
            </a:r>
            <a:r>
              <a:rPr lang="en-US" altLang="ko-KR" sz="1400" dirty="0"/>
              <a:t>, </a:t>
            </a:r>
            <a:r>
              <a:rPr lang="ko-KR" altLang="en-US" sz="1400" dirty="0"/>
              <a:t>추리 </a:t>
            </a:r>
            <a:r>
              <a:rPr lang="en-US" altLang="ko-KR" sz="1400" dirty="0"/>
              <a:t>30</a:t>
            </a:r>
            <a:r>
              <a:rPr lang="ko-KR" altLang="en-US" sz="1400" dirty="0"/>
              <a:t>문항 각 영역별 </a:t>
            </a:r>
            <a:r>
              <a:rPr lang="en-US" altLang="ko-KR" sz="1400" dirty="0"/>
              <a:t>30</a:t>
            </a:r>
            <a:r>
              <a:rPr lang="ko-KR" altLang="en-US" sz="1400" dirty="0"/>
              <a:t>분</a:t>
            </a: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준비 기간 </a:t>
            </a:r>
            <a:r>
              <a:rPr lang="en-US" altLang="ko-KR" sz="1400" dirty="0"/>
              <a:t>: </a:t>
            </a:r>
            <a:r>
              <a:rPr lang="ko-KR" altLang="en-US" sz="1400" dirty="0"/>
              <a:t>서류 발표 이후</a:t>
            </a:r>
            <a:r>
              <a:rPr lang="en-US" altLang="ko-KR" sz="1400" dirty="0"/>
              <a:t> / </a:t>
            </a:r>
            <a:r>
              <a:rPr lang="ko-KR" altLang="en-US" sz="1400" dirty="0"/>
              <a:t>약 한 달 이내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3A0731-1934-ED6C-FCC1-08AA0423CF68}"/>
              </a:ext>
            </a:extLst>
          </p:cNvPr>
          <p:cNvSpPr txBox="1"/>
          <p:nvPr/>
        </p:nvSpPr>
        <p:spPr>
          <a:xfrm>
            <a:off x="252853" y="4327427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4"/>
            </a:pPr>
            <a:r>
              <a:rPr lang="ko-KR" altLang="en-US" sz="2000" b="1" spc="100" dirty="0"/>
              <a:t>면접</a:t>
            </a:r>
            <a:endParaRPr lang="en-US" altLang="ko-KR" sz="2000" b="1" spc="1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EEF8E2-36E9-712A-83EA-A3DB9F095E60}"/>
              </a:ext>
            </a:extLst>
          </p:cNvPr>
          <p:cNvSpPr txBox="1"/>
          <p:nvPr/>
        </p:nvSpPr>
        <p:spPr>
          <a:xfrm>
            <a:off x="546652" y="4876801"/>
            <a:ext cx="101478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err="1"/>
              <a:t>인적성</a:t>
            </a:r>
            <a:r>
              <a:rPr lang="ko-KR" altLang="en-US" sz="1400" dirty="0"/>
              <a:t> 검사와 약식 </a:t>
            </a:r>
            <a:r>
              <a:rPr lang="en-US" altLang="ko-KR" sz="1400" dirty="0"/>
              <a:t>GSAT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임원면접 </a:t>
            </a:r>
            <a:r>
              <a:rPr lang="en-US" altLang="ko-KR" sz="1400" dirty="0"/>
              <a:t>: </a:t>
            </a:r>
            <a:r>
              <a:rPr lang="ko-KR" altLang="en-US" sz="1400" dirty="0"/>
              <a:t>인성 면접 </a:t>
            </a:r>
            <a:r>
              <a:rPr lang="en-US" altLang="ko-KR" sz="1400" dirty="0"/>
              <a:t>(</a:t>
            </a:r>
            <a:r>
              <a:rPr lang="ko-KR" altLang="en-US" sz="1400" dirty="0"/>
              <a:t>면접관 </a:t>
            </a:r>
            <a:r>
              <a:rPr lang="en-US" altLang="ko-KR" sz="1400" dirty="0"/>
              <a:t>3 : </a:t>
            </a:r>
            <a:r>
              <a:rPr lang="ko-KR" altLang="en-US" sz="1400" dirty="0"/>
              <a:t>지원자 </a:t>
            </a:r>
            <a:r>
              <a:rPr lang="en-US" altLang="ko-KR" sz="1400" dirty="0"/>
              <a:t>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직무문제풀이</a:t>
            </a: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/>
              <a:t>직무역량면접 </a:t>
            </a:r>
            <a:r>
              <a:rPr lang="en-US" altLang="ko-KR" sz="1400" dirty="0"/>
              <a:t>: </a:t>
            </a:r>
            <a:r>
              <a:rPr lang="ko-KR" altLang="en-US" sz="1400" dirty="0"/>
              <a:t>전공 면접 </a:t>
            </a:r>
            <a:r>
              <a:rPr lang="en-US" altLang="ko-KR" sz="1400" dirty="0"/>
              <a:t>(</a:t>
            </a:r>
            <a:r>
              <a:rPr lang="ko-KR" altLang="en-US" sz="1400" dirty="0"/>
              <a:t>면접관 </a:t>
            </a:r>
            <a:r>
              <a:rPr lang="en-US" altLang="ko-KR" sz="1400" dirty="0"/>
              <a:t>3 : </a:t>
            </a:r>
            <a:r>
              <a:rPr lang="ko-KR" altLang="en-US" sz="1400" dirty="0"/>
              <a:t>지원자 </a:t>
            </a:r>
            <a:r>
              <a:rPr lang="en-US" altLang="ko-KR" sz="1400" dirty="0"/>
              <a:t>1)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6F79063-93DC-73AC-727E-019394D31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722" y="1102725"/>
            <a:ext cx="7081626" cy="9750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664849-7A1B-43FF-9476-AFE109F12072}"/>
              </a:ext>
            </a:extLst>
          </p:cNvPr>
          <p:cNvSpPr txBox="1"/>
          <p:nvPr/>
        </p:nvSpPr>
        <p:spPr>
          <a:xfrm>
            <a:off x="7346369" y="2244860"/>
            <a:ext cx="5078897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/>
              <a:t>*</a:t>
            </a:r>
            <a:r>
              <a:rPr lang="ko-KR" altLang="en-US" sz="1200" dirty="0"/>
              <a:t>지원서 접수부터 최종발표까지는 약 </a:t>
            </a:r>
            <a:r>
              <a:rPr lang="en-US" altLang="ko-KR" sz="1200" dirty="0"/>
              <a:t>4</a:t>
            </a:r>
            <a:r>
              <a:rPr lang="ko-KR" altLang="en-US" sz="1200" dirty="0"/>
              <a:t>개월 소요</a:t>
            </a:r>
          </a:p>
        </p:txBody>
      </p:sp>
    </p:spTree>
    <p:extLst>
      <p:ext uri="{BB962C8B-B14F-4D97-AF65-F5344CB8AC3E}">
        <p14:creationId xmlns:p14="http://schemas.microsoft.com/office/powerpoint/2010/main" val="1721248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 스펙</a:t>
            </a:r>
          </a:p>
        </p:txBody>
      </p:sp>
      <p:pic>
        <p:nvPicPr>
          <p:cNvPr id="3" name="그림 2" descr="텍스트, 도표, 스크린샷, 라인이(가) 표시된 사진&#10;&#10;자동 생성된 설명">
            <a:extLst>
              <a:ext uri="{FF2B5EF4-FFF2-40B4-BE49-F238E27FC236}">
                <a16:creationId xmlns:a16="http://schemas.microsoft.com/office/drawing/2014/main" id="{3450DB31-1BB7-93B3-896F-8DFD1AA50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07" y="718169"/>
            <a:ext cx="10345886" cy="28272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D0CC7F-E106-A289-CA65-482A657E6464}"/>
              </a:ext>
            </a:extLst>
          </p:cNvPr>
          <p:cNvSpPr txBox="1"/>
          <p:nvPr/>
        </p:nvSpPr>
        <p:spPr>
          <a:xfrm>
            <a:off x="252853" y="681936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b="1" spc="100" dirty="0"/>
              <a:t>삼성디스플레이 입사 평균 스펙</a:t>
            </a:r>
            <a:endParaRPr lang="en-US" altLang="ko-KR" sz="2000" b="1" spc="100" dirty="0"/>
          </a:p>
        </p:txBody>
      </p:sp>
      <p:pic>
        <p:nvPicPr>
          <p:cNvPr id="7" name="그림 6" descr="텍스트, 도표, 폰트, 라인이(가) 표시된 사진&#10;&#10;자동 생성된 설명">
            <a:extLst>
              <a:ext uri="{FF2B5EF4-FFF2-40B4-BE49-F238E27FC236}">
                <a16:creationId xmlns:a16="http://schemas.microsoft.com/office/drawing/2014/main" id="{7D708828-22E0-1C1A-4D56-4413FE2DD5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07" y="3734022"/>
            <a:ext cx="10427948" cy="29222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3D0AAD6-1CCE-F409-B333-0D8959E20CB3}"/>
              </a:ext>
            </a:extLst>
          </p:cNvPr>
          <p:cNvSpPr txBox="1"/>
          <p:nvPr/>
        </p:nvSpPr>
        <p:spPr>
          <a:xfrm>
            <a:off x="252853" y="3803920"/>
            <a:ext cx="5255042" cy="494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b="1" spc="100" dirty="0"/>
              <a:t>삼성디스플레이 입사 하위 </a:t>
            </a:r>
            <a:r>
              <a:rPr lang="en-US" altLang="ko-KR" sz="2000" b="1" spc="100" dirty="0"/>
              <a:t>20%</a:t>
            </a:r>
            <a:r>
              <a:rPr lang="ko-KR" altLang="en-US" sz="2000" b="1" spc="100" dirty="0"/>
              <a:t> 스펙</a:t>
            </a:r>
            <a:endParaRPr lang="en-US" altLang="ko-KR" sz="2000" b="1" spc="100" dirty="0"/>
          </a:p>
        </p:txBody>
      </p:sp>
    </p:spTree>
    <p:extLst>
      <p:ext uri="{BB962C8B-B14F-4D97-AF65-F5344CB8AC3E}">
        <p14:creationId xmlns:p14="http://schemas.microsoft.com/office/powerpoint/2010/main" val="2399152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723412-00A7-BA0E-65A8-5A4604120522}"/>
              </a:ext>
            </a:extLst>
          </p:cNvPr>
          <p:cNvSpPr txBox="1"/>
          <p:nvPr/>
        </p:nvSpPr>
        <p:spPr>
          <a:xfrm>
            <a:off x="624283" y="4704163"/>
            <a:ext cx="112384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외국어</a:t>
            </a:r>
            <a:r>
              <a:rPr lang="ko-KR" altLang="en-US" sz="1500" dirty="0"/>
              <a:t> </a:t>
            </a:r>
            <a:r>
              <a:rPr lang="en-US" altLang="ko-KR" sz="1500" dirty="0"/>
              <a:t>: </a:t>
            </a:r>
            <a:r>
              <a:rPr lang="ko-KR" altLang="en-US" sz="1500" dirty="0"/>
              <a:t>영어</a:t>
            </a:r>
            <a:r>
              <a:rPr lang="en-US" altLang="ko-KR" sz="1500" dirty="0"/>
              <a:t>(TOEIC, TOEIC SPEAKING, OPIC), </a:t>
            </a:r>
            <a:r>
              <a:rPr lang="ko-KR" altLang="en-US" sz="1500" dirty="0"/>
              <a:t>중국어</a:t>
            </a:r>
            <a:r>
              <a:rPr lang="en-US" altLang="ko-KR" sz="1500" dirty="0"/>
              <a:t>(HSK), </a:t>
            </a:r>
            <a:r>
              <a:rPr lang="ko-KR" altLang="en-US" sz="1500" dirty="0"/>
              <a:t>일본어</a:t>
            </a:r>
            <a:r>
              <a:rPr lang="en-US" altLang="ko-KR" sz="1500" dirty="0"/>
              <a:t>(JPT, JLPT) </a:t>
            </a:r>
            <a:r>
              <a:rPr lang="ko-KR" altLang="en-US" sz="1500" dirty="0"/>
              <a:t>등</a:t>
            </a:r>
            <a:endParaRPr lang="en-US" altLang="ko-KR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1500" dirty="0"/>
          </a:p>
          <a:p>
            <a:endParaRPr lang="en-US" altLang="ko-KR" sz="500" dirty="0"/>
          </a:p>
          <a:p>
            <a:r>
              <a:rPr lang="en-US" altLang="ko-KR" sz="1500" dirty="0"/>
              <a:t>	   </a:t>
            </a:r>
            <a:r>
              <a:rPr lang="en-US" altLang="ko-KR" sz="1500" dirty="0">
                <a:solidFill>
                  <a:srgbClr val="FF0000"/>
                </a:solidFill>
              </a:rPr>
              <a:t>-&gt; </a:t>
            </a:r>
            <a:r>
              <a:rPr lang="ko-KR" altLang="en-US" sz="1500" dirty="0">
                <a:solidFill>
                  <a:srgbClr val="FF0000"/>
                </a:solidFill>
              </a:rPr>
              <a:t>토익 </a:t>
            </a:r>
            <a:r>
              <a:rPr lang="en-US" altLang="ko-KR" sz="1500" dirty="0">
                <a:solidFill>
                  <a:srgbClr val="FF0000"/>
                </a:solidFill>
              </a:rPr>
              <a:t>800</a:t>
            </a:r>
            <a:r>
              <a:rPr lang="ko-KR" altLang="en-US" sz="1500" dirty="0">
                <a:solidFill>
                  <a:srgbClr val="FF0000"/>
                </a:solidFill>
              </a:rPr>
              <a:t>점</a:t>
            </a:r>
            <a:r>
              <a:rPr lang="en-US" altLang="ko-KR" sz="1500" dirty="0">
                <a:solidFill>
                  <a:srgbClr val="FF0000"/>
                </a:solidFill>
              </a:rPr>
              <a:t> </a:t>
            </a:r>
            <a:r>
              <a:rPr lang="ko-KR" altLang="en-US" sz="1500" dirty="0">
                <a:solidFill>
                  <a:srgbClr val="FF0000"/>
                </a:solidFill>
              </a:rPr>
              <a:t>이상</a:t>
            </a:r>
            <a:r>
              <a:rPr lang="en-US" altLang="ko-KR" sz="1500" dirty="0">
                <a:solidFill>
                  <a:srgbClr val="FF0000"/>
                </a:solidFill>
              </a:rPr>
              <a:t>, OPIC IL</a:t>
            </a:r>
            <a:r>
              <a:rPr lang="ko-KR" altLang="en-US" sz="1500" dirty="0">
                <a:solidFill>
                  <a:srgbClr val="FF0000"/>
                </a:solidFill>
              </a:rPr>
              <a:t>등급 이상</a:t>
            </a:r>
            <a:r>
              <a:rPr lang="en-US" altLang="ko-KR" sz="1500" dirty="0">
                <a:solidFill>
                  <a:srgbClr val="FF0000"/>
                </a:solidFill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</a:rPr>
              <a:t>중국어 자격증 목표</a:t>
            </a:r>
            <a:endParaRPr lang="en-US" altLang="ko-KR" sz="1500" dirty="0">
              <a:solidFill>
                <a:srgbClr val="FF0000"/>
              </a:solidFill>
            </a:endParaRPr>
          </a:p>
        </p:txBody>
      </p:sp>
      <p:graphicFrame>
        <p:nvGraphicFramePr>
          <p:cNvPr id="22" name="표 22">
            <a:extLst>
              <a:ext uri="{FF2B5EF4-FFF2-40B4-BE49-F238E27FC236}">
                <a16:creationId xmlns:a16="http://schemas.microsoft.com/office/drawing/2014/main" id="{3290BF53-DF78-00F9-AD6A-5B35210C3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1433"/>
              </p:ext>
            </p:extLst>
          </p:nvPr>
        </p:nvGraphicFramePr>
        <p:xfrm>
          <a:off x="3562279" y="1412403"/>
          <a:ext cx="5067442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외국어 자격증</a:t>
                      </a:r>
                      <a:endParaRPr lang="en-US" altLang="ko-KR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합격자 최소 점수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TOEIC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605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TOEIC SPEAKING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110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OPIC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NH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HSK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JPT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750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69342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JLPT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N1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59553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D21BE5B-E563-8F2A-11BE-3F9B84E8743B}"/>
              </a:ext>
            </a:extLst>
          </p:cNvPr>
          <p:cNvSpPr txBox="1"/>
          <p:nvPr/>
        </p:nvSpPr>
        <p:spPr>
          <a:xfrm>
            <a:off x="3562279" y="3682293"/>
            <a:ext cx="506744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dirty="0"/>
              <a:t>합격자 평균 </a:t>
            </a:r>
            <a:r>
              <a:rPr lang="en-US" altLang="ko-KR" b="1" dirty="0"/>
              <a:t>1.5</a:t>
            </a:r>
            <a:r>
              <a:rPr lang="ko-KR" altLang="en-US" sz="1400" dirty="0"/>
              <a:t>개 외국어 자격증 보유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679567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5985E0-5F14-E1D2-1E3D-9E2857190604}"/>
              </a:ext>
            </a:extLst>
          </p:cNvPr>
          <p:cNvSpPr txBox="1"/>
          <p:nvPr/>
        </p:nvSpPr>
        <p:spPr>
          <a:xfrm>
            <a:off x="3239729" y="5771718"/>
            <a:ext cx="571254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dirty="0"/>
              <a:t>* </a:t>
            </a:r>
            <a:r>
              <a:rPr lang="ko-KR" altLang="en-US" dirty="0"/>
              <a:t>점수 유효 기간 </a:t>
            </a:r>
            <a:r>
              <a:rPr lang="en-US" altLang="ko-KR" dirty="0"/>
              <a:t>:</a:t>
            </a:r>
            <a:r>
              <a:rPr lang="ko-KR" altLang="en-US" dirty="0"/>
              <a:t> 응시일로부터 </a:t>
            </a:r>
            <a:r>
              <a:rPr lang="en-US" altLang="ko-KR" b="1" dirty="0"/>
              <a:t>2</a:t>
            </a:r>
            <a:r>
              <a:rPr lang="ko-KR" altLang="en-US" dirty="0"/>
              <a:t>년 </a:t>
            </a:r>
            <a:r>
              <a:rPr lang="en-US" altLang="ko-KR" dirty="0"/>
              <a:t>*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5E2C05-C6F4-43F0-9A2B-BE2A316507ED}"/>
              </a:ext>
            </a:extLst>
          </p:cNvPr>
          <p:cNvSpPr txBox="1"/>
          <p:nvPr/>
        </p:nvSpPr>
        <p:spPr>
          <a:xfrm>
            <a:off x="835743" y="1436097"/>
            <a:ext cx="107302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ko-KR" sz="2000" b="1" dirty="0"/>
              <a:t>TOEIC</a:t>
            </a:r>
          </a:p>
          <a:p>
            <a:endParaRPr lang="en-US" altLang="ko-KR" sz="1400" dirty="0"/>
          </a:p>
          <a:p>
            <a:r>
              <a:rPr lang="en-US" altLang="ko-KR" sz="1600" dirty="0"/>
              <a:t>    - </a:t>
            </a:r>
            <a:r>
              <a:rPr lang="ko-KR" altLang="en-US" sz="1600" dirty="0"/>
              <a:t>한국</a:t>
            </a:r>
            <a:r>
              <a:rPr lang="en-US" altLang="ko-KR" sz="1600" dirty="0"/>
              <a:t>, </a:t>
            </a:r>
            <a:r>
              <a:rPr lang="ko-KR" altLang="en-US" sz="1600" dirty="0"/>
              <a:t>일본</a:t>
            </a:r>
            <a:r>
              <a:rPr lang="en-US" altLang="ko-KR" sz="1600" dirty="0"/>
              <a:t>, </a:t>
            </a:r>
            <a:r>
              <a:rPr lang="ko-KR" altLang="en-US" sz="1600" dirty="0"/>
              <a:t>대만에서 인기있는 시험이다</a:t>
            </a:r>
            <a:r>
              <a:rPr lang="en-US" altLang="ko-KR" sz="1600" dirty="0"/>
              <a:t>.</a:t>
            </a:r>
          </a:p>
          <a:p>
            <a:r>
              <a:rPr lang="en-US" altLang="ko-KR" sz="1600" dirty="0"/>
              <a:t>    - </a:t>
            </a:r>
            <a:r>
              <a:rPr lang="ko-KR" altLang="en-US" sz="1600" dirty="0"/>
              <a:t>토플과 같은 다른 시험에 비해 </a:t>
            </a:r>
            <a:r>
              <a:rPr lang="ko-KR" altLang="en-US" sz="1600" dirty="0" err="1"/>
              <a:t>응시료가</a:t>
            </a:r>
            <a:r>
              <a:rPr lang="ko-KR" altLang="en-US" sz="1600" dirty="0"/>
              <a:t> 싸고</a:t>
            </a:r>
            <a:r>
              <a:rPr lang="en-US" altLang="ko-KR" sz="1600" dirty="0"/>
              <a:t>, </a:t>
            </a:r>
            <a:r>
              <a:rPr lang="ko-KR" altLang="en-US" sz="1600" dirty="0"/>
              <a:t>자주 응시할 수 있어 많은 사람들이 취득한다</a:t>
            </a:r>
            <a:r>
              <a:rPr lang="en-US" altLang="ko-KR" sz="16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A29498-B02A-DA60-3026-93C41AE9200D}"/>
              </a:ext>
            </a:extLst>
          </p:cNvPr>
          <p:cNvSpPr txBox="1"/>
          <p:nvPr/>
        </p:nvSpPr>
        <p:spPr>
          <a:xfrm>
            <a:off x="835741" y="2774967"/>
            <a:ext cx="107302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altLang="ko-KR" sz="2000" b="1" dirty="0"/>
              <a:t>OPIC</a:t>
            </a:r>
          </a:p>
          <a:p>
            <a:pPr marL="457200" indent="-457200">
              <a:buFont typeface="+mj-lt"/>
              <a:buAutoNum type="arabicPeriod" startAt="2"/>
            </a:pPr>
            <a:endParaRPr lang="en-US" altLang="ko-KR" sz="1400" dirty="0"/>
          </a:p>
          <a:p>
            <a:r>
              <a:rPr lang="en-US" altLang="ko-KR" sz="1600" dirty="0"/>
              <a:t>    - TOEIC Speaking</a:t>
            </a:r>
            <a:r>
              <a:rPr lang="ko-KR" altLang="en-US" sz="1600" dirty="0"/>
              <a:t>과 같은 영어 말하기 시험이다</a:t>
            </a:r>
            <a:r>
              <a:rPr lang="en-US" altLang="ko-KR" sz="1600" dirty="0"/>
              <a:t>.</a:t>
            </a:r>
          </a:p>
          <a:p>
            <a:r>
              <a:rPr lang="en-US" altLang="ko-KR" sz="1600" dirty="0"/>
              <a:t>    - </a:t>
            </a:r>
            <a:r>
              <a:rPr lang="ko-KR" altLang="en-US" sz="1600" dirty="0"/>
              <a:t>문제 난이도를 시험 중간에 조절할 수 있는 특징이 있다</a:t>
            </a:r>
            <a:r>
              <a:rPr lang="en-US" altLang="ko-KR" sz="16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94BFCB-5964-BADA-98D5-A67A17DB768B}"/>
              </a:ext>
            </a:extLst>
          </p:cNvPr>
          <p:cNvSpPr txBox="1"/>
          <p:nvPr/>
        </p:nvSpPr>
        <p:spPr>
          <a:xfrm>
            <a:off x="835742" y="4113838"/>
            <a:ext cx="10730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altLang="ko-KR" sz="2000" b="1" dirty="0"/>
              <a:t>HSK</a:t>
            </a:r>
            <a:endParaRPr lang="en-US" altLang="ko-KR" sz="2000" dirty="0"/>
          </a:p>
          <a:p>
            <a:pPr marL="457200" indent="-457200">
              <a:buFont typeface="+mj-lt"/>
              <a:buAutoNum type="arabicPeriod" startAt="3"/>
            </a:pPr>
            <a:endParaRPr lang="en-US" altLang="ko-KR" sz="1400" dirty="0"/>
          </a:p>
          <a:p>
            <a:r>
              <a:rPr lang="en-US" altLang="ko-KR" sz="1600" dirty="0"/>
              <a:t>    - </a:t>
            </a:r>
            <a:r>
              <a:rPr lang="ko-KR" altLang="en-US" sz="1600" dirty="0"/>
              <a:t>최고급수는 </a:t>
            </a:r>
            <a:r>
              <a:rPr lang="en-US" altLang="ko-KR" sz="1600" dirty="0"/>
              <a:t>9</a:t>
            </a:r>
            <a:r>
              <a:rPr lang="ko-KR" altLang="en-US" sz="1600" dirty="0"/>
              <a:t>급으로 한자문화권에서는 </a:t>
            </a:r>
            <a:r>
              <a:rPr lang="en-US" altLang="ko-KR" sz="1600" dirty="0"/>
              <a:t>4</a:t>
            </a:r>
            <a:r>
              <a:rPr lang="ko-KR" altLang="en-US" sz="1600" dirty="0"/>
              <a:t>급부터 활용도가 있고</a:t>
            </a:r>
            <a:r>
              <a:rPr lang="en-US" altLang="ko-KR" sz="1600" dirty="0"/>
              <a:t>, </a:t>
            </a:r>
            <a:r>
              <a:rPr lang="ko-KR" altLang="en-US" sz="1600" dirty="0"/>
              <a:t>취직 등을 위해서는 </a:t>
            </a:r>
            <a:r>
              <a:rPr lang="en-US" altLang="ko-KR" sz="1600" dirty="0"/>
              <a:t>5</a:t>
            </a:r>
            <a:r>
              <a:rPr lang="ko-KR" altLang="en-US" sz="1600" dirty="0"/>
              <a:t>급부터 메리트가 있다</a:t>
            </a:r>
            <a:r>
              <a:rPr lang="en-US" altLang="ko-KR" sz="1600" dirty="0"/>
              <a:t>.</a:t>
            </a:r>
            <a:endParaRPr lang="en-US" altLang="ko-KR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476BE3-00CB-C776-4955-44D870CB5E0C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외국어 자격증</a:t>
            </a:r>
          </a:p>
        </p:txBody>
      </p:sp>
    </p:spTree>
    <p:extLst>
      <p:ext uri="{BB962C8B-B14F-4D97-AF65-F5344CB8AC3E}">
        <p14:creationId xmlns:p14="http://schemas.microsoft.com/office/powerpoint/2010/main" val="3328230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96966-C433-7EB6-FC4B-7FDABB039566}"/>
              </a:ext>
            </a:extLst>
          </p:cNvPr>
          <p:cNvSpPr/>
          <p:nvPr/>
        </p:nvSpPr>
        <p:spPr>
          <a:xfrm>
            <a:off x="0" y="0"/>
            <a:ext cx="12192000" cy="5985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A40915-8B16-84E2-0D87-086113963049}"/>
              </a:ext>
            </a:extLst>
          </p:cNvPr>
          <p:cNvSpPr txBox="1"/>
          <p:nvPr/>
        </p:nvSpPr>
        <p:spPr>
          <a:xfrm>
            <a:off x="252853" y="37648"/>
            <a:ext cx="8264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삼성 디스플레이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723412-00A7-BA0E-65A8-5A4604120522}"/>
              </a:ext>
            </a:extLst>
          </p:cNvPr>
          <p:cNvSpPr txBox="1"/>
          <p:nvPr/>
        </p:nvSpPr>
        <p:spPr>
          <a:xfrm>
            <a:off x="622550" y="4707408"/>
            <a:ext cx="112384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1500" b="1" dirty="0"/>
              <a:t>자격증</a:t>
            </a:r>
            <a:r>
              <a:rPr lang="ko-KR" altLang="en-US" sz="1500" dirty="0"/>
              <a:t> </a:t>
            </a:r>
            <a:r>
              <a:rPr lang="en-US" altLang="ko-KR" sz="1500" dirty="0"/>
              <a:t>: MOS, </a:t>
            </a:r>
            <a:r>
              <a:rPr lang="ko-KR" altLang="en-US" sz="1500" dirty="0"/>
              <a:t>워드프로세서 </a:t>
            </a:r>
            <a:r>
              <a:rPr lang="en-US" altLang="ko-KR" sz="1500" dirty="0"/>
              <a:t>1</a:t>
            </a:r>
            <a:r>
              <a:rPr lang="ko-KR" altLang="en-US" sz="1500" dirty="0"/>
              <a:t>급</a:t>
            </a:r>
            <a:r>
              <a:rPr lang="en-US" altLang="ko-KR" sz="1500" dirty="0"/>
              <a:t>, </a:t>
            </a:r>
            <a:r>
              <a:rPr lang="ko-KR" altLang="en-US" sz="1500" dirty="0"/>
              <a:t>정보처리기능사</a:t>
            </a:r>
            <a:r>
              <a:rPr lang="en-US" altLang="ko-KR" sz="1500" dirty="0"/>
              <a:t>, </a:t>
            </a:r>
            <a:r>
              <a:rPr lang="ko-KR" altLang="en-US" sz="1500" dirty="0"/>
              <a:t>정보기기운용기능사</a:t>
            </a:r>
            <a:r>
              <a:rPr lang="en-US" altLang="ko-KR" sz="1500" dirty="0"/>
              <a:t>, </a:t>
            </a:r>
            <a:r>
              <a:rPr lang="ko-KR" altLang="en-US" sz="1500" dirty="0"/>
              <a:t>컴퓨터활용능력</a:t>
            </a:r>
            <a:r>
              <a:rPr lang="en-US" altLang="ko-KR" sz="1500" dirty="0"/>
              <a:t> 2</a:t>
            </a:r>
            <a:r>
              <a:rPr lang="ko-KR" altLang="en-US" sz="1500" dirty="0"/>
              <a:t>급 등</a:t>
            </a:r>
            <a:r>
              <a:rPr lang="en-US" altLang="ko-KR" sz="15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ko-KR" sz="1500" dirty="0"/>
          </a:p>
          <a:p>
            <a:endParaRPr lang="en-US" altLang="ko-KR" sz="500" dirty="0"/>
          </a:p>
          <a:p>
            <a:r>
              <a:rPr lang="en-US" altLang="ko-KR" sz="1500" dirty="0"/>
              <a:t>                 </a:t>
            </a:r>
            <a:r>
              <a:rPr lang="en-US" altLang="ko-KR" sz="1500" dirty="0">
                <a:solidFill>
                  <a:srgbClr val="FF0000"/>
                </a:solidFill>
              </a:rPr>
              <a:t>-&gt;</a:t>
            </a:r>
            <a:r>
              <a:rPr lang="en-US" altLang="ko-KR" sz="1500" dirty="0"/>
              <a:t> </a:t>
            </a:r>
            <a:r>
              <a:rPr lang="ko-KR" altLang="en-US" sz="1500" dirty="0">
                <a:solidFill>
                  <a:srgbClr val="FF0000"/>
                </a:solidFill>
              </a:rPr>
              <a:t>워드프로세서 </a:t>
            </a:r>
            <a:r>
              <a:rPr lang="en-US" altLang="ko-KR" sz="1500" dirty="0">
                <a:solidFill>
                  <a:srgbClr val="FF0000"/>
                </a:solidFill>
              </a:rPr>
              <a:t>1</a:t>
            </a:r>
            <a:r>
              <a:rPr lang="ko-KR" altLang="en-US" sz="1500" dirty="0">
                <a:solidFill>
                  <a:srgbClr val="FF0000"/>
                </a:solidFill>
              </a:rPr>
              <a:t>급</a:t>
            </a:r>
            <a:r>
              <a:rPr lang="en-US" altLang="ko-KR" sz="1500" dirty="0">
                <a:solidFill>
                  <a:srgbClr val="FF0000"/>
                </a:solidFill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</a:rPr>
              <a:t>컴퓨터활용능력 </a:t>
            </a:r>
            <a:r>
              <a:rPr lang="en-US" altLang="ko-KR" sz="1500" dirty="0">
                <a:solidFill>
                  <a:srgbClr val="FF0000"/>
                </a:solidFill>
              </a:rPr>
              <a:t>2</a:t>
            </a:r>
            <a:r>
              <a:rPr lang="ko-KR" altLang="en-US" sz="1500" dirty="0">
                <a:solidFill>
                  <a:srgbClr val="FF0000"/>
                </a:solidFill>
              </a:rPr>
              <a:t>급 목표</a:t>
            </a:r>
            <a:endParaRPr lang="en-US" altLang="ko-KR" sz="1500" dirty="0">
              <a:solidFill>
                <a:srgbClr val="FF0000"/>
              </a:solidFill>
            </a:endParaRPr>
          </a:p>
        </p:txBody>
      </p:sp>
      <p:graphicFrame>
        <p:nvGraphicFramePr>
          <p:cNvPr id="23" name="표 22">
            <a:extLst>
              <a:ext uri="{FF2B5EF4-FFF2-40B4-BE49-F238E27FC236}">
                <a16:creationId xmlns:a16="http://schemas.microsoft.com/office/drawing/2014/main" id="{B0EF3725-484C-2087-9822-8110F3FDD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635608"/>
              </p:ext>
            </p:extLst>
          </p:nvPr>
        </p:nvGraphicFramePr>
        <p:xfrm>
          <a:off x="3562279" y="1412401"/>
          <a:ext cx="5067442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721">
                  <a:extLst>
                    <a:ext uri="{9D8B030D-6E8A-4147-A177-3AD203B41FA5}">
                      <a16:colId xmlns:a16="http://schemas.microsoft.com/office/drawing/2014/main" val="2986804513"/>
                    </a:ext>
                  </a:extLst>
                </a:gridCol>
                <a:gridCol w="2533721">
                  <a:extLst>
                    <a:ext uri="{9D8B030D-6E8A-4147-A177-3AD203B41FA5}">
                      <a16:colId xmlns:a16="http://schemas.microsoft.com/office/drawing/2014/main" val="26628976"/>
                    </a:ext>
                  </a:extLst>
                </a:gridCol>
              </a:tblGrid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자격증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ysClr val="windowText" lastClr="000000"/>
                          </a:solidFill>
                        </a:rPr>
                        <a:t>보유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53650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MOS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8%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788852"/>
                  </a:ext>
                </a:extLst>
              </a:tr>
              <a:tr h="2870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워드프로세서 </a:t>
                      </a:r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7.1%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16025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정보처리기능사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6.2%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133228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정보기기운용기능사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6.2%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833776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컴퓨터활용능력 </a:t>
                      </a:r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r>
                        <a:rPr lang="ko-KR" altLang="en-US" sz="1400" dirty="0">
                          <a:solidFill>
                            <a:sysClr val="windowText" lastClr="000000"/>
                          </a:solidFill>
                        </a:rPr>
                        <a:t>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ysClr val="windowText" lastClr="000000"/>
                          </a:solidFill>
                        </a:rPr>
                        <a:t>6.2%</a:t>
                      </a:r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869342"/>
                  </a:ext>
                </a:extLst>
              </a:tr>
              <a:tr h="283122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59553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3F2CB03-361C-7767-7AF1-27B20B963558}"/>
              </a:ext>
            </a:extLst>
          </p:cNvPr>
          <p:cNvSpPr txBox="1"/>
          <p:nvPr/>
        </p:nvSpPr>
        <p:spPr>
          <a:xfrm>
            <a:off x="3562279" y="3685404"/>
            <a:ext cx="506744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dirty="0"/>
              <a:t>합격자 평균</a:t>
            </a:r>
            <a:r>
              <a:rPr lang="ko-KR" altLang="en-US" dirty="0"/>
              <a:t> </a:t>
            </a:r>
            <a:r>
              <a:rPr lang="en-US" altLang="ko-KR" b="1" dirty="0"/>
              <a:t>2.2</a:t>
            </a:r>
            <a:r>
              <a:rPr lang="ko-KR" altLang="en-US" sz="1400" dirty="0"/>
              <a:t>개 자격증 보유</a:t>
            </a: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3506120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6203</TotalTime>
  <Words>720</Words>
  <Application>Microsoft Office PowerPoint</Application>
  <PresentationFormat>와이드스크린</PresentationFormat>
  <Paragraphs>199</Paragraphs>
  <Slides>14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8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황상훈</dc:creator>
  <cp:lastModifiedBy>황상훈</cp:lastModifiedBy>
  <cp:revision>331</cp:revision>
  <dcterms:created xsi:type="dcterms:W3CDTF">2023-04-04T07:30:41Z</dcterms:created>
  <dcterms:modified xsi:type="dcterms:W3CDTF">2023-07-09T15:40:46Z</dcterms:modified>
</cp:coreProperties>
</file>