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2" r:id="rId2"/>
    <p:sldId id="259" r:id="rId3"/>
    <p:sldId id="357" r:id="rId4"/>
    <p:sldId id="366" r:id="rId5"/>
    <p:sldId id="353" r:id="rId6"/>
    <p:sldId id="347" r:id="rId7"/>
    <p:sldId id="352" r:id="rId8"/>
    <p:sldId id="354" r:id="rId9"/>
    <p:sldId id="355" r:id="rId10"/>
    <p:sldId id="356" r:id="rId11"/>
    <p:sldId id="364" r:id="rId12"/>
    <p:sldId id="358" r:id="rId13"/>
    <p:sldId id="367" r:id="rId14"/>
    <p:sldId id="368" r:id="rId15"/>
    <p:sldId id="351" r:id="rId16"/>
    <p:sldId id="363" r:id="rId17"/>
    <p:sldId id="360" r:id="rId18"/>
    <p:sldId id="361" r:id="rId19"/>
    <p:sldId id="359" r:id="rId20"/>
    <p:sldId id="350" r:id="rId21"/>
    <p:sldId id="36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99F"/>
    <a:srgbClr val="000000"/>
    <a:srgbClr val="3E3E3E"/>
    <a:srgbClr val="CD0F41"/>
    <a:srgbClr val="D5B186"/>
    <a:srgbClr val="DCDACC"/>
    <a:srgbClr val="00286F"/>
    <a:srgbClr val="D9DADC"/>
    <a:srgbClr val="115445"/>
    <a:srgbClr val="00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8" autoAdjust="0"/>
    <p:restoredTop sz="88382" autoAdjust="0"/>
  </p:normalViewPr>
  <p:slideViewPr>
    <p:cSldViewPr snapToGrid="0" showGuides="1">
      <p:cViewPr varScale="1">
        <p:scale>
          <a:sx n="97" d="100"/>
          <a:sy n="97" d="100"/>
        </p:scale>
        <p:origin x="788" y="4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23-07-09(Sun)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23-07-09(Sun)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인턴 및 대외활동에 대한 비율도 가져와봤습니다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이를 통해 삼성에 합격한 사람들의 스펙을 비롯해 다양한 정보들을 찾아 보았고 이를 토대로 앞으로 저의 목표인 삼성 입사를 위해 무엇을 해야 할지 대략적인 목표와 계획을 짜보았습니다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71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연구실에서 직접 공정을 해보고 학회 등에 참석해 다양한 경험을 하며 시야를 넓히려고 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617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현재 연구실을 다니며 중현선배가 하고 계신 </a:t>
            </a:r>
            <a:r>
              <a:rPr lang="en-US" altLang="ko-KR" dirty="0"/>
              <a:t>ITO/Ag/ITO Multilayers</a:t>
            </a:r>
            <a:r>
              <a:rPr lang="ko-KR" altLang="en-US" dirty="0"/>
              <a:t>의 </a:t>
            </a:r>
            <a:r>
              <a:rPr lang="en-US" altLang="ko-KR" dirty="0"/>
              <a:t>IR </a:t>
            </a:r>
            <a:r>
              <a:rPr lang="ko-KR" altLang="en-US" dirty="0"/>
              <a:t>차단 성능 최적화에 대한 실험을 보며 공정법을 배우고 있으며 아직은  한창 배우는 단계라 논문을 쓸 정도의 이해도가 부족해 논문주제는 선정하지 못했지만 나중에 지식이 쌓이면 이걸 바탕으로 좋은 논문을 써보려고 합니다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적절한 방법</a:t>
            </a:r>
            <a:r>
              <a:rPr lang="en-US" altLang="ko-KR" dirty="0"/>
              <a:t>: </a:t>
            </a:r>
            <a:r>
              <a:rPr lang="ko-KR" altLang="en-US" dirty="0"/>
              <a:t>인과관계에 따라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219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 수업도 열심히 들어 현재 </a:t>
            </a:r>
            <a:r>
              <a:rPr lang="en-US" altLang="ko-KR" dirty="0"/>
              <a:t>3.92</a:t>
            </a:r>
            <a:r>
              <a:rPr lang="ko-KR" altLang="en-US" dirty="0"/>
              <a:t>인 평균 학점을 </a:t>
            </a:r>
            <a:r>
              <a:rPr lang="en-US" altLang="ko-KR" dirty="0"/>
              <a:t>4</a:t>
            </a:r>
            <a:r>
              <a:rPr lang="ko-KR" altLang="en-US" dirty="0"/>
              <a:t>점 이상으로 올리고 성적 장학금까지 받는 것을 목표로 하였습니다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221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영어공부를 통해 </a:t>
            </a:r>
            <a:r>
              <a:rPr lang="en-US" altLang="ko-KR" dirty="0"/>
              <a:t>TOEIC</a:t>
            </a:r>
            <a:r>
              <a:rPr lang="ko-KR" altLang="en-US" dirty="0"/>
              <a:t>과 </a:t>
            </a:r>
            <a:r>
              <a:rPr lang="en-US" altLang="ko-KR" dirty="0" err="1"/>
              <a:t>OPIc</a:t>
            </a:r>
            <a:r>
              <a:rPr lang="en-US" altLang="ko-KR" dirty="0"/>
              <a:t> </a:t>
            </a:r>
            <a:r>
              <a:rPr lang="ko-KR" altLang="en-US" dirty="0"/>
              <a:t>따기 입니다</a:t>
            </a:r>
            <a:endParaRPr lang="en-US" altLang="ko-KR" dirty="0"/>
          </a:p>
          <a:p>
            <a:r>
              <a:rPr lang="ko-KR" altLang="en-US" dirty="0"/>
              <a:t>영어는 어디서나 중요하므로 거의 필수적이라고 생각합니다</a:t>
            </a:r>
            <a:endParaRPr lang="en-US" altLang="ko-KR" dirty="0"/>
          </a:p>
          <a:p>
            <a:r>
              <a:rPr lang="ko-KR" altLang="en-US" dirty="0"/>
              <a:t>그래서 저는 우선은 토익</a:t>
            </a:r>
            <a:r>
              <a:rPr lang="en-US" altLang="ko-KR" dirty="0"/>
              <a:t>800</a:t>
            </a:r>
            <a:r>
              <a:rPr lang="ko-KR" altLang="en-US" dirty="0"/>
              <a:t>점을 목표로 하고 토익 </a:t>
            </a:r>
            <a:r>
              <a:rPr lang="en-US" altLang="ko-KR" dirty="0"/>
              <a:t>800</a:t>
            </a:r>
            <a:r>
              <a:rPr lang="ko-KR" altLang="en-US" dirty="0"/>
              <a:t>점을 넘기면 </a:t>
            </a:r>
            <a:r>
              <a:rPr lang="en-US" altLang="ko-KR" dirty="0" err="1"/>
              <a:t>OPIc</a:t>
            </a:r>
            <a:r>
              <a:rPr lang="ko-KR" altLang="en-US" dirty="0"/>
              <a:t>을 </a:t>
            </a:r>
            <a:r>
              <a:rPr lang="en-US" altLang="ko-KR" dirty="0"/>
              <a:t>IM2</a:t>
            </a:r>
            <a:r>
              <a:rPr lang="ko-KR" altLang="en-US" dirty="0"/>
              <a:t>까지 </a:t>
            </a:r>
            <a:r>
              <a:rPr lang="ko-KR" altLang="en-US" dirty="0" err="1"/>
              <a:t>달성하는것을</a:t>
            </a:r>
            <a:r>
              <a:rPr lang="ko-KR" altLang="en-US" dirty="0"/>
              <a:t> 목표로 하려고 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02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7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저는 지금까지 뚜렷한 목표가 없었습니다 그래서 이번 발표를 준비하면서 삼성에 대해 깊이 알아보면서 이왕 목표를 삼는 김에 가장 유명한 삼성 입사를 목표로 삼게 되었습니다</a:t>
            </a:r>
            <a:endParaRPr lang="en-US" altLang="ko-KR" dirty="0"/>
          </a:p>
          <a:p>
            <a:r>
              <a:rPr lang="ko-KR" altLang="en-US" dirty="0"/>
              <a:t>따라서 삼성의 채용 정보에 대해 조사를 했고 그에 따라 앞으로 어떤 것을 해야 입사를 할 수 있는지 대략적으로 계획을 세워봤습니다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저는 삼성의 많은 계열사 중 삼성전자에 지원하는 것을 목표로 삼았습니다</a:t>
            </a:r>
            <a:endParaRPr lang="en-US" altLang="ko-KR" dirty="0"/>
          </a:p>
          <a:p>
            <a:r>
              <a:rPr lang="ko-KR" altLang="en-US" dirty="0"/>
              <a:t>왜냐하면 우선 찾아본 바로는 삼성전자가 평균연봉이 가장 높았고</a:t>
            </a:r>
            <a:r>
              <a:rPr lang="en-US" altLang="ko-KR" dirty="0"/>
              <a:t>, </a:t>
            </a:r>
            <a:r>
              <a:rPr lang="ko-KR" altLang="en-US" dirty="0"/>
              <a:t>삼성 </a:t>
            </a:r>
            <a:r>
              <a:rPr lang="ko-KR" altLang="en-US" dirty="0" err="1"/>
              <a:t>계열사중</a:t>
            </a:r>
            <a:r>
              <a:rPr lang="ko-KR" altLang="en-US" dirty="0"/>
              <a:t> 가장 규모가 커서 다양한 분야가 있으므로 선택의 폭이 넓기 때문에 선택했습니다</a:t>
            </a:r>
            <a:endParaRPr lang="en-US" altLang="ko-KR" dirty="0"/>
          </a:p>
          <a:p>
            <a:r>
              <a:rPr lang="ko-KR" altLang="en-US" dirty="0"/>
              <a:t>삼성전자의 채용 프로세스는 처음에 서류심사를 하고 </a:t>
            </a:r>
            <a:r>
              <a:rPr lang="en-US" altLang="ko-KR" dirty="0"/>
              <a:t>GSAT</a:t>
            </a:r>
            <a:r>
              <a:rPr lang="ko-KR" altLang="en-US" dirty="0"/>
              <a:t>라는 직무적성검사를 통과하고 마지막 면접까지 통과해야 합격하는 프로세스로 이루어져 있었습니다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93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삼성전자의 평균연봉</a:t>
            </a:r>
            <a:r>
              <a:rPr lang="en-US" altLang="ko-KR" dirty="0"/>
              <a:t>, </a:t>
            </a:r>
            <a:r>
              <a:rPr lang="ko-KR" altLang="en-US" dirty="0" err="1"/>
              <a:t>입사율</a:t>
            </a:r>
            <a:r>
              <a:rPr lang="en-US" altLang="ko-KR" dirty="0"/>
              <a:t>, </a:t>
            </a:r>
            <a:r>
              <a:rPr lang="ko-KR" altLang="en-US" dirty="0"/>
              <a:t>퇴사율을 찾아보았는데 연봉은 </a:t>
            </a:r>
            <a:r>
              <a:rPr lang="en-US" altLang="ko-KR" dirty="0"/>
              <a:t>10376</a:t>
            </a:r>
            <a:r>
              <a:rPr lang="ko-KR" altLang="en-US" dirty="0"/>
              <a:t>만원으로 동종 직군 보다 굉장히 높은 연봉이었고 연간 대략 </a:t>
            </a:r>
            <a:r>
              <a:rPr lang="en-US" altLang="ko-KR" dirty="0"/>
              <a:t>12756</a:t>
            </a:r>
            <a:r>
              <a:rPr lang="ko-KR" altLang="en-US" dirty="0"/>
              <a:t>명의 인원이 입사하고 </a:t>
            </a:r>
            <a:r>
              <a:rPr lang="en-US" altLang="ko-KR" dirty="0"/>
              <a:t>5940</a:t>
            </a:r>
            <a:r>
              <a:rPr lang="ko-KR" altLang="en-US" dirty="0"/>
              <a:t>명이 퇴사하는 것으로 나타났습니다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0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합격자들의 학력과 소재지에 따른 비율을 가져와봤습니다</a:t>
            </a:r>
            <a:endParaRPr lang="en-US" altLang="ko-KR" dirty="0"/>
          </a:p>
          <a:p>
            <a:r>
              <a:rPr lang="ko-KR" altLang="en-US" dirty="0"/>
              <a:t>대졸자들의 비율이 압도적으로 많이 분포해 있고 그중 서울에 있는 </a:t>
            </a:r>
            <a:r>
              <a:rPr lang="ko-KR" altLang="en-US" dirty="0" err="1"/>
              <a:t>대학들에서</a:t>
            </a:r>
            <a:r>
              <a:rPr lang="ko-KR" altLang="en-US" dirty="0"/>
              <a:t> 많이 합격했음을 알 수 있었습니다 하지만 수도권과 지방의 비율은 거의 비슷함을 볼 수 있었습니다</a:t>
            </a:r>
            <a:endParaRPr lang="en-US" altLang="ko-KR" dirty="0"/>
          </a:p>
          <a:p>
            <a:r>
              <a:rPr lang="ko-KR" altLang="en-US" dirty="0"/>
              <a:t>그래서 꾸준히 노력해 시도한다면 해볼 수 있겠다고 다짐하게 되었습니다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17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합격자들의 종류별 스펙에 따른 비율을 표로 나타내어 봤습니다</a:t>
            </a:r>
            <a:endParaRPr lang="en-US" altLang="ko-KR" dirty="0"/>
          </a:p>
          <a:p>
            <a:r>
              <a:rPr lang="ko-KR" altLang="en-US" dirty="0"/>
              <a:t>그 중 상위</a:t>
            </a:r>
            <a:r>
              <a:rPr lang="en-US" altLang="ko-KR" dirty="0"/>
              <a:t>20% </a:t>
            </a:r>
            <a:r>
              <a:rPr lang="ko-KR" altLang="en-US" dirty="0"/>
              <a:t>인원들의 내용들을 묶어보았는데요 이렇게 나왔습니다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56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</a:t>
            </a:r>
            <a:r>
              <a:rPr lang="en-US" altLang="ko-KR" dirty="0"/>
              <a:t>21</a:t>
            </a:r>
            <a:r>
              <a:rPr lang="ko-KR" altLang="en-US" dirty="0"/>
              <a:t>년 합격자 평균과 </a:t>
            </a:r>
            <a:r>
              <a:rPr lang="en-US" altLang="ko-KR" dirty="0"/>
              <a:t>22</a:t>
            </a:r>
            <a:r>
              <a:rPr lang="ko-KR" altLang="en-US" dirty="0"/>
              <a:t>년 합격자 평균을 비교해 보았습니다</a:t>
            </a:r>
            <a:endParaRPr lang="en-US" altLang="ko-KR" dirty="0"/>
          </a:p>
          <a:p>
            <a:r>
              <a:rPr lang="ko-KR" altLang="en-US" dirty="0"/>
              <a:t>비교해보니 작년에는 토익과 </a:t>
            </a:r>
            <a:r>
              <a:rPr lang="en-US" altLang="ko-KR" dirty="0" err="1"/>
              <a:t>OPIc</a:t>
            </a:r>
            <a:r>
              <a:rPr lang="en-US" altLang="ko-KR" dirty="0"/>
              <a:t>, </a:t>
            </a:r>
            <a:r>
              <a:rPr lang="ko-KR" altLang="en-US" dirty="0"/>
              <a:t>인턴경험이 높은 사람을 주로 뽑았고 해외경험이나 수상내역은 상대적으로 많이 보지 않는다고 판단하였습니다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05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앞에서 </a:t>
            </a:r>
            <a:r>
              <a:rPr lang="ko-KR" altLang="en-US" dirty="0" err="1"/>
              <a:t>설명드린것처럼</a:t>
            </a:r>
            <a:r>
              <a:rPr lang="ko-KR" altLang="en-US" dirty="0"/>
              <a:t> 외국어 자격증을 보유한사람의 합격 비율이 올라 세부적으로 어떤 외국어자격증을 주로 가지고 있는지 알아보았습니다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9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 자격증에 따른 세부사항들에 대하여도 가져와봤습니다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89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224"/>
            <a:ext cx="12192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6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794" y="-25038"/>
            <a:ext cx="5576964" cy="62442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chemeClr val="bg1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4569D650-DA34-1484-CD23-5AF175BD7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423441"/>
            <a:ext cx="10546478" cy="461955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08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A24E04-D627-7C48-3EF3-0B280C16A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1400" y="1403350"/>
            <a:ext cx="10261600" cy="401955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231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4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>
            <a:cxnSpLocks/>
          </p:cNvCxnSpPr>
          <p:nvPr/>
        </p:nvCxnSpPr>
        <p:spPr>
          <a:xfrm>
            <a:off x="1138066" y="1394745"/>
            <a:ext cx="1322262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사각형: 둥근 한쪽 모서리 28">
            <a:extLst>
              <a:ext uri="{FF2B5EF4-FFF2-40B4-BE49-F238E27FC236}">
                <a16:creationId xmlns:a16="http://schemas.microsoft.com/office/drawing/2014/main" id="{36F9029A-BA59-47C2-BF64-EEF884666870}"/>
              </a:ext>
            </a:extLst>
          </p:cNvPr>
          <p:cNvSpPr/>
          <p:nvPr/>
        </p:nvSpPr>
        <p:spPr>
          <a:xfrm flipH="1" flipV="1">
            <a:off x="10350500" y="0"/>
            <a:ext cx="1079500" cy="135890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C54E0-E056-2199-2156-37DC7CC3803C}"/>
              </a:ext>
            </a:extLst>
          </p:cNvPr>
          <p:cNvSpPr txBox="1"/>
          <p:nvPr/>
        </p:nvSpPr>
        <p:spPr>
          <a:xfrm>
            <a:off x="10368693" y="207264"/>
            <a:ext cx="107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EDL</a:t>
            </a:r>
            <a:endParaRPr lang="ko-KR" altLang="en-US" sz="24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33AE9-ED90-0322-576F-7BBCF46F8199}"/>
              </a:ext>
            </a:extLst>
          </p:cNvPr>
          <p:cNvSpPr txBox="1"/>
          <p:nvPr/>
        </p:nvSpPr>
        <p:spPr>
          <a:xfrm>
            <a:off x="10212865" y="901992"/>
            <a:ext cx="1390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Bold" panose="00000800000000000000"/>
                <a:cs typeface="KoPubWorld돋움체 Medium" panose="00000600000000000000" pitchFamily="2" charset="-127"/>
              </a:rPr>
              <a:t>2023-07-10</a:t>
            </a:r>
            <a:endParaRPr lang="ko-KR" altLang="en-US" sz="24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Bold" panose="00000800000000000000"/>
              <a:cs typeface="KoPubWorld돋움체 Medium" panose="000006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DF817-C762-E09E-A305-7520A0D226AB}"/>
              </a:ext>
            </a:extLst>
          </p:cNvPr>
          <p:cNvSpPr txBox="1"/>
          <p:nvPr/>
        </p:nvSpPr>
        <p:spPr>
          <a:xfrm>
            <a:off x="1026277" y="1545247"/>
            <a:ext cx="588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15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돋움체 Bold" panose="00000800000000000000" pitchFamily="2" charset="-127"/>
                <a:cs typeface="KoPubWorld바탕체 Bold" panose="00000800000000000000" pitchFamily="2" charset="-127"/>
              </a:rPr>
              <a:t>워크숍</a:t>
            </a:r>
            <a:endParaRPr lang="en-US" altLang="ko-KR" sz="3600" spc="-150" dirty="0">
              <a:solidFill>
                <a:srgbClr val="000000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DBDD8-4BC3-9C4B-7169-3DB509B788FA}"/>
              </a:ext>
            </a:extLst>
          </p:cNvPr>
          <p:cNvSpPr txBox="1"/>
          <p:nvPr/>
        </p:nvSpPr>
        <p:spPr>
          <a:xfrm>
            <a:off x="8001000" y="3663768"/>
            <a:ext cx="3500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>
                <a:solidFill>
                  <a:srgbClr val="000000"/>
                </a:solidFill>
                <a:latin typeface="KoPubWorld바탕체 Medium" panose="00000600000000000000" pitchFamily="2" charset="-127"/>
                <a:ea typeface="KoPubWorld돋움체 Bold" panose="00000800000000000000"/>
                <a:cs typeface="KoPubWorld바탕체 Medium" panose="00000600000000000000" pitchFamily="2" charset="-127"/>
              </a:rPr>
              <a:t>호서대학교</a:t>
            </a:r>
            <a:endParaRPr lang="en-US" altLang="ko-KR" sz="1400" dirty="0">
              <a:solidFill>
                <a:srgbClr val="000000"/>
              </a:solidFill>
              <a:latin typeface="KoPubWorld바탕체 Medium" panose="00000600000000000000" pitchFamily="2" charset="-127"/>
              <a:ea typeface="KoPubWorld돋움체 Bold" panose="00000800000000000000"/>
              <a:cs typeface="KoPubWorld바탕체 Medium" panose="00000600000000000000" pitchFamily="2" charset="-127"/>
            </a:endParaRPr>
          </a:p>
          <a:p>
            <a:pPr algn="r"/>
            <a:r>
              <a:rPr lang="ko-KR" altLang="en-US" sz="1400" dirty="0">
                <a:solidFill>
                  <a:srgbClr val="000000"/>
                </a:solidFill>
                <a:latin typeface="KoPubWorld바탕체 Medium" panose="00000600000000000000" pitchFamily="2" charset="-127"/>
                <a:ea typeface="KoPubWorld돋움체 Bold" panose="00000800000000000000"/>
                <a:cs typeface="KoPubWorld바탕체 Medium" panose="00000600000000000000" pitchFamily="2" charset="-127"/>
              </a:rPr>
              <a:t>전자소자연구실</a:t>
            </a:r>
            <a:endParaRPr lang="en-US" altLang="ko-KR" sz="1400" dirty="0">
              <a:solidFill>
                <a:srgbClr val="000000"/>
              </a:solidFill>
              <a:latin typeface="KoPubWorld바탕체 Medium" panose="00000600000000000000" pitchFamily="2" charset="-127"/>
              <a:ea typeface="KoPubWorld돋움체 Bold" panose="00000800000000000000"/>
              <a:cs typeface="KoPubWorld바탕체 Medium" panose="00000600000000000000" pitchFamily="2" charset="-127"/>
            </a:endParaRPr>
          </a:p>
          <a:p>
            <a:pPr algn="r"/>
            <a:r>
              <a:rPr lang="en-US" altLang="ko-KR" sz="1400" dirty="0">
                <a:solidFill>
                  <a:srgbClr val="000000"/>
                </a:solidFill>
                <a:latin typeface="KoPubWorld바탕체 Medium" panose="00000600000000000000" pitchFamily="2" charset="-127"/>
                <a:ea typeface="KoPubWorld돋움체 Bold" panose="00000800000000000000"/>
                <a:cs typeface="KoPubWorld바탕체 Medium" panose="00000600000000000000" pitchFamily="2" charset="-127"/>
              </a:rPr>
              <a:t>20191462 </a:t>
            </a:r>
            <a:r>
              <a:rPr lang="ko-KR" altLang="en-US" sz="1400" dirty="0">
                <a:solidFill>
                  <a:srgbClr val="000000"/>
                </a:solidFill>
                <a:latin typeface="KoPubWorld바탕체 Medium" panose="00000600000000000000" pitchFamily="2" charset="-127"/>
                <a:ea typeface="KoPubWorld돋움체 Bold" panose="00000800000000000000"/>
                <a:cs typeface="KoPubWorld바탕체 Medium" panose="00000600000000000000" pitchFamily="2" charset="-127"/>
              </a:rPr>
              <a:t>황병설</a:t>
            </a:r>
            <a:endParaRPr lang="en-US" altLang="ko-KR" sz="1400" dirty="0">
              <a:solidFill>
                <a:srgbClr val="000000"/>
              </a:solidFill>
              <a:latin typeface="KoPubWorld바탕체 Medium" panose="00000600000000000000" pitchFamily="2" charset="-127"/>
              <a:ea typeface="KoPubWorld돋움체 Bold" panose="00000800000000000000"/>
              <a:cs typeface="KoPubWorld바탕체 Medium" panose="00000600000000000000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57868AA-B566-8D41-C09B-CD1E1C82A100}"/>
              </a:ext>
            </a:extLst>
          </p:cNvPr>
          <p:cNvCxnSpPr>
            <a:cxnSpLocks/>
          </p:cNvCxnSpPr>
          <p:nvPr/>
        </p:nvCxnSpPr>
        <p:spPr>
          <a:xfrm>
            <a:off x="9144000" y="4412497"/>
            <a:ext cx="2281238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6CE5AAC7-7C8C-2661-D2C0-07627910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00" y="5693634"/>
            <a:ext cx="3294800" cy="13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7430AC-C0ED-9A1F-CE21-6C3150A30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396808"/>
            <a:ext cx="10546478" cy="4619550"/>
          </a:xfrm>
        </p:spPr>
        <p:txBody>
          <a:bodyPr/>
          <a:lstStyle/>
          <a:p>
            <a:r>
              <a:rPr lang="ko-KR" altLang="en-US" dirty="0"/>
              <a:t>인턴</a:t>
            </a:r>
            <a:r>
              <a:rPr lang="en-US" altLang="ko-KR" dirty="0"/>
              <a:t>/</a:t>
            </a:r>
            <a:r>
              <a:rPr lang="ko-KR" altLang="en-US" dirty="0"/>
              <a:t>대외활동</a:t>
            </a:r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496402A5-D6D7-ECA3-1F7E-71E5A5A2A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1-6. </a:t>
            </a:r>
            <a:r>
              <a:rPr lang="ko-KR" altLang="en-US" dirty="0"/>
              <a:t>기타 정보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0914A1-6551-72EE-031D-F20072BDD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18"/>
          <a:stretch/>
        </p:blipFill>
        <p:spPr>
          <a:xfrm>
            <a:off x="697552" y="2302649"/>
            <a:ext cx="3148580" cy="19050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4455548-BEF1-9389-9D2F-1405ACB94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147"/>
          <a:stretch/>
        </p:blipFill>
        <p:spPr>
          <a:xfrm>
            <a:off x="697552" y="4516937"/>
            <a:ext cx="3148580" cy="18352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A8142B1-BC38-236C-5608-731D5372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18"/>
          <a:stretch/>
        </p:blipFill>
        <p:spPr>
          <a:xfrm>
            <a:off x="5612934" y="2302649"/>
            <a:ext cx="3148581" cy="19050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730DBC-6FDD-A47A-DC0E-1F842C259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59"/>
          <a:stretch/>
        </p:blipFill>
        <p:spPr>
          <a:xfrm>
            <a:off x="5787025" y="4516937"/>
            <a:ext cx="2974490" cy="1835244"/>
          </a:xfrm>
          <a:prstGeom prst="rect">
            <a:avLst/>
          </a:prstGeom>
        </p:spPr>
      </p:pic>
      <p:pic>
        <p:nvPicPr>
          <p:cNvPr id="2" name="그림 1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59916AB2-8C9A-16E1-87A1-8D70614F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B7138B9-1822-30D7-A112-274FA98B0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847" y="1323684"/>
            <a:ext cx="10261600" cy="401955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ko-KR" altLang="en-US" sz="3600" b="1" dirty="0"/>
              <a:t>앞으로의 목표</a:t>
            </a:r>
          </a:p>
        </p:txBody>
      </p:sp>
    </p:spTree>
    <p:extLst>
      <p:ext uri="{BB962C8B-B14F-4D97-AF65-F5344CB8AC3E}">
        <p14:creationId xmlns:p14="http://schemas.microsoft.com/office/powerpoint/2010/main" val="93627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4B6D08-1935-21CB-68A6-C95212D29B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423440"/>
            <a:ext cx="11417802" cy="51681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 EDL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TFT</a:t>
            </a:r>
            <a:r>
              <a:rPr lang="ko-KR" altLang="en-US" dirty="0"/>
              <a:t> 공정 과정 숙달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학회 참여 등 다양한 경험 쌓기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 KCS(</a:t>
            </a:r>
            <a:r>
              <a:rPr lang="ko-KR" altLang="en-US" dirty="0"/>
              <a:t>한국 반도체 학술 대회</a:t>
            </a:r>
            <a:r>
              <a:rPr lang="en-US" altLang="ko-KR" dirty="0"/>
              <a:t>): 24</a:t>
            </a:r>
            <a:r>
              <a:rPr lang="ko-KR" altLang="en-US" dirty="0"/>
              <a:t>년 </a:t>
            </a:r>
            <a:r>
              <a:rPr lang="en-US" altLang="ko-KR" dirty="0"/>
              <a:t>1.24 ~ 1.26 </a:t>
            </a:r>
            <a:r>
              <a:rPr lang="ko-KR" altLang="en-US" sz="1800" dirty="0"/>
              <a:t>경주 화백 </a:t>
            </a:r>
            <a:r>
              <a:rPr lang="ko-KR" altLang="en-US" sz="1800" dirty="0" err="1"/>
              <a:t>컨밴션</a:t>
            </a:r>
            <a:r>
              <a:rPr lang="ko-KR" altLang="en-US" sz="1800" dirty="0"/>
              <a:t> 센터</a:t>
            </a:r>
            <a:r>
              <a:rPr lang="en-US" altLang="ko-KR" sz="1800" dirty="0"/>
              <a:t>(HICO)</a:t>
            </a:r>
          </a:p>
          <a:p>
            <a:pPr marL="0" indent="0">
              <a:buNone/>
            </a:pPr>
            <a:r>
              <a:rPr lang="en-US" altLang="ko-KR" dirty="0"/>
              <a:t>2. IMID(International Meeting on Information Display)</a:t>
            </a:r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전자공학회</a:t>
            </a:r>
            <a:r>
              <a:rPr lang="en-US" altLang="ko-KR" dirty="0"/>
              <a:t>(IEIE) 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111111"/>
                </a:solidFill>
                <a:ea typeface="나눔고딕" pitchFamily="2" charset="-127"/>
              </a:rPr>
              <a:t>4. </a:t>
            </a:r>
            <a:r>
              <a:rPr lang="ko-KR" altLang="en-US" dirty="0">
                <a:solidFill>
                  <a:srgbClr val="11111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정보디스플레이학회</a:t>
            </a:r>
            <a:r>
              <a:rPr lang="en-US" altLang="ko-KR" dirty="0">
                <a:solidFill>
                  <a:srgbClr val="111111"/>
                </a:solidFill>
                <a:ea typeface="나눔고딕" pitchFamily="2" charset="-127"/>
              </a:rPr>
              <a:t>(SID)</a:t>
            </a:r>
            <a:endParaRPr lang="en-US" altLang="ko-KR" i="0" dirty="0">
              <a:solidFill>
                <a:srgbClr val="111111"/>
              </a:solidFill>
              <a:effectLst/>
              <a:ea typeface="나눔고딕" pitchFamily="2" charset="-127"/>
            </a:endParaRP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94E0F498-1304-44EE-4535-C3D31E1F0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  <p:pic>
        <p:nvPicPr>
          <p:cNvPr id="7" name="그림 6" descr="만화 영화, 스케치, 일러스트레이션이(가) 표시된 사진&#10;&#10;자동 생성된 설명">
            <a:extLst>
              <a:ext uri="{FF2B5EF4-FFF2-40B4-BE49-F238E27FC236}">
                <a16:creationId xmlns:a16="http://schemas.microsoft.com/office/drawing/2014/main" id="{0C60EB7F-8E1A-A154-88CC-648B61B87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15519" r="11599" b="15558"/>
          <a:stretch/>
        </p:blipFill>
        <p:spPr>
          <a:xfrm>
            <a:off x="7790258" y="743361"/>
            <a:ext cx="3097023" cy="29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F8F6F8-9E7B-6A12-919E-CB364591F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5" y="1423440"/>
            <a:ext cx="10791523" cy="51251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 </a:t>
            </a:r>
            <a:r>
              <a:rPr lang="ko-KR" altLang="en-US" dirty="0"/>
              <a:t>연구</a:t>
            </a:r>
            <a:endParaRPr lang="en-US" altLang="ko-KR" dirty="0"/>
          </a:p>
          <a:p>
            <a:pPr marL="0" indent="0">
              <a:buNone/>
            </a:pPr>
            <a:endParaRPr lang="en-US" altLang="ko-KR" sz="1100" dirty="0"/>
          </a:p>
          <a:p>
            <a:pPr marL="0" indent="0">
              <a:buNone/>
            </a:pPr>
            <a:r>
              <a:rPr lang="en-US" altLang="ko-KR" dirty="0"/>
              <a:t>ITO/Ag/ITO Multilayers</a:t>
            </a:r>
            <a:r>
              <a:rPr lang="ko-KR" altLang="en-US" dirty="0"/>
              <a:t>의 </a:t>
            </a:r>
            <a:r>
              <a:rPr lang="en-US" altLang="ko-KR" dirty="0"/>
              <a:t>IR </a:t>
            </a:r>
            <a:r>
              <a:rPr lang="ko-KR" altLang="en-US" dirty="0"/>
              <a:t>차단 성능 최적화에 대한 실험을 통해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공정과정 학습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 논문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sz="1100" dirty="0"/>
          </a:p>
          <a:p>
            <a:pPr marL="0" indent="0">
              <a:buNone/>
            </a:pPr>
            <a:r>
              <a:rPr lang="ko-KR" altLang="en-US" dirty="0"/>
              <a:t>공정에 대한 이해도 부족으로 주제 선정 미숙</a:t>
            </a:r>
            <a:endParaRPr lang="en-US" altLang="ko-KR" dirty="0"/>
          </a:p>
          <a:p>
            <a:pPr marL="0" indent="0">
              <a:buNone/>
            </a:pPr>
            <a:endParaRPr lang="en-US" altLang="ko-KR" sz="1100" dirty="0"/>
          </a:p>
          <a:p>
            <a:pPr marL="0" indent="0">
              <a:buNone/>
            </a:pPr>
            <a:r>
              <a:rPr lang="ko-KR" altLang="en-US" dirty="0"/>
              <a:t>관심이 가는 주제 선정 </a:t>
            </a:r>
            <a:r>
              <a:rPr lang="en-US" altLang="ko-KR" dirty="0"/>
              <a:t>-&gt;</a:t>
            </a:r>
            <a:r>
              <a:rPr lang="ko-KR" altLang="en-US" dirty="0"/>
              <a:t> 선행연구를 바탕으로 조사 </a:t>
            </a:r>
            <a:r>
              <a:rPr lang="en-US" altLang="ko-KR" dirty="0"/>
              <a:t>-&gt;</a:t>
            </a:r>
            <a:r>
              <a:rPr lang="ko-KR" altLang="en-US" dirty="0"/>
              <a:t> 적절한 방법을 이용해 </a:t>
            </a:r>
            <a:r>
              <a:rPr lang="ko-KR" altLang="en-US" dirty="0" err="1"/>
              <a:t>의미있는</a:t>
            </a:r>
            <a:r>
              <a:rPr lang="ko-KR" altLang="en-US" dirty="0"/>
              <a:t> 결과 도출</a:t>
            </a:r>
          </a:p>
        </p:txBody>
      </p:sp>
      <p:sp>
        <p:nvSpPr>
          <p:cNvPr id="5" name="텍스트 개체 틀 1">
            <a:extLst>
              <a:ext uri="{FF2B5EF4-FFF2-40B4-BE49-F238E27FC236}">
                <a16:creationId xmlns:a16="http://schemas.microsoft.com/office/drawing/2014/main" id="{9F608A55-452E-6696-ABFE-4845F2658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</p:spTree>
    <p:extLst>
      <p:ext uri="{BB962C8B-B14F-4D97-AF65-F5344CB8AC3E}">
        <p14:creationId xmlns:p14="http://schemas.microsoft.com/office/powerpoint/2010/main" val="50217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27ABC4-5A87-0E2F-5234-DCBD893D5A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 학교 공부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r>
              <a:rPr lang="ko-KR" altLang="en-US" dirty="0"/>
              <a:t>성적장학금 </a:t>
            </a:r>
            <a:r>
              <a:rPr lang="en-US" altLang="ko-KR" dirty="0"/>
              <a:t>20% </a:t>
            </a:r>
            <a:r>
              <a:rPr lang="ko-KR" altLang="en-US" dirty="0"/>
              <a:t>이상 받아보기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평균 학점 </a:t>
            </a:r>
            <a:r>
              <a:rPr lang="en-US" altLang="ko-KR" dirty="0"/>
              <a:t>4</a:t>
            </a:r>
            <a:r>
              <a:rPr lang="ko-KR" altLang="en-US" dirty="0"/>
              <a:t>점 넘기기</a:t>
            </a:r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0811AFEB-D74D-2EF7-79AF-822CF4700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  <p:pic>
        <p:nvPicPr>
          <p:cNvPr id="5" name="그림 4" descr="텍스트, 만화 영화, 포스터, 패턴이(가) 표시된 사진&#10;&#10;자동 생성된 설명">
            <a:extLst>
              <a:ext uri="{FF2B5EF4-FFF2-40B4-BE49-F238E27FC236}">
                <a16:creationId xmlns:a16="http://schemas.microsoft.com/office/drawing/2014/main" id="{DC2FFF6A-E4DA-B8BA-2D04-33A1ED7FB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32" y="1881427"/>
            <a:ext cx="2442155" cy="36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D678EC6-9280-0BEB-B1E5-0DADCB1AF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17E2DC-194A-28E9-F2B2-840E10FC9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 영어공부를 통해 </a:t>
            </a:r>
            <a:r>
              <a:rPr lang="en-US" altLang="ko-KR" dirty="0"/>
              <a:t>TOEIC, </a:t>
            </a:r>
            <a:r>
              <a:rPr lang="en-US" altLang="ko-KR" dirty="0" err="1"/>
              <a:t>OPIc</a:t>
            </a:r>
            <a:r>
              <a:rPr lang="ko-KR" altLang="en-US" dirty="0"/>
              <a:t> 따기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TOEIC: 800</a:t>
            </a:r>
            <a:r>
              <a:rPr lang="ko-KR" altLang="en-US" dirty="0"/>
              <a:t>점 목표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OPIc</a:t>
            </a:r>
            <a:r>
              <a:rPr lang="en-US" altLang="ko-KR" dirty="0"/>
              <a:t>: IM2 </a:t>
            </a:r>
            <a:r>
              <a:rPr lang="ko-KR" altLang="en-US" dirty="0"/>
              <a:t>목표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4B4C0B-3125-91C6-1574-9A586706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44" y="2256429"/>
            <a:ext cx="3153006" cy="18999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5940DB-1C99-CD7E-69E5-ACD4DD339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44" y="4598702"/>
            <a:ext cx="3153006" cy="1906785"/>
          </a:xfrm>
          <a:prstGeom prst="rect">
            <a:avLst/>
          </a:prstGeom>
        </p:spPr>
      </p:pic>
      <p:pic>
        <p:nvPicPr>
          <p:cNvPr id="17" name="그림 16" descr="스크린샷, 텍스트, 원, 폰트이(가) 표시된 사진&#10;&#10;자동 생성된 설명">
            <a:extLst>
              <a:ext uri="{FF2B5EF4-FFF2-40B4-BE49-F238E27FC236}">
                <a16:creationId xmlns:a16="http://schemas.microsoft.com/office/drawing/2014/main" id="{5EFB8C83-12AC-4363-E4A9-951AAAEB9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4" y="2548258"/>
            <a:ext cx="4346446" cy="28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6B1F57-6993-91E4-077B-AB7C6987EA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 자격증 준비 </a:t>
            </a:r>
            <a:r>
              <a:rPr lang="en-US" altLang="ko-KR" dirty="0"/>
              <a:t>(</a:t>
            </a:r>
            <a:r>
              <a:rPr lang="ko-KR" altLang="en-US" dirty="0"/>
              <a:t>워드프로세서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필기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</a:t>
            </a:r>
            <a:r>
              <a:rPr lang="ko-KR" altLang="en-US" dirty="0" err="1"/>
              <a:t>워드프로세싱</a:t>
            </a:r>
            <a:r>
              <a:rPr lang="ko-KR" altLang="en-US" dirty="0"/>
              <a:t> 용어 및 기능</a:t>
            </a:r>
            <a:r>
              <a:rPr lang="en-US" altLang="ko-KR" dirty="0"/>
              <a:t>	</a:t>
            </a:r>
          </a:p>
          <a:p>
            <a:pPr marL="0" indent="0">
              <a:buNone/>
            </a:pPr>
            <a:r>
              <a:rPr lang="en-US" altLang="ko-KR" dirty="0"/>
              <a:t>2.PC</a:t>
            </a:r>
            <a:r>
              <a:rPr lang="ko-KR" altLang="en-US" dirty="0"/>
              <a:t> 운영체제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3.PC</a:t>
            </a:r>
            <a:r>
              <a:rPr lang="ko-KR" altLang="en-US" dirty="0"/>
              <a:t> 기본상식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실기</a:t>
            </a:r>
            <a:r>
              <a:rPr lang="en-US" altLang="ko-KR" dirty="0"/>
              <a:t>(</a:t>
            </a:r>
            <a:r>
              <a:rPr lang="ko-KR" altLang="en-US" dirty="0"/>
              <a:t>한글 </a:t>
            </a:r>
            <a:r>
              <a:rPr lang="en-US" altLang="ko-KR" dirty="0"/>
              <a:t>2020, Word 2016)</a:t>
            </a:r>
          </a:p>
          <a:p>
            <a:pPr marL="0" indent="0">
              <a:buNone/>
            </a:pPr>
            <a:r>
              <a:rPr lang="ko-KR" altLang="en-US" dirty="0"/>
              <a:t>문서편집 기능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</a:t>
            </a:r>
            <a:r>
              <a:rPr lang="ko-KR" altLang="en-US" dirty="0"/>
              <a:t>합격기준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sz="2000" dirty="0"/>
              <a:t> </a:t>
            </a:r>
            <a:r>
              <a:rPr lang="ko-KR" altLang="en-US" sz="2000" dirty="0"/>
              <a:t>필기</a:t>
            </a:r>
            <a:r>
              <a:rPr lang="en-US" altLang="ko-KR" sz="2000" dirty="0"/>
              <a:t>: </a:t>
            </a:r>
            <a:r>
              <a:rPr lang="ko-KR" altLang="en-US" sz="2000" dirty="0"/>
              <a:t>과목당 </a:t>
            </a:r>
            <a:r>
              <a:rPr lang="en-US" altLang="ko-KR" sz="2000" dirty="0"/>
              <a:t>40</a:t>
            </a:r>
            <a:r>
              <a:rPr lang="ko-KR" altLang="en-US" sz="2000" dirty="0"/>
              <a:t>점 이상</a:t>
            </a:r>
            <a:r>
              <a:rPr lang="en-US" altLang="ko-KR" sz="2000" dirty="0"/>
              <a:t>, </a:t>
            </a:r>
            <a:r>
              <a:rPr lang="ko-KR" altLang="en-US" sz="2000" dirty="0"/>
              <a:t>평균</a:t>
            </a:r>
            <a:r>
              <a:rPr lang="en-US" altLang="ko-KR" sz="2000" dirty="0"/>
              <a:t>60</a:t>
            </a:r>
            <a:r>
              <a:rPr lang="ko-KR" altLang="en-US" sz="2000" dirty="0"/>
              <a:t>점 이상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</a:t>
            </a:r>
            <a:r>
              <a:rPr lang="ko-KR" altLang="en-US" sz="2000" dirty="0"/>
              <a:t>실기</a:t>
            </a:r>
            <a:r>
              <a:rPr lang="en-US" altLang="ko-KR" sz="2000" dirty="0"/>
              <a:t>: 100</a:t>
            </a:r>
            <a:r>
              <a:rPr lang="ko-KR" altLang="en-US" sz="2000" dirty="0"/>
              <a:t>점 </a:t>
            </a:r>
            <a:r>
              <a:rPr lang="ko-KR" altLang="en-US" sz="2000" dirty="0" err="1"/>
              <a:t>만점중</a:t>
            </a:r>
            <a:r>
              <a:rPr lang="ko-KR" altLang="en-US" sz="2000" dirty="0"/>
              <a:t> </a:t>
            </a:r>
            <a:r>
              <a:rPr lang="en-US" altLang="ko-KR" sz="2000" dirty="0"/>
              <a:t>80</a:t>
            </a:r>
            <a:r>
              <a:rPr lang="ko-KR" altLang="en-US" sz="2000" dirty="0"/>
              <a:t>점 이상</a:t>
            </a:r>
            <a:endParaRPr lang="en-US" altLang="ko-KR" sz="2000" dirty="0"/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E35FA3E8-FCDD-201C-15EB-D264C6B14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090E65C-79C6-CB3C-C7F8-86E6E009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3" y="4539108"/>
            <a:ext cx="5734587" cy="15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7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6B1F57-6993-91E4-077B-AB7C6987EA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 자격증 준비 </a:t>
            </a:r>
            <a:r>
              <a:rPr lang="en-US" altLang="ko-KR" dirty="0"/>
              <a:t>(</a:t>
            </a:r>
            <a:r>
              <a:rPr lang="ko-KR" altLang="en-US" dirty="0"/>
              <a:t>전기기사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필기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</a:t>
            </a:r>
            <a:r>
              <a:rPr lang="ko-KR" altLang="en-US" dirty="0"/>
              <a:t>전자기학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전력공학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</a:t>
            </a:r>
            <a:r>
              <a:rPr lang="ko-KR" altLang="en-US" dirty="0"/>
              <a:t>전기기기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</a:t>
            </a:r>
            <a:r>
              <a:rPr lang="ko-KR" altLang="en-US" dirty="0"/>
              <a:t>회로이론 및 제어공학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</a:t>
            </a:r>
            <a:r>
              <a:rPr lang="ko-KR" altLang="en-US" dirty="0"/>
              <a:t>전기설비기술기준 및 판단기준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실기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전기설비설계 및 관리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</a:t>
            </a:r>
            <a:r>
              <a:rPr lang="ko-KR" altLang="en-US" dirty="0"/>
              <a:t>합격기준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sz="2000" dirty="0"/>
              <a:t> </a:t>
            </a:r>
            <a:r>
              <a:rPr lang="ko-KR" altLang="en-US" sz="2000" dirty="0"/>
              <a:t>필기</a:t>
            </a:r>
            <a:r>
              <a:rPr lang="en-US" altLang="ko-KR" sz="2000" dirty="0"/>
              <a:t>: </a:t>
            </a:r>
            <a:r>
              <a:rPr lang="ko-KR" altLang="en-US" sz="2000" dirty="0"/>
              <a:t>과목당 </a:t>
            </a:r>
            <a:r>
              <a:rPr lang="en-US" altLang="ko-KR" sz="2000" dirty="0"/>
              <a:t>40</a:t>
            </a:r>
            <a:r>
              <a:rPr lang="ko-KR" altLang="en-US" sz="2000" dirty="0"/>
              <a:t>점 이상</a:t>
            </a:r>
            <a:r>
              <a:rPr lang="en-US" altLang="ko-KR" sz="2000" dirty="0"/>
              <a:t>, </a:t>
            </a:r>
            <a:r>
              <a:rPr lang="ko-KR" altLang="en-US" sz="2000" dirty="0"/>
              <a:t>평균</a:t>
            </a:r>
            <a:r>
              <a:rPr lang="en-US" altLang="ko-KR" sz="2000" dirty="0"/>
              <a:t>60</a:t>
            </a:r>
            <a:r>
              <a:rPr lang="ko-KR" altLang="en-US" sz="2000" dirty="0"/>
              <a:t>점 이상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</a:t>
            </a:r>
            <a:r>
              <a:rPr lang="ko-KR" altLang="en-US" sz="2000" dirty="0"/>
              <a:t>실기</a:t>
            </a:r>
            <a:r>
              <a:rPr lang="en-US" altLang="ko-KR" sz="2000" dirty="0"/>
              <a:t>: 100</a:t>
            </a:r>
            <a:r>
              <a:rPr lang="ko-KR" altLang="en-US" sz="2000" dirty="0"/>
              <a:t>점 </a:t>
            </a:r>
            <a:r>
              <a:rPr lang="ko-KR" altLang="en-US" sz="2000" dirty="0" err="1"/>
              <a:t>만점중</a:t>
            </a:r>
            <a:r>
              <a:rPr lang="ko-KR" altLang="en-US" sz="2000" dirty="0"/>
              <a:t> </a:t>
            </a:r>
            <a:r>
              <a:rPr lang="en-US" altLang="ko-KR" sz="2000" dirty="0"/>
              <a:t>60</a:t>
            </a:r>
            <a:r>
              <a:rPr lang="ko-KR" altLang="en-US" sz="2000" dirty="0"/>
              <a:t>점 이상</a:t>
            </a:r>
            <a:endParaRPr lang="en-US" altLang="ko-KR" sz="2000" dirty="0"/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E35FA3E8-FCDD-201C-15EB-D264C6B14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</p:spTree>
    <p:extLst>
      <p:ext uri="{BB962C8B-B14F-4D97-AF65-F5344CB8AC3E}">
        <p14:creationId xmlns:p14="http://schemas.microsoft.com/office/powerpoint/2010/main" val="411291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DFC60F-7617-25D0-3471-B26FEA70A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423441"/>
            <a:ext cx="10809888" cy="4619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 GSAT</a:t>
            </a:r>
            <a:r>
              <a:rPr lang="ko-KR" altLang="en-US" dirty="0"/>
              <a:t> </a:t>
            </a:r>
            <a:r>
              <a:rPr lang="en-US" altLang="ko-KR" dirty="0"/>
              <a:t>(Global</a:t>
            </a:r>
            <a:r>
              <a:rPr lang="ko-KR" altLang="en-US" dirty="0"/>
              <a:t> </a:t>
            </a:r>
            <a:r>
              <a:rPr lang="en-US" altLang="ko-KR" dirty="0"/>
              <a:t>Samsung</a:t>
            </a:r>
            <a:r>
              <a:rPr lang="ko-KR" altLang="en-US" dirty="0"/>
              <a:t> </a:t>
            </a:r>
            <a:r>
              <a:rPr lang="en-US" altLang="ko-KR" dirty="0"/>
              <a:t>Aptitude</a:t>
            </a:r>
            <a:r>
              <a:rPr lang="ko-KR" altLang="en-US" dirty="0"/>
              <a:t> </a:t>
            </a:r>
            <a:r>
              <a:rPr lang="en-US" altLang="ko-KR" dirty="0"/>
              <a:t>Test)</a:t>
            </a:r>
          </a:p>
          <a:p>
            <a:endParaRPr lang="en-US" altLang="ko-KR" dirty="0"/>
          </a:p>
          <a:p>
            <a:r>
              <a:rPr lang="ko-KR" altLang="en-US" dirty="0"/>
              <a:t>수리논리 영역</a:t>
            </a:r>
            <a:r>
              <a:rPr lang="en-US" altLang="ko-KR" dirty="0"/>
              <a:t>: </a:t>
            </a:r>
            <a:r>
              <a:rPr lang="ko-KR" altLang="en-US" dirty="0"/>
              <a:t>응용계산</a:t>
            </a:r>
            <a:r>
              <a:rPr lang="en-US" altLang="ko-KR" dirty="0"/>
              <a:t>, </a:t>
            </a:r>
            <a:r>
              <a:rPr lang="ko-KR" altLang="en-US" dirty="0"/>
              <a:t>자료해석 유형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추리영역</a:t>
            </a:r>
            <a:r>
              <a:rPr lang="en-US" altLang="ko-KR" dirty="0"/>
              <a:t>: </a:t>
            </a:r>
            <a:r>
              <a:rPr lang="ko-KR" altLang="en-US" dirty="0" err="1"/>
              <a:t>언어추리</a:t>
            </a:r>
            <a:r>
              <a:rPr lang="en-US" altLang="ko-KR" dirty="0"/>
              <a:t>, </a:t>
            </a:r>
            <a:r>
              <a:rPr lang="ko-KR" altLang="en-US" dirty="0" err="1"/>
              <a:t>도형추리</a:t>
            </a:r>
            <a:r>
              <a:rPr lang="en-US" altLang="ko-KR" dirty="0"/>
              <a:t>, </a:t>
            </a:r>
            <a:r>
              <a:rPr lang="ko-KR" altLang="en-US" dirty="0" err="1"/>
              <a:t>도식추리</a:t>
            </a:r>
            <a:r>
              <a:rPr lang="en-US" altLang="ko-KR" dirty="0"/>
              <a:t>, </a:t>
            </a:r>
            <a:r>
              <a:rPr lang="ko-KR" altLang="en-US" dirty="0" err="1"/>
              <a:t>단어유추</a:t>
            </a:r>
            <a:r>
              <a:rPr lang="en-US" altLang="ko-KR" dirty="0"/>
              <a:t>, </a:t>
            </a:r>
            <a:r>
              <a:rPr lang="ko-KR" altLang="en-US" dirty="0"/>
              <a:t>논리추론 유형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50</a:t>
            </a:r>
            <a:r>
              <a:rPr lang="ko-KR" altLang="en-US" dirty="0"/>
              <a:t>문제 중 </a:t>
            </a:r>
            <a:r>
              <a:rPr lang="en-US" altLang="ko-KR" dirty="0"/>
              <a:t>30</a:t>
            </a:r>
            <a:r>
              <a:rPr lang="ko-KR" altLang="en-US" dirty="0"/>
              <a:t>문제 커트라인 </a:t>
            </a:r>
            <a:r>
              <a:rPr lang="en-US" altLang="ko-KR" dirty="0"/>
              <a:t>(</a:t>
            </a:r>
            <a:r>
              <a:rPr lang="ko-KR" altLang="en-US" dirty="0"/>
              <a:t>수리</a:t>
            </a:r>
            <a:r>
              <a:rPr lang="en-US" altLang="ko-KR" dirty="0"/>
              <a:t>20, </a:t>
            </a:r>
            <a:r>
              <a:rPr lang="ko-KR" altLang="en-US" dirty="0"/>
              <a:t>추리</a:t>
            </a:r>
            <a:r>
              <a:rPr lang="en-US" altLang="ko-KR" dirty="0"/>
              <a:t>30) </a:t>
            </a:r>
            <a:r>
              <a:rPr lang="ko-KR" altLang="en-US" dirty="0"/>
              <a:t>각 </a:t>
            </a:r>
            <a:r>
              <a:rPr lang="en-US" altLang="ko-KR" dirty="0"/>
              <a:t>30</a:t>
            </a:r>
            <a:r>
              <a:rPr lang="ko-KR" altLang="en-US" dirty="0"/>
              <a:t>분</a:t>
            </a:r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AE62F199-9D79-B31A-DC12-7D711B798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  <p:pic>
        <p:nvPicPr>
          <p:cNvPr id="5" name="그림 4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CAF25976-C936-F52B-44E1-3F0633191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09" y="1135309"/>
            <a:ext cx="2139103" cy="2053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F5432-E14C-776F-DD24-8AFDA4951B6D}"/>
              </a:ext>
            </a:extLst>
          </p:cNvPr>
          <p:cNvSpPr txBox="1"/>
          <p:nvPr/>
        </p:nvSpPr>
        <p:spPr>
          <a:xfrm>
            <a:off x="782808" y="5434559"/>
            <a:ext cx="3453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채용 프로세스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</a:t>
            </a:r>
          </a:p>
          <a:p>
            <a:pPr algn="l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서류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&gt; GSAT &gt;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면접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직무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8468DAA0-4EE2-D051-A00C-C12F6F1CEEA6}"/>
              </a:ext>
            </a:extLst>
          </p:cNvPr>
          <p:cNvSpPr/>
          <p:nvPr/>
        </p:nvSpPr>
        <p:spPr>
          <a:xfrm>
            <a:off x="809121" y="5434559"/>
            <a:ext cx="3039253" cy="830997"/>
          </a:xfrm>
          <a:prstGeom prst="corner">
            <a:avLst>
              <a:gd name="adj1" fmla="val 50000"/>
              <a:gd name="adj2" fmla="val 18390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98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296916-FB56-5727-ED91-0279C04A4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 면접</a:t>
            </a:r>
            <a:r>
              <a:rPr lang="en-US" altLang="ko-KR" dirty="0"/>
              <a:t> (</a:t>
            </a:r>
            <a:r>
              <a:rPr lang="ko-KR" altLang="en-US" dirty="0"/>
              <a:t>다대일 면접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직무면접과 임원면접으로 나뉨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삼성전자와 관련된 제품 기술 공부를 해 직무면접 대비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발표 연습을 철저히 해서 돌발질문 등에 대비</a:t>
            </a:r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2F48A348-7D7A-609F-D065-DA5474D66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2-1. </a:t>
            </a:r>
            <a:r>
              <a:rPr lang="ko-KR" altLang="en-US" dirty="0"/>
              <a:t>목표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1B5-FCC6-F48A-16D4-F9D34C8BB6DC}"/>
              </a:ext>
            </a:extLst>
          </p:cNvPr>
          <p:cNvSpPr txBox="1"/>
          <p:nvPr/>
        </p:nvSpPr>
        <p:spPr>
          <a:xfrm>
            <a:off x="782808" y="5434559"/>
            <a:ext cx="3453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채용 프로세스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</a:t>
            </a:r>
          </a:p>
          <a:p>
            <a:pPr algn="l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서류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&gt; GSAT &gt;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면접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직무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1023DE01-57AC-308C-75CD-ECE1932B55C2}"/>
              </a:ext>
            </a:extLst>
          </p:cNvPr>
          <p:cNvSpPr/>
          <p:nvPr/>
        </p:nvSpPr>
        <p:spPr>
          <a:xfrm>
            <a:off x="809121" y="5434559"/>
            <a:ext cx="3039253" cy="830997"/>
          </a:xfrm>
          <a:prstGeom prst="corner">
            <a:avLst>
              <a:gd name="adj1" fmla="val 50000"/>
              <a:gd name="adj2" fmla="val 18390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가구, 의자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4C9D1F32-C2D5-439A-E43E-728047AFA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70" y="657842"/>
            <a:ext cx="3427796" cy="25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883390-3E90-439B-B551-DAECA67FC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903613B-195C-2DE1-0D5B-C86713D4880A}"/>
              </a:ext>
            </a:extLst>
          </p:cNvPr>
          <p:cNvGrpSpPr/>
          <p:nvPr/>
        </p:nvGrpSpPr>
        <p:grpSpPr>
          <a:xfrm>
            <a:off x="2432071" y="1756777"/>
            <a:ext cx="3135818" cy="2653262"/>
            <a:chOff x="2004279" y="2460016"/>
            <a:chExt cx="491569" cy="10293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B1C979-BEE3-8C7B-C992-C0468F0E1538}"/>
                </a:ext>
              </a:extLst>
            </p:cNvPr>
            <p:cNvSpPr txBox="1"/>
            <p:nvPr/>
          </p:nvSpPr>
          <p:spPr>
            <a:xfrm>
              <a:off x="2022279" y="2766614"/>
              <a:ext cx="236259" cy="13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1-1. </a:t>
              </a:r>
              <a:r>
                <a:rPr lang="ko-KR" altLang="en-US" sz="1600" dirty="0">
                  <a:latin typeface="맑은 고딕" pitchFamily="50" charset="-127"/>
                  <a:ea typeface="맑은 고딕" pitchFamily="50" charset="-127"/>
                </a:rPr>
                <a:t>나의 목표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213F28-C2D7-759E-1735-D869D73A4375}"/>
                </a:ext>
              </a:extLst>
            </p:cNvPr>
            <p:cNvSpPr txBox="1"/>
            <p:nvPr/>
          </p:nvSpPr>
          <p:spPr>
            <a:xfrm>
              <a:off x="2004279" y="2460016"/>
              <a:ext cx="491569" cy="1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삼성 채용 정보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401CF2-4442-F353-5135-8A8AF927DBA8}"/>
                </a:ext>
              </a:extLst>
            </p:cNvPr>
            <p:cNvSpPr txBox="1"/>
            <p:nvPr/>
          </p:nvSpPr>
          <p:spPr>
            <a:xfrm>
              <a:off x="2021256" y="2962353"/>
              <a:ext cx="224951" cy="13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1-2. </a:t>
              </a:r>
              <a:r>
                <a:rPr lang="ko-KR" altLang="en-US" sz="1600" dirty="0">
                  <a:latin typeface="맑은 고딕" pitchFamily="50" charset="-127"/>
                  <a:ea typeface="맑은 고딕" pitchFamily="50" charset="-127"/>
                </a:rPr>
                <a:t>삼성전자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9D8348-318D-FD7B-8494-B905F0DDB569}"/>
                </a:ext>
              </a:extLst>
            </p:cNvPr>
            <p:cNvSpPr txBox="1"/>
            <p:nvPr/>
          </p:nvSpPr>
          <p:spPr>
            <a:xfrm>
              <a:off x="2022279" y="3160485"/>
              <a:ext cx="268424" cy="13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1-3. </a:t>
              </a:r>
              <a:r>
                <a:rPr lang="ko-KR" altLang="en-US" sz="1600" dirty="0">
                  <a:latin typeface="맑은 고딕" pitchFamily="50" charset="-127"/>
                  <a:ea typeface="맑은 고딕" pitchFamily="50" charset="-127"/>
                </a:rPr>
                <a:t>합격자 학력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9DCF87-C458-90FF-A6D3-F31975676059}"/>
                </a:ext>
              </a:extLst>
            </p:cNvPr>
            <p:cNvSpPr txBox="1"/>
            <p:nvPr/>
          </p:nvSpPr>
          <p:spPr>
            <a:xfrm>
              <a:off x="2022279" y="3358034"/>
              <a:ext cx="344061" cy="13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1-4. </a:t>
              </a:r>
              <a:r>
                <a:rPr lang="ko-KR" altLang="en-US" sz="1600" dirty="0">
                  <a:latin typeface="맑은 고딕" pitchFamily="50" charset="-127"/>
                  <a:ea typeface="맑은 고딕" pitchFamily="50" charset="-127"/>
                </a:rPr>
                <a:t>합격자 평균 스펙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6A52A72-FB80-4391-024A-D0C5E0CAD997}"/>
              </a:ext>
            </a:extLst>
          </p:cNvPr>
          <p:cNvGrpSpPr/>
          <p:nvPr/>
        </p:nvGrpSpPr>
        <p:grpSpPr>
          <a:xfrm>
            <a:off x="1831961" y="1602226"/>
            <a:ext cx="754655" cy="925921"/>
            <a:chOff x="2174902" y="1319394"/>
            <a:chExt cx="754655" cy="92592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A54F332-93C9-4EC1-2688-11AF87DE01B0}"/>
                </a:ext>
              </a:extLst>
            </p:cNvPr>
            <p:cNvSpPr txBox="1"/>
            <p:nvPr/>
          </p:nvSpPr>
          <p:spPr>
            <a:xfrm>
              <a:off x="2181677" y="1319394"/>
              <a:ext cx="4491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36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직각 삼각형 54">
              <a:extLst>
                <a:ext uri="{FF2B5EF4-FFF2-40B4-BE49-F238E27FC236}">
                  <a16:creationId xmlns:a16="http://schemas.microsoft.com/office/drawing/2014/main" id="{F7AB6D7B-BF45-FF99-3ED1-2FA349B65F26}"/>
                </a:ext>
              </a:extLst>
            </p:cNvPr>
            <p:cNvSpPr/>
            <p:nvPr/>
          </p:nvSpPr>
          <p:spPr>
            <a:xfrm rot="16200000">
              <a:off x="2620469" y="1936227"/>
              <a:ext cx="309088" cy="30908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4826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" name="직각 삼각형 55">
              <a:extLst>
                <a:ext uri="{FF2B5EF4-FFF2-40B4-BE49-F238E27FC236}">
                  <a16:creationId xmlns:a16="http://schemas.microsoft.com/office/drawing/2014/main" id="{CB29E0D5-DFD4-28E6-F2D2-F20F66CD7E1D}"/>
                </a:ext>
              </a:extLst>
            </p:cNvPr>
            <p:cNvSpPr/>
            <p:nvPr/>
          </p:nvSpPr>
          <p:spPr>
            <a:xfrm rot="16200000">
              <a:off x="2174902" y="1567332"/>
              <a:ext cx="468052" cy="4680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385BF05-2863-F084-1464-4BE2A429D1E3}"/>
              </a:ext>
            </a:extLst>
          </p:cNvPr>
          <p:cNvGrpSpPr/>
          <p:nvPr/>
        </p:nvGrpSpPr>
        <p:grpSpPr>
          <a:xfrm>
            <a:off x="6624113" y="1618077"/>
            <a:ext cx="754655" cy="925921"/>
            <a:chOff x="2174902" y="1319394"/>
            <a:chExt cx="754655" cy="92592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0B9EAC-C874-20D5-836B-5D75035C3074}"/>
                </a:ext>
              </a:extLst>
            </p:cNvPr>
            <p:cNvSpPr txBox="1"/>
            <p:nvPr/>
          </p:nvSpPr>
          <p:spPr>
            <a:xfrm>
              <a:off x="2181677" y="1319394"/>
              <a:ext cx="439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36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" name="직각 삼각형 58">
              <a:extLst>
                <a:ext uri="{FF2B5EF4-FFF2-40B4-BE49-F238E27FC236}">
                  <a16:creationId xmlns:a16="http://schemas.microsoft.com/office/drawing/2014/main" id="{1D7A759D-D5B5-65B4-A453-420E4DCCB348}"/>
                </a:ext>
              </a:extLst>
            </p:cNvPr>
            <p:cNvSpPr/>
            <p:nvPr/>
          </p:nvSpPr>
          <p:spPr>
            <a:xfrm rot="16200000">
              <a:off x="2620469" y="1936227"/>
              <a:ext cx="309088" cy="30908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482600" dir="13500000" algn="b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직각 삼각형 59">
              <a:extLst>
                <a:ext uri="{FF2B5EF4-FFF2-40B4-BE49-F238E27FC236}">
                  <a16:creationId xmlns:a16="http://schemas.microsoft.com/office/drawing/2014/main" id="{3C63B181-F6F1-B369-D1AA-02F81D16BAD6}"/>
                </a:ext>
              </a:extLst>
            </p:cNvPr>
            <p:cNvSpPr/>
            <p:nvPr/>
          </p:nvSpPr>
          <p:spPr>
            <a:xfrm rot="16200000">
              <a:off x="2174902" y="1567332"/>
              <a:ext cx="468052" cy="4680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BF322C4E-29D5-C8DA-D145-27AD7BC652B9}"/>
              </a:ext>
            </a:extLst>
          </p:cNvPr>
          <p:cNvGrpSpPr/>
          <p:nvPr/>
        </p:nvGrpSpPr>
        <p:grpSpPr>
          <a:xfrm>
            <a:off x="7224224" y="1772620"/>
            <a:ext cx="2713864" cy="2975974"/>
            <a:chOff x="2004279" y="2460016"/>
            <a:chExt cx="491569" cy="115456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4782C2-4B48-96F0-1462-8CA342967C83}"/>
                </a:ext>
              </a:extLst>
            </p:cNvPr>
            <p:cNvSpPr txBox="1"/>
            <p:nvPr/>
          </p:nvSpPr>
          <p:spPr>
            <a:xfrm>
              <a:off x="2022279" y="2941642"/>
              <a:ext cx="185595" cy="13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2-1. </a:t>
              </a:r>
              <a:r>
                <a:rPr lang="ko-KR" altLang="en-US" sz="1600" dirty="0">
                  <a:latin typeface="맑은 고딕" pitchFamily="50" charset="-127"/>
                  <a:ea typeface="맑은 고딕" pitchFamily="50" charset="-127"/>
                </a:rPr>
                <a:t>목표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758D535-4D43-E020-016F-1134A1B570D4}"/>
                </a:ext>
              </a:extLst>
            </p:cNvPr>
            <p:cNvSpPr txBox="1"/>
            <p:nvPr/>
          </p:nvSpPr>
          <p:spPr>
            <a:xfrm>
              <a:off x="2004279" y="2460016"/>
              <a:ext cx="491569" cy="1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accent5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앞으로의 목표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7320C03-F2EC-4A8A-558A-C5B3F5FC4CD9}"/>
                </a:ext>
              </a:extLst>
            </p:cNvPr>
            <p:cNvSpPr txBox="1"/>
            <p:nvPr/>
          </p:nvSpPr>
          <p:spPr>
            <a:xfrm>
              <a:off x="2022279" y="3483236"/>
              <a:ext cx="185595" cy="13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2-2. </a:t>
              </a:r>
              <a:r>
                <a:rPr lang="ko-KR" altLang="en-US" sz="1600" dirty="0">
                  <a:latin typeface="맑은 고딕" pitchFamily="50" charset="-127"/>
                  <a:ea typeface="맑은 고딕" pitchFamily="50" charset="-127"/>
                </a:rPr>
                <a:t>계획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0AC92E-07C0-F828-5FFE-D8FFC2060857}"/>
              </a:ext>
            </a:extLst>
          </p:cNvPr>
          <p:cNvSpPr txBox="1"/>
          <p:nvPr/>
        </p:nvSpPr>
        <p:spPr>
          <a:xfrm>
            <a:off x="2546896" y="4579317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1-5.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최근 추이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6B9E8-7EB7-D5AF-B10E-807425E8675E}"/>
              </a:ext>
            </a:extLst>
          </p:cNvPr>
          <p:cNvSpPr txBox="1"/>
          <p:nvPr/>
        </p:nvSpPr>
        <p:spPr>
          <a:xfrm>
            <a:off x="2581752" y="5087149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1-6.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기타 정보</a:t>
            </a:r>
          </a:p>
        </p:txBody>
      </p:sp>
    </p:spTree>
    <p:extLst>
      <p:ext uri="{BB962C8B-B14F-4D97-AF65-F5344CB8AC3E}">
        <p14:creationId xmlns:p14="http://schemas.microsoft.com/office/powerpoint/2010/main" val="179781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A46B3CF-F4F3-0EEB-CE87-7DA7DC8B4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2-2. </a:t>
            </a:r>
            <a:r>
              <a:rPr lang="ko-KR" altLang="en-US" dirty="0"/>
              <a:t>계획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D387B-455E-C7C5-2B83-2A4DD5666091}"/>
              </a:ext>
            </a:extLst>
          </p:cNvPr>
          <p:cNvSpPr txBox="1"/>
          <p:nvPr/>
        </p:nvSpPr>
        <p:spPr>
          <a:xfrm>
            <a:off x="1083642" y="2829980"/>
            <a:ext cx="21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학교공부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학점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6F7014B-66AB-B78E-A50D-82977A744DF0}"/>
              </a:ext>
            </a:extLst>
          </p:cNvPr>
          <p:cNvSpPr/>
          <p:nvPr/>
        </p:nvSpPr>
        <p:spPr>
          <a:xfrm>
            <a:off x="925762" y="2712274"/>
            <a:ext cx="2010511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E2487-6C16-7740-EC1B-89A7A3D64407}"/>
              </a:ext>
            </a:extLst>
          </p:cNvPr>
          <p:cNvSpPr txBox="1"/>
          <p:nvPr/>
        </p:nvSpPr>
        <p:spPr>
          <a:xfrm>
            <a:off x="1007185" y="5254165"/>
            <a:ext cx="234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영어공부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토익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오픽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A579BDF-E016-DB92-450F-F0B2682E37B4}"/>
              </a:ext>
            </a:extLst>
          </p:cNvPr>
          <p:cNvSpPr/>
          <p:nvPr/>
        </p:nvSpPr>
        <p:spPr>
          <a:xfrm>
            <a:off x="925762" y="5136459"/>
            <a:ext cx="2342175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2A056-26C9-FAC2-4686-122EC89B4E07}"/>
              </a:ext>
            </a:extLst>
          </p:cNvPr>
          <p:cNvSpPr txBox="1"/>
          <p:nvPr/>
        </p:nvSpPr>
        <p:spPr>
          <a:xfrm>
            <a:off x="6861975" y="2581082"/>
            <a:ext cx="21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자격증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전기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워드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A01BD7B-9A0A-E886-A509-369E3B08A506}"/>
              </a:ext>
            </a:extLst>
          </p:cNvPr>
          <p:cNvSpPr/>
          <p:nvPr/>
        </p:nvSpPr>
        <p:spPr>
          <a:xfrm>
            <a:off x="6780551" y="2463376"/>
            <a:ext cx="2102611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0B6EC-1F50-0E3E-BA59-88CC9A7315EE}"/>
              </a:ext>
            </a:extLst>
          </p:cNvPr>
          <p:cNvSpPr txBox="1"/>
          <p:nvPr/>
        </p:nvSpPr>
        <p:spPr>
          <a:xfrm>
            <a:off x="3523694" y="3964151"/>
            <a:ext cx="21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연구실 생활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9DCD004-12C1-60FF-CCA9-797458B966EF}"/>
              </a:ext>
            </a:extLst>
          </p:cNvPr>
          <p:cNvSpPr/>
          <p:nvPr/>
        </p:nvSpPr>
        <p:spPr>
          <a:xfrm>
            <a:off x="3196325" y="3800514"/>
            <a:ext cx="2144562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76419-C2E5-86B4-741B-0ECA97632D91}"/>
              </a:ext>
            </a:extLst>
          </p:cNvPr>
          <p:cNvSpPr txBox="1"/>
          <p:nvPr/>
        </p:nvSpPr>
        <p:spPr>
          <a:xfrm>
            <a:off x="9735949" y="4919017"/>
            <a:ext cx="21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면접준비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207AB8E-9BEA-2FFC-FF94-8D80C5BB3615}"/>
              </a:ext>
            </a:extLst>
          </p:cNvPr>
          <p:cNvSpPr/>
          <p:nvPr/>
        </p:nvSpPr>
        <p:spPr>
          <a:xfrm>
            <a:off x="9332184" y="4788156"/>
            <a:ext cx="1934054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29F7C-C060-75BF-516E-7B6BBC183E56}"/>
              </a:ext>
            </a:extLst>
          </p:cNvPr>
          <p:cNvSpPr txBox="1"/>
          <p:nvPr/>
        </p:nvSpPr>
        <p:spPr>
          <a:xfrm>
            <a:off x="9532019" y="3044620"/>
            <a:ext cx="21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자소서 준비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4706142-79BE-E783-56B6-7A51599D1CD4}"/>
              </a:ext>
            </a:extLst>
          </p:cNvPr>
          <p:cNvSpPr/>
          <p:nvPr/>
        </p:nvSpPr>
        <p:spPr>
          <a:xfrm>
            <a:off x="9292711" y="2928011"/>
            <a:ext cx="1973527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C8742-03A2-7B93-5763-0D6B74E02243}"/>
              </a:ext>
            </a:extLst>
          </p:cNvPr>
          <p:cNvSpPr txBox="1"/>
          <p:nvPr/>
        </p:nvSpPr>
        <p:spPr>
          <a:xfrm>
            <a:off x="2621852" y="1615478"/>
            <a:ext cx="9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올해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7F55B-9D1E-2857-C4BC-F7CB309EF064}"/>
              </a:ext>
            </a:extLst>
          </p:cNvPr>
          <p:cNvSpPr txBox="1"/>
          <p:nvPr/>
        </p:nvSpPr>
        <p:spPr>
          <a:xfrm>
            <a:off x="8667567" y="1622784"/>
            <a:ext cx="100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내년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C4645F9-2900-2F47-A32B-73F6EFA46E60}"/>
              </a:ext>
            </a:extLst>
          </p:cNvPr>
          <p:cNvSpPr/>
          <p:nvPr/>
        </p:nvSpPr>
        <p:spPr>
          <a:xfrm>
            <a:off x="6491864" y="2059618"/>
            <a:ext cx="4854120" cy="43870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EC76EC9-2BBB-B85F-77EF-5E8431881F7D}"/>
              </a:ext>
            </a:extLst>
          </p:cNvPr>
          <p:cNvSpPr/>
          <p:nvPr/>
        </p:nvSpPr>
        <p:spPr>
          <a:xfrm>
            <a:off x="605161" y="2059618"/>
            <a:ext cx="4854120" cy="43870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06D9F3-62C9-B0B0-15CC-D536F5210EFF}"/>
              </a:ext>
            </a:extLst>
          </p:cNvPr>
          <p:cNvSpPr txBox="1"/>
          <p:nvPr/>
        </p:nvSpPr>
        <p:spPr>
          <a:xfrm>
            <a:off x="6817846" y="3937485"/>
            <a:ext cx="234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영어공부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토익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오픽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6D09D7A-86AB-5D72-ABA7-EC9E8E855858}"/>
              </a:ext>
            </a:extLst>
          </p:cNvPr>
          <p:cNvSpPr/>
          <p:nvPr/>
        </p:nvSpPr>
        <p:spPr>
          <a:xfrm>
            <a:off x="6760963" y="3800514"/>
            <a:ext cx="2342175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461825-A80F-0093-38BA-5530E439F745}"/>
              </a:ext>
            </a:extLst>
          </p:cNvPr>
          <p:cNvSpPr txBox="1"/>
          <p:nvPr/>
        </p:nvSpPr>
        <p:spPr>
          <a:xfrm>
            <a:off x="7209520" y="5581240"/>
            <a:ext cx="21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연구실 생활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8453C00A-3E63-C0E9-2E28-FD75260AE248}"/>
              </a:ext>
            </a:extLst>
          </p:cNvPr>
          <p:cNvSpPr/>
          <p:nvPr/>
        </p:nvSpPr>
        <p:spPr>
          <a:xfrm>
            <a:off x="6921281" y="5417603"/>
            <a:ext cx="2144562" cy="6966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052A3-B134-C1BE-65D5-70772B74E28D}"/>
              </a:ext>
            </a:extLst>
          </p:cNvPr>
          <p:cNvSpPr txBox="1"/>
          <p:nvPr/>
        </p:nvSpPr>
        <p:spPr>
          <a:xfrm>
            <a:off x="407843" y="940630"/>
            <a:ext cx="557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포기하지 않고 끊임없이 시도하라</a:t>
            </a:r>
          </a:p>
        </p:txBody>
      </p:sp>
    </p:spTree>
    <p:extLst>
      <p:ext uri="{BB962C8B-B14F-4D97-AF65-F5344CB8AC3E}">
        <p14:creationId xmlns:p14="http://schemas.microsoft.com/office/powerpoint/2010/main" val="24562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D181524-3A07-AFE5-D94C-9474CBDC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ko-KR" altLang="en-US" sz="48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15545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2574F4D-933B-D8F3-A56C-A951CC74F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1-1. </a:t>
            </a:r>
            <a:r>
              <a:rPr lang="ko-KR" altLang="en-US" dirty="0"/>
              <a:t>나의 목표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440BC4-C080-FC36-8188-E1EDBC9F7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sz="2600" b="1" dirty="0">
                <a:solidFill>
                  <a:srgbClr val="FF0000"/>
                </a:solidFill>
              </a:rPr>
              <a:t>삼성전자</a:t>
            </a:r>
            <a:endParaRPr lang="en-US" altLang="ko-KR" sz="2600" b="1" dirty="0">
              <a:solidFill>
                <a:srgbClr val="FF0000"/>
              </a:solidFill>
            </a:endParaRPr>
          </a:p>
          <a:p>
            <a:r>
              <a:rPr lang="ko-KR" altLang="en-US" sz="2600" dirty="0"/>
              <a:t>삼성디스플레이</a:t>
            </a:r>
            <a:endParaRPr lang="en-US" altLang="ko-KR" sz="2600" dirty="0"/>
          </a:p>
          <a:p>
            <a:r>
              <a:rPr lang="ko-KR" altLang="en-US" sz="2600" dirty="0"/>
              <a:t>삼성</a:t>
            </a:r>
            <a:r>
              <a:rPr lang="en-US" altLang="ko-KR" sz="2600" dirty="0"/>
              <a:t>SDI</a:t>
            </a:r>
          </a:p>
          <a:p>
            <a:r>
              <a:rPr lang="ko-KR" altLang="en-US" sz="2600" dirty="0"/>
              <a:t>삼성전기</a:t>
            </a:r>
            <a:endParaRPr lang="en-US" altLang="ko-KR" sz="2600" dirty="0"/>
          </a:p>
          <a:p>
            <a:r>
              <a:rPr lang="ko-KR" altLang="en-US" sz="2600" dirty="0"/>
              <a:t>삼성</a:t>
            </a:r>
            <a:r>
              <a:rPr lang="en-US" altLang="ko-KR" sz="2600" dirty="0"/>
              <a:t>SDS</a:t>
            </a:r>
          </a:p>
          <a:p>
            <a:r>
              <a:rPr lang="ko-KR" altLang="en-US" sz="2600" dirty="0"/>
              <a:t>삼성엔지니어링</a:t>
            </a:r>
            <a:endParaRPr lang="en-US" altLang="ko-KR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C4D67-C8B3-E7F2-EAE0-92563E26A00E}"/>
              </a:ext>
            </a:extLst>
          </p:cNvPr>
          <p:cNvSpPr txBox="1"/>
          <p:nvPr/>
        </p:nvSpPr>
        <p:spPr>
          <a:xfrm>
            <a:off x="699794" y="4913566"/>
            <a:ext cx="465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채용 프로세스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</a:t>
            </a:r>
          </a:p>
          <a:p>
            <a:pPr algn="l"/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서류 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&gt; GSAT &gt; 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면접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직무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임원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L 도형 11">
            <a:extLst>
              <a:ext uri="{FF2B5EF4-FFF2-40B4-BE49-F238E27FC236}">
                <a16:creationId xmlns:a16="http://schemas.microsoft.com/office/drawing/2014/main" id="{7EC70D48-CACC-F911-F01F-E48FCD9B1BCB}"/>
              </a:ext>
            </a:extLst>
          </p:cNvPr>
          <p:cNvSpPr/>
          <p:nvPr/>
        </p:nvSpPr>
        <p:spPr>
          <a:xfrm>
            <a:off x="699794" y="4913566"/>
            <a:ext cx="4518703" cy="1284762"/>
          </a:xfrm>
          <a:prstGeom prst="corner">
            <a:avLst>
              <a:gd name="adj1" fmla="val 50000"/>
              <a:gd name="adj2" fmla="val 18390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73BA22-A7F8-FA72-5FBF-D9F686E6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41" y="851418"/>
            <a:ext cx="4847851" cy="554105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0317902-7E1A-ECBF-4B64-9FAD865EE481}"/>
              </a:ext>
            </a:extLst>
          </p:cNvPr>
          <p:cNvSpPr/>
          <p:nvPr/>
        </p:nvSpPr>
        <p:spPr>
          <a:xfrm>
            <a:off x="7484532" y="4011083"/>
            <a:ext cx="952500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6C8DC1B6-D3C2-3D9B-1683-78EA507B6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91C0E2C-2BCB-BA6A-0A88-7BEE6DF13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1-2. </a:t>
            </a:r>
            <a:r>
              <a:rPr lang="ko-KR" altLang="en-US" dirty="0"/>
              <a:t>삼성전자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9C9000-DF8D-EAC3-3CC4-34964743E7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평균연봉</a:t>
            </a:r>
            <a:r>
              <a:rPr lang="en-US" altLang="ko-KR" dirty="0"/>
              <a:t>: 10,376</a:t>
            </a:r>
            <a:r>
              <a:rPr lang="ko-KR" altLang="en-US" dirty="0"/>
              <a:t>만원 </a:t>
            </a:r>
            <a:r>
              <a:rPr lang="en-US" altLang="ko-KR" dirty="0"/>
              <a:t>(</a:t>
            </a:r>
            <a:r>
              <a:rPr lang="ko-KR" altLang="en-US" dirty="0"/>
              <a:t>월 실수령액</a:t>
            </a:r>
            <a:r>
              <a:rPr lang="en-US" altLang="ko-KR" dirty="0"/>
              <a:t>: 6744</a:t>
            </a:r>
            <a:r>
              <a:rPr lang="ko-KR" altLang="en-US" dirty="0"/>
              <a:t>만원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신입사원 초봉</a:t>
            </a:r>
            <a:r>
              <a:rPr lang="en-US" altLang="ko-KR" dirty="0"/>
              <a:t>: 5,513</a:t>
            </a:r>
            <a:r>
              <a:rPr lang="ko-KR" altLang="en-US" dirty="0"/>
              <a:t>만원 </a:t>
            </a:r>
            <a:r>
              <a:rPr lang="en-US" altLang="ko-KR" dirty="0"/>
              <a:t>(</a:t>
            </a:r>
            <a:r>
              <a:rPr lang="ko-KR" altLang="en-US" dirty="0"/>
              <a:t>월 실수령액</a:t>
            </a:r>
            <a:r>
              <a:rPr lang="en-US" altLang="ko-KR" dirty="0"/>
              <a:t>: 3,872</a:t>
            </a:r>
            <a:r>
              <a:rPr lang="ko-KR" altLang="en-US" dirty="0"/>
              <a:t>만원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err="1"/>
              <a:t>입사율</a:t>
            </a:r>
            <a:r>
              <a:rPr lang="en-US" altLang="ko-KR" dirty="0"/>
              <a:t>(</a:t>
            </a:r>
            <a:r>
              <a:rPr lang="ko-KR" altLang="en-US" dirty="0"/>
              <a:t>연간</a:t>
            </a:r>
            <a:r>
              <a:rPr lang="en-US" altLang="ko-KR" dirty="0"/>
              <a:t>): 11.22% (12756 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err="1"/>
              <a:t>퇴사율</a:t>
            </a:r>
            <a:r>
              <a:rPr lang="en-US" altLang="ko-KR" dirty="0"/>
              <a:t>(</a:t>
            </a:r>
            <a:r>
              <a:rPr lang="ko-KR" altLang="en-US" dirty="0"/>
              <a:t>연간</a:t>
            </a:r>
            <a:r>
              <a:rPr lang="en-US" altLang="ko-KR" dirty="0"/>
              <a:t>): 5.23% (5940 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평균 근속 연수</a:t>
            </a:r>
            <a:r>
              <a:rPr lang="en-US" altLang="ko-KR" dirty="0"/>
              <a:t>: 12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개월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18B6F-41D3-6682-9041-3244DF7D07F2}"/>
              </a:ext>
            </a:extLst>
          </p:cNvPr>
          <p:cNvSpPr txBox="1"/>
          <p:nvPr/>
        </p:nvSpPr>
        <p:spPr>
          <a:xfrm>
            <a:off x="9736667" y="914400"/>
            <a:ext cx="2314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기준일자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2023.07)</a:t>
            </a:r>
          </a:p>
          <a:p>
            <a:pPr algn="l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계약직 포함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임원제외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04015F9-E2FE-1C67-B573-B0066F791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8" y="3609868"/>
            <a:ext cx="5048932" cy="2228936"/>
          </a:xfrm>
          <a:prstGeom prst="rect">
            <a:avLst/>
          </a:prstGeom>
        </p:spPr>
      </p:pic>
      <p:pic>
        <p:nvPicPr>
          <p:cNvPr id="7" name="그림 6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FA9708BB-25CB-A56C-6A32-6D8E9F69D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D2F6B0-3B65-1830-DC30-32C1845CE3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286539"/>
            <a:ext cx="10546478" cy="4756452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학력과 소재지</a:t>
            </a:r>
          </a:p>
        </p:txBody>
      </p:sp>
      <p:sp>
        <p:nvSpPr>
          <p:cNvPr id="5" name="텍스트 개체 틀 1">
            <a:extLst>
              <a:ext uri="{FF2B5EF4-FFF2-40B4-BE49-F238E27FC236}">
                <a16:creationId xmlns:a16="http://schemas.microsoft.com/office/drawing/2014/main" id="{ED2714B1-134A-E636-3AEC-A2AC841CD2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1-3. </a:t>
            </a:r>
            <a:r>
              <a:rPr lang="ko-KR" altLang="en-US" dirty="0"/>
              <a:t>합격자 학력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C8BC93-5A39-4608-7C5D-C44D9B91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18" y="2140115"/>
            <a:ext cx="3450393" cy="36380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93B1FC-4364-E7F4-9415-FEB876DBA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19" y="2446868"/>
            <a:ext cx="5138451" cy="3124593"/>
          </a:xfrm>
          <a:prstGeom prst="rect">
            <a:avLst/>
          </a:prstGeom>
        </p:spPr>
      </p:pic>
      <p:pic>
        <p:nvPicPr>
          <p:cNvPr id="4" name="그림 3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5E1921A5-5040-8299-640E-29B0FAAC4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7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92E843E-87F6-3C2E-D23B-0E829778D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1-4. </a:t>
            </a:r>
            <a:r>
              <a:rPr lang="ko-KR" altLang="en-US" dirty="0"/>
              <a:t>합격자 평균 스펙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F896C922-7BC1-8E79-E895-EF489A19B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2296"/>
              </p:ext>
            </p:extLst>
          </p:nvPr>
        </p:nvGraphicFramePr>
        <p:xfrm>
          <a:off x="699794" y="1580227"/>
          <a:ext cx="10559241" cy="45648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0249">
                  <a:extLst>
                    <a:ext uri="{9D8B030D-6E8A-4147-A177-3AD203B41FA5}">
                      <a16:colId xmlns:a16="http://schemas.microsoft.com/office/drawing/2014/main" val="3966936721"/>
                    </a:ext>
                  </a:extLst>
                </a:gridCol>
                <a:gridCol w="1494824">
                  <a:extLst>
                    <a:ext uri="{9D8B030D-6E8A-4147-A177-3AD203B41FA5}">
                      <a16:colId xmlns:a16="http://schemas.microsoft.com/office/drawing/2014/main" val="3585010970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3469287299"/>
                    </a:ext>
                  </a:extLst>
                </a:gridCol>
                <a:gridCol w="1501981">
                  <a:extLst>
                    <a:ext uri="{9D8B030D-6E8A-4147-A177-3AD203B41FA5}">
                      <a16:colId xmlns:a16="http://schemas.microsoft.com/office/drawing/2014/main" val="886213632"/>
                    </a:ext>
                  </a:extLst>
                </a:gridCol>
                <a:gridCol w="1335199">
                  <a:extLst>
                    <a:ext uri="{9D8B030D-6E8A-4147-A177-3AD203B41FA5}">
                      <a16:colId xmlns:a16="http://schemas.microsoft.com/office/drawing/2014/main" val="1008043624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795792055"/>
                    </a:ext>
                  </a:extLst>
                </a:gridCol>
                <a:gridCol w="1342875">
                  <a:extLst>
                    <a:ext uri="{9D8B030D-6E8A-4147-A177-3AD203B41FA5}">
                      <a16:colId xmlns:a16="http://schemas.microsoft.com/office/drawing/2014/main" val="2924340870"/>
                    </a:ext>
                  </a:extLst>
                </a:gridCol>
              </a:tblGrid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종류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상위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하위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상위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하위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86802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학점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3.72/4.5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3.82/4.5</a:t>
                      </a:r>
                      <a:endParaRPr lang="ko-KR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3.54/4.5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151025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토익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44%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81%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832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점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점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05262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토익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</a:rPr>
                        <a:t>스피킹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IH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930699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OPIC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28%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IM3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04832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외국어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기타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1.2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49136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자격증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53%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73%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33%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2.2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32861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해외경험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1.3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563963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인턴경험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0.2%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1.3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4912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수상내역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2.2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1490"/>
                  </a:ext>
                </a:extLst>
              </a:tr>
              <a:tr h="4149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교내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사회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봉사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0.5%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256822"/>
                  </a:ext>
                </a:extLst>
              </a:tr>
            </a:tbl>
          </a:graphicData>
        </a:graphic>
      </p:graphicFrame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25DD105E-A23B-E2A5-9CEC-F387D0AA0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03033"/>
              </p:ext>
            </p:extLst>
          </p:nvPr>
        </p:nvGraphicFramePr>
        <p:xfrm>
          <a:off x="2730500" y="1188222"/>
          <a:ext cx="449580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564767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비율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36332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1574FF1-6CB4-5458-4178-D515757AA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16208"/>
              </p:ext>
            </p:extLst>
          </p:nvPr>
        </p:nvGraphicFramePr>
        <p:xfrm>
          <a:off x="7226299" y="1188222"/>
          <a:ext cx="403273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32735">
                  <a:extLst>
                    <a:ext uri="{9D8B030D-6E8A-4147-A177-3AD203B41FA5}">
                      <a16:colId xmlns:a16="http://schemas.microsoft.com/office/drawing/2014/main" val="564767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상세정보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36332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CB2698AF-3533-5B54-2AD6-0EE05E91077D}"/>
              </a:ext>
            </a:extLst>
          </p:cNvPr>
          <p:cNvSpPr/>
          <p:nvPr/>
        </p:nvSpPr>
        <p:spPr>
          <a:xfrm>
            <a:off x="4208016" y="1559062"/>
            <a:ext cx="1518081" cy="45859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E904390-B912-5BB5-5ED7-78CFF146CFD1}"/>
              </a:ext>
            </a:extLst>
          </p:cNvPr>
          <p:cNvSpPr/>
          <p:nvPr/>
        </p:nvSpPr>
        <p:spPr>
          <a:xfrm>
            <a:off x="8545771" y="1559062"/>
            <a:ext cx="1361709" cy="4585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1C6491A5-4B90-1DA7-3C38-3B09792AA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7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539C2D6-93F6-C4A5-A5B8-6A2550D9A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1-5. </a:t>
            </a:r>
            <a:r>
              <a:rPr lang="ko-KR" altLang="en-US" dirty="0"/>
              <a:t>최근추이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71FE45-6B31-D6C5-0C89-A1F791481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1"/>
          <a:stretch/>
        </p:blipFill>
        <p:spPr>
          <a:xfrm>
            <a:off x="513786" y="2020182"/>
            <a:ext cx="4591348" cy="3916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8384C-2438-A6E8-A706-D2C302DE251F}"/>
              </a:ext>
            </a:extLst>
          </p:cNvPr>
          <p:cNvSpPr txBox="1"/>
          <p:nvPr/>
        </p:nvSpPr>
        <p:spPr>
          <a:xfrm>
            <a:off x="5915407" y="2273198"/>
            <a:ext cx="3709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학점                   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-0.1%</a:t>
            </a:r>
          </a:p>
          <a:p>
            <a:pPr algn="r"/>
            <a:r>
              <a:rPr lang="ko-KR" altLang="en-US" sz="24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토익                  </a:t>
            </a:r>
            <a:r>
              <a:rPr lang="en-US" altLang="ko-KR" sz="24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+3.2%</a:t>
            </a:r>
          </a:p>
          <a:p>
            <a:pPr algn="r"/>
            <a:r>
              <a:rPr lang="ko-KR" altLang="en-US" sz="2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토익스피킹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      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-2.2%</a:t>
            </a:r>
          </a:p>
          <a:p>
            <a:pPr algn="r"/>
            <a:r>
              <a:rPr lang="en-US" altLang="ko-KR" sz="24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OPIC                 +6.4%</a:t>
            </a:r>
          </a:p>
          <a:p>
            <a:pPr algn="r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외국어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기타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        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변동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x</a:t>
            </a:r>
          </a:p>
          <a:p>
            <a:pPr algn="r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자격증                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-1.8%</a:t>
            </a:r>
          </a:p>
          <a:p>
            <a:pPr algn="r"/>
            <a:r>
              <a:rPr lang="ko-KR" altLang="en-US" sz="2400" dirty="0">
                <a:solidFill>
                  <a:srgbClr val="0070C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해외경험              </a:t>
            </a:r>
            <a:r>
              <a:rPr lang="en-US" altLang="ko-KR" sz="2400" dirty="0">
                <a:solidFill>
                  <a:srgbClr val="0070C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-50%</a:t>
            </a:r>
          </a:p>
          <a:p>
            <a:pPr algn="r"/>
            <a:r>
              <a:rPr lang="ko-KR" altLang="en-US" sz="24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인턴                 </a:t>
            </a:r>
            <a:r>
              <a:rPr lang="en-US" altLang="ko-KR" sz="24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+83.3%</a:t>
            </a:r>
          </a:p>
          <a:p>
            <a:pPr algn="r"/>
            <a:r>
              <a:rPr lang="ko-KR" altLang="en-US" sz="2400" dirty="0">
                <a:solidFill>
                  <a:srgbClr val="0070C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수상내역            </a:t>
            </a:r>
            <a:r>
              <a:rPr lang="en-US" altLang="ko-KR" sz="2400" dirty="0">
                <a:solidFill>
                  <a:srgbClr val="0070C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-27.8%</a:t>
            </a:r>
          </a:p>
          <a:p>
            <a:pPr algn="r"/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교내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사회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봉사      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-5.7%</a:t>
            </a:r>
            <a:endParaRPr lang="ko-KR" alt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964A-D216-2E8D-B7BD-AF7D92E19703}"/>
              </a:ext>
            </a:extLst>
          </p:cNvPr>
          <p:cNvSpPr txBox="1"/>
          <p:nvPr/>
        </p:nvSpPr>
        <p:spPr>
          <a:xfrm>
            <a:off x="10119822" y="2273198"/>
            <a:ext cx="155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3.98/4.5</a:t>
            </a: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892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점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IH</a:t>
            </a: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IM3</a:t>
            </a: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2.6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회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1.8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회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4.3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회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2.6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회</a:t>
            </a:r>
            <a:endParaRPr lang="en-US" altLang="ko-KR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29EF4-4882-EA0E-05F5-8EBD8D3CF63A}"/>
              </a:ext>
            </a:extLst>
          </p:cNvPr>
          <p:cNvSpPr txBox="1"/>
          <p:nvPr/>
        </p:nvSpPr>
        <p:spPr>
          <a:xfrm>
            <a:off x="513786" y="1205459"/>
            <a:ext cx="648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21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 합격자 평균과 </a:t>
            </a:r>
            <a:r>
              <a:rPr lang="en-US" altLang="ko-K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22</a:t>
            </a:r>
            <a:r>
              <a:rPr lang="ko-KR" altLang="en-US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 합격자 평균 비교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D1B0DB7-F050-CE45-A150-F496EEAFC7BC}"/>
              </a:ext>
            </a:extLst>
          </p:cNvPr>
          <p:cNvCxnSpPr>
            <a:cxnSpLocks/>
          </p:cNvCxnSpPr>
          <p:nvPr/>
        </p:nvCxnSpPr>
        <p:spPr>
          <a:xfrm>
            <a:off x="6001305" y="2672179"/>
            <a:ext cx="547314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A272B2B-023E-E5B4-5AB5-83C9B561606E}"/>
              </a:ext>
            </a:extLst>
          </p:cNvPr>
          <p:cNvCxnSpPr>
            <a:cxnSpLocks/>
          </p:cNvCxnSpPr>
          <p:nvPr/>
        </p:nvCxnSpPr>
        <p:spPr>
          <a:xfrm>
            <a:off x="6001305" y="3055398"/>
            <a:ext cx="5490901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DBB2B3C-3575-F0DC-AA70-7CE7C8224A75}"/>
              </a:ext>
            </a:extLst>
          </p:cNvPr>
          <p:cNvCxnSpPr>
            <a:cxnSpLocks/>
          </p:cNvCxnSpPr>
          <p:nvPr/>
        </p:nvCxnSpPr>
        <p:spPr>
          <a:xfrm>
            <a:off x="6010183" y="3429000"/>
            <a:ext cx="546426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C3EA9BC-14AE-3D34-4864-5A0776573F60}"/>
              </a:ext>
            </a:extLst>
          </p:cNvPr>
          <p:cNvCxnSpPr>
            <a:cxnSpLocks/>
          </p:cNvCxnSpPr>
          <p:nvPr/>
        </p:nvCxnSpPr>
        <p:spPr>
          <a:xfrm>
            <a:off x="6001304" y="3783367"/>
            <a:ext cx="5473147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AC5509C3-A9F1-532D-5ED2-EF1D0DF1BB18}"/>
              </a:ext>
            </a:extLst>
          </p:cNvPr>
          <p:cNvCxnSpPr>
            <a:cxnSpLocks/>
          </p:cNvCxnSpPr>
          <p:nvPr/>
        </p:nvCxnSpPr>
        <p:spPr>
          <a:xfrm>
            <a:off x="6001303" y="4152145"/>
            <a:ext cx="5473148" cy="1296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CD34DDF-5BB0-584B-2973-1622E0268292}"/>
              </a:ext>
            </a:extLst>
          </p:cNvPr>
          <p:cNvCxnSpPr>
            <a:cxnSpLocks/>
          </p:cNvCxnSpPr>
          <p:nvPr/>
        </p:nvCxnSpPr>
        <p:spPr>
          <a:xfrm>
            <a:off x="6001303" y="4520214"/>
            <a:ext cx="547314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ADE93C8-B7D8-3C49-7359-3E21A0396313}"/>
              </a:ext>
            </a:extLst>
          </p:cNvPr>
          <p:cNvCxnSpPr>
            <a:cxnSpLocks/>
          </p:cNvCxnSpPr>
          <p:nvPr/>
        </p:nvCxnSpPr>
        <p:spPr>
          <a:xfrm>
            <a:off x="6001303" y="4884198"/>
            <a:ext cx="547314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B6636D1-19C8-E3FE-D384-72B965D90E8E}"/>
              </a:ext>
            </a:extLst>
          </p:cNvPr>
          <p:cNvCxnSpPr>
            <a:cxnSpLocks/>
          </p:cNvCxnSpPr>
          <p:nvPr/>
        </p:nvCxnSpPr>
        <p:spPr>
          <a:xfrm>
            <a:off x="6001303" y="5239305"/>
            <a:ext cx="547314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1F031F5-9531-DA77-FF09-48C992B78215}"/>
              </a:ext>
            </a:extLst>
          </p:cNvPr>
          <p:cNvCxnSpPr>
            <a:cxnSpLocks/>
          </p:cNvCxnSpPr>
          <p:nvPr/>
        </p:nvCxnSpPr>
        <p:spPr>
          <a:xfrm>
            <a:off x="6001303" y="5621044"/>
            <a:ext cx="547314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D2E791-54E0-B222-7FA7-FD358DF1E388}"/>
              </a:ext>
            </a:extLst>
          </p:cNvPr>
          <p:cNvCxnSpPr>
            <a:cxnSpLocks/>
          </p:cNvCxnSpPr>
          <p:nvPr/>
        </p:nvCxnSpPr>
        <p:spPr>
          <a:xfrm>
            <a:off x="6001303" y="6032216"/>
            <a:ext cx="549090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94E2B628-D02F-A5EC-9360-5B57C8BD2D3E}"/>
              </a:ext>
            </a:extLst>
          </p:cNvPr>
          <p:cNvCxnSpPr>
            <a:cxnSpLocks/>
          </p:cNvCxnSpPr>
          <p:nvPr/>
        </p:nvCxnSpPr>
        <p:spPr>
          <a:xfrm>
            <a:off x="6001303" y="2273198"/>
            <a:ext cx="0" cy="375901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9B6222B-B76F-A979-7537-EF3EE6101A5B}"/>
              </a:ext>
            </a:extLst>
          </p:cNvPr>
          <p:cNvCxnSpPr>
            <a:cxnSpLocks/>
          </p:cNvCxnSpPr>
          <p:nvPr/>
        </p:nvCxnSpPr>
        <p:spPr>
          <a:xfrm>
            <a:off x="11474451" y="2273198"/>
            <a:ext cx="0" cy="375901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E071CFCB-BA9A-1B56-E55C-C6C830A97EE6}"/>
              </a:ext>
            </a:extLst>
          </p:cNvPr>
          <p:cNvCxnSpPr>
            <a:cxnSpLocks/>
          </p:cNvCxnSpPr>
          <p:nvPr/>
        </p:nvCxnSpPr>
        <p:spPr>
          <a:xfrm flipV="1">
            <a:off x="6024976" y="2261008"/>
            <a:ext cx="5449475" cy="1219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5E09A5AA-6F48-19C1-22BD-012E99D89688}"/>
              </a:ext>
            </a:extLst>
          </p:cNvPr>
          <p:cNvCxnSpPr>
            <a:cxnSpLocks/>
          </p:cNvCxnSpPr>
          <p:nvPr/>
        </p:nvCxnSpPr>
        <p:spPr>
          <a:xfrm>
            <a:off x="9900518" y="2261008"/>
            <a:ext cx="0" cy="377120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그림 2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766348C6-1A6F-0C08-7C8D-EA150BCEC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0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1FC447-30B1-B75A-2870-DD24C71D3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340528"/>
            <a:ext cx="10546478" cy="4702463"/>
          </a:xfrm>
        </p:spPr>
        <p:txBody>
          <a:bodyPr/>
          <a:lstStyle/>
          <a:p>
            <a:r>
              <a:rPr lang="ko-KR" altLang="en-US" dirty="0"/>
              <a:t>합격자의 </a:t>
            </a:r>
            <a:r>
              <a:rPr lang="en-US" altLang="ko-KR" dirty="0"/>
              <a:t>60.6%</a:t>
            </a:r>
            <a:r>
              <a:rPr lang="ko-KR" altLang="en-US" dirty="0"/>
              <a:t>가 외국어 자격증 보유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*  </a:t>
            </a:r>
            <a:r>
              <a:rPr lang="ko-KR" altLang="en-US" sz="1600" dirty="0"/>
              <a:t>평균 </a:t>
            </a:r>
            <a:r>
              <a:rPr lang="en-US" altLang="ko-KR" sz="1600" dirty="0"/>
              <a:t>1.4</a:t>
            </a:r>
            <a:r>
              <a:rPr lang="ko-KR" altLang="en-US" sz="1600" dirty="0"/>
              <a:t>개     최대 </a:t>
            </a:r>
            <a:r>
              <a:rPr lang="en-US" altLang="ko-KR" sz="1600" dirty="0"/>
              <a:t>5</a:t>
            </a:r>
            <a:r>
              <a:rPr lang="ko-KR" altLang="en-US" sz="1600" dirty="0"/>
              <a:t>개</a:t>
            </a: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BA01020A-4594-1583-A1DF-7207F3B6C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1-6. </a:t>
            </a:r>
            <a:r>
              <a:rPr lang="ko-KR" altLang="en-US" dirty="0"/>
              <a:t>기타 정보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DEBE52-BF5D-574A-0235-0352DAFB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5" y="3212688"/>
            <a:ext cx="10546478" cy="2685878"/>
          </a:xfrm>
          <a:prstGeom prst="rect">
            <a:avLst/>
          </a:prstGeom>
        </p:spPr>
      </p:pic>
      <p:pic>
        <p:nvPicPr>
          <p:cNvPr id="2" name="그림 1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D806F699-D048-84D7-1299-99EB2CF4A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7A173C-89AB-C7F8-E4A9-A31437AA9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743" y="1182495"/>
            <a:ext cx="1772520" cy="16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00E393-EFDC-40DC-B229-B96AAD0FFE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86" y="1367161"/>
            <a:ext cx="10546478" cy="4675830"/>
          </a:xfrm>
        </p:spPr>
        <p:txBody>
          <a:bodyPr/>
          <a:lstStyle/>
          <a:p>
            <a:r>
              <a:rPr lang="ko-KR" altLang="en-US" dirty="0"/>
              <a:t>합격자의 </a:t>
            </a:r>
            <a:r>
              <a:rPr lang="en-US" altLang="ko-KR" dirty="0"/>
              <a:t>53.4%</a:t>
            </a:r>
            <a:r>
              <a:rPr lang="ko-KR" altLang="en-US" dirty="0"/>
              <a:t>가 자격증 보유</a:t>
            </a:r>
            <a:endParaRPr lang="en-US" altLang="ko-KR" dirty="0"/>
          </a:p>
          <a:p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*  </a:t>
            </a:r>
            <a:r>
              <a:rPr lang="ko-KR" altLang="en-US" sz="1600" dirty="0"/>
              <a:t>평균 </a:t>
            </a:r>
            <a:r>
              <a:rPr lang="en-US" altLang="ko-KR" sz="1600" dirty="0"/>
              <a:t>2.2</a:t>
            </a:r>
            <a:r>
              <a:rPr lang="ko-KR" altLang="en-US" sz="1600" dirty="0"/>
              <a:t>개     최대 </a:t>
            </a:r>
            <a:r>
              <a:rPr lang="en-US" altLang="ko-KR" sz="1600" dirty="0"/>
              <a:t>8</a:t>
            </a:r>
            <a:r>
              <a:rPr lang="ko-KR" altLang="en-US" sz="1600" dirty="0"/>
              <a:t>개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22CDA305-7DFF-AA2D-4E5D-00A4E0E5C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94" y="-25038"/>
            <a:ext cx="5576964" cy="624423"/>
          </a:xfrm>
        </p:spPr>
        <p:txBody>
          <a:bodyPr/>
          <a:lstStyle/>
          <a:p>
            <a:r>
              <a:rPr lang="en-US" altLang="ko-KR" dirty="0"/>
              <a:t>1-6. </a:t>
            </a:r>
            <a:r>
              <a:rPr lang="ko-KR" altLang="en-US" dirty="0"/>
              <a:t>기타 정보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3D0D2A5-5AB6-1DD4-DF8A-2FF27762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3" y="3212688"/>
            <a:ext cx="10792475" cy="2830303"/>
          </a:xfrm>
          <a:prstGeom prst="rect">
            <a:avLst/>
          </a:prstGeom>
        </p:spPr>
      </p:pic>
      <p:pic>
        <p:nvPicPr>
          <p:cNvPr id="2" name="그림 1" descr="폰트, 그래픽, 스크린샷, 로고이(가) 표시된 사진&#10;&#10;자동 생성된 설명">
            <a:extLst>
              <a:ext uri="{FF2B5EF4-FFF2-40B4-BE49-F238E27FC236}">
                <a16:creationId xmlns:a16="http://schemas.microsoft.com/office/drawing/2014/main" id="{D6A27683-0544-07AC-56EA-FC78CDB876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37676" r="13495" b="36518"/>
          <a:stretch/>
        </p:blipFill>
        <p:spPr>
          <a:xfrm>
            <a:off x="513786" y="815009"/>
            <a:ext cx="2233550" cy="4282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11D7ECF-7A2E-B16B-FCE1-10A52B912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742" y="1182495"/>
            <a:ext cx="1772520" cy="17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11470</TotalTime>
  <Words>1194</Words>
  <Application>Microsoft Office PowerPoint</Application>
  <PresentationFormat>와이드스크린</PresentationFormat>
  <Paragraphs>303</Paragraphs>
  <Slides>21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KoPubWorld돋움체 Bold</vt:lpstr>
      <vt:lpstr>KoPubWorld돋움체 Light</vt:lpstr>
      <vt:lpstr>KoPubWorld돋움체 Medium</vt:lpstr>
      <vt:lpstr>KoPubWorld바탕체 Bold</vt:lpstr>
      <vt:lpstr>KoPubWorld바탕체 Medium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황병설</cp:lastModifiedBy>
  <cp:revision>747</cp:revision>
  <dcterms:created xsi:type="dcterms:W3CDTF">2022-02-02T04:32:22Z</dcterms:created>
  <dcterms:modified xsi:type="dcterms:W3CDTF">2023-07-09T15:34:16Z</dcterms:modified>
</cp:coreProperties>
</file>