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88" r:id="rId3"/>
    <p:sldId id="295" r:id="rId4"/>
    <p:sldId id="277" r:id="rId5"/>
    <p:sldId id="308" r:id="rId6"/>
    <p:sldId id="322" r:id="rId7"/>
    <p:sldId id="310" r:id="rId8"/>
    <p:sldId id="293" r:id="rId9"/>
    <p:sldId id="311" r:id="rId10"/>
    <p:sldId id="315" r:id="rId11"/>
    <p:sldId id="320" r:id="rId12"/>
    <p:sldId id="298" r:id="rId13"/>
    <p:sldId id="291" r:id="rId14"/>
    <p:sldId id="300" r:id="rId15"/>
    <p:sldId id="299" r:id="rId16"/>
    <p:sldId id="292" r:id="rId17"/>
    <p:sldId id="294" r:id="rId18"/>
    <p:sldId id="303" r:id="rId19"/>
    <p:sldId id="304" r:id="rId20"/>
    <p:sldId id="306" r:id="rId21"/>
    <p:sldId id="305" r:id="rId22"/>
    <p:sldId id="307" r:id="rId23"/>
    <p:sldId id="302" r:id="rId24"/>
    <p:sldId id="301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666666"/>
    <a:srgbClr val="3C3C3C"/>
    <a:srgbClr val="CBA7FF"/>
    <a:srgbClr val="E6AEF8"/>
    <a:srgbClr val="FFF2CC"/>
    <a:srgbClr val="D9D9D9"/>
    <a:srgbClr val="987F32"/>
    <a:srgbClr val="3B3838"/>
    <a:srgbClr val="D9D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6353" autoAdjust="0"/>
  </p:normalViewPr>
  <p:slideViewPr>
    <p:cSldViewPr snapToGrid="0">
      <p:cViewPr varScale="1">
        <p:scale>
          <a:sx n="106" d="100"/>
          <a:sy n="106" d="100"/>
        </p:scale>
        <p:origin x="12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9F339-BC8B-47CF-9DB2-1EE7DA09AADA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231F1-5A91-4BDF-82B7-67751983E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06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E893F-2F8C-4D6E-9EDE-96DF9ACA5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14314BF-5B56-45FD-9B69-F1A0F21D4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A02EA3-2479-42AE-AAF6-F5A46506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0563CF-9291-42D0-859C-AEE9C824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7106EB-C291-44F0-A0A6-A3F5120E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70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6E31D-0891-463D-86EC-1DD30605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0303A32-C617-46B4-BD62-E828D100E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446F0E-0051-4C8D-AB46-2426F41A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D5D87D-7964-4668-BFDD-13AE2A19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E50D13-F86C-4B7E-AEF9-2CD03EAE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7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C652446-46EE-4331-AB75-A45C985F0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922176-4482-4187-8C24-A4C132701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4B529D-60EC-43D0-9485-479B0210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4CDF53-88A9-40C7-8026-2E6346AF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AA065A-E93F-43FA-B2DE-F7212B2F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75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82DBA9-568F-4383-942B-DEBCC6DC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90B0E9-3FF2-4C98-B882-A4744741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F8DA3B-E735-4E01-8FC9-3B1468C4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F4AC51-D250-4611-A3E1-9319A871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632DB2-4D1F-4713-ABF1-4C6E1A3D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7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A8DC70-A049-407C-B1ED-2E49EFC9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E5729C-B6F1-4CFF-8B87-736D9B37A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3FD913-A07C-4AEF-96CB-869102CF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F5FF2B-76EE-4C17-8AFD-AB78EE44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EE74F6-2083-4934-B13F-88CEB89A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0E3EF6-5BF6-40FD-84D0-B6C82891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D4CA33-06BB-41A6-B528-CDD3D7C0E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32CBF12-D10E-44CD-AE2D-ED730300F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A7C985-C414-48A2-A548-19C80F12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43D685-6315-4E3A-927A-2CCB29F6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A0D27F-42E9-4849-8047-F41206EF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23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0044D2-BB04-4231-BC22-85E4514F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1E88D9-1A3A-40C4-8D28-A6A4B73AC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8CD51A4-F262-4660-B676-6E249016E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F736DB6-831F-44B9-8510-4349399A1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5D0794A-CBEB-4F69-9D4B-6906310FD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C4EDDFA-881A-4047-BDA9-5013D72F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C9775C8-B0E5-4B6A-879D-03DC9468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48953AE-9A49-45AE-8F91-FB4F3B8C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58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E1881A-EF9F-4DBB-8A7F-E0F15DBF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BE0FBB3-A24B-4A8E-B50D-01BA554A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D35C2C8-A54E-4ADA-B0B1-5213AE19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0AA76E3-0DAF-4976-98B3-813074F3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13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D1D1B28-0F6A-40ED-B4DB-EC85583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AD0B35A-04C2-45EA-834C-7ACF1234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D02E6C-5854-49E9-9473-8B649029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1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CEB54D-609D-4345-B513-923CA65D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33F08C-61DD-4057-A748-E099C60D8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7CB15-F958-477A-ADB2-0207CEAF3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735ACE8-C809-4ED1-BB1D-BFD8F17B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D9FBB7-82DD-432F-BD88-EFA0633E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723641E-140A-4625-AACC-CF3930E6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22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A04E8C-94E3-4F05-BC40-0796AC02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66E1EC2-5B8F-4194-99BF-3BE738F23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DAF5C5-C03E-436D-B324-2323A0BE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985284-0FBA-4717-AEE8-E788C4FE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6DACC2-B28F-49CB-A53F-2C5BF035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224533-043E-4C57-8B83-20671E85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36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A64E89F-0259-4707-A54F-A094317E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12276E-F3F4-4B5D-80C1-88AF05D2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9A82E9-9C22-4256-B318-8FB9B586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CA19-3028-4DEA-9283-23D87A4AFDA0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CA11D2-AD2D-4AA8-A310-C4625E1D7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85F00C-290E-4D58-9BBF-ED95207C8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859F6-F572-415E-99FD-3BFF8AA114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82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30DB46E-88A3-4B95-A632-1856E5295A9D}"/>
              </a:ext>
            </a:extLst>
          </p:cNvPr>
          <p:cNvSpPr/>
          <p:nvPr/>
        </p:nvSpPr>
        <p:spPr>
          <a:xfrm>
            <a:off x="0" y="0"/>
            <a:ext cx="222632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E858842-562E-4E10-8C2B-3517D2616EE4}"/>
              </a:ext>
            </a:extLst>
          </p:cNvPr>
          <p:cNvGrpSpPr/>
          <p:nvPr/>
        </p:nvGrpSpPr>
        <p:grpSpPr>
          <a:xfrm>
            <a:off x="5344540" y="2579227"/>
            <a:ext cx="4484077" cy="1699547"/>
            <a:chOff x="5344540" y="3036585"/>
            <a:chExt cx="4484077" cy="16995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9EBA59-49FB-4990-84EF-4EB49E3CD485}"/>
                </a:ext>
              </a:extLst>
            </p:cNvPr>
            <p:cNvSpPr txBox="1"/>
            <p:nvPr/>
          </p:nvSpPr>
          <p:spPr>
            <a:xfrm>
              <a:off x="6255417" y="4028246"/>
              <a:ext cx="2662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/>
                <a:t>발표일 </a:t>
              </a:r>
              <a:r>
                <a:rPr lang="en-US" altLang="ko-KR" sz="2000" dirty="0"/>
                <a:t>: 2023.07.10</a:t>
              </a:r>
            </a:p>
            <a:p>
              <a:pPr algn="ctr"/>
              <a:r>
                <a:rPr lang="ko-KR" altLang="en-US" sz="2000" dirty="0"/>
                <a:t>발표자 </a:t>
              </a:r>
              <a:r>
                <a:rPr lang="en-US" altLang="ko-KR" sz="2000" dirty="0"/>
                <a:t>: </a:t>
              </a:r>
              <a:r>
                <a:rPr lang="ko-KR" altLang="en-US" sz="2000" dirty="0"/>
                <a:t>최세용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F07CE3F-691B-4841-B31E-3E34CE496EF1}"/>
                </a:ext>
              </a:extLst>
            </p:cNvPr>
            <p:cNvSpPr txBox="1"/>
            <p:nvPr/>
          </p:nvSpPr>
          <p:spPr>
            <a:xfrm>
              <a:off x="5344540" y="3036585"/>
              <a:ext cx="448407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EDL workshop</a:t>
              </a:r>
              <a:endParaRPr lang="ko-KR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4FFF48BD-D464-4D87-A0A0-4E9A30C7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34" y="5075330"/>
            <a:ext cx="1591860" cy="1440503"/>
          </a:xfrm>
          <a:prstGeom prst="rect">
            <a:avLst/>
          </a:prstGeom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2E7FEEAD-31EE-4F16-9ECC-B9377572F5E6}"/>
              </a:ext>
            </a:extLst>
          </p:cNvPr>
          <p:cNvSpPr/>
          <p:nvPr/>
        </p:nvSpPr>
        <p:spPr>
          <a:xfrm>
            <a:off x="2226328" y="0"/>
            <a:ext cx="91382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AD879C34-4136-4013-A45D-41AF9F50F759}"/>
              </a:ext>
            </a:extLst>
          </p:cNvPr>
          <p:cNvGrpSpPr/>
          <p:nvPr/>
        </p:nvGrpSpPr>
        <p:grpSpPr>
          <a:xfrm>
            <a:off x="2226328" y="-1"/>
            <a:ext cx="9965672" cy="6858000"/>
            <a:chOff x="-36484" y="-1"/>
            <a:chExt cx="12228484" cy="6858000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66D9564E-8CBB-4C75-9250-9E5C1C43FC83}"/>
                </a:ext>
              </a:extLst>
            </p:cNvPr>
            <p:cNvGrpSpPr/>
            <p:nvPr/>
          </p:nvGrpSpPr>
          <p:grpSpPr>
            <a:xfrm>
              <a:off x="-36484" y="590546"/>
              <a:ext cx="11791669" cy="155983"/>
              <a:chOff x="-2" y="590546"/>
              <a:chExt cx="11791669" cy="155983"/>
            </a:xfrm>
          </p:grpSpPr>
          <p:sp>
            <p:nvSpPr>
              <p:cNvPr id="74" name="직사각형 73">
                <a:extLst>
                  <a:ext uri="{FF2B5EF4-FFF2-40B4-BE49-F238E27FC236}">
                    <a16:creationId xmlns:a16="http://schemas.microsoft.com/office/drawing/2014/main" id="{A5BF3CEE-1008-462F-B746-AB72C44849B9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328D2334-5C99-4AC0-B791-1AEE58521C97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EDCA8535-2A6A-48F8-8496-8D6C88228375}"/>
                </a:ext>
              </a:extLst>
            </p:cNvPr>
            <p:cNvGrpSpPr/>
            <p:nvPr/>
          </p:nvGrpSpPr>
          <p:grpSpPr>
            <a:xfrm>
              <a:off x="400331" y="6111471"/>
              <a:ext cx="11791669" cy="155983"/>
              <a:chOff x="-2" y="590546"/>
              <a:chExt cx="11791669" cy="155983"/>
            </a:xfrm>
          </p:grpSpPr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4DA8C03E-56FA-49E7-A015-EFD36F21975D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>
                <a:extLst>
                  <a:ext uri="{FF2B5EF4-FFF2-40B4-BE49-F238E27FC236}">
                    <a16:creationId xmlns:a16="http://schemas.microsoft.com/office/drawing/2014/main" id="{982E9D12-B8DE-4D73-954E-3A27A5B32239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757CE0E9-5C0C-4F84-8868-29A9BB0E239B}"/>
                </a:ext>
              </a:extLst>
            </p:cNvPr>
            <p:cNvGrpSpPr/>
            <p:nvPr/>
          </p:nvGrpSpPr>
          <p:grpSpPr>
            <a:xfrm rot="5400000">
              <a:off x="-2708125" y="3724274"/>
              <a:ext cx="6111471" cy="155980"/>
              <a:chOff x="-2" y="590546"/>
              <a:chExt cx="11791669" cy="155977"/>
            </a:xfrm>
          </p:grpSpPr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CD178B16-1C9E-477A-9490-4A4B843011AE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C382C89A-5BC5-4792-ABD8-B7D20075C24D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FD3DFC93-1FC2-4C08-9432-8803DBE6AC2D}"/>
                </a:ext>
              </a:extLst>
            </p:cNvPr>
            <p:cNvGrpSpPr/>
            <p:nvPr/>
          </p:nvGrpSpPr>
          <p:grpSpPr>
            <a:xfrm rot="5400000">
              <a:off x="8777437" y="2977745"/>
              <a:ext cx="6111471" cy="155980"/>
              <a:chOff x="-2" y="590546"/>
              <a:chExt cx="11791669" cy="155977"/>
            </a:xfrm>
          </p:grpSpPr>
          <p:sp>
            <p:nvSpPr>
              <p:cNvPr id="68" name="직사각형 67">
                <a:extLst>
                  <a:ext uri="{FF2B5EF4-FFF2-40B4-BE49-F238E27FC236}">
                    <a16:creationId xmlns:a16="http://schemas.microsoft.com/office/drawing/2014/main" id="{4FD269B1-4ADF-40C1-9046-CE8EA6B00C51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B575C8E9-58BC-4BD8-818E-6DF6DF61510B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E54A2370-ACF1-4956-A037-C51A8F5A1AF8}"/>
              </a:ext>
            </a:extLst>
          </p:cNvPr>
          <p:cNvGrpSpPr/>
          <p:nvPr/>
        </p:nvGrpSpPr>
        <p:grpSpPr>
          <a:xfrm>
            <a:off x="257703" y="291611"/>
            <a:ext cx="1710922" cy="1989548"/>
            <a:chOff x="388243" y="291611"/>
            <a:chExt cx="1710922" cy="1989548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281CB3D-540B-4E49-A9F9-D915E67FF6E4}"/>
                </a:ext>
              </a:extLst>
            </p:cNvPr>
            <p:cNvSpPr txBox="1"/>
            <p:nvPr/>
          </p:nvSpPr>
          <p:spPr>
            <a:xfrm>
              <a:off x="430385" y="342167"/>
              <a:ext cx="16687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</a:t>
              </a:r>
              <a:r>
                <a:rPr lang="ko-KR" altLang="en-US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LAB</a:t>
              </a:r>
              <a:endParaRPr lang="ko-KR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C843E7-F43F-4A39-8323-862B6A5EFC09}"/>
                </a:ext>
              </a:extLst>
            </p:cNvPr>
            <p:cNvSpPr txBox="1"/>
            <p:nvPr/>
          </p:nvSpPr>
          <p:spPr>
            <a:xfrm>
              <a:off x="388243" y="291611"/>
              <a:ext cx="166878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</a:t>
              </a:r>
              <a:r>
                <a:rPr lang="ko-KR" altLang="en-US" sz="60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60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LAB</a:t>
              </a:r>
              <a:endParaRPr lang="ko-KR" altLang="en-US" sz="6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56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신재생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7CAB5AE-6819-4605-B718-12E5FF36F826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995C0AD-B5CB-42E3-A39F-A5825F566CB3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2994B2C-BF7A-4D0C-9E00-F6C60357F108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9B57620-E27A-4C94-971A-C868B0A9F869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9E40B59-D4DC-4D5A-A6DB-1C5BC6D1EF5E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672257A-0CFE-4F04-B9F6-8FB7F0DF10BC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07B8B1-2C12-4CDE-99A0-DD89083C058D}"/>
              </a:ext>
            </a:extLst>
          </p:cNvPr>
          <p:cNvSpPr txBox="1"/>
          <p:nvPr/>
        </p:nvSpPr>
        <p:spPr>
          <a:xfrm>
            <a:off x="2717004" y="64441"/>
            <a:ext cx="675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연구개발 목표 및 내용</a:t>
            </a:r>
            <a:r>
              <a:rPr lang="en-US" altLang="ko-KR" sz="2400" b="1" dirty="0"/>
              <a:t>(2</a:t>
            </a:r>
            <a:r>
              <a:rPr lang="ko-KR" altLang="en-US" sz="2400" b="1" dirty="0"/>
              <a:t>차년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761CB3-56D7-444F-8E96-B828932CD128}"/>
              </a:ext>
            </a:extLst>
          </p:cNvPr>
          <p:cNvSpPr txBox="1"/>
          <p:nvPr/>
        </p:nvSpPr>
        <p:spPr>
          <a:xfrm>
            <a:off x="1128612" y="810864"/>
            <a:ext cx="993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목표 </a:t>
            </a:r>
            <a:r>
              <a:rPr lang="en-US" altLang="ko-KR" sz="2000" b="1" dirty="0"/>
              <a:t>: Optical Bonding </a:t>
            </a:r>
            <a:r>
              <a:rPr lang="ko-KR" altLang="en-US" sz="2000" b="1" dirty="0"/>
              <a:t>기술을 이용한 투시 </a:t>
            </a:r>
            <a:r>
              <a:rPr lang="en-US" altLang="ko-KR" sz="2000" b="1" dirty="0"/>
              <a:t>Window </a:t>
            </a:r>
            <a:r>
              <a:rPr lang="ko-KR" altLang="en-US" sz="2000" b="1" dirty="0"/>
              <a:t>패널 공정 개발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1F14CA6-CBFA-49D9-BAF1-CC92322B5666}"/>
              </a:ext>
            </a:extLst>
          </p:cNvPr>
          <p:cNvGrpSpPr/>
          <p:nvPr/>
        </p:nvGrpSpPr>
        <p:grpSpPr>
          <a:xfrm>
            <a:off x="2121097" y="1283768"/>
            <a:ext cx="964340" cy="2922882"/>
            <a:chOff x="6669543" y="1505113"/>
            <a:chExt cx="964340" cy="292288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3122D37C-1E2A-4CB5-A81C-25A7E0EEE8D1}"/>
                </a:ext>
              </a:extLst>
            </p:cNvPr>
            <p:cNvGrpSpPr/>
            <p:nvPr/>
          </p:nvGrpSpPr>
          <p:grpSpPr>
            <a:xfrm rot="5400000">
              <a:off x="5690272" y="2484384"/>
              <a:ext cx="2922882" cy="964340"/>
              <a:chOff x="1144515" y="5130892"/>
              <a:chExt cx="3915730" cy="129190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6D0467E3-74F3-4DBD-8584-F27F640680C6}"/>
                  </a:ext>
                </a:extLst>
              </p:cNvPr>
              <p:cNvSpPr/>
              <p:nvPr/>
            </p:nvSpPr>
            <p:spPr>
              <a:xfrm>
                <a:off x="1144515" y="5130892"/>
                <a:ext cx="316644" cy="12919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DA103064-B2D8-467A-987C-C305A4F404C0}"/>
                  </a:ext>
                </a:extLst>
              </p:cNvPr>
              <p:cNvSpPr/>
              <p:nvPr/>
            </p:nvSpPr>
            <p:spPr>
              <a:xfrm>
                <a:off x="4743598" y="5130895"/>
                <a:ext cx="316647" cy="12919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16442569-C88C-474E-8A18-B8FDAE9B3BD5}"/>
                  </a:ext>
                </a:extLst>
              </p:cNvPr>
              <p:cNvSpPr/>
              <p:nvPr/>
            </p:nvSpPr>
            <p:spPr>
              <a:xfrm>
                <a:off x="1249960" y="5972961"/>
                <a:ext cx="3691156" cy="37475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14FF3658-3F38-460D-8FEA-0FB427F43F1C}"/>
                  </a:ext>
                </a:extLst>
              </p:cNvPr>
              <p:cNvSpPr/>
              <p:nvPr/>
            </p:nvSpPr>
            <p:spPr>
              <a:xfrm>
                <a:off x="1249960" y="5855832"/>
                <a:ext cx="3691156" cy="742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5F564F88-854F-4DE1-AF48-1EF7A0065605}"/>
                  </a:ext>
                </a:extLst>
              </p:cNvPr>
              <p:cNvSpPr/>
              <p:nvPr/>
            </p:nvSpPr>
            <p:spPr>
              <a:xfrm>
                <a:off x="1249961" y="5591626"/>
                <a:ext cx="3691157" cy="26781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804D6425-DAD9-4B2A-9DBE-86BBE303D098}"/>
                  </a:ext>
                </a:extLst>
              </p:cNvPr>
              <p:cNvSpPr/>
              <p:nvPr/>
            </p:nvSpPr>
            <p:spPr>
              <a:xfrm>
                <a:off x="1249959" y="5218241"/>
                <a:ext cx="3691157" cy="26781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4A50D65-EBCE-46E5-9A75-D9FBC66B34F7}"/>
                </a:ext>
              </a:extLst>
            </p:cNvPr>
            <p:cNvSpPr/>
            <p:nvPr/>
          </p:nvSpPr>
          <p:spPr>
            <a:xfrm rot="5400000">
              <a:off x="5956727" y="2920213"/>
              <a:ext cx="2755250" cy="824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9DB99566-654D-4DB0-B75D-9FF68B459469}"/>
              </a:ext>
            </a:extLst>
          </p:cNvPr>
          <p:cNvCxnSpPr>
            <a:cxnSpLocks/>
          </p:cNvCxnSpPr>
          <p:nvPr/>
        </p:nvCxnSpPr>
        <p:spPr>
          <a:xfrm>
            <a:off x="3285933" y="1688057"/>
            <a:ext cx="582070" cy="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9408115-18BE-456C-BE70-A7003812AC39}"/>
              </a:ext>
            </a:extLst>
          </p:cNvPr>
          <p:cNvGrpSpPr/>
          <p:nvPr/>
        </p:nvGrpSpPr>
        <p:grpSpPr>
          <a:xfrm>
            <a:off x="465031" y="1283768"/>
            <a:ext cx="964340" cy="2933098"/>
            <a:chOff x="443734" y="3663859"/>
            <a:chExt cx="964340" cy="2933098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D976B42B-FECA-4FC3-9706-83754F7FD414}"/>
                </a:ext>
              </a:extLst>
            </p:cNvPr>
            <p:cNvGrpSpPr/>
            <p:nvPr/>
          </p:nvGrpSpPr>
          <p:grpSpPr>
            <a:xfrm rot="5400000">
              <a:off x="-540645" y="4648238"/>
              <a:ext cx="2933098" cy="964340"/>
              <a:chOff x="1130829" y="5130893"/>
              <a:chExt cx="3929416" cy="1291908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6DFB55FA-0750-44B9-9E31-838494182E30}"/>
                  </a:ext>
                </a:extLst>
              </p:cNvPr>
              <p:cNvSpPr/>
              <p:nvPr/>
            </p:nvSpPr>
            <p:spPr>
              <a:xfrm>
                <a:off x="1130829" y="5130893"/>
                <a:ext cx="581968" cy="129190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39C313FD-A538-4156-98C4-AD695A2FB954}"/>
                  </a:ext>
                </a:extLst>
              </p:cNvPr>
              <p:cNvSpPr/>
              <p:nvPr/>
            </p:nvSpPr>
            <p:spPr>
              <a:xfrm>
                <a:off x="4478275" y="5130896"/>
                <a:ext cx="581970" cy="12919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CEDD5C73-C0AC-4FA8-A39B-BA67E3E12540}"/>
                  </a:ext>
                </a:extLst>
              </p:cNvPr>
              <p:cNvSpPr/>
              <p:nvPr/>
            </p:nvSpPr>
            <p:spPr>
              <a:xfrm>
                <a:off x="1249960" y="5972961"/>
                <a:ext cx="3691156" cy="37475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9DA88BEA-9456-48EE-9082-5A03DC8A1310}"/>
                  </a:ext>
                </a:extLst>
              </p:cNvPr>
              <p:cNvSpPr/>
              <p:nvPr/>
            </p:nvSpPr>
            <p:spPr>
              <a:xfrm>
                <a:off x="1249960" y="5855832"/>
                <a:ext cx="3691156" cy="7423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9922E74-7BEE-40EC-9E9C-D36FB6969C1E}"/>
                  </a:ext>
                </a:extLst>
              </p:cNvPr>
              <p:cNvSpPr/>
              <p:nvPr/>
            </p:nvSpPr>
            <p:spPr>
              <a:xfrm>
                <a:off x="1249960" y="5535453"/>
                <a:ext cx="3691156" cy="267812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433778FE-D30B-4318-850F-AF95ACB3658D}"/>
                  </a:ext>
                </a:extLst>
              </p:cNvPr>
              <p:cNvSpPr/>
              <p:nvPr/>
            </p:nvSpPr>
            <p:spPr>
              <a:xfrm>
                <a:off x="1249960" y="5206685"/>
                <a:ext cx="3691156" cy="26781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폭발: 8pt 25">
              <a:extLst>
                <a:ext uri="{FF2B5EF4-FFF2-40B4-BE49-F238E27FC236}">
                  <a16:creationId xmlns:a16="http://schemas.microsoft.com/office/drawing/2014/main" id="{B6147F28-6354-49BD-8177-95EC32921114}"/>
                </a:ext>
              </a:extLst>
            </p:cNvPr>
            <p:cNvSpPr/>
            <p:nvPr/>
          </p:nvSpPr>
          <p:spPr>
            <a:xfrm>
              <a:off x="1010254" y="4312634"/>
              <a:ext cx="226623" cy="379165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2609D4-BF1D-43D1-8F28-CFAE46858FE0}"/>
              </a:ext>
            </a:extLst>
          </p:cNvPr>
          <p:cNvSpPr txBox="1"/>
          <p:nvPr/>
        </p:nvSpPr>
        <p:spPr>
          <a:xfrm>
            <a:off x="757624" y="43982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/>
              <a:t>열</a:t>
            </a:r>
            <a:r>
              <a:rPr lang="en-US" altLang="ko-KR" b="1" dirty="0"/>
              <a:t>(IR)</a:t>
            </a:r>
            <a:r>
              <a:rPr lang="ko-KR" altLang="en-US" b="1" dirty="0"/>
              <a:t>을 반사하여 열 흐름을 억제하기 위해 </a:t>
            </a:r>
            <a:r>
              <a:rPr lang="en-US" altLang="ko-KR" b="1" dirty="0"/>
              <a:t>(Ag) </a:t>
            </a:r>
            <a:r>
              <a:rPr lang="ko-KR" altLang="en-US" b="1" dirty="0"/>
              <a:t>증착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09958B-4138-4092-809B-80F4BE562555}"/>
              </a:ext>
            </a:extLst>
          </p:cNvPr>
          <p:cNvSpPr txBox="1"/>
          <p:nvPr/>
        </p:nvSpPr>
        <p:spPr>
          <a:xfrm>
            <a:off x="757624" y="5186752"/>
            <a:ext cx="60969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/>
              <a:t>여름에는 외부의 열을 반사하여 냉방부하를 저감</a:t>
            </a:r>
            <a:r>
              <a:rPr lang="en-US" altLang="ko-KR" b="1" dirty="0"/>
              <a:t>,</a:t>
            </a:r>
          </a:p>
          <a:p>
            <a:r>
              <a:rPr lang="ko-KR" altLang="en-US" b="1" dirty="0"/>
              <a:t>겨울에는 실내의 열이 외부로 빠져나가지 못함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난방부하를 저감하여 에너지 절감을 실현할 수 있으며, </a:t>
            </a:r>
            <a:endParaRPr lang="en-US" altLang="ko-KR" b="1" dirty="0"/>
          </a:p>
          <a:p>
            <a:r>
              <a:rPr lang="ko-KR" altLang="en-US" b="1" dirty="0"/>
              <a:t>코팅 방향에 따른 최적의 효율 구조 개발이 필요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28F95A51-738C-42E8-AA74-82D4F0A67A9B}"/>
              </a:ext>
            </a:extLst>
          </p:cNvPr>
          <p:cNvGrpSpPr/>
          <p:nvPr/>
        </p:nvGrpSpPr>
        <p:grpSpPr>
          <a:xfrm>
            <a:off x="4145772" y="1502762"/>
            <a:ext cx="2755251" cy="329945"/>
            <a:chOff x="5487326" y="5273195"/>
            <a:chExt cx="2755251" cy="329945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3ABAC7CD-3A85-4F87-A4A3-9DE5511127F0}"/>
                </a:ext>
              </a:extLst>
            </p:cNvPr>
            <p:cNvGrpSpPr/>
            <p:nvPr/>
          </p:nvGrpSpPr>
          <p:grpSpPr>
            <a:xfrm rot="16200000">
              <a:off x="6736773" y="4097337"/>
              <a:ext cx="256357" cy="2755250"/>
              <a:chOff x="8480204" y="4037094"/>
              <a:chExt cx="256357" cy="2755250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202488A3-E99B-443C-B291-737627BEC793}"/>
                  </a:ext>
                </a:extLst>
              </p:cNvPr>
              <p:cNvSpPr/>
              <p:nvPr/>
            </p:nvSpPr>
            <p:spPr>
              <a:xfrm rot="5400000">
                <a:off x="7258983" y="5314765"/>
                <a:ext cx="2755250" cy="19990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5A8161D-E7E5-463C-AFA3-19354DC91393}"/>
                  </a:ext>
                </a:extLst>
              </p:cNvPr>
              <p:cNvSpPr/>
              <p:nvPr/>
            </p:nvSpPr>
            <p:spPr>
              <a:xfrm rot="5400000">
                <a:off x="7134209" y="5383089"/>
                <a:ext cx="2755250" cy="632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3DBC540-F449-49CC-92B3-2FF5DC1E8328}"/>
                </a:ext>
              </a:extLst>
            </p:cNvPr>
            <p:cNvSpPr/>
            <p:nvPr/>
          </p:nvSpPr>
          <p:spPr>
            <a:xfrm>
              <a:off x="5487326" y="5273195"/>
              <a:ext cx="2755250" cy="824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E023BF0A-6F23-4DBD-B0E6-B62027DCAFB3}"/>
              </a:ext>
            </a:extLst>
          </p:cNvPr>
          <p:cNvCxnSpPr>
            <a:cxnSpLocks/>
          </p:cNvCxnSpPr>
          <p:nvPr/>
        </p:nvCxnSpPr>
        <p:spPr>
          <a:xfrm>
            <a:off x="7191185" y="1263398"/>
            <a:ext cx="0" cy="54502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4C96E74A-C134-4F36-97EE-35CD692A5E26}"/>
              </a:ext>
            </a:extLst>
          </p:cNvPr>
          <p:cNvCxnSpPr>
            <a:cxnSpLocks/>
          </p:cNvCxnSpPr>
          <p:nvPr/>
        </p:nvCxnSpPr>
        <p:spPr>
          <a:xfrm flipH="1">
            <a:off x="7657363" y="3867558"/>
            <a:ext cx="43576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8123721E-D25E-4FED-AC99-885EA3210351}"/>
              </a:ext>
            </a:extLst>
          </p:cNvPr>
          <p:cNvGrpSpPr/>
          <p:nvPr/>
        </p:nvGrpSpPr>
        <p:grpSpPr>
          <a:xfrm>
            <a:off x="9993392" y="1279006"/>
            <a:ext cx="464745" cy="2376859"/>
            <a:chOff x="10167485" y="1209433"/>
            <a:chExt cx="464745" cy="2376859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C874B5F2-62FE-4293-B4F0-98DBCBD9C0A3}"/>
                </a:ext>
              </a:extLst>
            </p:cNvPr>
            <p:cNvGrpSpPr/>
            <p:nvPr/>
          </p:nvGrpSpPr>
          <p:grpSpPr>
            <a:xfrm rot="5400000">
              <a:off x="9125202" y="2251717"/>
              <a:ext cx="2376857" cy="292291"/>
              <a:chOff x="5487326" y="5264317"/>
              <a:chExt cx="2755251" cy="338823"/>
            </a:xfrm>
          </p:grpSpPr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0FBD0A03-3B97-4915-994B-DBF616F4DFB9}"/>
                  </a:ext>
                </a:extLst>
              </p:cNvPr>
              <p:cNvGrpSpPr/>
              <p:nvPr/>
            </p:nvGrpSpPr>
            <p:grpSpPr>
              <a:xfrm rot="16200000">
                <a:off x="6736773" y="4097337"/>
                <a:ext cx="256357" cy="2755250"/>
                <a:chOff x="8480204" y="4037094"/>
                <a:chExt cx="256357" cy="2755250"/>
              </a:xfrm>
            </p:grpSpPr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A04BD065-314D-4FE2-A7A2-9CCBB5E4BF21}"/>
                    </a:ext>
                  </a:extLst>
                </p:cNvPr>
                <p:cNvSpPr/>
                <p:nvPr/>
              </p:nvSpPr>
              <p:spPr>
                <a:xfrm rot="5400000">
                  <a:off x="7258983" y="5314765"/>
                  <a:ext cx="2755250" cy="19990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847B8E9B-CF52-493E-B2A1-CB725119D20F}"/>
                    </a:ext>
                  </a:extLst>
                </p:cNvPr>
                <p:cNvSpPr/>
                <p:nvPr/>
              </p:nvSpPr>
              <p:spPr>
                <a:xfrm rot="5400000">
                  <a:off x="7134209" y="5383089"/>
                  <a:ext cx="2755250" cy="6325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A345AA2E-16FE-47AF-A71A-2AC0B4F3728D}"/>
                  </a:ext>
                </a:extLst>
              </p:cNvPr>
              <p:cNvSpPr/>
              <p:nvPr/>
            </p:nvSpPr>
            <p:spPr>
              <a:xfrm>
                <a:off x="5487326" y="5264317"/>
                <a:ext cx="2755250" cy="824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4D4F469D-844C-44F5-9ED1-D0654BD8CD63}"/>
                </a:ext>
              </a:extLst>
            </p:cNvPr>
            <p:cNvSpPr/>
            <p:nvPr/>
          </p:nvSpPr>
          <p:spPr>
            <a:xfrm rot="5400000">
              <a:off x="9357574" y="2311636"/>
              <a:ext cx="2376859" cy="1724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E43C45C-CD39-4896-9CD6-713740F461D8}"/>
              </a:ext>
            </a:extLst>
          </p:cNvPr>
          <p:cNvGrpSpPr/>
          <p:nvPr/>
        </p:nvGrpSpPr>
        <p:grpSpPr>
          <a:xfrm rot="10800000">
            <a:off x="9017588" y="4178641"/>
            <a:ext cx="464745" cy="2376859"/>
            <a:chOff x="10167485" y="1209433"/>
            <a:chExt cx="464745" cy="2376859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159C804E-9293-4329-A3F7-713935F2E01B}"/>
                </a:ext>
              </a:extLst>
            </p:cNvPr>
            <p:cNvGrpSpPr/>
            <p:nvPr/>
          </p:nvGrpSpPr>
          <p:grpSpPr>
            <a:xfrm rot="5400000">
              <a:off x="9125202" y="2251717"/>
              <a:ext cx="2376857" cy="292291"/>
              <a:chOff x="5487326" y="5264317"/>
              <a:chExt cx="2755251" cy="338823"/>
            </a:xfrm>
          </p:grpSpPr>
          <p:grpSp>
            <p:nvGrpSpPr>
              <p:cNvPr id="52" name="그룹 51">
                <a:extLst>
                  <a:ext uri="{FF2B5EF4-FFF2-40B4-BE49-F238E27FC236}">
                    <a16:creationId xmlns:a16="http://schemas.microsoft.com/office/drawing/2014/main" id="{6BC155A0-328A-4A63-B99C-71649A4632EA}"/>
                  </a:ext>
                </a:extLst>
              </p:cNvPr>
              <p:cNvGrpSpPr/>
              <p:nvPr/>
            </p:nvGrpSpPr>
            <p:grpSpPr>
              <a:xfrm rot="16200000">
                <a:off x="6736773" y="4097337"/>
                <a:ext cx="256357" cy="2755250"/>
                <a:chOff x="8480204" y="4037094"/>
                <a:chExt cx="256357" cy="2755250"/>
              </a:xfrm>
            </p:grpSpPr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3142D29C-23B0-4299-9806-99F81253C041}"/>
                    </a:ext>
                  </a:extLst>
                </p:cNvPr>
                <p:cNvSpPr/>
                <p:nvPr/>
              </p:nvSpPr>
              <p:spPr>
                <a:xfrm rot="5400000">
                  <a:off x="7258983" y="5314765"/>
                  <a:ext cx="2755250" cy="19990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4480C72B-9C15-4CE8-96C9-6CA6908E2BA4}"/>
                    </a:ext>
                  </a:extLst>
                </p:cNvPr>
                <p:cNvSpPr/>
                <p:nvPr/>
              </p:nvSpPr>
              <p:spPr>
                <a:xfrm rot="5400000">
                  <a:off x="7134209" y="5383089"/>
                  <a:ext cx="2755250" cy="6325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C6310D0B-8D15-434C-BD06-610D76019BDA}"/>
                  </a:ext>
                </a:extLst>
              </p:cNvPr>
              <p:cNvSpPr/>
              <p:nvPr/>
            </p:nvSpPr>
            <p:spPr>
              <a:xfrm>
                <a:off x="5487326" y="5264317"/>
                <a:ext cx="2755250" cy="824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9A96C7C4-462B-4108-B495-4F3A949E80C7}"/>
                </a:ext>
              </a:extLst>
            </p:cNvPr>
            <p:cNvSpPr/>
            <p:nvPr/>
          </p:nvSpPr>
          <p:spPr>
            <a:xfrm rot="5400000">
              <a:off x="9357574" y="2311636"/>
              <a:ext cx="2376859" cy="1724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CF2A410D-FD61-409B-9B3D-9B0C417D17CF}"/>
              </a:ext>
            </a:extLst>
          </p:cNvPr>
          <p:cNvSpPr/>
          <p:nvPr/>
        </p:nvSpPr>
        <p:spPr>
          <a:xfrm rot="5400000">
            <a:off x="7913012" y="2381207"/>
            <a:ext cx="2376859" cy="1724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554A2D39-CC2F-4030-8E75-62DDAE17423E}"/>
              </a:ext>
            </a:extLst>
          </p:cNvPr>
          <p:cNvSpPr/>
          <p:nvPr/>
        </p:nvSpPr>
        <p:spPr>
          <a:xfrm rot="5400000">
            <a:off x="9183480" y="5280844"/>
            <a:ext cx="2376859" cy="1724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510B8A9-35DC-47B2-B017-32809D2783A4}"/>
              </a:ext>
            </a:extLst>
          </p:cNvPr>
          <p:cNvSpPr txBox="1"/>
          <p:nvPr/>
        </p:nvSpPr>
        <p:spPr>
          <a:xfrm>
            <a:off x="7657363" y="1279004"/>
            <a:ext cx="64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실외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11F346C-CFB2-4342-A823-312E8B7B054C}"/>
              </a:ext>
            </a:extLst>
          </p:cNvPr>
          <p:cNvSpPr txBox="1"/>
          <p:nvPr/>
        </p:nvSpPr>
        <p:spPr>
          <a:xfrm>
            <a:off x="7657956" y="4178641"/>
            <a:ext cx="64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실외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2A6B5BF-CF57-4317-B713-D59BA5576575}"/>
              </a:ext>
            </a:extLst>
          </p:cNvPr>
          <p:cNvSpPr txBox="1"/>
          <p:nvPr/>
        </p:nvSpPr>
        <p:spPr>
          <a:xfrm>
            <a:off x="11462447" y="1279004"/>
            <a:ext cx="64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실내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E81B71-0358-4D24-B407-B3EBC1816C8B}"/>
              </a:ext>
            </a:extLst>
          </p:cNvPr>
          <p:cNvSpPr txBox="1"/>
          <p:nvPr/>
        </p:nvSpPr>
        <p:spPr>
          <a:xfrm>
            <a:off x="11462446" y="4178641"/>
            <a:ext cx="64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실내</a:t>
            </a:r>
          </a:p>
        </p:txBody>
      </p:sp>
      <p:cxnSp>
        <p:nvCxnSpPr>
          <p:cNvPr id="62" name="직선 화살표 연결선 61">
            <a:extLst>
              <a:ext uri="{FF2B5EF4-FFF2-40B4-BE49-F238E27FC236}">
                <a16:creationId xmlns:a16="http://schemas.microsoft.com/office/drawing/2014/main" id="{367C9399-BB77-48FF-976C-3764D6DBAE35}"/>
              </a:ext>
            </a:extLst>
          </p:cNvPr>
          <p:cNvCxnSpPr>
            <a:cxnSpLocks/>
          </p:cNvCxnSpPr>
          <p:nvPr/>
        </p:nvCxnSpPr>
        <p:spPr>
          <a:xfrm flipH="1">
            <a:off x="10713329" y="2523390"/>
            <a:ext cx="518051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0D514FC-07A1-4580-B98B-15D04C609281}"/>
              </a:ext>
            </a:extLst>
          </p:cNvPr>
          <p:cNvSpPr txBox="1"/>
          <p:nvPr/>
        </p:nvSpPr>
        <p:spPr>
          <a:xfrm>
            <a:off x="10506356" y="2655223"/>
            <a:ext cx="163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실내 난방 복사열</a:t>
            </a: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BF0155C-5CCC-48B6-9483-03B20D3CCBBC}"/>
              </a:ext>
            </a:extLst>
          </p:cNvPr>
          <p:cNvCxnSpPr>
            <a:cxnSpLocks/>
          </p:cNvCxnSpPr>
          <p:nvPr/>
        </p:nvCxnSpPr>
        <p:spPr>
          <a:xfrm>
            <a:off x="8181561" y="5208959"/>
            <a:ext cx="542321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BD50682-6BCC-4D53-882A-D6731DC9C376}"/>
              </a:ext>
            </a:extLst>
          </p:cNvPr>
          <p:cNvSpPr txBox="1"/>
          <p:nvPr/>
        </p:nvSpPr>
        <p:spPr>
          <a:xfrm>
            <a:off x="7357765" y="5510069"/>
            <a:ext cx="164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실외 지상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복사열</a:t>
            </a:r>
            <a:r>
              <a:rPr lang="en-US" altLang="ko-KR" sz="1400" b="1" dirty="0"/>
              <a:t> </a:t>
            </a:r>
            <a:endParaRPr lang="ko-KR" altLang="en-US" sz="1400" b="1" dirty="0"/>
          </a:p>
        </p:txBody>
      </p:sp>
      <p:pic>
        <p:nvPicPr>
          <p:cNvPr id="66" name="Picture 2" descr="로이유리는 무엇일까?">
            <a:extLst>
              <a:ext uri="{FF2B5EF4-FFF2-40B4-BE49-F238E27FC236}">
                <a16:creationId xmlns:a16="http://schemas.microsoft.com/office/drawing/2014/main" id="{D6D29347-98F4-45D1-8971-9627184E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01" y="2129064"/>
            <a:ext cx="2170057" cy="17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4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581EC751-65CC-4C59-A074-416F3886DFC9}"/>
              </a:ext>
            </a:extLst>
          </p:cNvPr>
          <p:cNvGrpSpPr/>
          <p:nvPr/>
        </p:nvGrpSpPr>
        <p:grpSpPr>
          <a:xfrm>
            <a:off x="2066612" y="1362423"/>
            <a:ext cx="2233249" cy="4675515"/>
            <a:chOff x="2066612" y="1362423"/>
            <a:chExt cx="2233249" cy="46755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63E1F1-F8E0-421A-940F-2EC26D3C1A1D}"/>
                </a:ext>
              </a:extLst>
            </p:cNvPr>
            <p:cNvSpPr txBox="1"/>
            <p:nvPr/>
          </p:nvSpPr>
          <p:spPr>
            <a:xfrm>
              <a:off x="2654897" y="1362423"/>
              <a:ext cx="1644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600" b="1" dirty="0"/>
                <a:t>~7</a:t>
              </a:r>
              <a:r>
                <a:rPr lang="ko-KR" altLang="en-US" sz="3600" b="1" dirty="0"/>
                <a:t>월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EBFD2E-26FD-4119-AF4F-FA249949B70A}"/>
                </a:ext>
              </a:extLst>
            </p:cNvPr>
            <p:cNvSpPr txBox="1"/>
            <p:nvPr/>
          </p:nvSpPr>
          <p:spPr>
            <a:xfrm>
              <a:off x="2654897" y="2905540"/>
              <a:ext cx="1644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600" b="1" dirty="0"/>
                <a:t>8</a:t>
              </a:r>
              <a:r>
                <a:rPr lang="ko-KR" altLang="en-US" sz="3600" b="1" dirty="0"/>
                <a:t>월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EA325B-0515-45DA-B9F5-422CDB202198}"/>
                </a:ext>
              </a:extLst>
            </p:cNvPr>
            <p:cNvSpPr txBox="1"/>
            <p:nvPr/>
          </p:nvSpPr>
          <p:spPr>
            <a:xfrm>
              <a:off x="2066612" y="4294768"/>
              <a:ext cx="2233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600" b="1" dirty="0"/>
                <a:t>9~11</a:t>
              </a:r>
              <a:r>
                <a:rPr lang="ko-KR" altLang="en-US" sz="3600" b="1" dirty="0"/>
                <a:t>월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FDBCB4-2925-4584-BF33-E189DA2FC5F7}"/>
                </a:ext>
              </a:extLst>
            </p:cNvPr>
            <p:cNvSpPr txBox="1"/>
            <p:nvPr/>
          </p:nvSpPr>
          <p:spPr>
            <a:xfrm>
              <a:off x="2654897" y="5391607"/>
              <a:ext cx="1644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600" b="1" dirty="0"/>
                <a:t>12</a:t>
              </a:r>
              <a:r>
                <a:rPr lang="ko-KR" altLang="en-US" sz="3600" b="1" dirty="0"/>
                <a:t>월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신재생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C36DFE-9521-4260-8264-9C67A88B5A1F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107F39-5E07-4470-8007-EBB1579A686D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5330BE8-9588-46BC-9A1E-8006BC390A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4F073BB-BD49-427B-A87E-139171C42516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63D90536-8AA7-4706-A67F-B951D1BBE258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1D351EF-D421-4247-AB3A-CF5582B966D4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8E551E-A3FF-49CA-8F46-8B97ED1E3FEC}"/>
              </a:ext>
            </a:extLst>
          </p:cNvPr>
          <p:cNvSpPr txBox="1"/>
          <p:nvPr/>
        </p:nvSpPr>
        <p:spPr>
          <a:xfrm>
            <a:off x="5013214" y="31978"/>
            <a:ext cx="216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계획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941BF9E-EF1F-44A3-A9E3-8112A6151F94}"/>
              </a:ext>
            </a:extLst>
          </p:cNvPr>
          <p:cNvGrpSpPr/>
          <p:nvPr/>
        </p:nvGrpSpPr>
        <p:grpSpPr>
          <a:xfrm>
            <a:off x="4636519" y="842834"/>
            <a:ext cx="155987" cy="5937206"/>
            <a:chOff x="3411575" y="810864"/>
            <a:chExt cx="155987" cy="6111471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64312A5F-8EC6-4D08-BBE9-FD19DF4D7CCE}"/>
                </a:ext>
              </a:extLst>
            </p:cNvPr>
            <p:cNvSpPr/>
            <p:nvPr/>
          </p:nvSpPr>
          <p:spPr>
            <a:xfrm rot="5400000" flipV="1">
              <a:off x="488967" y="3843739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3180FB4F-2970-4132-8669-5A20F987302C}"/>
                </a:ext>
              </a:extLst>
            </p:cNvPr>
            <p:cNvSpPr/>
            <p:nvPr/>
          </p:nvSpPr>
          <p:spPr>
            <a:xfrm rot="5400000" flipV="1">
              <a:off x="378700" y="3843740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C0682BF-7A40-4372-A3CD-0A3BD3B29CA9}"/>
              </a:ext>
            </a:extLst>
          </p:cNvPr>
          <p:cNvGrpSpPr/>
          <p:nvPr/>
        </p:nvGrpSpPr>
        <p:grpSpPr>
          <a:xfrm>
            <a:off x="5129163" y="1177758"/>
            <a:ext cx="6566585" cy="4890958"/>
            <a:chOff x="5129163" y="1177758"/>
            <a:chExt cx="6566585" cy="489095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85E96E-DB4E-4971-B3AE-27C3B6F9DB27}"/>
                </a:ext>
              </a:extLst>
            </p:cNvPr>
            <p:cNvSpPr txBox="1"/>
            <p:nvPr/>
          </p:nvSpPr>
          <p:spPr>
            <a:xfrm>
              <a:off x="5129164" y="1177758"/>
              <a:ext cx="49070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o-KR" altLang="en-US" sz="2000" b="1" dirty="0" err="1"/>
                <a:t>인투시</a:t>
              </a:r>
              <a:r>
                <a:rPr lang="ko-KR" altLang="en-US" sz="2000" b="1" dirty="0"/>
                <a:t> 제작 샘플 수령</a:t>
              </a:r>
              <a:endParaRPr lang="en-US" altLang="ko-KR" sz="2000" b="1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o-KR" altLang="en-US" sz="2000" b="1" dirty="0"/>
                <a:t>분광 </a:t>
              </a:r>
              <a:r>
                <a:rPr lang="ko-KR" altLang="en-US" sz="2000" b="1" dirty="0" err="1"/>
                <a:t>헤이즈미터</a:t>
              </a:r>
              <a:r>
                <a:rPr lang="ko-KR" altLang="en-US" sz="2000" b="1" dirty="0"/>
                <a:t> 업체 조사 및 </a:t>
              </a:r>
              <a:r>
                <a:rPr lang="ko-KR" altLang="en-US" sz="2000" b="1" dirty="0" err="1"/>
                <a:t>컨택</a:t>
              </a:r>
              <a:endParaRPr lang="en-US" altLang="ko-KR" sz="2000" b="1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o-KR" altLang="en-US" sz="2000" b="1" dirty="0" err="1"/>
                <a:t>스펙트로미터</a:t>
              </a:r>
              <a:r>
                <a:rPr lang="ko-KR" altLang="en-US" sz="2000" b="1" dirty="0"/>
                <a:t> 및 </a:t>
              </a:r>
              <a:r>
                <a:rPr lang="ko-KR" altLang="en-US" sz="2000" b="1" dirty="0" err="1"/>
                <a:t>헤이즈미터</a:t>
              </a:r>
              <a:r>
                <a:rPr lang="ko-KR" altLang="en-US" sz="2000" b="1" dirty="0"/>
                <a:t> </a:t>
              </a:r>
              <a:r>
                <a:rPr lang="en-US" sz="2000" b="1" dirty="0"/>
                <a:t>1</a:t>
              </a:r>
              <a:r>
                <a:rPr lang="ko-KR" altLang="en-US" sz="2000" b="1" dirty="0"/>
                <a:t>차 측정</a:t>
              </a:r>
              <a:r>
                <a:rPr lang="en-US" sz="2000" b="1" dirty="0"/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70097F-C1AC-4F9A-B4B4-1EBEC7E3C45B}"/>
                </a:ext>
              </a:extLst>
            </p:cNvPr>
            <p:cNvSpPr txBox="1"/>
            <p:nvPr/>
          </p:nvSpPr>
          <p:spPr>
            <a:xfrm>
              <a:off x="5129164" y="2582375"/>
              <a:ext cx="656658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altLang="ko-KR" sz="2000" b="1" dirty="0"/>
                <a:t>1</a:t>
              </a:r>
              <a:r>
                <a:rPr lang="ko-KR" altLang="en-US" sz="2000" b="1" dirty="0"/>
                <a:t>차 측정 후 정량적 목표치에 따른 추가실험 논의</a:t>
              </a:r>
              <a:endParaRPr lang="en-US" altLang="ko-KR" sz="2000" b="1" dirty="0"/>
            </a:p>
            <a:p>
              <a:r>
                <a:rPr lang="en-US" altLang="ko-KR" b="1" dirty="0">
                  <a:solidFill>
                    <a:schemeClr val="bg1">
                      <a:lumMod val="50000"/>
                    </a:schemeClr>
                  </a:solidFill>
                </a:rPr>
                <a:t>    -&gt; </a:t>
              </a:r>
              <a:r>
                <a:rPr lang="ko-KR" altLang="en-US" b="1" dirty="0" err="1">
                  <a:solidFill>
                    <a:schemeClr val="bg1">
                      <a:lumMod val="50000"/>
                    </a:schemeClr>
                  </a:solidFill>
                </a:rPr>
                <a:t>인투시</a:t>
              </a:r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</a:rPr>
                <a:t> 미팅</a:t>
              </a:r>
              <a:endParaRPr lang="en-US" altLang="ko-KR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altLang="ko-KR" sz="2000" b="1" dirty="0"/>
                <a:t>2</a:t>
              </a:r>
              <a:r>
                <a:rPr lang="ko-KR" altLang="en-US" sz="2000" b="1" dirty="0"/>
                <a:t>차 측정</a:t>
              </a:r>
              <a:endParaRPr lang="en-US" altLang="ko-KR" sz="2000" b="1" dirty="0"/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2000" b="1" dirty="0"/>
                <a:t>(Ag </a:t>
              </a:r>
              <a:r>
                <a:rPr lang="ko-KR" altLang="en-US" sz="2000" b="1" dirty="0"/>
                <a:t>증착에 따른 추가실험 진행</a:t>
              </a:r>
              <a:r>
                <a:rPr lang="en-US" altLang="ko-KR" sz="2000" b="1" dirty="0"/>
                <a:t>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A0BC7A-D3D2-4E13-9673-C3E41859B9C2}"/>
                </a:ext>
              </a:extLst>
            </p:cNvPr>
            <p:cNvSpPr txBox="1"/>
            <p:nvPr/>
          </p:nvSpPr>
          <p:spPr>
            <a:xfrm>
              <a:off x="5129163" y="4263991"/>
              <a:ext cx="65665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altLang="ko-KR" sz="2000" b="1" dirty="0"/>
                <a:t>2</a:t>
              </a:r>
              <a:r>
                <a:rPr lang="ko-KR" altLang="en-US" sz="2000" b="1" dirty="0"/>
                <a:t>차 측정 후 정량적 목표치에 따른 추가실험 논의</a:t>
              </a:r>
              <a:endParaRPr lang="en-US" altLang="ko-KR" sz="2000" b="1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o-KR" altLang="en-US" sz="2000" b="1" dirty="0"/>
                <a:t>추가 측정</a:t>
              </a:r>
              <a:endParaRPr lang="en-US" altLang="ko-KR" sz="20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06220F-B51D-4C53-9103-777A76ABF825}"/>
                </a:ext>
              </a:extLst>
            </p:cNvPr>
            <p:cNvSpPr txBox="1"/>
            <p:nvPr/>
          </p:nvSpPr>
          <p:spPr>
            <a:xfrm>
              <a:off x="5129163" y="5360830"/>
              <a:ext cx="56773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o-KR" altLang="en-US" sz="2000" b="1" dirty="0"/>
                <a:t>정량적 목표치 달성</a:t>
              </a:r>
              <a:endParaRPr lang="en-US" altLang="ko-KR" sz="2000" b="1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b="1" dirty="0"/>
                <a:t>2</a:t>
              </a:r>
              <a:r>
                <a:rPr lang="ko-KR" altLang="en-US" sz="2000" b="1" dirty="0"/>
                <a:t>차년도 과제 마무리 및 </a:t>
              </a:r>
              <a:r>
                <a:rPr lang="en-US" altLang="ko-KR" sz="2000" b="1" dirty="0"/>
                <a:t>3</a:t>
              </a:r>
              <a:r>
                <a:rPr lang="ko-KR" altLang="en-US" sz="2000" b="1" dirty="0"/>
                <a:t>차년도 계획 수립</a:t>
              </a:r>
              <a:r>
                <a:rPr lang="en-US" sz="20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00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EB2681BF-C52D-49D8-ADF3-D07C34AAA4C8}"/>
              </a:ext>
            </a:extLst>
          </p:cNvPr>
          <p:cNvGrpSpPr/>
          <p:nvPr/>
        </p:nvGrpSpPr>
        <p:grpSpPr>
          <a:xfrm>
            <a:off x="4116729" y="3089720"/>
            <a:ext cx="3958542" cy="678560"/>
            <a:chOff x="4106861" y="3101443"/>
            <a:chExt cx="3958542" cy="678560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746BECB-62FA-4A64-B36E-78AF725C2517}"/>
                </a:ext>
              </a:extLst>
            </p:cNvPr>
            <p:cNvCxnSpPr/>
            <p:nvPr/>
          </p:nvCxnSpPr>
          <p:spPr>
            <a:xfrm>
              <a:off x="4106861" y="3780003"/>
              <a:ext cx="39585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84F8A9-BE5B-4F5B-B357-79B45A81E813}"/>
                </a:ext>
              </a:extLst>
            </p:cNvPr>
            <p:cNvSpPr txBox="1"/>
            <p:nvPr/>
          </p:nvSpPr>
          <p:spPr>
            <a:xfrm>
              <a:off x="4505668" y="3148336"/>
              <a:ext cx="3160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/>
                <a:t>목표</a:t>
              </a: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4B930FBF-3CD2-4BBF-AE6E-35B1EE8F2B21}"/>
                </a:ext>
              </a:extLst>
            </p:cNvPr>
            <p:cNvCxnSpPr/>
            <p:nvPr/>
          </p:nvCxnSpPr>
          <p:spPr>
            <a:xfrm>
              <a:off x="4106861" y="3101443"/>
              <a:ext cx="39585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A58478D-358B-4312-9D86-E26597A8D148}"/>
              </a:ext>
            </a:extLst>
          </p:cNvPr>
          <p:cNvGrpSpPr/>
          <p:nvPr/>
        </p:nvGrpSpPr>
        <p:grpSpPr>
          <a:xfrm>
            <a:off x="-36484" y="-1"/>
            <a:ext cx="12228484" cy="6858000"/>
            <a:chOff x="-36484" y="-1"/>
            <a:chExt cx="12228484" cy="6858000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7D47AB6-144E-499F-A8E3-69C8CD23C543}"/>
                </a:ext>
              </a:extLst>
            </p:cNvPr>
            <p:cNvGrpSpPr/>
            <p:nvPr/>
          </p:nvGrpSpPr>
          <p:grpSpPr>
            <a:xfrm>
              <a:off x="-36484" y="590546"/>
              <a:ext cx="11791669" cy="155983"/>
              <a:chOff x="-2" y="590546"/>
              <a:chExt cx="11791669" cy="155983"/>
            </a:xfrm>
          </p:grpSpPr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68D83F41-E4A7-43AA-86EF-CED90B9F1277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114C738F-8CBF-4D9E-BB91-CE2BA842847D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D71E85EF-24B8-4962-9911-064ADD197BA0}"/>
                </a:ext>
              </a:extLst>
            </p:cNvPr>
            <p:cNvGrpSpPr/>
            <p:nvPr/>
          </p:nvGrpSpPr>
          <p:grpSpPr>
            <a:xfrm>
              <a:off x="400331" y="6111471"/>
              <a:ext cx="11791669" cy="155983"/>
              <a:chOff x="-2" y="590546"/>
              <a:chExt cx="11791669" cy="155983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A0DDC7DE-3619-4D84-92E2-5693C42862B7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F7EFBAB0-8570-462A-96DF-37E87F25C2F4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4AD9DD8D-93F1-4549-BD0A-1DBE44A5A318}"/>
                </a:ext>
              </a:extLst>
            </p:cNvPr>
            <p:cNvGrpSpPr/>
            <p:nvPr/>
          </p:nvGrpSpPr>
          <p:grpSpPr>
            <a:xfrm rot="5400000">
              <a:off x="-2708125" y="3724274"/>
              <a:ext cx="6111471" cy="155980"/>
              <a:chOff x="-2" y="590546"/>
              <a:chExt cx="11791669" cy="155977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EBB9BFAA-948C-4ED3-8B4D-342DD92EA340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94C5B96B-614A-4712-9BBE-70CE9A821C34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39FAFA13-81E9-41EC-91EC-E843CE04E2A4}"/>
                </a:ext>
              </a:extLst>
            </p:cNvPr>
            <p:cNvGrpSpPr/>
            <p:nvPr/>
          </p:nvGrpSpPr>
          <p:grpSpPr>
            <a:xfrm rot="5400000">
              <a:off x="8777437" y="2977745"/>
              <a:ext cx="6111471" cy="155980"/>
              <a:chOff x="-2" y="590546"/>
              <a:chExt cx="11791669" cy="155977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6443ABBF-B106-47A3-8FA1-8528BA5A405F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8FEA7337-A84C-48B0-A191-5C2FB8F5F635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7810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학술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534E465-95B2-4C40-81A5-99D736242693}"/>
              </a:ext>
            </a:extLst>
          </p:cNvPr>
          <p:cNvGrpSpPr/>
          <p:nvPr/>
        </p:nvGrpSpPr>
        <p:grpSpPr>
          <a:xfrm>
            <a:off x="0" y="590651"/>
            <a:ext cx="11791669" cy="155878"/>
            <a:chOff x="-2" y="590546"/>
            <a:chExt cx="11791669" cy="15587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51C69C7-781B-4FA2-B9E5-4334DD25DB5F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B596FB3-DA81-4F20-96FF-050800C56D0E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DC3742D-6A36-40E4-A8BD-64BE5D309107}"/>
              </a:ext>
            </a:extLst>
          </p:cNvPr>
          <p:cNvSpPr txBox="1"/>
          <p:nvPr/>
        </p:nvSpPr>
        <p:spPr>
          <a:xfrm>
            <a:off x="5218031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연구실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B83BD97-C998-46F4-9DB3-4E19BB8487E6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02AB6A1-A3D4-4E47-9344-A2424AC161BA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8C979DE-01A2-4293-94EF-BC2F310B381F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F6FBCB-C6D4-40AC-87CB-7A5AF2F3EB40}"/>
              </a:ext>
            </a:extLst>
          </p:cNvPr>
          <p:cNvSpPr txBox="1"/>
          <p:nvPr/>
        </p:nvSpPr>
        <p:spPr>
          <a:xfrm>
            <a:off x="239683" y="1704484"/>
            <a:ext cx="3584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2000" b="1" dirty="0"/>
              <a:t>해외학회 최소 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회 참석</a:t>
            </a:r>
            <a:endParaRPr lang="en-US" altLang="ko-KR" sz="2000" b="1" dirty="0"/>
          </a:p>
          <a:p>
            <a:pPr algn="ctr"/>
            <a:r>
              <a:rPr lang="en-US" altLang="ko-KR" sz="2000" b="1" dirty="0"/>
              <a:t>   -&gt; </a:t>
            </a:r>
            <a:r>
              <a:rPr lang="ko-KR" altLang="en-US" sz="2000" b="1" dirty="0"/>
              <a:t>구두발표 최소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회 이상</a:t>
            </a:r>
            <a:endParaRPr lang="en-US" altLang="ko-KR" sz="2000" b="1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A3CB45B-D0A4-4C19-B08F-FA082A4C7706}"/>
              </a:ext>
            </a:extLst>
          </p:cNvPr>
          <p:cNvGrpSpPr/>
          <p:nvPr/>
        </p:nvGrpSpPr>
        <p:grpSpPr>
          <a:xfrm>
            <a:off x="3986003" y="746424"/>
            <a:ext cx="155987" cy="6111471"/>
            <a:chOff x="3411575" y="810864"/>
            <a:chExt cx="155987" cy="6111471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1E18F4FA-3A88-47D8-8ADF-A88382A99A0D}"/>
                </a:ext>
              </a:extLst>
            </p:cNvPr>
            <p:cNvSpPr/>
            <p:nvPr/>
          </p:nvSpPr>
          <p:spPr>
            <a:xfrm rot="5400000" flipV="1">
              <a:off x="488967" y="3843739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3E9F6899-553D-41DB-9B37-76DA18D3B728}"/>
                </a:ext>
              </a:extLst>
            </p:cNvPr>
            <p:cNvSpPr/>
            <p:nvPr/>
          </p:nvSpPr>
          <p:spPr>
            <a:xfrm rot="5400000" flipV="1">
              <a:off x="378700" y="3843740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5A8157C-C968-426A-B66C-5A97167564CB}"/>
              </a:ext>
            </a:extLst>
          </p:cNvPr>
          <p:cNvGrpSpPr/>
          <p:nvPr/>
        </p:nvGrpSpPr>
        <p:grpSpPr>
          <a:xfrm>
            <a:off x="8050005" y="746529"/>
            <a:ext cx="155987" cy="6111471"/>
            <a:chOff x="3411575" y="810864"/>
            <a:chExt cx="155987" cy="6111471"/>
          </a:xfrm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F588F26-6594-43B2-A951-57FE9032CC8A}"/>
                </a:ext>
              </a:extLst>
            </p:cNvPr>
            <p:cNvSpPr/>
            <p:nvPr/>
          </p:nvSpPr>
          <p:spPr>
            <a:xfrm rot="5400000" flipV="1">
              <a:off x="488967" y="3843739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7CF39B11-EA01-4C12-9494-4E3FE8286008}"/>
                </a:ext>
              </a:extLst>
            </p:cNvPr>
            <p:cNvSpPr/>
            <p:nvPr/>
          </p:nvSpPr>
          <p:spPr>
            <a:xfrm rot="5400000" flipV="1">
              <a:off x="378700" y="3843740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EC2CD0F-5568-4A55-8294-0BD2AF62A780}"/>
              </a:ext>
            </a:extLst>
          </p:cNvPr>
          <p:cNvSpPr txBox="1"/>
          <p:nvPr/>
        </p:nvSpPr>
        <p:spPr>
          <a:xfrm>
            <a:off x="1154027" y="812770"/>
            <a:ext cx="175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학술대회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905153-E57E-4F50-871D-14684327F58D}"/>
              </a:ext>
            </a:extLst>
          </p:cNvPr>
          <p:cNvSpPr txBox="1"/>
          <p:nvPr/>
        </p:nvSpPr>
        <p:spPr>
          <a:xfrm>
            <a:off x="9333459" y="812770"/>
            <a:ext cx="175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졸업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662024-D827-450E-B4B0-72BB79AF5CBF}"/>
              </a:ext>
            </a:extLst>
          </p:cNvPr>
          <p:cNvSpPr txBox="1"/>
          <p:nvPr/>
        </p:nvSpPr>
        <p:spPr>
          <a:xfrm>
            <a:off x="8419113" y="1704483"/>
            <a:ext cx="3584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sz="2000" b="1" dirty="0"/>
              <a:t>졸업주제 선정</a:t>
            </a:r>
            <a:endParaRPr lang="en-US" altLang="ko-KR" sz="2000" b="1" dirty="0"/>
          </a:p>
        </p:txBody>
      </p:sp>
      <p:pic>
        <p:nvPicPr>
          <p:cNvPr id="2050" name="Picture 2" descr="SID Reveals Winners of Display Week 2023 People's Choice Awards and I-Zone  Competition">
            <a:extLst>
              <a:ext uri="{FF2B5EF4-FFF2-40B4-BE49-F238E27FC236}">
                <a16:creationId xmlns:a16="http://schemas.microsoft.com/office/drawing/2014/main" id="{9D451584-CB92-4F0A-B01B-CC51AD78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6" y="2566748"/>
            <a:ext cx="2542670" cy="13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한국정보디스플레이학회 - The Korean Information Display Society(KIDS)">
            <a:extLst>
              <a:ext uri="{FF2B5EF4-FFF2-40B4-BE49-F238E27FC236}">
                <a16:creationId xmlns:a16="http://schemas.microsoft.com/office/drawing/2014/main" id="{CA4FBB18-2AD1-4D77-ABAB-D6F4D24BC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5" y="4506160"/>
            <a:ext cx="3235823" cy="139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6A54160-7BD7-4D32-8366-8CE24CF700BF}"/>
              </a:ext>
            </a:extLst>
          </p:cNvPr>
          <p:cNvGrpSpPr/>
          <p:nvPr/>
        </p:nvGrpSpPr>
        <p:grpSpPr>
          <a:xfrm>
            <a:off x="4251325" y="812770"/>
            <a:ext cx="3689350" cy="4431889"/>
            <a:chOff x="4259466" y="812770"/>
            <a:chExt cx="3689350" cy="443188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25BD93-8BE2-48C1-8CF8-C3785DDEDF19}"/>
                </a:ext>
              </a:extLst>
            </p:cNvPr>
            <p:cNvSpPr txBox="1"/>
            <p:nvPr/>
          </p:nvSpPr>
          <p:spPr>
            <a:xfrm>
              <a:off x="5226174" y="812770"/>
              <a:ext cx="1755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/>
                <a:t>논문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4CC843-CA97-47CD-8A64-EE3FE9DFB9E8}"/>
                </a:ext>
              </a:extLst>
            </p:cNvPr>
            <p:cNvSpPr txBox="1"/>
            <p:nvPr/>
          </p:nvSpPr>
          <p:spPr>
            <a:xfrm>
              <a:off x="4311828" y="1704484"/>
              <a:ext cx="35846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ko-KR" altLang="en-US" sz="2000" b="1" dirty="0"/>
                <a:t>논문 작성 </a:t>
              </a:r>
              <a:endParaRPr lang="en-US" altLang="ko-KR" sz="2000" b="1" dirty="0"/>
            </a:p>
            <a:p>
              <a:pPr algn="ctr"/>
              <a:r>
                <a:rPr lang="en-US" altLang="ko-KR" sz="2000" b="1" dirty="0"/>
                <a:t>-&gt; </a:t>
              </a:r>
              <a:r>
                <a:rPr lang="ko-KR" altLang="en-US" sz="2000" b="1" dirty="0" err="1"/>
                <a:t>롤러블</a:t>
              </a:r>
              <a:endParaRPr lang="en-US" altLang="ko-KR" sz="2000" b="1" dirty="0"/>
            </a:p>
            <a:p>
              <a:pPr algn="ctr"/>
              <a:r>
                <a:rPr lang="en-US" altLang="ko-KR" sz="2000" b="1" dirty="0"/>
                <a:t>-&gt; </a:t>
              </a:r>
              <a:r>
                <a:rPr lang="en-US" altLang="ko-KR" sz="2000" b="1" dirty="0" err="1"/>
                <a:t>Pervoskite</a:t>
              </a:r>
              <a:endParaRPr lang="en-US" altLang="ko-KR" sz="2000" b="1" dirty="0"/>
            </a:p>
          </p:txBody>
        </p:sp>
        <p:pic>
          <p:nvPicPr>
            <p:cNvPr id="2054" name="Picture 6" descr="학술논문을 찾아서 읽는 방법">
              <a:extLst>
                <a:ext uri="{FF2B5EF4-FFF2-40B4-BE49-F238E27FC236}">
                  <a16:creationId xmlns:a16="http://schemas.microsoft.com/office/drawing/2014/main" id="{4AA0E8D9-C2CF-4EF3-BC2F-02F5E88D6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466" y="3031049"/>
              <a:ext cx="3689350" cy="2213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졸업 소요기간 男 6.2년 女 4.8년…대학 입학부터 졸업까지 평균 5.4년 - 부산일보">
            <a:extLst>
              <a:ext uri="{FF2B5EF4-FFF2-40B4-BE49-F238E27FC236}">
                <a16:creationId xmlns:a16="http://schemas.microsoft.com/office/drawing/2014/main" id="{D096A4AE-A203-4F38-ABC0-B23B1878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51" y="2472160"/>
            <a:ext cx="3689350" cy="22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5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인생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534E465-95B2-4C40-81A5-99D736242693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51C69C7-781B-4FA2-B9E5-4334DD25DB5F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B596FB3-DA81-4F20-96FF-050800C56D0E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6A1EC4C-E4C2-4BE0-AF93-666EA73C7735}"/>
              </a:ext>
            </a:extLst>
          </p:cNvPr>
          <p:cNvGrpSpPr/>
          <p:nvPr/>
        </p:nvGrpSpPr>
        <p:grpSpPr>
          <a:xfrm>
            <a:off x="3986003" y="746424"/>
            <a:ext cx="155987" cy="6111471"/>
            <a:chOff x="3411575" y="810864"/>
            <a:chExt cx="155987" cy="6111471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4A13E2F-B368-45ED-A0BE-DEAB56780E7A}"/>
                </a:ext>
              </a:extLst>
            </p:cNvPr>
            <p:cNvSpPr/>
            <p:nvPr/>
          </p:nvSpPr>
          <p:spPr>
            <a:xfrm rot="5400000" flipV="1">
              <a:off x="488967" y="3843739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0459D8F-80A6-4F57-9A0F-A3E011A9DB1D}"/>
                </a:ext>
              </a:extLst>
            </p:cNvPr>
            <p:cNvSpPr/>
            <p:nvPr/>
          </p:nvSpPr>
          <p:spPr>
            <a:xfrm rot="5400000" flipV="1">
              <a:off x="378700" y="3843740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A1F1FD0-1FD6-4C6D-BA2F-4F3D70FDA91C}"/>
              </a:ext>
            </a:extLst>
          </p:cNvPr>
          <p:cNvGrpSpPr/>
          <p:nvPr/>
        </p:nvGrpSpPr>
        <p:grpSpPr>
          <a:xfrm>
            <a:off x="8050005" y="746529"/>
            <a:ext cx="155987" cy="6111471"/>
            <a:chOff x="3411575" y="810864"/>
            <a:chExt cx="155987" cy="6111471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AA30C10-FE63-4D5F-98FD-459DC9AEE8BD}"/>
                </a:ext>
              </a:extLst>
            </p:cNvPr>
            <p:cNvSpPr/>
            <p:nvPr/>
          </p:nvSpPr>
          <p:spPr>
            <a:xfrm rot="5400000" flipV="1">
              <a:off x="488967" y="3843739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DA047C8-7F4A-4402-BA41-6F5489B38D68}"/>
                </a:ext>
              </a:extLst>
            </p:cNvPr>
            <p:cNvSpPr/>
            <p:nvPr/>
          </p:nvSpPr>
          <p:spPr>
            <a:xfrm rot="5400000" flipV="1">
              <a:off x="378700" y="3843740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F726533-69A0-4196-9326-77D9583C27E3}"/>
              </a:ext>
            </a:extLst>
          </p:cNvPr>
          <p:cNvSpPr txBox="1"/>
          <p:nvPr/>
        </p:nvSpPr>
        <p:spPr>
          <a:xfrm>
            <a:off x="1154027" y="812770"/>
            <a:ext cx="175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/>
              <a:t>과거</a:t>
            </a:r>
            <a:endParaRPr lang="ko-KR" alt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2CE795-DB90-40A0-A4BB-CA9BF13F0BCB}"/>
              </a:ext>
            </a:extLst>
          </p:cNvPr>
          <p:cNvSpPr txBox="1"/>
          <p:nvPr/>
        </p:nvSpPr>
        <p:spPr>
          <a:xfrm>
            <a:off x="5218033" y="812770"/>
            <a:ext cx="175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현재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F75F5D-B3F3-43BC-80A6-447F2A229A1A}"/>
              </a:ext>
            </a:extLst>
          </p:cNvPr>
          <p:cNvSpPr txBox="1"/>
          <p:nvPr/>
        </p:nvSpPr>
        <p:spPr>
          <a:xfrm>
            <a:off x="9321029" y="812770"/>
            <a:ext cx="175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미래</a:t>
            </a:r>
          </a:p>
        </p:txBody>
      </p:sp>
      <p:pic>
        <p:nvPicPr>
          <p:cNvPr id="5124" name="Picture 4" descr="누구나 쉽게 배울 수 있는 영어 알파벳 발음 방법과 영어 알파벳 읽는 법">
            <a:extLst>
              <a:ext uri="{FF2B5EF4-FFF2-40B4-BE49-F238E27FC236}">
                <a16:creationId xmlns:a16="http://schemas.microsoft.com/office/drawing/2014/main" id="{4EE2602C-B1B0-45AF-9B28-2C413B8B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5" y="1307938"/>
            <a:ext cx="3356458" cy="22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E826C5F-551C-40E3-B53C-D1F96094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90" y="1307938"/>
            <a:ext cx="2553819" cy="25538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91A576-AD6D-4F0C-A497-E32AF55EDA88}"/>
              </a:ext>
            </a:extLst>
          </p:cNvPr>
          <p:cNvSpPr txBox="1"/>
          <p:nvPr/>
        </p:nvSpPr>
        <p:spPr>
          <a:xfrm>
            <a:off x="850832" y="3918846"/>
            <a:ext cx="2362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Reading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2000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Listening</a:t>
            </a:r>
          </a:p>
          <a:p>
            <a:pPr algn="ctr"/>
            <a:r>
              <a:rPr lang="en-US" altLang="ko-KR" sz="2000" b="1" dirty="0"/>
              <a:t>      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ko-KR" sz="2000" b="1" u="sng" dirty="0">
                <a:solidFill>
                  <a:srgbClr val="FF0000"/>
                </a:solidFill>
              </a:rPr>
              <a:t>Speaking</a:t>
            </a:r>
          </a:p>
        </p:txBody>
      </p:sp>
      <p:pic>
        <p:nvPicPr>
          <p:cNvPr id="1026" name="Picture 2" descr="언어의 이해">
            <a:extLst>
              <a:ext uri="{FF2B5EF4-FFF2-40B4-BE49-F238E27FC236}">
                <a16:creationId xmlns:a16="http://schemas.microsoft.com/office/drawing/2014/main" id="{93150305-1F77-44E2-92C3-5A454511A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34" y="1307938"/>
            <a:ext cx="3666323" cy="22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2AB8EE-927A-494B-8A81-2F18F481C5B1}"/>
              </a:ext>
            </a:extLst>
          </p:cNvPr>
          <p:cNvSpPr txBox="1"/>
          <p:nvPr/>
        </p:nvSpPr>
        <p:spPr>
          <a:xfrm>
            <a:off x="8430424" y="3978570"/>
            <a:ext cx="35371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JLPT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N2</a:t>
            </a:r>
            <a:r>
              <a:rPr lang="ko-KR" altLang="en-US" sz="2000" b="1" dirty="0"/>
              <a:t> 이상</a:t>
            </a:r>
            <a:endParaRPr lang="en-US" altLang="ko-KR" sz="2000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2000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HSK 3</a:t>
            </a:r>
            <a:r>
              <a:rPr lang="ko-KR" altLang="en-US" sz="2000" b="1" dirty="0"/>
              <a:t>급 이상</a:t>
            </a:r>
            <a:endParaRPr lang="en-US" altLang="ko-KR" sz="2000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ko-KR" sz="2000" b="1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ko-KR" sz="2000" b="1" dirty="0" err="1"/>
              <a:t>goethe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zertifikat</a:t>
            </a:r>
            <a:r>
              <a:rPr lang="en-US" altLang="ko-KR" sz="2000" b="1" dirty="0"/>
              <a:t> B1</a:t>
            </a:r>
            <a:r>
              <a:rPr lang="ko-KR" altLang="en-US" sz="2000" b="1" dirty="0"/>
              <a:t> 이상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1693607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EB2681BF-C52D-49D8-ADF3-D07C34AAA4C8}"/>
              </a:ext>
            </a:extLst>
          </p:cNvPr>
          <p:cNvGrpSpPr/>
          <p:nvPr/>
        </p:nvGrpSpPr>
        <p:grpSpPr>
          <a:xfrm>
            <a:off x="4116729" y="3089720"/>
            <a:ext cx="3958542" cy="678560"/>
            <a:chOff x="4106861" y="3101443"/>
            <a:chExt cx="3958542" cy="678560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746BECB-62FA-4A64-B36E-78AF725C2517}"/>
                </a:ext>
              </a:extLst>
            </p:cNvPr>
            <p:cNvCxnSpPr/>
            <p:nvPr/>
          </p:nvCxnSpPr>
          <p:spPr>
            <a:xfrm>
              <a:off x="4106861" y="3780003"/>
              <a:ext cx="39585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84F8A9-BE5B-4F5B-B357-79B45A81E813}"/>
                </a:ext>
              </a:extLst>
            </p:cNvPr>
            <p:cNvSpPr txBox="1"/>
            <p:nvPr/>
          </p:nvSpPr>
          <p:spPr>
            <a:xfrm>
              <a:off x="4505668" y="3148336"/>
              <a:ext cx="3160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/>
                <a:t>취업</a:t>
              </a: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4B930FBF-3CD2-4BBF-AE6E-35B1EE8F2B21}"/>
                </a:ext>
              </a:extLst>
            </p:cNvPr>
            <p:cNvCxnSpPr/>
            <p:nvPr/>
          </p:nvCxnSpPr>
          <p:spPr>
            <a:xfrm>
              <a:off x="4106861" y="3101443"/>
              <a:ext cx="39585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8891B8E4-D8C2-412E-B06E-442124DFFAF2}"/>
              </a:ext>
            </a:extLst>
          </p:cNvPr>
          <p:cNvGrpSpPr/>
          <p:nvPr/>
        </p:nvGrpSpPr>
        <p:grpSpPr>
          <a:xfrm>
            <a:off x="-36484" y="-1"/>
            <a:ext cx="12228484" cy="6858000"/>
            <a:chOff x="-36484" y="-1"/>
            <a:chExt cx="12228484" cy="6858000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FC122084-CED7-486E-9230-86065974DF6A}"/>
                </a:ext>
              </a:extLst>
            </p:cNvPr>
            <p:cNvGrpSpPr/>
            <p:nvPr/>
          </p:nvGrpSpPr>
          <p:grpSpPr>
            <a:xfrm>
              <a:off x="-36484" y="590546"/>
              <a:ext cx="11791669" cy="155983"/>
              <a:chOff x="-2" y="590546"/>
              <a:chExt cx="11791669" cy="155983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E04EBF4E-F1BD-4E4B-9C3E-FAE4FBF60556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ECA6DD3B-C13A-4718-8D37-55C754CD0CCC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E9DE9BA-594F-466F-BE4B-FF6F25AD992B}"/>
                </a:ext>
              </a:extLst>
            </p:cNvPr>
            <p:cNvGrpSpPr/>
            <p:nvPr/>
          </p:nvGrpSpPr>
          <p:grpSpPr>
            <a:xfrm>
              <a:off x="400331" y="6111471"/>
              <a:ext cx="11791669" cy="155983"/>
              <a:chOff x="-2" y="590546"/>
              <a:chExt cx="11791669" cy="155983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8B3ED645-FCAC-4AA3-842D-75E02ABF3696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9F209059-DE6A-4E98-A5EF-78E836FBABE8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CD8A393-F5B6-4FBD-B17A-D02BABB44C90}"/>
                </a:ext>
              </a:extLst>
            </p:cNvPr>
            <p:cNvGrpSpPr/>
            <p:nvPr/>
          </p:nvGrpSpPr>
          <p:grpSpPr>
            <a:xfrm rot="5400000">
              <a:off x="-2708125" y="3724274"/>
              <a:ext cx="6111471" cy="155980"/>
              <a:chOff x="-2" y="590546"/>
              <a:chExt cx="11791669" cy="155977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9198669B-5939-4A8D-BB7F-7E7D3CC7ED96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4950FCA3-5BA2-425A-8E8F-6AF6FC740060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C649E1D0-9C8C-42D8-9C97-B08819E8F8F0}"/>
                </a:ext>
              </a:extLst>
            </p:cNvPr>
            <p:cNvGrpSpPr/>
            <p:nvPr/>
          </p:nvGrpSpPr>
          <p:grpSpPr>
            <a:xfrm rot="5400000">
              <a:off x="8777437" y="2977745"/>
              <a:ext cx="6111471" cy="155980"/>
              <a:chOff x="-2" y="590546"/>
              <a:chExt cx="11791669" cy="155977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AAA4BCD3-74BD-44D4-817B-ED45C146DB3F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A72A6A69-EFA0-48F4-8E57-7331BC33BEFF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27194F6A-ED6D-417F-9F52-FE1C00FC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5" y="45720"/>
            <a:ext cx="1477395" cy="49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2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4" y="64441"/>
            <a:ext cx="224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삼성 채용공고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AC7ACE2-2026-4063-93A5-E5BA3B2C8EAF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2D8E5A4-8E78-43B4-8C52-A89E3CAE109A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412E20E-E60A-41D5-8900-21C7A3CD212C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54D39791-657A-4F3E-A444-0B7B5B90F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371" y="45720"/>
            <a:ext cx="1477395" cy="490542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F51F177D-23BE-43F7-9384-B2B592428167}"/>
              </a:ext>
            </a:extLst>
          </p:cNvPr>
          <p:cNvGrpSpPr/>
          <p:nvPr/>
        </p:nvGrpSpPr>
        <p:grpSpPr>
          <a:xfrm>
            <a:off x="222541" y="1045761"/>
            <a:ext cx="11746918" cy="5747798"/>
            <a:chOff x="276503" y="1045761"/>
            <a:chExt cx="11746918" cy="574779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EC4EF5F4-E838-4CD2-9334-13FD225DB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2292" y="1400912"/>
              <a:ext cx="6721129" cy="4938224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D0FB3C69-6E3C-4CC5-B7A5-20E289E9C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710" y="3586358"/>
              <a:ext cx="4511227" cy="3207201"/>
            </a:xfrm>
            <a:prstGeom prst="rect">
              <a:avLst/>
            </a:prstGeom>
          </p:spPr>
        </p:pic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F3CD89EB-3778-4BD6-B861-3BC9D337D001}"/>
                </a:ext>
              </a:extLst>
            </p:cNvPr>
            <p:cNvSpPr/>
            <p:nvPr/>
          </p:nvSpPr>
          <p:spPr>
            <a:xfrm>
              <a:off x="6204419" y="2264521"/>
              <a:ext cx="2221562" cy="5768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EDDE6ABA-C792-4B9C-BA2E-1E213BCBEB05}"/>
                </a:ext>
              </a:extLst>
            </p:cNvPr>
            <p:cNvSpPr/>
            <p:nvPr/>
          </p:nvSpPr>
          <p:spPr>
            <a:xfrm>
              <a:off x="338317" y="4681538"/>
              <a:ext cx="2221562" cy="32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68E6F8BF-9C04-4664-90BC-F48270C21A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02" t="3380"/>
            <a:stretch/>
          </p:blipFill>
          <p:spPr>
            <a:xfrm>
              <a:off x="276503" y="1045761"/>
              <a:ext cx="4739640" cy="2225881"/>
            </a:xfrm>
            <a:prstGeom prst="rect">
              <a:avLst/>
            </a:prstGeom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027FC4F-C93C-4669-84F5-F576615DB754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899C09E0-ED7D-48DB-A560-962F9111025F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1FFC072-A33B-4638-9BE9-A212FFB322E2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7108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87DEBEE-F877-48F1-AA4C-1BE3ED15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74" t="4718" r="2186" b="3374"/>
          <a:stretch/>
        </p:blipFill>
        <p:spPr>
          <a:xfrm>
            <a:off x="392763" y="918739"/>
            <a:ext cx="4234387" cy="3124303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77105847-DEB9-4A03-A705-109CFA419BFD}"/>
              </a:ext>
            </a:extLst>
          </p:cNvPr>
          <p:cNvSpPr/>
          <p:nvPr/>
        </p:nvSpPr>
        <p:spPr>
          <a:xfrm>
            <a:off x="1347537" y="2755744"/>
            <a:ext cx="3210713" cy="32434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4" y="64441"/>
            <a:ext cx="393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English</a:t>
            </a:r>
            <a:endParaRPr lang="ko-KR" altLang="en-US" sz="2400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1DA73E8-2E6E-4EF9-BBEA-64BB23C75404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821E700-D278-410D-AE89-8294648A7B19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F61E997-2548-4E33-AD2D-747F8D2B87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51BC50CF-AC68-4B5E-AA50-8EA61000D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371" y="45720"/>
            <a:ext cx="1477395" cy="4905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7E50E28-EA19-4F2B-B836-5A40F66ED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600" y="45720"/>
            <a:ext cx="720723" cy="487638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24399E10-B639-4942-98A3-C38AABF975D5}"/>
              </a:ext>
            </a:extLst>
          </p:cNvPr>
          <p:cNvGrpSpPr/>
          <p:nvPr/>
        </p:nvGrpSpPr>
        <p:grpSpPr>
          <a:xfrm>
            <a:off x="7056026" y="962776"/>
            <a:ext cx="4263042" cy="5461965"/>
            <a:chOff x="5031725" y="962776"/>
            <a:chExt cx="4263042" cy="5461965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702B07C9-2D4B-41C6-B59B-F79BE1F4B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1725" y="3759795"/>
              <a:ext cx="4245625" cy="2664946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C83CE4DA-8F2A-4188-9481-C673A1760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1726" y="2348877"/>
              <a:ext cx="4234388" cy="1911746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19B5A93-93BA-4895-844C-C0A9E23A1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1725" y="962776"/>
              <a:ext cx="4263042" cy="1634602"/>
            </a:xfrm>
            <a:prstGeom prst="rect">
              <a:avLst/>
            </a:prstGeom>
          </p:spPr>
        </p:pic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0F416B6E-B6AC-4763-9392-F29175D5BF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8435" y="962776"/>
            <a:ext cx="1914792" cy="4848902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44771564-70CA-4216-B05C-6F5A75B26238}"/>
              </a:ext>
            </a:extLst>
          </p:cNvPr>
          <p:cNvGrpSpPr/>
          <p:nvPr/>
        </p:nvGrpSpPr>
        <p:grpSpPr>
          <a:xfrm>
            <a:off x="1347536" y="1112998"/>
            <a:ext cx="9316750" cy="5201376"/>
            <a:chOff x="1437625" y="1066078"/>
            <a:chExt cx="9316750" cy="5201376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2277AADC-9F0B-4C31-8A87-30D451023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7625" y="1066078"/>
              <a:ext cx="9316750" cy="5201376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7B614A2-CE14-4E17-BBA5-0030E2285213}"/>
                </a:ext>
              </a:extLst>
            </p:cNvPr>
            <p:cNvSpPr/>
            <p:nvPr/>
          </p:nvSpPr>
          <p:spPr>
            <a:xfrm>
              <a:off x="1488850" y="3593697"/>
              <a:ext cx="8995811" cy="11481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D8A53E41-6B06-4E50-A77E-63A53521A662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E6EC9DD-D9DC-42F1-A9A7-7A287BFCAAF5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03ED70C-1A1F-4C5A-BEB3-45706FC2D372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411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F1DA73E8-2E6E-4EF9-BBEA-64BB23C75404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821E700-D278-410D-AE89-8294648A7B19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F61E997-2548-4E33-AD2D-747F8D2B87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51BC50CF-AC68-4B5E-AA50-8EA61000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371" y="45720"/>
            <a:ext cx="1477395" cy="490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EED9F7-5492-4CA6-8F6A-4CB1A5B22ADB}"/>
              </a:ext>
            </a:extLst>
          </p:cNvPr>
          <p:cNvSpPr txBox="1"/>
          <p:nvPr/>
        </p:nvSpPr>
        <p:spPr>
          <a:xfrm>
            <a:off x="134234" y="64441"/>
            <a:ext cx="393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English</a:t>
            </a:r>
            <a:endParaRPr lang="ko-KR" altLang="en-US" sz="24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C1D20A8-8FA0-4A59-9206-B7AFB1AC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632" y="116740"/>
            <a:ext cx="2640494" cy="3678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29B3E06-6010-4DD8-871A-2786BC796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84" y="910867"/>
            <a:ext cx="2876951" cy="129558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88B3841-B51B-4F82-B660-42973C1E6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684" y="2405635"/>
            <a:ext cx="9628294" cy="4223241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A81DD6B5-65BC-4620-BD1F-58E232C7E177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B453A85-5C0E-40AD-863B-1A60EB6B5A18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3755A36E-722D-4D65-8C99-EF7EE054A8EC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436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4" y="64441"/>
            <a:ext cx="2456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/>
              <a:t>직무적합성 평가</a:t>
            </a:r>
            <a:endParaRPr lang="ko-KR" altLang="en-US" sz="2400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1DA73E8-2E6E-4EF9-BBEA-64BB23C75404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821E700-D278-410D-AE89-8294648A7B19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F61E997-2548-4E33-AD2D-747F8D2B87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51BC50CF-AC68-4B5E-AA50-8EA61000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371" y="45720"/>
            <a:ext cx="1477395" cy="4905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90D100C-25BE-4628-9DD0-3302957A6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31" y="1095008"/>
            <a:ext cx="9674539" cy="164269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4761267-484D-4498-BD1E-117348602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573" y="3048923"/>
            <a:ext cx="7906853" cy="1590897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E940B901-E514-4319-8BDD-82F71E900AB9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7695470-AC31-497F-B4B6-178928EF9AA8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7875927-81C3-4C3E-B3EC-4925B7EFC9D0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492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그룹 90">
            <a:extLst>
              <a:ext uri="{FF2B5EF4-FFF2-40B4-BE49-F238E27FC236}">
                <a16:creationId xmlns:a16="http://schemas.microsoft.com/office/drawing/2014/main" id="{5A897560-8842-4F4C-9A86-FC1D84EA07B0}"/>
              </a:ext>
            </a:extLst>
          </p:cNvPr>
          <p:cNvGrpSpPr/>
          <p:nvPr/>
        </p:nvGrpSpPr>
        <p:grpSpPr>
          <a:xfrm>
            <a:off x="-36484" y="-1"/>
            <a:ext cx="12228484" cy="6858000"/>
            <a:chOff x="-36484" y="-1"/>
            <a:chExt cx="12228484" cy="6858000"/>
          </a:xfrm>
        </p:grpSpPr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EF527445-B897-417D-89D5-7A5683CB8ADA}"/>
                </a:ext>
              </a:extLst>
            </p:cNvPr>
            <p:cNvGrpSpPr/>
            <p:nvPr/>
          </p:nvGrpSpPr>
          <p:grpSpPr>
            <a:xfrm>
              <a:off x="-36484" y="590546"/>
              <a:ext cx="11791669" cy="155983"/>
              <a:chOff x="-2" y="590546"/>
              <a:chExt cx="11791669" cy="155983"/>
            </a:xfrm>
          </p:grpSpPr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id="{0BED040E-7BB2-49C2-930E-060FA804C9B4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497772FD-0540-4900-A9CE-CBA7079F1849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37F9593B-2C60-4984-BB71-15559FC4A254}"/>
                </a:ext>
              </a:extLst>
            </p:cNvPr>
            <p:cNvGrpSpPr/>
            <p:nvPr/>
          </p:nvGrpSpPr>
          <p:grpSpPr>
            <a:xfrm>
              <a:off x="400331" y="6111471"/>
              <a:ext cx="11791669" cy="155983"/>
              <a:chOff x="-2" y="590546"/>
              <a:chExt cx="11791669" cy="155983"/>
            </a:xfrm>
          </p:grpSpPr>
          <p:sp>
            <p:nvSpPr>
              <p:cNvPr id="100" name="직사각형 99">
                <a:extLst>
                  <a:ext uri="{FF2B5EF4-FFF2-40B4-BE49-F238E27FC236}">
                    <a16:creationId xmlns:a16="http://schemas.microsoft.com/office/drawing/2014/main" id="{19B4A5B7-3F7C-4A25-93FB-2188CBB57E86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AFCB190F-0271-4C38-A71F-CE6B1D6FF8B1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C1BCB1DC-00C3-4028-9459-B9A1BA0DFD87}"/>
                </a:ext>
              </a:extLst>
            </p:cNvPr>
            <p:cNvGrpSpPr/>
            <p:nvPr/>
          </p:nvGrpSpPr>
          <p:grpSpPr>
            <a:xfrm rot="5400000">
              <a:off x="-2708125" y="3724274"/>
              <a:ext cx="6111471" cy="155980"/>
              <a:chOff x="-2" y="590546"/>
              <a:chExt cx="11791669" cy="155977"/>
            </a:xfrm>
          </p:grpSpPr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092E8A3E-0047-4CFF-B6CF-A9433B53AB3B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직사각형 98">
                <a:extLst>
                  <a:ext uri="{FF2B5EF4-FFF2-40B4-BE49-F238E27FC236}">
                    <a16:creationId xmlns:a16="http://schemas.microsoft.com/office/drawing/2014/main" id="{4BB4DE33-1938-4368-A5AA-56BB964FFF37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D24453E5-B9C7-45FB-928A-8AF907DAD13F}"/>
                </a:ext>
              </a:extLst>
            </p:cNvPr>
            <p:cNvGrpSpPr/>
            <p:nvPr/>
          </p:nvGrpSpPr>
          <p:grpSpPr>
            <a:xfrm rot="5400000">
              <a:off x="8777437" y="2977745"/>
              <a:ext cx="6111471" cy="155980"/>
              <a:chOff x="-2" y="590546"/>
              <a:chExt cx="11791669" cy="155977"/>
            </a:xfrm>
          </p:grpSpPr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78031CC8-3E6F-425E-A826-DB814EBBE7D5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직사각형 96">
                <a:extLst>
                  <a:ext uri="{FF2B5EF4-FFF2-40B4-BE49-F238E27FC236}">
                    <a16:creationId xmlns:a16="http://schemas.microsoft.com/office/drawing/2014/main" id="{0850ED51-ED9D-48CD-9D57-7E5B6F2211AD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B772AB1A-7403-4DB7-A149-1436D1B526C8}"/>
              </a:ext>
            </a:extLst>
          </p:cNvPr>
          <p:cNvGrpSpPr/>
          <p:nvPr/>
        </p:nvGrpSpPr>
        <p:grpSpPr>
          <a:xfrm>
            <a:off x="689135" y="1235464"/>
            <a:ext cx="1226618" cy="4387073"/>
            <a:chOff x="689135" y="1235464"/>
            <a:chExt cx="1226618" cy="4387073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748FB6B3-0AFB-41E0-B1AF-5D239991D3B2}"/>
                </a:ext>
              </a:extLst>
            </p:cNvPr>
            <p:cNvSpPr/>
            <p:nvPr/>
          </p:nvSpPr>
          <p:spPr>
            <a:xfrm>
              <a:off x="689135" y="1235464"/>
              <a:ext cx="1226618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0" b="1" dirty="0"/>
                <a:t>01</a:t>
              </a: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4B2BF2E-5616-4C28-BE76-DAF570438847}"/>
                </a:ext>
              </a:extLst>
            </p:cNvPr>
            <p:cNvSpPr/>
            <p:nvPr/>
          </p:nvSpPr>
          <p:spPr>
            <a:xfrm>
              <a:off x="689135" y="2844225"/>
              <a:ext cx="1226618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0" b="1" dirty="0"/>
                <a:t>02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174258B-E409-40EC-84FB-1C57B80835AB}"/>
                </a:ext>
              </a:extLst>
            </p:cNvPr>
            <p:cNvSpPr/>
            <p:nvPr/>
          </p:nvSpPr>
          <p:spPr>
            <a:xfrm>
              <a:off x="689135" y="4452986"/>
              <a:ext cx="1226618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0" b="1" dirty="0"/>
                <a:t>03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B655C98D-CDB2-4F23-83DD-B518E84FFAD7}"/>
              </a:ext>
            </a:extLst>
          </p:cNvPr>
          <p:cNvGrpSpPr/>
          <p:nvPr/>
        </p:nvGrpSpPr>
        <p:grpSpPr>
          <a:xfrm>
            <a:off x="1915752" y="1357423"/>
            <a:ext cx="1642201" cy="3663798"/>
            <a:chOff x="1915752" y="1357423"/>
            <a:chExt cx="1642201" cy="366379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4E68514-C052-4145-BC58-308086C80E7B}"/>
                </a:ext>
              </a:extLst>
            </p:cNvPr>
            <p:cNvGrpSpPr/>
            <p:nvPr/>
          </p:nvGrpSpPr>
          <p:grpSpPr>
            <a:xfrm>
              <a:off x="1915753" y="1357423"/>
              <a:ext cx="1308246" cy="925632"/>
              <a:chOff x="1717252" y="1411777"/>
              <a:chExt cx="1308246" cy="92563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4F1BBA-B9A2-4BAA-8E8A-E370E88FD5ED}"/>
                  </a:ext>
                </a:extLst>
              </p:cNvPr>
              <p:cNvSpPr txBox="1"/>
              <p:nvPr/>
            </p:nvSpPr>
            <p:spPr>
              <a:xfrm>
                <a:off x="1717252" y="1411777"/>
                <a:ext cx="926646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300" b="1" dirty="0"/>
                  <a:t>과제</a:t>
                </a:r>
                <a:r>
                  <a:rPr lang="en-US" sz="2300" b="1" dirty="0"/>
                  <a:t> 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13F589-8DEE-4883-AB90-FE0D1F34C770}"/>
                  </a:ext>
                </a:extLst>
              </p:cNvPr>
              <p:cNvSpPr txBox="1"/>
              <p:nvPr/>
            </p:nvSpPr>
            <p:spPr>
              <a:xfrm>
                <a:off x="1717252" y="1814189"/>
                <a:ext cx="13082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ko-KR" altLang="en-US" sz="1400" b="1" dirty="0" err="1"/>
                  <a:t>롤러블</a:t>
                </a:r>
                <a:endParaRPr lang="en-US" altLang="ko-KR" sz="1400" b="1" dirty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ko-KR" altLang="en-US" sz="1400" b="1" dirty="0"/>
                  <a:t>신재생</a:t>
                </a:r>
                <a:r>
                  <a:rPr lang="en-US" sz="1400" b="1" dirty="0"/>
                  <a:t> </a:t>
                </a: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37BEE109-3E6D-450F-9F1F-7373044AA94B}"/>
                </a:ext>
              </a:extLst>
            </p:cNvPr>
            <p:cNvGrpSpPr/>
            <p:nvPr/>
          </p:nvGrpSpPr>
          <p:grpSpPr>
            <a:xfrm>
              <a:off x="1915752" y="2966184"/>
              <a:ext cx="1642201" cy="925632"/>
              <a:chOff x="1717251" y="1411777"/>
              <a:chExt cx="1642201" cy="92563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9885C1-700D-4844-9FF4-5A1C32006DDD}"/>
                  </a:ext>
                </a:extLst>
              </p:cNvPr>
              <p:cNvSpPr txBox="1"/>
              <p:nvPr/>
            </p:nvSpPr>
            <p:spPr>
              <a:xfrm>
                <a:off x="1717252" y="1411777"/>
                <a:ext cx="926646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300" b="1" dirty="0"/>
                  <a:t>목표</a:t>
                </a:r>
                <a:r>
                  <a:rPr lang="en-US" sz="2300" b="1" dirty="0"/>
                  <a:t>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ED0C18-9F7F-4059-B0C8-350A19C6577D}"/>
                  </a:ext>
                </a:extLst>
              </p:cNvPr>
              <p:cNvSpPr txBox="1"/>
              <p:nvPr/>
            </p:nvSpPr>
            <p:spPr>
              <a:xfrm>
                <a:off x="1717251" y="1814189"/>
                <a:ext cx="1642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arenR"/>
                </a:pPr>
                <a:r>
                  <a:rPr lang="ko-KR" altLang="en-US" sz="1400" b="1" dirty="0"/>
                  <a:t>학술적 목표</a:t>
                </a:r>
                <a:endParaRPr lang="en-US" altLang="ko-KR" sz="1400" b="1" dirty="0"/>
              </a:p>
              <a:p>
                <a:pPr marL="342900" indent="-342900">
                  <a:buFont typeface="+mj-lt"/>
                  <a:buAutoNum type="arabicParenR"/>
                </a:pPr>
                <a:r>
                  <a:rPr lang="en-US" sz="1400" b="1" dirty="0"/>
                  <a:t>‘</a:t>
                </a:r>
                <a:r>
                  <a:rPr lang="ko-KR" altLang="en-US" sz="1400" b="1" dirty="0"/>
                  <a:t>나</a:t>
                </a:r>
                <a:r>
                  <a:rPr lang="en-US" altLang="ko-KR" sz="1400" b="1" dirty="0"/>
                  <a:t>’</a:t>
                </a:r>
                <a:r>
                  <a:rPr lang="ko-KR" altLang="en-US" sz="1400" b="1" dirty="0"/>
                  <a:t>의 목표</a:t>
                </a:r>
                <a:r>
                  <a:rPr lang="en-US" sz="1400" b="1" dirty="0"/>
                  <a:t> 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0FF85C-C4C0-4A7D-8268-0798F4C1F37A}"/>
                </a:ext>
              </a:extLst>
            </p:cNvPr>
            <p:cNvSpPr txBox="1"/>
            <p:nvPr/>
          </p:nvSpPr>
          <p:spPr>
            <a:xfrm>
              <a:off x="1915753" y="4574945"/>
              <a:ext cx="92664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300" b="1" dirty="0"/>
                <a:t>취업</a:t>
              </a:r>
              <a:r>
                <a:rPr lang="en-US" sz="23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35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395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직무적성검사 </a:t>
            </a:r>
            <a:r>
              <a:rPr lang="en-US" altLang="ko-KR" sz="2400" b="1" dirty="0"/>
              <a:t>(GSAT)</a:t>
            </a:r>
            <a:endParaRPr lang="ko-KR" altLang="en-US" sz="2400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1DA73E8-2E6E-4EF9-BBEA-64BB23C75404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821E700-D278-410D-AE89-8294648A7B19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F61E997-2548-4E33-AD2D-747F8D2B87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51BC50CF-AC68-4B5E-AA50-8EA61000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371" y="45720"/>
            <a:ext cx="1477395" cy="49054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B83DCAE-FD46-48F4-9B42-6887A25F8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481" y="810864"/>
            <a:ext cx="4029223" cy="1626423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E27352D1-C3CE-41FD-AE2E-66FFFB33CBCD}"/>
              </a:ext>
            </a:extLst>
          </p:cNvPr>
          <p:cNvGrpSpPr/>
          <p:nvPr/>
        </p:nvGrpSpPr>
        <p:grpSpPr>
          <a:xfrm>
            <a:off x="46296" y="810864"/>
            <a:ext cx="7972273" cy="1627497"/>
            <a:chOff x="185293" y="865148"/>
            <a:chExt cx="9703122" cy="198084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255213B-A026-4B11-BFCA-4F280D082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7293" b="24212"/>
            <a:stretch/>
          </p:blipFill>
          <p:spPr>
            <a:xfrm>
              <a:off x="185293" y="866455"/>
              <a:ext cx="3801286" cy="1978226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EE3D696-09F5-4F16-8502-093AD1195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214"/>
            <a:stretch/>
          </p:blipFill>
          <p:spPr>
            <a:xfrm>
              <a:off x="4086225" y="865148"/>
              <a:ext cx="5802190" cy="1980840"/>
            </a:xfrm>
            <a:prstGeom prst="rect">
              <a:avLst/>
            </a:prstGeom>
          </p:spPr>
        </p:pic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824BEC89-DCAF-4F38-A83F-84187738E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35" y="2596358"/>
            <a:ext cx="4134427" cy="24292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CCE07D-94E7-4552-8EA2-528C3EF27FAA}"/>
              </a:ext>
            </a:extLst>
          </p:cNvPr>
          <p:cNvSpPr txBox="1"/>
          <p:nvPr/>
        </p:nvSpPr>
        <p:spPr>
          <a:xfrm>
            <a:off x="160147" y="5183569"/>
            <a:ext cx="49095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600" b="1" dirty="0"/>
              <a:t>F</a:t>
            </a:r>
            <a:r>
              <a:rPr lang="ko-KR" altLang="en-US" sz="1600" b="1" dirty="0"/>
              <a:t>는 홍보팀에 배치된다</a:t>
            </a:r>
            <a:r>
              <a:rPr lang="en-US" altLang="ko-KR" sz="1600" b="1" dirty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b="1" dirty="0"/>
              <a:t>A</a:t>
            </a:r>
            <a:r>
              <a:rPr lang="ko-KR" altLang="en-US" sz="1600" b="1" dirty="0"/>
              <a:t>는 재무팀을 제외한 모든 팀에 배치될 수 있다</a:t>
            </a:r>
            <a:r>
              <a:rPr lang="en-US" altLang="ko-KR" sz="1600" b="1" dirty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ko-KR" altLang="en-US" sz="1600" b="1" dirty="0"/>
              <a:t>인사팀에는 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명이 배치된다</a:t>
            </a:r>
            <a:r>
              <a:rPr lang="en-US" altLang="ko-KR" sz="1600" b="1" dirty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altLang="ko-KR" sz="1600" b="1" dirty="0"/>
              <a:t>B</a:t>
            </a:r>
            <a:r>
              <a:rPr lang="ko-KR" altLang="en-US" sz="1600" b="1" dirty="0"/>
              <a:t>가 영업팀에 배치되는 경우는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가지다</a:t>
            </a:r>
            <a:r>
              <a:rPr lang="en-US" altLang="ko-KR" sz="1600" b="1" dirty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en-US" altLang="ko-KR" sz="1600" b="1" dirty="0"/>
              <a:t>D</a:t>
            </a:r>
            <a:r>
              <a:rPr lang="ko-KR" altLang="en-US" sz="1600" b="1" dirty="0"/>
              <a:t>는 영업팀이다</a:t>
            </a:r>
            <a:r>
              <a:rPr lang="en-US" altLang="ko-KR" sz="1600" b="1" dirty="0"/>
              <a:t>.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601635C-8ACC-4AC9-B2D3-EB3F216C48BA}"/>
              </a:ext>
            </a:extLst>
          </p:cNvPr>
          <p:cNvGrpSpPr/>
          <p:nvPr/>
        </p:nvGrpSpPr>
        <p:grpSpPr>
          <a:xfrm>
            <a:off x="6553384" y="3235591"/>
            <a:ext cx="3126194" cy="2704129"/>
            <a:chOff x="6553384" y="2711889"/>
            <a:chExt cx="3126194" cy="27041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83DF2F-E357-4999-B383-B138BBB43FC0}"/>
                </a:ext>
              </a:extLst>
            </p:cNvPr>
            <p:cNvSpPr txBox="1"/>
            <p:nvPr/>
          </p:nvSpPr>
          <p:spPr>
            <a:xfrm>
              <a:off x="7230656" y="2711889"/>
              <a:ext cx="1771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A,B,C,D   E,F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9523CC-7D85-4B4B-997F-5C64F2ED564D}"/>
                </a:ext>
              </a:extLst>
            </p:cNvPr>
            <p:cNvSpPr txBox="1"/>
            <p:nvPr/>
          </p:nvSpPr>
          <p:spPr>
            <a:xfrm>
              <a:off x="6553384" y="3170083"/>
              <a:ext cx="3126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/>
                <a:t>영업</a:t>
              </a:r>
              <a:r>
                <a:rPr lang="en-US" altLang="ko-KR" b="1" dirty="0"/>
                <a:t> / </a:t>
              </a:r>
              <a:r>
                <a:rPr lang="ko-KR" altLang="en-US" b="1" dirty="0"/>
                <a:t>재무 </a:t>
              </a:r>
              <a:r>
                <a:rPr lang="en-US" altLang="ko-KR" b="1" dirty="0"/>
                <a:t>/ </a:t>
              </a:r>
              <a:r>
                <a:rPr lang="ko-KR" altLang="en-US" b="1" dirty="0"/>
                <a:t>홍보</a:t>
              </a:r>
              <a:r>
                <a:rPr lang="en-US" altLang="ko-KR" b="1" dirty="0"/>
                <a:t> / </a:t>
              </a:r>
              <a:r>
                <a:rPr lang="ko-KR" altLang="en-US" b="1" dirty="0"/>
                <a:t>인사</a:t>
              </a:r>
              <a:endParaRPr lang="en-US" b="1" dirty="0"/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03929FA2-7854-4243-9F46-31FD8B95901C}"/>
                </a:ext>
              </a:extLst>
            </p:cNvPr>
            <p:cNvGrpSpPr/>
            <p:nvPr/>
          </p:nvGrpSpPr>
          <p:grpSpPr>
            <a:xfrm>
              <a:off x="6718208" y="3541726"/>
              <a:ext cx="2796546" cy="369332"/>
              <a:chOff x="6733991" y="3541726"/>
              <a:chExt cx="2796546" cy="36933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96C945-5810-414A-B426-C88D97024C39}"/>
                  </a:ext>
                </a:extLst>
              </p:cNvPr>
              <p:cNvSpPr txBox="1"/>
              <p:nvPr/>
            </p:nvSpPr>
            <p:spPr>
              <a:xfrm>
                <a:off x="7652931" y="3541726"/>
                <a:ext cx="208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F41A81-CDBA-4D76-B3C1-7F2BBC77519E}"/>
                  </a:ext>
                </a:extLst>
              </p:cNvPr>
              <p:cNvSpPr txBox="1"/>
              <p:nvPr/>
            </p:nvSpPr>
            <p:spPr>
              <a:xfrm>
                <a:off x="8876671" y="3541726"/>
                <a:ext cx="653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C,</a:t>
                </a:r>
                <a:r>
                  <a:rPr lang="en-US" b="1" dirty="0"/>
                  <a:t>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C3143D-F762-4D42-BF29-FFC1F9ED0545}"/>
                  </a:ext>
                </a:extLst>
              </p:cNvPr>
              <p:cNvSpPr txBox="1"/>
              <p:nvPr/>
            </p:nvSpPr>
            <p:spPr>
              <a:xfrm>
                <a:off x="8392706" y="3541726"/>
                <a:ext cx="208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F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9FB681F-A346-4DE8-8A87-3C7B797A1D87}"/>
                  </a:ext>
                </a:extLst>
              </p:cNvPr>
              <p:cNvSpPr txBox="1"/>
              <p:nvPr/>
            </p:nvSpPr>
            <p:spPr>
              <a:xfrm>
                <a:off x="6733991" y="3541726"/>
                <a:ext cx="654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B,D</a:t>
                </a:r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51AC6510-97E3-47D5-85F5-712C13DADC30}"/>
                </a:ext>
              </a:extLst>
            </p:cNvPr>
            <p:cNvGrpSpPr/>
            <p:nvPr/>
          </p:nvGrpSpPr>
          <p:grpSpPr>
            <a:xfrm>
              <a:off x="6718208" y="4033420"/>
              <a:ext cx="2796546" cy="369332"/>
              <a:chOff x="6733991" y="3541726"/>
              <a:chExt cx="2796546" cy="36933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58069-1825-4E22-80FF-B67D2717FA86}"/>
                  </a:ext>
                </a:extLst>
              </p:cNvPr>
              <p:cNvSpPr txBox="1"/>
              <p:nvPr/>
            </p:nvSpPr>
            <p:spPr>
              <a:xfrm>
                <a:off x="7652931" y="3541726"/>
                <a:ext cx="208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C60116-9B1D-4206-9A1C-5E05BB114029}"/>
                  </a:ext>
                </a:extLst>
              </p:cNvPr>
              <p:cNvSpPr txBox="1"/>
              <p:nvPr/>
            </p:nvSpPr>
            <p:spPr>
              <a:xfrm>
                <a:off x="8876671" y="3541726"/>
                <a:ext cx="653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endParaRPr lang="en-US" b="1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AE1563D-746D-405E-AD67-FD04D3918359}"/>
                  </a:ext>
                </a:extLst>
              </p:cNvPr>
              <p:cNvSpPr txBox="1"/>
              <p:nvPr/>
            </p:nvSpPr>
            <p:spPr>
              <a:xfrm>
                <a:off x="8213528" y="3541726"/>
                <a:ext cx="5667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A,F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DE56C7-720E-4951-B828-5D8125086599}"/>
                  </a:ext>
                </a:extLst>
              </p:cNvPr>
              <p:cNvSpPr txBox="1"/>
              <p:nvPr/>
            </p:nvSpPr>
            <p:spPr>
              <a:xfrm>
                <a:off x="6733991" y="3541726"/>
                <a:ext cx="654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B,D</a:t>
                </a: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A0A79489-6518-488C-97C6-6F0602D6A65B}"/>
                </a:ext>
              </a:extLst>
            </p:cNvPr>
            <p:cNvGrpSpPr/>
            <p:nvPr/>
          </p:nvGrpSpPr>
          <p:grpSpPr>
            <a:xfrm>
              <a:off x="6718208" y="4527425"/>
              <a:ext cx="2796546" cy="369332"/>
              <a:chOff x="6733991" y="3541726"/>
              <a:chExt cx="2796546" cy="36933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89C9F4-CE93-45A9-81C4-A1A57771030A}"/>
                  </a:ext>
                </a:extLst>
              </p:cNvPr>
              <p:cNvSpPr txBox="1"/>
              <p:nvPr/>
            </p:nvSpPr>
            <p:spPr>
              <a:xfrm>
                <a:off x="7652931" y="3541726"/>
                <a:ext cx="208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A94BE76-0928-4419-9030-6111003D45E5}"/>
                  </a:ext>
                </a:extLst>
              </p:cNvPr>
              <p:cNvSpPr txBox="1"/>
              <p:nvPr/>
            </p:nvSpPr>
            <p:spPr>
              <a:xfrm>
                <a:off x="8876671" y="3541726"/>
                <a:ext cx="653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C,</a:t>
                </a:r>
                <a:r>
                  <a:rPr lang="en-US" b="1" dirty="0"/>
                  <a:t>B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5DE8EAE-088B-4DCC-BD1D-97DEFD62796A}"/>
                  </a:ext>
                </a:extLst>
              </p:cNvPr>
              <p:cNvSpPr txBox="1"/>
              <p:nvPr/>
            </p:nvSpPr>
            <p:spPr>
              <a:xfrm>
                <a:off x="8136896" y="3541726"/>
                <a:ext cx="739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A,D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2B4FB9-03BD-4014-88E2-D58CFDA79465}"/>
                  </a:ext>
                </a:extLst>
              </p:cNvPr>
              <p:cNvSpPr txBox="1"/>
              <p:nvPr/>
            </p:nvSpPr>
            <p:spPr>
              <a:xfrm>
                <a:off x="6733991" y="3541726"/>
                <a:ext cx="654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F</a:t>
                </a:r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96C51BA-B610-4A29-BA38-E762AF80C52F}"/>
                </a:ext>
              </a:extLst>
            </p:cNvPr>
            <p:cNvGrpSpPr/>
            <p:nvPr/>
          </p:nvGrpSpPr>
          <p:grpSpPr>
            <a:xfrm>
              <a:off x="6718208" y="5046686"/>
              <a:ext cx="2796546" cy="369332"/>
              <a:chOff x="6733991" y="3541726"/>
              <a:chExt cx="2796546" cy="36933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52ECC6-203D-47BC-A4C5-072E9B8FD15A}"/>
                  </a:ext>
                </a:extLst>
              </p:cNvPr>
              <p:cNvSpPr txBox="1"/>
              <p:nvPr/>
            </p:nvSpPr>
            <p:spPr>
              <a:xfrm>
                <a:off x="7652931" y="3541726"/>
                <a:ext cx="208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AA005B2-03A9-4A2B-BB0A-6217877606AE}"/>
                  </a:ext>
                </a:extLst>
              </p:cNvPr>
              <p:cNvSpPr txBox="1"/>
              <p:nvPr/>
            </p:nvSpPr>
            <p:spPr>
              <a:xfrm>
                <a:off x="8876671" y="3541726"/>
                <a:ext cx="653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C,</a:t>
                </a:r>
                <a:r>
                  <a:rPr lang="en-US" b="1" dirty="0"/>
                  <a:t>F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B2D2E1-B536-4898-A38A-32DCC9E4640B}"/>
                  </a:ext>
                </a:extLst>
              </p:cNvPr>
              <p:cNvSpPr txBox="1"/>
              <p:nvPr/>
            </p:nvSpPr>
            <p:spPr>
              <a:xfrm>
                <a:off x="8392706" y="3541726"/>
                <a:ext cx="208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B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7DB3E68-71BD-4C2A-8B73-72A23A011EEC}"/>
                  </a:ext>
                </a:extLst>
              </p:cNvPr>
              <p:cNvSpPr txBox="1"/>
              <p:nvPr/>
            </p:nvSpPr>
            <p:spPr>
              <a:xfrm>
                <a:off x="6733991" y="3541726"/>
                <a:ext cx="654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A,D</a:t>
                </a:r>
              </a:p>
            </p:txBody>
          </p:sp>
        </p:grp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99B674F-30D0-479C-A75A-22173D165540}"/>
              </a:ext>
            </a:extLst>
          </p:cNvPr>
          <p:cNvSpPr/>
          <p:nvPr/>
        </p:nvSpPr>
        <p:spPr>
          <a:xfrm>
            <a:off x="224444" y="5974598"/>
            <a:ext cx="4044218" cy="21757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AB7ABD5B-C49C-4976-92E7-AC479249E558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78289F48-EDCF-4153-945C-B21424CF19B6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8AE744B-6907-4E3E-B565-F0C9480B2466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6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합격자들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1DA73E8-2E6E-4EF9-BBEA-64BB23C75404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821E700-D278-410D-AE89-8294648A7B19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F61E997-2548-4E33-AD2D-747F8D2B87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51BC50CF-AC68-4B5E-AA50-8EA61000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371" y="45720"/>
            <a:ext cx="1477395" cy="490542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E7D227C1-E3AF-42BB-9086-EFB3A0001FC2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E922F3A-7111-4A4C-9A8F-302C7E943000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B1C06988-10B2-45C1-BC56-A232251D705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412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준비법</a:t>
            </a:r>
            <a:endParaRPr lang="ko-KR" altLang="en-US" sz="2400" b="1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1DA73E8-2E6E-4EF9-BBEA-64BB23C75404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821E700-D278-410D-AE89-8294648A7B19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F61E997-2548-4E33-AD2D-747F8D2B87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51BC50CF-AC68-4B5E-AA50-8EA61000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371" y="45720"/>
            <a:ext cx="1477395" cy="49054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0109CB6C-7BA6-48C0-B267-178CA308E319}"/>
              </a:ext>
            </a:extLst>
          </p:cNvPr>
          <p:cNvGrpSpPr/>
          <p:nvPr/>
        </p:nvGrpSpPr>
        <p:grpSpPr>
          <a:xfrm>
            <a:off x="6018007" y="746529"/>
            <a:ext cx="155987" cy="6111471"/>
            <a:chOff x="3411575" y="810864"/>
            <a:chExt cx="155987" cy="6111471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14E6C45-964B-4431-8BD4-49335728E72E}"/>
                </a:ext>
              </a:extLst>
            </p:cNvPr>
            <p:cNvSpPr/>
            <p:nvPr/>
          </p:nvSpPr>
          <p:spPr>
            <a:xfrm rot="5400000" flipV="1">
              <a:off x="488967" y="3843739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7BEB7994-0EAE-46BD-A3B3-FA95E72FEFB9}"/>
                </a:ext>
              </a:extLst>
            </p:cNvPr>
            <p:cNvSpPr/>
            <p:nvPr/>
          </p:nvSpPr>
          <p:spPr>
            <a:xfrm rot="5400000" flipV="1">
              <a:off x="378700" y="3843740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D5D68FA-5230-4977-B183-BE0A0CDD61A4}"/>
              </a:ext>
            </a:extLst>
          </p:cNvPr>
          <p:cNvSpPr txBox="1"/>
          <p:nvPr/>
        </p:nvSpPr>
        <p:spPr>
          <a:xfrm>
            <a:off x="0" y="787875"/>
            <a:ext cx="175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영어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A509C0-CB03-48E9-8299-2AE2E550EAFD}"/>
              </a:ext>
            </a:extLst>
          </p:cNvPr>
          <p:cNvSpPr txBox="1"/>
          <p:nvPr/>
        </p:nvSpPr>
        <p:spPr>
          <a:xfrm>
            <a:off x="6173994" y="787875"/>
            <a:ext cx="245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직무적합성평가</a:t>
            </a:r>
            <a:endParaRPr lang="ko-KR" altLang="en-US" sz="2000" b="1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78BD3E8-2209-4D5F-945F-55152A5659CC}"/>
              </a:ext>
            </a:extLst>
          </p:cNvPr>
          <p:cNvGrpSpPr/>
          <p:nvPr/>
        </p:nvGrpSpPr>
        <p:grpSpPr>
          <a:xfrm>
            <a:off x="200166" y="3724325"/>
            <a:ext cx="11791669" cy="155878"/>
            <a:chOff x="-2" y="590546"/>
            <a:chExt cx="11791669" cy="155878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22738517-C20E-497B-A7E2-3004F9CBB0B0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3D8143A-544A-4327-824B-25FFAA37AE53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EA0131E-75A2-4A95-931B-12CB62C2EB25}"/>
              </a:ext>
            </a:extLst>
          </p:cNvPr>
          <p:cNvSpPr txBox="1"/>
          <p:nvPr/>
        </p:nvSpPr>
        <p:spPr>
          <a:xfrm>
            <a:off x="-2" y="3914826"/>
            <a:ext cx="3009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직무적성검사 </a:t>
            </a:r>
            <a:r>
              <a:rPr lang="en-US" altLang="ko-KR" sz="2000" b="1" dirty="0"/>
              <a:t>(GSAT)</a:t>
            </a:r>
            <a:endParaRPr lang="ko-KR" altLang="en-US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D53F8C-63D3-4DD5-8802-4509474FB12B}"/>
              </a:ext>
            </a:extLst>
          </p:cNvPr>
          <p:cNvSpPr txBox="1"/>
          <p:nvPr/>
        </p:nvSpPr>
        <p:spPr>
          <a:xfrm>
            <a:off x="6173994" y="3914826"/>
            <a:ext cx="227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면접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384168E1-CC22-4EB6-976A-691A300A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149" y="4093991"/>
            <a:ext cx="1875733" cy="25273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7B1D47-6176-4236-81D1-F83639B4B000}"/>
              </a:ext>
            </a:extLst>
          </p:cNvPr>
          <p:cNvSpPr txBox="1"/>
          <p:nvPr/>
        </p:nvSpPr>
        <p:spPr>
          <a:xfrm>
            <a:off x="278215" y="4500465"/>
            <a:ext cx="2708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200" b="1" dirty="0"/>
              <a:t>기출문제</a:t>
            </a:r>
            <a:r>
              <a:rPr lang="en-US" sz="1200" b="1" dirty="0"/>
              <a:t> </a:t>
            </a:r>
            <a:r>
              <a:rPr lang="ko-KR" altLang="en-US" sz="1200" b="1" dirty="0"/>
              <a:t>풀이 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최소 </a:t>
            </a:r>
            <a:r>
              <a:rPr lang="en-US" altLang="ko-KR" sz="1200" b="1" dirty="0"/>
              <a:t>3~4</a:t>
            </a:r>
            <a:r>
              <a:rPr lang="ko-KR" altLang="en-US" sz="1200" b="1" dirty="0"/>
              <a:t>권 이상</a:t>
            </a:r>
            <a:r>
              <a:rPr lang="en-US" altLang="ko-KR" sz="1200" b="1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200" b="1" dirty="0"/>
              <a:t>선택과 집중</a:t>
            </a:r>
            <a:endParaRPr lang="en-US" altLang="ko-KR" sz="1200" b="1" dirty="0"/>
          </a:p>
          <a:p>
            <a:r>
              <a:rPr lang="en-US" altLang="ko-KR" sz="1200" b="1" dirty="0"/>
              <a:t>      -&gt; </a:t>
            </a:r>
            <a:r>
              <a:rPr lang="ko-KR" altLang="en-US" sz="1200" b="1" dirty="0"/>
              <a:t>문제 </a:t>
            </a:r>
            <a:r>
              <a:rPr lang="ko-KR" altLang="en-US" sz="1200" b="1" dirty="0" err="1"/>
              <a:t>풀이법</a:t>
            </a:r>
            <a:r>
              <a:rPr lang="ko-KR" altLang="en-US" sz="1200" b="1" dirty="0"/>
              <a:t> 확인</a:t>
            </a:r>
            <a:endParaRPr lang="en-US" altLang="ko-KR" sz="1200" b="1" dirty="0"/>
          </a:p>
          <a:p>
            <a:r>
              <a:rPr lang="en-US" altLang="ko-KR" sz="1200" b="1" dirty="0"/>
              <a:t>      -&gt; </a:t>
            </a:r>
            <a:r>
              <a:rPr lang="ko-KR" altLang="en-US" sz="1200" b="1" dirty="0"/>
              <a:t>모르는 문제 넘기기</a:t>
            </a:r>
            <a:endParaRPr lang="en-US" altLang="ko-KR" sz="1200" b="1" dirty="0"/>
          </a:p>
          <a:p>
            <a:r>
              <a:rPr lang="en-US" altLang="ko-KR" sz="1200" b="1" dirty="0"/>
              <a:t>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200" b="1" dirty="0"/>
              <a:t>모의고사 </a:t>
            </a:r>
            <a:endParaRPr lang="en-US" altLang="ko-KR" sz="1200" b="1" dirty="0"/>
          </a:p>
          <a:p>
            <a:r>
              <a:rPr lang="en-US" sz="1200" b="1" dirty="0"/>
              <a:t>      -&gt; </a:t>
            </a:r>
            <a:r>
              <a:rPr lang="ko-KR" altLang="en-US" sz="1200" b="1" dirty="0"/>
              <a:t>실전과 같은 시간으로 풀이</a:t>
            </a:r>
            <a:endParaRPr lang="en-US" altLang="ko-KR" sz="1200" b="1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D006BF99-2F74-4F87-B6BA-EE60563E2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617" y="1079742"/>
            <a:ext cx="2920149" cy="23111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223A026-C18F-4A80-93D6-DF8095B4B38B}"/>
              </a:ext>
            </a:extLst>
          </p:cNvPr>
          <p:cNvSpPr txBox="1"/>
          <p:nvPr/>
        </p:nvSpPr>
        <p:spPr>
          <a:xfrm>
            <a:off x="6279022" y="1481076"/>
            <a:ext cx="2858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200" b="1" dirty="0"/>
              <a:t>4-2</a:t>
            </a:r>
            <a:r>
              <a:rPr lang="ko-KR" altLang="en-US" sz="1200" b="1" dirty="0"/>
              <a:t>학기 전공학점 확보</a:t>
            </a:r>
            <a:endParaRPr lang="en-US" altLang="ko-KR" sz="1200" b="1" dirty="0"/>
          </a:p>
          <a:p>
            <a:r>
              <a:rPr lang="en-US" altLang="ko-KR" sz="1200" b="1" dirty="0"/>
              <a:t>      -&gt; </a:t>
            </a:r>
            <a:r>
              <a:rPr lang="ko-KR" altLang="en-US" sz="1200" b="1" dirty="0"/>
              <a:t>전공평점 </a:t>
            </a:r>
            <a:r>
              <a:rPr lang="en-US" altLang="ko-KR" sz="1200" b="1" dirty="0"/>
              <a:t>3.8</a:t>
            </a:r>
            <a:r>
              <a:rPr lang="ko-KR" altLang="en-US" sz="1200" b="1" dirty="0"/>
              <a:t>이상 확보</a:t>
            </a:r>
            <a:endParaRPr lang="en-US" altLang="ko-KR" sz="1200" b="1" dirty="0"/>
          </a:p>
          <a:p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200" b="1" dirty="0"/>
              <a:t>전공 심화내용 복습</a:t>
            </a:r>
            <a:endParaRPr lang="en-US" altLang="ko-KR" sz="1200" b="1" dirty="0"/>
          </a:p>
          <a:p>
            <a:r>
              <a:rPr lang="en-US" altLang="ko-KR" sz="1200" b="1" dirty="0"/>
              <a:t>      -&gt; </a:t>
            </a:r>
            <a:r>
              <a:rPr lang="ko-KR" altLang="en-US" sz="1200" b="1" dirty="0"/>
              <a:t>반도체 이론 및 양자역학</a:t>
            </a:r>
            <a:endParaRPr lang="en-US" altLang="ko-KR" sz="1200" b="1" dirty="0"/>
          </a:p>
          <a:p>
            <a:r>
              <a:rPr lang="en-US" altLang="ko-KR" sz="1200" b="1" dirty="0"/>
              <a:t>      -&gt; </a:t>
            </a:r>
            <a:r>
              <a:rPr lang="ko-KR" altLang="en-US" sz="1200" b="1" dirty="0"/>
              <a:t>반도체 장비 및 </a:t>
            </a:r>
            <a:r>
              <a:rPr lang="en-US" altLang="ko-KR" sz="1200" b="1" dirty="0"/>
              <a:t>8</a:t>
            </a:r>
            <a:r>
              <a:rPr lang="ko-KR" altLang="en-US" sz="1200" b="1" dirty="0" err="1"/>
              <a:t>대공정</a:t>
            </a:r>
            <a:endParaRPr lang="en-US" altLang="ko-KR" sz="1200" b="1" dirty="0"/>
          </a:p>
          <a:p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200" b="1" dirty="0"/>
              <a:t>전공과 기업의 연관성 확인</a:t>
            </a:r>
            <a:endParaRPr lang="en-US" altLang="ko-KR" sz="1200" b="1" dirty="0"/>
          </a:p>
          <a:p>
            <a:r>
              <a:rPr lang="en-US" sz="1200" b="1" dirty="0"/>
              <a:t>      (</a:t>
            </a:r>
            <a:r>
              <a:rPr lang="ko-KR" altLang="en-US" sz="1200" b="1" dirty="0"/>
              <a:t>반도체공정기술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반도체공정설계</a:t>
            </a:r>
            <a:r>
              <a:rPr lang="en-US" altLang="ko-KR" sz="1200" b="1" dirty="0"/>
              <a:t>)</a:t>
            </a:r>
            <a:endParaRPr lang="en-US" sz="1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91FB2-B030-4FB4-86C2-E3E12C1109C2}"/>
              </a:ext>
            </a:extLst>
          </p:cNvPr>
          <p:cNvSpPr txBox="1"/>
          <p:nvPr/>
        </p:nvSpPr>
        <p:spPr>
          <a:xfrm>
            <a:off x="6369240" y="4410000"/>
            <a:ext cx="4761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200" b="1" dirty="0"/>
              <a:t>나의 약점 분석</a:t>
            </a:r>
            <a:endParaRPr lang="en-US" altLang="ko-KR" sz="1200" b="1" dirty="0"/>
          </a:p>
          <a:p>
            <a:r>
              <a:rPr lang="en-US" altLang="ko-KR" sz="1200" b="1" dirty="0"/>
              <a:t>      -&gt; </a:t>
            </a:r>
            <a:r>
              <a:rPr lang="ko-KR" altLang="en-US" sz="1200" b="1" dirty="0"/>
              <a:t>왜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학년 평점이 낮은가</a:t>
            </a:r>
            <a:r>
              <a:rPr lang="en-US" altLang="ko-KR" sz="1200" b="1" dirty="0"/>
              <a:t>?</a:t>
            </a:r>
          </a:p>
          <a:p>
            <a:r>
              <a:rPr lang="en-US" altLang="ko-KR" sz="1200" b="1" dirty="0"/>
              <a:t>      -&gt; </a:t>
            </a:r>
            <a:r>
              <a:rPr lang="ko-KR" altLang="en-US" sz="1200" b="1" dirty="0"/>
              <a:t>왜 문과에서 이과로 넘어왔는가</a:t>
            </a:r>
            <a:r>
              <a:rPr lang="en-US" altLang="ko-KR" sz="1200" b="1" dirty="0"/>
              <a:t>?</a:t>
            </a:r>
          </a:p>
          <a:p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200" b="1" dirty="0"/>
              <a:t>지원기업의 약점 분석</a:t>
            </a:r>
            <a:endParaRPr lang="en-US" altLang="ko-KR" sz="1200" b="1" dirty="0"/>
          </a:p>
          <a:p>
            <a:r>
              <a:rPr lang="en-US" altLang="ko-KR" sz="1200" b="1" dirty="0"/>
              <a:t>      -&gt; </a:t>
            </a:r>
            <a:r>
              <a:rPr lang="ko-KR" altLang="en-US" sz="1200" b="1" dirty="0"/>
              <a:t>현재 삼성의 약점이 무엇인가</a:t>
            </a:r>
            <a:r>
              <a:rPr lang="en-US" altLang="ko-KR" sz="1200" b="1" dirty="0"/>
              <a:t>?</a:t>
            </a:r>
          </a:p>
          <a:p>
            <a:r>
              <a:rPr lang="en-US" altLang="ko-KR" sz="1200" b="1" dirty="0"/>
              <a:t>      -&gt; ~~</a:t>
            </a:r>
            <a:r>
              <a:rPr lang="ko-KR" altLang="en-US" sz="1200" b="1" dirty="0"/>
              <a:t>한 상황의 경우 기업이 선택할 최선의 선택은 무엇인가</a:t>
            </a:r>
            <a:r>
              <a:rPr lang="en-US" altLang="ko-KR" sz="1200" b="1" dirty="0"/>
              <a:t>?</a:t>
            </a:r>
          </a:p>
          <a:p>
            <a:endParaRPr lang="en-US" altLang="ko-KR" sz="12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200" b="1" dirty="0"/>
              <a:t>면접에 적합한 화술 및 태도 공부</a:t>
            </a:r>
            <a:endParaRPr lang="en-US" altLang="ko-KR" sz="1200" b="1" dirty="0"/>
          </a:p>
          <a:p>
            <a:r>
              <a:rPr lang="en-US" sz="1200" b="1" dirty="0"/>
              <a:t>      -&gt; </a:t>
            </a:r>
            <a:r>
              <a:rPr lang="ko-KR" altLang="en-US" sz="1200" b="1" dirty="0"/>
              <a:t>약점에 대해 인지하고 보완</a:t>
            </a:r>
            <a:endParaRPr lang="en-US" altLang="ko-KR" sz="1200" b="1" dirty="0"/>
          </a:p>
          <a:p>
            <a:r>
              <a:rPr lang="en-US" sz="1200" b="1" dirty="0"/>
              <a:t>      -&gt; </a:t>
            </a:r>
            <a:r>
              <a:rPr lang="ko-KR" altLang="en-US" sz="1200" b="1" dirty="0"/>
              <a:t>주관적 생각에 대한 자기주도적 태도</a:t>
            </a:r>
            <a:endParaRPr lang="en-US" altLang="ko-KR" sz="1200" b="1" dirty="0"/>
          </a:p>
          <a:p>
            <a:r>
              <a:rPr lang="en-US" altLang="ko-KR" sz="1200" b="1" dirty="0"/>
              <a:t>      -&gt; </a:t>
            </a:r>
            <a:r>
              <a:rPr lang="ko-KR" altLang="en-US" sz="1200" b="1" dirty="0"/>
              <a:t>스스로에 대한 일관성 및 타인에 대한 </a:t>
            </a:r>
            <a:r>
              <a:rPr lang="ko-KR" altLang="en-US" sz="1200" b="1" dirty="0" err="1"/>
              <a:t>용인술</a:t>
            </a:r>
            <a:endParaRPr lang="en-US" sz="1200" b="1" dirty="0"/>
          </a:p>
        </p:txBody>
      </p:sp>
      <p:pic>
        <p:nvPicPr>
          <p:cNvPr id="4099" name="Picture 3" descr="커넥티드 - 유학 준비 A to Z - &quot;해외 유학 준비 어디서부터 해야할까?&quot;">
            <a:extLst>
              <a:ext uri="{FF2B5EF4-FFF2-40B4-BE49-F238E27FC236}">
                <a16:creationId xmlns:a16="http://schemas.microsoft.com/office/drawing/2014/main" id="{4BAD4C32-85D1-4322-9121-CA23BD4D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55" y="1312248"/>
            <a:ext cx="3049033" cy="20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2440B66A-478D-42B6-8179-7F6053007C97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DB6D5D9-24FC-4CF0-8D2D-D418F5CB1915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F6CE3636-4DEF-45DB-BF48-DA4B8957C635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BC6A7CD-8C5B-41CA-8D4B-3DE44A0BE54E}"/>
              </a:ext>
            </a:extLst>
          </p:cNvPr>
          <p:cNvSpPr txBox="1"/>
          <p:nvPr/>
        </p:nvSpPr>
        <p:spPr>
          <a:xfrm>
            <a:off x="23860" y="2105121"/>
            <a:ext cx="285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200" b="1" dirty="0"/>
              <a:t>TOEIC 800 </a:t>
            </a:r>
            <a:r>
              <a:rPr lang="ko-KR" altLang="en-US" sz="1200" b="1" dirty="0"/>
              <a:t>이상 확보</a:t>
            </a:r>
            <a:endParaRPr lang="en-US" altLang="ko-KR" sz="1200" b="1" dirty="0"/>
          </a:p>
          <a:p>
            <a:r>
              <a:rPr lang="en-US" altLang="ko-KR" sz="1200" b="1" dirty="0"/>
              <a:t>      -&gt; </a:t>
            </a:r>
            <a:r>
              <a:rPr lang="ko-KR" altLang="en-US" sz="1200" b="1" dirty="0"/>
              <a:t>현재점수 </a:t>
            </a:r>
            <a:r>
              <a:rPr lang="en-US" altLang="ko-KR" sz="1200" b="1" dirty="0"/>
              <a:t>: </a:t>
            </a:r>
            <a:r>
              <a:rPr lang="ko-KR" altLang="en-US" sz="1200" b="1" dirty="0" err="1"/>
              <a:t>모의토익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480~500</a:t>
            </a:r>
          </a:p>
        </p:txBody>
      </p:sp>
    </p:spTree>
    <p:extLst>
      <p:ext uri="{BB962C8B-B14F-4D97-AF65-F5344CB8AC3E}">
        <p14:creationId xmlns:p14="http://schemas.microsoft.com/office/powerpoint/2010/main" val="208801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CA58478D-358B-4312-9D86-E26597A8D148}"/>
              </a:ext>
            </a:extLst>
          </p:cNvPr>
          <p:cNvGrpSpPr/>
          <p:nvPr/>
        </p:nvGrpSpPr>
        <p:grpSpPr>
          <a:xfrm>
            <a:off x="-36484" y="-1"/>
            <a:ext cx="12228484" cy="6858000"/>
            <a:chOff x="-36484" y="-1"/>
            <a:chExt cx="12228484" cy="6858000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7D47AB6-144E-499F-A8E3-69C8CD23C543}"/>
                </a:ext>
              </a:extLst>
            </p:cNvPr>
            <p:cNvGrpSpPr/>
            <p:nvPr/>
          </p:nvGrpSpPr>
          <p:grpSpPr>
            <a:xfrm>
              <a:off x="-36484" y="590546"/>
              <a:ext cx="11791669" cy="155983"/>
              <a:chOff x="-2" y="590546"/>
              <a:chExt cx="11791669" cy="155983"/>
            </a:xfrm>
          </p:grpSpPr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68D83F41-E4A7-43AA-86EF-CED90B9F1277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114C738F-8CBF-4D9E-BB91-CE2BA842847D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D71E85EF-24B8-4962-9911-064ADD197BA0}"/>
                </a:ext>
              </a:extLst>
            </p:cNvPr>
            <p:cNvGrpSpPr/>
            <p:nvPr/>
          </p:nvGrpSpPr>
          <p:grpSpPr>
            <a:xfrm>
              <a:off x="400331" y="6111471"/>
              <a:ext cx="11791669" cy="155983"/>
              <a:chOff x="-2" y="590546"/>
              <a:chExt cx="11791669" cy="155983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A0DDC7DE-3619-4D84-92E2-5693C42862B7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F7EFBAB0-8570-462A-96DF-37E87F25C2F4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4AD9DD8D-93F1-4549-BD0A-1DBE44A5A318}"/>
                </a:ext>
              </a:extLst>
            </p:cNvPr>
            <p:cNvGrpSpPr/>
            <p:nvPr/>
          </p:nvGrpSpPr>
          <p:grpSpPr>
            <a:xfrm rot="5400000">
              <a:off x="-2708125" y="3724274"/>
              <a:ext cx="6111471" cy="155980"/>
              <a:chOff x="-2" y="590546"/>
              <a:chExt cx="11791669" cy="155977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EBB9BFAA-948C-4ED3-8B4D-342DD92EA340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94C5B96B-614A-4712-9BBE-70CE9A821C34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39FAFA13-81E9-41EC-91EC-E843CE04E2A4}"/>
                </a:ext>
              </a:extLst>
            </p:cNvPr>
            <p:cNvGrpSpPr/>
            <p:nvPr/>
          </p:nvGrpSpPr>
          <p:grpSpPr>
            <a:xfrm rot="5400000">
              <a:off x="8777437" y="2977745"/>
              <a:ext cx="6111471" cy="155980"/>
              <a:chOff x="-2" y="590546"/>
              <a:chExt cx="11791669" cy="155977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6443ABBF-B106-47A3-8FA1-8528BA5A405F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8FEA7337-A84C-48B0-A191-5C2FB8F5F635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050" name="Picture 2" descr="월간중앙">
            <a:extLst>
              <a:ext uri="{FF2B5EF4-FFF2-40B4-BE49-F238E27FC236}">
                <a16:creationId xmlns:a16="http://schemas.microsoft.com/office/drawing/2014/main" id="{6AED60AB-D7A9-4CEB-920C-4E9C90A78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"/>
          <a:stretch/>
        </p:blipFill>
        <p:spPr bwMode="auto">
          <a:xfrm>
            <a:off x="535490" y="1312102"/>
            <a:ext cx="3201850" cy="42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이명박 - 위키백과, 우리 모두의 백과사전">
            <a:extLst>
              <a:ext uri="{FF2B5EF4-FFF2-40B4-BE49-F238E27FC236}">
                <a16:creationId xmlns:a16="http://schemas.microsoft.com/office/drawing/2014/main" id="{5887449F-6916-48F0-88F5-C0498D8E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31" y="1329346"/>
            <a:ext cx="3359447" cy="41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6E30CEE-1008-49BC-8F09-67D37BECA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769" y="2032259"/>
            <a:ext cx="4157741" cy="279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그룹 90">
            <a:extLst>
              <a:ext uri="{FF2B5EF4-FFF2-40B4-BE49-F238E27FC236}">
                <a16:creationId xmlns:a16="http://schemas.microsoft.com/office/drawing/2014/main" id="{5A897560-8842-4F4C-9A86-FC1D84EA07B0}"/>
              </a:ext>
            </a:extLst>
          </p:cNvPr>
          <p:cNvGrpSpPr/>
          <p:nvPr/>
        </p:nvGrpSpPr>
        <p:grpSpPr>
          <a:xfrm>
            <a:off x="-36484" y="-1"/>
            <a:ext cx="12228484" cy="6858000"/>
            <a:chOff x="-36484" y="-1"/>
            <a:chExt cx="12228484" cy="6858000"/>
          </a:xfrm>
        </p:grpSpPr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EF527445-B897-417D-89D5-7A5683CB8ADA}"/>
                </a:ext>
              </a:extLst>
            </p:cNvPr>
            <p:cNvGrpSpPr/>
            <p:nvPr/>
          </p:nvGrpSpPr>
          <p:grpSpPr>
            <a:xfrm>
              <a:off x="-36484" y="590546"/>
              <a:ext cx="11791669" cy="155983"/>
              <a:chOff x="-2" y="590546"/>
              <a:chExt cx="11791669" cy="155983"/>
            </a:xfrm>
          </p:grpSpPr>
          <p:sp>
            <p:nvSpPr>
              <p:cNvPr id="102" name="직사각형 101">
                <a:extLst>
                  <a:ext uri="{FF2B5EF4-FFF2-40B4-BE49-F238E27FC236}">
                    <a16:creationId xmlns:a16="http://schemas.microsoft.com/office/drawing/2014/main" id="{0BED040E-7BB2-49C2-930E-060FA804C9B4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497772FD-0540-4900-A9CE-CBA7079F1849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37F9593B-2C60-4984-BB71-15559FC4A254}"/>
                </a:ext>
              </a:extLst>
            </p:cNvPr>
            <p:cNvGrpSpPr/>
            <p:nvPr/>
          </p:nvGrpSpPr>
          <p:grpSpPr>
            <a:xfrm>
              <a:off x="400331" y="6111471"/>
              <a:ext cx="11791669" cy="155983"/>
              <a:chOff x="-2" y="590546"/>
              <a:chExt cx="11791669" cy="155983"/>
            </a:xfrm>
          </p:grpSpPr>
          <p:sp>
            <p:nvSpPr>
              <p:cNvPr id="100" name="직사각형 99">
                <a:extLst>
                  <a:ext uri="{FF2B5EF4-FFF2-40B4-BE49-F238E27FC236}">
                    <a16:creationId xmlns:a16="http://schemas.microsoft.com/office/drawing/2014/main" id="{19B4A5B7-3F7C-4A25-93FB-2188CBB57E86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AFCB190F-0271-4C38-A71F-CE6B1D6FF8B1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C1BCB1DC-00C3-4028-9459-B9A1BA0DFD87}"/>
                </a:ext>
              </a:extLst>
            </p:cNvPr>
            <p:cNvGrpSpPr/>
            <p:nvPr/>
          </p:nvGrpSpPr>
          <p:grpSpPr>
            <a:xfrm rot="5400000">
              <a:off x="-2708125" y="3724274"/>
              <a:ext cx="6111471" cy="155980"/>
              <a:chOff x="-2" y="590546"/>
              <a:chExt cx="11791669" cy="155977"/>
            </a:xfrm>
          </p:grpSpPr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092E8A3E-0047-4CFF-B6CF-A9433B53AB3B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직사각형 98">
                <a:extLst>
                  <a:ext uri="{FF2B5EF4-FFF2-40B4-BE49-F238E27FC236}">
                    <a16:creationId xmlns:a16="http://schemas.microsoft.com/office/drawing/2014/main" id="{4BB4DE33-1938-4368-A5AA-56BB964FFF37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D24453E5-B9C7-45FB-928A-8AF907DAD13F}"/>
                </a:ext>
              </a:extLst>
            </p:cNvPr>
            <p:cNvGrpSpPr/>
            <p:nvPr/>
          </p:nvGrpSpPr>
          <p:grpSpPr>
            <a:xfrm rot="5400000">
              <a:off x="8777437" y="2977745"/>
              <a:ext cx="6111471" cy="155980"/>
              <a:chOff x="-2" y="590546"/>
              <a:chExt cx="11791669" cy="155977"/>
            </a:xfrm>
          </p:grpSpPr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78031CC8-3E6F-425E-A826-DB814EBBE7D5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7" name="직사각형 96">
                <a:extLst>
                  <a:ext uri="{FF2B5EF4-FFF2-40B4-BE49-F238E27FC236}">
                    <a16:creationId xmlns:a16="http://schemas.microsoft.com/office/drawing/2014/main" id="{0850ED51-ED9D-48CD-9D57-7E5B6F2211AD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FB12711-9568-4351-92CB-52EBDC6C92A9}"/>
              </a:ext>
            </a:extLst>
          </p:cNvPr>
          <p:cNvSpPr/>
          <p:nvPr/>
        </p:nvSpPr>
        <p:spPr>
          <a:xfrm>
            <a:off x="400329" y="746529"/>
            <a:ext cx="11354845" cy="536494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 descr="현대자동차그룹의 정신적 지주, 故 정주영 선대회장의 철학과 도전">
            <a:extLst>
              <a:ext uri="{FF2B5EF4-FFF2-40B4-BE49-F238E27FC236}">
                <a16:creationId xmlns:a16="http://schemas.microsoft.com/office/drawing/2014/main" id="{6DE559CB-BBF9-4F52-8B1C-A32514FCB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77" y="1226810"/>
            <a:ext cx="4407569" cy="44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DDDC341B-9FD9-45EF-8EFE-BAD395CF8218}"/>
              </a:ext>
            </a:extLst>
          </p:cNvPr>
          <p:cNvSpPr/>
          <p:nvPr/>
        </p:nvSpPr>
        <p:spPr>
          <a:xfrm>
            <a:off x="1451777" y="1223622"/>
            <a:ext cx="4407569" cy="44075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25000">
                <a:schemeClr val="bg1">
                  <a:lumMod val="85000"/>
                  <a:alpha val="50000"/>
                </a:schemeClr>
              </a:gs>
              <a:gs pos="75000">
                <a:schemeClr val="tx1">
                  <a:lumMod val="85000"/>
                  <a:lumOff val="15000"/>
                  <a:alpha val="50000"/>
                </a:schemeClr>
              </a:gs>
              <a:gs pos="50000">
                <a:schemeClr val="bg1">
                  <a:alpha val="50000"/>
                  <a:lumMod val="50000"/>
                </a:schemeClr>
              </a:gs>
              <a:gs pos="100000">
                <a:srgbClr val="6666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5454DAE-8357-4BEC-B61E-DB53F0415337}"/>
              </a:ext>
            </a:extLst>
          </p:cNvPr>
          <p:cNvSpPr/>
          <p:nvPr/>
        </p:nvSpPr>
        <p:spPr>
          <a:xfrm>
            <a:off x="0" y="0"/>
            <a:ext cx="11755174" cy="59321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914FF3E-35F7-433A-B787-3AFBB4A018E1}"/>
              </a:ext>
            </a:extLst>
          </p:cNvPr>
          <p:cNvSpPr/>
          <p:nvPr/>
        </p:nvSpPr>
        <p:spPr>
          <a:xfrm>
            <a:off x="0" y="723669"/>
            <a:ext cx="280838" cy="613433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BF3129E-4D23-4F85-84AB-20826493BC4F}"/>
              </a:ext>
            </a:extLst>
          </p:cNvPr>
          <p:cNvSpPr/>
          <p:nvPr/>
        </p:nvSpPr>
        <p:spPr>
          <a:xfrm>
            <a:off x="425601" y="6237449"/>
            <a:ext cx="11766397" cy="620552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2D592C5-DE5E-4E03-967B-F050D07D3878}"/>
              </a:ext>
            </a:extLst>
          </p:cNvPr>
          <p:cNvSpPr/>
          <p:nvPr/>
        </p:nvSpPr>
        <p:spPr>
          <a:xfrm>
            <a:off x="11899939" y="-863"/>
            <a:ext cx="292059" cy="615805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A5D1AE3-8F93-4085-920A-57B8E6867DED}"/>
              </a:ext>
            </a:extLst>
          </p:cNvPr>
          <p:cNvGrpSpPr/>
          <p:nvPr/>
        </p:nvGrpSpPr>
        <p:grpSpPr>
          <a:xfrm>
            <a:off x="7255055" y="2693911"/>
            <a:ext cx="3160928" cy="1470177"/>
            <a:chOff x="7255055" y="1963608"/>
            <a:chExt cx="3160928" cy="14701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954ACD-467E-49C4-8FD1-6286206B5395}"/>
                </a:ext>
              </a:extLst>
            </p:cNvPr>
            <p:cNvSpPr txBox="1"/>
            <p:nvPr/>
          </p:nvSpPr>
          <p:spPr>
            <a:xfrm>
              <a:off x="7255055" y="1963608"/>
              <a:ext cx="3160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해봤어</a:t>
              </a:r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CB7FFE-E7AB-432B-A70C-1E3F03F24F98}"/>
                </a:ext>
              </a:extLst>
            </p:cNvPr>
            <p:cNvSpPr txBox="1"/>
            <p:nvPr/>
          </p:nvSpPr>
          <p:spPr>
            <a:xfrm>
              <a:off x="7255055" y="2594102"/>
              <a:ext cx="3160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故 峨山 정주영</a:t>
              </a:r>
              <a:endParaRPr lang="en-US" altLang="ko-KR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81CF34-8A97-4937-8A77-E00B91696006}"/>
                </a:ext>
              </a:extLst>
            </p:cNvPr>
            <p:cNvSpPr txBox="1"/>
            <p:nvPr/>
          </p:nvSpPr>
          <p:spPr>
            <a:xfrm>
              <a:off x="7255055" y="3064453"/>
              <a:ext cx="3160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(1915 ~ 2001)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06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EB2681BF-C52D-49D8-ADF3-D07C34AAA4C8}"/>
              </a:ext>
            </a:extLst>
          </p:cNvPr>
          <p:cNvGrpSpPr/>
          <p:nvPr/>
        </p:nvGrpSpPr>
        <p:grpSpPr>
          <a:xfrm>
            <a:off x="4116729" y="3089720"/>
            <a:ext cx="3958542" cy="678560"/>
            <a:chOff x="4106861" y="3101443"/>
            <a:chExt cx="3958542" cy="678560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746BECB-62FA-4A64-B36E-78AF725C2517}"/>
                </a:ext>
              </a:extLst>
            </p:cNvPr>
            <p:cNvCxnSpPr/>
            <p:nvPr/>
          </p:nvCxnSpPr>
          <p:spPr>
            <a:xfrm>
              <a:off x="4106861" y="3780003"/>
              <a:ext cx="39585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84F8A9-BE5B-4F5B-B357-79B45A81E813}"/>
                </a:ext>
              </a:extLst>
            </p:cNvPr>
            <p:cNvSpPr txBox="1"/>
            <p:nvPr/>
          </p:nvSpPr>
          <p:spPr>
            <a:xfrm>
              <a:off x="4505668" y="3148336"/>
              <a:ext cx="31609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/>
                <a:t>과제</a:t>
              </a: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4B930FBF-3CD2-4BBF-AE6E-35B1EE8F2B21}"/>
                </a:ext>
              </a:extLst>
            </p:cNvPr>
            <p:cNvCxnSpPr/>
            <p:nvPr/>
          </p:nvCxnSpPr>
          <p:spPr>
            <a:xfrm>
              <a:off x="4106861" y="3101443"/>
              <a:ext cx="395854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3D78EB4D-79F7-4118-8744-F3B53547B9F3}"/>
              </a:ext>
            </a:extLst>
          </p:cNvPr>
          <p:cNvGrpSpPr/>
          <p:nvPr/>
        </p:nvGrpSpPr>
        <p:grpSpPr>
          <a:xfrm>
            <a:off x="-36484" y="-1"/>
            <a:ext cx="12228484" cy="6858000"/>
            <a:chOff x="-36484" y="-1"/>
            <a:chExt cx="12228484" cy="6858000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7B5EE910-311D-4A66-8B87-E8B94CFDDB52}"/>
                </a:ext>
              </a:extLst>
            </p:cNvPr>
            <p:cNvGrpSpPr/>
            <p:nvPr/>
          </p:nvGrpSpPr>
          <p:grpSpPr>
            <a:xfrm>
              <a:off x="-36484" y="590546"/>
              <a:ext cx="11791669" cy="155983"/>
              <a:chOff x="-2" y="590546"/>
              <a:chExt cx="11791669" cy="155983"/>
            </a:xfrm>
          </p:grpSpPr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3ADD4EE2-9A88-49CD-9750-48CA77E58E70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2C25AE0C-A224-491B-A13D-1D2E495D16F9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FF40C17C-4167-48B3-947B-14D325CF3592}"/>
                </a:ext>
              </a:extLst>
            </p:cNvPr>
            <p:cNvGrpSpPr/>
            <p:nvPr/>
          </p:nvGrpSpPr>
          <p:grpSpPr>
            <a:xfrm>
              <a:off x="400331" y="6111471"/>
              <a:ext cx="11791669" cy="155983"/>
              <a:chOff x="-2" y="590546"/>
              <a:chExt cx="11791669" cy="155983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8B07E204-66FE-4AF5-A86C-7A8BF6FFE7CF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CAA9251D-6A26-4DBF-ADAB-D94F4981E480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A5B77EB0-6647-46D9-AC07-153276AA4BC0}"/>
                </a:ext>
              </a:extLst>
            </p:cNvPr>
            <p:cNvGrpSpPr/>
            <p:nvPr/>
          </p:nvGrpSpPr>
          <p:grpSpPr>
            <a:xfrm rot="5400000">
              <a:off x="-2708125" y="3724274"/>
              <a:ext cx="6111471" cy="155980"/>
              <a:chOff x="-2" y="590546"/>
              <a:chExt cx="11791669" cy="155977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DA6A6903-4737-4243-A0AD-6D4B77B932F0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40FB47BE-CFA7-489E-8EF7-C4531BF7F057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C7C7B0AD-5580-4A1B-B256-B07E85BC6A52}"/>
                </a:ext>
              </a:extLst>
            </p:cNvPr>
            <p:cNvGrpSpPr/>
            <p:nvPr/>
          </p:nvGrpSpPr>
          <p:grpSpPr>
            <a:xfrm rot="5400000">
              <a:off x="8777437" y="2977745"/>
              <a:ext cx="6111471" cy="155980"/>
              <a:chOff x="-2" y="590546"/>
              <a:chExt cx="11791669" cy="155977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4187D2F8-61D3-45DD-9A59-4608A645B4B8}"/>
                  </a:ext>
                </a:extLst>
              </p:cNvPr>
              <p:cNvSpPr/>
              <p:nvPr/>
            </p:nvSpPr>
            <p:spPr>
              <a:xfrm flipV="1">
                <a:off x="-2" y="590546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37C56F19-4921-4DB6-85EB-2CB250A61B68}"/>
                  </a:ext>
                </a:extLst>
              </p:cNvPr>
              <p:cNvSpPr/>
              <p:nvPr/>
            </p:nvSpPr>
            <p:spPr>
              <a:xfrm flipV="1">
                <a:off x="0" y="700810"/>
                <a:ext cx="11791667" cy="45719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66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롤러블</a:t>
            </a:r>
            <a:r>
              <a:rPr lang="en-US" altLang="ko-KR" sz="2400" b="1" dirty="0"/>
              <a:t> </a:t>
            </a:r>
            <a:endParaRPr lang="ko-KR" altLang="en-US" sz="2400" b="1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C36DFE-9521-4260-8264-9C67A88B5A1F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107F39-5E07-4470-8007-EBB1579A686D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5330BE8-9588-46BC-9A1E-8006BC390A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AAC1297-36D9-41CD-B4BE-341026477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22095"/>
              </p:ext>
            </p:extLst>
          </p:nvPr>
        </p:nvGraphicFramePr>
        <p:xfrm>
          <a:off x="1291000" y="1333203"/>
          <a:ext cx="9610001" cy="4013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625">
                  <a:extLst>
                    <a:ext uri="{9D8B030D-6E8A-4147-A177-3AD203B41FA5}">
                      <a16:colId xmlns:a16="http://schemas.microsoft.com/office/drawing/2014/main" val="2030609511"/>
                    </a:ext>
                  </a:extLst>
                </a:gridCol>
                <a:gridCol w="600625">
                  <a:extLst>
                    <a:ext uri="{9D8B030D-6E8A-4147-A177-3AD203B41FA5}">
                      <a16:colId xmlns:a16="http://schemas.microsoft.com/office/drawing/2014/main" val="654540147"/>
                    </a:ext>
                  </a:extLst>
                </a:gridCol>
                <a:gridCol w="2349170">
                  <a:extLst>
                    <a:ext uri="{9D8B030D-6E8A-4147-A177-3AD203B41FA5}">
                      <a16:colId xmlns:a16="http://schemas.microsoft.com/office/drawing/2014/main" val="1595740515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234628511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1559533940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2864617022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375951078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752578687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3493996875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3559174392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1595775870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3602767190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2813125080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4253478381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719067333"/>
                    </a:ext>
                  </a:extLst>
                </a:gridCol>
                <a:gridCol w="600625">
                  <a:extLst>
                    <a:ext uri="{9D8B030D-6E8A-4147-A177-3AD203B41FA5}">
                      <a16:colId xmlns:a16="http://schemas.microsoft.com/office/drawing/2014/main" val="1604268783"/>
                    </a:ext>
                  </a:extLst>
                </a:gridCol>
              </a:tblGrid>
              <a:tr h="0">
                <a:tc gridSpan="16">
                  <a:txBody>
                    <a:bodyPr/>
                    <a:lstStyle/>
                    <a:p>
                      <a:pPr algn="ctr"/>
                      <a:r>
                        <a:rPr lang="ko-KR" altLang="en-US" sz="1600" b="1" dirty="0"/>
                        <a:t>호서대학교 </a:t>
                      </a:r>
                      <a:r>
                        <a:rPr lang="ko-KR" altLang="en-US" sz="1600" b="1" dirty="0" err="1"/>
                        <a:t>연차별</a:t>
                      </a:r>
                      <a:r>
                        <a:rPr lang="ko-KR" altLang="en-US" sz="1600" b="1" dirty="0"/>
                        <a:t> 추진 일정</a:t>
                      </a:r>
                      <a:endParaRPr lang="en-US" sz="1600" b="1" dirty="0"/>
                    </a:p>
                  </a:txBody>
                  <a:tcPr marL="112758" marR="112758" marT="56379" marB="5637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95493"/>
                  </a:ext>
                </a:extLst>
              </a:tr>
              <a:tr h="140039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400" b="1"/>
                        <a:t>추진연차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400" b="1"/>
                        <a:t>일련번호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600" b="1"/>
                        <a:t>개발내용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ko-KR" altLang="en-US" sz="1600" b="1"/>
                        <a:t>추진</a:t>
                      </a:r>
                      <a:r>
                        <a:rPr lang="en-US" sz="1600" b="1"/>
                        <a:t> </a:t>
                      </a:r>
                      <a:r>
                        <a:rPr lang="ko-KR" altLang="en-US" sz="1600" b="1"/>
                        <a:t>일정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/>
                        <a:t>기간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extLst>
                  <a:ext uri="{0D108BD9-81ED-4DB2-BD59-A6C34878D82A}">
                    <a16:rowId xmlns:a16="http://schemas.microsoft.com/office/drawing/2014/main" val="624089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2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3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4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5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6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7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8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9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10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11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12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(</a:t>
                      </a:r>
                      <a:r>
                        <a:rPr lang="ko-KR" altLang="en-US" sz="1600" b="1"/>
                        <a:t>주</a:t>
                      </a:r>
                      <a:r>
                        <a:rPr lang="en-US" sz="1600" b="1"/>
                        <a:t>)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extLst>
                  <a:ext uri="{0D108BD9-81ED-4DB2-BD59-A6C34878D82A}">
                    <a16:rowId xmlns:a16="http://schemas.microsoft.com/office/drawing/2014/main" val="2536355079"/>
                  </a:ext>
                </a:extLst>
              </a:tr>
              <a:tr h="899975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  <a:p>
                      <a:pPr algn="ctr"/>
                      <a:r>
                        <a:rPr lang="ko-KR" altLang="en-US" sz="1600" b="1"/>
                        <a:t>차년도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dirty="0"/>
                        <a:t>계획수립 및 자료조사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extLst>
                  <a:ext uri="{0D108BD9-81ED-4DB2-BD59-A6C34878D82A}">
                    <a16:rowId xmlns:a16="http://schemas.microsoft.com/office/drawing/2014/main" val="3736759898"/>
                  </a:ext>
                </a:extLst>
              </a:tr>
              <a:tr h="8999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 dirty="0"/>
                        <a:t>상황에 따른 </a:t>
                      </a:r>
                      <a:r>
                        <a:rPr lang="en-US" altLang="ko-KR" sz="1600" b="1" dirty="0"/>
                        <a:t>tip </a:t>
                      </a:r>
                      <a:r>
                        <a:rPr lang="ko-KR" altLang="en-US" sz="1600" b="1" dirty="0"/>
                        <a:t>조건 설정 및 분석방법 설계 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extLst>
                  <a:ext uri="{0D108BD9-81ED-4DB2-BD59-A6C34878D82A}">
                    <a16:rowId xmlns:a16="http://schemas.microsoft.com/office/drawing/2014/main" val="3020967152"/>
                  </a:ext>
                </a:extLst>
              </a:tr>
              <a:tr h="8999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 tip </a:t>
                      </a:r>
                      <a:r>
                        <a:rPr lang="ko-KR" altLang="en-US" sz="1600" b="1" dirty="0"/>
                        <a:t>조건 별 </a:t>
                      </a:r>
                      <a:r>
                        <a:rPr lang="en-US" altLang="ko-KR" sz="1600" b="1" dirty="0"/>
                        <a:t>scratch </a:t>
                      </a:r>
                    </a:p>
                    <a:p>
                      <a:pPr algn="ctr"/>
                      <a:r>
                        <a:rPr lang="ko-KR" altLang="en-US" sz="1600" b="1" dirty="0"/>
                        <a:t>신뢰성 평가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extLst>
                  <a:ext uri="{0D108BD9-81ED-4DB2-BD59-A6C34878D82A}">
                    <a16:rowId xmlns:a16="http://schemas.microsoft.com/office/drawing/2014/main" val="2247617287"/>
                  </a:ext>
                </a:extLst>
              </a:tr>
            </a:tbl>
          </a:graphicData>
        </a:graphic>
      </p:graphicFrame>
      <p:grpSp>
        <p:nvGrpSpPr>
          <p:cNvPr id="23" name="그룹 22">
            <a:extLst>
              <a:ext uri="{FF2B5EF4-FFF2-40B4-BE49-F238E27FC236}">
                <a16:creationId xmlns:a16="http://schemas.microsoft.com/office/drawing/2014/main" id="{270F792D-358B-47B0-8246-BE4ABB3B33AB}"/>
              </a:ext>
            </a:extLst>
          </p:cNvPr>
          <p:cNvGrpSpPr/>
          <p:nvPr/>
        </p:nvGrpSpPr>
        <p:grpSpPr>
          <a:xfrm>
            <a:off x="1290998" y="5813971"/>
            <a:ext cx="4629637" cy="871408"/>
            <a:chOff x="1201616" y="5615336"/>
            <a:chExt cx="4629637" cy="871408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16283AAE-5048-448A-968F-9A662088A126}"/>
                </a:ext>
              </a:extLst>
            </p:cNvPr>
            <p:cNvGrpSpPr/>
            <p:nvPr/>
          </p:nvGrpSpPr>
          <p:grpSpPr>
            <a:xfrm>
              <a:off x="1201616" y="5615336"/>
              <a:ext cx="4629637" cy="400110"/>
              <a:chOff x="1201616" y="5615336"/>
              <a:chExt cx="4629637" cy="400110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FB585EB-1F15-4247-B28F-4E831007D3B6}"/>
                  </a:ext>
                </a:extLst>
              </p:cNvPr>
              <p:cNvSpPr/>
              <p:nvPr/>
            </p:nvSpPr>
            <p:spPr>
              <a:xfrm>
                <a:off x="1201616" y="5767034"/>
                <a:ext cx="899746" cy="9671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C536B82C-9948-472A-978A-053A22307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6672" y="5615336"/>
                <a:ext cx="340458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3</a:t>
                </a:r>
                <a:r>
                  <a:rPr lang="ko-KR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차년도 연구개발 목표</a:t>
                </a:r>
                <a:endPara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68F4BBC-7C03-4751-AB7B-96BF1E5FC0DA}"/>
                </a:ext>
              </a:extLst>
            </p:cNvPr>
            <p:cNvGrpSpPr/>
            <p:nvPr/>
          </p:nvGrpSpPr>
          <p:grpSpPr>
            <a:xfrm>
              <a:off x="1201616" y="6086634"/>
              <a:ext cx="4629636" cy="400110"/>
              <a:chOff x="1201616" y="6086634"/>
              <a:chExt cx="4629636" cy="400110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61272E62-17A7-4CED-827C-FA0A32A03C5B}"/>
                  </a:ext>
                </a:extLst>
              </p:cNvPr>
              <p:cNvSpPr/>
              <p:nvPr/>
            </p:nvSpPr>
            <p:spPr>
              <a:xfrm>
                <a:off x="1201616" y="6238332"/>
                <a:ext cx="899746" cy="967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C78DA551-857E-4277-93C1-FB30FB554C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6671" y="6086634"/>
                <a:ext cx="340458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3</a:t>
                </a:r>
                <a:r>
                  <a:rPr lang="ko-KR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차년도 연구개발 실적</a:t>
                </a:r>
                <a:endPara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C0F5BA0-B2F9-41A7-83D5-2E59CE1505D6}"/>
              </a:ext>
            </a:extLst>
          </p:cNvPr>
          <p:cNvGrpSpPr/>
          <p:nvPr/>
        </p:nvGrpSpPr>
        <p:grpSpPr>
          <a:xfrm>
            <a:off x="4844566" y="2900471"/>
            <a:ext cx="729763" cy="382936"/>
            <a:chOff x="3707424" y="2906333"/>
            <a:chExt cx="1125351" cy="382936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41D03E4-0272-4252-908C-40F75537EE27}"/>
                </a:ext>
              </a:extLst>
            </p:cNvPr>
            <p:cNvSpPr/>
            <p:nvPr/>
          </p:nvSpPr>
          <p:spPr>
            <a:xfrm>
              <a:off x="3707424" y="2906333"/>
              <a:ext cx="705338" cy="1163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024AAA33-C38E-4A18-9632-6D782433B80D}"/>
                </a:ext>
              </a:extLst>
            </p:cNvPr>
            <p:cNvSpPr/>
            <p:nvPr/>
          </p:nvSpPr>
          <p:spPr>
            <a:xfrm>
              <a:off x="3707424" y="3175063"/>
              <a:ext cx="1125351" cy="1142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764D673-3685-4E52-AB01-A8703A8B389B}"/>
              </a:ext>
            </a:extLst>
          </p:cNvPr>
          <p:cNvGrpSpPr/>
          <p:nvPr/>
        </p:nvGrpSpPr>
        <p:grpSpPr>
          <a:xfrm>
            <a:off x="5306669" y="3803384"/>
            <a:ext cx="1357905" cy="384904"/>
            <a:chOff x="4170680" y="3783854"/>
            <a:chExt cx="1690966" cy="384904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B91CF35-D691-4FA7-BBAB-C9D871BA639B}"/>
                </a:ext>
              </a:extLst>
            </p:cNvPr>
            <p:cNvSpPr/>
            <p:nvPr/>
          </p:nvSpPr>
          <p:spPr>
            <a:xfrm>
              <a:off x="4170680" y="3783854"/>
              <a:ext cx="1137138" cy="1163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604607A-327D-4BC5-9255-1EDC23F73C86}"/>
                </a:ext>
              </a:extLst>
            </p:cNvPr>
            <p:cNvSpPr/>
            <p:nvPr/>
          </p:nvSpPr>
          <p:spPr>
            <a:xfrm>
              <a:off x="4503992" y="4054552"/>
              <a:ext cx="1357654" cy="1142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7F1CCCB-A1B6-42A1-87D4-7D8F72D4C01D}"/>
              </a:ext>
            </a:extLst>
          </p:cNvPr>
          <p:cNvGrpSpPr/>
          <p:nvPr/>
        </p:nvGrpSpPr>
        <p:grpSpPr>
          <a:xfrm>
            <a:off x="6213968" y="4714126"/>
            <a:ext cx="4089888" cy="388997"/>
            <a:chOff x="5082687" y="4661375"/>
            <a:chExt cx="4089888" cy="388997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69CB17D-F916-4788-BCD7-F5A7668D73CA}"/>
                </a:ext>
              </a:extLst>
            </p:cNvPr>
            <p:cNvSpPr/>
            <p:nvPr/>
          </p:nvSpPr>
          <p:spPr>
            <a:xfrm>
              <a:off x="5082687" y="4661375"/>
              <a:ext cx="4089888" cy="1163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90A7AAF-14E7-4C97-AC41-3423825A8B26}"/>
                </a:ext>
              </a:extLst>
            </p:cNvPr>
            <p:cNvSpPr/>
            <p:nvPr/>
          </p:nvSpPr>
          <p:spPr>
            <a:xfrm>
              <a:off x="5527430" y="4934042"/>
              <a:ext cx="920258" cy="116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E88C67D-8C8C-42FF-A783-A7DACDF259B6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22053FE-3FC0-493D-AE68-B2CABBD2BE4E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31FAD97-05BD-4C5C-B788-86C8E027E921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C2FD3EC-99FE-4EE7-82BF-44793F02B909}"/>
              </a:ext>
            </a:extLst>
          </p:cNvPr>
          <p:cNvSpPr txBox="1"/>
          <p:nvPr/>
        </p:nvSpPr>
        <p:spPr>
          <a:xfrm>
            <a:off x="2717004" y="64441"/>
            <a:ext cx="675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진행일정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2890E70-9F67-43FB-AE79-4D93FDFF42ED}"/>
              </a:ext>
            </a:extLst>
          </p:cNvPr>
          <p:cNvSpPr/>
          <p:nvPr/>
        </p:nvSpPr>
        <p:spPr>
          <a:xfrm>
            <a:off x="1290998" y="5346762"/>
            <a:ext cx="9610001" cy="36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3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롤러블</a:t>
            </a:r>
            <a:r>
              <a:rPr lang="en-US" altLang="ko-KR" sz="2400" b="1" dirty="0"/>
              <a:t> </a:t>
            </a:r>
            <a:endParaRPr lang="ko-KR" altLang="en-US" sz="2400" b="1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C36DFE-9521-4260-8264-9C67A88B5A1F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107F39-5E07-4470-8007-EBB1579A686D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5330BE8-9588-46BC-9A1E-8006BC390A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4F073BB-BD49-427B-A87E-139171C42516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63D90536-8AA7-4706-A67F-B951D1BBE258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1D351EF-D421-4247-AB3A-CF5582B966D4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9A62FDC-57E0-41CF-AEF3-A9D1E9AFF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"/>
          <a:stretch/>
        </p:blipFill>
        <p:spPr>
          <a:xfrm>
            <a:off x="6596213" y="1728198"/>
            <a:ext cx="2516404" cy="45016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8DE954-B91F-458D-83F5-8FF5E0EDC07C}"/>
              </a:ext>
            </a:extLst>
          </p:cNvPr>
          <p:cNvSpPr txBox="1"/>
          <p:nvPr/>
        </p:nvSpPr>
        <p:spPr>
          <a:xfrm>
            <a:off x="5013214" y="810864"/>
            <a:ext cx="2165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Scratch</a:t>
            </a:r>
            <a:endParaRPr lang="ko-KR" altLang="en-US" sz="2000" b="1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0B3F06A-D3B1-4769-8728-46330C26FFCC}"/>
              </a:ext>
            </a:extLst>
          </p:cNvPr>
          <p:cNvGrpSpPr/>
          <p:nvPr/>
        </p:nvGrpSpPr>
        <p:grpSpPr>
          <a:xfrm>
            <a:off x="6018007" y="1275414"/>
            <a:ext cx="155987" cy="5582586"/>
            <a:chOff x="3411575" y="810864"/>
            <a:chExt cx="155987" cy="6111471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CFBBD0C-1977-4E4E-8D6A-04D1A63FAC0E}"/>
                </a:ext>
              </a:extLst>
            </p:cNvPr>
            <p:cNvSpPr/>
            <p:nvPr/>
          </p:nvSpPr>
          <p:spPr>
            <a:xfrm rot="5400000" flipV="1">
              <a:off x="488967" y="3843739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CC548F2-3CAB-43A9-A782-AB346B206DF8}"/>
                </a:ext>
              </a:extLst>
            </p:cNvPr>
            <p:cNvSpPr/>
            <p:nvPr/>
          </p:nvSpPr>
          <p:spPr>
            <a:xfrm rot="5400000" flipV="1">
              <a:off x="378700" y="3843740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9BD5A49-2B74-4B1D-9ABF-AD4B7F31FCFE}"/>
              </a:ext>
            </a:extLst>
          </p:cNvPr>
          <p:cNvGrpSpPr/>
          <p:nvPr/>
        </p:nvGrpSpPr>
        <p:grpSpPr>
          <a:xfrm>
            <a:off x="100736" y="1333554"/>
            <a:ext cx="5836920" cy="4896305"/>
            <a:chOff x="100736" y="1616828"/>
            <a:chExt cx="5836920" cy="489630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963B12B1-3C0A-419B-8103-F50113829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232" y="1616828"/>
              <a:ext cx="4175928" cy="3359617"/>
            </a:xfrm>
            <a:prstGeom prst="rect">
              <a:avLst/>
            </a:prstGeom>
          </p:spPr>
        </p:pic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24C4243-6A06-42A4-94A5-96BEA5EDF735}"/>
                </a:ext>
              </a:extLst>
            </p:cNvPr>
            <p:cNvGrpSpPr/>
            <p:nvPr/>
          </p:nvGrpSpPr>
          <p:grpSpPr>
            <a:xfrm>
              <a:off x="100736" y="5305945"/>
              <a:ext cx="5836920" cy="1207188"/>
              <a:chOff x="412604" y="1876382"/>
              <a:chExt cx="9587315" cy="1982842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FBFFA88A-8090-44EB-9142-AE2907A98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604" y="1876382"/>
                <a:ext cx="3140209" cy="1982842"/>
              </a:xfrm>
              <a:prstGeom prst="rect">
                <a:avLst/>
              </a:prstGeom>
            </p:spPr>
          </p:pic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299FA945-DF78-444C-B16B-997CD8B57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4831" y="1969993"/>
                <a:ext cx="6425088" cy="1795621"/>
              </a:xfrm>
              <a:prstGeom prst="rect">
                <a:avLst/>
              </a:prstGeom>
            </p:spPr>
          </p:pic>
        </p:grp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83A05A5-14A2-4525-81D5-08D5B2FF5937}"/>
              </a:ext>
            </a:extLst>
          </p:cNvPr>
          <p:cNvSpPr/>
          <p:nvPr/>
        </p:nvSpPr>
        <p:spPr>
          <a:xfrm>
            <a:off x="6596213" y="2110154"/>
            <a:ext cx="2516404" cy="2426677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2D4897E-DCF5-4358-BF1B-FF55BBFB7CC8}"/>
              </a:ext>
            </a:extLst>
          </p:cNvPr>
          <p:cNvSpPr/>
          <p:nvPr/>
        </p:nvSpPr>
        <p:spPr>
          <a:xfrm>
            <a:off x="6596213" y="4536832"/>
            <a:ext cx="2516404" cy="1693028"/>
          </a:xfrm>
          <a:prstGeom prst="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7837FA3F-C419-4EB8-AD9D-18AF04CD47C2}"/>
              </a:ext>
            </a:extLst>
          </p:cNvPr>
          <p:cNvCxnSpPr>
            <a:cxnSpLocks/>
          </p:cNvCxnSpPr>
          <p:nvPr/>
        </p:nvCxnSpPr>
        <p:spPr>
          <a:xfrm>
            <a:off x="9112617" y="3307506"/>
            <a:ext cx="53073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B4219F1F-765A-4F09-BBE1-8B0567A605E7}"/>
              </a:ext>
            </a:extLst>
          </p:cNvPr>
          <p:cNvCxnSpPr>
            <a:cxnSpLocks/>
          </p:cNvCxnSpPr>
          <p:nvPr/>
        </p:nvCxnSpPr>
        <p:spPr>
          <a:xfrm>
            <a:off x="9112617" y="5429383"/>
            <a:ext cx="530735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5B43013-565B-4DEA-AF45-755B77487E34}"/>
              </a:ext>
            </a:extLst>
          </p:cNvPr>
          <p:cNvSpPr txBox="1"/>
          <p:nvPr/>
        </p:nvSpPr>
        <p:spPr>
          <a:xfrm>
            <a:off x="9463448" y="3107451"/>
            <a:ext cx="216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2 Copy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9A500F-37FA-40EC-9941-BC9C50E0AB09}"/>
              </a:ext>
            </a:extLst>
          </p:cNvPr>
          <p:cNvSpPr txBox="1"/>
          <p:nvPr/>
        </p:nvSpPr>
        <p:spPr>
          <a:xfrm>
            <a:off x="9463447" y="5260106"/>
            <a:ext cx="216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0070C0"/>
                </a:solidFill>
              </a:rPr>
              <a:t>1 Copy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70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롤러블</a:t>
            </a:r>
            <a:endParaRPr lang="ko-KR" altLang="en-US" sz="2400" b="1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C36DFE-9521-4260-8264-9C67A88B5A1F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107F39-5E07-4470-8007-EBB1579A686D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5330BE8-9588-46BC-9A1E-8006BC390A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4F073BB-BD49-427B-A87E-139171C42516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63D90536-8AA7-4706-A67F-B951D1BBE258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1D351EF-D421-4247-AB3A-CF5582B966D4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38E551E-A3FF-49CA-8F46-8B97ED1E3FEC}"/>
              </a:ext>
            </a:extLst>
          </p:cNvPr>
          <p:cNvSpPr txBox="1"/>
          <p:nvPr/>
        </p:nvSpPr>
        <p:spPr>
          <a:xfrm>
            <a:off x="5013214" y="31978"/>
            <a:ext cx="2165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계획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941BF9E-EF1F-44A3-A9E3-8112A6151F94}"/>
              </a:ext>
            </a:extLst>
          </p:cNvPr>
          <p:cNvGrpSpPr/>
          <p:nvPr/>
        </p:nvGrpSpPr>
        <p:grpSpPr>
          <a:xfrm>
            <a:off x="4636519" y="842834"/>
            <a:ext cx="155987" cy="5937206"/>
            <a:chOff x="3411575" y="810864"/>
            <a:chExt cx="155987" cy="6111471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64312A5F-8EC6-4D08-BBE9-FD19DF4D7CCE}"/>
                </a:ext>
              </a:extLst>
            </p:cNvPr>
            <p:cNvSpPr/>
            <p:nvPr/>
          </p:nvSpPr>
          <p:spPr>
            <a:xfrm rot="5400000" flipV="1">
              <a:off x="488967" y="3843739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3180FB4F-2970-4132-8669-5A20F987302C}"/>
                </a:ext>
              </a:extLst>
            </p:cNvPr>
            <p:cNvSpPr/>
            <p:nvPr/>
          </p:nvSpPr>
          <p:spPr>
            <a:xfrm rot="5400000" flipV="1">
              <a:off x="378700" y="3843740"/>
              <a:ext cx="6111470" cy="4572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585E96E-DB4E-4971-B3AE-27C3B6F9DB27}"/>
              </a:ext>
            </a:extLst>
          </p:cNvPr>
          <p:cNvSpPr txBox="1"/>
          <p:nvPr/>
        </p:nvSpPr>
        <p:spPr>
          <a:xfrm>
            <a:off x="5129164" y="892435"/>
            <a:ext cx="4907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b="1" dirty="0"/>
              <a:t>스크래치 장비 구입 진행</a:t>
            </a:r>
            <a:endParaRPr lang="en-US" altLang="ko-K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b="1" dirty="0" err="1"/>
              <a:t>경도계</a:t>
            </a:r>
            <a:r>
              <a:rPr lang="ko-KR" altLang="en-US" sz="2000" b="1" dirty="0"/>
              <a:t> 구입 후 </a:t>
            </a:r>
            <a:r>
              <a:rPr lang="en-US" altLang="ko-KR" sz="2000" b="1" dirty="0"/>
              <a:t>PI Film</a:t>
            </a:r>
            <a:r>
              <a:rPr lang="ko-KR" altLang="en-US" sz="2000" b="1" dirty="0"/>
              <a:t>에 </a:t>
            </a:r>
            <a:r>
              <a:rPr lang="en-US" sz="2000" b="1" dirty="0"/>
              <a:t>1</a:t>
            </a:r>
            <a:r>
              <a:rPr lang="ko-KR" altLang="en-US" sz="2000" b="1" dirty="0"/>
              <a:t>차 측정</a:t>
            </a:r>
            <a:endParaRPr lang="en-US" altLang="ko-K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b="1" dirty="0" err="1"/>
              <a:t>일동케미컬</a:t>
            </a:r>
            <a:r>
              <a:rPr lang="ko-KR" altLang="en-US" sz="2000" b="1" dirty="0"/>
              <a:t> 미팅</a:t>
            </a:r>
            <a:r>
              <a:rPr lang="en-US" sz="2000" b="1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70097F-C1AC-4F9A-B4B4-1EBEC7E3C45B}"/>
              </a:ext>
            </a:extLst>
          </p:cNvPr>
          <p:cNvSpPr txBox="1"/>
          <p:nvPr/>
        </p:nvSpPr>
        <p:spPr>
          <a:xfrm>
            <a:off x="5129164" y="2031835"/>
            <a:ext cx="656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TPU Rolling 3 Cycle </a:t>
            </a:r>
            <a:r>
              <a:rPr lang="ko-KR" altLang="en-US" sz="2000" b="1" dirty="0"/>
              <a:t>진행</a:t>
            </a:r>
            <a:endParaRPr lang="en-US" altLang="ko-KR" sz="20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PI Film, TPU 1</a:t>
            </a:r>
            <a:r>
              <a:rPr lang="ko-KR" altLang="en-US" sz="2000" b="1" dirty="0"/>
              <a:t>차 </a:t>
            </a:r>
            <a:r>
              <a:rPr lang="en-US" altLang="ko-KR" sz="2000" b="1" dirty="0"/>
              <a:t>Rolling </a:t>
            </a:r>
            <a:r>
              <a:rPr lang="ko-KR" altLang="en-US" sz="2000" b="1" dirty="0"/>
              <a:t>분 </a:t>
            </a:r>
            <a:r>
              <a:rPr lang="en-US" altLang="ko-KR" sz="2000" b="1" dirty="0"/>
              <a:t>Scratch </a:t>
            </a:r>
            <a:r>
              <a:rPr lang="ko-KR" altLang="en-US" sz="2000" b="1" dirty="0"/>
              <a:t>진행 및 분석</a:t>
            </a:r>
            <a:endParaRPr lang="en-US" altLang="ko-KR" sz="2000" b="1" dirty="0"/>
          </a:p>
          <a:p>
            <a:r>
              <a:rPr lang="en-US" altLang="ko-KR" sz="2000" b="1" dirty="0"/>
              <a:t>    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-&gt; Scratch tip Size 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별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Scratch</a:t>
            </a:r>
          </a:p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     -&gt; 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경도계를 이용한 재질에 따른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Scratch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 PI Film, TPU 2</a:t>
            </a:r>
            <a:r>
              <a:rPr lang="ko-KR" altLang="en-US" sz="2000" b="1" dirty="0"/>
              <a:t>차 </a:t>
            </a:r>
            <a:r>
              <a:rPr lang="en-US" altLang="ko-KR" sz="2000" b="1" dirty="0"/>
              <a:t>Rolling </a:t>
            </a:r>
            <a:r>
              <a:rPr lang="ko-KR" altLang="en-US" sz="2000" b="1" dirty="0"/>
              <a:t>분 </a:t>
            </a:r>
            <a:r>
              <a:rPr lang="en-US" altLang="ko-KR" sz="2000" b="1" dirty="0"/>
              <a:t>Scratch </a:t>
            </a:r>
            <a:r>
              <a:rPr lang="ko-KR" altLang="en-US" sz="2000" b="1" dirty="0"/>
              <a:t>진행 및 분석 </a:t>
            </a:r>
            <a:endParaRPr lang="en-US" altLang="ko-KR" sz="2000" b="1" dirty="0"/>
          </a:p>
          <a:p>
            <a:r>
              <a:rPr lang="en-US" altLang="ko-KR" sz="2000" b="1" dirty="0"/>
              <a:t>    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-&gt; Scratch tip Size 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별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Scratch</a:t>
            </a:r>
          </a:p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     -&gt; 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</a:rPr>
              <a:t>경도계를 이용한 재질에 따른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Scratch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A0BC7A-D3D2-4E13-9673-C3E41859B9C2}"/>
              </a:ext>
            </a:extLst>
          </p:cNvPr>
          <p:cNvSpPr txBox="1"/>
          <p:nvPr/>
        </p:nvSpPr>
        <p:spPr>
          <a:xfrm>
            <a:off x="5129163" y="4402341"/>
            <a:ext cx="6566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PI Film, TPU Rolling 2 Cycle </a:t>
            </a:r>
            <a:r>
              <a:rPr lang="ko-KR" altLang="en-US" sz="2000" b="1" dirty="0"/>
              <a:t>진행</a:t>
            </a:r>
            <a:endParaRPr lang="en-US" altLang="ko-KR" sz="2000" b="1" dirty="0"/>
          </a:p>
          <a:p>
            <a:r>
              <a:rPr lang="en-US" altLang="ko-KR" sz="2000" b="1" dirty="0"/>
              <a:t>(Scratch </a:t>
            </a:r>
            <a:r>
              <a:rPr lang="ko-KR" altLang="en-US" sz="2000" b="1" dirty="0"/>
              <a:t>장비 도입 가정</a:t>
            </a:r>
            <a:r>
              <a:rPr lang="en-US" altLang="ko-KR" sz="2000" b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PI Film, TPU 3,4</a:t>
            </a:r>
            <a:r>
              <a:rPr lang="ko-KR" altLang="en-US" sz="2000" b="1" dirty="0"/>
              <a:t>차 </a:t>
            </a:r>
            <a:r>
              <a:rPr lang="en-US" altLang="ko-KR" sz="2000" b="1" dirty="0"/>
              <a:t>Rolling </a:t>
            </a:r>
            <a:r>
              <a:rPr lang="ko-KR" altLang="en-US" sz="2000" b="1" dirty="0"/>
              <a:t>분 </a:t>
            </a:r>
            <a:r>
              <a:rPr lang="en-US" altLang="ko-KR" sz="2000" b="1" dirty="0"/>
              <a:t>Scratch </a:t>
            </a:r>
            <a:r>
              <a:rPr lang="ko-KR" altLang="en-US" sz="2000" b="1" dirty="0"/>
              <a:t>진행 및 분석</a:t>
            </a:r>
            <a:endParaRPr lang="en-US" altLang="ko-KR" sz="2000" b="1" dirty="0"/>
          </a:p>
          <a:p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</a:rPr>
              <a:t>    -&gt; Scratch tip 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</a:rPr>
              <a:t>형상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</a:rPr>
              <a:t>별 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</a:rPr>
              <a:t>Scratch</a:t>
            </a:r>
            <a:endParaRPr lang="en-US" altLang="ko-K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ko-KR" sz="2000" b="1" dirty="0"/>
              <a:t>PI Film</a:t>
            </a:r>
            <a:r>
              <a:rPr lang="ko-KR" altLang="en-US" sz="2000" b="1" dirty="0"/>
              <a:t>과 </a:t>
            </a:r>
            <a:r>
              <a:rPr lang="en-US" altLang="ko-KR" sz="2000" b="1" dirty="0"/>
              <a:t>TPU</a:t>
            </a:r>
            <a:r>
              <a:rPr lang="ko-KR" altLang="en-US" sz="2000" b="1" dirty="0"/>
              <a:t>의 경향 분석</a:t>
            </a:r>
            <a:endParaRPr lang="en-US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06220F-B51D-4C53-9103-777A76ABF825}"/>
              </a:ext>
            </a:extLst>
          </p:cNvPr>
          <p:cNvSpPr txBox="1"/>
          <p:nvPr/>
        </p:nvSpPr>
        <p:spPr>
          <a:xfrm>
            <a:off x="5129163" y="6157295"/>
            <a:ext cx="602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b="1" dirty="0"/>
              <a:t>정량적 목표치 달성</a:t>
            </a:r>
            <a:endParaRPr lang="en-US" altLang="ko-K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2</a:t>
            </a:r>
            <a:r>
              <a:rPr lang="ko-KR" altLang="en-US" sz="2000" b="1" dirty="0"/>
              <a:t>차년도 과제 마무리 및 </a:t>
            </a:r>
            <a:r>
              <a:rPr lang="en-US" altLang="ko-KR" sz="2000" b="1" dirty="0"/>
              <a:t>4</a:t>
            </a:r>
            <a:r>
              <a:rPr lang="ko-KR" altLang="en-US" sz="2000" b="1" dirty="0"/>
              <a:t>차년도 계획 수립</a:t>
            </a:r>
            <a:r>
              <a:rPr lang="en-US" sz="2000" b="1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3E1F1-F8E0-421A-940F-2EC26D3C1A1D}"/>
              </a:ext>
            </a:extLst>
          </p:cNvPr>
          <p:cNvSpPr txBox="1"/>
          <p:nvPr/>
        </p:nvSpPr>
        <p:spPr>
          <a:xfrm>
            <a:off x="2654897" y="1077102"/>
            <a:ext cx="164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/>
              <a:t>~7</a:t>
            </a:r>
            <a:r>
              <a:rPr lang="ko-KR" altLang="en-US" sz="3600" b="1" dirty="0"/>
              <a:t>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BFD2E-26FD-4119-AF4F-FA249949B70A}"/>
              </a:ext>
            </a:extLst>
          </p:cNvPr>
          <p:cNvSpPr txBox="1"/>
          <p:nvPr/>
        </p:nvSpPr>
        <p:spPr>
          <a:xfrm>
            <a:off x="2654897" y="2830741"/>
            <a:ext cx="164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/>
              <a:t>8~9</a:t>
            </a:r>
            <a:r>
              <a:rPr lang="ko-KR" altLang="en-US" sz="3600" b="1" dirty="0"/>
              <a:t>월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EA325B-0515-45DA-B9F5-422CDB202198}"/>
              </a:ext>
            </a:extLst>
          </p:cNvPr>
          <p:cNvSpPr txBox="1"/>
          <p:nvPr/>
        </p:nvSpPr>
        <p:spPr>
          <a:xfrm>
            <a:off x="2066612" y="4894783"/>
            <a:ext cx="223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/>
              <a:t>10~11</a:t>
            </a:r>
            <a:r>
              <a:rPr lang="ko-KR" altLang="en-US" sz="3600" b="1" dirty="0"/>
              <a:t>월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FDBCB4-2925-4584-BF33-E189DA2FC5F7}"/>
              </a:ext>
            </a:extLst>
          </p:cNvPr>
          <p:cNvSpPr txBox="1"/>
          <p:nvPr/>
        </p:nvSpPr>
        <p:spPr>
          <a:xfrm>
            <a:off x="2654897" y="6188072"/>
            <a:ext cx="164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/>
              <a:t>12</a:t>
            </a:r>
            <a:r>
              <a:rPr lang="ko-KR" altLang="en-US" sz="3600" b="1" dirty="0"/>
              <a:t>월</a:t>
            </a:r>
          </a:p>
        </p:txBody>
      </p:sp>
    </p:spTree>
    <p:extLst>
      <p:ext uri="{BB962C8B-B14F-4D97-AF65-F5344CB8AC3E}">
        <p14:creationId xmlns:p14="http://schemas.microsoft.com/office/powerpoint/2010/main" val="148715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롤러블</a:t>
            </a:r>
            <a:r>
              <a:rPr lang="en-US" altLang="ko-KR" sz="2400" b="1" dirty="0"/>
              <a:t> </a:t>
            </a:r>
            <a:endParaRPr lang="ko-KR" altLang="en-US" sz="2400" b="1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C36DFE-9521-4260-8264-9C67A88B5A1F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107F39-5E07-4470-8007-EBB1579A686D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5330BE8-9588-46BC-9A1E-8006BC390A87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AAC1297-36D9-41CD-B4BE-341026477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53727"/>
              </p:ext>
            </p:extLst>
          </p:nvPr>
        </p:nvGraphicFramePr>
        <p:xfrm>
          <a:off x="1291000" y="1333203"/>
          <a:ext cx="9610001" cy="40135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625">
                  <a:extLst>
                    <a:ext uri="{9D8B030D-6E8A-4147-A177-3AD203B41FA5}">
                      <a16:colId xmlns:a16="http://schemas.microsoft.com/office/drawing/2014/main" val="2030609511"/>
                    </a:ext>
                  </a:extLst>
                </a:gridCol>
                <a:gridCol w="600625">
                  <a:extLst>
                    <a:ext uri="{9D8B030D-6E8A-4147-A177-3AD203B41FA5}">
                      <a16:colId xmlns:a16="http://schemas.microsoft.com/office/drawing/2014/main" val="654540147"/>
                    </a:ext>
                  </a:extLst>
                </a:gridCol>
                <a:gridCol w="2349170">
                  <a:extLst>
                    <a:ext uri="{9D8B030D-6E8A-4147-A177-3AD203B41FA5}">
                      <a16:colId xmlns:a16="http://schemas.microsoft.com/office/drawing/2014/main" val="1595740515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234628511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1559533940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2864617022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375951078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752578687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3493996875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3559174392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1595775870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3602767190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2813125080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4253478381"/>
                    </a:ext>
                  </a:extLst>
                </a:gridCol>
                <a:gridCol w="454913">
                  <a:extLst>
                    <a:ext uri="{9D8B030D-6E8A-4147-A177-3AD203B41FA5}">
                      <a16:colId xmlns:a16="http://schemas.microsoft.com/office/drawing/2014/main" val="719067333"/>
                    </a:ext>
                  </a:extLst>
                </a:gridCol>
                <a:gridCol w="600625">
                  <a:extLst>
                    <a:ext uri="{9D8B030D-6E8A-4147-A177-3AD203B41FA5}">
                      <a16:colId xmlns:a16="http://schemas.microsoft.com/office/drawing/2014/main" val="1604268783"/>
                    </a:ext>
                  </a:extLst>
                </a:gridCol>
              </a:tblGrid>
              <a:tr h="0">
                <a:tc gridSpan="16">
                  <a:txBody>
                    <a:bodyPr/>
                    <a:lstStyle/>
                    <a:p>
                      <a:pPr algn="ctr"/>
                      <a:r>
                        <a:rPr lang="ko-KR" altLang="en-US" sz="1600" b="1" dirty="0"/>
                        <a:t>호서대학교 </a:t>
                      </a:r>
                      <a:r>
                        <a:rPr lang="ko-KR" altLang="en-US" sz="1600" b="1" dirty="0" err="1"/>
                        <a:t>연차별</a:t>
                      </a:r>
                      <a:r>
                        <a:rPr lang="ko-KR" altLang="en-US" sz="1600" b="1" dirty="0"/>
                        <a:t> 추진 일정</a:t>
                      </a:r>
                      <a:endParaRPr lang="en-US" sz="1600" b="1" dirty="0"/>
                    </a:p>
                  </a:txBody>
                  <a:tcPr marL="112758" marR="112758" marT="56379" marB="5637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95493"/>
                  </a:ext>
                </a:extLst>
              </a:tr>
              <a:tr h="140039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400" b="1"/>
                        <a:t>추진연차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400" b="1"/>
                        <a:t>일련번호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600" b="1"/>
                        <a:t>개발내용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ko-KR" altLang="en-US" sz="1600" b="1"/>
                        <a:t>추진</a:t>
                      </a:r>
                      <a:r>
                        <a:rPr lang="en-US" sz="1600" b="1"/>
                        <a:t> </a:t>
                      </a:r>
                      <a:r>
                        <a:rPr lang="ko-KR" altLang="en-US" sz="1600" b="1"/>
                        <a:t>일정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1"/>
                        <a:t>기간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extLst>
                  <a:ext uri="{0D108BD9-81ED-4DB2-BD59-A6C34878D82A}">
                    <a16:rowId xmlns:a16="http://schemas.microsoft.com/office/drawing/2014/main" val="624089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2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3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4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5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6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7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8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9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10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11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12</a:t>
                      </a:r>
                      <a:endParaRPr lang="en-US" sz="14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(</a:t>
                      </a:r>
                      <a:r>
                        <a:rPr lang="ko-KR" altLang="en-US" sz="1600" b="1"/>
                        <a:t>주</a:t>
                      </a:r>
                      <a:r>
                        <a:rPr lang="en-US" sz="1600" b="1"/>
                        <a:t>)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extLst>
                  <a:ext uri="{0D108BD9-81ED-4DB2-BD59-A6C34878D82A}">
                    <a16:rowId xmlns:a16="http://schemas.microsoft.com/office/drawing/2014/main" val="2536355079"/>
                  </a:ext>
                </a:extLst>
              </a:tr>
              <a:tr h="899975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  <a:p>
                      <a:pPr algn="ctr"/>
                      <a:r>
                        <a:rPr lang="ko-KR" altLang="en-US" sz="1600" b="1"/>
                        <a:t>차년도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Reference Sample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</a:rPr>
                        <a:t>측정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extLst>
                  <a:ext uri="{0D108BD9-81ED-4DB2-BD59-A6C34878D82A}">
                    <a16:rowId xmlns:a16="http://schemas.microsoft.com/office/drawing/2014/main" val="3736759898"/>
                  </a:ext>
                </a:extLst>
              </a:tr>
              <a:tr h="8999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Reference Sample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</a:rPr>
                        <a:t>측정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</a:rPr>
                        <a:t>후 평가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112758" marR="112758" marT="56379" marB="56379" anchor="ctr"/>
                </a:tc>
                <a:extLst>
                  <a:ext uri="{0D108BD9-81ED-4DB2-BD59-A6C34878D82A}">
                    <a16:rowId xmlns:a16="http://schemas.microsoft.com/office/drawing/2014/main" val="3020967152"/>
                  </a:ext>
                </a:extLst>
              </a:tr>
              <a:tr h="8999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>
                          <a:solidFill>
                            <a:schemeClr val="tx1"/>
                          </a:solidFill>
                        </a:rPr>
                        <a:t>노광조건에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</a:rPr>
                        <a:t> 따른 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</a:rPr>
                        <a:t>Optical Binding </a:t>
                      </a:r>
                    </a:p>
                    <a:p>
                      <a:pPr algn="ctr" latinLnBrk="1"/>
                      <a:r>
                        <a:rPr lang="ko-KR" altLang="en-US" sz="1600" b="1" dirty="0">
                          <a:solidFill>
                            <a:schemeClr val="tx1"/>
                          </a:solidFill>
                        </a:rPr>
                        <a:t>공정평가</a:t>
                      </a:r>
                      <a:endParaRPr lang="en-US" altLang="ko-K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L="112758" marR="112758" marT="56379" marB="56379" anchor="ctr"/>
                </a:tc>
                <a:extLst>
                  <a:ext uri="{0D108BD9-81ED-4DB2-BD59-A6C34878D82A}">
                    <a16:rowId xmlns:a16="http://schemas.microsoft.com/office/drawing/2014/main" val="2247617287"/>
                  </a:ext>
                </a:extLst>
              </a:tr>
            </a:tbl>
          </a:graphicData>
        </a:graphic>
      </p:graphicFrame>
      <p:grpSp>
        <p:nvGrpSpPr>
          <p:cNvPr id="23" name="그룹 22">
            <a:extLst>
              <a:ext uri="{FF2B5EF4-FFF2-40B4-BE49-F238E27FC236}">
                <a16:creationId xmlns:a16="http://schemas.microsoft.com/office/drawing/2014/main" id="{270F792D-358B-47B0-8246-BE4ABB3B33AB}"/>
              </a:ext>
            </a:extLst>
          </p:cNvPr>
          <p:cNvGrpSpPr/>
          <p:nvPr/>
        </p:nvGrpSpPr>
        <p:grpSpPr>
          <a:xfrm>
            <a:off x="1290998" y="5831750"/>
            <a:ext cx="4629637" cy="871408"/>
            <a:chOff x="1201616" y="5615336"/>
            <a:chExt cx="4629637" cy="871408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16283AAE-5048-448A-968F-9A662088A126}"/>
                </a:ext>
              </a:extLst>
            </p:cNvPr>
            <p:cNvGrpSpPr/>
            <p:nvPr/>
          </p:nvGrpSpPr>
          <p:grpSpPr>
            <a:xfrm>
              <a:off x="1201616" y="5615336"/>
              <a:ext cx="4629637" cy="400110"/>
              <a:chOff x="1201616" y="5615336"/>
              <a:chExt cx="4629637" cy="400110"/>
            </a:xfrm>
          </p:grpSpPr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FB585EB-1F15-4247-B28F-4E831007D3B6}"/>
                  </a:ext>
                </a:extLst>
              </p:cNvPr>
              <p:cNvSpPr/>
              <p:nvPr/>
            </p:nvSpPr>
            <p:spPr>
              <a:xfrm>
                <a:off x="1201616" y="5767034"/>
                <a:ext cx="899746" cy="9671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C536B82C-9948-472A-978A-053A22307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6672" y="5615336"/>
                <a:ext cx="340458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ko-KR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계획서 일정</a:t>
                </a:r>
                <a:endPara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68F4BBC-7C03-4751-AB7B-96BF1E5FC0DA}"/>
                </a:ext>
              </a:extLst>
            </p:cNvPr>
            <p:cNvGrpSpPr/>
            <p:nvPr/>
          </p:nvGrpSpPr>
          <p:grpSpPr>
            <a:xfrm>
              <a:off x="1201616" y="6086634"/>
              <a:ext cx="4629636" cy="400110"/>
              <a:chOff x="1201616" y="6086634"/>
              <a:chExt cx="4629636" cy="400110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61272E62-17A7-4CED-827C-FA0A32A03C5B}"/>
                  </a:ext>
                </a:extLst>
              </p:cNvPr>
              <p:cNvSpPr/>
              <p:nvPr/>
            </p:nvSpPr>
            <p:spPr>
              <a:xfrm>
                <a:off x="1201616" y="6238332"/>
                <a:ext cx="899746" cy="9671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C78DA551-857E-4277-93C1-FB30FB554C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6671" y="6086634"/>
                <a:ext cx="3404581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ko-KR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자체 일정</a:t>
                </a:r>
                <a:endPara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E88C67D-8C8C-42FF-A783-A7DACDF259B6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22053FE-3FC0-493D-AE68-B2CABBD2BE4E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331FAD97-05BD-4C5C-B788-86C8E027E921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51F342A-884F-4338-85EE-430C803DF86E}"/>
              </a:ext>
            </a:extLst>
          </p:cNvPr>
          <p:cNvSpPr/>
          <p:nvPr/>
        </p:nvSpPr>
        <p:spPr>
          <a:xfrm>
            <a:off x="1290998" y="5346762"/>
            <a:ext cx="9610001" cy="3600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9FDDC35-FB27-4B51-B456-B13A42D4805D}"/>
              </a:ext>
            </a:extLst>
          </p:cNvPr>
          <p:cNvGrpSpPr/>
          <p:nvPr/>
        </p:nvGrpSpPr>
        <p:grpSpPr>
          <a:xfrm>
            <a:off x="5756856" y="3025767"/>
            <a:ext cx="1386432" cy="190838"/>
            <a:chOff x="5763250" y="3025767"/>
            <a:chExt cx="1386432" cy="190838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9FE9DD5C-CA9E-4EFC-A1E1-40DFBFD60DBF}"/>
                </a:ext>
              </a:extLst>
            </p:cNvPr>
            <p:cNvSpPr/>
            <p:nvPr/>
          </p:nvSpPr>
          <p:spPr>
            <a:xfrm>
              <a:off x="5763250" y="3025767"/>
              <a:ext cx="666634" cy="1908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CB815924-90D2-4C40-8001-35289DC148F2}"/>
                </a:ext>
              </a:extLst>
            </p:cNvPr>
            <p:cNvSpPr/>
            <p:nvPr/>
          </p:nvSpPr>
          <p:spPr>
            <a:xfrm>
              <a:off x="6499725" y="3025767"/>
              <a:ext cx="280685" cy="190838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AC1C4899-532F-4A36-81A7-586ACA4B2BBC}"/>
                </a:ext>
              </a:extLst>
            </p:cNvPr>
            <p:cNvSpPr/>
            <p:nvPr/>
          </p:nvSpPr>
          <p:spPr>
            <a:xfrm>
              <a:off x="6838959" y="3025767"/>
              <a:ext cx="159799" cy="19083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80E6E51D-0AE6-4722-BDF5-45D3EB55F6F8}"/>
                </a:ext>
              </a:extLst>
            </p:cNvPr>
            <p:cNvSpPr/>
            <p:nvPr/>
          </p:nvSpPr>
          <p:spPr>
            <a:xfrm>
              <a:off x="7057307" y="3025767"/>
              <a:ext cx="92375" cy="190838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863F2AAE-45B9-4F7B-B612-1252299F46AC}"/>
              </a:ext>
            </a:extLst>
          </p:cNvPr>
          <p:cNvGrpSpPr/>
          <p:nvPr/>
        </p:nvGrpSpPr>
        <p:grpSpPr>
          <a:xfrm>
            <a:off x="6212854" y="3900736"/>
            <a:ext cx="1386432" cy="190838"/>
            <a:chOff x="5763250" y="3025767"/>
            <a:chExt cx="1386432" cy="190838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870F9669-83E9-4BFD-B0F9-7A6E96627E2B}"/>
                </a:ext>
              </a:extLst>
            </p:cNvPr>
            <p:cNvSpPr/>
            <p:nvPr/>
          </p:nvSpPr>
          <p:spPr>
            <a:xfrm>
              <a:off x="5763250" y="3025767"/>
              <a:ext cx="666634" cy="1908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FFF2A1F2-30A8-436A-919E-E645CCCF9625}"/>
                </a:ext>
              </a:extLst>
            </p:cNvPr>
            <p:cNvSpPr/>
            <p:nvPr/>
          </p:nvSpPr>
          <p:spPr>
            <a:xfrm>
              <a:off x="6499725" y="3025767"/>
              <a:ext cx="280685" cy="190838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36C66780-E3EE-4E7F-807F-B8F51F987C57}"/>
                </a:ext>
              </a:extLst>
            </p:cNvPr>
            <p:cNvSpPr/>
            <p:nvPr/>
          </p:nvSpPr>
          <p:spPr>
            <a:xfrm>
              <a:off x="6838959" y="3025767"/>
              <a:ext cx="159799" cy="19083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76B2E80B-41BD-4DB9-873D-5A5627B9FA26}"/>
                </a:ext>
              </a:extLst>
            </p:cNvPr>
            <p:cNvSpPr/>
            <p:nvPr/>
          </p:nvSpPr>
          <p:spPr>
            <a:xfrm>
              <a:off x="7057307" y="3025767"/>
              <a:ext cx="92375" cy="190838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9A657C55-C7E1-4F90-BF97-BB43DE323CE6}"/>
              </a:ext>
            </a:extLst>
          </p:cNvPr>
          <p:cNvSpPr/>
          <p:nvPr/>
        </p:nvSpPr>
        <p:spPr>
          <a:xfrm>
            <a:off x="4844322" y="4631934"/>
            <a:ext cx="1368532" cy="1908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3A3EB25C-8878-4022-96D9-F34634782EA3}"/>
              </a:ext>
            </a:extLst>
          </p:cNvPr>
          <p:cNvSpPr/>
          <p:nvPr/>
        </p:nvSpPr>
        <p:spPr>
          <a:xfrm>
            <a:off x="5303655" y="4941327"/>
            <a:ext cx="1119835" cy="190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3FE23AFD-D167-4518-8EA3-E8DE42FCB067}"/>
              </a:ext>
            </a:extLst>
          </p:cNvPr>
          <p:cNvSpPr/>
          <p:nvPr/>
        </p:nvSpPr>
        <p:spPr>
          <a:xfrm>
            <a:off x="8489809" y="4631934"/>
            <a:ext cx="1833059" cy="1908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40AC3827-4DD5-4BEC-A701-55801A9DF8C2}"/>
              </a:ext>
            </a:extLst>
          </p:cNvPr>
          <p:cNvSpPr/>
          <p:nvPr/>
        </p:nvSpPr>
        <p:spPr>
          <a:xfrm>
            <a:off x="8489808" y="4941327"/>
            <a:ext cx="1833059" cy="190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7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신재생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7CAB5AE-6819-4605-B718-12E5FF36F826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995C0AD-B5CB-42E3-A39F-A5825F566CB3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2994B2C-BF7A-4D0C-9E00-F6C60357F108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9B57620-E27A-4C94-971A-C868B0A9F869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9E40B59-D4DC-4D5A-A6DB-1C5BC6D1EF5E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672257A-0CFE-4F04-B9F6-8FB7F0DF10BC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07B8B1-2C12-4CDE-99A0-DD89083C058D}"/>
              </a:ext>
            </a:extLst>
          </p:cNvPr>
          <p:cNvSpPr txBox="1"/>
          <p:nvPr/>
        </p:nvSpPr>
        <p:spPr>
          <a:xfrm>
            <a:off x="2717004" y="64441"/>
            <a:ext cx="675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연구개발 목표 및 내용</a:t>
            </a:r>
            <a:r>
              <a:rPr lang="en-US" altLang="ko-KR" sz="2400" b="1" dirty="0"/>
              <a:t>(2</a:t>
            </a:r>
            <a:r>
              <a:rPr lang="ko-KR" altLang="en-US" sz="2400" b="1" dirty="0"/>
              <a:t>차년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761CB3-56D7-444F-8E96-B828932CD128}"/>
              </a:ext>
            </a:extLst>
          </p:cNvPr>
          <p:cNvSpPr txBox="1"/>
          <p:nvPr/>
        </p:nvSpPr>
        <p:spPr>
          <a:xfrm>
            <a:off x="1128612" y="810864"/>
            <a:ext cx="993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목표 </a:t>
            </a:r>
            <a:r>
              <a:rPr lang="en-US" altLang="ko-KR" sz="2000" b="1" dirty="0"/>
              <a:t>: Optical Bonding </a:t>
            </a:r>
            <a:r>
              <a:rPr lang="ko-KR" altLang="en-US" sz="2000" b="1" dirty="0"/>
              <a:t>기술을 이용한 투시 </a:t>
            </a:r>
            <a:r>
              <a:rPr lang="en-US" altLang="ko-KR" sz="2000" b="1" dirty="0"/>
              <a:t>Window </a:t>
            </a:r>
            <a:r>
              <a:rPr lang="ko-KR" altLang="en-US" sz="2000" b="1" dirty="0"/>
              <a:t>패널 공정 개발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3696D45-C7B7-4F6B-8D7D-F80D082F195F}"/>
              </a:ext>
            </a:extLst>
          </p:cNvPr>
          <p:cNvGrpSpPr/>
          <p:nvPr/>
        </p:nvGrpSpPr>
        <p:grpSpPr>
          <a:xfrm>
            <a:off x="2271613" y="3103522"/>
            <a:ext cx="7648770" cy="2422832"/>
            <a:chOff x="140496" y="2089783"/>
            <a:chExt cx="5793163" cy="1835048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A85D138A-1B3F-44B3-A3FB-0D266573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9886" y="2089784"/>
              <a:ext cx="2343773" cy="1835047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4D2A7138-0EB0-4E8F-8E3F-A57B32005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496" y="2089783"/>
              <a:ext cx="3287051" cy="1835047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A4FBEB-AFE2-45A7-90C5-5B744817DA0A}"/>
              </a:ext>
            </a:extLst>
          </p:cNvPr>
          <p:cNvSpPr txBox="1"/>
          <p:nvPr/>
        </p:nvSpPr>
        <p:spPr>
          <a:xfrm>
            <a:off x="3771736" y="1497529"/>
            <a:ext cx="464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OCR</a:t>
            </a:r>
            <a:r>
              <a:rPr lang="ko-KR" altLang="en-US" sz="2000" b="1" dirty="0"/>
              <a:t>에 대한 광학적 특성 평가 </a:t>
            </a:r>
            <a:r>
              <a:rPr lang="en-US" altLang="ko-KR" sz="2000" b="1" dirty="0"/>
              <a:t>1</a:t>
            </a:r>
            <a:endParaRPr lang="ko-KR" alt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92C655-AF94-4C79-8628-AB038A96C64A}"/>
              </a:ext>
            </a:extLst>
          </p:cNvPr>
          <p:cNvSpPr txBox="1"/>
          <p:nvPr/>
        </p:nvSpPr>
        <p:spPr>
          <a:xfrm>
            <a:off x="3617439" y="2094940"/>
            <a:ext cx="495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-&gt; IR (780~1000nm) </a:t>
            </a:r>
            <a:r>
              <a:rPr lang="ko-KR" altLang="en-US" sz="2000" b="1" dirty="0" err="1"/>
              <a:t>차단율</a:t>
            </a:r>
            <a:r>
              <a:rPr lang="ko-KR" altLang="en-US" sz="2000" b="1" dirty="0"/>
              <a:t> 측정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23D8BC-889F-42D7-8BCB-B36F4B489B85}"/>
              </a:ext>
            </a:extLst>
          </p:cNvPr>
          <p:cNvSpPr txBox="1"/>
          <p:nvPr/>
        </p:nvSpPr>
        <p:spPr>
          <a:xfrm>
            <a:off x="3617439" y="5757185"/>
            <a:ext cx="495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(Spectrophotometer)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04607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6443C-5CD1-4233-8846-F2FE407E6107}"/>
              </a:ext>
            </a:extLst>
          </p:cNvPr>
          <p:cNvSpPr txBox="1"/>
          <p:nvPr/>
        </p:nvSpPr>
        <p:spPr>
          <a:xfrm>
            <a:off x="134235" y="64441"/>
            <a:ext cx="175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신재생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7CAB5AE-6819-4605-B718-12E5FF36F826}"/>
              </a:ext>
            </a:extLst>
          </p:cNvPr>
          <p:cNvGrpSpPr/>
          <p:nvPr/>
        </p:nvGrpSpPr>
        <p:grpSpPr>
          <a:xfrm>
            <a:off x="-2" y="590546"/>
            <a:ext cx="11791669" cy="155878"/>
            <a:chOff x="-2" y="590546"/>
            <a:chExt cx="11791669" cy="15587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995C0AD-B5CB-42E3-A39F-A5825F566CB3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2994B2C-BF7A-4D0C-9E00-F6C60357F108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9B57620-E27A-4C94-971A-C868B0A9F869}"/>
              </a:ext>
            </a:extLst>
          </p:cNvPr>
          <p:cNvGrpSpPr/>
          <p:nvPr/>
        </p:nvGrpSpPr>
        <p:grpSpPr>
          <a:xfrm>
            <a:off x="-2" y="590546"/>
            <a:ext cx="12192002" cy="155878"/>
            <a:chOff x="-2" y="590546"/>
            <a:chExt cx="11791669" cy="155878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9E40B59-D4DC-4D5A-A6DB-1C5BC6D1EF5E}"/>
                </a:ext>
              </a:extLst>
            </p:cNvPr>
            <p:cNvSpPr/>
            <p:nvPr/>
          </p:nvSpPr>
          <p:spPr>
            <a:xfrm flipV="1">
              <a:off x="-2" y="590546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672257A-0CFE-4F04-B9F6-8FB7F0DF10BC}"/>
                </a:ext>
              </a:extLst>
            </p:cNvPr>
            <p:cNvSpPr/>
            <p:nvPr/>
          </p:nvSpPr>
          <p:spPr>
            <a:xfrm flipV="1">
              <a:off x="0" y="700705"/>
              <a:ext cx="11791667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07B8B1-2C12-4CDE-99A0-DD89083C058D}"/>
              </a:ext>
            </a:extLst>
          </p:cNvPr>
          <p:cNvSpPr txBox="1"/>
          <p:nvPr/>
        </p:nvSpPr>
        <p:spPr>
          <a:xfrm>
            <a:off x="2717004" y="64441"/>
            <a:ext cx="675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연구개발 목표 및 내용</a:t>
            </a:r>
            <a:r>
              <a:rPr lang="en-US" altLang="ko-KR" sz="2400" b="1" dirty="0"/>
              <a:t>(2</a:t>
            </a:r>
            <a:r>
              <a:rPr lang="ko-KR" altLang="en-US" sz="2400" b="1" dirty="0"/>
              <a:t>차년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761CB3-56D7-444F-8E96-B828932CD128}"/>
              </a:ext>
            </a:extLst>
          </p:cNvPr>
          <p:cNvSpPr txBox="1"/>
          <p:nvPr/>
        </p:nvSpPr>
        <p:spPr>
          <a:xfrm>
            <a:off x="1128612" y="810864"/>
            <a:ext cx="993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목표 </a:t>
            </a:r>
            <a:r>
              <a:rPr lang="en-US" altLang="ko-KR" sz="2000" b="1" dirty="0"/>
              <a:t>: Optical Bonding </a:t>
            </a:r>
            <a:r>
              <a:rPr lang="ko-KR" altLang="en-US" sz="2000" b="1" dirty="0"/>
              <a:t>기술을 이용한 투시 </a:t>
            </a:r>
            <a:r>
              <a:rPr lang="en-US" altLang="ko-KR" sz="2000" b="1" dirty="0"/>
              <a:t>Window </a:t>
            </a:r>
            <a:r>
              <a:rPr lang="ko-KR" altLang="en-US" sz="2000" b="1" dirty="0"/>
              <a:t>패널 공정 개발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91BBA1-09F0-4A87-91D5-1AE1C514D845}"/>
              </a:ext>
            </a:extLst>
          </p:cNvPr>
          <p:cNvSpPr txBox="1"/>
          <p:nvPr/>
        </p:nvSpPr>
        <p:spPr>
          <a:xfrm>
            <a:off x="3617439" y="1881179"/>
            <a:ext cx="495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-&gt; OCR </a:t>
            </a:r>
            <a:r>
              <a:rPr lang="ko-KR" altLang="en-US" sz="2000" b="1" dirty="0"/>
              <a:t>기판의 시인성 측정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44B5E5-93B9-40E4-A4A1-399C40D49484}"/>
              </a:ext>
            </a:extLst>
          </p:cNvPr>
          <p:cNvSpPr txBox="1"/>
          <p:nvPr/>
        </p:nvSpPr>
        <p:spPr>
          <a:xfrm>
            <a:off x="3771736" y="1283768"/>
            <a:ext cx="464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/>
              <a:t>OCR</a:t>
            </a:r>
            <a:r>
              <a:rPr lang="ko-KR" altLang="en-US" sz="2000" b="1" dirty="0"/>
              <a:t>에 대한 광학적 특성 평가 </a:t>
            </a:r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F1887FD4-C8D4-4536-B6DC-907A960E8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497" y="2478590"/>
            <a:ext cx="4896843" cy="4053242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074F87AA-AF43-42CC-9D30-6A9AF671FCAC}"/>
              </a:ext>
            </a:extLst>
          </p:cNvPr>
          <p:cNvGrpSpPr/>
          <p:nvPr/>
        </p:nvGrpSpPr>
        <p:grpSpPr>
          <a:xfrm>
            <a:off x="719299" y="2784734"/>
            <a:ext cx="5376697" cy="3320920"/>
            <a:chOff x="719299" y="2739601"/>
            <a:chExt cx="5376697" cy="3320920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2434DC9F-31D6-4DD4-84DE-26E3439B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299" y="2739601"/>
              <a:ext cx="5376697" cy="22402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0723696-C432-402E-AAF7-0B3086B54624}"/>
                    </a:ext>
                  </a:extLst>
                </p:cNvPr>
                <p:cNvSpPr txBox="1"/>
                <p:nvPr/>
              </p:nvSpPr>
              <p:spPr>
                <a:xfrm>
                  <a:off x="993690" y="5367959"/>
                  <a:ext cx="4957117" cy="6925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2000" b="1" dirty="0">
                      <a:solidFill>
                        <a:schemeClr val="tx1"/>
                      </a:solidFill>
                    </a:rPr>
                    <a:t>Haze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ko-K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환</m:t>
                          </m:r>
                          <m:r>
                            <a:rPr lang="ko-KR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산</m:t>
                          </m:r>
                          <m:r>
                            <a:rPr lang="ko-KR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투</m:t>
                          </m:r>
                          <m:r>
                            <a:rPr lang="ko-KR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과</m:t>
                          </m:r>
                          <m:r>
                            <a:rPr lang="ko-KR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량</m:t>
                          </m:r>
                        </m:num>
                        <m:den>
                          <m:r>
                            <a:rPr lang="ko-KR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전투</m:t>
                          </m:r>
                          <m:r>
                            <a:rPr lang="ko-KR" alt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과</m:t>
                          </m:r>
                          <m:r>
                            <a:rPr lang="ko-KR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량</m:t>
                          </m:r>
                        </m:den>
                      </m:f>
                    </m:oMath>
                  </a14:m>
                  <a:r>
                    <a:rPr lang="ko-KR" altLang="en-US" sz="20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ko-KR" sz="2000" b="1" dirty="0">
                      <a:solidFill>
                        <a:schemeClr val="tx1"/>
                      </a:solidFill>
                    </a:rPr>
                    <a:t>* 100(%)</a:t>
                  </a:r>
                  <a:endParaRPr lang="ko-KR" alt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0723696-C432-402E-AAF7-0B3086B546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690" y="5367959"/>
                  <a:ext cx="4957117" cy="6925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427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36395</TotalTime>
  <Words>795</Words>
  <Application>Microsoft Office PowerPoint</Application>
  <PresentationFormat>와이드스크린</PresentationFormat>
  <Paragraphs>245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Cambria Math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최세용</dc:creator>
  <cp:lastModifiedBy>Hoseo</cp:lastModifiedBy>
  <cp:revision>478</cp:revision>
  <dcterms:created xsi:type="dcterms:W3CDTF">2022-03-15T00:25:24Z</dcterms:created>
  <dcterms:modified xsi:type="dcterms:W3CDTF">2023-07-09T15:32:11Z</dcterms:modified>
</cp:coreProperties>
</file>