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9" r:id="rId8"/>
    <p:sldId id="262" r:id="rId9"/>
    <p:sldId id="268" r:id="rId10"/>
    <p:sldId id="264" r:id="rId11"/>
    <p:sldId id="263" r:id="rId12"/>
    <p:sldId id="267" r:id="rId13"/>
    <p:sldId id="265" r:id="rId14"/>
    <p:sldId id="266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1C315-1A8B-4B2D-A654-DCBC496338C4}" type="datetimeFigureOut">
              <a:rPr lang="ko-KR" altLang="en-US" smtClean="0"/>
              <a:pPr/>
              <a:t>2023-07-10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35F72-DD8D-4AFD-847F-EC082A1BFAF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4996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1C315-1A8B-4B2D-A654-DCBC496338C4}" type="datetimeFigureOut">
              <a:rPr lang="ko-KR" altLang="en-US" smtClean="0"/>
              <a:pPr/>
              <a:t>2023-07-10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35F72-DD8D-4AFD-847F-EC082A1BFAF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27515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1C315-1A8B-4B2D-A654-DCBC496338C4}" type="datetimeFigureOut">
              <a:rPr lang="ko-KR" altLang="en-US" smtClean="0"/>
              <a:pPr/>
              <a:t>2023-07-10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35F72-DD8D-4AFD-847F-EC082A1BFAF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61344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1C315-1A8B-4B2D-A654-DCBC496338C4}" type="datetimeFigureOut">
              <a:rPr lang="ko-KR" altLang="en-US" smtClean="0"/>
              <a:pPr/>
              <a:t>2023-07-10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35F72-DD8D-4AFD-847F-EC082A1BFAF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371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1C315-1A8B-4B2D-A654-DCBC496338C4}" type="datetimeFigureOut">
              <a:rPr lang="ko-KR" altLang="en-US" smtClean="0"/>
              <a:pPr/>
              <a:t>2023-07-10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35F72-DD8D-4AFD-847F-EC082A1BFAF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5965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1C315-1A8B-4B2D-A654-DCBC496338C4}" type="datetimeFigureOut">
              <a:rPr lang="ko-KR" altLang="en-US" smtClean="0"/>
              <a:pPr/>
              <a:t>2023-07-10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35F72-DD8D-4AFD-847F-EC082A1BFAF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88601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1C315-1A8B-4B2D-A654-DCBC496338C4}" type="datetimeFigureOut">
              <a:rPr lang="ko-KR" altLang="en-US" smtClean="0"/>
              <a:pPr/>
              <a:t>2023-07-10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35F72-DD8D-4AFD-847F-EC082A1BFAF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3661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1C315-1A8B-4B2D-A654-DCBC496338C4}" type="datetimeFigureOut">
              <a:rPr lang="ko-KR" altLang="en-US" smtClean="0"/>
              <a:pPr/>
              <a:t>2023-07-10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35F72-DD8D-4AFD-847F-EC082A1BFAF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50114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1C315-1A8B-4B2D-A654-DCBC496338C4}" type="datetimeFigureOut">
              <a:rPr lang="ko-KR" altLang="en-US" smtClean="0"/>
              <a:pPr/>
              <a:t>2023-07-10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35F72-DD8D-4AFD-847F-EC082A1BFAF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91904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BFD1C315-1A8B-4B2D-A654-DCBC496338C4}" type="datetimeFigureOut">
              <a:rPr lang="ko-KR" altLang="en-US" smtClean="0"/>
              <a:pPr/>
              <a:t>2023-07-10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7B35F72-DD8D-4AFD-847F-EC082A1BFAF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13092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1C315-1A8B-4B2D-A654-DCBC496338C4}" type="datetimeFigureOut">
              <a:rPr lang="ko-KR" altLang="en-US" smtClean="0"/>
              <a:pPr/>
              <a:t>2023-07-10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35F72-DD8D-4AFD-847F-EC082A1BFAF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20468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FD1C315-1A8B-4B2D-A654-DCBC496338C4}" type="datetimeFigureOut">
              <a:rPr lang="ko-KR" altLang="en-US" smtClean="0"/>
              <a:pPr/>
              <a:t>2023-07-10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7B35F72-DD8D-4AFD-847F-EC082A1BFAF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0407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1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gif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pPr algn="ctr"/>
            <a:r>
              <a:rPr lang="en-US" altLang="ko-KR" dirty="0"/>
              <a:t>1</a:t>
            </a:r>
            <a:r>
              <a:rPr lang="ko-KR" altLang="en-US" dirty="0"/>
              <a:t>박 </a:t>
            </a:r>
            <a:r>
              <a:rPr lang="en-US" altLang="ko-KR" dirty="0"/>
              <a:t>2</a:t>
            </a:r>
            <a:r>
              <a:rPr lang="ko-KR" altLang="en-US" dirty="0"/>
              <a:t>일 세미나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 anchor="b"/>
          <a:lstStyle/>
          <a:p>
            <a:pPr algn="r"/>
            <a:r>
              <a:rPr lang="en-US" altLang="ko-KR" dirty="0">
                <a:solidFill>
                  <a:schemeClr val="tx1"/>
                </a:solidFill>
              </a:rPr>
              <a:t>20191319</a:t>
            </a:r>
          </a:p>
          <a:p>
            <a:pPr algn="r"/>
            <a:r>
              <a:rPr lang="ko-KR" altLang="en-US" dirty="0">
                <a:solidFill>
                  <a:schemeClr val="tx1"/>
                </a:solidFill>
              </a:rPr>
              <a:t>김영진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ko-KR" altLang="en-US" dirty="0"/>
              <a:t>삼성전자의 문화와 분위기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3667824"/>
            <a:ext cx="8229600" cy="285752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ko-KR" altLang="en-US" sz="2200" dirty="0">
                <a:latin typeface="+mn-ea"/>
              </a:rPr>
              <a:t>□ 삼성전자 로고</a:t>
            </a:r>
            <a:r>
              <a:rPr lang="en-US" altLang="ko-KR" sz="2200" dirty="0">
                <a:latin typeface="+mn-ea"/>
              </a:rPr>
              <a:t>(</a:t>
            </a:r>
            <a:r>
              <a:rPr lang="ko-KR" altLang="en-US" sz="2200" dirty="0">
                <a:latin typeface="+mn-ea"/>
              </a:rPr>
              <a:t>색</a:t>
            </a:r>
            <a:r>
              <a:rPr lang="en-US" altLang="ko-KR" sz="2200" dirty="0">
                <a:latin typeface="+mn-ea"/>
              </a:rPr>
              <a:t>): </a:t>
            </a:r>
            <a:r>
              <a:rPr lang="ko-KR" altLang="en-US" sz="2200" dirty="0">
                <a:latin typeface="+mn-ea"/>
              </a:rPr>
              <a:t>차분하고 안정적인 조직 문화</a:t>
            </a:r>
            <a:endParaRPr lang="en-US" altLang="ko-KR" sz="2200" dirty="0">
              <a:latin typeface="+mn-ea"/>
            </a:endParaRPr>
          </a:p>
          <a:p>
            <a:pPr>
              <a:buNone/>
            </a:pPr>
            <a:endParaRPr lang="en-US" altLang="ko-KR" sz="2200" dirty="0">
              <a:latin typeface="+mn-ea"/>
            </a:endParaRPr>
          </a:p>
          <a:p>
            <a:pPr>
              <a:buNone/>
            </a:pPr>
            <a:r>
              <a:rPr lang="ko-KR" altLang="en-US" sz="2200" dirty="0">
                <a:latin typeface="+mn-ea"/>
              </a:rPr>
              <a:t>□ </a:t>
            </a:r>
            <a:r>
              <a:rPr lang="en-US" altLang="ko-KR" sz="2200" dirty="0">
                <a:latin typeface="+mn-ea"/>
              </a:rPr>
              <a:t>SK </a:t>
            </a:r>
            <a:r>
              <a:rPr lang="ko-KR" altLang="en-US" sz="2200" dirty="0" err="1">
                <a:latin typeface="+mn-ea"/>
              </a:rPr>
              <a:t>하이닉스</a:t>
            </a:r>
            <a:r>
              <a:rPr lang="ko-KR" altLang="en-US" sz="2200" dirty="0">
                <a:latin typeface="+mn-ea"/>
              </a:rPr>
              <a:t> 로고</a:t>
            </a:r>
            <a:r>
              <a:rPr lang="en-US" altLang="ko-KR" sz="2200" dirty="0">
                <a:latin typeface="+mn-ea"/>
              </a:rPr>
              <a:t>(</a:t>
            </a:r>
            <a:r>
              <a:rPr lang="ko-KR" altLang="en-US" sz="2200" dirty="0">
                <a:latin typeface="+mn-ea"/>
              </a:rPr>
              <a:t>색</a:t>
            </a:r>
            <a:r>
              <a:rPr lang="en-US" altLang="ko-KR" sz="2200" dirty="0">
                <a:latin typeface="+mn-ea"/>
              </a:rPr>
              <a:t>): </a:t>
            </a:r>
            <a:r>
              <a:rPr lang="ko-KR" altLang="en-US" sz="2200" dirty="0">
                <a:latin typeface="+mn-ea"/>
              </a:rPr>
              <a:t>열정 도전 패기</a:t>
            </a:r>
            <a:endParaRPr lang="en-US" altLang="ko-KR" sz="2200" dirty="0">
              <a:latin typeface="+mn-ea"/>
            </a:endParaRPr>
          </a:p>
          <a:p>
            <a:pPr>
              <a:buNone/>
            </a:pPr>
            <a:endParaRPr lang="ko-KR" altLang="en-US" sz="2200" dirty="0">
              <a:latin typeface="+mn-ea"/>
            </a:endParaRPr>
          </a:p>
          <a:p>
            <a:pPr>
              <a:buNone/>
            </a:pPr>
            <a:r>
              <a:rPr lang="ko-KR" altLang="en-US" sz="2200" dirty="0">
                <a:latin typeface="+mn-ea"/>
              </a:rPr>
              <a:t>□ 삼성의 경영철학과 핵심가치</a:t>
            </a:r>
            <a:r>
              <a:rPr lang="en-US" altLang="ko-KR" sz="2200" dirty="0">
                <a:latin typeface="+mn-ea"/>
              </a:rPr>
              <a:t>: </a:t>
            </a:r>
            <a:r>
              <a:rPr lang="ko-KR" altLang="en-US" sz="2200" dirty="0">
                <a:latin typeface="+mn-ea"/>
              </a:rPr>
              <a:t>인재제일</a:t>
            </a:r>
            <a:r>
              <a:rPr lang="en-US" altLang="ko-KR" sz="2200" dirty="0">
                <a:latin typeface="+mn-ea"/>
              </a:rPr>
              <a:t>,</a:t>
            </a:r>
            <a:r>
              <a:rPr lang="ko-KR" altLang="en-US" sz="2200" dirty="0">
                <a:latin typeface="+mn-ea"/>
              </a:rPr>
              <a:t> 최고지향</a:t>
            </a:r>
            <a:endParaRPr lang="en-US" altLang="ko-KR" sz="2200" dirty="0">
              <a:latin typeface="+mn-ea"/>
            </a:endParaRPr>
          </a:p>
          <a:p>
            <a:pPr>
              <a:buNone/>
            </a:pPr>
            <a:endParaRPr lang="en-US" altLang="ko-KR" sz="2200" dirty="0">
              <a:latin typeface="+mn-ea"/>
            </a:endParaRPr>
          </a:p>
          <a:p>
            <a:pPr>
              <a:buNone/>
            </a:pPr>
            <a:r>
              <a:rPr lang="ko-KR" altLang="ko-KR" sz="2200" dirty="0">
                <a:latin typeface="+mn-ea"/>
              </a:rPr>
              <a:t>▶</a:t>
            </a:r>
            <a:r>
              <a:rPr lang="en-US" altLang="ko-KR" sz="2200" dirty="0">
                <a:latin typeface="+mn-ea"/>
              </a:rPr>
              <a:t> </a:t>
            </a:r>
            <a:r>
              <a:rPr lang="ko-KR" altLang="en-US" sz="2200" dirty="0">
                <a:latin typeface="+mn-ea"/>
              </a:rPr>
              <a:t>삼성에 지원할 때 이런 부분을 참조해서 준비</a:t>
            </a:r>
            <a:endParaRPr lang="en-US" altLang="ko-KR" sz="2200" dirty="0">
              <a:latin typeface="+mn-ea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8024" y="1772816"/>
            <a:ext cx="3312368" cy="1742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3609" y="1772816"/>
            <a:ext cx="3312368" cy="1742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ko-KR" altLang="en-US" dirty="0"/>
              <a:t>삼성전자가 원하는 인재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1142976" y="1857364"/>
            <a:ext cx="1500198" cy="1000132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과거 삼성</a:t>
            </a:r>
            <a:endParaRPr lang="en-US" altLang="ko-KR" dirty="0">
              <a:solidFill>
                <a:schemeClr val="tx1"/>
              </a:solidFill>
            </a:endParaRPr>
          </a:p>
          <a:p>
            <a:pPr algn="ctr"/>
            <a:r>
              <a:rPr lang="ko-KR" altLang="en-US" dirty="0">
                <a:solidFill>
                  <a:schemeClr val="tx1"/>
                </a:solidFill>
              </a:rPr>
              <a:t>같은 대기업</a:t>
            </a:r>
          </a:p>
        </p:txBody>
      </p:sp>
      <p:sp>
        <p:nvSpPr>
          <p:cNvPr id="5" name="오른쪽 화살표 4"/>
          <p:cNvSpPr/>
          <p:nvPr/>
        </p:nvSpPr>
        <p:spPr>
          <a:xfrm>
            <a:off x="3071802" y="2143116"/>
            <a:ext cx="571504" cy="35719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1142976" y="3143248"/>
            <a:ext cx="1500198" cy="1000132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현재 삼성</a:t>
            </a:r>
            <a:endParaRPr lang="en-US" altLang="ko-KR" dirty="0">
              <a:solidFill>
                <a:schemeClr val="tx1"/>
              </a:solidFill>
            </a:endParaRPr>
          </a:p>
          <a:p>
            <a:pPr algn="ctr"/>
            <a:r>
              <a:rPr lang="ko-KR" altLang="en-US" dirty="0">
                <a:solidFill>
                  <a:schemeClr val="tx1"/>
                </a:solidFill>
              </a:rPr>
              <a:t>같은 대기업</a:t>
            </a:r>
          </a:p>
        </p:txBody>
      </p:sp>
      <p:sp>
        <p:nvSpPr>
          <p:cNvPr id="7" name="오른쪽 화살표 6"/>
          <p:cNvSpPr/>
          <p:nvPr/>
        </p:nvSpPr>
        <p:spPr>
          <a:xfrm>
            <a:off x="3071802" y="3429000"/>
            <a:ext cx="571504" cy="35719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4000496" y="1857364"/>
            <a:ext cx="4143404" cy="1000132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높은 학점으로 원하는 곳 지원 가능</a:t>
            </a:r>
            <a:endParaRPr lang="en-US" altLang="ko-KR" dirty="0">
              <a:solidFill>
                <a:schemeClr val="tx1"/>
              </a:solidFill>
            </a:endParaRPr>
          </a:p>
          <a:p>
            <a:pPr algn="ctr"/>
            <a:r>
              <a:rPr lang="en-US" altLang="ko-KR" dirty="0">
                <a:solidFill>
                  <a:schemeClr val="tx1"/>
                </a:solidFill>
              </a:rPr>
              <a:t>(</a:t>
            </a:r>
            <a:r>
              <a:rPr lang="ko-KR" altLang="en-US" dirty="0">
                <a:solidFill>
                  <a:schemeClr val="tx1"/>
                </a:solidFill>
              </a:rPr>
              <a:t>정시와 비슷한 개념</a:t>
            </a:r>
            <a:r>
              <a:rPr lang="en-US" altLang="ko-KR" dirty="0">
                <a:solidFill>
                  <a:schemeClr val="tx1"/>
                </a:solidFill>
              </a:rPr>
              <a:t>)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4000496" y="3143248"/>
            <a:ext cx="4143404" cy="1000132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삼성이라는 기업의 산업 분야에 아주</a:t>
            </a:r>
            <a:endParaRPr lang="en-US" altLang="ko-KR" dirty="0">
              <a:solidFill>
                <a:schemeClr val="tx1"/>
              </a:solidFill>
            </a:endParaRPr>
          </a:p>
          <a:p>
            <a:pPr algn="ctr"/>
            <a:r>
              <a:rPr lang="ko-KR" altLang="en-US" dirty="0">
                <a:solidFill>
                  <a:schemeClr val="tx1"/>
                </a:solidFill>
              </a:rPr>
              <a:t>최적화된 인재를 보고 조사해 채용 </a:t>
            </a:r>
            <a:r>
              <a:rPr lang="en-US" altLang="ko-KR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altLang="ko-KR" dirty="0">
                <a:solidFill>
                  <a:schemeClr val="tx1"/>
                </a:solidFill>
              </a:rPr>
              <a:t>(</a:t>
            </a:r>
            <a:r>
              <a:rPr lang="ko-KR" altLang="en-US" dirty="0">
                <a:solidFill>
                  <a:schemeClr val="tx1"/>
                </a:solidFill>
              </a:rPr>
              <a:t>학생부 위주 전형과 비슷한 개념</a:t>
            </a:r>
            <a:r>
              <a:rPr lang="en-US" altLang="ko-KR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1" name="내용 개체 틀 2"/>
          <p:cNvSpPr txBox="1">
            <a:spLocks/>
          </p:cNvSpPr>
          <p:nvPr/>
        </p:nvSpPr>
        <p:spPr>
          <a:xfrm>
            <a:off x="457200" y="4167319"/>
            <a:ext cx="8229600" cy="22860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o-KR" alt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□ </a:t>
            </a:r>
            <a:r>
              <a:rPr lang="ko-KR" altLang="en-US" sz="2200" dirty="0">
                <a:latin typeface="+mn-ea"/>
              </a:rPr>
              <a:t>학벌</a:t>
            </a:r>
            <a:r>
              <a:rPr lang="en-US" altLang="ko-KR" sz="2200" dirty="0">
                <a:latin typeface="+mn-ea"/>
              </a:rPr>
              <a:t>, IQ</a:t>
            </a:r>
            <a:r>
              <a:rPr lang="ko-KR" altLang="en-US" sz="2200" dirty="0">
                <a:latin typeface="+mn-ea"/>
              </a:rPr>
              <a:t>가 좋은 정시같은 인재 </a:t>
            </a:r>
            <a:r>
              <a:rPr lang="en-US" altLang="ko-KR" sz="2200" dirty="0">
                <a:latin typeface="+mn-ea"/>
              </a:rPr>
              <a:t>(X)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ko-KR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cs typeface="+mn-cs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o-KR" alt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□ </a:t>
            </a:r>
            <a:r>
              <a:rPr lang="ko-KR" altLang="en-US" sz="2200" dirty="0">
                <a:latin typeface="+mn-ea"/>
              </a:rPr>
              <a:t>실제 해당 분야를 위해 대학에서 얼마나 노력을 했는지</a:t>
            </a:r>
            <a:r>
              <a:rPr lang="en-US" altLang="ko-KR" sz="2200" dirty="0">
                <a:latin typeface="+mn-ea"/>
              </a:rPr>
              <a:t> (O)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ko-KR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cs typeface="+mn-cs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o-KR" alt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□ 세계적인 대기업</a:t>
            </a:r>
            <a:r>
              <a:rPr kumimoji="0" lang="ko-KR" altLang="en-US" sz="2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 삼성에 정말 들어가고 싶어하는 인재 </a:t>
            </a:r>
            <a:r>
              <a:rPr kumimoji="0" lang="en-US" altLang="ko-KR" sz="2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(O)</a:t>
            </a:r>
            <a:endParaRPr kumimoji="0" lang="en-US" altLang="ko-KR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altLang="ko-KR" dirty="0"/>
              <a:t>TOEIC Speaking </a:t>
            </a:r>
            <a:r>
              <a:rPr lang="ko-KR" altLang="en-US" dirty="0"/>
              <a:t>과 </a:t>
            </a:r>
            <a:r>
              <a:rPr lang="en-US" altLang="ko-KR" dirty="0"/>
              <a:t>OPIC</a:t>
            </a:r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142844" y="4437112"/>
            <a:ext cx="8858312" cy="22859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ko-KR" altLang="en-US" dirty="0">
                <a:latin typeface="+mn-ea"/>
              </a:rPr>
              <a:t>□ 국제적인 비즈니스 환경에서 효과적인 의사소통에 필요한 영어 말하기 </a:t>
            </a:r>
            <a:endParaRPr lang="en-US" altLang="ko-KR" dirty="0">
              <a:latin typeface="+mn-ea"/>
            </a:endParaRPr>
          </a:p>
          <a:p>
            <a:pPr>
              <a:buNone/>
            </a:pPr>
            <a:r>
              <a:rPr lang="en-US" altLang="ko-KR" dirty="0">
                <a:latin typeface="+mn-ea"/>
              </a:rPr>
              <a:t>    </a:t>
            </a:r>
            <a:r>
              <a:rPr lang="ko-KR" altLang="en-US" dirty="0">
                <a:latin typeface="+mn-ea"/>
              </a:rPr>
              <a:t>능력을 측정</a:t>
            </a:r>
            <a:endParaRPr lang="en-US" altLang="ko-KR" dirty="0">
              <a:latin typeface="+mn-ea"/>
            </a:endParaRPr>
          </a:p>
          <a:p>
            <a:pPr>
              <a:buNone/>
            </a:pPr>
            <a:r>
              <a:rPr lang="ko-KR" altLang="en-US" dirty="0">
                <a:latin typeface="+mn-ea"/>
              </a:rPr>
              <a:t>□ 미국 외국어교육위원회에서 개발한 다국어 언어 말하기 어학</a:t>
            </a:r>
            <a:r>
              <a:rPr lang="en-US" altLang="ko-KR" dirty="0">
                <a:latin typeface="+mn-ea"/>
              </a:rPr>
              <a:t> </a:t>
            </a:r>
            <a:r>
              <a:rPr lang="ko-KR" altLang="en-US" dirty="0">
                <a:latin typeface="+mn-ea"/>
              </a:rPr>
              <a:t>시험</a:t>
            </a:r>
            <a:endParaRPr lang="en-US" altLang="ko-KR" dirty="0">
              <a:latin typeface="+mn-ea"/>
            </a:endParaRPr>
          </a:p>
          <a:p>
            <a:pPr>
              <a:buNone/>
            </a:pPr>
            <a:r>
              <a:rPr lang="ko-KR" altLang="en-US" dirty="0">
                <a:latin typeface="+mn-ea"/>
              </a:rPr>
              <a:t>□ </a:t>
            </a:r>
            <a:r>
              <a:rPr lang="en-US" altLang="ko-KR" dirty="0">
                <a:latin typeface="+mn-ea"/>
              </a:rPr>
              <a:t>TOEIC Speaking: IM3, OPIC: IM3 </a:t>
            </a:r>
            <a:r>
              <a:rPr lang="ko-KR" altLang="en-US" dirty="0">
                <a:latin typeface="+mn-ea"/>
              </a:rPr>
              <a:t>이상 필수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0112" y="1879675"/>
            <a:ext cx="2177908" cy="2365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89921" y="1879675"/>
            <a:ext cx="2177908" cy="2365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ko-KR" altLang="en-US" dirty="0"/>
              <a:t>삼성직무적성 검사 시험</a:t>
            </a:r>
          </a:p>
        </p:txBody>
      </p:sp>
      <p:sp>
        <p:nvSpPr>
          <p:cNvPr id="11" name="내용 개체 틀 2"/>
          <p:cNvSpPr txBox="1">
            <a:spLocks/>
          </p:cNvSpPr>
          <p:nvPr/>
        </p:nvSpPr>
        <p:spPr>
          <a:xfrm>
            <a:off x="214282" y="4221088"/>
            <a:ext cx="8715436" cy="22860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o-KR" alt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□ </a:t>
            </a:r>
            <a:r>
              <a:rPr lang="ko-KR" altLang="en-US" sz="2200" dirty="0">
                <a:latin typeface="+mn-ea"/>
              </a:rPr>
              <a:t>삼성그룹 입사지원자들을 대상으로 하는 직무 및 인성적성검사</a:t>
            </a:r>
            <a:endParaRPr lang="en-US" altLang="ko-KR" sz="2200" dirty="0">
              <a:latin typeface="+mn-ea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ko-KR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cs typeface="+mn-cs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o-KR" alt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□ 관련된 문제집들을 많이 풀어보는 습관이 중요</a:t>
            </a:r>
            <a:r>
              <a:rPr kumimoji="0" lang="en-US" altLang="ko-KR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(</a:t>
            </a:r>
            <a:r>
              <a:rPr kumimoji="0" lang="ko-KR" alt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정해진 시간 안에</a:t>
            </a:r>
            <a:r>
              <a:rPr kumimoji="0" lang="en-US" altLang="ko-KR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)</a:t>
            </a:r>
            <a:endParaRPr lang="en-US" altLang="ko-KR" sz="2200" dirty="0">
              <a:latin typeface="+mn-ea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ko-KR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cs typeface="+mn-cs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o-KR" alt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□ 수능처럼 모르는 문제를 찍으면 안됨</a:t>
            </a:r>
            <a:r>
              <a:rPr kumimoji="0" lang="en-US" altLang="ko-KR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 (</a:t>
            </a:r>
            <a:r>
              <a:rPr kumimoji="0" lang="ko-KR" alt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틀린 점수도 반영이 됨</a:t>
            </a:r>
            <a:r>
              <a:rPr kumimoji="0" lang="en-US" altLang="ko-KR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9632" y="1951675"/>
            <a:ext cx="2284896" cy="2191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965314"/>
            <a:ext cx="1584176" cy="2164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75822" y="1907492"/>
            <a:ext cx="1584176" cy="216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450757"/>
          </a:xfrm>
        </p:spPr>
        <p:txBody>
          <a:bodyPr anchor="ctr">
            <a:normAutofit/>
          </a:bodyPr>
          <a:lstStyle/>
          <a:p>
            <a:pPr algn="ctr"/>
            <a:r>
              <a:rPr lang="ko-KR" altLang="en-US" dirty="0"/>
              <a:t>삼성 입사를 위해 내가 할 노력</a:t>
            </a:r>
          </a:p>
        </p:txBody>
      </p:sp>
      <p:sp>
        <p:nvSpPr>
          <p:cNvPr id="5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 anchor="ctr"/>
          <a:lstStyle/>
          <a:p>
            <a:pPr marL="0" indent="0">
              <a:buNone/>
            </a:pPr>
            <a:r>
              <a:rPr lang="en-US" altLang="ko-KR" dirty="0">
                <a:latin typeface="+mn-ea"/>
              </a:rPr>
              <a:t>1. </a:t>
            </a:r>
            <a:r>
              <a:rPr lang="ko-KR" altLang="en-US" dirty="0">
                <a:latin typeface="+mn-ea"/>
              </a:rPr>
              <a:t>삼성이라는 세계적인 대기업이 원하는 인재가 되자는 마음가짐 </a:t>
            </a:r>
            <a:endParaRPr lang="en-US" altLang="ko-KR" dirty="0">
              <a:latin typeface="+mn-ea"/>
            </a:endParaRPr>
          </a:p>
          <a:p>
            <a:pPr>
              <a:buNone/>
            </a:pPr>
            <a:endParaRPr lang="en-US" altLang="ko-KR" dirty="0">
              <a:latin typeface="+mn-ea"/>
            </a:endParaRPr>
          </a:p>
          <a:p>
            <a:pPr>
              <a:buNone/>
            </a:pPr>
            <a:r>
              <a:rPr lang="en-US" altLang="ko-KR" dirty="0">
                <a:latin typeface="+mn-ea"/>
              </a:rPr>
              <a:t>2. TOEIC Speaking</a:t>
            </a:r>
            <a:r>
              <a:rPr lang="ko-KR" altLang="en-US" dirty="0">
                <a:latin typeface="+mn-ea"/>
              </a:rPr>
              <a:t>과 </a:t>
            </a:r>
            <a:r>
              <a:rPr lang="en-US" altLang="ko-KR" dirty="0">
                <a:latin typeface="+mn-ea"/>
              </a:rPr>
              <a:t>OPIC </a:t>
            </a:r>
            <a:r>
              <a:rPr lang="ko-KR" altLang="en-US" dirty="0">
                <a:latin typeface="+mn-ea"/>
              </a:rPr>
              <a:t>꾸준히 공부하기</a:t>
            </a:r>
            <a:endParaRPr lang="en-US" altLang="ko-KR" dirty="0">
              <a:latin typeface="+mn-ea"/>
            </a:endParaRPr>
          </a:p>
          <a:p>
            <a:pPr>
              <a:buNone/>
            </a:pPr>
            <a:endParaRPr lang="en-US" altLang="ko-KR" dirty="0">
              <a:latin typeface="+mn-ea"/>
            </a:endParaRPr>
          </a:p>
          <a:p>
            <a:pPr>
              <a:buNone/>
            </a:pPr>
            <a:r>
              <a:rPr lang="en-US" altLang="ko-KR" dirty="0">
                <a:latin typeface="+mn-ea"/>
              </a:rPr>
              <a:t>3. </a:t>
            </a:r>
            <a:r>
              <a:rPr lang="ko-KR" altLang="en-US" dirty="0">
                <a:latin typeface="+mn-ea"/>
              </a:rPr>
              <a:t>삼성직무적성 검사 시험 문제집 연습</a:t>
            </a:r>
            <a:endParaRPr lang="en-US" altLang="ko-KR" dirty="0">
              <a:latin typeface="+mn-ea"/>
            </a:endParaRPr>
          </a:p>
          <a:p>
            <a:pPr>
              <a:buNone/>
            </a:pPr>
            <a:endParaRPr lang="en-US" altLang="ko-KR" dirty="0">
              <a:latin typeface="+mn-ea"/>
            </a:endParaRPr>
          </a:p>
          <a:p>
            <a:pPr>
              <a:buNone/>
            </a:pPr>
            <a:r>
              <a:rPr lang="en-US" altLang="ko-KR" dirty="0">
                <a:latin typeface="+mn-ea"/>
              </a:rPr>
              <a:t>4. </a:t>
            </a:r>
            <a:r>
              <a:rPr lang="ko-KR" altLang="en-US" dirty="0">
                <a:latin typeface="+mn-ea"/>
              </a:rPr>
              <a:t>학점 관리</a:t>
            </a:r>
            <a:r>
              <a:rPr lang="en-US" altLang="ko-KR" dirty="0">
                <a:latin typeface="+mn-ea"/>
              </a:rPr>
              <a:t>(3.8/4.5)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pPr algn="ctr"/>
            <a:r>
              <a:rPr lang="en-US" altLang="ko-KR" dirty="0"/>
              <a:t>The End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감사합니다</a:t>
            </a:r>
            <a:r>
              <a:rPr lang="en-US" altLang="ko-KR" dirty="0">
                <a:solidFill>
                  <a:schemeClr val="tx1"/>
                </a:solidFill>
              </a:rPr>
              <a:t>.</a:t>
            </a:r>
            <a:endParaRPr lang="ko-KR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ko-KR" altLang="en-US" dirty="0"/>
              <a:t>목차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>
              <a:buNone/>
            </a:pPr>
            <a:r>
              <a:rPr lang="en-US" altLang="ko-KR" sz="3200" dirty="0">
                <a:latin typeface="+mn-ea"/>
              </a:rPr>
              <a:t>1. </a:t>
            </a:r>
            <a:r>
              <a:rPr lang="ko-KR" altLang="en-US" sz="3200" dirty="0">
                <a:latin typeface="+mn-ea"/>
              </a:rPr>
              <a:t>올해 또는 내년까지의 내 목표</a:t>
            </a:r>
            <a:endParaRPr lang="en-US" altLang="ko-KR" sz="3200" dirty="0">
              <a:latin typeface="+mn-ea"/>
            </a:endParaRPr>
          </a:p>
          <a:p>
            <a:pPr>
              <a:buNone/>
            </a:pPr>
            <a:endParaRPr lang="en-US" altLang="ko-KR" sz="3200" dirty="0">
              <a:latin typeface="+mn-ea"/>
            </a:endParaRPr>
          </a:p>
          <a:p>
            <a:pPr>
              <a:buNone/>
            </a:pPr>
            <a:r>
              <a:rPr lang="en-US" altLang="ko-KR" sz="3200" dirty="0">
                <a:latin typeface="+mn-ea"/>
              </a:rPr>
              <a:t>2. </a:t>
            </a:r>
            <a:r>
              <a:rPr lang="ko-KR" altLang="en-US" sz="3200" dirty="0">
                <a:latin typeface="+mn-ea"/>
              </a:rPr>
              <a:t>계획</a:t>
            </a:r>
            <a:r>
              <a:rPr lang="en-US" altLang="ko-KR" sz="3200" dirty="0">
                <a:latin typeface="+mn-ea"/>
              </a:rPr>
              <a:t>, </a:t>
            </a:r>
            <a:r>
              <a:rPr lang="ko-KR" altLang="en-US" sz="3200" dirty="0">
                <a:latin typeface="+mn-ea"/>
              </a:rPr>
              <a:t>학술대회</a:t>
            </a:r>
            <a:r>
              <a:rPr lang="en-US" altLang="ko-KR" sz="3200" dirty="0">
                <a:latin typeface="+mn-ea"/>
              </a:rPr>
              <a:t>, </a:t>
            </a:r>
            <a:r>
              <a:rPr lang="ko-KR" altLang="en-US" sz="3200" dirty="0">
                <a:latin typeface="+mn-ea"/>
              </a:rPr>
              <a:t>논문</a:t>
            </a:r>
            <a:endParaRPr lang="en-US" altLang="ko-KR" sz="3200" dirty="0">
              <a:latin typeface="+mn-ea"/>
            </a:endParaRPr>
          </a:p>
          <a:p>
            <a:pPr>
              <a:buNone/>
            </a:pPr>
            <a:endParaRPr lang="en-US" altLang="ko-KR" sz="3200" dirty="0">
              <a:latin typeface="+mn-ea"/>
            </a:endParaRPr>
          </a:p>
          <a:p>
            <a:pPr>
              <a:buNone/>
            </a:pPr>
            <a:r>
              <a:rPr lang="en-US" altLang="ko-KR" sz="3200" dirty="0">
                <a:latin typeface="+mn-ea"/>
              </a:rPr>
              <a:t>3. </a:t>
            </a:r>
            <a:r>
              <a:rPr lang="ko-KR" altLang="en-US" sz="3200" dirty="0">
                <a:latin typeface="+mn-ea"/>
              </a:rPr>
              <a:t>삼성 입사를 위해 내가 해야 할 노력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altLang="ko-KR" dirty="0"/>
              <a:t>3</a:t>
            </a:r>
            <a:r>
              <a:rPr lang="ko-KR" altLang="en-US" dirty="0"/>
              <a:t>학년 </a:t>
            </a:r>
            <a:r>
              <a:rPr lang="en-US" altLang="ko-KR" dirty="0"/>
              <a:t>1</a:t>
            </a:r>
            <a:r>
              <a:rPr lang="ko-KR" altLang="en-US" dirty="0"/>
              <a:t>학기 성적표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19188" y="4869160"/>
            <a:ext cx="8905624" cy="1554155"/>
          </a:xfrm>
        </p:spPr>
        <p:txBody>
          <a:bodyPr anchor="ctr">
            <a:normAutofit/>
          </a:bodyPr>
          <a:lstStyle/>
          <a:p>
            <a:pPr>
              <a:buNone/>
            </a:pPr>
            <a:r>
              <a:rPr lang="ko-KR" altLang="en-US" sz="2200" dirty="0">
                <a:latin typeface="+mn-ea"/>
              </a:rPr>
              <a:t>□ 낮은 일반교양 학점</a:t>
            </a:r>
            <a:r>
              <a:rPr lang="en-US" altLang="ko-KR" sz="2200" dirty="0">
                <a:latin typeface="+mn-ea"/>
              </a:rPr>
              <a:t>(</a:t>
            </a:r>
            <a:r>
              <a:rPr lang="ko-KR" altLang="en-US" sz="2200" dirty="0">
                <a:latin typeface="+mn-ea"/>
              </a:rPr>
              <a:t>홈페이지 입문</a:t>
            </a:r>
            <a:r>
              <a:rPr lang="en-US" altLang="ko-KR" sz="2200" dirty="0">
                <a:latin typeface="+mn-ea"/>
              </a:rPr>
              <a:t>:</a:t>
            </a:r>
            <a:r>
              <a:rPr lang="ko-KR" altLang="en-US" sz="2200" dirty="0">
                <a:latin typeface="+mn-ea"/>
              </a:rPr>
              <a:t> </a:t>
            </a:r>
            <a:r>
              <a:rPr lang="en-US" altLang="ko-KR" sz="2200" dirty="0">
                <a:latin typeface="+mn-ea"/>
              </a:rPr>
              <a:t>C+)</a:t>
            </a:r>
          </a:p>
          <a:p>
            <a:pPr>
              <a:buNone/>
            </a:pPr>
            <a:r>
              <a:rPr lang="ko-KR" altLang="en-US" sz="2200" dirty="0">
                <a:latin typeface="+mn-ea"/>
              </a:rPr>
              <a:t>□ 이수 학점</a:t>
            </a:r>
            <a:r>
              <a:rPr lang="en-US" altLang="ko-KR" sz="2200" dirty="0">
                <a:latin typeface="+mn-ea"/>
              </a:rPr>
              <a:t>: 18.0, </a:t>
            </a:r>
            <a:r>
              <a:rPr lang="ko-KR" altLang="en-US" sz="2200" dirty="0">
                <a:latin typeface="+mn-ea"/>
              </a:rPr>
              <a:t>평점 평균</a:t>
            </a:r>
            <a:r>
              <a:rPr lang="en-US" altLang="ko-KR" sz="2200" dirty="0">
                <a:latin typeface="+mn-ea"/>
              </a:rPr>
              <a:t>: 3.66/4.5</a:t>
            </a:r>
          </a:p>
          <a:p>
            <a:pPr>
              <a:buNone/>
            </a:pPr>
            <a:r>
              <a:rPr lang="ko-KR" altLang="en-US" sz="2200" dirty="0">
                <a:latin typeface="+mn-ea"/>
              </a:rPr>
              <a:t>□ 전공과목이 아니라는 이유로 방심하지 말고 성실함과 꾸준함이 필요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960" y="1916832"/>
            <a:ext cx="7543800" cy="1962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35951" y="4005064"/>
            <a:ext cx="5072098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ko-KR" altLang="en-US" dirty="0"/>
              <a:t>성적표 비교</a:t>
            </a:r>
          </a:p>
        </p:txBody>
      </p:sp>
      <p:sp>
        <p:nvSpPr>
          <p:cNvPr id="4" name="내용 개체 틀 2"/>
          <p:cNvSpPr>
            <a:spLocks noGrp="1"/>
          </p:cNvSpPr>
          <p:nvPr>
            <p:ph idx="1"/>
          </p:nvPr>
        </p:nvSpPr>
        <p:spPr>
          <a:xfrm>
            <a:off x="457200" y="4740557"/>
            <a:ext cx="8229600" cy="1928803"/>
          </a:xfrm>
        </p:spPr>
        <p:txBody>
          <a:bodyPr anchor="ctr">
            <a:normAutofit/>
          </a:bodyPr>
          <a:lstStyle/>
          <a:p>
            <a:pPr>
              <a:buNone/>
            </a:pPr>
            <a:r>
              <a:rPr lang="ko-KR" altLang="en-US" sz="2200" dirty="0">
                <a:latin typeface="+mn-ea"/>
              </a:rPr>
              <a:t>□ </a:t>
            </a:r>
            <a:r>
              <a:rPr lang="en-US" altLang="ko-KR" sz="2200" dirty="0">
                <a:latin typeface="+mn-ea"/>
              </a:rPr>
              <a:t>2</a:t>
            </a:r>
            <a:r>
              <a:rPr lang="ko-KR" altLang="en-US" sz="2200" dirty="0">
                <a:latin typeface="+mn-ea"/>
              </a:rPr>
              <a:t>학년 </a:t>
            </a:r>
            <a:r>
              <a:rPr lang="en-US" altLang="ko-KR" sz="2200" dirty="0">
                <a:latin typeface="+mn-ea"/>
              </a:rPr>
              <a:t>2</a:t>
            </a:r>
            <a:r>
              <a:rPr lang="ko-KR" altLang="en-US" sz="2200" dirty="0">
                <a:latin typeface="+mn-ea"/>
              </a:rPr>
              <a:t>학기 학점 평균</a:t>
            </a:r>
            <a:r>
              <a:rPr lang="en-US" altLang="ko-KR" sz="2200" dirty="0">
                <a:latin typeface="+mn-ea"/>
              </a:rPr>
              <a:t>: 3.97/4.5</a:t>
            </a:r>
          </a:p>
          <a:p>
            <a:pPr>
              <a:buNone/>
            </a:pPr>
            <a:r>
              <a:rPr lang="ko-KR" altLang="en-US" sz="2200" dirty="0">
                <a:latin typeface="+mn-ea"/>
              </a:rPr>
              <a:t>□ </a:t>
            </a:r>
            <a:r>
              <a:rPr lang="en-US" altLang="ko-KR" sz="2200" dirty="0">
                <a:latin typeface="+mn-ea"/>
              </a:rPr>
              <a:t>3</a:t>
            </a:r>
            <a:r>
              <a:rPr lang="ko-KR" altLang="en-US" sz="2200" dirty="0">
                <a:latin typeface="+mn-ea"/>
              </a:rPr>
              <a:t>학년 </a:t>
            </a:r>
            <a:r>
              <a:rPr lang="en-US" altLang="ko-KR" sz="2200" dirty="0">
                <a:latin typeface="+mn-ea"/>
              </a:rPr>
              <a:t>1</a:t>
            </a:r>
            <a:r>
              <a:rPr lang="ko-KR" altLang="en-US" sz="2200" dirty="0">
                <a:latin typeface="+mn-ea"/>
              </a:rPr>
              <a:t>학기 학점 평균</a:t>
            </a:r>
            <a:r>
              <a:rPr lang="en-US" altLang="ko-KR" sz="2200" dirty="0">
                <a:latin typeface="+mn-ea"/>
              </a:rPr>
              <a:t>: 3.66/4.5</a:t>
            </a:r>
          </a:p>
          <a:p>
            <a:pPr>
              <a:buNone/>
            </a:pPr>
            <a:r>
              <a:rPr lang="ko-KR" altLang="en-US" sz="2200" dirty="0">
                <a:latin typeface="+mn-ea"/>
              </a:rPr>
              <a:t>□ 전공과목이 더욱 어려워졌다는 변명은 금지</a:t>
            </a:r>
            <a:endParaRPr lang="en-US" altLang="ko-KR" sz="2200" dirty="0">
              <a:latin typeface="+mn-ea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86596" y="1846136"/>
            <a:ext cx="3051073" cy="1774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06332" y="1846136"/>
            <a:ext cx="3051073" cy="1775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내용 개체 틀 2"/>
          <p:cNvSpPr txBox="1">
            <a:spLocks/>
          </p:cNvSpPr>
          <p:nvPr/>
        </p:nvSpPr>
        <p:spPr>
          <a:xfrm>
            <a:off x="917356" y="3499229"/>
            <a:ext cx="3429024" cy="785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&lt;2</a:t>
            </a:r>
            <a:r>
              <a:rPr lang="ko-KR" altLang="en-US" dirty="0"/>
              <a:t>학년 </a:t>
            </a:r>
            <a:r>
              <a:rPr lang="en-US" altLang="ko-KR" dirty="0"/>
              <a:t>2</a:t>
            </a:r>
            <a:r>
              <a:rPr lang="ko-KR" altLang="en-US" dirty="0"/>
              <a:t>학기</a:t>
            </a:r>
            <a:r>
              <a:rPr lang="en-US" altLang="ko-KR" dirty="0"/>
              <a:t>&gt;</a:t>
            </a:r>
            <a:endParaRPr kumimoji="0" lang="ko-KR" alt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내용 개체 틀 2"/>
          <p:cNvSpPr txBox="1">
            <a:spLocks/>
          </p:cNvSpPr>
          <p:nvPr/>
        </p:nvSpPr>
        <p:spPr>
          <a:xfrm>
            <a:off x="4797620" y="3498573"/>
            <a:ext cx="3429024" cy="785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&lt;3</a:t>
            </a:r>
            <a:r>
              <a:rPr lang="ko-KR" altLang="en-US" dirty="0"/>
              <a:t>학년 </a:t>
            </a:r>
            <a:r>
              <a:rPr lang="en-US" altLang="ko-KR" dirty="0"/>
              <a:t>1</a:t>
            </a:r>
            <a:r>
              <a:rPr lang="ko-KR" altLang="en-US" dirty="0"/>
              <a:t>학기</a:t>
            </a:r>
            <a:r>
              <a:rPr lang="en-US" altLang="ko-KR" dirty="0"/>
              <a:t>&gt;</a:t>
            </a:r>
            <a:endParaRPr kumimoji="0" lang="ko-KR" alt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36017" y="4159198"/>
            <a:ext cx="4071966" cy="781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ko-KR" altLang="en-US" dirty="0"/>
              <a:t>영어의 중요성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4971189"/>
            <a:ext cx="8229600" cy="1554155"/>
          </a:xfrm>
        </p:spPr>
        <p:txBody>
          <a:bodyPr anchor="ctr">
            <a:normAutofit/>
          </a:bodyPr>
          <a:lstStyle/>
          <a:p>
            <a:pPr>
              <a:buNone/>
            </a:pPr>
            <a:r>
              <a:rPr lang="ko-KR" altLang="en-US" sz="2200" dirty="0">
                <a:latin typeface="+mn-ea"/>
              </a:rPr>
              <a:t>□ </a:t>
            </a:r>
            <a:r>
              <a:rPr lang="en-US" altLang="ko-KR" sz="2200" dirty="0">
                <a:latin typeface="+mn-ea"/>
              </a:rPr>
              <a:t>6</a:t>
            </a:r>
            <a:r>
              <a:rPr lang="ko-KR" altLang="en-US" sz="2200" dirty="0">
                <a:latin typeface="+mn-ea"/>
              </a:rPr>
              <a:t>월 </a:t>
            </a:r>
            <a:r>
              <a:rPr lang="en-US" altLang="ko-KR" sz="2200" dirty="0">
                <a:latin typeface="+mn-ea"/>
              </a:rPr>
              <a:t>13</a:t>
            </a:r>
            <a:r>
              <a:rPr lang="ko-KR" altLang="en-US" sz="2200" dirty="0">
                <a:latin typeface="+mn-ea"/>
              </a:rPr>
              <a:t>일부터 영어로 된 논문 공부 </a:t>
            </a:r>
            <a:r>
              <a:rPr lang="en-US" altLang="ko-KR" sz="2200" dirty="0">
                <a:latin typeface="+mn-ea"/>
              </a:rPr>
              <a:t>(</a:t>
            </a:r>
            <a:r>
              <a:rPr lang="ko-KR" altLang="en-US" sz="2200" dirty="0">
                <a:latin typeface="+mn-ea"/>
              </a:rPr>
              <a:t>지금까지 총 </a:t>
            </a:r>
            <a:r>
              <a:rPr lang="en-US" altLang="ko-KR" sz="2200" dirty="0">
                <a:latin typeface="+mn-ea"/>
              </a:rPr>
              <a:t>2</a:t>
            </a:r>
            <a:r>
              <a:rPr lang="ko-KR" altLang="en-US" sz="2200" dirty="0">
                <a:latin typeface="+mn-ea"/>
              </a:rPr>
              <a:t>개 발표</a:t>
            </a:r>
            <a:r>
              <a:rPr lang="en-US" altLang="ko-KR" sz="2200" dirty="0">
                <a:latin typeface="+mn-ea"/>
              </a:rPr>
              <a:t>)</a:t>
            </a:r>
          </a:p>
          <a:p>
            <a:pPr>
              <a:buNone/>
            </a:pPr>
            <a:r>
              <a:rPr lang="ko-KR" altLang="en-US" sz="2200" dirty="0">
                <a:latin typeface="+mn-ea"/>
              </a:rPr>
              <a:t>□ 세계 주요 학술지를 기준으로 </a:t>
            </a:r>
            <a:r>
              <a:rPr lang="en-US" altLang="ko-KR" sz="2200" dirty="0">
                <a:latin typeface="+mn-ea"/>
              </a:rPr>
              <a:t>94% </a:t>
            </a:r>
            <a:r>
              <a:rPr lang="ko-KR" altLang="en-US" sz="2200" dirty="0">
                <a:latin typeface="+mn-ea"/>
              </a:rPr>
              <a:t>정도가 영어 논문</a:t>
            </a:r>
            <a:endParaRPr lang="en-US" altLang="ko-KR" sz="2200" dirty="0">
              <a:latin typeface="+mn-ea"/>
            </a:endParaRPr>
          </a:p>
          <a:p>
            <a:pPr>
              <a:buNone/>
            </a:pPr>
            <a:r>
              <a:rPr lang="ko-KR" altLang="en-US" sz="2200" dirty="0">
                <a:latin typeface="+mn-ea"/>
              </a:rPr>
              <a:t>□ 영어공부의 중요성과 필요성을 깨달음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158FF427-6A64-481B-9579-1BDDD2E8D3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2618" y="1772816"/>
            <a:ext cx="5538764" cy="1660538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F6C18E89-8FD4-4DAE-87D9-66964551F9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6872" y="3172120"/>
            <a:ext cx="5950256" cy="191306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50384" y="332656"/>
            <a:ext cx="8043232" cy="1450757"/>
          </a:xfrm>
        </p:spPr>
        <p:txBody>
          <a:bodyPr anchor="ctr"/>
          <a:lstStyle/>
          <a:p>
            <a:pPr algn="ctr"/>
            <a:r>
              <a:rPr lang="ko-KR" altLang="en-US" dirty="0"/>
              <a:t>올해 또는 내년까지의 내 목표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00099" y="1916832"/>
            <a:ext cx="7543801" cy="4023360"/>
          </a:xfrm>
        </p:spPr>
        <p:txBody>
          <a:bodyPr anchor="ctr">
            <a:normAutofit/>
          </a:bodyPr>
          <a:lstStyle/>
          <a:p>
            <a:pPr>
              <a:buNone/>
            </a:pPr>
            <a:r>
              <a:rPr lang="en-US" altLang="ko-KR" sz="2800" dirty="0"/>
              <a:t>1. </a:t>
            </a:r>
            <a:r>
              <a:rPr lang="ko-KR" altLang="en-US" sz="2800" dirty="0"/>
              <a:t>학점 평균 </a:t>
            </a:r>
            <a:r>
              <a:rPr lang="en-US" altLang="ko-KR" sz="2800" dirty="0"/>
              <a:t>4.0 </a:t>
            </a:r>
            <a:r>
              <a:rPr lang="ko-KR" altLang="en-US" sz="2800" dirty="0"/>
              <a:t>이상</a:t>
            </a:r>
            <a:r>
              <a:rPr lang="en-US" altLang="ko-KR" sz="2800" dirty="0"/>
              <a:t> </a:t>
            </a:r>
          </a:p>
          <a:p>
            <a:pPr>
              <a:buNone/>
            </a:pPr>
            <a:endParaRPr lang="en-US" altLang="ko-KR" sz="2800" dirty="0"/>
          </a:p>
          <a:p>
            <a:pPr>
              <a:buNone/>
            </a:pPr>
            <a:r>
              <a:rPr lang="en-US" altLang="ko-KR" sz="2800" dirty="0"/>
              <a:t>2. </a:t>
            </a:r>
            <a:r>
              <a:rPr lang="ko-KR" altLang="en-US" sz="2800" dirty="0"/>
              <a:t>영어로 된 전공 논문 자료들 읽고 꾸준히 공부</a:t>
            </a:r>
            <a:endParaRPr lang="en-US" altLang="ko-KR" sz="2800" dirty="0"/>
          </a:p>
          <a:p>
            <a:pPr>
              <a:buNone/>
            </a:pPr>
            <a:endParaRPr lang="en-US" altLang="ko-KR" sz="2800" dirty="0"/>
          </a:p>
          <a:p>
            <a:pPr>
              <a:buNone/>
            </a:pPr>
            <a:r>
              <a:rPr lang="en-US" altLang="ko-KR" sz="2800" dirty="0"/>
              <a:t>3. </a:t>
            </a:r>
            <a:r>
              <a:rPr lang="ko-KR" altLang="en-US" sz="2800" dirty="0" err="1"/>
              <a:t>토익점수</a:t>
            </a:r>
            <a:r>
              <a:rPr lang="ko-KR" altLang="en-US" sz="2800" dirty="0"/>
              <a:t> </a:t>
            </a:r>
            <a:r>
              <a:rPr lang="en-US" altLang="ko-KR" sz="2800" dirty="0"/>
              <a:t>750 </a:t>
            </a:r>
            <a:r>
              <a:rPr lang="ko-KR" altLang="en-US" sz="2800" dirty="0"/>
              <a:t>이상</a:t>
            </a:r>
            <a:endParaRPr lang="en-US" altLang="ko-KR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ko-KR" altLang="en-US" dirty="0"/>
              <a:t>계획과 학술대회 </a:t>
            </a:r>
          </a:p>
        </p:txBody>
      </p:sp>
      <p:sp>
        <p:nvSpPr>
          <p:cNvPr id="6" name="내용 개체 틀 2"/>
          <p:cNvSpPr txBox="1">
            <a:spLocks/>
          </p:cNvSpPr>
          <p:nvPr/>
        </p:nvSpPr>
        <p:spPr>
          <a:xfrm>
            <a:off x="457200" y="4000504"/>
            <a:ext cx="8229600" cy="26432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o-KR" alt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□ 세계 최대 디스플레이 전시회</a:t>
            </a:r>
            <a:r>
              <a:rPr kumimoji="0" lang="en-US" altLang="ko-KR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(SID)</a:t>
            </a:r>
            <a:endParaRPr lang="en-US" altLang="ko-KR" sz="2200" dirty="0">
              <a:latin typeface="+mn-ea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ko-KR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cs typeface="+mn-cs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o-KR" alt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□</a:t>
            </a:r>
            <a:r>
              <a:rPr kumimoji="0" lang="en-US" altLang="ko-KR" sz="2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 SID, IMID </a:t>
            </a:r>
            <a:r>
              <a:rPr kumimoji="0" lang="ko-KR" altLang="en-US" sz="2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같은 학술대회에 많이 참여</a:t>
            </a:r>
            <a:r>
              <a:rPr kumimoji="0" lang="en-US" altLang="ko-KR" sz="2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(</a:t>
            </a:r>
            <a:r>
              <a:rPr kumimoji="0" lang="ko-KR" altLang="en-US" sz="2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경험 쌓기</a:t>
            </a:r>
            <a:r>
              <a:rPr kumimoji="0" lang="en-US" altLang="ko-KR" sz="2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)</a:t>
            </a:r>
            <a:endParaRPr lang="en-US" altLang="ko-KR" sz="2200" dirty="0">
              <a:latin typeface="+mn-ea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ko-KR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cs typeface="+mn-cs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o-KR" alt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□</a:t>
            </a:r>
            <a:r>
              <a:rPr kumimoji="0" lang="ko-KR" altLang="en-US" sz="2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 </a:t>
            </a:r>
            <a:r>
              <a:rPr kumimoji="0" lang="en-US" altLang="ko-KR" sz="2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SID(</a:t>
            </a:r>
            <a:r>
              <a:rPr kumimoji="0" lang="ko-KR" altLang="en-US" sz="2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미국</a:t>
            </a:r>
            <a:r>
              <a:rPr kumimoji="0" lang="en-US" altLang="ko-KR" sz="2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)</a:t>
            </a:r>
            <a:r>
              <a:rPr kumimoji="0" lang="ko-KR" altLang="en-US" sz="2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에 논문 밑 포스터 출품 계획</a:t>
            </a:r>
            <a:r>
              <a:rPr kumimoji="0" lang="en-US" altLang="ko-KR" sz="2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(</a:t>
            </a:r>
            <a:r>
              <a:rPr kumimoji="0" lang="ko-KR" altLang="en-US" sz="2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최종 목표</a:t>
            </a:r>
            <a:r>
              <a:rPr kumimoji="0" lang="en-US" altLang="ko-KR" sz="2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)</a:t>
            </a:r>
            <a:endParaRPr kumimoji="0" lang="en-US" altLang="ko-KR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4446" y="1881227"/>
            <a:ext cx="4007463" cy="2123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2092" y="1885109"/>
            <a:ext cx="4007463" cy="2115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ko-KR" altLang="en-US" dirty="0"/>
              <a:t>적어보고 싶은 논문 주제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1312" y="1958774"/>
            <a:ext cx="1946208" cy="1974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내용 개체 틀 2"/>
          <p:cNvSpPr txBox="1">
            <a:spLocks/>
          </p:cNvSpPr>
          <p:nvPr/>
        </p:nvSpPr>
        <p:spPr>
          <a:xfrm>
            <a:off x="457200" y="4000504"/>
            <a:ext cx="8229600" cy="26432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o-KR" alt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□ </a:t>
            </a:r>
            <a:r>
              <a:rPr lang="en-US" altLang="ko-KR" sz="2200" dirty="0">
                <a:latin typeface="+mn-ea"/>
              </a:rPr>
              <a:t>OLED </a:t>
            </a:r>
            <a:r>
              <a:rPr lang="ko-KR" altLang="en-US" sz="2200" dirty="0">
                <a:latin typeface="+mn-ea"/>
              </a:rPr>
              <a:t>구동회로에 아주 큰 관심</a:t>
            </a:r>
            <a:endParaRPr lang="en-US" altLang="ko-KR" sz="2200" dirty="0">
              <a:latin typeface="+mn-ea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ko-KR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cs typeface="+mn-cs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o-KR" alt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□</a:t>
            </a:r>
            <a:r>
              <a:rPr lang="en-US" altLang="ko-KR" sz="2200" dirty="0">
                <a:latin typeface="+mn-ea"/>
              </a:rPr>
              <a:t> Lay out Mask </a:t>
            </a:r>
            <a:r>
              <a:rPr lang="ko-KR" altLang="en-US" sz="2200" dirty="0">
                <a:latin typeface="+mn-ea"/>
              </a:rPr>
              <a:t>제작</a:t>
            </a:r>
            <a:r>
              <a:rPr lang="en-US" altLang="ko-KR" sz="2200" dirty="0">
                <a:latin typeface="+mn-ea"/>
              </a:rPr>
              <a:t>(</a:t>
            </a:r>
            <a:r>
              <a:rPr lang="ko-KR" altLang="en-US" sz="2200" dirty="0">
                <a:latin typeface="+mn-ea"/>
              </a:rPr>
              <a:t>집적 회로 설계</a:t>
            </a:r>
            <a:r>
              <a:rPr lang="en-US" altLang="ko-KR" sz="2200" dirty="0">
                <a:latin typeface="+mn-ea"/>
              </a:rPr>
              <a:t>)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ko-KR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cs typeface="+mn-cs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o-KR" alt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□</a:t>
            </a:r>
            <a:r>
              <a:rPr lang="ko-KR" altLang="en-US" sz="2200" dirty="0">
                <a:latin typeface="+mn-ea"/>
              </a:rPr>
              <a:t> </a:t>
            </a:r>
            <a:r>
              <a:rPr lang="en-US" altLang="ko-KR" sz="2200" dirty="0">
                <a:latin typeface="+mn-ea"/>
              </a:rPr>
              <a:t>TFT </a:t>
            </a:r>
            <a:r>
              <a:rPr lang="ko-KR" altLang="en-US" sz="2200" dirty="0">
                <a:latin typeface="+mn-ea"/>
              </a:rPr>
              <a:t>기반의 </a:t>
            </a:r>
            <a:r>
              <a:rPr lang="ko-KR" altLang="en-US" sz="2200" dirty="0" err="1">
                <a:latin typeface="+mn-ea"/>
              </a:rPr>
              <a:t>화소</a:t>
            </a:r>
            <a:r>
              <a:rPr lang="ko-KR" altLang="en-US" sz="2200" dirty="0">
                <a:latin typeface="+mn-ea"/>
              </a:rPr>
              <a:t> 보상 회로 관련된 논문 제작</a:t>
            </a:r>
            <a:r>
              <a:rPr lang="en-US" altLang="ko-KR" sz="2200" dirty="0">
                <a:latin typeface="+mn-ea"/>
              </a:rPr>
              <a:t>(</a:t>
            </a:r>
            <a:r>
              <a:rPr lang="ko-KR" altLang="en-US" sz="2200" dirty="0">
                <a:latin typeface="+mn-ea"/>
              </a:rPr>
              <a:t>열화현상</a:t>
            </a:r>
            <a:r>
              <a:rPr lang="en-US" altLang="ko-KR" sz="2200" dirty="0">
                <a:latin typeface="+mn-ea"/>
              </a:rPr>
              <a:t>)</a:t>
            </a:r>
            <a:endParaRPr kumimoji="0" lang="en-US" altLang="ko-KR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9F4475CE-5653-0ABF-2194-4E7977945F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4252" y="2077699"/>
            <a:ext cx="2821216" cy="1582466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72200" y="1916832"/>
            <a:ext cx="1946208" cy="1832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 descr="undefine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20547" y="3967216"/>
            <a:ext cx="3266253" cy="1714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ko-KR" altLang="en-US" dirty="0"/>
              <a:t>계획</a:t>
            </a:r>
            <a:r>
              <a:rPr lang="en-US" altLang="ko-KR" dirty="0"/>
              <a:t>, </a:t>
            </a:r>
            <a:r>
              <a:rPr lang="ko-KR" altLang="en-US" dirty="0"/>
              <a:t>학술대회</a:t>
            </a:r>
            <a:r>
              <a:rPr lang="en-US" altLang="ko-KR" dirty="0"/>
              <a:t>, </a:t>
            </a:r>
            <a:r>
              <a:rPr lang="ko-KR" altLang="en-US" dirty="0"/>
              <a:t>논문</a:t>
            </a:r>
          </a:p>
        </p:txBody>
      </p:sp>
      <p:sp>
        <p:nvSpPr>
          <p:cNvPr id="5" name="내용 개체 틀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>
              <a:buNone/>
            </a:pPr>
            <a:r>
              <a:rPr lang="en-US" altLang="ko-KR" sz="2800" dirty="0">
                <a:latin typeface="+mn-ea"/>
              </a:rPr>
              <a:t>1. SID, IMID</a:t>
            </a:r>
            <a:r>
              <a:rPr lang="ko-KR" altLang="en-US" sz="2800" dirty="0">
                <a:latin typeface="+mn-ea"/>
              </a:rPr>
              <a:t>같은 유명 학회에 참여 </a:t>
            </a:r>
            <a:endParaRPr lang="en-US" altLang="ko-KR" sz="2800" dirty="0">
              <a:latin typeface="+mn-ea"/>
            </a:endParaRPr>
          </a:p>
          <a:p>
            <a:pPr>
              <a:buNone/>
            </a:pPr>
            <a:endParaRPr lang="en-US" altLang="ko-KR" sz="2800" dirty="0">
              <a:latin typeface="+mn-ea"/>
            </a:endParaRPr>
          </a:p>
          <a:p>
            <a:pPr>
              <a:buNone/>
            </a:pPr>
            <a:r>
              <a:rPr lang="en-US" altLang="ko-KR" sz="2800" dirty="0">
                <a:latin typeface="+mn-ea"/>
              </a:rPr>
              <a:t>2. TFT </a:t>
            </a:r>
            <a:r>
              <a:rPr lang="ko-KR" altLang="en-US" sz="2800" dirty="0">
                <a:latin typeface="+mn-ea"/>
              </a:rPr>
              <a:t>기반의 </a:t>
            </a:r>
            <a:r>
              <a:rPr lang="ko-KR" altLang="en-US" sz="2800" dirty="0" err="1">
                <a:latin typeface="+mn-ea"/>
              </a:rPr>
              <a:t>화소</a:t>
            </a:r>
            <a:r>
              <a:rPr lang="ko-KR" altLang="en-US" sz="2800" dirty="0">
                <a:latin typeface="+mn-ea"/>
              </a:rPr>
              <a:t> 보상 회로 관련된 논문 제작</a:t>
            </a:r>
            <a:endParaRPr lang="en-US" altLang="ko-KR" sz="2800" dirty="0">
              <a:latin typeface="+mn-ea"/>
            </a:endParaRPr>
          </a:p>
          <a:p>
            <a:pPr>
              <a:buNone/>
            </a:pPr>
            <a:endParaRPr lang="en-US" altLang="ko-KR" sz="2800" dirty="0">
              <a:latin typeface="+mn-ea"/>
            </a:endParaRPr>
          </a:p>
          <a:p>
            <a:pPr>
              <a:buNone/>
            </a:pPr>
            <a:r>
              <a:rPr lang="en-US" altLang="ko-KR" sz="2800" dirty="0">
                <a:latin typeface="+mn-ea"/>
              </a:rPr>
              <a:t>3. </a:t>
            </a:r>
            <a:r>
              <a:rPr lang="ko-KR" altLang="en-US" sz="2800" dirty="0">
                <a:latin typeface="+mn-ea"/>
              </a:rPr>
              <a:t>세계 최고 디스플레이 학회인 </a:t>
            </a:r>
            <a:r>
              <a:rPr lang="en-US" altLang="ko-KR" sz="2800" dirty="0">
                <a:latin typeface="+mn-ea"/>
              </a:rPr>
              <a:t>SID</a:t>
            </a:r>
            <a:r>
              <a:rPr lang="ko-KR" altLang="en-US" sz="2800" dirty="0">
                <a:latin typeface="+mn-ea"/>
              </a:rPr>
              <a:t>에 논문 또 </a:t>
            </a:r>
            <a:endParaRPr lang="en-US" altLang="ko-KR" sz="2800" dirty="0">
              <a:latin typeface="+mn-ea"/>
            </a:endParaRPr>
          </a:p>
          <a:p>
            <a:pPr>
              <a:buNone/>
            </a:pPr>
            <a:r>
              <a:rPr lang="en-US" altLang="ko-KR" sz="2800" dirty="0">
                <a:latin typeface="+mn-ea"/>
              </a:rPr>
              <a:t>   </a:t>
            </a:r>
            <a:r>
              <a:rPr lang="ko-KR" altLang="en-US" sz="2800" dirty="0">
                <a:latin typeface="+mn-ea"/>
              </a:rPr>
              <a:t>는 포스터 출품</a:t>
            </a:r>
            <a:endParaRPr lang="en-US" altLang="ko-KR" sz="2800" dirty="0">
              <a:latin typeface="+mn-e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추억">
  <a:themeElements>
    <a:clrScheme name="추억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추억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추억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1046</TotalTime>
  <Words>493</Words>
  <Application>Microsoft Office PowerPoint</Application>
  <PresentationFormat>화면 슬라이드 쇼(4:3)</PresentationFormat>
  <Paragraphs>92</Paragraphs>
  <Slides>15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20" baseType="lpstr">
      <vt:lpstr>맑은 고딕</vt:lpstr>
      <vt:lpstr>Arial</vt:lpstr>
      <vt:lpstr>Calibri</vt:lpstr>
      <vt:lpstr>Calibri Light</vt:lpstr>
      <vt:lpstr>추억</vt:lpstr>
      <vt:lpstr>1박 2일 세미나</vt:lpstr>
      <vt:lpstr>목차</vt:lpstr>
      <vt:lpstr>3학년 1학기 성적표</vt:lpstr>
      <vt:lpstr>성적표 비교</vt:lpstr>
      <vt:lpstr>영어의 중요성</vt:lpstr>
      <vt:lpstr>올해 또는 내년까지의 내 목표</vt:lpstr>
      <vt:lpstr>계획과 학술대회 </vt:lpstr>
      <vt:lpstr>적어보고 싶은 논문 주제</vt:lpstr>
      <vt:lpstr>계획, 학술대회, 논문</vt:lpstr>
      <vt:lpstr>삼성전자의 문화와 분위기</vt:lpstr>
      <vt:lpstr>삼성전자가 원하는 인재</vt:lpstr>
      <vt:lpstr>TOEIC Speaking 과 OPIC</vt:lpstr>
      <vt:lpstr>삼성직무적성 검사 시험</vt:lpstr>
      <vt:lpstr>삼성 입사를 위해 내가 할 노력</vt:lpstr>
      <vt:lpstr>The 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1박 2일 세미나</dc:title>
  <dc:creator>kevin</dc:creator>
  <cp:lastModifiedBy>Lee Jang-hoo</cp:lastModifiedBy>
  <cp:revision>112</cp:revision>
  <dcterms:created xsi:type="dcterms:W3CDTF">2023-07-08T06:55:42Z</dcterms:created>
  <dcterms:modified xsi:type="dcterms:W3CDTF">2023-07-10T00:57:05Z</dcterms:modified>
</cp:coreProperties>
</file>