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92" r:id="rId3"/>
    <p:sldId id="324" r:id="rId4"/>
    <p:sldId id="310" r:id="rId5"/>
    <p:sldId id="311" r:id="rId6"/>
    <p:sldId id="312" r:id="rId7"/>
    <p:sldId id="313" r:id="rId8"/>
    <p:sldId id="318" r:id="rId9"/>
    <p:sldId id="319" r:id="rId10"/>
    <p:sldId id="325" r:id="rId11"/>
    <p:sldId id="314" r:id="rId12"/>
    <p:sldId id="323" r:id="rId13"/>
    <p:sldId id="315" r:id="rId14"/>
    <p:sldId id="326" r:id="rId15"/>
    <p:sldId id="320" r:id="rId16"/>
    <p:sldId id="321" r:id="rId17"/>
    <p:sldId id="322" r:id="rId18"/>
    <p:sldId id="316" r:id="rId19"/>
    <p:sldId id="327" r:id="rId20"/>
    <p:sldId id="317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4E8C"/>
    <a:srgbClr val="61C2ED"/>
    <a:srgbClr val="72E3FA"/>
    <a:srgbClr val="B0ECFA"/>
    <a:srgbClr val="E2F0D9"/>
    <a:srgbClr val="F4FCFE"/>
    <a:srgbClr val="FFFFFF"/>
    <a:srgbClr val="E6E6E6"/>
    <a:srgbClr val="FFC000"/>
    <a:srgbClr val="FC83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2" autoAdjust="0"/>
    <p:restoredTop sz="94660"/>
  </p:normalViewPr>
  <p:slideViewPr>
    <p:cSldViewPr snapToGrid="0">
      <p:cViewPr varScale="1">
        <p:scale>
          <a:sx n="71" d="100"/>
          <a:sy n="71" d="100"/>
        </p:scale>
        <p:origin x="78" y="1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000AB-38ED-4297-ADA2-48927CD659EE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EFD98-3E44-4F98-9C52-BAE18CD3B1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6698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33CBBF-1E91-4C12-B5E5-A750511AE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B949234-6A14-40B5-B18E-6325C9FB9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758486B-60C3-4697-872C-247B79D6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EC1DA-7E37-4C9B-B6B3-EEAA08EBA83E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828974-137A-4930-839B-195461C9F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4B969D-A16B-47BD-81B8-699B44BDE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5136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F39CC9-9358-47A5-8EC6-C387FBE88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0EC208-142A-4CDF-839F-526364D68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E63639C-0B38-4CA8-96DF-569A0FC4A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532C6-D5E9-440A-9E88-03EB85D8211E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5475B4-B160-4E72-A8DB-68500C0B9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588584-0046-4F20-871B-B2B25CD3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028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DC67FB4-54B8-4595-839F-EC701F7B4B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A3804F8-7700-4D15-892A-E9BDCC626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8FAA5D-C025-4E70-B8F0-8818ADDA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390C6-5689-49D1-A6C2-3E4B7B34CC6C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1BB201-048F-49EA-8859-C17D138C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DEAD57-9883-4F2D-A871-F8A4E393D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8135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C6CDE5-207A-4EE7-9CB2-10911A1CD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5B7C53-2DD7-4184-B5FF-C49AF4BF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FD53374-3A02-4965-91D1-7EA471207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4770-6559-43A9-AA2F-CB90A1330551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7944C5A-7BB3-47B3-8676-52EEC0FE5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EDA3FC4-C31B-4020-9230-936E017E9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F7F89FD4-BDD5-1630-FE1D-0DE4B632F1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77375" y="43896"/>
            <a:ext cx="2641960" cy="50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96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4C49A7-3CBA-4FE8-B841-B7E911B0B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24A3D2C-3142-4623-B438-337980396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1C1DF3-D861-47E3-9141-83B739556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B2582-D572-4F37-8447-7756DBAF216C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6100199-6E8C-48CC-8852-5234CAAA3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6C13E8C-8586-42F4-8A3A-30F67094D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104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594043-8D29-44F0-8FA5-231AE7A2F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3BF1AF9-125D-43C9-B0B1-4805F3DC96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008839-74AA-48DF-9BB8-46A235707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916B6A4-FCD8-4F5F-A465-3A70B59EF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5CA23-17B8-45F6-9D57-EF600EEE980B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0C5A0F1-775E-4A1F-9433-2C053BF0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F6E38A9-A7A2-4DD5-B591-2D696E2C9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86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D5E7AE-5576-44E0-B272-0DE658165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008CF6B-4743-4B75-95C9-44BEA479B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DDC0C0F-77F5-451D-9E0F-CEA7872EA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4A4FD40-95BE-4D80-8932-0580823FCA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B0B1E62-D516-4A29-823F-D4B93999BD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5E12FB4-BDF7-434F-842E-2CE05CE0B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29AE5-7AF8-47E6-A86F-4991FC573346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FC34FCB-1ACF-487D-A6A5-8DF50E4DA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391D543-959A-4893-A0C4-0FD925DFE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66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3D674B-D84B-48AD-A690-B0589342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AA82CA9-BCE2-4473-9096-CB57ACD82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ACC3-70D1-49FB-AF7C-7D0EF8D488E4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ADC1F5C-E797-4F10-BD77-EA89518D3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9FEA1AC-D921-458E-9ADC-2FF3AA30B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4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FFC7197-63FF-4F18-ADCB-780343137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9693-1842-472C-B36A-DB0951E24B46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4DF18E1-33DC-435B-AB25-EC6E61B2D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6C6A63F-D348-497F-95B8-40901BAE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9155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874BD9-3D4B-4DBD-B42B-31CE24569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0A0B06-56B1-4DCE-BDBA-8F17F2A9B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1B8D0F2-C38E-49A5-9C83-DDECD10E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51A1BBF-823D-48F5-B397-182E4D35A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2AEB-72E7-4650-99C1-BB9D57951B5B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A3306C6-153A-405F-BC54-733E8F199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842B923-83E8-497E-B801-FFD30B073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992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B7C8BD-8D2A-47DC-AD08-946CA3194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FF60774-79E6-465A-8878-C8C465502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E6E51A4-B752-4391-B439-FD3B8C738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B90881C-A4FF-48E0-88DA-1A97F3964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B490-07B1-45F2-95F7-1EBEC9AFDAB5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F149858-481F-44E1-9D44-95D3D308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513029C-1887-4A13-AF39-FE68ABC9A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4197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9EB0DF9-C60F-47E4-922C-5342C7BCA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D855D2E-2BEA-4EE9-94D9-285096CE8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7A40B96-A44A-4F02-8733-EB6E49C003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EB071-31B4-4F7B-8F9F-DC0466084EB8}" type="datetime1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EACEC22-F2A0-499A-804C-B23EF05CD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B15F35-035A-4FAF-887B-99FFA60B3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05E89-1404-4BF4-9C32-7972D14701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129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F3997949-C9F9-4DD5-BA5B-0BAFB3EA7269}"/>
              </a:ext>
            </a:extLst>
          </p:cNvPr>
          <p:cNvCxnSpPr>
            <a:cxnSpLocks/>
          </p:cNvCxnSpPr>
          <p:nvPr/>
        </p:nvCxnSpPr>
        <p:spPr>
          <a:xfrm>
            <a:off x="0" y="5816665"/>
            <a:ext cx="121920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2A5C2B6F-4ABD-4E19-9549-2709FE1408D4}"/>
              </a:ext>
            </a:extLst>
          </p:cNvPr>
          <p:cNvCxnSpPr>
            <a:cxnSpLocks/>
          </p:cNvCxnSpPr>
          <p:nvPr/>
        </p:nvCxnSpPr>
        <p:spPr>
          <a:xfrm>
            <a:off x="0" y="1041334"/>
            <a:ext cx="121920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EDB9A5C-04AA-45BF-89C3-B13E5514357C}"/>
              </a:ext>
            </a:extLst>
          </p:cNvPr>
          <p:cNvSpPr txBox="1"/>
          <p:nvPr/>
        </p:nvSpPr>
        <p:spPr>
          <a:xfrm>
            <a:off x="177712" y="2033505"/>
            <a:ext cx="11210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/>
              <a:t>2023</a:t>
            </a:r>
            <a:r>
              <a:rPr lang="ko-KR" altLang="en-US" sz="3600" b="1" dirty="0"/>
              <a:t>년도 </a:t>
            </a:r>
            <a:r>
              <a:rPr lang="en-US" altLang="ko-KR" sz="3600" b="1" dirty="0"/>
              <a:t>EDL </a:t>
            </a:r>
            <a:r>
              <a:rPr lang="ko-KR" altLang="en-US" sz="3600" b="1" dirty="0"/>
              <a:t>세미나 발표자료</a:t>
            </a:r>
            <a:endParaRPr lang="en-US" altLang="ko-KR" sz="36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950277-BB0E-4F94-87B3-6A8EE64AF2A8}"/>
              </a:ext>
            </a:extLst>
          </p:cNvPr>
          <p:cNvSpPr txBox="1"/>
          <p:nvPr/>
        </p:nvSpPr>
        <p:spPr>
          <a:xfrm>
            <a:off x="5041026" y="4397416"/>
            <a:ext cx="1638934" cy="86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b="1" dirty="0"/>
              <a:t>석사과정</a:t>
            </a:r>
            <a:endParaRPr lang="en-US" altLang="ko-KR" b="1" dirty="0"/>
          </a:p>
          <a:p>
            <a:pPr algn="ctr">
              <a:lnSpc>
                <a:spcPct val="150000"/>
              </a:lnSpc>
            </a:pPr>
            <a:r>
              <a:rPr lang="ko-KR" altLang="en-US" b="1" dirty="0"/>
              <a:t>김 승 균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423277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F3997949-C9F9-4DD5-BA5B-0BAFB3EA7269}"/>
              </a:ext>
            </a:extLst>
          </p:cNvPr>
          <p:cNvCxnSpPr>
            <a:cxnSpLocks/>
          </p:cNvCxnSpPr>
          <p:nvPr/>
        </p:nvCxnSpPr>
        <p:spPr>
          <a:xfrm>
            <a:off x="0" y="5816665"/>
            <a:ext cx="121920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2A5C2B6F-4ABD-4E19-9549-2709FE1408D4}"/>
              </a:ext>
            </a:extLst>
          </p:cNvPr>
          <p:cNvCxnSpPr>
            <a:cxnSpLocks/>
          </p:cNvCxnSpPr>
          <p:nvPr/>
        </p:nvCxnSpPr>
        <p:spPr>
          <a:xfrm>
            <a:off x="0" y="1041334"/>
            <a:ext cx="121920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EDB9A5C-04AA-45BF-89C3-B13E5514357C}"/>
              </a:ext>
            </a:extLst>
          </p:cNvPr>
          <p:cNvSpPr txBox="1"/>
          <p:nvPr/>
        </p:nvSpPr>
        <p:spPr>
          <a:xfrm>
            <a:off x="490673" y="3105834"/>
            <a:ext cx="11210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dirty="0"/>
              <a:t>논문 계획</a:t>
            </a:r>
            <a:endParaRPr lang="en-US" altLang="ko-KR" sz="3600" b="1" dirty="0"/>
          </a:p>
        </p:txBody>
      </p:sp>
    </p:spTree>
    <p:extLst>
      <p:ext uri="{BB962C8B-B14F-4D97-AF65-F5344CB8AC3E}">
        <p14:creationId xmlns:p14="http://schemas.microsoft.com/office/powerpoint/2010/main" val="2355589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3B71A55-FC85-43EC-86D6-3F6998D6F4C8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C3FE388-3410-4944-811C-9D1A6C4E9A55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논문 계획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943BEA-7A30-4CA1-BF2A-1D1CA42CEB59}"/>
              </a:ext>
            </a:extLst>
          </p:cNvPr>
          <p:cNvSpPr txBox="1"/>
          <p:nvPr/>
        </p:nvSpPr>
        <p:spPr>
          <a:xfrm>
            <a:off x="328009" y="767163"/>
            <a:ext cx="10439400" cy="4193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b="1" dirty="0"/>
              <a:t>OTFT </a:t>
            </a:r>
            <a:r>
              <a:rPr lang="en-US" altLang="ko-KR" dirty="0"/>
              <a:t>                         -------------------------- 7</a:t>
            </a:r>
            <a:r>
              <a:rPr lang="ko-KR" altLang="en-US" dirty="0"/>
              <a:t>월 작성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 - </a:t>
            </a:r>
            <a:r>
              <a:rPr lang="ko-KR" altLang="en-US" dirty="0" err="1"/>
              <a:t>디코더</a:t>
            </a:r>
            <a:r>
              <a:rPr lang="ko-KR" altLang="en-US" dirty="0"/>
              <a:t> 타입 스캔드라이버 구동  </a:t>
            </a:r>
            <a:r>
              <a:rPr lang="en-US" altLang="ko-KR" dirty="0"/>
              <a:t>OTFT 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                      +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- </a:t>
            </a:r>
            <a:r>
              <a:rPr lang="ko-KR" altLang="en-US" dirty="0"/>
              <a:t>대기 안정성이 뛰어난 </a:t>
            </a:r>
            <a:r>
              <a:rPr lang="en-US" altLang="ko-KR" dirty="0"/>
              <a:t>OTFT (</a:t>
            </a:r>
            <a:r>
              <a:rPr lang="ko-KR" altLang="en-US" dirty="0"/>
              <a:t>전자공학회 발표 내용 </a:t>
            </a:r>
            <a:r>
              <a:rPr lang="en-US" altLang="ko-KR" dirty="0"/>
              <a:t>+ </a:t>
            </a:r>
            <a:r>
              <a:rPr lang="ko-KR" altLang="en-US" dirty="0"/>
              <a:t>데이터 보충</a:t>
            </a:r>
            <a:r>
              <a:rPr lang="en-US" altLang="ko-KR" dirty="0"/>
              <a:t>)</a:t>
            </a:r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b="1" dirty="0"/>
              <a:t>Rolling Scratch Test       </a:t>
            </a:r>
            <a:r>
              <a:rPr lang="en-US" altLang="ko-KR" dirty="0"/>
              <a:t>-------------------------- 11</a:t>
            </a:r>
            <a:r>
              <a:rPr lang="ko-KR" altLang="en-US" dirty="0"/>
              <a:t>월 말</a:t>
            </a:r>
            <a:r>
              <a:rPr lang="en-US" altLang="ko-KR" dirty="0"/>
              <a:t>~ 12</a:t>
            </a:r>
            <a:r>
              <a:rPr lang="ko-KR" altLang="en-US" dirty="0"/>
              <a:t>월 작성 예정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 - Rolling</a:t>
            </a:r>
            <a:r>
              <a:rPr lang="ko-KR" altLang="en-US" dirty="0"/>
              <a:t> 횟수에 따른 기판 변형 </a:t>
            </a:r>
            <a:r>
              <a:rPr lang="en-US" altLang="ko-KR" dirty="0"/>
              <a:t>(PI, TPU)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- Rolling </a:t>
            </a:r>
            <a:r>
              <a:rPr lang="ko-KR" altLang="en-US" dirty="0"/>
              <a:t>횟수에 따른 변형된 기판 </a:t>
            </a:r>
            <a:r>
              <a:rPr lang="en-US" altLang="ko-KR" dirty="0"/>
              <a:t>Scratch Test (Tip size </a:t>
            </a:r>
            <a:r>
              <a:rPr lang="ko-KR" altLang="en-US" dirty="0"/>
              <a:t>별 </a:t>
            </a:r>
            <a:r>
              <a:rPr lang="en-US" altLang="ko-KR" dirty="0"/>
              <a:t>Scratch test)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- Tip </a:t>
            </a:r>
            <a:r>
              <a:rPr lang="ko-KR" altLang="en-US" dirty="0" err="1"/>
              <a:t>재질별</a:t>
            </a:r>
            <a:r>
              <a:rPr lang="ko-KR" altLang="en-US" dirty="0"/>
              <a:t> </a:t>
            </a:r>
            <a:r>
              <a:rPr lang="en-US" altLang="ko-KR" dirty="0"/>
              <a:t>Scratch test </a:t>
            </a:r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234F019-07F9-480E-A348-CA57C9D1967B}"/>
              </a:ext>
            </a:extLst>
          </p:cNvPr>
          <p:cNvSpPr/>
          <p:nvPr/>
        </p:nvSpPr>
        <p:spPr>
          <a:xfrm>
            <a:off x="0" y="5089712"/>
            <a:ext cx="12192000" cy="12505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695EC1-F87E-4987-8BAB-943B2AE269A1}"/>
              </a:ext>
            </a:extLst>
          </p:cNvPr>
          <p:cNvSpPr txBox="1"/>
          <p:nvPr/>
        </p:nvSpPr>
        <p:spPr>
          <a:xfrm>
            <a:off x="1401852" y="5453390"/>
            <a:ext cx="864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rgbClr val="FF0000"/>
                </a:solidFill>
              </a:rPr>
              <a:t>Scratch</a:t>
            </a:r>
            <a:r>
              <a:rPr lang="ko-KR" altLang="en-US" sz="2800" b="1" dirty="0">
                <a:solidFill>
                  <a:srgbClr val="FF0000"/>
                </a:solidFill>
              </a:rPr>
              <a:t> 장비 </a:t>
            </a:r>
            <a:r>
              <a:rPr lang="en-US" altLang="ko-KR" sz="2800" b="1" dirty="0">
                <a:solidFill>
                  <a:srgbClr val="FF0000"/>
                </a:solidFill>
              </a:rPr>
              <a:t>&amp; </a:t>
            </a:r>
            <a:r>
              <a:rPr lang="ko-KR" altLang="en-US" sz="2800" b="1" dirty="0">
                <a:solidFill>
                  <a:srgbClr val="FF0000"/>
                </a:solidFill>
              </a:rPr>
              <a:t>알파스텝 장비 도입 필수</a:t>
            </a: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3DFE5CC6-31F1-4509-B0A1-B34A88C383DE}"/>
              </a:ext>
            </a:extLst>
          </p:cNvPr>
          <p:cNvSpPr/>
          <p:nvPr/>
        </p:nvSpPr>
        <p:spPr>
          <a:xfrm>
            <a:off x="9055100" y="1323701"/>
            <a:ext cx="2451100" cy="736565"/>
          </a:xfrm>
          <a:prstGeom prst="roundRect">
            <a:avLst/>
          </a:prstGeom>
          <a:solidFill>
            <a:srgbClr val="72E3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RIS &amp; </a:t>
            </a:r>
            <a:r>
              <a:rPr lang="ko-KR" altLang="en-US" dirty="0"/>
              <a:t>한</a:t>
            </a:r>
            <a:r>
              <a:rPr lang="en-US" altLang="ko-KR" dirty="0"/>
              <a:t>-</a:t>
            </a:r>
            <a:r>
              <a:rPr lang="ko-KR" altLang="en-US" dirty="0"/>
              <a:t>중</a:t>
            </a: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53AAFEDB-0E67-4966-8597-D5A4DBE2334E}"/>
              </a:ext>
            </a:extLst>
          </p:cNvPr>
          <p:cNvSpPr/>
          <p:nvPr/>
        </p:nvSpPr>
        <p:spPr>
          <a:xfrm>
            <a:off x="9055100" y="2963955"/>
            <a:ext cx="2451100" cy="736565"/>
          </a:xfrm>
          <a:prstGeom prst="roundRect">
            <a:avLst/>
          </a:prstGeom>
          <a:solidFill>
            <a:srgbClr val="72E3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RIS &amp; </a:t>
            </a:r>
            <a:r>
              <a:rPr lang="ko-KR" altLang="en-US" dirty="0"/>
              <a:t>한</a:t>
            </a:r>
            <a:r>
              <a:rPr lang="en-US" altLang="ko-KR" dirty="0"/>
              <a:t>-</a:t>
            </a:r>
            <a:r>
              <a:rPr lang="ko-KR" altLang="en-US" dirty="0"/>
              <a:t>중</a:t>
            </a:r>
            <a:endParaRPr lang="en-US" altLang="ko-KR" dirty="0"/>
          </a:p>
          <a:p>
            <a:pPr algn="ctr"/>
            <a:r>
              <a:rPr lang="en-US" altLang="ko-KR" dirty="0"/>
              <a:t>&amp; </a:t>
            </a:r>
            <a:r>
              <a:rPr lang="ko-KR" altLang="en-US" dirty="0" err="1"/>
              <a:t>롤러블</a:t>
            </a:r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F4CB75-C739-4665-B249-ECB1888B01E9}"/>
              </a:ext>
            </a:extLst>
          </p:cNvPr>
          <p:cNvSpPr txBox="1"/>
          <p:nvPr/>
        </p:nvSpPr>
        <p:spPr>
          <a:xfrm>
            <a:off x="9829800" y="729190"/>
            <a:ext cx="1358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/>
              <a:t>사사</a:t>
            </a:r>
          </a:p>
        </p:txBody>
      </p:sp>
    </p:spTree>
    <p:extLst>
      <p:ext uri="{BB962C8B-B14F-4D97-AF65-F5344CB8AC3E}">
        <p14:creationId xmlns:p14="http://schemas.microsoft.com/office/powerpoint/2010/main" val="114795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F3997949-C9F9-4DD5-BA5B-0BAFB3EA7269}"/>
              </a:ext>
            </a:extLst>
          </p:cNvPr>
          <p:cNvCxnSpPr>
            <a:cxnSpLocks/>
          </p:cNvCxnSpPr>
          <p:nvPr/>
        </p:nvCxnSpPr>
        <p:spPr>
          <a:xfrm>
            <a:off x="0" y="5816665"/>
            <a:ext cx="121920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2A5C2B6F-4ABD-4E19-9549-2709FE1408D4}"/>
              </a:ext>
            </a:extLst>
          </p:cNvPr>
          <p:cNvCxnSpPr>
            <a:cxnSpLocks/>
          </p:cNvCxnSpPr>
          <p:nvPr/>
        </p:nvCxnSpPr>
        <p:spPr>
          <a:xfrm>
            <a:off x="0" y="1041334"/>
            <a:ext cx="121920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EDB9A5C-04AA-45BF-89C3-B13E5514357C}"/>
              </a:ext>
            </a:extLst>
          </p:cNvPr>
          <p:cNvSpPr txBox="1"/>
          <p:nvPr/>
        </p:nvSpPr>
        <p:spPr>
          <a:xfrm>
            <a:off x="490673" y="3105834"/>
            <a:ext cx="11210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dirty="0"/>
              <a:t>삼성 입사를 위한 전략 및 노력</a:t>
            </a:r>
            <a:endParaRPr lang="en-US" altLang="ko-KR" sz="3600" b="1" dirty="0"/>
          </a:p>
        </p:txBody>
      </p:sp>
    </p:spTree>
    <p:extLst>
      <p:ext uri="{BB962C8B-B14F-4D97-AF65-F5344CB8AC3E}">
        <p14:creationId xmlns:p14="http://schemas.microsoft.com/office/powerpoint/2010/main" val="284937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AB68D26F-BD3F-47D9-B12E-F205E21531C0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C7B5503-F3CC-4C4F-8FEE-2477E859818F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삼성 디스플레이</a:t>
            </a:r>
          </a:p>
        </p:txBody>
      </p:sp>
      <p:pic>
        <p:nvPicPr>
          <p:cNvPr id="7172" name="Picture 4" descr="삼성디스플레이 채용공고 2023 인턴/신입 경영기획, 일반사무, 기타, 제품·서비스영업, 영업관리·지원·기획, 전기·전자·제어,  금속·철강, 기계, 화학 - 자소설닷컴 합격자소서">
            <a:extLst>
              <a:ext uri="{FF2B5EF4-FFF2-40B4-BE49-F238E27FC236}">
                <a16:creationId xmlns:a16="http://schemas.microsoft.com/office/drawing/2014/main" id="{76A13261-7372-40F4-B8C1-2FEAA2F13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316" y="2155268"/>
            <a:ext cx="4245771" cy="25474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27D9F610-CF6A-4FB7-BB75-BB055E9BECBC}"/>
              </a:ext>
            </a:extLst>
          </p:cNvPr>
          <p:cNvSpPr/>
          <p:nvPr/>
        </p:nvSpPr>
        <p:spPr>
          <a:xfrm>
            <a:off x="20963" y="3423987"/>
            <a:ext cx="3035019" cy="1278744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첨단 디스플레이</a:t>
            </a:r>
            <a:endParaRPr lang="en-US" altLang="ko-KR" dirty="0"/>
          </a:p>
          <a:p>
            <a:pPr algn="ctr"/>
            <a:r>
              <a:rPr lang="en-US" altLang="ko-KR" dirty="0"/>
              <a:t>(OLED, QD, LCD) </a:t>
            </a:r>
            <a:r>
              <a:rPr lang="ko-KR" altLang="en-US" dirty="0"/>
              <a:t>제조업</a:t>
            </a:r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4E783D12-598F-459E-860C-6604EE9A02B8}"/>
              </a:ext>
            </a:extLst>
          </p:cNvPr>
          <p:cNvSpPr/>
          <p:nvPr/>
        </p:nvSpPr>
        <p:spPr>
          <a:xfrm>
            <a:off x="2267792" y="5099945"/>
            <a:ext cx="3035019" cy="1278744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사원수 </a:t>
            </a:r>
            <a:r>
              <a:rPr lang="en-US" altLang="ko-KR" dirty="0"/>
              <a:t>: 21,429 (2022.12.31 </a:t>
            </a:r>
            <a:r>
              <a:rPr lang="ko-KR" altLang="en-US" dirty="0"/>
              <a:t>기준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BF2F508F-A222-4245-B172-43FC01D5AEB6}"/>
              </a:ext>
            </a:extLst>
          </p:cNvPr>
          <p:cNvSpPr/>
          <p:nvPr/>
        </p:nvSpPr>
        <p:spPr>
          <a:xfrm>
            <a:off x="6509744" y="5122636"/>
            <a:ext cx="3035019" cy="1278744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전체 평균 연봉</a:t>
            </a:r>
            <a:endParaRPr lang="en-US" altLang="ko-KR" dirty="0"/>
          </a:p>
          <a:p>
            <a:pPr algn="ctr"/>
            <a:r>
              <a:rPr lang="en-US" altLang="ko-KR" dirty="0"/>
              <a:t>: 8,138 </a:t>
            </a:r>
            <a:r>
              <a:rPr lang="ko-KR" altLang="en-US" dirty="0"/>
              <a:t>만원</a:t>
            </a:r>
          </a:p>
        </p:txBody>
      </p:sp>
      <p:sp>
        <p:nvSpPr>
          <p:cNvPr id="21" name="사각형: 둥근 모서리 20">
            <a:extLst>
              <a:ext uri="{FF2B5EF4-FFF2-40B4-BE49-F238E27FC236}">
                <a16:creationId xmlns:a16="http://schemas.microsoft.com/office/drawing/2014/main" id="{07127A28-F238-45B1-916C-3AAFFB0EE942}"/>
              </a:ext>
            </a:extLst>
          </p:cNvPr>
          <p:cNvSpPr/>
          <p:nvPr/>
        </p:nvSpPr>
        <p:spPr>
          <a:xfrm>
            <a:off x="9024942" y="3423987"/>
            <a:ext cx="3035019" cy="1278744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매출액 </a:t>
            </a:r>
            <a:r>
              <a:rPr lang="en-US" altLang="ko-KR" dirty="0"/>
              <a:t>: </a:t>
            </a:r>
            <a:r>
              <a:rPr lang="ko-KR" altLang="en-US" dirty="0"/>
              <a:t>약 </a:t>
            </a:r>
            <a:r>
              <a:rPr lang="en-US" altLang="ko-KR" dirty="0"/>
              <a:t>30</a:t>
            </a:r>
            <a:r>
              <a:rPr lang="ko-KR" altLang="en-US" dirty="0"/>
              <a:t>조원</a:t>
            </a:r>
            <a:endParaRPr lang="en-US" altLang="ko-KR" dirty="0"/>
          </a:p>
          <a:p>
            <a:pPr algn="ctr"/>
            <a:r>
              <a:rPr lang="en-US" altLang="ko-KR" dirty="0"/>
              <a:t>(2022.12.31 </a:t>
            </a:r>
            <a:r>
              <a:rPr lang="ko-KR" altLang="en-US" dirty="0"/>
              <a:t>기준</a:t>
            </a:r>
            <a:r>
              <a:rPr lang="en-US" altLang="ko-KR" dirty="0"/>
              <a:t>)</a:t>
            </a:r>
          </a:p>
        </p:txBody>
      </p:sp>
      <p:sp>
        <p:nvSpPr>
          <p:cNvPr id="22" name="사각형: 둥근 모서리 21">
            <a:extLst>
              <a:ext uri="{FF2B5EF4-FFF2-40B4-BE49-F238E27FC236}">
                <a16:creationId xmlns:a16="http://schemas.microsoft.com/office/drawing/2014/main" id="{4D168909-C4CC-4713-A775-907724C7F223}"/>
              </a:ext>
            </a:extLst>
          </p:cNvPr>
          <p:cNvSpPr/>
          <p:nvPr/>
        </p:nvSpPr>
        <p:spPr>
          <a:xfrm>
            <a:off x="8009954" y="1515896"/>
            <a:ext cx="3035019" cy="1278744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/>
              <a:t>인재상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창의적</a:t>
            </a:r>
            <a:r>
              <a:rPr lang="en-US" altLang="ko-KR" dirty="0"/>
              <a:t>, </a:t>
            </a:r>
            <a:r>
              <a:rPr lang="ko-KR" altLang="en-US" dirty="0"/>
              <a:t>글로벌</a:t>
            </a:r>
            <a:endParaRPr lang="en-US" altLang="ko-KR" dirty="0"/>
          </a:p>
          <a:p>
            <a:pPr algn="ctr"/>
            <a:r>
              <a:rPr lang="ko-KR" altLang="en-US" dirty="0"/>
              <a:t>도전적</a:t>
            </a:r>
            <a:r>
              <a:rPr lang="en-US" altLang="ko-KR" dirty="0"/>
              <a:t>, </a:t>
            </a:r>
            <a:r>
              <a:rPr lang="ko-KR" altLang="en-US" dirty="0"/>
              <a:t>전문적</a:t>
            </a:r>
          </a:p>
        </p:txBody>
      </p:sp>
      <p:sp>
        <p:nvSpPr>
          <p:cNvPr id="23" name="사각형: 둥근 모서리 22">
            <a:extLst>
              <a:ext uri="{FF2B5EF4-FFF2-40B4-BE49-F238E27FC236}">
                <a16:creationId xmlns:a16="http://schemas.microsoft.com/office/drawing/2014/main" id="{66CE4E55-EA38-47B9-8723-AAB6E2C577AD}"/>
              </a:ext>
            </a:extLst>
          </p:cNvPr>
          <p:cNvSpPr/>
          <p:nvPr/>
        </p:nvSpPr>
        <p:spPr>
          <a:xfrm>
            <a:off x="4208691" y="801346"/>
            <a:ext cx="3035019" cy="1278744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동종업계 </a:t>
            </a:r>
            <a:r>
              <a:rPr lang="en-US" altLang="ko-KR" dirty="0"/>
              <a:t>1</a:t>
            </a:r>
            <a:r>
              <a:rPr lang="ko-KR" altLang="en-US" dirty="0"/>
              <a:t>위</a:t>
            </a:r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15781E12-E5A3-49F1-B108-3D22ECCB60FD}"/>
              </a:ext>
            </a:extLst>
          </p:cNvPr>
          <p:cNvSpPr/>
          <p:nvPr/>
        </p:nvSpPr>
        <p:spPr>
          <a:xfrm>
            <a:off x="407428" y="1515896"/>
            <a:ext cx="3035019" cy="1278744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핵심가치</a:t>
            </a:r>
            <a:endParaRPr lang="en-US" altLang="ko-KR" dirty="0"/>
          </a:p>
          <a:p>
            <a:pPr algn="ctr"/>
            <a:r>
              <a:rPr lang="en-US" altLang="ko-KR" dirty="0"/>
              <a:t>First, best, smart, together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9377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>
            <a:extLst>
              <a:ext uri="{FF2B5EF4-FFF2-40B4-BE49-F238E27FC236}">
                <a16:creationId xmlns:a16="http://schemas.microsoft.com/office/drawing/2014/main" id="{AB0E2F1E-8A65-44AD-B394-57AEDB2A0785}"/>
              </a:ext>
            </a:extLst>
          </p:cNvPr>
          <p:cNvCxnSpPr>
            <a:cxnSpLocks/>
          </p:cNvCxnSpPr>
          <p:nvPr/>
        </p:nvCxnSpPr>
        <p:spPr>
          <a:xfrm flipH="1">
            <a:off x="2437177" y="2071258"/>
            <a:ext cx="2" cy="1337999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1DD6C4F0-99CB-4CA9-9B35-F6F753184E08}"/>
              </a:ext>
            </a:extLst>
          </p:cNvPr>
          <p:cNvCxnSpPr>
            <a:cxnSpLocks/>
          </p:cNvCxnSpPr>
          <p:nvPr/>
        </p:nvCxnSpPr>
        <p:spPr>
          <a:xfrm flipH="1">
            <a:off x="4578520" y="3254188"/>
            <a:ext cx="2" cy="1337999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F7504124-E5E4-4B69-9E4E-CC770F7BBABA}"/>
              </a:ext>
            </a:extLst>
          </p:cNvPr>
          <p:cNvCxnSpPr>
            <a:cxnSpLocks/>
          </p:cNvCxnSpPr>
          <p:nvPr/>
        </p:nvCxnSpPr>
        <p:spPr>
          <a:xfrm flipH="1">
            <a:off x="6716603" y="2090967"/>
            <a:ext cx="2" cy="1337999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850BFC8A-378B-4B92-A488-B59537D86A2A}"/>
              </a:ext>
            </a:extLst>
          </p:cNvPr>
          <p:cNvCxnSpPr>
            <a:cxnSpLocks/>
          </p:cNvCxnSpPr>
          <p:nvPr/>
        </p:nvCxnSpPr>
        <p:spPr>
          <a:xfrm flipH="1">
            <a:off x="8854686" y="3254188"/>
            <a:ext cx="2" cy="1337999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41B3BA53-E767-4675-BAEE-5E3C9968C20A}"/>
              </a:ext>
            </a:extLst>
          </p:cNvPr>
          <p:cNvCxnSpPr>
            <a:cxnSpLocks/>
          </p:cNvCxnSpPr>
          <p:nvPr/>
        </p:nvCxnSpPr>
        <p:spPr>
          <a:xfrm flipH="1">
            <a:off x="299093" y="3341577"/>
            <a:ext cx="2" cy="1337999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AB68D26F-BD3F-47D9-B12E-F205E21531C0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14AF5D9-5A78-441E-A4BA-42512EAAD5B2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삼성 디스플레이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B95B8D7A-258F-42DB-928C-BF7A74566913}"/>
              </a:ext>
            </a:extLst>
          </p:cNvPr>
          <p:cNvSpPr/>
          <p:nvPr/>
        </p:nvSpPr>
        <p:spPr>
          <a:xfrm>
            <a:off x="272201" y="3254188"/>
            <a:ext cx="1960012" cy="174778"/>
          </a:xfrm>
          <a:prstGeom prst="rect">
            <a:avLst/>
          </a:prstGeom>
          <a:gradFill flip="none" rotWithShape="1">
            <a:gsLst>
              <a:gs pos="0">
                <a:srgbClr val="2C4E8C">
                  <a:shade val="30000"/>
                  <a:satMod val="115000"/>
                </a:srgbClr>
              </a:gs>
              <a:gs pos="50000">
                <a:srgbClr val="2C4E8C">
                  <a:shade val="67500"/>
                  <a:satMod val="115000"/>
                </a:srgbClr>
              </a:gs>
              <a:gs pos="100000">
                <a:srgbClr val="2C4E8C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A36260C-872F-4465-8E89-D83B753F6382}"/>
              </a:ext>
            </a:extLst>
          </p:cNvPr>
          <p:cNvSpPr/>
          <p:nvPr/>
        </p:nvSpPr>
        <p:spPr>
          <a:xfrm>
            <a:off x="4548367" y="3254188"/>
            <a:ext cx="1960012" cy="174778"/>
          </a:xfrm>
          <a:prstGeom prst="rect">
            <a:avLst/>
          </a:prstGeom>
          <a:gradFill flip="none" rotWithShape="1">
            <a:gsLst>
              <a:gs pos="0">
                <a:srgbClr val="2C4E8C">
                  <a:shade val="30000"/>
                  <a:satMod val="115000"/>
                </a:srgbClr>
              </a:gs>
              <a:gs pos="50000">
                <a:srgbClr val="2C4E8C">
                  <a:shade val="67500"/>
                  <a:satMod val="115000"/>
                </a:srgbClr>
              </a:gs>
              <a:gs pos="100000">
                <a:srgbClr val="2C4E8C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19E01C0D-77A9-41B1-A530-42A35A5B94A4}"/>
              </a:ext>
            </a:extLst>
          </p:cNvPr>
          <p:cNvSpPr/>
          <p:nvPr/>
        </p:nvSpPr>
        <p:spPr>
          <a:xfrm>
            <a:off x="6686450" y="3254188"/>
            <a:ext cx="1960012" cy="174778"/>
          </a:xfrm>
          <a:prstGeom prst="rect">
            <a:avLst/>
          </a:prstGeom>
          <a:gradFill flip="none" rotWithShape="1">
            <a:gsLst>
              <a:gs pos="0">
                <a:srgbClr val="2C4E8C">
                  <a:shade val="30000"/>
                  <a:satMod val="115000"/>
                </a:srgbClr>
              </a:gs>
              <a:gs pos="50000">
                <a:srgbClr val="2C4E8C">
                  <a:shade val="67500"/>
                  <a:satMod val="115000"/>
                </a:srgbClr>
              </a:gs>
              <a:gs pos="100000">
                <a:srgbClr val="2C4E8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334DBB83-C310-439F-88A6-CE1678509A6C}"/>
              </a:ext>
            </a:extLst>
          </p:cNvPr>
          <p:cNvSpPr/>
          <p:nvPr/>
        </p:nvSpPr>
        <p:spPr>
          <a:xfrm>
            <a:off x="8824533" y="3254188"/>
            <a:ext cx="1960012" cy="174778"/>
          </a:xfrm>
          <a:prstGeom prst="rect">
            <a:avLst/>
          </a:prstGeom>
          <a:gradFill flip="none" rotWithShape="1">
            <a:gsLst>
              <a:gs pos="0">
                <a:srgbClr val="2C4E8C">
                  <a:shade val="30000"/>
                  <a:satMod val="115000"/>
                </a:srgbClr>
              </a:gs>
              <a:gs pos="50000">
                <a:srgbClr val="2C4E8C">
                  <a:shade val="67500"/>
                  <a:satMod val="115000"/>
                </a:srgbClr>
              </a:gs>
              <a:gs pos="100000">
                <a:srgbClr val="2C4E8C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5C9181-65B5-402A-A4F7-16B50E20C6C4}"/>
              </a:ext>
            </a:extLst>
          </p:cNvPr>
          <p:cNvSpPr txBox="1"/>
          <p:nvPr/>
        </p:nvSpPr>
        <p:spPr>
          <a:xfrm>
            <a:off x="407428" y="4310244"/>
            <a:ext cx="175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01. </a:t>
            </a:r>
            <a:r>
              <a:rPr lang="ko-KR" altLang="en-US" dirty="0"/>
              <a:t>서류전형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4EE61B0-CAD3-48A0-88C0-1E06B560292B}"/>
              </a:ext>
            </a:extLst>
          </p:cNvPr>
          <p:cNvSpPr txBox="1"/>
          <p:nvPr/>
        </p:nvSpPr>
        <p:spPr>
          <a:xfrm>
            <a:off x="2512776" y="2071258"/>
            <a:ext cx="2489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02</a:t>
            </a:r>
            <a:r>
              <a:rPr lang="en-US" altLang="ko-KR"/>
              <a:t>. </a:t>
            </a:r>
            <a:r>
              <a:rPr lang="ko-KR" altLang="en-US" dirty="0" err="1"/>
              <a:t>직무적합성평가</a:t>
            </a:r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5EC23DD-7652-4CAF-B185-8F1318C53736}"/>
              </a:ext>
            </a:extLst>
          </p:cNvPr>
          <p:cNvSpPr txBox="1"/>
          <p:nvPr/>
        </p:nvSpPr>
        <p:spPr>
          <a:xfrm>
            <a:off x="6908132" y="2071258"/>
            <a:ext cx="175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04. </a:t>
            </a:r>
            <a:r>
              <a:rPr lang="ko-KR" altLang="en-US" dirty="0"/>
              <a:t>면접전형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5763D0E-AE8D-45AA-9ADF-949706910014}"/>
              </a:ext>
            </a:extLst>
          </p:cNvPr>
          <p:cNvSpPr txBox="1"/>
          <p:nvPr/>
        </p:nvSpPr>
        <p:spPr>
          <a:xfrm>
            <a:off x="4753352" y="4310244"/>
            <a:ext cx="2241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03</a:t>
            </a:r>
            <a:r>
              <a:rPr lang="en-US" altLang="ko-KR"/>
              <a:t>. </a:t>
            </a:r>
            <a:r>
              <a:rPr lang="ko-KR" altLang="en-US" dirty="0"/>
              <a:t>직무적성검사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3E4FCE6-BD6A-4D65-B9F4-95E334336671}"/>
              </a:ext>
            </a:extLst>
          </p:cNvPr>
          <p:cNvSpPr txBox="1"/>
          <p:nvPr/>
        </p:nvSpPr>
        <p:spPr>
          <a:xfrm>
            <a:off x="9099276" y="4310244"/>
            <a:ext cx="2793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05. </a:t>
            </a:r>
            <a:r>
              <a:rPr lang="ko-KR" altLang="en-US" dirty="0"/>
              <a:t>최종합격 및 신체검사</a:t>
            </a: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233D8BB5-6F8C-4A38-9AB3-2CB60A10B99F}"/>
              </a:ext>
            </a:extLst>
          </p:cNvPr>
          <p:cNvSpPr/>
          <p:nvPr/>
        </p:nvSpPr>
        <p:spPr>
          <a:xfrm>
            <a:off x="2410283" y="3273966"/>
            <a:ext cx="1960012" cy="174778"/>
          </a:xfrm>
          <a:prstGeom prst="rect">
            <a:avLst/>
          </a:prstGeom>
          <a:gradFill flip="none" rotWithShape="1">
            <a:gsLst>
              <a:gs pos="0">
                <a:srgbClr val="2C4E8C">
                  <a:shade val="30000"/>
                  <a:satMod val="115000"/>
                </a:srgbClr>
              </a:gs>
              <a:gs pos="50000">
                <a:srgbClr val="2C4E8C">
                  <a:shade val="67500"/>
                  <a:satMod val="115000"/>
                </a:srgbClr>
              </a:gs>
              <a:gs pos="100000">
                <a:srgbClr val="2C4E8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740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액자 6">
            <a:extLst>
              <a:ext uri="{FF2B5EF4-FFF2-40B4-BE49-F238E27FC236}">
                <a16:creationId xmlns:a16="http://schemas.microsoft.com/office/drawing/2014/main" id="{D79354D0-D423-44D7-AB5A-22F7CB76047E}"/>
              </a:ext>
            </a:extLst>
          </p:cNvPr>
          <p:cNvSpPr/>
          <p:nvPr/>
        </p:nvSpPr>
        <p:spPr>
          <a:xfrm>
            <a:off x="1374102" y="1844480"/>
            <a:ext cx="2848275" cy="1289308"/>
          </a:xfrm>
          <a:prstGeom prst="frame">
            <a:avLst>
              <a:gd name="adj1" fmla="val 4435"/>
            </a:avLst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AB68D26F-BD3F-47D9-B12E-F205E21531C0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F5748D50-CA88-44BB-AE4A-DA193B12BBCC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삼성 디스플레이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6B64CC-A83F-411C-89D1-053F62E489F6}"/>
              </a:ext>
            </a:extLst>
          </p:cNvPr>
          <p:cNvSpPr txBox="1"/>
          <p:nvPr/>
        </p:nvSpPr>
        <p:spPr>
          <a:xfrm>
            <a:off x="136972" y="844107"/>
            <a:ext cx="4892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400" b="1" dirty="0"/>
              <a:t>합격자 평균 스펙</a:t>
            </a: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738B6CD0-75FD-4681-A30C-20B95FF0D26E}"/>
              </a:ext>
            </a:extLst>
          </p:cNvPr>
          <p:cNvSpPr/>
          <p:nvPr/>
        </p:nvSpPr>
        <p:spPr>
          <a:xfrm>
            <a:off x="1731720" y="1640541"/>
            <a:ext cx="2088496" cy="461665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학점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BF3D9E-BD1E-4962-ACB8-F73F9A981B60}"/>
              </a:ext>
            </a:extLst>
          </p:cNvPr>
          <p:cNvSpPr txBox="1"/>
          <p:nvPr/>
        </p:nvSpPr>
        <p:spPr>
          <a:xfrm>
            <a:off x="1731720" y="2170178"/>
            <a:ext cx="232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/>
              <a:t>대졸 </a:t>
            </a:r>
            <a:r>
              <a:rPr lang="en-US" altLang="ko-KR" sz="2400" b="1" dirty="0"/>
              <a:t>: 3.63</a:t>
            </a:r>
          </a:p>
          <a:p>
            <a:r>
              <a:rPr lang="ko-KR" altLang="en-US" sz="2400" b="1" dirty="0"/>
              <a:t>대학원 </a:t>
            </a:r>
            <a:r>
              <a:rPr lang="en-US" altLang="ko-KR" sz="2400" b="1" dirty="0"/>
              <a:t>: 4.06</a:t>
            </a:r>
            <a:endParaRPr lang="ko-KR" altLang="en-US" sz="2400" b="1" dirty="0"/>
          </a:p>
        </p:txBody>
      </p:sp>
      <p:sp>
        <p:nvSpPr>
          <p:cNvPr id="9" name="액자 8">
            <a:extLst>
              <a:ext uri="{FF2B5EF4-FFF2-40B4-BE49-F238E27FC236}">
                <a16:creationId xmlns:a16="http://schemas.microsoft.com/office/drawing/2014/main" id="{06644ECA-7B70-4F17-887A-50AF1FFA7FEA}"/>
              </a:ext>
            </a:extLst>
          </p:cNvPr>
          <p:cNvSpPr/>
          <p:nvPr/>
        </p:nvSpPr>
        <p:spPr>
          <a:xfrm>
            <a:off x="4627786" y="1862410"/>
            <a:ext cx="2848275" cy="1289308"/>
          </a:xfrm>
          <a:prstGeom prst="frame">
            <a:avLst>
              <a:gd name="adj1" fmla="val 4435"/>
            </a:avLst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D98BE481-8182-49E9-9E2D-5B5C3EF7DC26}"/>
              </a:ext>
            </a:extLst>
          </p:cNvPr>
          <p:cNvSpPr/>
          <p:nvPr/>
        </p:nvSpPr>
        <p:spPr>
          <a:xfrm>
            <a:off x="4985404" y="1658472"/>
            <a:ext cx="2088496" cy="461665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언어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토익</a:t>
            </a:r>
            <a:r>
              <a:rPr lang="en-US" altLang="ko-KR" sz="2000" b="1" dirty="0"/>
              <a:t>)</a:t>
            </a:r>
            <a:endParaRPr lang="ko-KR" altLang="en-US" sz="2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574D75-9863-450B-901B-A4044D8729A0}"/>
              </a:ext>
            </a:extLst>
          </p:cNvPr>
          <p:cNvSpPr txBox="1"/>
          <p:nvPr/>
        </p:nvSpPr>
        <p:spPr>
          <a:xfrm>
            <a:off x="5509968" y="2357363"/>
            <a:ext cx="1172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/>
              <a:t>818 </a:t>
            </a:r>
            <a:r>
              <a:rPr lang="ko-KR" altLang="en-US" sz="2400" b="1" dirty="0"/>
              <a:t>점</a:t>
            </a:r>
          </a:p>
        </p:txBody>
      </p:sp>
      <p:sp>
        <p:nvSpPr>
          <p:cNvPr id="12" name="액자 11">
            <a:extLst>
              <a:ext uri="{FF2B5EF4-FFF2-40B4-BE49-F238E27FC236}">
                <a16:creationId xmlns:a16="http://schemas.microsoft.com/office/drawing/2014/main" id="{14DFD9A6-88E2-44D2-B423-AE189D28E0C0}"/>
              </a:ext>
            </a:extLst>
          </p:cNvPr>
          <p:cNvSpPr/>
          <p:nvPr/>
        </p:nvSpPr>
        <p:spPr>
          <a:xfrm>
            <a:off x="7881471" y="1861877"/>
            <a:ext cx="2848275" cy="1271375"/>
          </a:xfrm>
          <a:prstGeom prst="frame">
            <a:avLst>
              <a:gd name="adj1" fmla="val 4435"/>
            </a:avLst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E5A36EF5-4F0E-45B4-9810-E98E72794CA7}"/>
              </a:ext>
            </a:extLst>
          </p:cNvPr>
          <p:cNvSpPr/>
          <p:nvPr/>
        </p:nvSpPr>
        <p:spPr>
          <a:xfrm>
            <a:off x="8239089" y="1657939"/>
            <a:ext cx="2088496" cy="461665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언어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토스</a:t>
            </a:r>
            <a:r>
              <a:rPr lang="en-US" altLang="ko-KR" sz="2000" b="1" dirty="0"/>
              <a:t>)</a:t>
            </a:r>
            <a:endParaRPr lang="ko-KR" altLang="en-US" sz="20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DD9BF2-A5F0-48EA-991F-AF7F7733801A}"/>
              </a:ext>
            </a:extLst>
          </p:cNvPr>
          <p:cNvSpPr txBox="1"/>
          <p:nvPr/>
        </p:nvSpPr>
        <p:spPr>
          <a:xfrm>
            <a:off x="8626737" y="2357363"/>
            <a:ext cx="137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/>
              <a:t>LV 6</a:t>
            </a:r>
            <a:endParaRPr lang="ko-KR" altLang="en-US" sz="2400" b="1" dirty="0"/>
          </a:p>
        </p:txBody>
      </p:sp>
      <p:sp>
        <p:nvSpPr>
          <p:cNvPr id="15" name="액자 14">
            <a:extLst>
              <a:ext uri="{FF2B5EF4-FFF2-40B4-BE49-F238E27FC236}">
                <a16:creationId xmlns:a16="http://schemas.microsoft.com/office/drawing/2014/main" id="{6EE83C99-3783-4B01-B698-63ADE5F41703}"/>
              </a:ext>
            </a:extLst>
          </p:cNvPr>
          <p:cNvSpPr/>
          <p:nvPr/>
        </p:nvSpPr>
        <p:spPr>
          <a:xfrm>
            <a:off x="1374102" y="4617631"/>
            <a:ext cx="2848275" cy="1289307"/>
          </a:xfrm>
          <a:prstGeom prst="frame">
            <a:avLst>
              <a:gd name="adj1" fmla="val 4435"/>
            </a:avLst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7449935C-B10F-4D99-8FC8-34C6850B6613}"/>
              </a:ext>
            </a:extLst>
          </p:cNvPr>
          <p:cNvSpPr/>
          <p:nvPr/>
        </p:nvSpPr>
        <p:spPr>
          <a:xfrm>
            <a:off x="1731720" y="4413693"/>
            <a:ext cx="2088496" cy="461665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언어</a:t>
            </a:r>
            <a:r>
              <a:rPr lang="en-US" altLang="ko-KR" sz="2000" b="1" dirty="0"/>
              <a:t>(</a:t>
            </a:r>
            <a:r>
              <a:rPr lang="ko-KR" altLang="en-US" sz="2000" b="1" dirty="0" err="1"/>
              <a:t>오픽</a:t>
            </a:r>
            <a:r>
              <a:rPr lang="en-US" altLang="ko-KR" sz="2000" b="1" dirty="0"/>
              <a:t>)</a:t>
            </a:r>
            <a:endParaRPr lang="ko-KR" altLang="en-US" sz="20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C093D2-5BF8-4390-BE45-508063DC9452}"/>
              </a:ext>
            </a:extLst>
          </p:cNvPr>
          <p:cNvSpPr txBox="1"/>
          <p:nvPr/>
        </p:nvSpPr>
        <p:spPr>
          <a:xfrm>
            <a:off x="2087665" y="5131661"/>
            <a:ext cx="1421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/>
              <a:t>IM 3~2</a:t>
            </a:r>
            <a:endParaRPr lang="ko-KR" altLang="en-US" sz="2400" b="1" dirty="0"/>
          </a:p>
        </p:txBody>
      </p:sp>
      <p:sp>
        <p:nvSpPr>
          <p:cNvPr id="18" name="액자 17">
            <a:extLst>
              <a:ext uri="{FF2B5EF4-FFF2-40B4-BE49-F238E27FC236}">
                <a16:creationId xmlns:a16="http://schemas.microsoft.com/office/drawing/2014/main" id="{9B90940F-345A-4730-BAE4-2796B2EBE68D}"/>
              </a:ext>
            </a:extLst>
          </p:cNvPr>
          <p:cNvSpPr/>
          <p:nvPr/>
        </p:nvSpPr>
        <p:spPr>
          <a:xfrm>
            <a:off x="4627786" y="4599439"/>
            <a:ext cx="2848275" cy="1289307"/>
          </a:xfrm>
          <a:prstGeom prst="frame">
            <a:avLst>
              <a:gd name="adj1" fmla="val 4435"/>
            </a:avLst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A1FF17F9-83F9-4897-85AE-D5F323D4C573}"/>
              </a:ext>
            </a:extLst>
          </p:cNvPr>
          <p:cNvSpPr/>
          <p:nvPr/>
        </p:nvSpPr>
        <p:spPr>
          <a:xfrm>
            <a:off x="4985404" y="4395501"/>
            <a:ext cx="2088496" cy="461665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자격증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4A7037C-2F15-4F52-A60C-F1CF6E28D88F}"/>
              </a:ext>
            </a:extLst>
          </p:cNvPr>
          <p:cNvSpPr txBox="1"/>
          <p:nvPr/>
        </p:nvSpPr>
        <p:spPr>
          <a:xfrm>
            <a:off x="5526007" y="5131661"/>
            <a:ext cx="1051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/>
              <a:t>2.2 </a:t>
            </a:r>
            <a:r>
              <a:rPr lang="ko-KR" altLang="en-US" sz="2400" b="1" dirty="0"/>
              <a:t>개</a:t>
            </a:r>
          </a:p>
        </p:txBody>
      </p:sp>
      <p:sp>
        <p:nvSpPr>
          <p:cNvPr id="21" name="액자 20">
            <a:extLst>
              <a:ext uri="{FF2B5EF4-FFF2-40B4-BE49-F238E27FC236}">
                <a16:creationId xmlns:a16="http://schemas.microsoft.com/office/drawing/2014/main" id="{D3B07398-77C0-401C-B732-63E14AB938D1}"/>
              </a:ext>
            </a:extLst>
          </p:cNvPr>
          <p:cNvSpPr/>
          <p:nvPr/>
        </p:nvSpPr>
        <p:spPr>
          <a:xfrm>
            <a:off x="7881470" y="4599440"/>
            <a:ext cx="2848275" cy="1289306"/>
          </a:xfrm>
          <a:prstGeom prst="frame">
            <a:avLst>
              <a:gd name="adj1" fmla="val 4435"/>
            </a:avLst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" name="사각형: 둥근 모서리 21">
            <a:extLst>
              <a:ext uri="{FF2B5EF4-FFF2-40B4-BE49-F238E27FC236}">
                <a16:creationId xmlns:a16="http://schemas.microsoft.com/office/drawing/2014/main" id="{B8FAEDF3-93F9-4C97-AA8F-621264598EE7}"/>
              </a:ext>
            </a:extLst>
          </p:cNvPr>
          <p:cNvSpPr/>
          <p:nvPr/>
        </p:nvSpPr>
        <p:spPr>
          <a:xfrm>
            <a:off x="8239088" y="4395501"/>
            <a:ext cx="2088496" cy="461665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수상내역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C031EE-243A-4B84-8833-B89940E46022}"/>
              </a:ext>
            </a:extLst>
          </p:cNvPr>
          <p:cNvSpPr txBox="1"/>
          <p:nvPr/>
        </p:nvSpPr>
        <p:spPr>
          <a:xfrm>
            <a:off x="8725022" y="5131661"/>
            <a:ext cx="1176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/>
              <a:t>1.7 </a:t>
            </a:r>
            <a:r>
              <a:rPr lang="ko-KR" altLang="en-US" sz="2400" b="1" dirty="0"/>
              <a:t>회</a:t>
            </a:r>
          </a:p>
        </p:txBody>
      </p:sp>
    </p:spTree>
    <p:extLst>
      <p:ext uri="{BB962C8B-B14F-4D97-AF65-F5344CB8AC3E}">
        <p14:creationId xmlns:p14="http://schemas.microsoft.com/office/powerpoint/2010/main" val="2805264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AB68D26F-BD3F-47D9-B12E-F205E21531C0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C1215F0-B851-47AF-91B8-75DB90B74578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삼성 디스플레이</a:t>
            </a:r>
          </a:p>
        </p:txBody>
      </p:sp>
      <p:sp>
        <p:nvSpPr>
          <p:cNvPr id="12" name="액자 11">
            <a:extLst>
              <a:ext uri="{FF2B5EF4-FFF2-40B4-BE49-F238E27FC236}">
                <a16:creationId xmlns:a16="http://schemas.microsoft.com/office/drawing/2014/main" id="{EBC7F589-2D6A-44C1-9907-FCF294D3911A}"/>
              </a:ext>
            </a:extLst>
          </p:cNvPr>
          <p:cNvSpPr/>
          <p:nvPr/>
        </p:nvSpPr>
        <p:spPr>
          <a:xfrm>
            <a:off x="136970" y="1253674"/>
            <a:ext cx="10445863" cy="1464902"/>
          </a:xfrm>
          <a:prstGeom prst="frame">
            <a:avLst>
              <a:gd name="adj1" fmla="val 4435"/>
            </a:avLst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49435CE5-9F05-4833-B4B7-2BD5DA13CCF3}"/>
              </a:ext>
            </a:extLst>
          </p:cNvPr>
          <p:cNvSpPr/>
          <p:nvPr/>
        </p:nvSpPr>
        <p:spPr>
          <a:xfrm>
            <a:off x="501035" y="985300"/>
            <a:ext cx="2216263" cy="667858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언어능력 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영어</a:t>
            </a:r>
            <a:r>
              <a:rPr lang="en-US" altLang="ko-KR" sz="2000" b="1" dirty="0"/>
              <a:t>)</a:t>
            </a:r>
            <a:endParaRPr lang="ko-KR" altLang="en-US" sz="20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A9AA19-6DE9-409A-8E8D-DA5D6B554F5D}"/>
              </a:ext>
            </a:extLst>
          </p:cNvPr>
          <p:cNvSpPr txBox="1"/>
          <p:nvPr/>
        </p:nvSpPr>
        <p:spPr>
          <a:xfrm>
            <a:off x="581218" y="1653158"/>
            <a:ext cx="9345706" cy="86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dirty="0"/>
              <a:t>꾸준한 </a:t>
            </a:r>
            <a:r>
              <a:rPr lang="ko-KR" altLang="en-US" dirty="0" err="1"/>
              <a:t>모의토익</a:t>
            </a:r>
            <a:r>
              <a:rPr lang="ko-KR" altLang="en-US" dirty="0"/>
              <a:t> 응시를 통한 </a:t>
            </a:r>
            <a:r>
              <a:rPr lang="ko-KR" altLang="en-US" dirty="0" err="1"/>
              <a:t>토익점수</a:t>
            </a:r>
            <a:r>
              <a:rPr lang="ko-KR" altLang="en-US" dirty="0"/>
              <a:t> 향상 및 토익 시험 전략 구성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dirty="0"/>
              <a:t>지원분야 관련 최신 뉴스</a:t>
            </a:r>
            <a:r>
              <a:rPr lang="en-US" altLang="ko-KR" dirty="0"/>
              <a:t>, </a:t>
            </a:r>
            <a:r>
              <a:rPr lang="ko-KR" altLang="en-US" dirty="0"/>
              <a:t>논문 등을 통한 전문영어 능력 상승</a:t>
            </a:r>
          </a:p>
        </p:txBody>
      </p:sp>
      <p:sp>
        <p:nvSpPr>
          <p:cNvPr id="14" name="액자 13">
            <a:extLst>
              <a:ext uri="{FF2B5EF4-FFF2-40B4-BE49-F238E27FC236}">
                <a16:creationId xmlns:a16="http://schemas.microsoft.com/office/drawing/2014/main" id="{72DDC62E-4516-443A-B296-226AD406A649}"/>
              </a:ext>
            </a:extLst>
          </p:cNvPr>
          <p:cNvSpPr/>
          <p:nvPr/>
        </p:nvSpPr>
        <p:spPr>
          <a:xfrm>
            <a:off x="136970" y="3108988"/>
            <a:ext cx="10445863" cy="1503283"/>
          </a:xfrm>
          <a:prstGeom prst="frame">
            <a:avLst>
              <a:gd name="adj1" fmla="val 4435"/>
            </a:avLst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E9C683E4-3423-475B-B20E-3C5B0ED98533}"/>
              </a:ext>
            </a:extLst>
          </p:cNvPr>
          <p:cNvSpPr/>
          <p:nvPr/>
        </p:nvSpPr>
        <p:spPr>
          <a:xfrm>
            <a:off x="501035" y="2775059"/>
            <a:ext cx="2216263" cy="667858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자격증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3C3277-A9B6-42CC-8BF6-A14F34303C3D}"/>
              </a:ext>
            </a:extLst>
          </p:cNvPr>
          <p:cNvSpPr txBox="1"/>
          <p:nvPr/>
        </p:nvSpPr>
        <p:spPr>
          <a:xfrm>
            <a:off x="581218" y="3500317"/>
            <a:ext cx="9557365" cy="86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dirty="0"/>
              <a:t>디스플레이 관련 필수 자격증 기준에 부합하는 것이 없음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dirty="0"/>
              <a:t>어떤 직무를 할지 모르니 사무 </a:t>
            </a:r>
            <a:r>
              <a:rPr lang="en-US" altLang="ko-KR" dirty="0"/>
              <a:t>+ </a:t>
            </a:r>
            <a:r>
              <a:rPr lang="ko-KR" altLang="en-US" dirty="0"/>
              <a:t>언어 위주로 자격증 취득이 유리할 것으로 보임</a:t>
            </a:r>
          </a:p>
        </p:txBody>
      </p:sp>
      <p:sp>
        <p:nvSpPr>
          <p:cNvPr id="16" name="액자 15">
            <a:extLst>
              <a:ext uri="{FF2B5EF4-FFF2-40B4-BE49-F238E27FC236}">
                <a16:creationId xmlns:a16="http://schemas.microsoft.com/office/drawing/2014/main" id="{1E8E74E5-115B-44D7-8E30-19FD2497450D}"/>
              </a:ext>
            </a:extLst>
          </p:cNvPr>
          <p:cNvSpPr/>
          <p:nvPr/>
        </p:nvSpPr>
        <p:spPr>
          <a:xfrm>
            <a:off x="136970" y="5078378"/>
            <a:ext cx="10445863" cy="1708712"/>
          </a:xfrm>
          <a:prstGeom prst="frame">
            <a:avLst>
              <a:gd name="adj1" fmla="val 4435"/>
            </a:avLst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D9C97388-DC82-4B13-A571-63FFE572D0E7}"/>
              </a:ext>
            </a:extLst>
          </p:cNvPr>
          <p:cNvSpPr/>
          <p:nvPr/>
        </p:nvSpPr>
        <p:spPr>
          <a:xfrm>
            <a:off x="501035" y="4744449"/>
            <a:ext cx="2216263" cy="667858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수상내역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F884C7-26EC-460E-AFA4-9D5A7CFDB7F8}"/>
              </a:ext>
            </a:extLst>
          </p:cNvPr>
          <p:cNvSpPr txBox="1"/>
          <p:nvPr/>
        </p:nvSpPr>
        <p:spPr>
          <a:xfrm>
            <a:off x="501035" y="5593976"/>
            <a:ext cx="9207741" cy="86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dirty="0"/>
              <a:t>대외 활동이나 시</a:t>
            </a:r>
            <a:r>
              <a:rPr lang="en-US" altLang="ko-KR" dirty="0"/>
              <a:t>/</a:t>
            </a:r>
            <a:r>
              <a:rPr lang="ko-KR" altLang="en-US" dirty="0"/>
              <a:t>도 단위 입상 기록이 있으면 좋음  </a:t>
            </a:r>
            <a:r>
              <a:rPr lang="en-US" altLang="ko-KR" dirty="0"/>
              <a:t>-&gt; </a:t>
            </a:r>
            <a:r>
              <a:rPr lang="ko-KR" altLang="en-US" dirty="0"/>
              <a:t>연구실과 병행에 어려움 있음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 -&gt; </a:t>
            </a:r>
            <a:r>
              <a:rPr lang="ko-KR" altLang="en-US" dirty="0"/>
              <a:t>학회 또는 논문 게재를 통한 실적 </a:t>
            </a:r>
          </a:p>
        </p:txBody>
      </p:sp>
    </p:spTree>
    <p:extLst>
      <p:ext uri="{BB962C8B-B14F-4D97-AF65-F5344CB8AC3E}">
        <p14:creationId xmlns:p14="http://schemas.microsoft.com/office/powerpoint/2010/main" val="1206306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AB68D26F-BD3F-47D9-B12E-F205E21531C0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14AF5D9-5A78-441E-A4BA-42512EAAD5B2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삼성 디스플레이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B56ADF-E3FF-4424-8325-2F00BE41CD82}"/>
              </a:ext>
            </a:extLst>
          </p:cNvPr>
          <p:cNvSpPr txBox="1"/>
          <p:nvPr/>
        </p:nvSpPr>
        <p:spPr>
          <a:xfrm>
            <a:off x="136972" y="844107"/>
            <a:ext cx="4892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400" b="1" dirty="0"/>
              <a:t>직무적성 검사 </a:t>
            </a:r>
            <a:r>
              <a:rPr lang="en-US" altLang="ko-KR" sz="2400" b="1" dirty="0"/>
              <a:t>(GSAT)</a:t>
            </a:r>
            <a:endParaRPr lang="ko-KR" altLang="en-US" sz="2400" b="1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A4F87732-2106-4B88-8F99-8BD58DE136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3" y="1478805"/>
            <a:ext cx="7027726" cy="35007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C977640-C3D4-4640-9FEE-66DDD75DFFCB}"/>
              </a:ext>
            </a:extLst>
          </p:cNvPr>
          <p:cNvSpPr txBox="1"/>
          <p:nvPr/>
        </p:nvSpPr>
        <p:spPr>
          <a:xfrm>
            <a:off x="407428" y="5136776"/>
            <a:ext cx="10404007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삼성의 </a:t>
            </a:r>
            <a:r>
              <a:rPr lang="en-US" altLang="ko-KR" dirty="0"/>
              <a:t>GSAT</a:t>
            </a:r>
            <a:r>
              <a:rPr lang="ko-KR" altLang="en-US" dirty="0"/>
              <a:t>는 시중에 문제집</a:t>
            </a:r>
            <a:r>
              <a:rPr lang="en-US" altLang="ko-KR" dirty="0"/>
              <a:t>, </a:t>
            </a:r>
            <a:r>
              <a:rPr lang="ko-KR" altLang="en-US" dirty="0"/>
              <a:t>영상강의</a:t>
            </a:r>
            <a:r>
              <a:rPr lang="en-US" altLang="ko-KR" dirty="0"/>
              <a:t>, </a:t>
            </a:r>
            <a:r>
              <a:rPr lang="ko-KR" altLang="en-US" dirty="0"/>
              <a:t>유튜브 등 혼자 공부할 수 있는 환경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합격 후기 </a:t>
            </a:r>
            <a:r>
              <a:rPr lang="en-US" altLang="ko-KR" dirty="0"/>
              <a:t>-&gt; </a:t>
            </a:r>
            <a:r>
              <a:rPr lang="ko-KR" altLang="en-US" dirty="0"/>
              <a:t>문제를 다 맞추기 보단 유형 파악과 정확성 중요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평소 책을 많이 보는 것이 언어 영역의 도움이 됨</a:t>
            </a:r>
          </a:p>
        </p:txBody>
      </p:sp>
    </p:spTree>
    <p:extLst>
      <p:ext uri="{BB962C8B-B14F-4D97-AF65-F5344CB8AC3E}">
        <p14:creationId xmlns:p14="http://schemas.microsoft.com/office/powerpoint/2010/main" val="3492598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CDF1D650-1964-47AD-A638-7165F7538977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4BABA5B-1EF7-4100-B7EC-38B84C3B5061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삼성 디스플레이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309B85-DFD4-4415-AE17-55A1FDFC4789}"/>
              </a:ext>
            </a:extLst>
          </p:cNvPr>
          <p:cNvSpPr txBox="1"/>
          <p:nvPr/>
        </p:nvSpPr>
        <p:spPr>
          <a:xfrm>
            <a:off x="136970" y="720766"/>
            <a:ext cx="1759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400" b="1" dirty="0"/>
              <a:t>면접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C680ED98-9C73-44F8-B253-FD6744B4D11D}"/>
              </a:ext>
            </a:extLst>
          </p:cNvPr>
          <p:cNvSpPr/>
          <p:nvPr/>
        </p:nvSpPr>
        <p:spPr>
          <a:xfrm>
            <a:off x="407428" y="2692311"/>
            <a:ext cx="2216263" cy="487681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인성면접</a:t>
            </a: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24810F3C-6B1E-4DF4-8968-692384B3BEA1}"/>
              </a:ext>
            </a:extLst>
          </p:cNvPr>
          <p:cNvSpPr/>
          <p:nvPr/>
        </p:nvSpPr>
        <p:spPr>
          <a:xfrm>
            <a:off x="407428" y="4032233"/>
            <a:ext cx="2216263" cy="487681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직무면접</a:t>
            </a: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4067FA08-AB75-457E-8009-B1730A5B2F7B}"/>
              </a:ext>
            </a:extLst>
          </p:cNvPr>
          <p:cNvSpPr/>
          <p:nvPr/>
        </p:nvSpPr>
        <p:spPr>
          <a:xfrm>
            <a:off x="407428" y="5381673"/>
            <a:ext cx="2216263" cy="487681"/>
          </a:xfrm>
          <a:prstGeom prst="roundRect">
            <a:avLst/>
          </a:prstGeom>
          <a:solidFill>
            <a:srgbClr val="2C4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창의면접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임원</a:t>
            </a:r>
            <a:r>
              <a:rPr lang="en-US" altLang="ko-KR" sz="2000" b="1" dirty="0"/>
              <a:t>)</a:t>
            </a:r>
            <a:endParaRPr lang="ko-KR" altLang="en-US" sz="20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C877C4-5B57-436E-9D76-22AC77E901DD}"/>
              </a:ext>
            </a:extLst>
          </p:cNvPr>
          <p:cNvSpPr txBox="1"/>
          <p:nvPr/>
        </p:nvSpPr>
        <p:spPr>
          <a:xfrm>
            <a:off x="407428" y="1248373"/>
            <a:ext cx="10108172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dirty="0"/>
              <a:t>대부분 다대일 방식으로 진행 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dirty="0"/>
              <a:t>직무와 관련된 내용은 연구실 생활을 열심히 했다면 어렵지 않는 부분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dirty="0"/>
              <a:t>압박 면접에 기죽지 않고</a:t>
            </a:r>
            <a:r>
              <a:rPr lang="en-US" altLang="ko-KR" dirty="0"/>
              <a:t>, </a:t>
            </a:r>
            <a:r>
              <a:rPr lang="ko-KR" altLang="en-US" dirty="0"/>
              <a:t>꾸밈없는 솔직함으로 공략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617F8A-EABF-4DF7-A83D-A5B60867CC1A}"/>
              </a:ext>
            </a:extLst>
          </p:cNvPr>
          <p:cNvSpPr txBox="1"/>
          <p:nvPr/>
        </p:nvSpPr>
        <p:spPr>
          <a:xfrm>
            <a:off x="564776" y="3265460"/>
            <a:ext cx="7920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/>
              <a:t>전공 과목과 관련하여 학점이 낮은 이유</a:t>
            </a:r>
            <a:endParaRPr lang="en-US" altLang="ko-K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/>
              <a:t>일자리 창출 정책에 대해 어떻게 생각하는가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826916-FC27-455C-AFE2-FB3D73ECB671}"/>
              </a:ext>
            </a:extLst>
          </p:cNvPr>
          <p:cNvSpPr txBox="1"/>
          <p:nvPr/>
        </p:nvSpPr>
        <p:spPr>
          <a:xfrm>
            <a:off x="564776" y="4594671"/>
            <a:ext cx="7920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/>
              <a:t>연구개발</a:t>
            </a:r>
            <a:r>
              <a:rPr lang="en-US" altLang="ko-KR" dirty="0"/>
              <a:t>/</a:t>
            </a:r>
            <a:r>
              <a:rPr lang="ko-KR" altLang="en-US" dirty="0"/>
              <a:t>공정기술에 지원했는데 입사하게 되면 무엇을 하고 </a:t>
            </a:r>
            <a:r>
              <a:rPr lang="ko-KR" altLang="en-US" dirty="0" err="1"/>
              <a:t>싶은지</a:t>
            </a:r>
            <a:r>
              <a:rPr lang="en-US" altLang="ko-KR" dirty="0"/>
              <a:t>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ko-KR" dirty="0"/>
              <a:t>LCD</a:t>
            </a:r>
            <a:r>
              <a:rPr lang="ko-KR" altLang="en-US" dirty="0"/>
              <a:t>에서 일할 수도 있고 </a:t>
            </a:r>
            <a:r>
              <a:rPr lang="en-US" altLang="ko-KR" dirty="0"/>
              <a:t>OLED</a:t>
            </a:r>
            <a:r>
              <a:rPr lang="ko-KR" altLang="en-US" dirty="0"/>
              <a:t>에서 일할 수도 있는데 </a:t>
            </a:r>
            <a:r>
              <a:rPr lang="ko-KR" altLang="en-US" dirty="0" err="1"/>
              <a:t>괜찮은지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6B8112-F89B-47E8-8C95-3B445F87B1D6}"/>
              </a:ext>
            </a:extLst>
          </p:cNvPr>
          <p:cNvSpPr txBox="1"/>
          <p:nvPr/>
        </p:nvSpPr>
        <p:spPr>
          <a:xfrm>
            <a:off x="407428" y="6062420"/>
            <a:ext cx="7920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/>
              <a:t>스트레스 해소는 어떻게 하는지</a:t>
            </a:r>
            <a:r>
              <a:rPr lang="en-US" altLang="ko-KR" dirty="0"/>
              <a:t>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dirty="0"/>
              <a:t>삼성디스플레이에 지원한 이유</a:t>
            </a:r>
          </a:p>
        </p:txBody>
      </p:sp>
    </p:spTree>
    <p:extLst>
      <p:ext uri="{BB962C8B-B14F-4D97-AF65-F5344CB8AC3E}">
        <p14:creationId xmlns:p14="http://schemas.microsoft.com/office/powerpoint/2010/main" val="29613019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AB68D26F-BD3F-47D9-B12E-F205E21531C0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14AF5D9-5A78-441E-A4BA-42512EAAD5B2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삼성 디스플레이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04D5138-DC2A-442F-AA04-290DFB6629CB}"/>
              </a:ext>
            </a:extLst>
          </p:cNvPr>
          <p:cNvSpPr txBox="1"/>
          <p:nvPr/>
        </p:nvSpPr>
        <p:spPr>
          <a:xfrm>
            <a:off x="136970" y="720766"/>
            <a:ext cx="5255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400" b="1"/>
              <a:t>최종 합격 및 후기</a:t>
            </a:r>
            <a:endParaRPr lang="ko-KR" altLang="en-US" sz="2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FC0455-8B98-4941-837E-63E9D425BDD4}"/>
              </a:ext>
            </a:extLst>
          </p:cNvPr>
          <p:cNvSpPr txBox="1"/>
          <p:nvPr/>
        </p:nvSpPr>
        <p:spPr>
          <a:xfrm>
            <a:off x="272200" y="1326253"/>
            <a:ext cx="11092230" cy="5079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800"/>
              </a:lnSpc>
              <a:buAutoNum type="arabicPeriod"/>
            </a:pPr>
            <a:r>
              <a:rPr lang="ko-KR" altLang="en-US" b="1" dirty="0"/>
              <a:t>솔직함</a:t>
            </a:r>
            <a:endParaRPr lang="en-US" altLang="ko-KR" b="1" dirty="0"/>
          </a:p>
          <a:p>
            <a:pPr marL="712788" indent="-712788">
              <a:lnSpc>
                <a:spcPts val="2800"/>
              </a:lnSpc>
            </a:pPr>
            <a:r>
              <a:rPr lang="en-US" altLang="ko-KR" dirty="0"/>
              <a:t>    -&gt; </a:t>
            </a:r>
            <a:r>
              <a:rPr lang="ko-KR" altLang="en-US" dirty="0"/>
              <a:t>남들보다 스펙이 </a:t>
            </a:r>
            <a:r>
              <a:rPr lang="ko-KR" altLang="en-US" dirty="0" err="1"/>
              <a:t>뛰어나진</a:t>
            </a:r>
            <a:r>
              <a:rPr lang="ko-KR" altLang="en-US" dirty="0"/>
              <a:t> 않지만 자신이 한 경험들 속에서 의미를 찾아내는 것에 노력함</a:t>
            </a:r>
            <a:r>
              <a:rPr lang="en-US" altLang="ko-KR" dirty="0"/>
              <a:t>, </a:t>
            </a:r>
            <a:r>
              <a:rPr lang="ko-KR" altLang="en-US" dirty="0"/>
              <a:t>과장하거나 꾸미지 않고 솔직하게 말했기 때문에 꼬리질문에서도 유연하게 답변 할 수 있었음</a:t>
            </a:r>
            <a:endParaRPr lang="en-US" altLang="ko-KR" dirty="0"/>
          </a:p>
          <a:p>
            <a:pPr marL="712788" indent="-712788">
              <a:lnSpc>
                <a:spcPts val="2800"/>
              </a:lnSpc>
            </a:pPr>
            <a:endParaRPr lang="en-US" altLang="ko-KR" dirty="0"/>
          </a:p>
          <a:p>
            <a:pPr marL="712788" indent="-712788">
              <a:lnSpc>
                <a:spcPts val="2800"/>
              </a:lnSpc>
            </a:pPr>
            <a:r>
              <a:rPr lang="en-US" altLang="ko-KR" b="1" dirty="0"/>
              <a:t>2. </a:t>
            </a:r>
            <a:r>
              <a:rPr lang="ko-KR" altLang="en-US" b="1" dirty="0"/>
              <a:t>영어 및 커뮤니케이션 능력</a:t>
            </a:r>
            <a:endParaRPr lang="en-US" altLang="ko-KR" b="1" dirty="0"/>
          </a:p>
          <a:p>
            <a:pPr marL="712788" indent="-712788">
              <a:lnSpc>
                <a:spcPts val="2800"/>
              </a:lnSpc>
            </a:pPr>
            <a:r>
              <a:rPr lang="en-US" altLang="ko-KR" dirty="0"/>
              <a:t>    -&gt; </a:t>
            </a:r>
            <a:r>
              <a:rPr lang="ko-KR" altLang="en-US" dirty="0"/>
              <a:t>영어 회화가 기본적으로 가능해야 하며</a:t>
            </a:r>
            <a:r>
              <a:rPr lang="en-US" altLang="ko-KR" dirty="0"/>
              <a:t>, </a:t>
            </a:r>
            <a:r>
              <a:rPr lang="ko-KR" altLang="en-US" dirty="0" err="1"/>
              <a:t>타부서</a:t>
            </a:r>
            <a:r>
              <a:rPr lang="ko-KR" altLang="en-US" dirty="0"/>
              <a:t> 및 타사와의 소통이 굉장히 잦기 때문에 평소에 신경을 많이 써야함</a:t>
            </a:r>
            <a:endParaRPr lang="en-US" altLang="ko-KR" dirty="0"/>
          </a:p>
          <a:p>
            <a:pPr marL="712788" indent="-712788">
              <a:lnSpc>
                <a:spcPts val="2800"/>
              </a:lnSpc>
            </a:pPr>
            <a:endParaRPr lang="en-US" altLang="ko-KR" dirty="0"/>
          </a:p>
          <a:p>
            <a:pPr marL="712788" indent="-712788">
              <a:lnSpc>
                <a:spcPts val="2800"/>
              </a:lnSpc>
            </a:pPr>
            <a:r>
              <a:rPr lang="en-US" altLang="ko-KR" b="1" dirty="0"/>
              <a:t>3. </a:t>
            </a:r>
            <a:r>
              <a:rPr lang="ko-KR" altLang="en-US" b="1" dirty="0"/>
              <a:t>연구실 경험 및 인턴</a:t>
            </a:r>
            <a:endParaRPr lang="en-US" altLang="ko-KR" b="1" dirty="0"/>
          </a:p>
          <a:p>
            <a:pPr marL="712788" indent="-712788">
              <a:lnSpc>
                <a:spcPts val="2800"/>
              </a:lnSpc>
            </a:pPr>
            <a:r>
              <a:rPr lang="en-US" altLang="ko-KR" dirty="0"/>
              <a:t>    -&gt; </a:t>
            </a:r>
            <a:r>
              <a:rPr lang="ko-KR" altLang="en-US" dirty="0"/>
              <a:t>직무분야에 대한 전공지식 및 직무 적합성 등을 평가 할 수 있는 부분</a:t>
            </a:r>
            <a:r>
              <a:rPr lang="en-US" altLang="ko-KR" dirty="0"/>
              <a:t>, </a:t>
            </a:r>
            <a:r>
              <a:rPr lang="ko-KR" altLang="en-US" dirty="0"/>
              <a:t>또한 조직에 대한 이해도와 사회생활에 있어서 좋은 점수를 받을 수 있음</a:t>
            </a:r>
            <a:endParaRPr lang="en-US" altLang="ko-KR" dirty="0"/>
          </a:p>
          <a:p>
            <a:pPr marL="712788" indent="-712788">
              <a:lnSpc>
                <a:spcPts val="2800"/>
              </a:lnSpc>
            </a:pPr>
            <a:endParaRPr lang="en-US" altLang="ko-KR" dirty="0"/>
          </a:p>
          <a:p>
            <a:pPr marL="712788" indent="-712788">
              <a:lnSpc>
                <a:spcPts val="2800"/>
              </a:lnSpc>
            </a:pPr>
            <a:r>
              <a:rPr lang="en-US" altLang="ko-KR" b="1" dirty="0"/>
              <a:t>4. </a:t>
            </a:r>
            <a:r>
              <a:rPr lang="ko-KR" altLang="en-US" b="1" dirty="0"/>
              <a:t>포기하지 않고 꾸준함</a:t>
            </a:r>
            <a:endParaRPr lang="en-US" altLang="ko-KR" b="1" dirty="0"/>
          </a:p>
          <a:p>
            <a:pPr marL="712788" indent="-712788">
              <a:lnSpc>
                <a:spcPts val="2800"/>
              </a:lnSpc>
            </a:pPr>
            <a:r>
              <a:rPr lang="en-US" altLang="ko-KR" dirty="0"/>
              <a:t>    -&gt; </a:t>
            </a:r>
            <a:r>
              <a:rPr lang="ko-KR" altLang="en-US" dirty="0"/>
              <a:t>취업준비를 </a:t>
            </a:r>
            <a:r>
              <a:rPr lang="ko-KR" altLang="en-US" dirty="0" err="1"/>
              <a:t>하다보면</a:t>
            </a:r>
            <a:r>
              <a:rPr lang="ko-KR" altLang="en-US" dirty="0"/>
              <a:t> 많이 떨어질 수 있지만</a:t>
            </a:r>
            <a:r>
              <a:rPr lang="en-US" altLang="ko-KR" dirty="0"/>
              <a:t>, </a:t>
            </a:r>
            <a:r>
              <a:rPr lang="ko-KR" altLang="en-US" dirty="0"/>
              <a:t>포기하지 않고 노력하며 계속 도전하는 것이 제일 중요</a:t>
            </a:r>
          </a:p>
        </p:txBody>
      </p:sp>
      <p:sp>
        <p:nvSpPr>
          <p:cNvPr id="8" name="액자 7">
            <a:extLst>
              <a:ext uri="{FF2B5EF4-FFF2-40B4-BE49-F238E27FC236}">
                <a16:creationId xmlns:a16="http://schemas.microsoft.com/office/drawing/2014/main" id="{55CD2CA7-8D10-4419-9EF1-9E6A94B2E4FB}"/>
              </a:ext>
            </a:extLst>
          </p:cNvPr>
          <p:cNvSpPr/>
          <p:nvPr/>
        </p:nvSpPr>
        <p:spPr>
          <a:xfrm>
            <a:off x="136970" y="5392271"/>
            <a:ext cx="11782830" cy="1276770"/>
          </a:xfrm>
          <a:prstGeom prst="frame">
            <a:avLst>
              <a:gd name="adj1" fmla="val 546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7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화살표: 갈매기형 수장 28">
            <a:extLst>
              <a:ext uri="{FF2B5EF4-FFF2-40B4-BE49-F238E27FC236}">
                <a16:creationId xmlns:a16="http://schemas.microsoft.com/office/drawing/2014/main" id="{D77B6DA4-3765-4721-A77F-D10AEF484FBC}"/>
              </a:ext>
            </a:extLst>
          </p:cNvPr>
          <p:cNvSpPr/>
          <p:nvPr/>
        </p:nvSpPr>
        <p:spPr>
          <a:xfrm>
            <a:off x="4949184" y="4813453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1" name="화살표: 갈매기형 수장 30">
            <a:extLst>
              <a:ext uri="{FF2B5EF4-FFF2-40B4-BE49-F238E27FC236}">
                <a16:creationId xmlns:a16="http://schemas.microsoft.com/office/drawing/2014/main" id="{0678C72B-4C3B-4BCB-96AB-1A9264CDC447}"/>
              </a:ext>
            </a:extLst>
          </p:cNvPr>
          <p:cNvSpPr/>
          <p:nvPr/>
        </p:nvSpPr>
        <p:spPr>
          <a:xfrm>
            <a:off x="4949184" y="3847368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23D966C6-A102-433B-8CC3-722C8D416AD6}"/>
              </a:ext>
            </a:extLst>
          </p:cNvPr>
          <p:cNvCxnSpPr/>
          <p:nvPr/>
        </p:nvCxnSpPr>
        <p:spPr>
          <a:xfrm>
            <a:off x="5450567" y="4248701"/>
            <a:ext cx="5482107" cy="0"/>
          </a:xfrm>
          <a:prstGeom prst="line">
            <a:avLst/>
          </a:prstGeom>
          <a:ln w="19050">
            <a:solidFill>
              <a:srgbClr val="72E3F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>
            <a:extLst>
              <a:ext uri="{FF2B5EF4-FFF2-40B4-BE49-F238E27FC236}">
                <a16:creationId xmlns:a16="http://schemas.microsoft.com/office/drawing/2014/main" id="{7A028789-100C-4ED6-8D11-957A327EA144}"/>
              </a:ext>
            </a:extLst>
          </p:cNvPr>
          <p:cNvCxnSpPr/>
          <p:nvPr/>
        </p:nvCxnSpPr>
        <p:spPr>
          <a:xfrm>
            <a:off x="5450567" y="5299947"/>
            <a:ext cx="5482107" cy="0"/>
          </a:xfrm>
          <a:prstGeom prst="line">
            <a:avLst/>
          </a:prstGeom>
          <a:ln w="19050">
            <a:solidFill>
              <a:srgbClr val="72E3F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그룹 6">
            <a:extLst>
              <a:ext uri="{FF2B5EF4-FFF2-40B4-BE49-F238E27FC236}">
                <a16:creationId xmlns:a16="http://schemas.microsoft.com/office/drawing/2014/main" id="{BE845FA1-D7C7-4D7E-A6E5-A86369F9F943}"/>
              </a:ext>
            </a:extLst>
          </p:cNvPr>
          <p:cNvGrpSpPr/>
          <p:nvPr/>
        </p:nvGrpSpPr>
        <p:grpSpPr>
          <a:xfrm>
            <a:off x="0" y="-1"/>
            <a:ext cx="4192428" cy="6858001"/>
            <a:chOff x="0" y="-1"/>
            <a:chExt cx="4192428" cy="6858001"/>
          </a:xfrm>
        </p:grpSpPr>
        <p:sp>
          <p:nvSpPr>
            <p:cNvPr id="4" name="사각형: 둥근 모서리 3">
              <a:extLst>
                <a:ext uri="{FF2B5EF4-FFF2-40B4-BE49-F238E27FC236}">
                  <a16:creationId xmlns:a16="http://schemas.microsoft.com/office/drawing/2014/main" id="{8D1ED48A-7621-4BC7-9C43-80C5753D0001}"/>
                </a:ext>
              </a:extLst>
            </p:cNvPr>
            <p:cNvSpPr/>
            <p:nvPr/>
          </p:nvSpPr>
          <p:spPr>
            <a:xfrm>
              <a:off x="0" y="-1"/>
              <a:ext cx="4192428" cy="6858001"/>
            </a:xfrm>
            <a:prstGeom prst="roundRect">
              <a:avLst>
                <a:gd name="adj" fmla="val 0"/>
              </a:avLst>
            </a:prstGeom>
            <a:solidFill>
              <a:srgbClr val="61C2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87AEBD41-AA19-480F-8714-423174AAE990}"/>
                </a:ext>
              </a:extLst>
            </p:cNvPr>
            <p:cNvSpPr/>
            <p:nvPr/>
          </p:nvSpPr>
          <p:spPr>
            <a:xfrm rot="9526921">
              <a:off x="274347" y="584405"/>
              <a:ext cx="2335371" cy="1770715"/>
            </a:xfrm>
            <a:prstGeom prst="triangle">
              <a:avLst/>
            </a:prstGeom>
            <a:solidFill>
              <a:srgbClr val="72E3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8" name="이등변 삼각형 27">
              <a:extLst>
                <a:ext uri="{FF2B5EF4-FFF2-40B4-BE49-F238E27FC236}">
                  <a16:creationId xmlns:a16="http://schemas.microsoft.com/office/drawing/2014/main" id="{1B137422-F569-4F0F-B596-8364F1DBBEFC}"/>
                </a:ext>
              </a:extLst>
            </p:cNvPr>
            <p:cNvSpPr/>
            <p:nvPr/>
          </p:nvSpPr>
          <p:spPr>
            <a:xfrm rot="4539695">
              <a:off x="222704" y="666823"/>
              <a:ext cx="1555468" cy="112314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F6D61F5-755A-46D7-B595-49B1A979F967}"/>
                </a:ext>
              </a:extLst>
            </p:cNvPr>
            <p:cNvSpPr txBox="1"/>
            <p:nvPr/>
          </p:nvSpPr>
          <p:spPr>
            <a:xfrm>
              <a:off x="928528" y="2413336"/>
              <a:ext cx="23353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6000" b="1" dirty="0">
                  <a:solidFill>
                    <a:schemeClr val="bg1"/>
                  </a:solidFill>
                  <a:latin typeface="한컴 고딕" panose="02000500000000000000" pitchFamily="2" charset="-127"/>
                  <a:ea typeface="한컴 고딕" panose="02000500000000000000" pitchFamily="2" charset="-127"/>
                </a:rPr>
                <a:t>목  차</a:t>
              </a:r>
            </a:p>
          </p:txBody>
        </p:sp>
      </p:grpSp>
      <p:sp>
        <p:nvSpPr>
          <p:cNvPr id="27" name="화살표: 갈매기형 수장 26">
            <a:extLst>
              <a:ext uri="{FF2B5EF4-FFF2-40B4-BE49-F238E27FC236}">
                <a16:creationId xmlns:a16="http://schemas.microsoft.com/office/drawing/2014/main" id="{4170920E-37DE-443B-BC9A-86BCE828D9E1}"/>
              </a:ext>
            </a:extLst>
          </p:cNvPr>
          <p:cNvSpPr/>
          <p:nvPr/>
        </p:nvSpPr>
        <p:spPr>
          <a:xfrm>
            <a:off x="4949184" y="1943917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8DA82D35-6C9A-4569-8BCF-A666249F166E}"/>
              </a:ext>
            </a:extLst>
          </p:cNvPr>
          <p:cNvCxnSpPr/>
          <p:nvPr/>
        </p:nvCxnSpPr>
        <p:spPr>
          <a:xfrm>
            <a:off x="5450566" y="2317367"/>
            <a:ext cx="5482107" cy="0"/>
          </a:xfrm>
          <a:prstGeom prst="line">
            <a:avLst/>
          </a:prstGeom>
          <a:ln w="19050">
            <a:solidFill>
              <a:srgbClr val="72E3F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6D73888-056B-45A1-B391-FA1D114FF8F9}"/>
              </a:ext>
            </a:extLst>
          </p:cNvPr>
          <p:cNvSpPr txBox="1"/>
          <p:nvPr/>
        </p:nvSpPr>
        <p:spPr>
          <a:xfrm>
            <a:off x="5431782" y="1918694"/>
            <a:ext cx="5340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과제 진행 사항</a:t>
            </a:r>
          </a:p>
        </p:txBody>
      </p:sp>
      <p:sp>
        <p:nvSpPr>
          <p:cNvPr id="19" name="화살표: 갈매기형 수장 18">
            <a:extLst>
              <a:ext uri="{FF2B5EF4-FFF2-40B4-BE49-F238E27FC236}">
                <a16:creationId xmlns:a16="http://schemas.microsoft.com/office/drawing/2014/main" id="{2C15C0A0-1396-4A9F-9140-A1EFB74C727A}"/>
              </a:ext>
            </a:extLst>
          </p:cNvPr>
          <p:cNvSpPr/>
          <p:nvPr/>
        </p:nvSpPr>
        <p:spPr>
          <a:xfrm>
            <a:off x="4949184" y="2910002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ABFF8BF2-BBAB-4879-9DD4-ADE66D2F2F67}"/>
              </a:ext>
            </a:extLst>
          </p:cNvPr>
          <p:cNvCxnSpPr/>
          <p:nvPr/>
        </p:nvCxnSpPr>
        <p:spPr>
          <a:xfrm>
            <a:off x="5450567" y="3319801"/>
            <a:ext cx="5482107" cy="0"/>
          </a:xfrm>
          <a:prstGeom prst="line">
            <a:avLst/>
          </a:prstGeom>
          <a:ln w="19050">
            <a:solidFill>
              <a:srgbClr val="72E3F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6AAF1E0-B573-4F6D-B171-5AB0C8D2AB98}"/>
              </a:ext>
            </a:extLst>
          </p:cNvPr>
          <p:cNvSpPr txBox="1"/>
          <p:nvPr/>
        </p:nvSpPr>
        <p:spPr>
          <a:xfrm>
            <a:off x="5431782" y="2896953"/>
            <a:ext cx="5340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논문 계획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5B0D396-8FEB-41F0-85A6-7463611A55E9}"/>
              </a:ext>
            </a:extLst>
          </p:cNvPr>
          <p:cNvSpPr txBox="1"/>
          <p:nvPr/>
        </p:nvSpPr>
        <p:spPr>
          <a:xfrm>
            <a:off x="5445200" y="3854776"/>
            <a:ext cx="5340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올해 목표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B57706C-06C8-443B-82CC-6489BBDDE042}"/>
              </a:ext>
            </a:extLst>
          </p:cNvPr>
          <p:cNvSpPr txBox="1"/>
          <p:nvPr/>
        </p:nvSpPr>
        <p:spPr>
          <a:xfrm>
            <a:off x="5445200" y="4829785"/>
            <a:ext cx="5340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삼성 입사 </a:t>
            </a:r>
          </a:p>
        </p:txBody>
      </p:sp>
    </p:spTree>
    <p:extLst>
      <p:ext uri="{BB962C8B-B14F-4D97-AF65-F5344CB8AC3E}">
        <p14:creationId xmlns:p14="http://schemas.microsoft.com/office/powerpoint/2010/main" val="2943309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C7E57453-0035-4A68-B2DE-713F91275E01}"/>
              </a:ext>
            </a:extLst>
          </p:cNvPr>
          <p:cNvSpPr/>
          <p:nvPr/>
        </p:nvSpPr>
        <p:spPr>
          <a:xfrm>
            <a:off x="0" y="1056530"/>
            <a:ext cx="12192000" cy="5842000"/>
          </a:xfrm>
          <a:prstGeom prst="rect">
            <a:avLst/>
          </a:prstGeom>
          <a:solidFill>
            <a:srgbClr val="72E3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E8CD973-7E6D-49A9-90DC-632E8E7A9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5E89-1404-4BF4-9C32-7972D147019D}" type="slidenum">
              <a:rPr lang="ko-KR" altLang="en-US" smtClean="0"/>
              <a:t>20</a:t>
            </a:fld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AFBB2B54-F66B-458F-BF6B-C03443DD0F5F}"/>
              </a:ext>
            </a:extLst>
          </p:cNvPr>
          <p:cNvSpPr/>
          <p:nvPr/>
        </p:nvSpPr>
        <p:spPr>
          <a:xfrm rot="19656316">
            <a:off x="-40475" y="1169777"/>
            <a:ext cx="4508139" cy="1171815"/>
          </a:xfrm>
          <a:prstGeom prst="rect">
            <a:avLst/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7855AD20-8367-4BA3-82D4-7BA4253FBD17}"/>
              </a:ext>
            </a:extLst>
          </p:cNvPr>
          <p:cNvSpPr/>
          <p:nvPr/>
        </p:nvSpPr>
        <p:spPr>
          <a:xfrm rot="19656316">
            <a:off x="895748" y="396444"/>
            <a:ext cx="1409669" cy="990494"/>
          </a:xfrm>
          <a:prstGeom prst="rect">
            <a:avLst/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E9E9574-7DEB-435A-9F62-C77F7CB77F63}"/>
              </a:ext>
            </a:extLst>
          </p:cNvPr>
          <p:cNvSpPr/>
          <p:nvPr/>
        </p:nvSpPr>
        <p:spPr>
          <a:xfrm rot="19656316">
            <a:off x="203738" y="637589"/>
            <a:ext cx="1254832" cy="1214199"/>
          </a:xfrm>
          <a:prstGeom prst="rect">
            <a:avLst/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72EA12D-F4AF-4ADE-A45D-8324D569A89E}"/>
              </a:ext>
            </a:extLst>
          </p:cNvPr>
          <p:cNvSpPr/>
          <p:nvPr/>
        </p:nvSpPr>
        <p:spPr>
          <a:xfrm>
            <a:off x="-34766" y="12760"/>
            <a:ext cx="8658066" cy="1050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7BE23E27-93E3-448E-9984-47B0550F67AC}"/>
              </a:ext>
            </a:extLst>
          </p:cNvPr>
          <p:cNvCxnSpPr/>
          <p:nvPr/>
        </p:nvCxnSpPr>
        <p:spPr>
          <a:xfrm>
            <a:off x="3784600" y="4724400"/>
            <a:ext cx="41783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DCB276B6-64AC-4ADF-8C09-CDB3862C3748}"/>
              </a:ext>
            </a:extLst>
          </p:cNvPr>
          <p:cNvGrpSpPr/>
          <p:nvPr/>
        </p:nvGrpSpPr>
        <p:grpSpPr>
          <a:xfrm>
            <a:off x="-342443" y="1935015"/>
            <a:ext cx="6855713" cy="3005592"/>
            <a:chOff x="-345618" y="1935015"/>
            <a:chExt cx="6855713" cy="3005592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8F724408-8E10-4D84-9940-E13E996828D9}"/>
                </a:ext>
              </a:extLst>
            </p:cNvPr>
            <p:cNvSpPr/>
            <p:nvPr/>
          </p:nvSpPr>
          <p:spPr>
            <a:xfrm rot="19656316">
              <a:off x="-249308" y="1935015"/>
              <a:ext cx="6759403" cy="1027540"/>
            </a:xfrm>
            <a:prstGeom prst="rect">
              <a:avLst/>
            </a:prstGeom>
            <a:solidFill>
              <a:srgbClr val="2C4E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각 삼각형 12">
              <a:extLst>
                <a:ext uri="{FF2B5EF4-FFF2-40B4-BE49-F238E27FC236}">
                  <a16:creationId xmlns:a16="http://schemas.microsoft.com/office/drawing/2014/main" id="{83DC4295-9FEF-4796-83CE-15CAE33CE490}"/>
                </a:ext>
              </a:extLst>
            </p:cNvPr>
            <p:cNvSpPr/>
            <p:nvPr/>
          </p:nvSpPr>
          <p:spPr>
            <a:xfrm rot="14206943">
              <a:off x="-514779" y="4089114"/>
              <a:ext cx="1020654" cy="682331"/>
            </a:xfrm>
            <a:prstGeom prst="rtTriangle">
              <a:avLst/>
            </a:prstGeom>
            <a:solidFill>
              <a:srgbClr val="2C4E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F5681C07-A9EE-4C70-B422-07A02E8DFE7E}"/>
              </a:ext>
            </a:extLst>
          </p:cNvPr>
          <p:cNvGrpSpPr/>
          <p:nvPr/>
        </p:nvGrpSpPr>
        <p:grpSpPr>
          <a:xfrm>
            <a:off x="-485894" y="2423885"/>
            <a:ext cx="9179044" cy="4035424"/>
            <a:chOff x="-352822" y="1935015"/>
            <a:chExt cx="6872442" cy="3028261"/>
          </a:xfrm>
          <a:solidFill>
            <a:schemeClr val="accent1">
              <a:lumMod val="50000"/>
            </a:schemeClr>
          </a:solidFill>
        </p:grpSpPr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702CF7E5-DFDF-456B-9BDD-3F6137275779}"/>
                </a:ext>
              </a:extLst>
            </p:cNvPr>
            <p:cNvSpPr/>
            <p:nvPr/>
          </p:nvSpPr>
          <p:spPr>
            <a:xfrm rot="19656316">
              <a:off x="-239783" y="1935015"/>
              <a:ext cx="6759403" cy="1027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각 삼각형 15">
              <a:extLst>
                <a:ext uri="{FF2B5EF4-FFF2-40B4-BE49-F238E27FC236}">
                  <a16:creationId xmlns:a16="http://schemas.microsoft.com/office/drawing/2014/main" id="{7583AE98-BC08-4C16-9FEA-87D44479ACA8}"/>
                </a:ext>
              </a:extLst>
            </p:cNvPr>
            <p:cNvSpPr/>
            <p:nvPr/>
          </p:nvSpPr>
          <p:spPr>
            <a:xfrm rot="14209606">
              <a:off x="-531801" y="4069397"/>
              <a:ext cx="1072858" cy="7149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BFF2D0F2-EA46-44FF-B5EC-9916B3C4ABC8}"/>
              </a:ext>
            </a:extLst>
          </p:cNvPr>
          <p:cNvSpPr/>
          <p:nvPr/>
        </p:nvSpPr>
        <p:spPr>
          <a:xfrm>
            <a:off x="65340" y="4174"/>
            <a:ext cx="8658066" cy="1050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각 삼각형 17">
            <a:extLst>
              <a:ext uri="{FF2B5EF4-FFF2-40B4-BE49-F238E27FC236}">
                <a16:creationId xmlns:a16="http://schemas.microsoft.com/office/drawing/2014/main" id="{264276A5-2E06-4794-87FB-B6D91C63FF6A}"/>
              </a:ext>
            </a:extLst>
          </p:cNvPr>
          <p:cNvSpPr/>
          <p:nvPr/>
        </p:nvSpPr>
        <p:spPr>
          <a:xfrm rot="14338372">
            <a:off x="-601036" y="2751062"/>
            <a:ext cx="1197879" cy="728682"/>
          </a:xfrm>
          <a:prstGeom prst="rtTriangle">
            <a:avLst/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각 삼각형 18">
            <a:extLst>
              <a:ext uri="{FF2B5EF4-FFF2-40B4-BE49-F238E27FC236}">
                <a16:creationId xmlns:a16="http://schemas.microsoft.com/office/drawing/2014/main" id="{AE55A7EB-8743-42F4-B91E-DA610655E80E}"/>
              </a:ext>
            </a:extLst>
          </p:cNvPr>
          <p:cNvSpPr/>
          <p:nvPr/>
        </p:nvSpPr>
        <p:spPr>
          <a:xfrm rot="14206943">
            <a:off x="-568233" y="1428202"/>
            <a:ext cx="1151320" cy="745554"/>
          </a:xfrm>
          <a:prstGeom prst="rtTriangle">
            <a:avLst/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9C85F6CE-E3AE-4AA8-ABF8-0B637D3EEEF2}"/>
              </a:ext>
            </a:extLst>
          </p:cNvPr>
          <p:cNvCxnSpPr/>
          <p:nvPr/>
        </p:nvCxnSpPr>
        <p:spPr>
          <a:xfrm>
            <a:off x="3784600" y="2997200"/>
            <a:ext cx="41783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993FD27-273C-4567-AF36-48375ED87FF1}"/>
              </a:ext>
            </a:extLst>
          </p:cNvPr>
          <p:cNvSpPr txBox="1"/>
          <p:nvPr/>
        </p:nvSpPr>
        <p:spPr>
          <a:xfrm>
            <a:off x="2378075" y="3257685"/>
            <a:ext cx="69913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70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1285374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F3997949-C9F9-4DD5-BA5B-0BAFB3EA7269}"/>
              </a:ext>
            </a:extLst>
          </p:cNvPr>
          <p:cNvCxnSpPr>
            <a:cxnSpLocks/>
          </p:cNvCxnSpPr>
          <p:nvPr/>
        </p:nvCxnSpPr>
        <p:spPr>
          <a:xfrm>
            <a:off x="0" y="5816665"/>
            <a:ext cx="121920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2A5C2B6F-4ABD-4E19-9549-2709FE1408D4}"/>
              </a:ext>
            </a:extLst>
          </p:cNvPr>
          <p:cNvCxnSpPr>
            <a:cxnSpLocks/>
          </p:cNvCxnSpPr>
          <p:nvPr/>
        </p:nvCxnSpPr>
        <p:spPr>
          <a:xfrm>
            <a:off x="0" y="1041334"/>
            <a:ext cx="121920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EDB9A5C-04AA-45BF-89C3-B13E5514357C}"/>
              </a:ext>
            </a:extLst>
          </p:cNvPr>
          <p:cNvSpPr txBox="1"/>
          <p:nvPr/>
        </p:nvSpPr>
        <p:spPr>
          <a:xfrm>
            <a:off x="490673" y="3105834"/>
            <a:ext cx="11210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dirty="0"/>
              <a:t>과제 진행 사항</a:t>
            </a:r>
            <a:endParaRPr lang="en-US" altLang="ko-KR" sz="3600" b="1" dirty="0"/>
          </a:p>
        </p:txBody>
      </p:sp>
    </p:spTree>
    <p:extLst>
      <p:ext uri="{BB962C8B-B14F-4D97-AF65-F5344CB8AC3E}">
        <p14:creationId xmlns:p14="http://schemas.microsoft.com/office/powerpoint/2010/main" val="405264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CF2DD1D-FD56-4BF6-B38F-28641950CEFA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288A3F-764C-4F52-B419-5C1C26AE50A9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과제 진행 사항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E83629-5E0C-4370-AB9A-203695C57186}"/>
              </a:ext>
            </a:extLst>
          </p:cNvPr>
          <p:cNvSpPr txBox="1"/>
          <p:nvPr/>
        </p:nvSpPr>
        <p:spPr>
          <a:xfrm>
            <a:off x="196229" y="844107"/>
            <a:ext cx="11212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한</a:t>
            </a:r>
            <a:r>
              <a:rPr lang="en-US" altLang="ko-KR" sz="2000" b="1" dirty="0"/>
              <a:t>-</a:t>
            </a:r>
            <a:r>
              <a:rPr lang="ko-KR" altLang="en-US" sz="2000" b="1" dirty="0"/>
              <a:t>중 </a:t>
            </a:r>
            <a:r>
              <a:rPr lang="en-US" altLang="ko-KR" sz="2000" b="1" dirty="0"/>
              <a:t>‘</a:t>
            </a:r>
            <a:r>
              <a:rPr lang="ko-KR" altLang="en-US" sz="2000" b="1" dirty="0"/>
              <a:t>경사 </a:t>
            </a:r>
            <a:r>
              <a:rPr lang="ko-KR" altLang="en-US" sz="2000" b="1" dirty="0" err="1"/>
              <a:t>밴드갭을</a:t>
            </a:r>
            <a:r>
              <a:rPr lang="ko-KR" altLang="en-US" sz="2000" b="1" dirty="0"/>
              <a:t> 가지는 </a:t>
            </a:r>
            <a:r>
              <a:rPr lang="en-US" altLang="ko-KR" sz="2000" b="1" dirty="0"/>
              <a:t>perovskite </a:t>
            </a:r>
            <a:r>
              <a:rPr lang="ko-KR" altLang="en-US" sz="2000" b="1" dirty="0"/>
              <a:t>재료를 이용한 고속 파장 분해 </a:t>
            </a:r>
            <a:r>
              <a:rPr lang="en-US" altLang="ko-KR" sz="2000" b="1" dirty="0"/>
              <a:t>x-ray detection’ / 1</a:t>
            </a:r>
            <a:r>
              <a:rPr lang="ko-KR" altLang="en-US" sz="2000" b="1" dirty="0"/>
              <a:t>연차</a:t>
            </a:r>
          </a:p>
        </p:txBody>
      </p:sp>
      <p:sp>
        <p:nvSpPr>
          <p:cNvPr id="10" name="액자 9">
            <a:extLst>
              <a:ext uri="{FF2B5EF4-FFF2-40B4-BE49-F238E27FC236}">
                <a16:creationId xmlns:a16="http://schemas.microsoft.com/office/drawing/2014/main" id="{50A99245-27E3-44FA-B37F-FD766AA63687}"/>
              </a:ext>
            </a:extLst>
          </p:cNvPr>
          <p:cNvSpPr/>
          <p:nvPr/>
        </p:nvSpPr>
        <p:spPr>
          <a:xfrm>
            <a:off x="120029" y="1688068"/>
            <a:ext cx="10838330" cy="2232212"/>
          </a:xfrm>
          <a:prstGeom prst="frame">
            <a:avLst>
              <a:gd name="adj1" fmla="val 2259"/>
            </a:avLst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BD91D4BF-03DE-486F-B1E7-AFA4836A8A6C}"/>
              </a:ext>
            </a:extLst>
          </p:cNvPr>
          <p:cNvSpPr/>
          <p:nvPr/>
        </p:nvSpPr>
        <p:spPr>
          <a:xfrm>
            <a:off x="407428" y="1386472"/>
            <a:ext cx="2792972" cy="609600"/>
          </a:xfrm>
          <a:prstGeom prst="roundRect">
            <a:avLst/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1</a:t>
            </a:r>
            <a:r>
              <a:rPr lang="ko-KR" altLang="en-US" b="1" dirty="0"/>
              <a:t>차년도 목표</a:t>
            </a:r>
          </a:p>
        </p:txBody>
      </p:sp>
      <p:sp>
        <p:nvSpPr>
          <p:cNvPr id="11" name="액자 10">
            <a:extLst>
              <a:ext uri="{FF2B5EF4-FFF2-40B4-BE49-F238E27FC236}">
                <a16:creationId xmlns:a16="http://schemas.microsoft.com/office/drawing/2014/main" id="{AD2B94EB-264F-4785-92CC-411D5E38A0B8}"/>
              </a:ext>
            </a:extLst>
          </p:cNvPr>
          <p:cNvSpPr/>
          <p:nvPr/>
        </p:nvSpPr>
        <p:spPr>
          <a:xfrm>
            <a:off x="120029" y="4355422"/>
            <a:ext cx="10838330" cy="2232212"/>
          </a:xfrm>
          <a:prstGeom prst="frame">
            <a:avLst>
              <a:gd name="adj1" fmla="val 2259"/>
            </a:avLst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6AA86EF2-9223-4DC1-8E76-333FD189B923}"/>
              </a:ext>
            </a:extLst>
          </p:cNvPr>
          <p:cNvSpPr/>
          <p:nvPr/>
        </p:nvSpPr>
        <p:spPr>
          <a:xfrm>
            <a:off x="407428" y="4053826"/>
            <a:ext cx="2792972" cy="609600"/>
          </a:xfrm>
          <a:prstGeom prst="roundRect">
            <a:avLst/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2</a:t>
            </a:r>
            <a:r>
              <a:rPr lang="ko-KR" altLang="en-US" b="1" dirty="0"/>
              <a:t>차년도 목표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20D397-A787-4BA4-83A9-3018B5C4C81F}"/>
              </a:ext>
            </a:extLst>
          </p:cNvPr>
          <p:cNvSpPr txBox="1"/>
          <p:nvPr/>
        </p:nvSpPr>
        <p:spPr>
          <a:xfrm>
            <a:off x="272200" y="1951349"/>
            <a:ext cx="10215748" cy="1666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화소 기본연구 및 </a:t>
            </a:r>
            <a:r>
              <a:rPr lang="en-US" altLang="ko-KR" dirty="0"/>
              <a:t>TFT </a:t>
            </a:r>
            <a:r>
              <a:rPr lang="ko-KR" altLang="en-US" dirty="0"/>
              <a:t>공정 소자 안정화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en-US" altLang="ko-KR" dirty="0"/>
              <a:t>    -&gt; TFT </a:t>
            </a:r>
            <a:r>
              <a:rPr lang="ko-KR" altLang="en-US" dirty="0"/>
              <a:t>확보 성능 제시 </a:t>
            </a:r>
            <a:r>
              <a:rPr lang="en-US" altLang="ko-KR" dirty="0"/>
              <a:t>/ </a:t>
            </a:r>
            <a:r>
              <a:rPr lang="ko-KR" altLang="en-US" b="1" dirty="0"/>
              <a:t>이동도 </a:t>
            </a:r>
            <a:r>
              <a:rPr lang="en-US" altLang="ko-KR" b="1" dirty="0"/>
              <a:t>10 cm</a:t>
            </a:r>
            <a:r>
              <a:rPr lang="en-US" altLang="ko-KR" b="1" baseline="30000" dirty="0"/>
              <a:t>2</a:t>
            </a:r>
            <a:r>
              <a:rPr lang="en-US" altLang="ko-KR" b="1" dirty="0"/>
              <a:t>/v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∙</a:t>
            </a:r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s 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이상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임의 스캔 가능 스캔드라이버 시뮬레이션 및 제작 동작 검증</a:t>
            </a:r>
            <a:endParaRPr lang="ko-KR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35DCE1-99AF-4AEE-A320-01897A6A9A6A}"/>
              </a:ext>
            </a:extLst>
          </p:cNvPr>
          <p:cNvSpPr txBox="1"/>
          <p:nvPr/>
        </p:nvSpPr>
        <p:spPr>
          <a:xfrm>
            <a:off x="272200" y="4974527"/>
            <a:ext cx="10215748" cy="1112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화소 센서 회로 및 스캔회로 제작 및 평가 검증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en-US" altLang="ko-KR" dirty="0"/>
              <a:t>    -&gt; </a:t>
            </a:r>
            <a:r>
              <a:rPr lang="ko-KR" altLang="en-US" dirty="0"/>
              <a:t>화소 센서 회로 및 스캔 회로 제작 </a:t>
            </a:r>
            <a:r>
              <a:rPr lang="ko-KR" altLang="en-US" b="1" dirty="0"/>
              <a:t>실물 확보 </a:t>
            </a:r>
            <a:r>
              <a:rPr lang="ko-KR" altLang="en-US" dirty="0"/>
              <a:t>및 </a:t>
            </a:r>
            <a:r>
              <a:rPr lang="ko-KR" altLang="en-US" b="1" dirty="0"/>
              <a:t>동작 전압 </a:t>
            </a:r>
            <a:r>
              <a:rPr lang="en-US" altLang="ko-KR" b="1" dirty="0"/>
              <a:t>&lt; 10 V</a:t>
            </a:r>
            <a:endParaRPr lang="ko-KR" altLang="en-US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D1676F-46FD-40C4-9CCD-9B05B8A128E7}"/>
              </a:ext>
            </a:extLst>
          </p:cNvPr>
          <p:cNvSpPr txBox="1"/>
          <p:nvPr/>
        </p:nvSpPr>
        <p:spPr>
          <a:xfrm>
            <a:off x="5340720" y="1832544"/>
            <a:ext cx="3854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>
                <a:solidFill>
                  <a:srgbClr val="FF0000"/>
                </a:solidFill>
              </a:rPr>
              <a:t>√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CD061B-7887-495D-9EFF-03D196126506}"/>
              </a:ext>
            </a:extLst>
          </p:cNvPr>
          <p:cNvSpPr txBox="1"/>
          <p:nvPr/>
        </p:nvSpPr>
        <p:spPr>
          <a:xfrm>
            <a:off x="6080318" y="2450231"/>
            <a:ext cx="3854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>
                <a:solidFill>
                  <a:srgbClr val="FF0000"/>
                </a:solidFill>
              </a:rPr>
              <a:t>√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D9FAE4-7DA9-48AF-AE3C-13864340CEB4}"/>
              </a:ext>
            </a:extLst>
          </p:cNvPr>
          <p:cNvSpPr txBox="1"/>
          <p:nvPr/>
        </p:nvSpPr>
        <p:spPr>
          <a:xfrm>
            <a:off x="7106777" y="2968945"/>
            <a:ext cx="3854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>
                <a:solidFill>
                  <a:srgbClr val="FF0000"/>
                </a:solidFill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3990584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BC8D9A-000B-439A-A336-4C6C8F184AAF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과제 진행 사항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8C71B0-5560-4C37-97C4-BFBFEEB2A420}"/>
              </a:ext>
            </a:extLst>
          </p:cNvPr>
          <p:cNvSpPr txBox="1"/>
          <p:nvPr/>
        </p:nvSpPr>
        <p:spPr>
          <a:xfrm>
            <a:off x="183529" y="844107"/>
            <a:ext cx="11212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한</a:t>
            </a:r>
            <a:r>
              <a:rPr lang="en-US" altLang="ko-KR" sz="2000" b="1" dirty="0"/>
              <a:t>-</a:t>
            </a:r>
            <a:r>
              <a:rPr lang="ko-KR" altLang="en-US" sz="2000" b="1" dirty="0"/>
              <a:t>중 </a:t>
            </a:r>
            <a:r>
              <a:rPr lang="en-US" altLang="ko-KR" sz="2000" b="1" dirty="0"/>
              <a:t>‘</a:t>
            </a:r>
            <a:r>
              <a:rPr lang="ko-KR" altLang="en-US" sz="2000" b="1" dirty="0"/>
              <a:t>경사 </a:t>
            </a:r>
            <a:r>
              <a:rPr lang="ko-KR" altLang="en-US" sz="2000" b="1" dirty="0" err="1"/>
              <a:t>밴드갭을</a:t>
            </a:r>
            <a:r>
              <a:rPr lang="ko-KR" altLang="en-US" sz="2000" b="1" dirty="0"/>
              <a:t> 가지는 </a:t>
            </a:r>
            <a:r>
              <a:rPr lang="en-US" altLang="ko-KR" sz="2000" b="1" dirty="0"/>
              <a:t>perovskite </a:t>
            </a:r>
            <a:r>
              <a:rPr lang="ko-KR" altLang="en-US" sz="2000" b="1" dirty="0"/>
              <a:t>재료를 이용한 고속 파장 분해 </a:t>
            </a:r>
            <a:r>
              <a:rPr lang="en-US" altLang="ko-KR" sz="2000" b="1" dirty="0"/>
              <a:t>x-ray detection’ / 1</a:t>
            </a:r>
            <a:r>
              <a:rPr lang="ko-KR" altLang="en-US" sz="2000" b="1" dirty="0"/>
              <a:t>연차</a:t>
            </a:r>
          </a:p>
        </p:txBody>
      </p:sp>
      <p:sp>
        <p:nvSpPr>
          <p:cNvPr id="11" name="액자 10">
            <a:extLst>
              <a:ext uri="{FF2B5EF4-FFF2-40B4-BE49-F238E27FC236}">
                <a16:creationId xmlns:a16="http://schemas.microsoft.com/office/drawing/2014/main" id="{95CCAE4C-6A59-4018-A574-4096411E7A78}"/>
              </a:ext>
            </a:extLst>
          </p:cNvPr>
          <p:cNvSpPr/>
          <p:nvPr/>
        </p:nvSpPr>
        <p:spPr>
          <a:xfrm>
            <a:off x="120028" y="1688068"/>
            <a:ext cx="11664543" cy="3746322"/>
          </a:xfrm>
          <a:prstGeom prst="frame">
            <a:avLst>
              <a:gd name="adj1" fmla="val 2259"/>
            </a:avLst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248BF78B-9DB3-4CA0-96F5-32DB37B832A0}"/>
              </a:ext>
            </a:extLst>
          </p:cNvPr>
          <p:cNvSpPr/>
          <p:nvPr/>
        </p:nvSpPr>
        <p:spPr>
          <a:xfrm>
            <a:off x="407428" y="1386472"/>
            <a:ext cx="2792972" cy="609600"/>
          </a:xfrm>
          <a:prstGeom prst="roundRect">
            <a:avLst/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성과 목표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4BCD1A-B4CB-4B9B-BF89-272B11D6AB29}"/>
              </a:ext>
            </a:extLst>
          </p:cNvPr>
          <p:cNvSpPr txBox="1"/>
          <p:nvPr/>
        </p:nvSpPr>
        <p:spPr>
          <a:xfrm>
            <a:off x="656582" y="2470701"/>
            <a:ext cx="3317407" cy="2220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논문 </a:t>
            </a:r>
            <a:r>
              <a:rPr lang="en-US" altLang="ko-KR" dirty="0"/>
              <a:t>: SCIE 5</a:t>
            </a:r>
            <a:r>
              <a:rPr lang="ko-KR" altLang="en-US" dirty="0"/>
              <a:t>편</a:t>
            </a:r>
            <a:r>
              <a:rPr lang="en-US" altLang="ko-KR" dirty="0"/>
              <a:t>, KCI 3</a:t>
            </a:r>
            <a:r>
              <a:rPr lang="ko-KR" altLang="en-US" dirty="0"/>
              <a:t>편</a:t>
            </a:r>
            <a:endParaRPr lang="en-US" altLang="ko-KR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특허</a:t>
            </a:r>
            <a:r>
              <a:rPr lang="en-US" altLang="ko-KR" dirty="0"/>
              <a:t>(</a:t>
            </a:r>
            <a:r>
              <a:rPr lang="ko-KR" altLang="en-US" dirty="0"/>
              <a:t>원천기술확보</a:t>
            </a:r>
            <a:r>
              <a:rPr lang="en-US" altLang="ko-KR" dirty="0"/>
              <a:t>) : 5</a:t>
            </a:r>
            <a:r>
              <a:rPr lang="ko-KR" altLang="en-US" dirty="0"/>
              <a:t>건</a:t>
            </a:r>
            <a:endParaRPr lang="en-US" altLang="ko-KR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학회발표 </a:t>
            </a:r>
            <a:r>
              <a:rPr lang="en-US" altLang="ko-KR" dirty="0"/>
              <a:t>: 3</a:t>
            </a:r>
            <a:r>
              <a:rPr lang="ko-KR" altLang="en-US" dirty="0"/>
              <a:t>건</a:t>
            </a:r>
            <a:endParaRPr lang="en-US" altLang="ko-KR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기술교류회 </a:t>
            </a:r>
            <a:r>
              <a:rPr lang="en-US" altLang="ko-KR" dirty="0"/>
              <a:t>: 3</a:t>
            </a:r>
            <a:r>
              <a:rPr lang="ko-KR" altLang="en-US" dirty="0"/>
              <a:t>회 </a:t>
            </a:r>
          </a:p>
        </p:txBody>
      </p:sp>
      <p:sp>
        <p:nvSpPr>
          <p:cNvPr id="13" name="화살표: 오른쪽 12">
            <a:extLst>
              <a:ext uri="{FF2B5EF4-FFF2-40B4-BE49-F238E27FC236}">
                <a16:creationId xmlns:a16="http://schemas.microsoft.com/office/drawing/2014/main" id="{C3F8AC89-C231-4551-A294-5BC42224E82B}"/>
              </a:ext>
            </a:extLst>
          </p:cNvPr>
          <p:cNvSpPr/>
          <p:nvPr/>
        </p:nvSpPr>
        <p:spPr>
          <a:xfrm>
            <a:off x="4847669" y="3345187"/>
            <a:ext cx="1248331" cy="605118"/>
          </a:xfrm>
          <a:prstGeom prst="rightArrow">
            <a:avLst/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B4E78A-B238-4020-BC16-CA5F005CB79C}"/>
              </a:ext>
            </a:extLst>
          </p:cNvPr>
          <p:cNvSpPr txBox="1"/>
          <p:nvPr/>
        </p:nvSpPr>
        <p:spPr>
          <a:xfrm>
            <a:off x="7218834" y="1996072"/>
            <a:ext cx="4254721" cy="3328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논문 </a:t>
            </a:r>
            <a:r>
              <a:rPr lang="en-US" altLang="ko-KR" dirty="0"/>
              <a:t>: 0</a:t>
            </a:r>
            <a:r>
              <a:rPr lang="ko-KR" altLang="en-US" dirty="0"/>
              <a:t>건</a:t>
            </a:r>
            <a:r>
              <a:rPr lang="en-US" altLang="ko-KR" dirty="0"/>
              <a:t>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특허</a:t>
            </a:r>
            <a:r>
              <a:rPr lang="en-US" altLang="ko-KR" dirty="0"/>
              <a:t>(</a:t>
            </a:r>
            <a:r>
              <a:rPr lang="ko-KR" altLang="en-US" dirty="0"/>
              <a:t>원천기술확보</a:t>
            </a:r>
            <a:r>
              <a:rPr lang="en-US" altLang="ko-KR" dirty="0"/>
              <a:t>) : 0</a:t>
            </a:r>
            <a:r>
              <a:rPr lang="ko-KR" altLang="en-US" dirty="0"/>
              <a:t>건</a:t>
            </a:r>
            <a:endParaRPr lang="en-US" altLang="ko-KR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학회발표 </a:t>
            </a:r>
            <a:r>
              <a:rPr lang="en-US" altLang="ko-KR" dirty="0"/>
              <a:t>: 2</a:t>
            </a:r>
            <a:r>
              <a:rPr lang="ko-KR" altLang="en-US" dirty="0"/>
              <a:t>건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en-US" altLang="ko-KR" dirty="0"/>
              <a:t>    - 2023 IMID (</a:t>
            </a:r>
            <a:r>
              <a:rPr lang="ko-KR" altLang="en-US" dirty="0" err="1"/>
              <a:t>이장후</a:t>
            </a:r>
            <a:r>
              <a:rPr lang="en-US" altLang="ko-KR" dirty="0"/>
              <a:t>,</a:t>
            </a:r>
            <a:r>
              <a:rPr lang="ko-KR" altLang="en-US" dirty="0"/>
              <a:t>김서윤</a:t>
            </a:r>
            <a:r>
              <a:rPr lang="en-US" altLang="ko-KR" dirty="0"/>
              <a:t>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기술교류회 </a:t>
            </a:r>
            <a:r>
              <a:rPr lang="en-US" altLang="ko-KR" dirty="0"/>
              <a:t>: 1</a:t>
            </a:r>
            <a:r>
              <a:rPr lang="ko-KR" altLang="en-US" dirty="0"/>
              <a:t>회 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en-US" altLang="ko-KR" dirty="0"/>
              <a:t>    - 2023.07.02</a:t>
            </a:r>
            <a:endParaRPr lang="ko-KR" altLang="en-US" dirty="0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F5B10068-6774-40A5-B7D9-A17EFC4A18F1}"/>
              </a:ext>
            </a:extLst>
          </p:cNvPr>
          <p:cNvSpPr/>
          <p:nvPr/>
        </p:nvSpPr>
        <p:spPr>
          <a:xfrm>
            <a:off x="0" y="5607424"/>
            <a:ext cx="12192000" cy="12505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EC7761-9F1F-4EB9-8EC2-27F799C5BB45}"/>
              </a:ext>
            </a:extLst>
          </p:cNvPr>
          <p:cNvSpPr txBox="1"/>
          <p:nvPr/>
        </p:nvSpPr>
        <p:spPr>
          <a:xfrm>
            <a:off x="878537" y="5999184"/>
            <a:ext cx="9426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rgbClr val="FF0000"/>
                </a:solidFill>
              </a:rPr>
              <a:t>논문 및 특허 위주의 성과 필요함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5D35C16-FE64-4F9F-84BB-16EA7CF63F1E}"/>
              </a:ext>
            </a:extLst>
          </p:cNvPr>
          <p:cNvSpPr txBox="1"/>
          <p:nvPr/>
        </p:nvSpPr>
        <p:spPr>
          <a:xfrm>
            <a:off x="1210235" y="2169105"/>
            <a:ext cx="1613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/>
              <a:t>목 표</a:t>
            </a:r>
          </a:p>
        </p:txBody>
      </p: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4B6DD3FA-D150-4E71-9778-5F1B92DE692A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22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E0C11C-376D-4704-A3DD-F24D421E9694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과제 진행 사항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95E352-DDFD-4259-A1CE-4D378E1AD049}"/>
              </a:ext>
            </a:extLst>
          </p:cNvPr>
          <p:cNvSpPr txBox="1"/>
          <p:nvPr/>
        </p:nvSpPr>
        <p:spPr>
          <a:xfrm>
            <a:off x="200472" y="844107"/>
            <a:ext cx="9208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터치센서 </a:t>
            </a:r>
            <a:r>
              <a:rPr lang="en-US" altLang="ko-KR" sz="2000" b="1" dirty="0" err="1"/>
              <a:t>OBBglass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투시 디스플레이 기술</a:t>
            </a:r>
            <a:r>
              <a:rPr lang="en-US" altLang="ko-KR" sz="2000" b="1" dirty="0"/>
              <a:t>&amp;</a:t>
            </a:r>
            <a:r>
              <a:rPr lang="ko-KR" altLang="en-US" sz="2000" b="1" dirty="0"/>
              <a:t>제품 개발 </a:t>
            </a:r>
            <a:r>
              <a:rPr lang="en-US" altLang="ko-KR" sz="2000" b="1" dirty="0"/>
              <a:t>/ 2</a:t>
            </a:r>
            <a:r>
              <a:rPr lang="ko-KR" altLang="en-US" sz="2000" b="1" dirty="0"/>
              <a:t>연차</a:t>
            </a: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C0B64A49-0400-49E9-B280-C6AA25DBD88C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액자 9">
            <a:extLst>
              <a:ext uri="{FF2B5EF4-FFF2-40B4-BE49-F238E27FC236}">
                <a16:creationId xmlns:a16="http://schemas.microsoft.com/office/drawing/2014/main" id="{2B9D00BA-3B87-44B7-A1D3-F59B90379B78}"/>
              </a:ext>
            </a:extLst>
          </p:cNvPr>
          <p:cNvSpPr/>
          <p:nvPr/>
        </p:nvSpPr>
        <p:spPr>
          <a:xfrm>
            <a:off x="120029" y="1688068"/>
            <a:ext cx="10838330" cy="2232212"/>
          </a:xfrm>
          <a:prstGeom prst="frame">
            <a:avLst>
              <a:gd name="adj1" fmla="val 2259"/>
            </a:avLst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43843A09-1F16-45A5-8B7F-C6A630993F6B}"/>
              </a:ext>
            </a:extLst>
          </p:cNvPr>
          <p:cNvSpPr/>
          <p:nvPr/>
        </p:nvSpPr>
        <p:spPr>
          <a:xfrm>
            <a:off x="407428" y="1386472"/>
            <a:ext cx="2792972" cy="609600"/>
          </a:xfrm>
          <a:prstGeom prst="roundRect">
            <a:avLst/>
          </a:prstGeom>
          <a:solidFill>
            <a:srgbClr val="B0EC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2</a:t>
            </a:r>
            <a:r>
              <a:rPr lang="ko-KR" altLang="en-US" b="1" dirty="0"/>
              <a:t>차년도 목표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605A7E-B4A9-4988-9BF5-C429E5A94BFA}"/>
              </a:ext>
            </a:extLst>
          </p:cNvPr>
          <p:cNvSpPr txBox="1"/>
          <p:nvPr/>
        </p:nvSpPr>
        <p:spPr>
          <a:xfrm>
            <a:off x="385763" y="2245659"/>
            <a:ext cx="10143284" cy="1112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/>
              <a:t>투명 터치센서 최적화</a:t>
            </a:r>
            <a:endParaRPr lang="en-US" altLang="ko-KR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dirty="0" err="1"/>
              <a:t>OBBglass</a:t>
            </a:r>
            <a:r>
              <a:rPr lang="en-US" altLang="ko-KR" dirty="0"/>
              <a:t> </a:t>
            </a:r>
            <a:r>
              <a:rPr lang="ko-KR" altLang="en-US" dirty="0"/>
              <a:t>투시 디스플레이 도어에 적용</a:t>
            </a:r>
          </a:p>
        </p:txBody>
      </p:sp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F513DB33-35EB-4DBE-AC95-27E8D32A27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172877"/>
              </p:ext>
            </p:extLst>
          </p:nvPr>
        </p:nvGraphicFramePr>
        <p:xfrm>
          <a:off x="114204" y="4184593"/>
          <a:ext cx="10838332" cy="2232212"/>
        </p:xfrm>
        <a:graphic>
          <a:graphicData uri="http://schemas.openxmlformats.org/drawingml/2006/table">
            <a:tbl>
              <a:tblPr/>
              <a:tblGrid>
                <a:gridCol w="2709583">
                  <a:extLst>
                    <a:ext uri="{9D8B030D-6E8A-4147-A177-3AD203B41FA5}">
                      <a16:colId xmlns:a16="http://schemas.microsoft.com/office/drawing/2014/main" val="2264471714"/>
                    </a:ext>
                  </a:extLst>
                </a:gridCol>
                <a:gridCol w="2709583">
                  <a:extLst>
                    <a:ext uri="{9D8B030D-6E8A-4147-A177-3AD203B41FA5}">
                      <a16:colId xmlns:a16="http://schemas.microsoft.com/office/drawing/2014/main" val="3689368761"/>
                    </a:ext>
                  </a:extLst>
                </a:gridCol>
                <a:gridCol w="2709583">
                  <a:extLst>
                    <a:ext uri="{9D8B030D-6E8A-4147-A177-3AD203B41FA5}">
                      <a16:colId xmlns:a16="http://schemas.microsoft.com/office/drawing/2014/main" val="1479828049"/>
                    </a:ext>
                  </a:extLst>
                </a:gridCol>
                <a:gridCol w="2709583">
                  <a:extLst>
                    <a:ext uri="{9D8B030D-6E8A-4147-A177-3AD203B41FA5}">
                      <a16:colId xmlns:a16="http://schemas.microsoft.com/office/drawing/2014/main" val="1079897254"/>
                    </a:ext>
                  </a:extLst>
                </a:gridCol>
              </a:tblGrid>
              <a:tr h="55533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1</a:t>
                      </a:r>
                      <a:r>
                        <a:rPr lang="ko-KR" altLang="en-US" sz="1600" b="1" kern="0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분기</a:t>
                      </a:r>
                      <a:endParaRPr lang="ko-KR" altLang="en-US" sz="1600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E3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2</a:t>
                      </a:r>
                      <a:r>
                        <a:rPr lang="ko-KR" altLang="en-US" sz="1600" b="1" kern="0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분기</a:t>
                      </a:r>
                      <a:endParaRPr lang="ko-KR" altLang="en-US" sz="1600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E3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3</a:t>
                      </a:r>
                      <a:r>
                        <a:rPr lang="ko-KR" altLang="en-US" sz="1600" b="1" kern="0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분기</a:t>
                      </a:r>
                      <a:endParaRPr lang="ko-KR" altLang="en-US" sz="1600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E3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4</a:t>
                      </a:r>
                      <a:r>
                        <a:rPr lang="ko-KR" altLang="en-US" sz="1600" b="1" kern="0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분기</a:t>
                      </a:r>
                      <a:endParaRPr lang="ko-KR" altLang="en-US" sz="1600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E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499642"/>
                  </a:ext>
                </a:extLst>
              </a:tr>
              <a:tr h="167688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최종 샘플 제작 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최적화 및 수정보완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신뢰성평가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스마트 홈 인테리어제품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,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약품냉장고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,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소형냉장고 등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시제품 제작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홍보 마케팅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사업화 준비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4895571"/>
                  </a:ext>
                </a:extLst>
              </a:tr>
            </a:tbl>
          </a:graphicData>
        </a:graphic>
      </p:graphicFrame>
      <p:sp>
        <p:nvSpPr>
          <p:cNvPr id="14" name="원형: 비어 있음 13">
            <a:extLst>
              <a:ext uri="{FF2B5EF4-FFF2-40B4-BE49-F238E27FC236}">
                <a16:creationId xmlns:a16="http://schemas.microsoft.com/office/drawing/2014/main" id="{8886D045-92A9-4D77-B677-B780A0AAA4AE}"/>
              </a:ext>
            </a:extLst>
          </p:cNvPr>
          <p:cNvSpPr/>
          <p:nvPr/>
        </p:nvSpPr>
        <p:spPr>
          <a:xfrm>
            <a:off x="94130" y="4169867"/>
            <a:ext cx="2662517" cy="2351936"/>
          </a:xfrm>
          <a:prstGeom prst="donut">
            <a:avLst>
              <a:gd name="adj" fmla="val 2492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" name="화살표: 오른쪽 14">
            <a:extLst>
              <a:ext uri="{FF2B5EF4-FFF2-40B4-BE49-F238E27FC236}">
                <a16:creationId xmlns:a16="http://schemas.microsoft.com/office/drawing/2014/main" id="{21398431-88AE-44E0-A230-8034F95B8AE9}"/>
              </a:ext>
            </a:extLst>
          </p:cNvPr>
          <p:cNvSpPr/>
          <p:nvPr/>
        </p:nvSpPr>
        <p:spPr>
          <a:xfrm rot="16200000">
            <a:off x="1071803" y="3458479"/>
            <a:ext cx="707170" cy="562204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239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245D0F-16B3-420F-8088-286C78318C1A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과제 진행 사항</a:t>
            </a: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1349ACA3-4579-41DF-9B59-4B47CBD3C2B2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D3568BE-2D0D-47E9-B779-C9E782F7B355}"/>
              </a:ext>
            </a:extLst>
          </p:cNvPr>
          <p:cNvSpPr txBox="1"/>
          <p:nvPr/>
        </p:nvSpPr>
        <p:spPr>
          <a:xfrm>
            <a:off x="198978" y="749978"/>
            <a:ext cx="9208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터치센서 </a:t>
            </a:r>
            <a:r>
              <a:rPr lang="en-US" altLang="ko-KR" sz="2000" b="1" dirty="0" err="1"/>
              <a:t>OBBglass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투시 디스플레이 기술</a:t>
            </a:r>
            <a:r>
              <a:rPr lang="en-US" altLang="ko-KR" sz="2000" b="1" dirty="0"/>
              <a:t>&amp;</a:t>
            </a:r>
            <a:r>
              <a:rPr lang="ko-KR" altLang="en-US" sz="2000" b="1" dirty="0"/>
              <a:t>제품 개발 </a:t>
            </a:r>
            <a:r>
              <a:rPr lang="en-US" altLang="ko-KR" sz="2000" b="1" dirty="0"/>
              <a:t>/ 2</a:t>
            </a:r>
            <a:r>
              <a:rPr lang="ko-KR" altLang="en-US" sz="2000" b="1" dirty="0"/>
              <a:t>연차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B87370B5-28F7-425B-BE5A-2ECC526EC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428" y="1197345"/>
            <a:ext cx="8333160" cy="5589745"/>
          </a:xfrm>
          <a:prstGeom prst="rect">
            <a:avLst/>
          </a:prstGeom>
        </p:spPr>
      </p:pic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C04EF6C-7CBC-489A-93A3-A72DCB57D96D}"/>
              </a:ext>
            </a:extLst>
          </p:cNvPr>
          <p:cNvCxnSpPr>
            <a:cxnSpLocks/>
          </p:cNvCxnSpPr>
          <p:nvPr/>
        </p:nvCxnSpPr>
        <p:spPr>
          <a:xfrm>
            <a:off x="405912" y="6306671"/>
            <a:ext cx="694962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680880A9-BB97-4D96-8844-F5993730515A}"/>
              </a:ext>
            </a:extLst>
          </p:cNvPr>
          <p:cNvCxnSpPr>
            <a:cxnSpLocks/>
          </p:cNvCxnSpPr>
          <p:nvPr/>
        </p:nvCxnSpPr>
        <p:spPr>
          <a:xfrm>
            <a:off x="419359" y="6787090"/>
            <a:ext cx="69092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210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245D0F-16B3-420F-8088-286C78318C1A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과제 진행 사항</a:t>
            </a: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1349ACA3-4579-41DF-9B59-4B47CBD3C2B2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D3568BE-2D0D-47E9-B779-C9E782F7B355}"/>
              </a:ext>
            </a:extLst>
          </p:cNvPr>
          <p:cNvSpPr txBox="1"/>
          <p:nvPr/>
        </p:nvSpPr>
        <p:spPr>
          <a:xfrm>
            <a:off x="173578" y="749978"/>
            <a:ext cx="9208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/>
              <a:t>LINC 3.0 – </a:t>
            </a:r>
            <a:r>
              <a:rPr lang="ko-KR" altLang="en-US" sz="2000" b="1" dirty="0"/>
              <a:t>유연기판을 적용한 터치센서 개발   </a:t>
            </a:r>
            <a:r>
              <a:rPr lang="en-US" altLang="ko-KR" sz="2000" b="1" dirty="0"/>
              <a:t>(23</a:t>
            </a:r>
            <a:r>
              <a:rPr lang="ko-KR" altLang="en-US" sz="2000" b="1" dirty="0"/>
              <a:t>년 </a:t>
            </a:r>
            <a:r>
              <a:rPr lang="en-US" altLang="ko-KR" sz="2000" b="1" dirty="0"/>
              <a:t>12.31)</a:t>
            </a:r>
            <a:endParaRPr lang="ko-KR" altLang="en-US" sz="2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1DA689-D0CB-4B3C-8B0F-10271402E40F}"/>
              </a:ext>
            </a:extLst>
          </p:cNvPr>
          <p:cNvSpPr txBox="1"/>
          <p:nvPr/>
        </p:nvSpPr>
        <p:spPr>
          <a:xfrm>
            <a:off x="272200" y="1230952"/>
            <a:ext cx="2153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000" b="1" dirty="0"/>
              <a:t>과제 목표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5893BA-9BAC-473E-BDDB-CA96B22DD74A}"/>
              </a:ext>
            </a:extLst>
          </p:cNvPr>
          <p:cNvSpPr txBox="1"/>
          <p:nvPr/>
        </p:nvSpPr>
        <p:spPr>
          <a:xfrm>
            <a:off x="408902" y="1708006"/>
            <a:ext cx="10684922" cy="86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/>
              <a:t>Flexible </a:t>
            </a:r>
            <a:r>
              <a:rPr lang="ko-KR" altLang="en-US" dirty="0"/>
              <a:t>기판 위에 </a:t>
            </a:r>
            <a:r>
              <a:rPr lang="ko-KR" altLang="en-US" dirty="0" err="1"/>
              <a:t>박막트랜지스터를</a:t>
            </a:r>
            <a:r>
              <a:rPr lang="ko-KR" altLang="en-US" dirty="0"/>
              <a:t> 이용하여 제작한 직류구동 투명 터치센서 개발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dirty="0" err="1"/>
              <a:t>OBBglass</a:t>
            </a:r>
            <a:r>
              <a:rPr lang="en-US" altLang="ko-KR" dirty="0"/>
              <a:t> </a:t>
            </a:r>
            <a:r>
              <a:rPr lang="ko-KR" altLang="en-US" dirty="0"/>
              <a:t>투시 디스플레이에 </a:t>
            </a:r>
            <a:r>
              <a:rPr lang="en-US" altLang="ko-KR" dirty="0"/>
              <a:t>flexible </a:t>
            </a:r>
            <a:r>
              <a:rPr lang="ko-KR" altLang="en-US" dirty="0"/>
              <a:t>터치센서 적용</a:t>
            </a:r>
          </a:p>
        </p:txBody>
      </p:sp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F28E0E6A-CE14-4E86-A266-54C32C491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625508"/>
              </p:ext>
            </p:extLst>
          </p:nvPr>
        </p:nvGraphicFramePr>
        <p:xfrm>
          <a:off x="625551" y="3956035"/>
          <a:ext cx="10684924" cy="2387917"/>
        </p:xfrm>
        <a:graphic>
          <a:graphicData uri="http://schemas.openxmlformats.org/drawingml/2006/table">
            <a:tbl>
              <a:tblPr/>
              <a:tblGrid>
                <a:gridCol w="892183">
                  <a:extLst>
                    <a:ext uri="{9D8B030D-6E8A-4147-A177-3AD203B41FA5}">
                      <a16:colId xmlns:a16="http://schemas.microsoft.com/office/drawing/2014/main" val="2773411658"/>
                    </a:ext>
                  </a:extLst>
                </a:gridCol>
                <a:gridCol w="877478">
                  <a:extLst>
                    <a:ext uri="{9D8B030D-6E8A-4147-A177-3AD203B41FA5}">
                      <a16:colId xmlns:a16="http://schemas.microsoft.com/office/drawing/2014/main" val="2788542541"/>
                    </a:ext>
                  </a:extLst>
                </a:gridCol>
                <a:gridCol w="928829">
                  <a:extLst>
                    <a:ext uri="{9D8B030D-6E8A-4147-A177-3AD203B41FA5}">
                      <a16:colId xmlns:a16="http://schemas.microsoft.com/office/drawing/2014/main" val="4213379953"/>
                    </a:ext>
                  </a:extLst>
                </a:gridCol>
                <a:gridCol w="928829">
                  <a:extLst>
                    <a:ext uri="{9D8B030D-6E8A-4147-A177-3AD203B41FA5}">
                      <a16:colId xmlns:a16="http://schemas.microsoft.com/office/drawing/2014/main" val="1212895924"/>
                    </a:ext>
                  </a:extLst>
                </a:gridCol>
                <a:gridCol w="833366">
                  <a:extLst>
                    <a:ext uri="{9D8B030D-6E8A-4147-A177-3AD203B41FA5}">
                      <a16:colId xmlns:a16="http://schemas.microsoft.com/office/drawing/2014/main" val="4255291655"/>
                    </a:ext>
                  </a:extLst>
                </a:gridCol>
                <a:gridCol w="576164">
                  <a:extLst>
                    <a:ext uri="{9D8B030D-6E8A-4147-A177-3AD203B41FA5}">
                      <a16:colId xmlns:a16="http://schemas.microsoft.com/office/drawing/2014/main" val="3702792499"/>
                    </a:ext>
                  </a:extLst>
                </a:gridCol>
                <a:gridCol w="576164">
                  <a:extLst>
                    <a:ext uri="{9D8B030D-6E8A-4147-A177-3AD203B41FA5}">
                      <a16:colId xmlns:a16="http://schemas.microsoft.com/office/drawing/2014/main" val="3117837985"/>
                    </a:ext>
                  </a:extLst>
                </a:gridCol>
                <a:gridCol w="576164">
                  <a:extLst>
                    <a:ext uri="{9D8B030D-6E8A-4147-A177-3AD203B41FA5}">
                      <a16:colId xmlns:a16="http://schemas.microsoft.com/office/drawing/2014/main" val="1990730975"/>
                    </a:ext>
                  </a:extLst>
                </a:gridCol>
                <a:gridCol w="576164">
                  <a:extLst>
                    <a:ext uri="{9D8B030D-6E8A-4147-A177-3AD203B41FA5}">
                      <a16:colId xmlns:a16="http://schemas.microsoft.com/office/drawing/2014/main" val="3626476490"/>
                    </a:ext>
                  </a:extLst>
                </a:gridCol>
                <a:gridCol w="576164">
                  <a:extLst>
                    <a:ext uri="{9D8B030D-6E8A-4147-A177-3AD203B41FA5}">
                      <a16:colId xmlns:a16="http://schemas.microsoft.com/office/drawing/2014/main" val="1790177028"/>
                    </a:ext>
                  </a:extLst>
                </a:gridCol>
                <a:gridCol w="576164">
                  <a:extLst>
                    <a:ext uri="{9D8B030D-6E8A-4147-A177-3AD203B41FA5}">
                      <a16:colId xmlns:a16="http://schemas.microsoft.com/office/drawing/2014/main" val="2986954497"/>
                    </a:ext>
                  </a:extLst>
                </a:gridCol>
                <a:gridCol w="704199">
                  <a:extLst>
                    <a:ext uri="{9D8B030D-6E8A-4147-A177-3AD203B41FA5}">
                      <a16:colId xmlns:a16="http://schemas.microsoft.com/office/drawing/2014/main" val="2496149434"/>
                    </a:ext>
                  </a:extLst>
                </a:gridCol>
                <a:gridCol w="704199">
                  <a:extLst>
                    <a:ext uri="{9D8B030D-6E8A-4147-A177-3AD203B41FA5}">
                      <a16:colId xmlns:a16="http://schemas.microsoft.com/office/drawing/2014/main" val="2647487884"/>
                    </a:ext>
                  </a:extLst>
                </a:gridCol>
                <a:gridCol w="704199">
                  <a:extLst>
                    <a:ext uri="{9D8B030D-6E8A-4147-A177-3AD203B41FA5}">
                      <a16:colId xmlns:a16="http://schemas.microsoft.com/office/drawing/2014/main" val="1562555445"/>
                    </a:ext>
                  </a:extLst>
                </a:gridCol>
                <a:gridCol w="654658">
                  <a:extLst>
                    <a:ext uri="{9D8B030D-6E8A-4147-A177-3AD203B41FA5}">
                      <a16:colId xmlns:a16="http://schemas.microsoft.com/office/drawing/2014/main" val="582932195"/>
                    </a:ext>
                  </a:extLst>
                </a:gridCol>
              </a:tblGrid>
              <a:tr h="714397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구분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국외논문게재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국내논문게재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특허 출원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특허 등록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인력양성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기술료 실적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기타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893621"/>
                  </a:ext>
                </a:extLst>
              </a:tr>
              <a:tr h="7969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SCI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비</a:t>
                      </a: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SCI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SCl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비</a:t>
                      </a: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SCI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국내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국외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국내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국외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학사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석사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박사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계약건수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계약액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921770"/>
                  </a:ext>
                </a:extLst>
              </a:tr>
              <a:tr h="87661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연구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성과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1</a:t>
                      </a: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1</a:t>
                      </a: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4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휴먼명조" panose="02010504000101010101" pitchFamily="2" charset="-127"/>
                          <a:ea typeface="휴먼명조" panose="02010504000101010101" pitchFamily="2" charset="-127"/>
                        </a:rPr>
                        <a:t>1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0587068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F541A7E-D5F6-4154-A40A-E3DBA098158F}"/>
              </a:ext>
            </a:extLst>
          </p:cNvPr>
          <p:cNvSpPr txBox="1"/>
          <p:nvPr/>
        </p:nvSpPr>
        <p:spPr>
          <a:xfrm>
            <a:off x="173577" y="3228945"/>
            <a:ext cx="34705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000" b="1"/>
              <a:t>논문 및 특허 목표</a:t>
            </a:r>
            <a:endParaRPr lang="ko-KR" altLang="en-US" sz="2000" b="1" dirty="0"/>
          </a:p>
        </p:txBody>
      </p:sp>
      <p:sp>
        <p:nvSpPr>
          <p:cNvPr id="15" name="원형: 비어 있음 14">
            <a:extLst>
              <a:ext uri="{FF2B5EF4-FFF2-40B4-BE49-F238E27FC236}">
                <a16:creationId xmlns:a16="http://schemas.microsoft.com/office/drawing/2014/main" id="{4AB79475-8C4E-4724-9803-A4000670CC8C}"/>
              </a:ext>
            </a:extLst>
          </p:cNvPr>
          <p:cNvSpPr/>
          <p:nvPr/>
        </p:nvSpPr>
        <p:spPr>
          <a:xfrm>
            <a:off x="1415441" y="5405717"/>
            <a:ext cx="1126053" cy="1003833"/>
          </a:xfrm>
          <a:prstGeom prst="donut">
            <a:avLst>
              <a:gd name="adj" fmla="val 508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원형: 비어 있음 15">
            <a:extLst>
              <a:ext uri="{FF2B5EF4-FFF2-40B4-BE49-F238E27FC236}">
                <a16:creationId xmlns:a16="http://schemas.microsoft.com/office/drawing/2014/main" id="{D9CB0E7E-F52F-49DB-8CA5-D3570194F81C}"/>
              </a:ext>
            </a:extLst>
          </p:cNvPr>
          <p:cNvSpPr/>
          <p:nvPr/>
        </p:nvSpPr>
        <p:spPr>
          <a:xfrm>
            <a:off x="4801619" y="5401181"/>
            <a:ext cx="1126053" cy="1003833"/>
          </a:xfrm>
          <a:prstGeom prst="donut">
            <a:avLst>
              <a:gd name="adj" fmla="val 508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33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화살표: 갈매기형 수장 4">
            <a:extLst>
              <a:ext uri="{FF2B5EF4-FFF2-40B4-BE49-F238E27FC236}">
                <a16:creationId xmlns:a16="http://schemas.microsoft.com/office/drawing/2014/main" id="{9B0AF999-D053-41A1-B9FE-860204936A04}"/>
              </a:ext>
            </a:extLst>
          </p:cNvPr>
          <p:cNvSpPr/>
          <p:nvPr/>
        </p:nvSpPr>
        <p:spPr>
          <a:xfrm>
            <a:off x="136972" y="188960"/>
            <a:ext cx="270456" cy="309080"/>
          </a:xfrm>
          <a:prstGeom prst="chevron">
            <a:avLst>
              <a:gd name="adj" fmla="val 56452"/>
            </a:avLst>
          </a:prstGeom>
          <a:solidFill>
            <a:srgbClr val="61C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245D0F-16B3-420F-8088-286C78318C1A}"/>
              </a:ext>
            </a:extLst>
          </p:cNvPr>
          <p:cNvSpPr txBox="1"/>
          <p:nvPr/>
        </p:nvSpPr>
        <p:spPr>
          <a:xfrm>
            <a:off x="385763" y="70910"/>
            <a:ext cx="5340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과제 진행 사항</a:t>
            </a: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1349ACA3-4579-41DF-9B59-4B47CBD3C2B2}"/>
              </a:ext>
            </a:extLst>
          </p:cNvPr>
          <p:cNvCxnSpPr>
            <a:cxnSpLocks/>
          </p:cNvCxnSpPr>
          <p:nvPr/>
        </p:nvCxnSpPr>
        <p:spPr>
          <a:xfrm>
            <a:off x="1594" y="671073"/>
            <a:ext cx="1109223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183CF8E-1E46-4A31-BD0F-D02F0008B62E}"/>
              </a:ext>
            </a:extLst>
          </p:cNvPr>
          <p:cNvSpPr txBox="1"/>
          <p:nvPr/>
        </p:nvSpPr>
        <p:spPr>
          <a:xfrm>
            <a:off x="173578" y="749978"/>
            <a:ext cx="9208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/>
              <a:t>LINC 3.0 – </a:t>
            </a:r>
            <a:r>
              <a:rPr lang="ko-KR" altLang="en-US" sz="2000" b="1" dirty="0"/>
              <a:t>유연기판을 적용한 터치센서 개발   </a:t>
            </a:r>
            <a:r>
              <a:rPr lang="en-US" altLang="ko-KR" sz="2000" b="1" dirty="0"/>
              <a:t>(23</a:t>
            </a:r>
            <a:r>
              <a:rPr lang="ko-KR" altLang="en-US" sz="2000" b="1" dirty="0"/>
              <a:t>년 </a:t>
            </a:r>
            <a:r>
              <a:rPr lang="en-US" altLang="ko-KR" sz="2000" b="1" dirty="0"/>
              <a:t>12.31)</a:t>
            </a:r>
            <a:endParaRPr lang="ko-KR" altLang="en-US" sz="2000" b="1" dirty="0"/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EC1BF110-655C-4CFB-AD6B-77036CD91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256358"/>
              </p:ext>
            </p:extLst>
          </p:nvPr>
        </p:nvGraphicFramePr>
        <p:xfrm>
          <a:off x="272200" y="1429050"/>
          <a:ext cx="10395810" cy="5038282"/>
        </p:xfrm>
        <a:graphic>
          <a:graphicData uri="http://schemas.openxmlformats.org/drawingml/2006/table">
            <a:tbl>
              <a:tblPr/>
              <a:tblGrid>
                <a:gridCol w="2833993">
                  <a:extLst>
                    <a:ext uri="{9D8B030D-6E8A-4147-A177-3AD203B41FA5}">
                      <a16:colId xmlns:a16="http://schemas.microsoft.com/office/drawing/2014/main" val="3808009032"/>
                    </a:ext>
                  </a:extLst>
                </a:gridCol>
                <a:gridCol w="945864">
                  <a:extLst>
                    <a:ext uri="{9D8B030D-6E8A-4147-A177-3AD203B41FA5}">
                      <a16:colId xmlns:a16="http://schemas.microsoft.com/office/drawing/2014/main" val="4194877345"/>
                    </a:ext>
                  </a:extLst>
                </a:gridCol>
                <a:gridCol w="2097741">
                  <a:extLst>
                    <a:ext uri="{9D8B030D-6E8A-4147-A177-3AD203B41FA5}">
                      <a16:colId xmlns:a16="http://schemas.microsoft.com/office/drawing/2014/main" val="1166572379"/>
                    </a:ext>
                  </a:extLst>
                </a:gridCol>
                <a:gridCol w="4518212">
                  <a:extLst>
                    <a:ext uri="{9D8B030D-6E8A-4147-A177-3AD203B41FA5}">
                      <a16:colId xmlns:a16="http://schemas.microsoft.com/office/drawing/2014/main" val="3200565481"/>
                    </a:ext>
                  </a:extLst>
                </a:gridCol>
              </a:tblGrid>
              <a:tr h="131949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주요 성능지표</a:t>
                      </a:r>
                      <a:r>
                        <a:rPr lang="en-US" altLang="ko-KR" sz="1600" b="0" kern="0" spc="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1)</a:t>
                      </a:r>
                      <a:endParaRPr lang="ko-KR" altLang="en-US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단위</a:t>
                      </a:r>
                      <a:endParaRPr lang="ko-KR" alt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체" panose="020B0609000101010101" pitchFamily="49" charset="-127"/>
                        </a:rPr>
                        <a:t>최종 개발목표</a:t>
                      </a:r>
                      <a:r>
                        <a:rPr lang="en-US" altLang="ko-KR" sz="1600" b="0" kern="0" spc="0" baseline="30000" dirty="0">
                          <a:solidFill>
                            <a:srgbClr val="000000"/>
                          </a:solidFill>
                          <a:effectLst>
                            <a:innerShdw blurRad="63500" dist="508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돋움체" panose="020B0609000101010101" pitchFamily="49" charset="-127"/>
                        </a:rPr>
                        <a:t>2)</a:t>
                      </a:r>
                      <a:endParaRPr lang="ko-KR" altLang="en-US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측정 방법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414124"/>
                  </a:ext>
                </a:extLst>
              </a:tr>
              <a:tr h="825122"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터치센서</a:t>
                      </a:r>
                      <a:endParaRPr lang="ko-KR" alt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투과율</a:t>
                      </a:r>
                      <a:endParaRPr lang="ko-KR" alt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%</a:t>
                      </a:r>
                      <a:endParaRPr 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88% 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이상</a:t>
                      </a:r>
                      <a:endParaRPr lang="ko-KR" altLang="en-US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KS L 2514</a:t>
                      </a:r>
                      <a:endParaRPr lang="ko-KR" altLang="en-US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110418"/>
                  </a:ext>
                </a:extLst>
              </a:tr>
              <a:tr h="863255"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유연기판 두께</a:t>
                      </a:r>
                      <a:endParaRPr lang="ko-KR" alt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mm</a:t>
                      </a:r>
                      <a:endParaRPr 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0.1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미만</a:t>
                      </a:r>
                      <a:endParaRPr lang="ko-KR" altLang="en-US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FIB-SEM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을 이용한 유연기판 단면 측정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9297396"/>
                  </a:ext>
                </a:extLst>
              </a:tr>
              <a:tr h="1015205"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유연기판 터치센서 출력 전압</a:t>
                      </a:r>
                      <a:endParaRPr lang="ko-KR" alt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V</a:t>
                      </a:r>
                      <a:endParaRPr 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1.0V</a:t>
                      </a:r>
                      <a:endParaRPr 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오실로스코프 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상온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출력 전압 측정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US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675540"/>
                  </a:ext>
                </a:extLst>
              </a:tr>
              <a:tr h="1015205"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유연기판 터치센서 동작 전압</a:t>
                      </a:r>
                      <a:endParaRPr lang="ko-KR" alt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V</a:t>
                      </a:r>
                      <a:endParaRPr lang="en-US" sz="1600" b="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0" spc="-1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돋움" panose="020B0600000101010101" pitchFamily="50" charset="-127"/>
                        </a:rPr>
                        <a:t>12V</a:t>
                      </a:r>
                      <a:endParaRPr lang="en-US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kern="0" spc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전압게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상온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동작 전압 측정</a:t>
                      </a:r>
                      <a:r>
                        <a:rPr lang="en-US" altLang="ko-KR" sz="1600" b="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US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6254777"/>
                  </a:ext>
                </a:extLst>
              </a:tr>
            </a:tbl>
          </a:graphicData>
        </a:graphic>
      </p:graphicFrame>
      <p:grpSp>
        <p:nvGrpSpPr>
          <p:cNvPr id="15" name="그룹 14">
            <a:extLst>
              <a:ext uri="{FF2B5EF4-FFF2-40B4-BE49-F238E27FC236}">
                <a16:creationId xmlns:a16="http://schemas.microsoft.com/office/drawing/2014/main" id="{EDD0AB3D-DF69-4699-859E-45464F6AB143}"/>
              </a:ext>
            </a:extLst>
          </p:cNvPr>
          <p:cNvGrpSpPr/>
          <p:nvPr/>
        </p:nvGrpSpPr>
        <p:grpSpPr>
          <a:xfrm>
            <a:off x="1092471" y="2838813"/>
            <a:ext cx="10001353" cy="2220160"/>
            <a:chOff x="666657" y="-3466988"/>
            <a:chExt cx="10001353" cy="2220160"/>
          </a:xfrm>
          <a:solidFill>
            <a:srgbClr val="FFC000"/>
          </a:solidFill>
        </p:grpSpPr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2B91539A-4D30-4DFC-97D6-91FB38D60860}"/>
                </a:ext>
              </a:extLst>
            </p:cNvPr>
            <p:cNvSpPr/>
            <p:nvPr/>
          </p:nvSpPr>
          <p:spPr>
            <a:xfrm>
              <a:off x="666657" y="-3466988"/>
              <a:ext cx="10001353" cy="2218755"/>
            </a:xfrm>
            <a:prstGeom prst="rect">
              <a:avLst/>
            </a:prstGeom>
            <a:solidFill>
              <a:srgbClr val="72E3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DB90522-BB9B-41D2-90EF-24CE342D797D}"/>
                </a:ext>
              </a:extLst>
            </p:cNvPr>
            <p:cNvSpPr txBox="1"/>
            <p:nvPr/>
          </p:nvSpPr>
          <p:spPr>
            <a:xfrm>
              <a:off x="1727961" y="-3466988"/>
              <a:ext cx="8727142" cy="2220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en-US" altLang="ko-KR" b="1" dirty="0" err="1">
                  <a:solidFill>
                    <a:schemeClr val="bg1"/>
                  </a:solidFill>
                </a:rPr>
                <a:t>OBBgalss</a:t>
              </a:r>
              <a:r>
                <a:rPr lang="en-US" altLang="ko-KR" b="1" dirty="0">
                  <a:solidFill>
                    <a:schemeClr val="bg1"/>
                  </a:solidFill>
                </a:rPr>
                <a:t> </a:t>
              </a:r>
              <a:r>
                <a:rPr lang="ko-KR" altLang="en-US" b="1" dirty="0">
                  <a:solidFill>
                    <a:schemeClr val="bg1"/>
                  </a:solidFill>
                </a:rPr>
                <a:t>과제와 목표부터 측정까지 겹치는 부분이 많음 </a:t>
              </a:r>
              <a:endParaRPr lang="en-US" altLang="ko-KR" b="1" dirty="0">
                <a:solidFill>
                  <a:schemeClr val="bg1"/>
                </a:solidFill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b="1" dirty="0">
                  <a:solidFill>
                    <a:schemeClr val="bg1"/>
                  </a:solidFill>
                </a:rPr>
                <a:t> </a:t>
              </a:r>
              <a:r>
                <a:rPr lang="ko-KR" altLang="en-US" b="1" dirty="0">
                  <a:solidFill>
                    <a:schemeClr val="bg1"/>
                  </a:solidFill>
                </a:rPr>
                <a:t>   </a:t>
              </a:r>
              <a:r>
                <a:rPr lang="en-US" altLang="ko-KR" b="1" dirty="0">
                  <a:solidFill>
                    <a:schemeClr val="bg1"/>
                  </a:solidFill>
                </a:rPr>
                <a:t>-&gt;</a:t>
              </a:r>
              <a:r>
                <a:rPr lang="ko-KR" altLang="en-US" b="1" dirty="0">
                  <a:solidFill>
                    <a:schemeClr val="bg1"/>
                  </a:solidFill>
                </a:rPr>
                <a:t> </a:t>
              </a:r>
              <a:r>
                <a:rPr lang="en-US" altLang="ko-KR" b="1" dirty="0" err="1">
                  <a:solidFill>
                    <a:schemeClr val="bg1"/>
                  </a:solidFill>
                </a:rPr>
                <a:t>OBBglass</a:t>
              </a:r>
              <a:r>
                <a:rPr lang="ko-KR" altLang="en-US" b="1" dirty="0">
                  <a:solidFill>
                    <a:schemeClr val="bg1"/>
                  </a:solidFill>
                </a:rPr>
                <a:t> 과제 진행하면서 동시에 진행 가능</a:t>
              </a:r>
              <a:endParaRPr lang="en-US" altLang="ko-KR" b="1" dirty="0">
                <a:solidFill>
                  <a:schemeClr val="bg1"/>
                </a:solidFill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b="1" dirty="0">
                  <a:solidFill>
                    <a:schemeClr val="bg1"/>
                  </a:solidFill>
                </a:rPr>
                <a:t>    -&gt; flexible</a:t>
              </a:r>
              <a:r>
                <a:rPr lang="ko-KR" altLang="en-US" b="1" dirty="0">
                  <a:solidFill>
                    <a:schemeClr val="bg1"/>
                  </a:solidFill>
                </a:rPr>
                <a:t>한</a:t>
              </a:r>
              <a:r>
                <a:rPr lang="en-US" altLang="ko-KR" b="1" dirty="0">
                  <a:solidFill>
                    <a:schemeClr val="bg1"/>
                  </a:solidFill>
                </a:rPr>
                <a:t> </a:t>
              </a:r>
              <a:r>
                <a:rPr lang="ko-KR" altLang="en-US" b="1" dirty="0">
                  <a:solidFill>
                    <a:schemeClr val="bg1"/>
                  </a:solidFill>
                </a:rPr>
                <a:t>기판 선정</a:t>
              </a:r>
              <a:endParaRPr lang="en-US" altLang="ko-KR" b="1" dirty="0">
                <a:solidFill>
                  <a:schemeClr val="bg1"/>
                </a:solidFill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b="1" dirty="0">
                  <a:solidFill>
                    <a:schemeClr val="bg1"/>
                  </a:solidFill>
                </a:rPr>
                <a:t>    -&gt; </a:t>
              </a:r>
              <a:r>
                <a:rPr lang="ko-KR" altLang="en-US" b="1" dirty="0">
                  <a:solidFill>
                    <a:schemeClr val="bg1"/>
                  </a:solidFill>
                </a:rPr>
                <a:t>공정 확인 및 </a:t>
              </a:r>
              <a:r>
                <a:rPr lang="en-US" altLang="ko-KR" b="1" dirty="0">
                  <a:solidFill>
                    <a:schemeClr val="bg1"/>
                  </a:solidFill>
                </a:rPr>
                <a:t>set up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177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7342</TotalTime>
  <Words>958</Words>
  <Application>Microsoft Office PowerPoint</Application>
  <PresentationFormat>와이드스크린</PresentationFormat>
  <Paragraphs>209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9" baseType="lpstr">
      <vt:lpstr>돋움</vt:lpstr>
      <vt:lpstr>돋움체</vt:lpstr>
      <vt:lpstr>맑은 고딕</vt:lpstr>
      <vt:lpstr>바탕</vt:lpstr>
      <vt:lpstr>한컴 고딕</vt:lpstr>
      <vt:lpstr>휴먼명조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승균 김</dc:creator>
  <cp:lastModifiedBy>김승균</cp:lastModifiedBy>
  <cp:revision>176</cp:revision>
  <dcterms:created xsi:type="dcterms:W3CDTF">2023-02-06T16:25:11Z</dcterms:created>
  <dcterms:modified xsi:type="dcterms:W3CDTF">2023-07-09T11:50:38Z</dcterms:modified>
</cp:coreProperties>
</file>