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60" r:id="rId5"/>
    <p:sldMasterId id="2147483672" r:id="rId6"/>
    <p:sldMasterId id="2147483685" r:id="rId7"/>
  </p:sldMasterIdLst>
  <p:notesMasterIdLst>
    <p:notesMasterId r:id="rId32"/>
  </p:notesMasterIdLst>
  <p:handoutMasterIdLst>
    <p:handoutMasterId r:id="rId33"/>
  </p:handoutMasterIdLst>
  <p:sldIdLst>
    <p:sldId id="392" r:id="rId8"/>
    <p:sldId id="302" r:id="rId9"/>
    <p:sldId id="299" r:id="rId10"/>
    <p:sldId id="554" r:id="rId11"/>
    <p:sldId id="557" r:id="rId12"/>
    <p:sldId id="558" r:id="rId13"/>
    <p:sldId id="559" r:id="rId14"/>
    <p:sldId id="561" r:id="rId15"/>
    <p:sldId id="560" r:id="rId16"/>
    <p:sldId id="313" r:id="rId17"/>
    <p:sldId id="555" r:id="rId18"/>
    <p:sldId id="556" r:id="rId19"/>
    <p:sldId id="295" r:id="rId20"/>
    <p:sldId id="515" r:id="rId21"/>
    <p:sldId id="285" r:id="rId22"/>
    <p:sldId id="544" r:id="rId23"/>
    <p:sldId id="259" r:id="rId24"/>
    <p:sldId id="301" r:id="rId25"/>
    <p:sldId id="545" r:id="rId26"/>
    <p:sldId id="547" r:id="rId27"/>
    <p:sldId id="322" r:id="rId28"/>
    <p:sldId id="323" r:id="rId29"/>
    <p:sldId id="288" r:id="rId30"/>
    <p:sldId id="293" r:id="rId3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48" userDrawn="1">
          <p15:clr>
            <a:srgbClr val="A4A3A4"/>
          </p15:clr>
        </p15:guide>
        <p15:guide id="3" orient="horz" pos="4178" userDrawn="1">
          <p15:clr>
            <a:srgbClr val="A4A3A4"/>
          </p15:clr>
        </p15:guide>
        <p15:guide id="4" pos="554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66FF33"/>
    <a:srgbClr val="4040FF"/>
    <a:srgbClr val="FF54FF"/>
    <a:srgbClr val="00FF00"/>
    <a:srgbClr val="FFA600"/>
    <a:srgbClr val="E7772C"/>
    <a:srgbClr val="4472C4"/>
    <a:srgbClr val="A6A6A6"/>
    <a:srgbClr val="2038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보통 스타일 1 - 강조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41" autoAdjust="0"/>
    <p:restoredTop sz="94660"/>
  </p:normalViewPr>
  <p:slideViewPr>
    <p:cSldViewPr snapToGrid="0">
      <p:cViewPr varScale="1">
        <p:scale>
          <a:sx n="64" d="100"/>
          <a:sy n="64" d="100"/>
        </p:scale>
        <p:origin x="390" y="108"/>
      </p:cViewPr>
      <p:guideLst>
        <p:guide orient="horz" pos="1548"/>
        <p:guide orient="horz" pos="4178"/>
        <p:guide pos="554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7" d="100"/>
          <a:sy n="67" d="100"/>
        </p:scale>
        <p:origin x="274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21" Type="http://schemas.openxmlformats.org/officeDocument/2006/relationships/slide" Target="slides/slide14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viewProps" Target="viewProps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C69EDB-CEF1-432A-9AB2-882733141A67}" type="doc">
      <dgm:prSet loTypeId="urn:microsoft.com/office/officeart/2005/8/layout/venn1" loCatId="relationship" qsTypeId="urn:microsoft.com/office/officeart/2005/8/quickstyle/simple5" qsCatId="simple" csTypeId="urn:microsoft.com/office/officeart/2005/8/colors/accent1_2" csCatId="accent1" phldr="1"/>
      <dgm:spPr/>
    </dgm:pt>
    <dgm:pt modelId="{F0607AD0-D5FA-409C-B93A-BDB231F6FD33}">
      <dgm:prSet phldrT="[텍스트]"/>
      <dgm:spPr/>
      <dgm:t>
        <a:bodyPr/>
        <a:lstStyle/>
        <a:p>
          <a:pPr latinLnBrk="1"/>
          <a:r>
            <a:rPr lang="ko-KR" altLang="en-US" b="1" dirty="0"/>
            <a:t>의지</a:t>
          </a:r>
          <a:endParaRPr lang="en-US" altLang="ko-KR" b="1" dirty="0"/>
        </a:p>
      </dgm:t>
    </dgm:pt>
    <dgm:pt modelId="{71E9A63B-5FFC-4688-B7CC-9F8E8586C6A0}" type="parTrans" cxnId="{6878D6B8-EC5F-4253-AB7A-AF836A0FAB8F}">
      <dgm:prSet/>
      <dgm:spPr/>
      <dgm:t>
        <a:bodyPr/>
        <a:lstStyle/>
        <a:p>
          <a:pPr latinLnBrk="1"/>
          <a:endParaRPr lang="ko-KR" altLang="en-US" b="1"/>
        </a:p>
      </dgm:t>
    </dgm:pt>
    <dgm:pt modelId="{55D8E0D2-6958-4F6C-A77E-371797849932}" type="sibTrans" cxnId="{6878D6B8-EC5F-4253-AB7A-AF836A0FAB8F}">
      <dgm:prSet/>
      <dgm:spPr/>
      <dgm:t>
        <a:bodyPr/>
        <a:lstStyle/>
        <a:p>
          <a:pPr latinLnBrk="1"/>
          <a:endParaRPr lang="ko-KR" altLang="en-US" b="1"/>
        </a:p>
      </dgm:t>
    </dgm:pt>
    <dgm:pt modelId="{DE0DCCB9-E590-4677-B6AE-AE710B7C5DEF}">
      <dgm:prSet phldrT="[텍스트]"/>
      <dgm:spPr/>
      <dgm:t>
        <a:bodyPr/>
        <a:lstStyle/>
        <a:p>
          <a:pPr latinLnBrk="1"/>
          <a:r>
            <a:rPr lang="ko-KR" altLang="en-US" b="1" dirty="0"/>
            <a:t>인성</a:t>
          </a:r>
        </a:p>
      </dgm:t>
    </dgm:pt>
    <dgm:pt modelId="{D78355BF-5CF3-4C96-B4EB-EA7CBF3AA513}" type="parTrans" cxnId="{BA76F856-CCF2-48D6-856E-E84CF74BEEC6}">
      <dgm:prSet/>
      <dgm:spPr/>
      <dgm:t>
        <a:bodyPr/>
        <a:lstStyle/>
        <a:p>
          <a:pPr latinLnBrk="1"/>
          <a:endParaRPr lang="ko-KR" altLang="en-US" b="1"/>
        </a:p>
      </dgm:t>
    </dgm:pt>
    <dgm:pt modelId="{F0293D2D-1E46-445B-ACC6-4D0B34136849}" type="sibTrans" cxnId="{BA76F856-CCF2-48D6-856E-E84CF74BEEC6}">
      <dgm:prSet/>
      <dgm:spPr/>
      <dgm:t>
        <a:bodyPr/>
        <a:lstStyle/>
        <a:p>
          <a:pPr latinLnBrk="1"/>
          <a:endParaRPr lang="ko-KR" altLang="en-US" b="1"/>
        </a:p>
      </dgm:t>
    </dgm:pt>
    <dgm:pt modelId="{6149D8CB-1611-41DE-B04D-5014E8F1D66F}">
      <dgm:prSet phldrT="[텍스트]"/>
      <dgm:spPr/>
      <dgm:t>
        <a:bodyPr/>
        <a:lstStyle/>
        <a:p>
          <a:pPr latinLnBrk="1"/>
          <a:r>
            <a:rPr lang="ko-KR" altLang="en-US" b="1" dirty="0"/>
            <a:t>능력</a:t>
          </a:r>
        </a:p>
      </dgm:t>
    </dgm:pt>
    <dgm:pt modelId="{580B20E8-D360-4551-8345-9F6F4282465A}" type="parTrans" cxnId="{6189FA3A-E9E8-4579-ADF4-730D783B3821}">
      <dgm:prSet/>
      <dgm:spPr/>
      <dgm:t>
        <a:bodyPr/>
        <a:lstStyle/>
        <a:p>
          <a:pPr latinLnBrk="1"/>
          <a:endParaRPr lang="ko-KR" altLang="en-US" b="1"/>
        </a:p>
      </dgm:t>
    </dgm:pt>
    <dgm:pt modelId="{3A9C1189-A444-4FEF-B93F-1ADAD9EA63F8}" type="sibTrans" cxnId="{6189FA3A-E9E8-4579-ADF4-730D783B3821}">
      <dgm:prSet/>
      <dgm:spPr/>
      <dgm:t>
        <a:bodyPr/>
        <a:lstStyle/>
        <a:p>
          <a:pPr latinLnBrk="1"/>
          <a:endParaRPr lang="ko-KR" altLang="en-US" b="1"/>
        </a:p>
      </dgm:t>
    </dgm:pt>
    <dgm:pt modelId="{82DA9729-2329-4194-8BEB-E5AFBEDD4B23}" type="pres">
      <dgm:prSet presAssocID="{37C69EDB-CEF1-432A-9AB2-882733141A67}" presName="compositeShape" presStyleCnt="0">
        <dgm:presLayoutVars>
          <dgm:chMax val="7"/>
          <dgm:dir/>
          <dgm:resizeHandles val="exact"/>
        </dgm:presLayoutVars>
      </dgm:prSet>
      <dgm:spPr/>
    </dgm:pt>
    <dgm:pt modelId="{EC00B0E3-A4DF-4B02-860B-6C94FBBF60D7}" type="pres">
      <dgm:prSet presAssocID="{F0607AD0-D5FA-409C-B93A-BDB231F6FD33}" presName="circ1" presStyleLbl="vennNode1" presStyleIdx="0" presStyleCnt="3"/>
      <dgm:spPr/>
    </dgm:pt>
    <dgm:pt modelId="{98E88911-5DCE-4CDB-BB74-FE73E8FA87C5}" type="pres">
      <dgm:prSet presAssocID="{F0607AD0-D5FA-409C-B93A-BDB231F6FD33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B1D55336-4C25-4DC0-BEE8-0231FFAC6E8B}" type="pres">
      <dgm:prSet presAssocID="{DE0DCCB9-E590-4677-B6AE-AE710B7C5DEF}" presName="circ2" presStyleLbl="vennNode1" presStyleIdx="1" presStyleCnt="3"/>
      <dgm:spPr/>
    </dgm:pt>
    <dgm:pt modelId="{A1C18ABD-9351-4BF0-955B-2C9E0963FC51}" type="pres">
      <dgm:prSet presAssocID="{DE0DCCB9-E590-4677-B6AE-AE710B7C5DEF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F91ACD69-839E-4F46-AD37-5AD98CCEA4DF}" type="pres">
      <dgm:prSet presAssocID="{6149D8CB-1611-41DE-B04D-5014E8F1D66F}" presName="circ3" presStyleLbl="vennNode1" presStyleIdx="2" presStyleCnt="3"/>
      <dgm:spPr/>
    </dgm:pt>
    <dgm:pt modelId="{B51DEC87-D838-4B62-B61B-C699329BA316}" type="pres">
      <dgm:prSet presAssocID="{6149D8CB-1611-41DE-B04D-5014E8F1D66F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F8053731-A1DA-468F-BD44-2546091CBEAF}" type="presOf" srcId="{F0607AD0-D5FA-409C-B93A-BDB231F6FD33}" destId="{EC00B0E3-A4DF-4B02-860B-6C94FBBF60D7}" srcOrd="0" destOrd="0" presId="urn:microsoft.com/office/officeart/2005/8/layout/venn1"/>
    <dgm:cxn modelId="{6189FA3A-E9E8-4579-ADF4-730D783B3821}" srcId="{37C69EDB-CEF1-432A-9AB2-882733141A67}" destId="{6149D8CB-1611-41DE-B04D-5014E8F1D66F}" srcOrd="2" destOrd="0" parTransId="{580B20E8-D360-4551-8345-9F6F4282465A}" sibTransId="{3A9C1189-A444-4FEF-B93F-1ADAD9EA63F8}"/>
    <dgm:cxn modelId="{3A75AA5B-AC81-4522-9390-468A11437F0B}" type="presOf" srcId="{6149D8CB-1611-41DE-B04D-5014E8F1D66F}" destId="{F91ACD69-839E-4F46-AD37-5AD98CCEA4DF}" srcOrd="0" destOrd="0" presId="urn:microsoft.com/office/officeart/2005/8/layout/venn1"/>
    <dgm:cxn modelId="{F2D5DC4E-97EA-4969-9853-304418C5F50F}" type="presOf" srcId="{F0607AD0-D5FA-409C-B93A-BDB231F6FD33}" destId="{98E88911-5DCE-4CDB-BB74-FE73E8FA87C5}" srcOrd="1" destOrd="0" presId="urn:microsoft.com/office/officeart/2005/8/layout/venn1"/>
    <dgm:cxn modelId="{BA76F856-CCF2-48D6-856E-E84CF74BEEC6}" srcId="{37C69EDB-CEF1-432A-9AB2-882733141A67}" destId="{DE0DCCB9-E590-4677-B6AE-AE710B7C5DEF}" srcOrd="1" destOrd="0" parTransId="{D78355BF-5CF3-4C96-B4EB-EA7CBF3AA513}" sibTransId="{F0293D2D-1E46-445B-ACC6-4D0B34136849}"/>
    <dgm:cxn modelId="{75E52995-A0C5-4C84-B152-A9F22C0A3B20}" type="presOf" srcId="{37C69EDB-CEF1-432A-9AB2-882733141A67}" destId="{82DA9729-2329-4194-8BEB-E5AFBEDD4B23}" srcOrd="0" destOrd="0" presId="urn:microsoft.com/office/officeart/2005/8/layout/venn1"/>
    <dgm:cxn modelId="{F6A7FFB1-F222-4345-99C7-6367D780A7E4}" type="presOf" srcId="{DE0DCCB9-E590-4677-B6AE-AE710B7C5DEF}" destId="{B1D55336-4C25-4DC0-BEE8-0231FFAC6E8B}" srcOrd="0" destOrd="0" presId="urn:microsoft.com/office/officeart/2005/8/layout/venn1"/>
    <dgm:cxn modelId="{6878D6B8-EC5F-4253-AB7A-AF836A0FAB8F}" srcId="{37C69EDB-CEF1-432A-9AB2-882733141A67}" destId="{F0607AD0-D5FA-409C-B93A-BDB231F6FD33}" srcOrd="0" destOrd="0" parTransId="{71E9A63B-5FFC-4688-B7CC-9F8E8586C6A0}" sibTransId="{55D8E0D2-6958-4F6C-A77E-371797849932}"/>
    <dgm:cxn modelId="{59CDFDEF-D9E9-4961-9CF3-AE6E3C3581BE}" type="presOf" srcId="{6149D8CB-1611-41DE-B04D-5014E8F1D66F}" destId="{B51DEC87-D838-4B62-B61B-C699329BA316}" srcOrd="1" destOrd="0" presId="urn:microsoft.com/office/officeart/2005/8/layout/venn1"/>
    <dgm:cxn modelId="{8AC9D4FA-72FF-434F-8D63-12F460E615D8}" type="presOf" srcId="{DE0DCCB9-E590-4677-B6AE-AE710B7C5DEF}" destId="{A1C18ABD-9351-4BF0-955B-2C9E0963FC51}" srcOrd="1" destOrd="0" presId="urn:microsoft.com/office/officeart/2005/8/layout/venn1"/>
    <dgm:cxn modelId="{F0AB5F94-8D43-4180-A911-0A2330E60D0C}" type="presParOf" srcId="{82DA9729-2329-4194-8BEB-E5AFBEDD4B23}" destId="{EC00B0E3-A4DF-4B02-860B-6C94FBBF60D7}" srcOrd="0" destOrd="0" presId="urn:microsoft.com/office/officeart/2005/8/layout/venn1"/>
    <dgm:cxn modelId="{3CED50E9-B7E4-41C7-8E04-9871EFA5FDE6}" type="presParOf" srcId="{82DA9729-2329-4194-8BEB-E5AFBEDD4B23}" destId="{98E88911-5DCE-4CDB-BB74-FE73E8FA87C5}" srcOrd="1" destOrd="0" presId="urn:microsoft.com/office/officeart/2005/8/layout/venn1"/>
    <dgm:cxn modelId="{E6159A52-B617-4C9E-ADAD-0E5A65E5E5C7}" type="presParOf" srcId="{82DA9729-2329-4194-8BEB-E5AFBEDD4B23}" destId="{B1D55336-4C25-4DC0-BEE8-0231FFAC6E8B}" srcOrd="2" destOrd="0" presId="urn:microsoft.com/office/officeart/2005/8/layout/venn1"/>
    <dgm:cxn modelId="{CF8C213F-F482-416A-9AC6-9C1A85A2B02E}" type="presParOf" srcId="{82DA9729-2329-4194-8BEB-E5AFBEDD4B23}" destId="{A1C18ABD-9351-4BF0-955B-2C9E0963FC51}" srcOrd="3" destOrd="0" presId="urn:microsoft.com/office/officeart/2005/8/layout/venn1"/>
    <dgm:cxn modelId="{83F43230-D066-49C7-B65D-FCF9BD64B19F}" type="presParOf" srcId="{82DA9729-2329-4194-8BEB-E5AFBEDD4B23}" destId="{F91ACD69-839E-4F46-AD37-5AD98CCEA4DF}" srcOrd="4" destOrd="0" presId="urn:microsoft.com/office/officeart/2005/8/layout/venn1"/>
    <dgm:cxn modelId="{9448C231-BAE8-43C4-985B-52C2230698A2}" type="presParOf" srcId="{82DA9729-2329-4194-8BEB-E5AFBEDD4B23}" destId="{B51DEC87-D838-4B62-B61B-C699329BA316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00B0E3-A4DF-4B02-860B-6C94FBBF60D7}">
      <dsp:nvSpPr>
        <dsp:cNvPr id="0" name=""/>
        <dsp:cNvSpPr/>
      </dsp:nvSpPr>
      <dsp:spPr>
        <a:xfrm>
          <a:off x="2757011" y="56574"/>
          <a:ext cx="2715577" cy="2715577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6000" b="1" kern="1200" dirty="0"/>
            <a:t>의지</a:t>
          </a:r>
          <a:endParaRPr lang="en-US" altLang="ko-KR" sz="6000" b="1" kern="1200" dirty="0"/>
        </a:p>
      </dsp:txBody>
      <dsp:txXfrm>
        <a:off x="3119088" y="531800"/>
        <a:ext cx="1991423" cy="1222010"/>
      </dsp:txXfrm>
    </dsp:sp>
    <dsp:sp modelId="{B1D55336-4C25-4DC0-BEE8-0231FFAC6E8B}">
      <dsp:nvSpPr>
        <dsp:cNvPr id="0" name=""/>
        <dsp:cNvSpPr/>
      </dsp:nvSpPr>
      <dsp:spPr>
        <a:xfrm>
          <a:off x="3736882" y="1753810"/>
          <a:ext cx="2715577" cy="2715577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6000" b="1" kern="1200" dirty="0"/>
            <a:t>인성</a:t>
          </a:r>
        </a:p>
      </dsp:txBody>
      <dsp:txXfrm>
        <a:off x="4567396" y="2455334"/>
        <a:ext cx="1629346" cy="1493567"/>
      </dsp:txXfrm>
    </dsp:sp>
    <dsp:sp modelId="{F91ACD69-839E-4F46-AD37-5AD98CCEA4DF}">
      <dsp:nvSpPr>
        <dsp:cNvPr id="0" name=""/>
        <dsp:cNvSpPr/>
      </dsp:nvSpPr>
      <dsp:spPr>
        <a:xfrm>
          <a:off x="1777140" y="1753810"/>
          <a:ext cx="2715577" cy="2715577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6000" b="1" kern="1200" dirty="0"/>
            <a:t>능력</a:t>
          </a:r>
        </a:p>
      </dsp:txBody>
      <dsp:txXfrm>
        <a:off x="2032857" y="2455334"/>
        <a:ext cx="1629346" cy="14935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7D3DDB-EF13-4FE0-BE83-AE92B79FD4B2}" type="datetimeFigureOut">
              <a:rPr lang="ko-KR" altLang="en-US" smtClean="0"/>
              <a:t>2023-07-11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3D98F3-9C6F-4D80-805B-DAF8B8E33B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606336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6A450F-728E-48A7-B305-DFF9AC90060B}" type="datetimeFigureOut">
              <a:rPr lang="ko-KR" altLang="en-US" smtClean="0"/>
              <a:t>2023-07-11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C6583-3F9C-4421-B8F6-6D72F65E7B1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3027080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ko-KR" dirty="0"/>
              <a:t>2009.01.09 </a:t>
            </a:r>
            <a:r>
              <a:rPr lang="ko-KR" altLang="en-US" dirty="0" err="1"/>
              <a:t>충청투데이</a:t>
            </a:r>
            <a:r>
              <a:rPr lang="en-US" altLang="ko-KR" dirty="0"/>
              <a:t>:</a:t>
            </a:r>
            <a:r>
              <a:rPr lang="en-US" altLang="ko-KR" baseline="0" dirty="0"/>
              <a:t>  </a:t>
            </a:r>
            <a:r>
              <a:rPr lang="ko-KR" altLang="en-US" dirty="0"/>
              <a:t>지방 대학생에 대한 그릇된 선입견 버려야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 err="1"/>
              <a:t>지방대</a:t>
            </a:r>
            <a:r>
              <a:rPr lang="ko-KR" altLang="en-US" dirty="0"/>
              <a:t> 학생들이 서울 소재 대학 편입준비와 영어실력 향상 등을 위해 줄줄이 서울로 유학을 떠나고 있다</a:t>
            </a:r>
            <a:r>
              <a:rPr lang="en-US" altLang="ko-KR" dirty="0"/>
              <a:t>. </a:t>
            </a:r>
            <a:r>
              <a:rPr lang="ko-KR" altLang="en-US" dirty="0"/>
              <a:t>지방 대학가에선 이것이 하나의 </a:t>
            </a:r>
            <a:r>
              <a:rPr lang="ko-KR" altLang="en-US" dirty="0" err="1"/>
              <a:t>트랜드가</a:t>
            </a:r>
            <a:r>
              <a:rPr lang="ko-KR" altLang="en-US" dirty="0"/>
              <a:t> 되고 있다</a:t>
            </a:r>
            <a:r>
              <a:rPr lang="en-US" altLang="ko-KR" dirty="0"/>
              <a:t>. </a:t>
            </a:r>
            <a:r>
              <a:rPr lang="ko-KR" altLang="en-US" dirty="0"/>
              <a:t>일류대학 간판</a:t>
            </a:r>
            <a:r>
              <a:rPr lang="en-US" altLang="ko-KR" dirty="0"/>
              <a:t>, </a:t>
            </a:r>
            <a:r>
              <a:rPr lang="ko-KR" altLang="en-US" dirty="0"/>
              <a:t>높은 </a:t>
            </a:r>
            <a:r>
              <a:rPr lang="ko-KR" altLang="en-US" dirty="0" err="1"/>
              <a:t>토익점수</a:t>
            </a:r>
            <a:r>
              <a:rPr lang="en-US" altLang="ko-KR" dirty="0"/>
              <a:t>, </a:t>
            </a:r>
            <a:r>
              <a:rPr lang="ko-KR" altLang="en-US" dirty="0"/>
              <a:t>좋은 학점 등 이른바 </a:t>
            </a:r>
            <a:r>
              <a:rPr lang="en-US" altLang="ko-KR" dirty="0"/>
              <a:t>'</a:t>
            </a:r>
            <a:r>
              <a:rPr lang="ko-KR" altLang="en-US" dirty="0"/>
              <a:t>최상의 </a:t>
            </a:r>
            <a:r>
              <a:rPr lang="ko-KR" altLang="en-US" dirty="0" err="1"/>
              <a:t>스펙</a:t>
            </a:r>
            <a:r>
              <a:rPr lang="en-US" altLang="ko-KR" dirty="0"/>
              <a:t>(specification)'</a:t>
            </a:r>
            <a:r>
              <a:rPr lang="ko-KR" altLang="en-US" dirty="0"/>
              <a:t>이 안정된 직업을 갖게 해주는 풍조에서 비롯된 것이다</a:t>
            </a:r>
            <a:r>
              <a:rPr lang="en-US" altLang="ko-KR" dirty="0"/>
              <a:t>. </a:t>
            </a:r>
            <a:r>
              <a:rPr lang="ko-KR" altLang="en-US" dirty="0"/>
              <a:t>취업전선에서 </a:t>
            </a:r>
            <a:r>
              <a:rPr lang="en-US" altLang="ko-KR" dirty="0"/>
              <a:t>'</a:t>
            </a:r>
            <a:r>
              <a:rPr lang="ko-KR" altLang="en-US" dirty="0" err="1"/>
              <a:t>스펙</a:t>
            </a:r>
            <a:r>
              <a:rPr lang="en-US" altLang="ko-KR" dirty="0"/>
              <a:t>'</a:t>
            </a:r>
            <a:r>
              <a:rPr lang="ko-KR" altLang="en-US" dirty="0"/>
              <a:t>의 위력이 얼마나 대단한가를 보여주는 것이기도 하지만</a:t>
            </a:r>
            <a:r>
              <a:rPr lang="en-US" altLang="ko-KR" dirty="0"/>
              <a:t>, </a:t>
            </a:r>
            <a:r>
              <a:rPr lang="ko-KR" altLang="en-US" dirty="0"/>
              <a:t>상당수 기업들이 </a:t>
            </a:r>
            <a:r>
              <a:rPr lang="ko-KR" altLang="en-US" dirty="0" err="1"/>
              <a:t>지방대</a:t>
            </a:r>
            <a:r>
              <a:rPr lang="ko-KR" altLang="en-US" dirty="0"/>
              <a:t> 학생을 얼마나 외면하고 있는지도 알 수 있는 대목이다</a:t>
            </a:r>
            <a:r>
              <a:rPr lang="en-US" altLang="ko-KR" dirty="0"/>
              <a:t>. </a:t>
            </a:r>
            <a:br>
              <a:rPr lang="en-US" altLang="ko-KR" dirty="0"/>
            </a:br>
            <a:br>
              <a:rPr lang="en-US" altLang="ko-KR" dirty="0"/>
            </a:br>
            <a:r>
              <a:rPr lang="ko-KR" altLang="en-US" dirty="0"/>
              <a:t>졸업을 앞둔 청주 모 대학의 한 학생은 자신이 올릴 수 있는 </a:t>
            </a:r>
            <a:r>
              <a:rPr lang="en-US" altLang="ko-KR" dirty="0"/>
              <a:t>'</a:t>
            </a:r>
            <a:r>
              <a:rPr lang="ko-KR" altLang="en-US" dirty="0" err="1"/>
              <a:t>스펙</a:t>
            </a:r>
            <a:r>
              <a:rPr lang="en-US" altLang="ko-KR" dirty="0"/>
              <a:t>'</a:t>
            </a:r>
            <a:r>
              <a:rPr lang="ko-KR" altLang="en-US" dirty="0"/>
              <a:t>은 영어실력을 향상시키는 길밖에 없다고 생각해 서울로 유학을 떠났다</a:t>
            </a:r>
            <a:r>
              <a:rPr lang="en-US" altLang="ko-KR" dirty="0"/>
              <a:t>. </a:t>
            </a:r>
            <a:r>
              <a:rPr lang="ko-KR" altLang="en-US" dirty="0"/>
              <a:t>이 학생의 경우 해외연수를 하지 못하는 형편이어서 서울에 있는 학원을 선택했다</a:t>
            </a:r>
            <a:r>
              <a:rPr lang="en-US" altLang="ko-KR" dirty="0"/>
              <a:t>. </a:t>
            </a:r>
            <a:r>
              <a:rPr lang="ko-KR" altLang="en-US" dirty="0"/>
              <a:t>서울 소재 대학에 편입하기 위해 준비를 했다는 또 다른 대학생은 아예 휴학을 하고 서울로 거처를 옮겼다</a:t>
            </a:r>
            <a:r>
              <a:rPr lang="en-US" altLang="ko-KR" dirty="0"/>
              <a:t>. </a:t>
            </a:r>
            <a:r>
              <a:rPr lang="ko-KR" altLang="en-US" dirty="0"/>
              <a:t>지방 대학에선 자신의 미래를 보장할 수 없다는 생각에 서울의 명문대에 편입을 해서라도 좋은 </a:t>
            </a:r>
            <a:r>
              <a:rPr lang="en-US" altLang="ko-KR" dirty="0"/>
              <a:t>'</a:t>
            </a:r>
            <a:r>
              <a:rPr lang="ko-KR" altLang="en-US" dirty="0" err="1"/>
              <a:t>스펙</a:t>
            </a:r>
            <a:r>
              <a:rPr lang="en-US" altLang="ko-KR" dirty="0"/>
              <a:t>'</a:t>
            </a:r>
            <a:r>
              <a:rPr lang="ko-KR" altLang="en-US" dirty="0"/>
              <a:t>을 만들고 싶어 한다</a:t>
            </a:r>
            <a:r>
              <a:rPr lang="en-US" altLang="ko-KR" dirty="0"/>
              <a:t>. </a:t>
            </a:r>
            <a:r>
              <a:rPr lang="ko-KR" altLang="en-US" dirty="0"/>
              <a:t>이 같은 세태를 반영이라도 하듯 이를 분석</a:t>
            </a:r>
            <a:r>
              <a:rPr lang="en-US" altLang="ko-KR" dirty="0"/>
              <a:t>·</a:t>
            </a:r>
            <a:r>
              <a:rPr lang="ko-KR" altLang="en-US" dirty="0"/>
              <a:t>상담해 주는 업체까지 성업 중이다</a:t>
            </a:r>
            <a:r>
              <a:rPr lang="en-US" altLang="ko-KR" dirty="0"/>
              <a:t>. </a:t>
            </a:r>
            <a:br>
              <a:rPr lang="en-US" altLang="ko-KR" dirty="0"/>
            </a:br>
            <a:br>
              <a:rPr lang="en-US" altLang="ko-KR" dirty="0"/>
            </a:br>
            <a:r>
              <a:rPr lang="ko-KR" altLang="en-US" dirty="0"/>
              <a:t>요즘 경제위기를 맞아 취업난이 가중되면서 이런 대학생들이 점차 늘어나고 있다</a:t>
            </a:r>
            <a:r>
              <a:rPr lang="en-US" altLang="ko-KR" dirty="0"/>
              <a:t>. </a:t>
            </a:r>
            <a:r>
              <a:rPr lang="ko-KR" altLang="en-US" dirty="0"/>
              <a:t>지방의 대학생들이 얼마나 많은 고통을 겪고 있는지 충분히 입증이 된다</a:t>
            </a:r>
            <a:r>
              <a:rPr lang="en-US" altLang="ko-KR" dirty="0"/>
              <a:t>. </a:t>
            </a:r>
            <a:r>
              <a:rPr lang="ko-KR" altLang="en-US" dirty="0"/>
              <a:t>사교육비에 대한 부모들의 부담도 적지 않다</a:t>
            </a:r>
            <a:r>
              <a:rPr lang="en-US" altLang="ko-KR" dirty="0"/>
              <a:t>. </a:t>
            </a:r>
            <a:r>
              <a:rPr lang="ko-KR" altLang="en-US" dirty="0"/>
              <a:t>일부에선 대학 간판이 일자리를 보장하는 시대는 지났다고 하지만 대학생들의 대부분은 명문대 간판이 채용에 가장 크게 작용을 한다고 믿고 있다</a:t>
            </a:r>
            <a:r>
              <a:rPr lang="en-US" altLang="ko-KR" dirty="0"/>
              <a:t>. </a:t>
            </a:r>
            <a:r>
              <a:rPr lang="ko-KR" altLang="en-US" dirty="0"/>
              <a:t>이게 지나친 편견이라면 오히려 다행이다</a:t>
            </a:r>
            <a:r>
              <a:rPr lang="en-US" altLang="ko-KR" dirty="0"/>
              <a:t>. </a:t>
            </a:r>
            <a:r>
              <a:rPr lang="ko-KR" altLang="en-US" dirty="0"/>
              <a:t>직업을 결정하는 것은 적성을 충분히 고려해 자신을 꼭 필요로 하고 능력을 가장 잘 발휘할 수 있는 곳을 찾는 것이라고 할 수 있다</a:t>
            </a:r>
            <a:r>
              <a:rPr lang="en-US" altLang="ko-KR" dirty="0"/>
              <a:t>. </a:t>
            </a:r>
            <a:r>
              <a:rPr lang="ko-KR" altLang="en-US" dirty="0"/>
              <a:t>취업기준은 명문대 순으로 결정될 성질의 것이 아니다</a:t>
            </a:r>
            <a:r>
              <a:rPr lang="en-US" altLang="ko-KR" dirty="0"/>
              <a:t>.</a:t>
            </a:r>
            <a:br>
              <a:rPr lang="en-US" altLang="ko-KR" dirty="0"/>
            </a:br>
            <a:br>
              <a:rPr lang="en-US" altLang="ko-KR" dirty="0"/>
            </a:br>
            <a:r>
              <a:rPr lang="ko-KR" altLang="en-US" dirty="0"/>
              <a:t>상당수 대기업들이 </a:t>
            </a:r>
            <a:r>
              <a:rPr lang="ko-KR" altLang="en-US" dirty="0" err="1"/>
              <a:t>지방대</a:t>
            </a:r>
            <a:r>
              <a:rPr lang="ko-KR" altLang="en-US" dirty="0"/>
              <a:t> 출신이라는 이유로 이들을 아예 서류전형에서 탈락시키는 것은 학벌주의가 낳은 심각한 병폐다</a:t>
            </a:r>
            <a:r>
              <a:rPr lang="en-US" altLang="ko-KR" dirty="0"/>
              <a:t>. '</a:t>
            </a:r>
            <a:r>
              <a:rPr lang="ko-KR" altLang="en-US" dirty="0"/>
              <a:t>지방대학생 </a:t>
            </a:r>
            <a:r>
              <a:rPr lang="ko-KR" altLang="en-US" dirty="0" err="1"/>
              <a:t>채용목표제</a:t>
            </a:r>
            <a:r>
              <a:rPr lang="en-US" altLang="ko-KR" dirty="0"/>
              <a:t>'</a:t>
            </a:r>
            <a:r>
              <a:rPr lang="ko-KR" altLang="en-US" dirty="0" err="1"/>
              <a:t>를</a:t>
            </a:r>
            <a:r>
              <a:rPr lang="ko-KR" altLang="en-US" dirty="0"/>
              <a:t> 권장한들 아무런 소용이 없다</a:t>
            </a:r>
            <a:r>
              <a:rPr lang="en-US" altLang="ko-KR" dirty="0"/>
              <a:t>. </a:t>
            </a:r>
            <a:r>
              <a:rPr lang="ko-KR" altLang="en-US" dirty="0" err="1"/>
              <a:t>지방대생에겐</a:t>
            </a:r>
            <a:r>
              <a:rPr lang="ko-KR" altLang="en-US" dirty="0"/>
              <a:t> 너무 억울한 일이 아닐 수 없다</a:t>
            </a:r>
            <a:r>
              <a:rPr lang="en-US" altLang="ko-KR" dirty="0"/>
              <a:t>. </a:t>
            </a:r>
            <a:r>
              <a:rPr lang="ko-KR" altLang="en-US" dirty="0" err="1"/>
              <a:t>지방대에</a:t>
            </a:r>
            <a:r>
              <a:rPr lang="ko-KR" altLang="en-US" dirty="0"/>
              <a:t> 입학한 후 자기발전을 위한 노력을 꾸준히 해 객관적으로 우수한 실력과 능력을 보유한 학생들도 많다</a:t>
            </a:r>
            <a:r>
              <a:rPr lang="en-US" altLang="ko-KR" dirty="0"/>
              <a:t>. </a:t>
            </a:r>
            <a:r>
              <a:rPr lang="ko-KR" altLang="en-US" dirty="0"/>
              <a:t>이제 </a:t>
            </a:r>
            <a:r>
              <a:rPr lang="ko-KR" altLang="en-US" dirty="0" err="1"/>
              <a:t>지방대생이</a:t>
            </a:r>
            <a:r>
              <a:rPr lang="ko-KR" altLang="en-US" dirty="0"/>
              <a:t> 수도권 대학생보다 능력과 실력이 떨어진다는 그릇된 선입견을 버려야 한다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5844-91E0-4164-8243-AFF0C54C915B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우리사업단은 </a:t>
            </a:r>
            <a:r>
              <a:rPr lang="ko-KR" altLang="en-US" dirty="0" err="1"/>
              <a:t>어떤일을</a:t>
            </a:r>
            <a:r>
              <a:rPr lang="ko-KR" altLang="en-US" dirty="0"/>
              <a:t> 할 수 있을까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5844-91E0-4164-8243-AFF0C54C915B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더불어 </a:t>
            </a:r>
            <a:r>
              <a:rPr lang="en-US" altLang="ko-KR" dirty="0"/>
              <a:t>2007</a:t>
            </a:r>
            <a:r>
              <a:rPr lang="ko-KR" altLang="en-US" dirty="0"/>
              <a:t>년</a:t>
            </a:r>
            <a:r>
              <a:rPr lang="ko-KR" altLang="en-US" baseline="0" dirty="0"/>
              <a:t> </a:t>
            </a:r>
            <a:r>
              <a:rPr lang="en-US" altLang="ko-KR" baseline="0" dirty="0"/>
              <a:t>6</a:t>
            </a:r>
            <a:r>
              <a:rPr lang="ko-KR" altLang="en-US" baseline="0" dirty="0"/>
              <a:t>월 중심대학인 호서대학교에 충청남도 최대규모의 디스플레이 전용 </a:t>
            </a:r>
            <a:r>
              <a:rPr lang="ko-KR" altLang="en-US" baseline="0" dirty="0" err="1"/>
              <a:t>클린룸을</a:t>
            </a:r>
            <a:r>
              <a:rPr lang="ko-KR" altLang="en-US" baseline="0" dirty="0"/>
              <a:t> </a:t>
            </a:r>
            <a:endParaRPr lang="en-US" altLang="ko-KR" baseline="0" dirty="0"/>
          </a:p>
          <a:p>
            <a:r>
              <a:rPr lang="ko-KR" altLang="en-US" baseline="0" dirty="0"/>
              <a:t>마련함으로써</a:t>
            </a:r>
            <a:r>
              <a:rPr lang="en-US" altLang="ko-KR" baseline="0" dirty="0"/>
              <a:t>,</a:t>
            </a:r>
            <a:r>
              <a:rPr lang="ko-KR" altLang="en-US" baseline="0" dirty="0"/>
              <a:t> </a:t>
            </a:r>
            <a:r>
              <a:rPr lang="ko-KR" altLang="en-US" baseline="0" dirty="0" err="1"/>
              <a:t>학부생들로</a:t>
            </a:r>
            <a:r>
              <a:rPr lang="ko-KR" altLang="en-US" baseline="0" dirty="0"/>
              <a:t> 하여금 최상의 학습환경을 제공하고 있음</a:t>
            </a:r>
            <a:r>
              <a:rPr lang="en-US" altLang="ko-KR" baseline="0" dirty="0"/>
              <a:t>.</a:t>
            </a:r>
            <a:r>
              <a:rPr lang="ko-KR" altLang="en-US" baseline="0" dirty="0"/>
              <a:t> </a:t>
            </a:r>
            <a:endParaRPr lang="en-US" altLang="ko-KR" baseline="0" dirty="0"/>
          </a:p>
          <a:p>
            <a:endParaRPr lang="en-US" altLang="ko-KR" baseline="0" dirty="0"/>
          </a:p>
          <a:p>
            <a:r>
              <a:rPr lang="en-US" altLang="ko-KR" baseline="0" dirty="0"/>
              <a:t>LCD, PDP, TFT, OLED</a:t>
            </a:r>
            <a:r>
              <a:rPr lang="ko-KR" altLang="en-US" baseline="0" dirty="0"/>
              <a:t> 분야를 아우르는 통합교육환경구축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5844-91E0-4164-8243-AFF0C54C915B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874CA81-51ED-4A52-90B1-EC3B793F98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041906ED-0673-404B-95BF-627943E568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19509EC-67B2-4069-96E8-5D89DE94F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A2F82-9254-4B76-9484-EDE153B5F667}" type="datetime1">
              <a:rPr lang="ko-KR" altLang="en-US" smtClean="0"/>
              <a:t>2023-07-11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330E7DF-E920-4AC8-9389-1708BC058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D2F9382-042A-4117-B81C-C16F175BB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26612-11EA-42D9-9249-6C88F4E1AB2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9193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2B04C36-3114-4219-AD42-5D4148F98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39CAA755-9870-47D1-902C-0FD8405474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6719B87-29D7-4728-8F77-C8EEB5995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F6C69-988E-42CB-BDFD-5F59B99A7567}" type="datetime1">
              <a:rPr lang="ko-KR" altLang="en-US" smtClean="0"/>
              <a:t>2023-07-11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E310B1D-D767-4EFD-B5E8-7F6A9DF6C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6F88D4C-0277-480C-B391-FB59FBACC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26612-11EA-42D9-9249-6C88F4E1AB2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66516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96FC8C8A-C282-4A7E-830A-188D6C69D0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9964C9F2-5187-48E1-8635-687801354F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3601CE5-17CA-480F-8EA4-242E03552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A81AC-2CE5-41AC-AC58-5B91901328E2}" type="datetime1">
              <a:rPr lang="ko-KR" altLang="en-US" smtClean="0"/>
              <a:t>2023-07-11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C11B9CC-18E3-4BA7-B8F6-85A35D89A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BBA9C30-17B2-4A8E-8404-C0FBAB855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26612-11EA-42D9-9249-6C88F4E1AB2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991920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71461" y="2173290"/>
            <a:ext cx="10363200" cy="898521"/>
          </a:xfrm>
        </p:spPr>
        <p:txBody>
          <a:bodyPr/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571461" y="3071810"/>
            <a:ext cx="8534400" cy="681030"/>
          </a:xfrm>
        </p:spPr>
        <p:txBody>
          <a:bodyPr/>
          <a:lstStyle>
            <a:lvl1pPr marL="0" indent="0" algn="l">
              <a:buNone/>
              <a:defRPr b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BBC4E-C805-4630-9678-388C5AEFABEF}" type="datetime1">
              <a:rPr lang="ko-KR" altLang="en-US" smtClean="0"/>
              <a:pPr/>
              <a:t>2023-07-11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6ED92-64BF-4642-96B4-0D4FD32D615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61405374"/>
      </p:ext>
    </p:extLst>
  </p:cSld>
  <p:clrMapOvr>
    <a:masterClrMapping/>
  </p:clrMapOvr>
  <p:transition spd="med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F8FC1-8BE8-4186-88C6-9C43BF3F1DE0}" type="datetime1">
              <a:rPr lang="ko-KR" altLang="en-US" smtClean="0"/>
              <a:pPr/>
              <a:t>2023-07-11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6ED92-64BF-4642-96B4-0D4FD32D615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96562587"/>
      </p:ext>
    </p:extLst>
  </p:cSld>
  <p:clrMapOvr>
    <a:masterClrMapping/>
  </p:clrMapOvr>
  <p:transition spd="med"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71461" y="3067058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71461" y="1566871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C3B28-B005-4747-B43E-41488A76EF89}" type="datetime1">
              <a:rPr lang="ko-KR" altLang="en-US" smtClean="0"/>
              <a:pPr/>
              <a:t>2023-07-11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6ED92-64BF-4642-96B4-0D4FD32D615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53436853"/>
      </p:ext>
    </p:extLst>
  </p:cSld>
  <p:clrMapOvr>
    <a:masterClrMapping/>
  </p:clrMapOvr>
  <p:transition spd="med"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B41B2-7735-4B94-8B36-5FB811BA89E8}" type="datetime1">
              <a:rPr lang="ko-KR" altLang="en-US" smtClean="0"/>
              <a:pPr/>
              <a:t>2023-07-11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6ED92-64BF-4642-96B4-0D4FD32D615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39362074"/>
      </p:ext>
    </p:extLst>
  </p:cSld>
  <p:clrMapOvr>
    <a:masterClrMapping/>
  </p:clrMapOvr>
  <p:transition spd="med"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4BD62-DD67-43AA-8785-06011918EA63}" type="datetime1">
              <a:rPr lang="ko-KR" altLang="en-US" smtClean="0"/>
              <a:pPr/>
              <a:t>2023-07-11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6ED92-64BF-4642-96B4-0D4FD32D615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6174528"/>
      </p:ext>
    </p:extLst>
  </p:cSld>
  <p:clrMapOvr>
    <a:masterClrMapping/>
  </p:clrMapOvr>
  <p:transition spd="med"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5769F-C1C7-46B4-96E3-623330062BB0}" type="datetime1">
              <a:rPr lang="ko-KR" altLang="en-US" smtClean="0"/>
              <a:pPr/>
              <a:t>2023-07-11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6ED92-64BF-4642-96B4-0D4FD32D615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72387786"/>
      </p:ext>
    </p:extLst>
  </p:cSld>
  <p:clrMapOvr>
    <a:masterClrMapping/>
  </p:clrMapOvr>
  <p:transition spd="med"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4718-3EC2-4915-A5A7-464C775911CB}" type="datetime1">
              <a:rPr lang="ko-KR" altLang="en-US" smtClean="0"/>
              <a:pPr/>
              <a:t>2023-07-11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6ED92-64BF-4642-96B4-0D4FD32D615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65614950"/>
      </p:ext>
    </p:extLst>
  </p:cSld>
  <p:clrMapOvr>
    <a:masterClrMapping/>
  </p:clrMapOvr>
  <p:transition spd="med"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5B704-308E-4B6B-B385-E877AE71E186}" type="datetime1">
              <a:rPr lang="ko-KR" altLang="en-US" smtClean="0"/>
              <a:pPr/>
              <a:t>2023-07-11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6ED92-64BF-4642-96B4-0D4FD32D615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246494"/>
      </p:ext>
    </p:extLst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50DB6DF-D53D-48C7-AF4A-D76C07AFB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6799EB3-E182-4B1F-B0EB-D917DE9E9A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740472A-382A-464E-9001-125A84C14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BFFD0-6837-4615-A9DF-7173456310A3}" type="datetime1">
              <a:rPr lang="ko-KR" altLang="en-US" smtClean="0"/>
              <a:t>2023-07-11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78B3BCD-6DC6-4A29-82EE-FFE29B8A2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53F6587-C33D-4702-B632-B44440895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26612-11EA-42D9-9249-6C88F4E1AB24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직사각형 6"/>
          <p:cNvSpPr/>
          <p:nvPr userDrawn="1"/>
        </p:nvSpPr>
        <p:spPr>
          <a:xfrm>
            <a:off x="192088" y="299938"/>
            <a:ext cx="11844337" cy="65436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12700" dir="5400000" algn="t" rotWithShape="0">
              <a:srgbClr val="E7772C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8" name="직사각형 7"/>
          <p:cNvSpPr/>
          <p:nvPr userDrawn="1"/>
        </p:nvSpPr>
        <p:spPr>
          <a:xfrm>
            <a:off x="0" y="-20993"/>
            <a:ext cx="9978390" cy="800100"/>
          </a:xfrm>
          <a:prstGeom prst="rect">
            <a:avLst/>
          </a:prstGeom>
          <a:gradFill flip="none" rotWithShape="1">
            <a:gsLst>
              <a:gs pos="0">
                <a:srgbClr val="E7772C">
                  <a:shade val="30000"/>
                  <a:satMod val="115000"/>
                </a:srgbClr>
              </a:gs>
              <a:gs pos="50000">
                <a:srgbClr val="E7772C">
                  <a:shade val="67500"/>
                  <a:satMod val="115000"/>
                </a:srgbClr>
              </a:gs>
              <a:gs pos="100000">
                <a:srgbClr val="E7772C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>
            <a:outerShdw dist="12700" dir="5400000" algn="t" rotWithShape="0">
              <a:srgbClr val="E7772C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36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2395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77D8C-089C-4913-AA58-63DAD1E9DEE3}" type="datetime1">
              <a:rPr lang="ko-KR" altLang="en-US" smtClean="0"/>
              <a:pPr/>
              <a:t>2023-07-11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6ED92-64BF-4642-96B4-0D4FD32D615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7625809"/>
      </p:ext>
    </p:extLst>
  </p:cSld>
  <p:clrMapOvr>
    <a:masterClrMapping/>
  </p:clrMapOvr>
  <p:transition spd="med"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41426-4E0F-4114-8F99-1D4838F066DC}" type="datetime1">
              <a:rPr lang="ko-KR" altLang="en-US" smtClean="0"/>
              <a:pPr/>
              <a:t>2023-07-11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6ED92-64BF-4642-96B4-0D4FD32D615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48154622"/>
      </p:ext>
    </p:extLst>
  </p:cSld>
  <p:clrMapOvr>
    <a:masterClrMapping/>
  </p:clrMapOvr>
  <p:transition spd="med"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C656D-656D-45CF-88F1-01062896BA3A}" type="datetime1">
              <a:rPr lang="ko-KR" altLang="en-US" smtClean="0"/>
              <a:pPr/>
              <a:t>2023-07-11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6ED92-64BF-4642-96B4-0D4FD32D615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8761050"/>
      </p:ext>
    </p:extLst>
  </p:cSld>
  <p:clrMapOvr>
    <a:masterClrMapping/>
  </p:clrMapOvr>
  <p:transition spd="med">
    <p:fade thruBlk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B1069-7853-4958-BAA5-9B0909C5AE72}" type="datetime1">
              <a:rPr lang="ko-KR" altLang="en-US" smtClean="0"/>
              <a:t>2023-07-11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205F9-6DC3-4732-8615-751AF2E0CF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58101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AF258-D56E-426E-81FC-1AFC1E3A2286}" type="datetime1">
              <a:rPr lang="ko-KR" altLang="en-US" smtClean="0"/>
              <a:t>2023-07-11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205F9-6DC3-4732-8615-751AF2E0CF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59503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3CBA-7DD0-4735-A6BD-A4018D2E5C7F}" type="datetime1">
              <a:rPr lang="ko-KR" altLang="en-US" smtClean="0"/>
              <a:t>2023-07-11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205F9-6DC3-4732-8615-751AF2E0CF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536936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04D69-BEF8-459D-BC2B-992AD67B41F1}" type="datetime1">
              <a:rPr lang="ko-KR" altLang="en-US" smtClean="0"/>
              <a:t>2023-07-11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205F9-6DC3-4732-8615-751AF2E0CF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268634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B24CF-EA25-49D6-923E-B596DBDA1615}" type="datetime1">
              <a:rPr lang="ko-KR" altLang="en-US" smtClean="0"/>
              <a:t>2023-07-11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205F9-6DC3-4732-8615-751AF2E0CF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580210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DC9C8-9D9F-4958-83DC-49F921298D4D}" type="datetime1">
              <a:rPr lang="ko-KR" altLang="en-US" smtClean="0"/>
              <a:t>2023-07-11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205F9-6DC3-4732-8615-751AF2E0CF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20064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0DE22-635B-4094-A231-B3581ECD0F48}" type="datetime1">
              <a:rPr lang="ko-KR" altLang="en-US" smtClean="0"/>
              <a:t>2023-07-11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205F9-6DC3-4732-8615-751AF2E0CF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64665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7ACBE52-224F-426D-8839-73A2A66FF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E7A59A4-2346-484B-8F29-C06B6AC752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C7C3431-B41B-483A-8A2C-4EA86D72B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9134-3B96-4387-8C02-0D9E1AB02F5B}" type="datetime1">
              <a:rPr lang="ko-KR" altLang="en-US" smtClean="0"/>
              <a:t>2023-07-11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BFB3A06-AAFF-42C8-B530-F5CBDEFBB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96C59B8-702A-4EC8-9FA0-3B68C7848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26612-11EA-42D9-9249-6C88F4E1AB2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85292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CFFDD-FA89-44C9-B495-D1DEC8E03578}" type="datetime1">
              <a:rPr lang="ko-KR" altLang="en-US" smtClean="0"/>
              <a:t>2023-07-11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205F9-6DC3-4732-8615-751AF2E0CF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234905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CF2DE-2807-4BE0-8F44-659026635C5A}" type="datetime1">
              <a:rPr lang="ko-KR" altLang="en-US" smtClean="0"/>
              <a:t>2023-07-11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205F9-6DC3-4732-8615-751AF2E0CF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235751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8E22E-1C70-45A5-916C-37DA31272FC4}" type="datetime1">
              <a:rPr lang="ko-KR" altLang="en-US" smtClean="0"/>
              <a:t>2023-07-11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205F9-6DC3-4732-8615-751AF2E0CF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72300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CC443-3C74-4B4A-9F86-5DB2F27BE6F2}" type="datetime1">
              <a:rPr lang="ko-KR" altLang="en-US" smtClean="0"/>
              <a:t>2023-07-11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205F9-6DC3-4732-8615-751AF2E0CF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265161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>
            <a:extLst>
              <a:ext uri="{FF2B5EF4-FFF2-40B4-BE49-F238E27FC236}">
                <a16:creationId xmlns:a16="http://schemas.microsoft.com/office/drawing/2014/main" id="{3791D5E0-A3B9-49B2-85B8-C353A88207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lIns="91438" tIns="45719" rIns="91438" bIns="45719"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06CEEFE6-F996-4ED2-8F42-B8B03461FC39}" type="datetime1">
              <a:rPr lang="ko-KR" altLang="en-US" smtClean="0"/>
              <a:t>2023-07-11</a:t>
            </a:fld>
            <a:endParaRPr lang="ko-KR" altLang="en-US"/>
          </a:p>
        </p:txBody>
      </p:sp>
      <p:sp>
        <p:nvSpPr>
          <p:cNvPr id="3" name="바닥글 개체 틀 4">
            <a:extLst>
              <a:ext uri="{FF2B5EF4-FFF2-40B4-BE49-F238E27FC236}">
                <a16:creationId xmlns:a16="http://schemas.microsoft.com/office/drawing/2014/main" id="{05C8AEEB-FECD-4DA4-9F80-248B4ADAF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lIns="91438" tIns="45719" rIns="91438" bIns="45719"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5">
            <a:extLst>
              <a:ext uri="{FF2B5EF4-FFF2-40B4-BE49-F238E27FC236}">
                <a16:creationId xmlns:a16="http://schemas.microsoft.com/office/drawing/2014/main" id="{F697BE20-CF92-4FC4-B95C-36A61081B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>
            <a:lvl1pPr>
              <a:defRPr kumimoji="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688003AE-5CC4-4157-840D-1F56BAF60F9B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46472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08BC4-B45B-9681-95F4-2DB7A928C3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D4B467-0078-3FF0-8F8D-C939D0EB07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9419C9-D9CC-5B88-8252-F7AF6D43B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641FE-7EC7-4BC9-AE8D-4012A862A04C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86F26-459E-834D-B514-17C498393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8D3C2B-5660-D75E-4646-C5A88A996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ABB39-47C5-43DA-966E-ADF015B69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118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7909E-3365-370F-E9FC-DB996A73B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68922-0163-BB51-0BBF-03742FF045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4C2AFA-9DEB-B6F6-BC66-25514178A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641FE-7EC7-4BC9-AE8D-4012A862A04C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FD5FD3-73EC-4CE7-E687-A1DFE1720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3F0FFC-0FE1-EE0E-EC50-266FA6CE9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ABB39-47C5-43DA-966E-ADF015B69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8032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FF282-4548-980D-56FE-E811F7D0E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72222C-3842-8404-D218-2E9E0AB8AD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0DC496-B8E7-D4C2-1C62-0A7B0E79F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641FE-7EC7-4BC9-AE8D-4012A862A04C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902870-5E6F-2EF2-28C6-E40ACC69C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04EF4B-56A2-02DA-25E8-FB985D079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ABB39-47C5-43DA-966E-ADF015B69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2000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E2AA0-E6F2-A7A3-ECF7-400235459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E5E572-5BE2-1975-5FF4-172D89DF38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9D79CF-FFB4-F0C7-B952-969E8DE24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76C792-4F26-AC5C-0D63-5470F37BF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641FE-7EC7-4BC9-AE8D-4012A862A04C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141FDD-AE5D-22A2-0324-84835BDD3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D58A38-E341-B6C2-EC12-B5256D4AF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ABB39-47C5-43DA-966E-ADF015B69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2901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8F1B5-1228-DCEB-75ED-D21480CA5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292E83-C5FB-7548-6290-B8B1F6B1B5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EF6CC3-BC81-2B6D-9B3D-2BA76FC696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E3794F-8E83-FEE9-B99F-768A24B0FC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9CF95F-EAE3-FD0E-81DC-9509F70070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9B2535-1B77-9F85-57B4-108BA77A6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641FE-7EC7-4BC9-AE8D-4012A862A04C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856ABE-960B-B0B0-B9BC-5310A7F34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232A078-5CED-BA1F-C4BD-A33E0DC65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ABB39-47C5-43DA-966E-ADF015B69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066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2EC02E8-2C70-40D4-8ECD-74C36E52A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95E159B-7920-4215-9EDA-13AB5CEBF2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431DEBDA-EBF9-4437-9193-87ADAAE879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23659659-D302-40F8-8381-5A17BF384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9CC51-E8CD-49D0-9F59-F171B8982031}" type="datetime1">
              <a:rPr lang="ko-KR" altLang="en-US" smtClean="0"/>
              <a:t>2023-07-11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B9B8BA76-150F-4E00-A220-A4DE071FC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23299E22-303D-4483-9E72-4EE17CB39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26612-11EA-42D9-9249-6C88F4E1AB2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9996990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01A68-EDCD-F477-995A-9AC98EFF9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5713E6-47FF-5CCF-7590-B075FCC76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641FE-7EC7-4BC9-AE8D-4012A862A04C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6BDC21-8AA7-4BFE-B56E-0A1A88713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60FD73-C826-AEF5-05CA-F060C797E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ABB39-47C5-43DA-966E-ADF015B69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1141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C9BBFB-B513-A5A1-F5A3-6E6502D9C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641FE-7EC7-4BC9-AE8D-4012A862A04C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F354F6-B3FB-8F5C-3554-1C314186C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E60DE4-0A03-9D53-5D93-E5B986FCF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ABB39-47C5-43DA-966E-ADF015B69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59423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83352-6D2C-DA46-B17B-3F5377473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7E37D1-35EF-7341-F02C-8F148F25C9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BF4C13-C378-AD70-4C7F-B6FC0C206C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110DB0-D1DA-AE1D-52F5-9B77B0380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641FE-7EC7-4BC9-AE8D-4012A862A04C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24283B-1B7D-33D4-AC27-C80BD9F2F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E4F955-464C-139A-08A4-9980C916D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ABB39-47C5-43DA-966E-ADF015B69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4194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D8E38-C818-3A81-094C-E12BCA3DC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3F0040-D9CC-E30E-A2C3-375BBFEE54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F39B86-36EF-48FE-F315-6FB91D4BF3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2B8C4E-D953-7E8A-2F76-BA7D701B7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641FE-7EC7-4BC9-AE8D-4012A862A04C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8A5448-8E96-70B8-75E4-9840052F0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C2107F-C8C9-9AC7-8B94-C21511BCB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ABB39-47C5-43DA-966E-ADF015B69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33107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754B2-A104-1987-14D6-B468E9042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671292-E5B7-5EA5-3A01-C0D957D3BC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906CE7-F2FE-8760-3277-4A2A6A9FB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641FE-7EC7-4BC9-AE8D-4012A862A04C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B222DF-F4A1-B439-8306-2AA67DA83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849B07-3B38-431F-2E40-09682348C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ABB39-47C5-43DA-966E-ADF015B69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51135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251FC7C-4321-296B-A2B7-3D793AB86F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187EDD-A5CE-8E68-F7DC-F0BCF16BDA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C922EE-BB04-9651-FB5E-B94F80BFD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641FE-7EC7-4BC9-AE8D-4012A862A04C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72DB0A-A436-EBBB-B64B-1C6BC420E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3D16B6-1D53-97D2-6180-CEE392BE7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ABB39-47C5-43DA-966E-ADF015B69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373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DC98B7D-144B-4BFA-9A16-5F48BA02D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E3123AF0-40C4-456E-A3B7-89BE37A1D4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F860392A-B651-420A-BAF8-59DD0BF955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CAC75B10-4A85-4E53-90FD-400BF5D42A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990161B2-745F-4846-AAB9-BFACA5D0CA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150BBEDD-8ABA-462C-9D6D-54EBF2B77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599A5-9201-44DE-8020-59DAD74EF8C7}" type="datetime1">
              <a:rPr lang="ko-KR" altLang="en-US" smtClean="0"/>
              <a:t>2023-07-11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DF862979-7F57-4FB2-AF34-C3B07A840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5368C0EB-52CA-46D7-8920-1839E5EE8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26612-11EA-42D9-9249-6C88F4E1AB2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4949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5EB241E-E7FB-4624-8AE1-A0BE8A17C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74E624F9-0E65-4AB3-903A-5D680236A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1C7B2-7E7F-462E-A0E1-14B669C8DFE3}" type="datetime1">
              <a:rPr lang="ko-KR" altLang="en-US" smtClean="0"/>
              <a:t>2023-07-11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B594FF3D-20E5-4E1F-9A63-3D0F59CD2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13061544-7D07-44AA-A681-71BA602D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26612-11EA-42D9-9249-6C88F4E1AB2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7943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319D3334-F950-4456-A2A6-A34D9FFD9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25A7F-7140-42BE-9ACE-D9386638F0A5}" type="datetime1">
              <a:rPr lang="ko-KR" altLang="en-US" smtClean="0"/>
              <a:t>2023-07-11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A0CCBDB6-D2C9-4288-BEC6-CF15BD104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7E46691-197C-4E93-8A79-22858D270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26612-11EA-42D9-9249-6C88F4E1AB24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5" name="직사각형 4"/>
          <p:cNvSpPr/>
          <p:nvPr userDrawn="1"/>
        </p:nvSpPr>
        <p:spPr>
          <a:xfrm>
            <a:off x="192088" y="299938"/>
            <a:ext cx="11844337" cy="65436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12700" dir="5400000" algn="t" rotWithShape="0">
              <a:srgbClr val="E7772C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568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6EBE2F7-6EFF-4D04-A862-056D1BBED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ECFB959-6BFB-4F6D-BB9C-38E8CFCCF0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4396C1A6-6AD3-4AF2-A817-93B7F1A802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7AA9DD7-C540-4BCD-B16A-790471D73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7E91E-B214-446F-8440-04D0B5F82C60}" type="datetime1">
              <a:rPr lang="ko-KR" altLang="en-US" smtClean="0"/>
              <a:t>2023-07-11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3113EDEC-5C60-4413-A1DA-4CD1B1F19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36D3C9C4-1D62-44C0-9EEB-000170126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26612-11EA-42D9-9249-6C88F4E1AB2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92588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4DF5E60-386A-4169-886A-0BD8F4431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E548FD4D-B832-463F-87A6-22589D8764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1953FF6-C13E-4101-ACE2-60CD39CE70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75A58EB-2365-468A-AD3A-048B1D1FF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0AB98-C906-42B1-9CB9-BD1D583191F4}" type="datetime1">
              <a:rPr lang="ko-KR" altLang="en-US" smtClean="0"/>
              <a:t>2023-07-11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BC89762-4DC8-472F-B1A7-D5740C2D3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12C97A4-CC16-4DE4-997B-63D1BD080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26612-11EA-42D9-9249-6C88F4E1AB2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80241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9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29730053-90A7-447A-BB8A-77922A1BD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410B3AE-06B0-4464-A7A8-BCFBA0E933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E22100C-5295-41E2-A54E-27357F5059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7755B7-028A-4A86-94E7-4E60F49CEDC0}" type="datetime1">
              <a:rPr lang="ko-KR" altLang="en-US" smtClean="0"/>
              <a:t>2023-07-11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B519193-4C1D-4D77-9A83-6094D78E18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9F4EBBE-E607-440D-BF77-9DDE3186DC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26612-11EA-42D9-9249-6C88F4E1AB2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0948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3199DA-884E-4411-A31E-D6D48CEF5C80}" type="datetime1">
              <a:rPr lang="ko-KR" altLang="en-US" smtClean="0"/>
              <a:pPr/>
              <a:t>2023-07-11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C6ED92-64BF-4642-96B4-0D4FD32D615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04220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fade thruBlk="1"/>
  </p:transition>
  <p:hf hdr="0" ftr="0" dt="0"/>
  <p:txStyles>
    <p:titleStyle>
      <a:lvl1pPr algn="l" defTabSz="914400" rtl="0" eaLnBrk="1" latinLnBrk="1" hangingPunct="1">
        <a:spcBef>
          <a:spcPct val="0"/>
        </a:spcBef>
        <a:buNone/>
        <a:defRPr sz="4400" b="1" kern="1200">
          <a:ln>
            <a:solidFill>
              <a:srgbClr val="777777"/>
            </a:solidFill>
          </a:ln>
          <a:solidFill>
            <a:schemeClr val="tx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b="1" kern="1200">
          <a:ln>
            <a:solidFill>
              <a:srgbClr val="808080"/>
            </a:solidFill>
          </a:ln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b="1" kern="1200">
          <a:ln>
            <a:solidFill>
              <a:srgbClr val="808080"/>
            </a:solidFill>
          </a:ln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b="1" kern="1200">
          <a:ln>
            <a:solidFill>
              <a:srgbClr val="808080"/>
            </a:solidFill>
          </a:ln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b="1" kern="1200">
          <a:ln>
            <a:solidFill>
              <a:srgbClr val="808080"/>
            </a:solidFill>
          </a:ln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b="1" kern="1200">
          <a:ln>
            <a:solidFill>
              <a:srgbClr val="808080"/>
            </a:solidFill>
          </a:ln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F79B99-AFC0-4670-85B5-EB1DB88AA952}" type="datetime1">
              <a:rPr lang="ko-KR" altLang="en-US" smtClean="0"/>
              <a:t>2023-07-11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9205F9-6DC3-4732-8615-751AF2E0CF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82110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7980AD-0706-80F4-BBE8-B32891DAB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FD9FD6-7D4F-FDE8-CCDB-829BDA5583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AF0773-1CBA-F11C-B46C-123D53F16D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2641FE-7EC7-4BC9-AE8D-4012A862A04C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8B368C-8F4E-8651-3F2A-B2F86D6793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D58DE9-F7A7-34F3-C1F0-4B0F732F86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ABB39-47C5-43DA-966E-ADF015B69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88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9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flowerpicturesflowerlove.com/index.htm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8BD87D5-9135-41E4-B0F6-95775508B8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132901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D9AC2713-C3F6-452E-BBEA-6C8DD419E725}"/>
              </a:ext>
            </a:extLst>
          </p:cNvPr>
          <p:cNvSpPr/>
          <p:nvPr/>
        </p:nvSpPr>
        <p:spPr>
          <a:xfrm>
            <a:off x="0" y="73024"/>
            <a:ext cx="12192000" cy="33924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38100" dir="5400000" algn="t" rotWithShape="0">
              <a:srgbClr val="E7772C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>
              <a:lnSpc>
                <a:spcPct val="150000"/>
              </a:lnSpc>
              <a:defRPr/>
            </a:pPr>
            <a:r>
              <a:rPr lang="en-US" altLang="ko-KR" sz="3600" b="1" i="1" kern="0" dirty="0">
                <a:solidFill>
                  <a:srgbClr val="E7772C"/>
                </a:solidFill>
              </a:rPr>
              <a:t> </a:t>
            </a:r>
            <a:endParaRPr lang="en-US" altLang="ko-KR" sz="1600" b="1" i="1" kern="0" dirty="0">
              <a:solidFill>
                <a:srgbClr val="E7772C"/>
              </a:solidFill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C9A91175-A089-4664-9F65-EBAB7B181A99}"/>
              </a:ext>
            </a:extLst>
          </p:cNvPr>
          <p:cNvSpPr/>
          <p:nvPr/>
        </p:nvSpPr>
        <p:spPr>
          <a:xfrm>
            <a:off x="3122598" y="3828860"/>
            <a:ext cx="641943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altLang="ko-KR" sz="4000" b="1" dirty="0">
              <a:solidFill>
                <a:prstClr val="black">
                  <a:lumMod val="65000"/>
                  <a:lumOff val="35000"/>
                </a:prstClr>
              </a:solidFill>
              <a:ea typeface="야놀자 야체 R" panose="02020603020101020101" pitchFamily="18" charset="-127"/>
            </a:endParaRPr>
          </a:p>
          <a:p>
            <a:pPr algn="ctr"/>
            <a:endParaRPr lang="en-US" altLang="ko-KR" sz="4000" b="1" dirty="0">
              <a:solidFill>
                <a:prstClr val="black">
                  <a:lumMod val="65000"/>
                  <a:lumOff val="35000"/>
                </a:prstClr>
              </a:solidFill>
              <a:ea typeface="야놀자 야체 R" panose="02020603020101020101" pitchFamily="18" charset="-127"/>
            </a:endParaRPr>
          </a:p>
          <a:p>
            <a:pPr algn="ctr"/>
            <a:r>
              <a:rPr lang="en-US" altLang="ko-KR" sz="4000" b="1" dirty="0">
                <a:solidFill>
                  <a:prstClr val="black">
                    <a:lumMod val="65000"/>
                    <a:lumOff val="35000"/>
                  </a:prstClr>
                </a:solidFill>
                <a:ea typeface="야놀자 야체 R" panose="02020603020101020101" pitchFamily="18" charset="-127"/>
              </a:rPr>
              <a:t>2023-07-10</a:t>
            </a:r>
          </a:p>
          <a:p>
            <a:pPr algn="ctr"/>
            <a:endParaRPr lang="en-US" altLang="ko-KR" sz="4000" b="1" dirty="0">
              <a:solidFill>
                <a:prstClr val="black">
                  <a:lumMod val="65000"/>
                  <a:lumOff val="35000"/>
                </a:prstClr>
              </a:solidFill>
              <a:ea typeface="야놀자 야체 R" panose="02020603020101020101" pitchFamily="18" charset="-127"/>
            </a:endParaRPr>
          </a:p>
          <a:p>
            <a:pPr algn="ctr"/>
            <a:endParaRPr lang="en-US" altLang="ko-KR" sz="4000" b="1" dirty="0">
              <a:solidFill>
                <a:prstClr val="black">
                  <a:lumMod val="65000"/>
                  <a:lumOff val="35000"/>
                </a:prstClr>
              </a:solidFill>
              <a:ea typeface="야놀자 야체 R" panose="02020603020101020101" pitchFamily="18" charset="-127"/>
            </a:endParaRPr>
          </a:p>
          <a:p>
            <a:pPr algn="ctr"/>
            <a:r>
              <a:rPr lang="en-US" altLang="ko-KR" sz="4000" b="1" dirty="0">
                <a:solidFill>
                  <a:prstClr val="black">
                    <a:lumMod val="65000"/>
                    <a:lumOff val="35000"/>
                  </a:prstClr>
                </a:solidFill>
                <a:ea typeface="야놀자 야체 R" panose="02020603020101020101" pitchFamily="18" charset="-127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84B841-8B9F-4D15-825E-17CEC5180173}"/>
              </a:ext>
            </a:extLst>
          </p:cNvPr>
          <p:cNvSpPr txBox="1"/>
          <p:nvPr/>
        </p:nvSpPr>
        <p:spPr>
          <a:xfrm>
            <a:off x="5154387" y="4706023"/>
            <a:ext cx="23558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prstClr val="black">
                    <a:lumMod val="65000"/>
                    <a:lumOff val="35000"/>
                  </a:prstClr>
                </a:solidFill>
                <a:ea typeface="야놀자 야체 R" panose="02020603020101020101" pitchFamily="18" charset="-127"/>
              </a:rPr>
              <a:t> </a:t>
            </a:r>
            <a:endParaRPr lang="ko-KR" altLang="en-US" sz="2000" b="1" dirty="0">
              <a:solidFill>
                <a:prstClr val="black">
                  <a:lumMod val="65000"/>
                  <a:lumOff val="35000"/>
                </a:prstClr>
              </a:solidFill>
              <a:ea typeface="야놀자 야체 R" panose="02020603020101020101" pitchFamily="18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DD686F-549F-471D-93C4-4EFF211494E1}"/>
              </a:ext>
            </a:extLst>
          </p:cNvPr>
          <p:cNvSpPr txBox="1"/>
          <p:nvPr/>
        </p:nvSpPr>
        <p:spPr>
          <a:xfrm>
            <a:off x="2024743" y="1828800"/>
            <a:ext cx="75172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>
                <a:latin typeface="210 싸나이 B" panose="02020603020101020101" pitchFamily="18" charset="-127"/>
                <a:ea typeface="210 싸나이 B" panose="02020603020101020101" pitchFamily="18" charset="-127"/>
              </a:rPr>
              <a:t>EDL </a:t>
            </a:r>
            <a:r>
              <a:rPr lang="ko-KR" altLang="en-US" sz="6000" dirty="0">
                <a:latin typeface="210 싸나이 B" panose="02020603020101020101" pitchFamily="18" charset="-127"/>
                <a:ea typeface="210 싸나이 B" panose="02020603020101020101" pitchFamily="18" charset="-127"/>
              </a:rPr>
              <a:t>워크샵</a:t>
            </a:r>
          </a:p>
        </p:txBody>
      </p:sp>
    </p:spTree>
    <p:extLst>
      <p:ext uri="{BB962C8B-B14F-4D97-AF65-F5344CB8AC3E}">
        <p14:creationId xmlns:p14="http://schemas.microsoft.com/office/powerpoint/2010/main" val="1172905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Picture 4" descr="http://blog.empas.com/kwonyg/1141427_600x47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6178"/>
            <a:ext cx="8721969" cy="6890356"/>
          </a:xfrm>
          <a:prstGeom prst="rect">
            <a:avLst/>
          </a:prstGeom>
          <a:noFill/>
        </p:spPr>
      </p:pic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6ED92-64BF-4642-96B4-0D4FD32D6151}" type="slidenum">
              <a:rPr lang="ko-KR" altLang="en-US">
                <a:solidFill>
                  <a:prstClr val="black">
                    <a:tint val="75000"/>
                  </a:prstClr>
                </a:solidFill>
                <a:latin typeface="맑은 고딕"/>
                <a:ea typeface="맑은 고딕" panose="020B0503020000020004" pitchFamily="50" charset="-127"/>
              </a:rPr>
              <a:pPr/>
              <a:t>10</a:t>
            </a:fld>
            <a:endParaRPr lang="ko-KR" altLang="en-US" dirty="0">
              <a:solidFill>
                <a:prstClr val="black">
                  <a:tint val="75000"/>
                </a:prstClr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0" y="222638"/>
            <a:ext cx="1711569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3600" b="1" dirty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굴림" pitchFamily="50" charset="-127"/>
              </a:rPr>
              <a:t>환경 탓 말고</a:t>
            </a:r>
            <a:r>
              <a:rPr kumimoji="1" lang="en-US" altLang="ko-KR" sz="3600" b="1" dirty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굴림" pitchFamily="50" charset="-127"/>
              </a:rPr>
              <a:t>,</a:t>
            </a:r>
            <a:endParaRPr kumimoji="1" lang="en-US" altLang="ko-KR" sz="3600" dirty="0">
              <a:solidFill>
                <a:prstClr val="black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굴림" pitchFamily="50" charset="-127"/>
            </a:endParaRPr>
          </a:p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3600" dirty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굴림" pitchFamily="50" charset="-127"/>
              </a:rPr>
              <a:t>  </a:t>
            </a:r>
          </a:p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3600" dirty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굴림" pitchFamily="50" charset="-127"/>
              </a:rPr>
              <a:t> 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A58B56-F4C0-68E9-E089-BEFF6B797886}"/>
              </a:ext>
            </a:extLst>
          </p:cNvPr>
          <p:cNvSpPr txBox="1"/>
          <p:nvPr/>
        </p:nvSpPr>
        <p:spPr>
          <a:xfrm>
            <a:off x="8721969" y="0"/>
            <a:ext cx="350520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>
                <a:latin typeface="HY견고딕" panose="02030600000101010101" pitchFamily="18" charset="-127"/>
                <a:ea typeface="HY견고딕" panose="02030600000101010101" pitchFamily="18" charset="-127"/>
              </a:rPr>
              <a:t>환경의 영향을 받지 않고 발전하기 위해서는</a:t>
            </a:r>
            <a:endParaRPr lang="en-US" altLang="ko-KR" sz="32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32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3200" dirty="0">
                <a:latin typeface="HY견고딕" panose="02030600000101010101" pitchFamily="18" charset="-127"/>
                <a:ea typeface="HY견고딕" panose="02030600000101010101" pitchFamily="18" charset="-127"/>
              </a:rPr>
              <a:t>오롯이 나에 집중</a:t>
            </a:r>
            <a:endParaRPr lang="en-US" altLang="ko-KR" sz="32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32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3200" dirty="0">
                <a:latin typeface="HY견고딕" panose="02030600000101010101" pitchFamily="18" charset="-127"/>
                <a:ea typeface="HY견고딕" panose="02030600000101010101" pitchFamily="18" charset="-127"/>
              </a:rPr>
              <a:t>환경의 영향을 받지 않는 환경과 무관한 진리와 진실</a:t>
            </a:r>
            <a:endParaRPr lang="en-US" altLang="ko-KR" sz="32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32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3200" dirty="0">
                <a:latin typeface="HY견고딕" panose="02030600000101010101" pitchFamily="18" charset="-127"/>
                <a:ea typeface="HY견고딕" panose="02030600000101010101" pitchFamily="18" charset="-127"/>
              </a:rPr>
              <a:t>환경의 영향을 받지 않는  노력과 방향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A8929D-B4B8-8385-5022-251B40F44BDB}"/>
              </a:ext>
            </a:extLst>
          </p:cNvPr>
          <p:cNvSpPr txBox="1"/>
          <p:nvPr/>
        </p:nvSpPr>
        <p:spPr>
          <a:xfrm>
            <a:off x="4360984" y="1084412"/>
            <a:ext cx="6248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The</a:t>
            </a:r>
            <a:r>
              <a:rPr kumimoji="0" lang="ko-KR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 </a:t>
            </a:r>
            <a:r>
              <a:rPr kumimoji="0" lang="en-US" altLang="ko-K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Life</a:t>
            </a:r>
            <a:r>
              <a:rPr kumimoji="0" lang="ko-KR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 </a:t>
            </a:r>
            <a:r>
              <a:rPr kumimoji="0" lang="en-US" altLang="ko-K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Once Only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4A821B7-9AFF-6030-DE32-63097567B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Work</a:t>
            </a:r>
            <a:r>
              <a:rPr lang="ko-KR" altLang="en-US" dirty="0"/>
              <a:t> </a:t>
            </a:r>
            <a:r>
              <a:rPr lang="en-US" altLang="ko-KR" dirty="0"/>
              <a:t>and</a:t>
            </a:r>
            <a:r>
              <a:rPr lang="ko-KR" altLang="en-US" dirty="0"/>
              <a:t> </a:t>
            </a:r>
            <a:r>
              <a:rPr lang="en-US" altLang="ko-KR" dirty="0"/>
              <a:t>Life</a:t>
            </a:r>
            <a:r>
              <a:rPr lang="ko-KR" altLang="en-US" dirty="0"/>
              <a:t> </a:t>
            </a:r>
            <a:r>
              <a:rPr lang="en-US" altLang="ko-KR" dirty="0"/>
              <a:t>Balance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7135823-6EF4-0C5D-8123-ED44289905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5728" y="6078768"/>
            <a:ext cx="7141029" cy="734785"/>
          </a:xfrm>
        </p:spPr>
        <p:txBody>
          <a:bodyPr>
            <a:normAutofit fontScale="70000" lnSpcReduction="20000"/>
          </a:bodyPr>
          <a:lstStyle/>
          <a:p>
            <a:r>
              <a:rPr lang="ko-KR" altLang="en-US" dirty="0"/>
              <a:t>개인의 행복을 중시 하는 삶</a:t>
            </a:r>
            <a:r>
              <a:rPr lang="en-US" altLang="ko-KR" dirty="0"/>
              <a:t>, </a:t>
            </a:r>
            <a:r>
              <a:rPr lang="ko-KR" altLang="en-US" dirty="0"/>
              <a:t>상대적으로 연봉이 적더라도 야근 없이 정시 퇴근 하는 기업 선호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5F64DDB-9725-A79E-E3F5-D9220DA7D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6ED92-64BF-4642-96B4-0D4FD32D6151}" type="slidenum">
              <a:rPr lang="ko-KR" altLang="en-US" smtClean="0"/>
              <a:pPr/>
              <a:t>11</a:t>
            </a:fld>
            <a:endParaRPr lang="ko-KR" alt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A07DC36-90D5-3646-799C-B39FC66F76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207" y="1700212"/>
            <a:ext cx="5524500" cy="345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3383791"/>
      </p:ext>
    </p:extLst>
  </p:cSld>
  <p:clrMapOvr>
    <a:masterClrMapping/>
  </p:clrMapOvr>
  <p:transition spd="med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0D8A029-2EA9-1E2C-5453-30CF636B4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Work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AECF7FA-3138-8EA0-BA4E-12E88E1592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17638"/>
            <a:ext cx="6471138" cy="1992084"/>
          </a:xfrm>
        </p:spPr>
        <p:txBody>
          <a:bodyPr>
            <a:normAutofit/>
          </a:bodyPr>
          <a:lstStyle/>
          <a:p>
            <a:r>
              <a:rPr lang="ko-KR" altLang="en-US" dirty="0"/>
              <a:t>생존</a:t>
            </a:r>
            <a:endParaRPr lang="en-US" altLang="ko-KR" dirty="0"/>
          </a:p>
          <a:p>
            <a:r>
              <a:rPr lang="ko-KR" altLang="en-US" dirty="0"/>
              <a:t>기업이 원하는 일</a:t>
            </a:r>
            <a:endParaRPr lang="en-US" altLang="ko-KR" dirty="0"/>
          </a:p>
          <a:p>
            <a:r>
              <a:rPr lang="ko-KR" altLang="en-US" dirty="0"/>
              <a:t>자아실현의 중요한 기반</a:t>
            </a: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44E545B-EBCA-2D55-5C5C-B513BCC0F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6ED92-64BF-4642-96B4-0D4FD32D6151}" type="slidenum">
              <a:rPr lang="ko-KR" altLang="en-US" smtClean="0"/>
              <a:pPr/>
              <a:t>12</a:t>
            </a:fld>
            <a:endParaRPr lang="ko-KR" altLang="en-US"/>
          </a:p>
        </p:txBody>
      </p:sp>
      <p:sp>
        <p:nvSpPr>
          <p:cNvPr id="5" name="내용 개체 틀 2">
            <a:extLst>
              <a:ext uri="{FF2B5EF4-FFF2-40B4-BE49-F238E27FC236}">
                <a16:creationId xmlns:a16="http://schemas.microsoft.com/office/drawing/2014/main" id="{EC62CE17-58CB-C8CD-E90E-534EA9967C07}"/>
              </a:ext>
            </a:extLst>
          </p:cNvPr>
          <p:cNvSpPr txBox="1">
            <a:spLocks/>
          </p:cNvSpPr>
          <p:nvPr/>
        </p:nvSpPr>
        <p:spPr>
          <a:xfrm>
            <a:off x="5345724" y="3803197"/>
            <a:ext cx="6471138" cy="291827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b="1" kern="1200">
                <a:ln>
                  <a:solidFill>
                    <a:srgbClr val="808080"/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b="1" kern="1200">
                <a:ln>
                  <a:solidFill>
                    <a:srgbClr val="808080"/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b="1" kern="1200">
                <a:ln>
                  <a:solidFill>
                    <a:srgbClr val="808080"/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b="1" kern="1200">
                <a:ln>
                  <a:solidFill>
                    <a:srgbClr val="808080"/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b="1" kern="1200">
                <a:ln>
                  <a:solidFill>
                    <a:srgbClr val="808080"/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/>
              <a:t>선입견</a:t>
            </a:r>
            <a:r>
              <a:rPr lang="en-US" altLang="ko-KR" dirty="0"/>
              <a:t>, </a:t>
            </a:r>
            <a:r>
              <a:rPr lang="ko-KR" altLang="en-US" dirty="0"/>
              <a:t>편견을 버리자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Work=My Life</a:t>
            </a:r>
          </a:p>
          <a:p>
            <a:r>
              <a:rPr lang="ko-KR" altLang="en-US" dirty="0"/>
              <a:t>어떤 일을 할 것인가가 중요</a:t>
            </a:r>
            <a:endParaRPr lang="en-US" altLang="ko-KR" dirty="0"/>
          </a:p>
          <a:p>
            <a:r>
              <a:rPr lang="ko-KR" altLang="en-US" dirty="0"/>
              <a:t>본인이 하고자 하는 일만 하도록 하지 않음</a:t>
            </a:r>
            <a:r>
              <a:rPr lang="en-US" altLang="ko-KR" dirty="0"/>
              <a:t>….</a:t>
            </a:r>
          </a:p>
          <a:p>
            <a:r>
              <a:rPr lang="ko-KR" altLang="en-US" dirty="0"/>
              <a:t>모든 일은 그 자체의 가치가 있음</a:t>
            </a:r>
            <a:endParaRPr lang="en-US" altLang="ko-KR" dirty="0"/>
          </a:p>
          <a:p>
            <a:r>
              <a:rPr lang="ko-KR" altLang="en-US" dirty="0"/>
              <a:t>일을 통해서 배움</a:t>
            </a:r>
            <a:endParaRPr lang="en-US" altLang="ko-KR" dirty="0"/>
          </a:p>
          <a:p>
            <a:pPr marL="0" indent="0">
              <a:buFont typeface="Arial" pitchFamily="34" charset="0"/>
              <a:buNone/>
            </a:pPr>
            <a:endParaRPr lang="ko-KR" altLang="en-US" dirty="0"/>
          </a:p>
        </p:txBody>
      </p:sp>
      <p:sp>
        <p:nvSpPr>
          <p:cNvPr id="6" name="화살표: 오른쪽 5">
            <a:extLst>
              <a:ext uri="{FF2B5EF4-FFF2-40B4-BE49-F238E27FC236}">
                <a16:creationId xmlns:a16="http://schemas.microsoft.com/office/drawing/2014/main" id="{00F93A53-BA8E-6005-C4CC-39EBDCB3D834}"/>
              </a:ext>
            </a:extLst>
          </p:cNvPr>
          <p:cNvSpPr/>
          <p:nvPr/>
        </p:nvSpPr>
        <p:spPr>
          <a:xfrm>
            <a:off x="3423138" y="4572000"/>
            <a:ext cx="539262" cy="86836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30373131"/>
      </p:ext>
    </p:extLst>
  </p:cSld>
  <p:clrMapOvr>
    <a:masterClrMapping/>
  </p:clrMapOvr>
  <p:transition spd="med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2738414" y="2643182"/>
            <a:ext cx="7929586" cy="4214818"/>
            <a:chOff x="0" y="1142984"/>
            <a:chExt cx="9144000" cy="5715016"/>
          </a:xfrm>
        </p:grpSpPr>
        <p:pic>
          <p:nvPicPr>
            <p:cNvPr id="19458" name="Picture 2" descr="C:\Documents and Settings\Administrator\Local Settings\Temporary Internet Files\Content.IE5\0LIB89YN\j0411831[1].jpg"/>
            <p:cNvPicPr>
              <a:picLocks noChangeAspect="1" noChangeArrowheads="1"/>
            </p:cNvPicPr>
            <p:nvPr/>
          </p:nvPicPr>
          <p:blipFill>
            <a:blip r:embed="rId3">
              <a:grayscl/>
            </a:blip>
            <a:srcRect b="19123"/>
            <a:stretch>
              <a:fillRect/>
            </a:stretch>
          </p:blipFill>
          <p:spPr bwMode="auto">
            <a:xfrm>
              <a:off x="0" y="1785926"/>
              <a:ext cx="9144000" cy="5072074"/>
            </a:xfrm>
            <a:prstGeom prst="rect">
              <a:avLst/>
            </a:prstGeom>
            <a:noFill/>
          </p:spPr>
        </p:pic>
        <p:sp>
          <p:nvSpPr>
            <p:cNvPr id="6" name="직사각형 5"/>
            <p:cNvSpPr/>
            <p:nvPr/>
          </p:nvSpPr>
          <p:spPr>
            <a:xfrm>
              <a:off x="0" y="1142984"/>
              <a:ext cx="9144000" cy="2928958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48000">
                  <a:schemeClr val="bg1"/>
                </a:gs>
                <a:gs pos="92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  <a:latin typeface="맑은 고딕"/>
                <a:ea typeface="맑은 고딕" panose="020B0503020000020004" pitchFamily="50" charset="-127"/>
              </a:endParaRPr>
            </a:p>
          </p:txBody>
        </p:sp>
      </p:grp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310182" y="357166"/>
            <a:ext cx="5214974" cy="2484324"/>
          </a:xfrm>
        </p:spPr>
        <p:txBody>
          <a:bodyPr/>
          <a:lstStyle/>
          <a:p>
            <a:pPr lvl="0"/>
            <a:r>
              <a:rPr lang="ko-KR" altLang="en-US" dirty="0"/>
              <a:t>채용</a:t>
            </a:r>
            <a:r>
              <a:rPr lang="en-US" altLang="ko-KR" dirty="0"/>
              <a:t>/</a:t>
            </a:r>
            <a:r>
              <a:rPr lang="ko-KR" altLang="en-US" dirty="0"/>
              <a:t>취직</a:t>
            </a:r>
            <a:r>
              <a:rPr lang="en-US" altLang="ko-KR" dirty="0"/>
              <a:t>?</a:t>
            </a:r>
          </a:p>
          <a:p>
            <a:pPr lvl="1"/>
            <a:r>
              <a:rPr lang="ko-KR" altLang="en-US" dirty="0"/>
              <a:t>처음 만나는 사람</a:t>
            </a:r>
            <a:endParaRPr lang="en-US" altLang="ko-KR" dirty="0"/>
          </a:p>
          <a:p>
            <a:pPr lvl="1"/>
            <a:r>
              <a:rPr lang="ko-KR" altLang="en-US" dirty="0"/>
              <a:t>알 수가 없다</a:t>
            </a:r>
            <a:r>
              <a:rPr lang="en-US" altLang="ko-KR" dirty="0"/>
              <a:t>, </a:t>
            </a:r>
            <a:r>
              <a:rPr lang="ko-KR" altLang="en-US" dirty="0"/>
              <a:t>능력</a:t>
            </a:r>
            <a:r>
              <a:rPr lang="en-US" altLang="ko-KR" dirty="0"/>
              <a:t>,</a:t>
            </a:r>
            <a:r>
              <a:rPr lang="ko-KR" altLang="en-US" dirty="0"/>
              <a:t>인성</a:t>
            </a:r>
            <a:r>
              <a:rPr lang="en-US" altLang="ko-KR" dirty="0"/>
              <a:t>….</a:t>
            </a:r>
          </a:p>
          <a:p>
            <a:pPr lvl="1"/>
            <a:r>
              <a:rPr lang="ko-KR" altLang="en-US" dirty="0"/>
              <a:t>나는 어떻게 평가 받는가</a:t>
            </a:r>
            <a:r>
              <a:rPr lang="en-US" altLang="ko-KR" dirty="0"/>
              <a:t>?</a:t>
            </a:r>
          </a:p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6ED92-64BF-4642-96B4-0D4FD32D6151}" type="slidenum">
              <a:rPr lang="ko-KR" altLang="en-US">
                <a:solidFill>
                  <a:prstClr val="black">
                    <a:tint val="75000"/>
                  </a:prstClr>
                </a:solidFill>
                <a:latin typeface="맑은 고딕"/>
                <a:ea typeface="맑은 고딕" panose="020B0503020000020004" pitchFamily="50" charset="-127"/>
              </a:rPr>
              <a:pPr/>
              <a:t>13</a:t>
            </a:fld>
            <a:endParaRPr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 panose="020B0503020000020004" pitchFamily="50" charset="-127"/>
            </a:endParaRPr>
          </a:p>
        </p:txBody>
      </p:sp>
      <p:grpSp>
        <p:nvGrpSpPr>
          <p:cNvPr id="9" name="그룹 8"/>
          <p:cNvGrpSpPr/>
          <p:nvPr/>
        </p:nvGrpSpPr>
        <p:grpSpPr>
          <a:xfrm>
            <a:off x="1524000" y="0"/>
            <a:ext cx="3643306" cy="2143116"/>
            <a:chOff x="-32" y="1214422"/>
            <a:chExt cx="9144032" cy="5643578"/>
          </a:xfrm>
        </p:grpSpPr>
        <p:pic>
          <p:nvPicPr>
            <p:cNvPr id="10" name="Picture 4" descr="C:\Documents and Settings\Administrator\Local Settings\Temporary Internet Files\Content.IE5\O96NCX6Z\MPj04224090000[1][1].jpg"/>
            <p:cNvPicPr>
              <a:picLocks noChangeAspect="1" noChangeArrowheads="1"/>
            </p:cNvPicPr>
            <p:nvPr/>
          </p:nvPicPr>
          <p:blipFill>
            <a:blip r:embed="rId4" cstate="print">
              <a:grayscl/>
            </a:blip>
            <a:srcRect b="18653"/>
            <a:stretch>
              <a:fillRect/>
            </a:stretch>
          </p:blipFill>
          <p:spPr bwMode="auto">
            <a:xfrm>
              <a:off x="-32" y="1928802"/>
              <a:ext cx="9144032" cy="4929198"/>
            </a:xfrm>
            <a:prstGeom prst="rect">
              <a:avLst/>
            </a:prstGeom>
            <a:noFill/>
          </p:spPr>
        </p:pic>
        <p:sp>
          <p:nvSpPr>
            <p:cNvPr id="11" name="직사각형 10"/>
            <p:cNvSpPr/>
            <p:nvPr/>
          </p:nvSpPr>
          <p:spPr>
            <a:xfrm>
              <a:off x="0" y="1214422"/>
              <a:ext cx="9144000" cy="2928958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48000">
                  <a:schemeClr val="bg1"/>
                </a:gs>
                <a:gs pos="92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  <a:latin typeface="맑은 고딕"/>
                <a:ea typeface="맑은 고딕" panose="020B0503020000020004" pitchFamily="50" charset="-127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938F596-328A-9E4D-162F-E8A5EF15C553}"/>
              </a:ext>
            </a:extLst>
          </p:cNvPr>
          <p:cNvSpPr txBox="1"/>
          <p:nvPr/>
        </p:nvSpPr>
        <p:spPr>
          <a:xfrm>
            <a:off x="402091" y="2772520"/>
            <a:ext cx="5693909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ko-KR" altLang="en-US" sz="2800">
                <a:solidFill>
                  <a:srgbClr val="FFFF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우리가 원하는 직장에 취업하려면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10EFBB9-B3B0-4631-B2F8-FE6E3594D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26612-11EA-42D9-9249-6C88F4E1AB24}" type="slidenum">
              <a:rPr lang="ko-KR" altLang="en-US" smtClean="0"/>
              <a:t>14</a:t>
            </a:fld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CE9ACE-B597-8468-DD30-C12120BCE4BD}"/>
              </a:ext>
            </a:extLst>
          </p:cNvPr>
          <p:cNvSpPr txBox="1"/>
          <p:nvPr/>
        </p:nvSpPr>
        <p:spPr>
          <a:xfrm>
            <a:off x="4950513" y="2796174"/>
            <a:ext cx="1878615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ko-KR" sz="3600" dirty="0"/>
              <a:t>Attitude</a:t>
            </a:r>
            <a:endParaRPr lang="ko-KR" altLang="en-US" sz="3600" dirty="0"/>
          </a:p>
        </p:txBody>
      </p: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427DD8BA-312E-8253-522E-2EF52845CE31}"/>
              </a:ext>
            </a:extLst>
          </p:cNvPr>
          <p:cNvCxnSpPr/>
          <p:nvPr/>
        </p:nvCxnSpPr>
        <p:spPr>
          <a:xfrm flipV="1">
            <a:off x="1208314" y="3886200"/>
            <a:ext cx="2351315" cy="457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FC0B4CDD-5171-B69F-C244-8150F396D107}"/>
              </a:ext>
            </a:extLst>
          </p:cNvPr>
          <p:cNvCxnSpPr>
            <a:cxnSpLocks/>
          </p:cNvCxnSpPr>
          <p:nvPr/>
        </p:nvCxnSpPr>
        <p:spPr>
          <a:xfrm flipV="1">
            <a:off x="936171" y="2971800"/>
            <a:ext cx="2291443" cy="18342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>
            <a:extLst>
              <a:ext uri="{FF2B5EF4-FFF2-40B4-BE49-F238E27FC236}">
                <a16:creationId xmlns:a16="http://schemas.microsoft.com/office/drawing/2014/main" id="{92D95249-9C78-7DFE-DC95-8809C57F1160}"/>
              </a:ext>
            </a:extLst>
          </p:cNvPr>
          <p:cNvCxnSpPr>
            <a:cxnSpLocks/>
          </p:cNvCxnSpPr>
          <p:nvPr/>
        </p:nvCxnSpPr>
        <p:spPr>
          <a:xfrm flipV="1">
            <a:off x="3167743" y="1750748"/>
            <a:ext cx="4633737" cy="12210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14">
            <a:extLst>
              <a:ext uri="{FF2B5EF4-FFF2-40B4-BE49-F238E27FC236}">
                <a16:creationId xmlns:a16="http://schemas.microsoft.com/office/drawing/2014/main" id="{BFC1F834-11A5-29DB-A955-900CDFDE40BA}"/>
              </a:ext>
            </a:extLst>
          </p:cNvPr>
          <p:cNvCxnSpPr>
            <a:cxnSpLocks/>
          </p:cNvCxnSpPr>
          <p:nvPr/>
        </p:nvCxnSpPr>
        <p:spPr>
          <a:xfrm flipV="1">
            <a:off x="3559629" y="1420037"/>
            <a:ext cx="3068752" cy="2466163"/>
          </a:xfrm>
          <a:prstGeom prst="line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AAA37E40-0BD4-0D15-73FF-E05B27B6B8C8}"/>
              </a:ext>
            </a:extLst>
          </p:cNvPr>
          <p:cNvSpPr txBox="1"/>
          <p:nvPr/>
        </p:nvSpPr>
        <p:spPr>
          <a:xfrm>
            <a:off x="4712466" y="3750868"/>
            <a:ext cx="59444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dirty="0">
                <a:latin typeface="HY견고딕" panose="02030600000101010101" pitchFamily="18" charset="-127"/>
                <a:ea typeface="HY견고딕" panose="02030600000101010101" pitchFamily="18" charset="-127"/>
              </a:rPr>
              <a:t>꾸준히 노력</a:t>
            </a:r>
            <a:endParaRPr lang="en-US" altLang="ko-KR" sz="36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3600" dirty="0">
                <a:latin typeface="HY견고딕" panose="02030600000101010101" pitchFamily="18" charset="-127"/>
                <a:ea typeface="HY견고딕" panose="02030600000101010101" pitchFamily="18" charset="-127"/>
              </a:rPr>
              <a:t>역량 강화</a:t>
            </a:r>
            <a:endParaRPr lang="en-US" altLang="ko-KR" sz="36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3600" dirty="0">
                <a:latin typeface="HY견고딕" panose="02030600000101010101" pitchFamily="18" charset="-127"/>
                <a:ea typeface="HY견고딕" panose="02030600000101010101" pitchFamily="18" charset="-127"/>
              </a:rPr>
              <a:t>전문성 강화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1F192F5-FDCE-2F73-BC23-22C7FCB67504}"/>
              </a:ext>
            </a:extLst>
          </p:cNvPr>
          <p:cNvSpPr txBox="1"/>
          <p:nvPr/>
        </p:nvSpPr>
        <p:spPr>
          <a:xfrm>
            <a:off x="6789933" y="499055"/>
            <a:ext cx="399290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dirty="0"/>
          </a:p>
          <a:p>
            <a:endParaRPr lang="en-US" altLang="ko-KR" dirty="0"/>
          </a:p>
          <a:p>
            <a:r>
              <a:rPr lang="ko-KR" altLang="en-US" sz="2400" b="1" dirty="0"/>
              <a:t>창조하는 가치와 즐거움</a:t>
            </a:r>
            <a:endParaRPr lang="en-US" altLang="ko-KR" sz="2400" b="1" dirty="0"/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나는 누구인가</a:t>
            </a:r>
            <a:r>
              <a:rPr lang="en-US" altLang="ko-KR" dirty="0">
                <a:sym typeface="Wingdings" panose="05000000000000000000" pitchFamily="2" charset="2"/>
              </a:rPr>
              <a:t> </a:t>
            </a:r>
            <a:r>
              <a:rPr lang="ko-KR" altLang="en-US" dirty="0">
                <a:sym typeface="Wingdings" panose="05000000000000000000" pitchFamily="2" charset="2"/>
              </a:rPr>
              <a:t>어떻게 살 것인가</a:t>
            </a:r>
            <a:r>
              <a:rPr lang="en-US" altLang="ko-KR" dirty="0">
                <a:sym typeface="Wingdings" panose="05000000000000000000" pitchFamily="2" charset="2"/>
              </a:rPr>
              <a:t>?</a:t>
            </a:r>
          </a:p>
          <a:p>
            <a:endParaRPr lang="en-US" altLang="ko-KR" dirty="0">
              <a:sym typeface="Wingdings" panose="05000000000000000000" pitchFamily="2" charset="2"/>
            </a:endParaRPr>
          </a:p>
          <a:p>
            <a:r>
              <a:rPr lang="en-US" altLang="ko-KR" dirty="0">
                <a:sym typeface="Wingdings" panose="05000000000000000000" pitchFamily="2" charset="2"/>
              </a:rPr>
              <a:t> </a:t>
            </a:r>
          </a:p>
        </p:txBody>
      </p:sp>
      <p:sp>
        <p:nvSpPr>
          <p:cNvPr id="21" name="제목 1">
            <a:extLst>
              <a:ext uri="{FF2B5EF4-FFF2-40B4-BE49-F238E27FC236}">
                <a16:creationId xmlns:a16="http://schemas.microsoft.com/office/drawing/2014/main" id="{2E88CC02-47D0-2484-1A69-2708D2DA724D}"/>
              </a:ext>
            </a:extLst>
          </p:cNvPr>
          <p:cNvSpPr txBox="1">
            <a:spLocks/>
          </p:cNvSpPr>
          <p:nvPr/>
        </p:nvSpPr>
        <p:spPr>
          <a:xfrm>
            <a:off x="92702" y="-17132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/>
              <a:t>Attitude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680904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Documents and Settings\Administrator\Local Settings\Temporary Internet Files\Content.IE5\0LIB89YN\day_9_success_orxi[1].jpg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8392306" y="2323052"/>
            <a:ext cx="2580494" cy="3879877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58521" y="2747962"/>
            <a:ext cx="4853354" cy="1362075"/>
          </a:xfrm>
        </p:spPr>
        <p:txBody>
          <a:bodyPr>
            <a:normAutofit/>
          </a:bodyPr>
          <a:lstStyle/>
          <a:p>
            <a:r>
              <a:rPr lang="ko-KR" altLang="en-US" dirty="0"/>
              <a:t>우리의 자세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idx="1"/>
          </p:nvPr>
        </p:nvSpPr>
        <p:spPr>
          <a:xfrm>
            <a:off x="5358520" y="1247775"/>
            <a:ext cx="4853354" cy="1500187"/>
          </a:xfrm>
        </p:spPr>
        <p:txBody>
          <a:bodyPr/>
          <a:lstStyle/>
          <a:p>
            <a:r>
              <a:rPr lang="ko-KR" altLang="en-US" dirty="0"/>
              <a:t>자아실현을 위한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6ED92-64BF-4642-96B4-0D4FD32D6151}" type="slidenum">
              <a:rPr lang="ko-KR" altLang="en-US">
                <a:solidFill>
                  <a:prstClr val="black">
                    <a:tint val="75000"/>
                  </a:prstClr>
                </a:solidFill>
                <a:latin typeface="맑은 고딕"/>
                <a:ea typeface="맑은 고딕" panose="020B0503020000020004" pitchFamily="50" charset="-127"/>
              </a:rPr>
              <a:pPr/>
              <a:t>15</a:t>
            </a:fld>
            <a:endParaRPr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3" name="제목 1">
            <a:extLst>
              <a:ext uri="{FF2B5EF4-FFF2-40B4-BE49-F238E27FC236}">
                <a16:creationId xmlns:a16="http://schemas.microsoft.com/office/drawing/2014/main" id="{95676E51-9FD5-BC64-FCC5-CC378FB5E740}"/>
              </a:ext>
            </a:extLst>
          </p:cNvPr>
          <p:cNvSpPr txBox="1">
            <a:spLocks/>
          </p:cNvSpPr>
          <p:nvPr/>
        </p:nvSpPr>
        <p:spPr>
          <a:xfrm>
            <a:off x="0" y="1411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cap="all">
                <a:ln>
                  <a:solidFill>
                    <a:srgbClr val="777777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3600"/>
              <a:t>우리가 가져야 할 것들</a:t>
            </a:r>
            <a:endParaRPr lang="ko-KR" altLang="en-US" sz="3600" dirty="0"/>
          </a:p>
        </p:txBody>
      </p:sp>
      <p:graphicFrame>
        <p:nvGraphicFramePr>
          <p:cNvPr id="6" name="내용 개체 틀 4">
            <a:extLst>
              <a:ext uri="{FF2B5EF4-FFF2-40B4-BE49-F238E27FC236}">
                <a16:creationId xmlns:a16="http://schemas.microsoft.com/office/drawing/2014/main" id="{8B140221-948D-566D-0509-8998BEB83B1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3508969"/>
              </p:ext>
            </p:extLst>
          </p:nvPr>
        </p:nvGraphicFramePr>
        <p:xfrm>
          <a:off x="-660399" y="232305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med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2C9B71E-1AA3-441D-9982-AE29354CD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23" y="-252413"/>
            <a:ext cx="10515600" cy="1325563"/>
          </a:xfrm>
        </p:spPr>
        <p:txBody>
          <a:bodyPr/>
          <a:lstStyle/>
          <a:p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 취업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3AD8371-E889-48F1-B592-1B88EBD1F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81152" y="6275543"/>
            <a:ext cx="2743200" cy="365125"/>
          </a:xfrm>
        </p:spPr>
        <p:txBody>
          <a:bodyPr/>
          <a:lstStyle/>
          <a:p>
            <a:fld id="{FC526612-11EA-42D9-9249-6C88F4E1AB24}" type="slidenum">
              <a:rPr lang="ko-KR" altLang="en-US" smtClean="0"/>
              <a:t>16</a:t>
            </a:fld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62A653-E168-C40A-C7A4-DE8B8FB33C1D}"/>
              </a:ext>
            </a:extLst>
          </p:cNvPr>
          <p:cNvSpPr txBox="1"/>
          <p:nvPr/>
        </p:nvSpPr>
        <p:spPr>
          <a:xfrm>
            <a:off x="548068" y="538250"/>
            <a:ext cx="1152210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endParaRPr lang="en-US" altLang="ko-KR" sz="32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285750" indent="-285750">
              <a:buFontTx/>
              <a:buChar char="-"/>
            </a:pPr>
            <a:r>
              <a:rPr lang="ko-KR" altLang="en-US" sz="3200" dirty="0">
                <a:latin typeface="HY견고딕" panose="02030600000101010101" pitchFamily="18" charset="-127"/>
                <a:ea typeface="HY견고딕" panose="02030600000101010101" pitchFamily="18" charset="-127"/>
              </a:rPr>
              <a:t>일단 지원을 하지 않으면 안됨</a:t>
            </a:r>
            <a:endParaRPr lang="en-US" altLang="ko-KR" sz="32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285750" indent="-285750">
              <a:buFontTx/>
              <a:buChar char="-"/>
            </a:pPr>
            <a:endParaRPr lang="en-US" altLang="ko-KR" sz="32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285750" indent="-285750">
              <a:buFontTx/>
              <a:buChar char="-"/>
            </a:pPr>
            <a:r>
              <a:rPr lang="ko-KR" altLang="en-US" sz="3200" dirty="0">
                <a:latin typeface="HY견고딕" panose="02030600000101010101" pitchFamily="18" charset="-127"/>
                <a:ea typeface="HY견고딕" panose="02030600000101010101" pitchFamily="18" charset="-127"/>
              </a:rPr>
              <a:t>지원을 하려면 지원을 할 마음을 가져야 함</a:t>
            </a:r>
            <a:endParaRPr lang="en-US" altLang="ko-KR" sz="32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32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285750" indent="-285750">
              <a:buFontTx/>
              <a:buChar char="-"/>
            </a:pPr>
            <a:r>
              <a:rPr lang="ko-KR" altLang="en-US" sz="3200" dirty="0">
                <a:latin typeface="HY견고딕" panose="02030600000101010101" pitchFamily="18" charset="-127"/>
                <a:ea typeface="HY견고딕" panose="02030600000101010101" pitchFamily="18" charset="-127"/>
              </a:rPr>
              <a:t>합격을 위한 실천 방안을 세우고 실천 해야 함</a:t>
            </a:r>
            <a:endParaRPr lang="en-US" altLang="ko-KR" sz="32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32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32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EA14E503-5B74-3B9C-5D36-97552D3B51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778" y="3859356"/>
            <a:ext cx="9449043" cy="2781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5694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698C26-5225-998B-637D-2C43BF6C06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3250"/>
            <a:ext cx="7838996" cy="25163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6F11324-BC1B-2CF5-8222-3649F2426A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907" y="4535714"/>
            <a:ext cx="11174349" cy="2055586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CB1FE43-F46D-27AB-4972-22671A4EBE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1672" y="266700"/>
            <a:ext cx="3648584" cy="3229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6667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그룹 9"/>
          <p:cNvGrpSpPr/>
          <p:nvPr/>
        </p:nvGrpSpPr>
        <p:grpSpPr>
          <a:xfrm>
            <a:off x="1524000" y="1357298"/>
            <a:ext cx="9144000" cy="5500726"/>
            <a:chOff x="0" y="1357298"/>
            <a:chExt cx="9144000" cy="5500726"/>
          </a:xfrm>
        </p:grpSpPr>
        <p:pic>
          <p:nvPicPr>
            <p:cNvPr id="48130" name="Picture 2" descr="D:\$HOME\master\내 바탕화면\My Pictures\벤처산학협력관.jpg"/>
            <p:cNvPicPr>
              <a:picLocks noChangeAspect="1" noChangeArrowheads="1"/>
            </p:cNvPicPr>
            <p:nvPr/>
          </p:nvPicPr>
          <p:blipFill>
            <a:blip r:embed="rId3">
              <a:grayscl/>
            </a:blip>
            <a:srcRect t="11707" b="3999"/>
            <a:stretch>
              <a:fillRect/>
            </a:stretch>
          </p:blipFill>
          <p:spPr bwMode="auto">
            <a:xfrm>
              <a:off x="0" y="1714488"/>
              <a:ext cx="9144000" cy="5143536"/>
            </a:xfrm>
            <a:prstGeom prst="rect">
              <a:avLst/>
            </a:prstGeom>
            <a:noFill/>
          </p:spPr>
        </p:pic>
        <p:sp>
          <p:nvSpPr>
            <p:cNvPr id="9" name="직사각형 8"/>
            <p:cNvSpPr/>
            <p:nvPr/>
          </p:nvSpPr>
          <p:spPr>
            <a:xfrm>
              <a:off x="0" y="1357298"/>
              <a:ext cx="9144000" cy="2928958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48000">
                  <a:schemeClr val="bg1"/>
                </a:gs>
                <a:gs pos="92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  <a:latin typeface="맑은 고딕"/>
                <a:ea typeface="맑은 고딕" panose="020B0503020000020004" pitchFamily="50" charset="-127"/>
              </a:endParaRPr>
            </a:p>
          </p:txBody>
        </p:sp>
      </p:grp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우리가 가진 것들 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할 수 있는 인프라</a:t>
            </a:r>
            <a:r>
              <a:rPr lang="en-US" altLang="ko-KR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, </a:t>
            </a:r>
            <a:r>
              <a:rPr lang="ko-KR" altLang="en-US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시설과 자금</a:t>
            </a:r>
            <a:r>
              <a:rPr lang="en-US" altLang="ko-KR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, </a:t>
            </a:r>
            <a:r>
              <a:rPr lang="ko-KR" altLang="en-US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네트웍</a:t>
            </a:r>
            <a:r>
              <a:rPr lang="en-US" altLang="ko-KR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, </a:t>
            </a:r>
            <a:r>
              <a:rPr lang="ko-KR" altLang="en-US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노력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6ED92-64BF-4642-96B4-0D4FD32D6151}" type="slidenum">
              <a:rPr lang="ko-KR" altLang="en-US">
                <a:solidFill>
                  <a:prstClr val="black">
                    <a:tint val="75000"/>
                  </a:prstClr>
                </a:solidFill>
                <a:latin typeface="맑은 고딕"/>
                <a:ea typeface="맑은 고딕" panose="020B0503020000020004" pitchFamily="50" charset="-127"/>
              </a:rPr>
              <a:pPr/>
              <a:t>18</a:t>
            </a:fld>
            <a:endParaRPr lang="ko-KR" altLang="en-US" dirty="0">
              <a:solidFill>
                <a:prstClr val="black">
                  <a:tint val="75000"/>
                </a:prstClr>
              </a:solidFill>
              <a:latin typeface="맑은 고딕"/>
              <a:ea typeface="맑은 고딕" panose="020B0503020000020004" pitchFamily="50" charset="-127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4292F551-E847-5AFA-CBF5-C23865E126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grayscl/>
            <a:lum bright="12000" contrast="35000"/>
          </a:blip>
          <a:srcRect/>
          <a:stretch>
            <a:fillRect/>
          </a:stretch>
        </p:blipFill>
        <p:spPr bwMode="auto">
          <a:xfrm>
            <a:off x="5095077" y="2538341"/>
            <a:ext cx="5629275" cy="4267200"/>
          </a:xfrm>
          <a:prstGeom prst="rect">
            <a:avLst/>
          </a:prstGeom>
          <a:noFill/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F2C9B71E-1AA3-441D-9982-AE29354CD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23" y="-252413"/>
            <a:ext cx="10515600" cy="1325563"/>
          </a:xfrm>
        </p:spPr>
        <p:txBody>
          <a:bodyPr/>
          <a:lstStyle/>
          <a:p>
            <a:r>
              <a:rPr lang="ko-KR" altLang="en-US" dirty="0"/>
              <a:t>우리에게 필요한 것들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3AD8371-E889-48F1-B592-1B88EBD1F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81152" y="6275543"/>
            <a:ext cx="2743200" cy="365125"/>
          </a:xfrm>
        </p:spPr>
        <p:txBody>
          <a:bodyPr/>
          <a:lstStyle/>
          <a:p>
            <a:fld id="{FC526612-11EA-42D9-9249-6C88F4E1AB24}" type="slidenum">
              <a:rPr lang="ko-KR" altLang="en-US" smtClean="0"/>
              <a:t>19</a:t>
            </a:fld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4A344E4-8DE4-7901-EE11-680A4DF5308E}"/>
              </a:ext>
            </a:extLst>
          </p:cNvPr>
          <p:cNvSpPr>
            <a:spLocks noGrp="1"/>
          </p:cNvSpPr>
          <p:nvPr/>
        </p:nvSpPr>
        <p:spPr>
          <a:xfrm>
            <a:off x="805542" y="1420586"/>
            <a:ext cx="8958943" cy="50375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b="1" kern="1200">
                <a:ln>
                  <a:solidFill>
                    <a:srgbClr val="808080"/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b="1" kern="1200">
                <a:ln>
                  <a:solidFill>
                    <a:srgbClr val="808080"/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b="1" kern="1200">
                <a:ln>
                  <a:solidFill>
                    <a:srgbClr val="808080"/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b="1" kern="1200">
                <a:ln>
                  <a:solidFill>
                    <a:srgbClr val="808080"/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b="1" kern="1200">
                <a:ln>
                  <a:solidFill>
                    <a:srgbClr val="808080"/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40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자기 개발의 실천과 네트워킹</a:t>
            </a:r>
            <a:endParaRPr lang="en-US" altLang="ko-KR" sz="4000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  <a:p>
            <a:r>
              <a:rPr lang="ko-KR" altLang="en-US" sz="40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실력을 배양하고 우리를 알리자</a:t>
            </a:r>
            <a:endParaRPr lang="en-US" altLang="ko-KR" sz="4000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  <a:p>
            <a:r>
              <a:rPr lang="ko-KR" altLang="en-US" sz="40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논문 및 학술 발표</a:t>
            </a:r>
            <a:endParaRPr lang="en-US" altLang="ko-KR" sz="4000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  <a:p>
            <a:r>
              <a:rPr lang="ko-KR" altLang="en-US" sz="40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주변과의 공동 연구</a:t>
            </a:r>
            <a:endParaRPr lang="en-US" altLang="ko-KR" sz="4000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  <a:p>
            <a:r>
              <a:rPr lang="ko-KR" altLang="en-US" sz="40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주목 받는 </a:t>
            </a:r>
            <a:r>
              <a:rPr lang="en-US" altLang="ko-KR" sz="40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Attitude</a:t>
            </a:r>
          </a:p>
          <a:p>
            <a:r>
              <a:rPr lang="ko-KR" altLang="en-US" sz="40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자신감</a:t>
            </a:r>
            <a:endParaRPr lang="en-US" altLang="ko-KR" sz="4000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  <a:p>
            <a:pPr lvl="1">
              <a:buNone/>
            </a:pPr>
            <a:endParaRPr lang="ko-KR" altLang="en-US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375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그룹 7"/>
          <p:cNvGrpSpPr/>
          <p:nvPr/>
        </p:nvGrpSpPr>
        <p:grpSpPr>
          <a:xfrm>
            <a:off x="1453661" y="487167"/>
            <a:ext cx="7965413" cy="4731864"/>
            <a:chOff x="0" y="1857364"/>
            <a:chExt cx="9144000" cy="5000636"/>
          </a:xfrm>
        </p:grpSpPr>
        <p:pic>
          <p:nvPicPr>
            <p:cNvPr id="50178" name="Picture 2" descr="http://gkms.goe.go.kr/bbs/data/uni10_1/DSC_0397.jpg">
              <a:hlinkClick r:id="" action="ppaction://noaction"/>
            </p:cNvPr>
            <p:cNvPicPr>
              <a:picLocks noChangeAspect="1" noChangeArrowheads="1"/>
            </p:cNvPicPr>
            <p:nvPr/>
          </p:nvPicPr>
          <p:blipFill>
            <a:blip r:embed="rId2">
              <a:grayscl/>
              <a:lum bright="20000"/>
            </a:blip>
            <a:srcRect b="20000"/>
            <a:stretch>
              <a:fillRect/>
            </a:stretch>
          </p:blipFill>
          <p:spPr bwMode="auto">
            <a:xfrm>
              <a:off x="0" y="2000239"/>
              <a:ext cx="9144000" cy="4857761"/>
            </a:xfrm>
            <a:prstGeom prst="rect">
              <a:avLst/>
            </a:prstGeom>
            <a:noFill/>
          </p:spPr>
        </p:pic>
        <p:sp>
          <p:nvSpPr>
            <p:cNvPr id="7" name="직사각형 6"/>
            <p:cNvSpPr/>
            <p:nvPr/>
          </p:nvSpPr>
          <p:spPr>
            <a:xfrm>
              <a:off x="0" y="1857364"/>
              <a:ext cx="9144000" cy="3786214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48000">
                  <a:schemeClr val="bg1"/>
                </a:gs>
                <a:gs pos="92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  <a:latin typeface="맑은 고딕"/>
                <a:ea typeface="맑은 고딕" panose="020B0503020000020004" pitchFamily="50" charset="-127"/>
              </a:endParaRPr>
            </a:p>
          </p:txBody>
        </p:sp>
      </p:grp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15043" y="487167"/>
            <a:ext cx="7772400" cy="1362075"/>
          </a:xfrm>
        </p:spPr>
        <p:txBody>
          <a:bodyPr>
            <a:normAutofit/>
          </a:bodyPr>
          <a:lstStyle/>
          <a:p>
            <a:r>
              <a:rPr lang="ko-KR" altLang="en-US" dirty="0"/>
              <a:t>우리는 무엇을 위해 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6ED92-64BF-4642-96B4-0D4FD32D6151}" type="slidenum">
              <a:rPr lang="ko-KR" altLang="en-US">
                <a:solidFill>
                  <a:prstClr val="black">
                    <a:tint val="75000"/>
                  </a:prstClr>
                </a:solidFill>
                <a:latin typeface="맑은 고딕"/>
                <a:ea typeface="맑은 고딕" panose="020B0503020000020004" pitchFamily="50" charset="-127"/>
              </a:rPr>
              <a:pPr/>
              <a:t>2</a:t>
            </a:fld>
            <a:endParaRPr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3" name="제목 1">
            <a:extLst>
              <a:ext uri="{FF2B5EF4-FFF2-40B4-BE49-F238E27FC236}">
                <a16:creationId xmlns:a16="http://schemas.microsoft.com/office/drawing/2014/main" id="{2ED012BD-5A68-11BE-C375-43892FCB4937}"/>
              </a:ext>
            </a:extLst>
          </p:cNvPr>
          <p:cNvSpPr txBox="1">
            <a:spLocks/>
          </p:cNvSpPr>
          <p:nvPr/>
        </p:nvSpPr>
        <p:spPr>
          <a:xfrm>
            <a:off x="4161692" y="5992904"/>
            <a:ext cx="7772400" cy="70176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cap="all">
                <a:ln>
                  <a:solidFill>
                    <a:srgbClr val="777777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dirty="0"/>
              <a:t>내 삶의 가치와 행복은</a:t>
            </a:r>
            <a:r>
              <a:rPr lang="en-US" altLang="ko-KR" dirty="0"/>
              <a:t>?</a:t>
            </a:r>
            <a:endParaRPr lang="ko-KR" altLang="en-US" dirty="0"/>
          </a:p>
        </p:txBody>
      </p:sp>
    </p:spTree>
  </p:cSld>
  <p:clrMapOvr>
    <a:masterClrMapping/>
  </p:clrMapOvr>
  <p:transition spd="med"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3C5BCBA-FDF2-4EBD-AFEF-FD657FF4E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26612-11EA-42D9-9249-6C88F4E1AB24}" type="slidenum">
              <a:rPr lang="ko-KR" altLang="en-US" smtClean="0"/>
              <a:t>20</a:t>
            </a:fld>
            <a:endParaRPr lang="ko-KR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37A31E-E7C2-D5CA-37D5-A780938CB404}"/>
              </a:ext>
            </a:extLst>
          </p:cNvPr>
          <p:cNvSpPr txBox="1"/>
          <p:nvPr/>
        </p:nvSpPr>
        <p:spPr>
          <a:xfrm>
            <a:off x="693964" y="2299395"/>
            <a:ext cx="108040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000" dirty="0">
                <a:latin typeface="HY견고딕" panose="02030600000101010101" pitchFamily="18" charset="-127"/>
                <a:ea typeface="HY견고딕" panose="02030600000101010101" pitchFamily="18" charset="-127"/>
              </a:rPr>
              <a:t>인생은 마음에 그린대로 되고</a:t>
            </a:r>
            <a:endParaRPr lang="en-US" altLang="ko-KR" sz="60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6000" dirty="0">
                <a:latin typeface="HY견고딕" panose="02030600000101010101" pitchFamily="18" charset="-127"/>
                <a:ea typeface="HY견고딕" panose="02030600000101010101" pitchFamily="18" charset="-127"/>
              </a:rPr>
              <a:t>강렬하게 바라면 </a:t>
            </a:r>
            <a:endParaRPr lang="en-US" altLang="ko-KR" sz="60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6000" dirty="0">
                <a:latin typeface="HY견고딕" panose="02030600000101010101" pitchFamily="18" charset="-127"/>
                <a:ea typeface="HY견고딕" panose="02030600000101010101" pitchFamily="18" charset="-127"/>
              </a:rPr>
              <a:t>그것이 현실로 나타난다</a:t>
            </a:r>
            <a:r>
              <a:rPr lang="en-US" altLang="ko-KR" sz="6000" dirty="0"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663004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사람, 바닥, 건물, 실내이(가) 표시된 사진&#10;&#10;자동 생성된 설명">
            <a:extLst>
              <a:ext uri="{FF2B5EF4-FFF2-40B4-BE49-F238E27FC236}">
                <a16:creationId xmlns:a16="http://schemas.microsoft.com/office/drawing/2014/main" id="{B5428F4E-BA57-4E65-B717-8636BA5FC0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08" r="48700" b="-1"/>
          <a:stretch/>
        </p:blipFill>
        <p:spPr>
          <a:xfrm>
            <a:off x="1765299" y="321733"/>
            <a:ext cx="4296411" cy="6214533"/>
          </a:xfrm>
          <a:prstGeom prst="rect">
            <a:avLst/>
          </a:prstGeom>
        </p:spPr>
      </p:pic>
      <p:pic>
        <p:nvPicPr>
          <p:cNvPr id="3" name="Picture 6" descr="ì¬ëì ì ê²½ê³">
            <a:extLst>
              <a:ext uri="{FF2B5EF4-FFF2-40B4-BE49-F238E27FC236}">
                <a16:creationId xmlns:a16="http://schemas.microsoft.com/office/drawing/2014/main" id="{E7A18BE0-EED5-442F-BD19-6D0038C912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15" r="13144" b="-2"/>
          <a:stretch/>
        </p:blipFill>
        <p:spPr bwMode="auto">
          <a:xfrm>
            <a:off x="6130291" y="321733"/>
            <a:ext cx="4296411" cy="621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09DF9E95-2A3B-40E3-A1C5-EBFBD3ED8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12325" y="6557043"/>
            <a:ext cx="714374" cy="274320"/>
          </a:xfrm>
        </p:spPr>
        <p:txBody>
          <a:bodyPr>
            <a:normAutofit/>
          </a:bodyPr>
          <a:lstStyle/>
          <a:p>
            <a:pPr defTabSz="457200" latinLnBrk="0">
              <a:spcAft>
                <a:spcPts val="600"/>
              </a:spcAft>
            </a:pPr>
            <a:fld id="{E79205F9-6DC3-4732-8615-751AF2E0CFBE}" type="slidenum">
              <a:rPr lang="ko-KR" alt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맑은 고딕" panose="020B0503020000020004" pitchFamily="50" charset="-127"/>
              </a:rPr>
              <a:pPr defTabSz="457200" latinLnBrk="0">
                <a:spcAft>
                  <a:spcPts val="600"/>
                </a:spcAft>
              </a:pPr>
              <a:t>21</a:t>
            </a:fld>
            <a:endParaRPr lang="ko-KR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757139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8C49B4D1-F7D4-4298-8233-16DD498EB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65123" y="5613036"/>
            <a:ext cx="2743200" cy="365125"/>
          </a:xfrm>
        </p:spPr>
        <p:txBody>
          <a:bodyPr/>
          <a:lstStyle/>
          <a:p>
            <a:pPr defTabSz="457200" latinLnBrk="0"/>
            <a:fld id="{E79205F9-6DC3-4732-8615-751AF2E0CFBE}" type="slidenum">
              <a:rPr lang="ko-KR" alt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맑은 고딕" panose="020B0503020000020004" pitchFamily="50" charset="-127"/>
              </a:rPr>
              <a:pPr defTabSz="457200" latinLnBrk="0"/>
              <a:t>22</a:t>
            </a:fld>
            <a:endParaRPr lang="ko-KR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맑은 고딕" panose="020B0503020000020004" pitchFamily="50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DAD887AE-A5C7-44D7-B16F-2EFAFA93A9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4432" y="775920"/>
            <a:ext cx="4054684" cy="3076209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B024FFEA-8644-47CE-BA45-3B909EBAA6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218" y="775920"/>
            <a:ext cx="3505200" cy="3819525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D069D81C-7A71-4BC1-95C4-7AAD2145F9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1341" y="4204923"/>
            <a:ext cx="2495550" cy="15906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5C00721-5B0E-2ECD-F47F-1756F3FCDC40}"/>
              </a:ext>
            </a:extLst>
          </p:cNvPr>
          <p:cNvSpPr txBox="1"/>
          <p:nvPr/>
        </p:nvSpPr>
        <p:spPr>
          <a:xfrm>
            <a:off x="810055" y="4940449"/>
            <a:ext cx="57443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>
                <a:latin typeface="HY견고딕" panose="02030600000101010101" pitchFamily="18" charset="-127"/>
                <a:ea typeface="HY견고딕" panose="02030600000101010101" pitchFamily="18" charset="-127"/>
              </a:rPr>
              <a:t>좋은 입력과 좋은 습관</a:t>
            </a:r>
            <a:endParaRPr lang="en-US" altLang="ko-KR" sz="28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2800" dirty="0">
                <a:latin typeface="HY견고딕" panose="02030600000101010101" pitchFamily="18" charset="-127"/>
                <a:ea typeface="HY견고딕" panose="02030600000101010101" pitchFamily="18" charset="-127"/>
              </a:rPr>
              <a:t>좋은 목표와 의지</a:t>
            </a:r>
            <a:endParaRPr lang="en-US" altLang="ko-KR" sz="28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28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2800" dirty="0">
                <a:latin typeface="HY견고딕" panose="02030600000101010101" pitchFamily="18" charset="-127"/>
                <a:ea typeface="HY견고딕" panose="02030600000101010101" pitchFamily="18" charset="-127"/>
              </a:rPr>
              <a:t>좋은 </a:t>
            </a:r>
            <a:r>
              <a:rPr lang="en-US" altLang="ko-KR" sz="2800" dirty="0">
                <a:latin typeface="HY견고딕" panose="02030600000101010101" pitchFamily="18" charset="-127"/>
                <a:ea typeface="HY견고딕" panose="02030600000101010101" pitchFamily="18" charset="-127"/>
              </a:rPr>
              <a:t>SPIRIT</a:t>
            </a:r>
            <a:endParaRPr lang="ko-KR" altLang="en-US" sz="28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84403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DBAB3C8B-3B9B-4FD4-8119-CCC3CD350D6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864822" y="324197"/>
            <a:ext cx="8620298" cy="6159731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algn="just">
              <a:lnSpc>
                <a:spcPct val="220000"/>
              </a:lnSpc>
            </a:pPr>
            <a:r>
              <a:rPr lang="ko-KR" altLang="en-US" sz="2400" b="1" dirty="0">
                <a:highlight>
                  <a:srgbClr val="FFFF00"/>
                </a:highlight>
              </a:rPr>
              <a:t>목표를 설정하고 그 목표를 뇌에 저장하면</a:t>
            </a:r>
            <a:r>
              <a:rPr lang="en-US" altLang="ko-KR" sz="2400" b="1" dirty="0"/>
              <a:t>,</a:t>
            </a:r>
            <a:r>
              <a:rPr lang="ko-KR" altLang="en-US" sz="2400" b="1" dirty="0"/>
              <a:t> </a:t>
            </a:r>
            <a:r>
              <a:rPr lang="ko-KR" altLang="en-US" sz="2400" b="1" dirty="0">
                <a:highlight>
                  <a:srgbClr val="FFFF00"/>
                </a:highlight>
              </a:rPr>
              <a:t>뇌는 목표에 도달할 때까지 최적의 궤도를 수정하며 당신의 목표를 향해 곧장 나아가게 한다</a:t>
            </a:r>
            <a:r>
              <a:rPr lang="en-US" altLang="ko-KR" sz="2400" b="1" dirty="0"/>
              <a:t>. </a:t>
            </a:r>
            <a:r>
              <a:rPr lang="ko-KR" altLang="en-US" sz="2400" b="1" dirty="0"/>
              <a:t>목표는 삶에 힘과 목적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방향을 준다</a:t>
            </a:r>
            <a:r>
              <a:rPr lang="en-US" altLang="ko-KR" sz="2400" b="1" dirty="0"/>
              <a:t>.</a:t>
            </a:r>
            <a:r>
              <a:rPr lang="ko-KR" altLang="en-US" sz="2400" b="1" dirty="0"/>
              <a:t> 목표는 당신 내면에 있는 최선을 끄집어내어 당신의 잠재력을 온전히 실현하게 한다</a:t>
            </a:r>
            <a:r>
              <a:rPr lang="en-US" altLang="ko-KR" sz="2400" b="1" dirty="0"/>
              <a:t>.</a:t>
            </a:r>
            <a:r>
              <a:rPr lang="ko-KR" altLang="en-US" sz="2400" b="1" dirty="0"/>
              <a:t> 단지 </a:t>
            </a:r>
            <a:r>
              <a:rPr lang="en-US" altLang="ko-KR" sz="2400" b="1" dirty="0"/>
              <a:t>3%</a:t>
            </a:r>
            <a:r>
              <a:rPr lang="ko-KR" altLang="en-US" sz="2400" b="1" dirty="0"/>
              <a:t>만이 매일 자신이 하는 일에 관해 분명하고 구체적이며 명시된 목표를 갖고 있다</a:t>
            </a:r>
            <a:r>
              <a:rPr lang="en-US" altLang="ko-KR" sz="2400" b="1" dirty="0"/>
              <a:t>. </a:t>
            </a:r>
            <a:r>
              <a:rPr lang="ko-KR" altLang="en-US" sz="2400" b="1" dirty="0"/>
              <a:t>나머지 </a:t>
            </a:r>
            <a:r>
              <a:rPr lang="en-US" altLang="ko-KR" sz="2400" b="1" dirty="0"/>
              <a:t>97%</a:t>
            </a:r>
            <a:r>
              <a:rPr lang="ko-KR" altLang="en-US" sz="2400" b="1" dirty="0"/>
              <a:t>에게는 희망과 꿈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소원과 환상은 있지만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목표는 없다</a:t>
            </a:r>
            <a:r>
              <a:rPr lang="en-US" altLang="ko-KR" sz="2400" b="1" dirty="0"/>
              <a:t>. </a:t>
            </a:r>
            <a:r>
              <a:rPr lang="ko-KR" altLang="en-US" sz="2400" b="1" dirty="0"/>
              <a:t>그들이 그 차이를 모른다는 것이 가장 큰 비극이다</a:t>
            </a:r>
            <a:r>
              <a:rPr lang="en-US" altLang="ko-KR" sz="2400" b="1" dirty="0"/>
              <a:t>.  -</a:t>
            </a:r>
            <a:r>
              <a:rPr lang="ko-KR" altLang="en-US" sz="2400" b="1" dirty="0"/>
              <a:t>브라이언 </a:t>
            </a:r>
            <a:r>
              <a:rPr lang="ko-KR" altLang="en-US" sz="2400" b="1" dirty="0" err="1"/>
              <a:t>트레이시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6229632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감사합니다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6ED92-64BF-4642-96B4-0D4FD32D6151}" type="slidenum">
              <a:rPr lang="ko-KR" altLang="en-US" smtClean="0"/>
              <a:pPr/>
              <a:t>24</a:t>
            </a:fld>
            <a:endParaRPr lang="ko-KR" altLang="en-US"/>
          </a:p>
        </p:txBody>
      </p:sp>
      <p:sp>
        <p:nvSpPr>
          <p:cNvPr id="2050" name="AutoShape 2" descr="http://farm1.static.flickr.com/31/41938335_6fa86e4b43_o.jpg"/>
          <p:cNvSpPr>
            <a:spLocks noChangeAspect="1" noChangeArrowheads="1"/>
          </p:cNvSpPr>
          <p:nvPr/>
        </p:nvSpPr>
        <p:spPr bwMode="auto">
          <a:xfrm>
            <a:off x="1692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2061" name="Picture 13" descr="Flower picture - where have all the flowers gone, by Esther G.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33983" b="10596"/>
          <a:stretch>
            <a:fillRect/>
          </a:stretch>
        </p:blipFill>
        <p:spPr bwMode="auto">
          <a:xfrm>
            <a:off x="6024563" y="1071546"/>
            <a:ext cx="4302209" cy="57864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C61183E9-B77D-C214-AC9D-8BF8386662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596" y="1474795"/>
            <a:ext cx="6242709" cy="4525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1" name="Picture 1" descr="Auguste Rodin - Le Penseur"/>
          <p:cNvPicPr>
            <a:picLocks noChangeAspect="1" noChangeArrowheads="1"/>
          </p:cNvPicPr>
          <p:nvPr/>
        </p:nvPicPr>
        <p:blipFill>
          <a:blip r:embed="rId3">
            <a:lum bright="11000" contrast="47000"/>
          </a:blip>
          <a:srcRect r="9767" b="2637"/>
          <a:stretch>
            <a:fillRect/>
          </a:stretch>
        </p:blipFill>
        <p:spPr bwMode="auto">
          <a:xfrm>
            <a:off x="1829391" y="1606547"/>
            <a:ext cx="3300378" cy="4572008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o-KR" altLang="en-US" sz="7200" dirty="0"/>
              <a:t>자아 실현</a:t>
            </a:r>
            <a:r>
              <a:rPr lang="en-US" altLang="ko-KR" sz="7200" dirty="0"/>
              <a:t>?</a:t>
            </a:r>
            <a:endParaRPr lang="ko-KR" altLang="en-US" sz="72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47768" y="2065572"/>
            <a:ext cx="5400684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ko-KR" altLang="en-US" dirty="0">
                <a:solidFill>
                  <a:srgbClr val="FFC000"/>
                </a:solidFill>
              </a:rPr>
              <a:t>대학 졸업</a:t>
            </a:r>
            <a:endParaRPr lang="en-US" altLang="ko-KR" dirty="0">
              <a:solidFill>
                <a:srgbClr val="FFC000"/>
              </a:solidFill>
            </a:endParaRPr>
          </a:p>
          <a:p>
            <a:pPr>
              <a:buNone/>
            </a:pPr>
            <a:r>
              <a:rPr lang="ko-KR" altLang="en-US" dirty="0">
                <a:solidFill>
                  <a:srgbClr val="FF0000"/>
                </a:solidFill>
              </a:rPr>
              <a:t>대학원 졸업</a:t>
            </a:r>
            <a:endParaRPr lang="en-US" altLang="ko-KR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ko-KR" alt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취직</a:t>
            </a:r>
            <a:endParaRPr lang="en-US" altLang="ko-KR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>
              <a:buNone/>
            </a:pPr>
            <a:r>
              <a:rPr lang="ko-KR" altLang="en-US" dirty="0"/>
              <a:t>결혼</a:t>
            </a:r>
            <a:endParaRPr lang="en-US" altLang="ko-KR" dirty="0"/>
          </a:p>
          <a:p>
            <a:pPr>
              <a:buNone/>
            </a:pPr>
            <a:r>
              <a:rPr lang="ko-KR" altLang="en-US" dirty="0"/>
              <a:t>사회 </a:t>
            </a:r>
            <a:r>
              <a:rPr lang="ko-KR" altLang="en-US" dirty="0">
                <a:solidFill>
                  <a:srgbClr val="FFFF00"/>
                </a:solidFill>
              </a:rPr>
              <a:t>생활</a:t>
            </a:r>
            <a:endParaRPr lang="en-US" altLang="ko-KR" dirty="0">
              <a:solidFill>
                <a:srgbClr val="FFFF00"/>
              </a:solidFill>
            </a:endParaRPr>
          </a:p>
          <a:p>
            <a:pPr>
              <a:buNone/>
            </a:pPr>
            <a:r>
              <a:rPr lang="ko-KR" altLang="en-US" dirty="0"/>
              <a:t>성취</a:t>
            </a:r>
            <a:r>
              <a:rPr lang="en-US" altLang="ko-KR" dirty="0"/>
              <a:t>/</a:t>
            </a:r>
            <a:r>
              <a:rPr lang="ko-KR" altLang="en-US" dirty="0">
                <a:solidFill>
                  <a:srgbClr val="FFFF00"/>
                </a:solidFill>
              </a:rPr>
              <a:t>행복</a:t>
            </a:r>
            <a:endParaRPr lang="en-US" altLang="ko-KR" dirty="0">
              <a:solidFill>
                <a:srgbClr val="FFFF00"/>
              </a:solidFill>
            </a:endParaRPr>
          </a:p>
          <a:p>
            <a:pPr>
              <a:buNone/>
            </a:pPr>
            <a:r>
              <a:rPr lang="ko-KR" altLang="en-US" dirty="0"/>
              <a:t>노후 </a:t>
            </a:r>
            <a:endParaRPr lang="en-US" altLang="ko-KR" dirty="0"/>
          </a:p>
          <a:p>
            <a:pPr>
              <a:buNone/>
            </a:pPr>
            <a:r>
              <a:rPr lang="ko-KR" altLang="en-US" dirty="0"/>
              <a:t>죽음</a:t>
            </a: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6ED92-64BF-4642-96B4-0D4FD32D6151}" type="slidenum">
              <a:rPr lang="ko-KR" altLang="en-US">
                <a:solidFill>
                  <a:prstClr val="black">
                    <a:tint val="75000"/>
                  </a:prstClr>
                </a:solidFill>
                <a:latin typeface="맑은 고딕"/>
                <a:ea typeface="맑은 고딕" panose="020B0503020000020004" pitchFamily="50" charset="-127"/>
              </a:rPr>
              <a:pPr/>
              <a:t>3</a:t>
            </a:fld>
            <a:endParaRPr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D18A86-7DF9-CD0B-06BB-E535D46004C6}"/>
              </a:ext>
            </a:extLst>
          </p:cNvPr>
          <p:cNvSpPr txBox="1"/>
          <p:nvPr/>
        </p:nvSpPr>
        <p:spPr>
          <a:xfrm>
            <a:off x="11056185" y="1383286"/>
            <a:ext cx="91647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10</a:t>
            </a:r>
            <a:r>
              <a:rPr lang="ko-KR" altLang="en-US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대</a:t>
            </a:r>
            <a:endParaRPr lang="en-US" altLang="ko-KR" sz="20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20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en-US" altLang="ko-KR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20</a:t>
            </a:r>
            <a:r>
              <a:rPr lang="ko-KR" altLang="en-US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대</a:t>
            </a:r>
            <a:endParaRPr lang="en-US" altLang="ko-KR" sz="20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20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en-US" altLang="ko-KR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30</a:t>
            </a:r>
            <a:r>
              <a:rPr lang="ko-KR" altLang="en-US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대</a:t>
            </a:r>
            <a:endParaRPr lang="en-US" altLang="ko-KR" sz="20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20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en-US" altLang="ko-KR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40</a:t>
            </a:r>
            <a:r>
              <a:rPr lang="ko-KR" altLang="en-US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대</a:t>
            </a:r>
            <a:endParaRPr lang="en-US" altLang="ko-KR" sz="20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20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en-US" altLang="ko-KR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50</a:t>
            </a:r>
            <a:r>
              <a:rPr lang="ko-KR" altLang="en-US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대</a:t>
            </a:r>
            <a:endParaRPr lang="en-US" altLang="ko-KR" sz="20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20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en-US" altLang="ko-KR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60</a:t>
            </a:r>
            <a:r>
              <a:rPr lang="ko-KR" altLang="en-US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대</a:t>
            </a:r>
            <a:endParaRPr lang="en-US" altLang="ko-KR" sz="20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20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en-US" altLang="ko-KR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70</a:t>
            </a:r>
            <a:r>
              <a:rPr lang="ko-KR" altLang="en-US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대</a:t>
            </a:r>
            <a:endParaRPr lang="en-US" altLang="ko-KR" sz="20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20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en-US" altLang="ko-KR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80</a:t>
            </a:r>
            <a:r>
              <a:rPr lang="ko-KR" altLang="en-US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대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7A20B36-8CEE-A29F-D121-2E116A724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우리는 무엇을 위해 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811B7C0-2465-B29E-89EE-7902955E2B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3754" y="2906485"/>
            <a:ext cx="5028781" cy="2220685"/>
          </a:xfrm>
        </p:spPr>
        <p:txBody>
          <a:bodyPr>
            <a:normAutofit/>
          </a:bodyPr>
          <a:lstStyle/>
          <a:p>
            <a:r>
              <a:rPr lang="ko-KR" altLang="en-US" dirty="0"/>
              <a:t>돈</a:t>
            </a:r>
            <a:r>
              <a:rPr lang="en-US" altLang="ko-KR" dirty="0"/>
              <a:t>, (</a:t>
            </a:r>
            <a:r>
              <a:rPr lang="ko-KR" altLang="en-US" dirty="0"/>
              <a:t>부</a:t>
            </a:r>
            <a:r>
              <a:rPr lang="en-US" altLang="ko-KR" dirty="0"/>
              <a:t>) ?</a:t>
            </a:r>
          </a:p>
          <a:p>
            <a:r>
              <a:rPr lang="ko-KR" altLang="en-US" dirty="0"/>
              <a:t>명예 </a:t>
            </a:r>
            <a:r>
              <a:rPr lang="en-US" altLang="ko-KR" dirty="0"/>
              <a:t>?</a:t>
            </a:r>
          </a:p>
          <a:p>
            <a:r>
              <a:rPr lang="ko-KR" altLang="en-US" dirty="0"/>
              <a:t>행복 </a:t>
            </a:r>
            <a:r>
              <a:rPr lang="en-US" altLang="ko-KR" dirty="0"/>
              <a:t>?</a:t>
            </a:r>
          </a:p>
          <a:p>
            <a:endParaRPr lang="en-US" altLang="ko-KR" dirty="0"/>
          </a:p>
          <a:p>
            <a:pPr marL="0" indent="0">
              <a:buNone/>
            </a:pP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D150A90-E416-E374-70D0-6262D0147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6ED92-64BF-4642-96B4-0D4FD32D6151}" type="slidenum">
              <a:rPr lang="ko-KR" altLang="en-US" smtClean="0"/>
              <a:pPr/>
              <a:t>4</a:t>
            </a:fld>
            <a:endParaRPr lang="ko-KR" altLang="en-US"/>
          </a:p>
        </p:txBody>
      </p:sp>
      <p:sp>
        <p:nvSpPr>
          <p:cNvPr id="5" name="내용 개체 틀 2">
            <a:extLst>
              <a:ext uri="{FF2B5EF4-FFF2-40B4-BE49-F238E27FC236}">
                <a16:creationId xmlns:a16="http://schemas.microsoft.com/office/drawing/2014/main" id="{04456413-0E94-6F1C-F705-65F5AD1BF232}"/>
              </a:ext>
            </a:extLst>
          </p:cNvPr>
          <p:cNvSpPr txBox="1">
            <a:spLocks/>
          </p:cNvSpPr>
          <p:nvPr/>
        </p:nvSpPr>
        <p:spPr>
          <a:xfrm>
            <a:off x="2514600" y="1796143"/>
            <a:ext cx="9329057" cy="22206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b="1" kern="1200">
                <a:ln>
                  <a:solidFill>
                    <a:srgbClr val="808080"/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b="1" kern="1200">
                <a:ln>
                  <a:solidFill>
                    <a:srgbClr val="808080"/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b="1" kern="1200">
                <a:ln>
                  <a:solidFill>
                    <a:srgbClr val="808080"/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b="1" kern="1200">
                <a:ln>
                  <a:solidFill>
                    <a:srgbClr val="808080"/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b="1" kern="1200">
                <a:ln>
                  <a:solidFill>
                    <a:srgbClr val="808080"/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dirty="0"/>
              <a:t>For the life just once</a:t>
            </a:r>
          </a:p>
          <a:p>
            <a:pPr marL="0" indent="0">
              <a:buFont typeface="Arial" pitchFamily="34" charset="0"/>
              <a:buNone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97204153"/>
      </p:ext>
    </p:extLst>
  </p:cSld>
  <p:clrMapOvr>
    <a:masterClrMapping/>
  </p:clrMapOvr>
  <p:transition spd="med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7A20B36-8CEE-A29F-D121-2E116A724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나는</a:t>
            </a:r>
            <a:r>
              <a:rPr lang="en-US" altLang="ko-KR" dirty="0"/>
              <a:t>….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811B7C0-2465-B29E-89EE-7902955E2B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4893" y="2906485"/>
            <a:ext cx="2719754" cy="2220685"/>
          </a:xfrm>
        </p:spPr>
        <p:txBody>
          <a:bodyPr>
            <a:normAutofit/>
          </a:bodyPr>
          <a:lstStyle/>
          <a:p>
            <a:r>
              <a:rPr lang="ko-KR" altLang="en-US" dirty="0"/>
              <a:t>돈</a:t>
            </a:r>
            <a:r>
              <a:rPr lang="en-US" altLang="ko-KR" dirty="0"/>
              <a:t>, (</a:t>
            </a:r>
            <a:r>
              <a:rPr lang="ko-KR" altLang="en-US" dirty="0"/>
              <a:t>부</a:t>
            </a:r>
            <a:r>
              <a:rPr lang="en-US" altLang="ko-KR" dirty="0"/>
              <a:t>) ?</a:t>
            </a:r>
          </a:p>
          <a:p>
            <a:r>
              <a:rPr lang="ko-KR" altLang="en-US" dirty="0"/>
              <a:t>명예 </a:t>
            </a:r>
            <a:r>
              <a:rPr lang="en-US" altLang="ko-KR" dirty="0"/>
              <a:t>?</a:t>
            </a:r>
          </a:p>
          <a:p>
            <a:r>
              <a:rPr lang="ko-KR" altLang="en-US" dirty="0"/>
              <a:t>행복 </a:t>
            </a:r>
            <a:r>
              <a:rPr lang="en-US" altLang="ko-KR" dirty="0"/>
              <a:t>?</a:t>
            </a:r>
          </a:p>
          <a:p>
            <a:endParaRPr lang="en-US" altLang="ko-KR" dirty="0"/>
          </a:p>
          <a:p>
            <a:pPr marL="0" indent="0">
              <a:buNone/>
            </a:pP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D150A90-E416-E374-70D0-6262D0147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16161" y="5704408"/>
            <a:ext cx="2844800" cy="365125"/>
          </a:xfrm>
        </p:spPr>
        <p:txBody>
          <a:bodyPr/>
          <a:lstStyle/>
          <a:p>
            <a:fld id="{16C6ED92-64BF-4642-96B4-0D4FD32D6151}" type="slidenum">
              <a:rPr lang="ko-KR" altLang="en-US" smtClean="0"/>
              <a:pPr/>
              <a:t>5</a:t>
            </a:fld>
            <a:endParaRPr lang="ko-KR" altLang="en-US" dirty="0"/>
          </a:p>
        </p:txBody>
      </p:sp>
      <p:sp>
        <p:nvSpPr>
          <p:cNvPr id="5" name="내용 개체 틀 2">
            <a:extLst>
              <a:ext uri="{FF2B5EF4-FFF2-40B4-BE49-F238E27FC236}">
                <a16:creationId xmlns:a16="http://schemas.microsoft.com/office/drawing/2014/main" id="{04456413-0E94-6F1C-F705-65F5AD1BF232}"/>
              </a:ext>
            </a:extLst>
          </p:cNvPr>
          <p:cNvSpPr txBox="1">
            <a:spLocks/>
          </p:cNvSpPr>
          <p:nvPr/>
        </p:nvSpPr>
        <p:spPr>
          <a:xfrm>
            <a:off x="1365738" y="1796143"/>
            <a:ext cx="9329057" cy="22206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b="1" kern="1200">
                <a:ln>
                  <a:solidFill>
                    <a:srgbClr val="808080"/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b="1" kern="1200">
                <a:ln>
                  <a:solidFill>
                    <a:srgbClr val="808080"/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b="1" kern="1200">
                <a:ln>
                  <a:solidFill>
                    <a:srgbClr val="808080"/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b="1" kern="1200">
                <a:ln>
                  <a:solidFill>
                    <a:srgbClr val="808080"/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b="1" kern="1200">
                <a:ln>
                  <a:solidFill>
                    <a:srgbClr val="808080"/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dirty="0"/>
              <a:t>For the life just once</a:t>
            </a:r>
          </a:p>
          <a:p>
            <a:pPr marL="0" indent="0">
              <a:buFont typeface="Arial" pitchFamily="34" charset="0"/>
              <a:buNone/>
            </a:pPr>
            <a:endParaRPr lang="ko-KR" altLang="en-US" dirty="0"/>
          </a:p>
        </p:txBody>
      </p:sp>
      <p:sp>
        <p:nvSpPr>
          <p:cNvPr id="6" name="화살표: 오른쪽 5">
            <a:extLst>
              <a:ext uri="{FF2B5EF4-FFF2-40B4-BE49-F238E27FC236}">
                <a16:creationId xmlns:a16="http://schemas.microsoft.com/office/drawing/2014/main" id="{F4E77075-9C9D-A0E7-434A-8776F563C035}"/>
              </a:ext>
            </a:extLst>
          </p:cNvPr>
          <p:cNvSpPr/>
          <p:nvPr/>
        </p:nvSpPr>
        <p:spPr>
          <a:xfrm>
            <a:off x="6030266" y="3272395"/>
            <a:ext cx="633045" cy="96633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9E066C-DF6E-BF1C-2356-4A46938238A3}"/>
              </a:ext>
            </a:extLst>
          </p:cNvPr>
          <p:cNvSpPr txBox="1"/>
          <p:nvPr/>
        </p:nvSpPr>
        <p:spPr>
          <a:xfrm>
            <a:off x="7182475" y="2231055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/>
              <a:t>모든 것이 무의미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AD9AB3-F658-9EAB-EE3D-CE66B577EF95}"/>
              </a:ext>
            </a:extLst>
          </p:cNvPr>
          <p:cNvSpPr txBox="1"/>
          <p:nvPr/>
        </p:nvSpPr>
        <p:spPr>
          <a:xfrm>
            <a:off x="7166981" y="3240256"/>
            <a:ext cx="500952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/>
              <a:t>생존을 위한 고민</a:t>
            </a:r>
            <a:endParaRPr lang="en-US" altLang="ko-KR" sz="2800" b="1" dirty="0"/>
          </a:p>
          <a:p>
            <a:endParaRPr lang="en-US" altLang="ko-KR" sz="2800" b="1" dirty="0"/>
          </a:p>
          <a:p>
            <a:r>
              <a:rPr lang="ko-KR" altLang="en-US" sz="2800" b="1" dirty="0"/>
              <a:t>약육강식</a:t>
            </a:r>
            <a:endParaRPr lang="en-US" altLang="ko-KR" sz="2800" b="1" dirty="0"/>
          </a:p>
          <a:p>
            <a:endParaRPr lang="en-US" altLang="ko-KR" sz="2800" b="1" dirty="0"/>
          </a:p>
          <a:p>
            <a:r>
              <a:rPr lang="ko-KR" altLang="en-US" sz="2800" b="1" dirty="0"/>
              <a:t>자연을 이해하는 것에</a:t>
            </a:r>
            <a:r>
              <a:rPr lang="en-US" altLang="ko-KR" sz="2800" b="1" dirty="0"/>
              <a:t> </a:t>
            </a:r>
            <a:r>
              <a:rPr lang="ko-KR" altLang="en-US" sz="2800" b="1" dirty="0"/>
              <a:t> 흥미</a:t>
            </a:r>
            <a:endParaRPr lang="en-US" altLang="ko-KR" sz="2800" b="1" dirty="0"/>
          </a:p>
          <a:p>
            <a:endParaRPr lang="en-US" altLang="ko-KR" sz="2800" b="1" dirty="0"/>
          </a:p>
          <a:p>
            <a:r>
              <a:rPr lang="ko-KR" altLang="en-US" sz="2800" b="1" dirty="0"/>
              <a:t>사회</a:t>
            </a:r>
            <a:r>
              <a:rPr lang="en-US" altLang="ko-KR" sz="2800" b="1" dirty="0"/>
              <a:t>,</a:t>
            </a:r>
            <a:r>
              <a:rPr lang="ko-KR" altLang="en-US" sz="2800" b="1" dirty="0"/>
              <a:t>인간</a:t>
            </a:r>
            <a:r>
              <a:rPr lang="en-US" altLang="ko-KR" sz="2800" b="1" dirty="0"/>
              <a:t>,.. : </a:t>
            </a:r>
            <a:r>
              <a:rPr lang="ko-KR" altLang="en-US" sz="2800" b="1" dirty="0"/>
              <a:t>변화하고 진실되지 않은 것으로 이해</a:t>
            </a:r>
          </a:p>
        </p:txBody>
      </p:sp>
    </p:spTree>
    <p:extLst>
      <p:ext uri="{BB962C8B-B14F-4D97-AF65-F5344CB8AC3E}">
        <p14:creationId xmlns:p14="http://schemas.microsoft.com/office/powerpoint/2010/main" val="343193022"/>
      </p:ext>
    </p:extLst>
  </p:cSld>
  <p:clrMapOvr>
    <a:masterClrMapping/>
  </p:clrMapOvr>
  <p:transition spd="med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7A20B36-8CEE-A29F-D121-2E116A724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나는</a:t>
            </a:r>
            <a:r>
              <a:rPr lang="en-US" altLang="ko-KR" dirty="0"/>
              <a:t>….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811B7C0-2465-B29E-89EE-7902955E2B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9432" y="2859593"/>
            <a:ext cx="2719754" cy="2220685"/>
          </a:xfrm>
        </p:spPr>
        <p:txBody>
          <a:bodyPr>
            <a:normAutofit/>
          </a:bodyPr>
          <a:lstStyle/>
          <a:p>
            <a:r>
              <a:rPr lang="ko-KR" altLang="en-US" dirty="0"/>
              <a:t>돈</a:t>
            </a:r>
            <a:r>
              <a:rPr lang="en-US" altLang="ko-KR" dirty="0"/>
              <a:t>, (</a:t>
            </a:r>
            <a:r>
              <a:rPr lang="ko-KR" altLang="en-US" dirty="0"/>
              <a:t>부</a:t>
            </a:r>
            <a:r>
              <a:rPr lang="en-US" altLang="ko-KR" dirty="0"/>
              <a:t>) ?</a:t>
            </a:r>
          </a:p>
          <a:p>
            <a:r>
              <a:rPr lang="ko-KR" altLang="en-US" dirty="0"/>
              <a:t>명예 </a:t>
            </a:r>
            <a:r>
              <a:rPr lang="en-US" altLang="ko-KR" dirty="0"/>
              <a:t>?</a:t>
            </a:r>
          </a:p>
          <a:p>
            <a:r>
              <a:rPr lang="ko-KR" altLang="en-US" dirty="0"/>
              <a:t>행복 </a:t>
            </a:r>
            <a:r>
              <a:rPr lang="en-US" altLang="ko-KR" dirty="0"/>
              <a:t>?</a:t>
            </a:r>
          </a:p>
          <a:p>
            <a:endParaRPr lang="en-US" altLang="ko-KR" dirty="0"/>
          </a:p>
          <a:p>
            <a:pPr marL="0" indent="0">
              <a:buNone/>
            </a:pP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D150A90-E416-E374-70D0-6262D0147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00700" y="5657516"/>
            <a:ext cx="2844800" cy="365125"/>
          </a:xfrm>
        </p:spPr>
        <p:txBody>
          <a:bodyPr/>
          <a:lstStyle/>
          <a:p>
            <a:fld id="{16C6ED92-64BF-4642-96B4-0D4FD32D6151}" type="slidenum">
              <a:rPr lang="ko-KR" altLang="en-US" smtClean="0"/>
              <a:pPr/>
              <a:t>6</a:t>
            </a:fld>
            <a:endParaRPr lang="ko-KR" altLang="en-US" dirty="0"/>
          </a:p>
        </p:txBody>
      </p:sp>
      <p:sp>
        <p:nvSpPr>
          <p:cNvPr id="5" name="내용 개체 틀 2">
            <a:extLst>
              <a:ext uri="{FF2B5EF4-FFF2-40B4-BE49-F238E27FC236}">
                <a16:creationId xmlns:a16="http://schemas.microsoft.com/office/drawing/2014/main" id="{04456413-0E94-6F1C-F705-65F5AD1BF232}"/>
              </a:ext>
            </a:extLst>
          </p:cNvPr>
          <p:cNvSpPr txBox="1">
            <a:spLocks/>
          </p:cNvSpPr>
          <p:nvPr/>
        </p:nvSpPr>
        <p:spPr>
          <a:xfrm>
            <a:off x="750277" y="1749251"/>
            <a:ext cx="9329057" cy="22206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b="1" kern="1200">
                <a:ln>
                  <a:solidFill>
                    <a:srgbClr val="808080"/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b="1" kern="1200">
                <a:ln>
                  <a:solidFill>
                    <a:srgbClr val="808080"/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b="1" kern="1200">
                <a:ln>
                  <a:solidFill>
                    <a:srgbClr val="808080"/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b="1" kern="1200">
                <a:ln>
                  <a:solidFill>
                    <a:srgbClr val="808080"/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b="1" kern="1200">
                <a:ln>
                  <a:solidFill>
                    <a:srgbClr val="808080"/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dirty="0"/>
              <a:t>For the life just once</a:t>
            </a:r>
          </a:p>
          <a:p>
            <a:pPr marL="0" indent="0">
              <a:buFont typeface="Arial" pitchFamily="34" charset="0"/>
              <a:buNone/>
            </a:pPr>
            <a:endParaRPr lang="ko-KR" altLang="en-US" dirty="0"/>
          </a:p>
        </p:txBody>
      </p:sp>
      <p:sp>
        <p:nvSpPr>
          <p:cNvPr id="6" name="화살표: 오른쪽 5">
            <a:extLst>
              <a:ext uri="{FF2B5EF4-FFF2-40B4-BE49-F238E27FC236}">
                <a16:creationId xmlns:a16="http://schemas.microsoft.com/office/drawing/2014/main" id="{F4E77075-9C9D-A0E7-434A-8776F563C035}"/>
              </a:ext>
            </a:extLst>
          </p:cNvPr>
          <p:cNvSpPr/>
          <p:nvPr/>
        </p:nvSpPr>
        <p:spPr>
          <a:xfrm>
            <a:off x="5414805" y="3225503"/>
            <a:ext cx="633045" cy="96633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9E066C-DF6E-BF1C-2356-4A46938238A3}"/>
              </a:ext>
            </a:extLst>
          </p:cNvPr>
          <p:cNvSpPr txBox="1"/>
          <p:nvPr/>
        </p:nvSpPr>
        <p:spPr>
          <a:xfrm>
            <a:off x="6567015" y="2795116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/>
              <a:t>모든 것이 무의미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AD9AB3-F658-9EAB-EE3D-CE66B577EF95}"/>
              </a:ext>
            </a:extLst>
          </p:cNvPr>
          <p:cNvSpPr txBox="1"/>
          <p:nvPr/>
        </p:nvSpPr>
        <p:spPr>
          <a:xfrm>
            <a:off x="6567014" y="3665514"/>
            <a:ext cx="38880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/>
              <a:t>생존을 위한 고민</a:t>
            </a:r>
            <a:endParaRPr lang="en-US" altLang="ko-KR" sz="2800" b="1" dirty="0"/>
          </a:p>
          <a:p>
            <a:endParaRPr lang="en-US" altLang="ko-KR" sz="2800" b="1" dirty="0"/>
          </a:p>
          <a:p>
            <a:r>
              <a:rPr lang="ko-KR" altLang="en-US" sz="2800" b="1" dirty="0"/>
              <a:t>약육강식</a:t>
            </a:r>
            <a:endParaRPr lang="en-US" altLang="ko-KR" sz="28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6BD9CA-0303-6130-1ECE-86E0FE49B55E}"/>
              </a:ext>
            </a:extLst>
          </p:cNvPr>
          <p:cNvSpPr txBox="1"/>
          <p:nvPr/>
        </p:nvSpPr>
        <p:spPr>
          <a:xfrm>
            <a:off x="480646" y="5657516"/>
            <a:ext cx="1123070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ko-KR" altLang="en-US" sz="2800" b="1" dirty="0"/>
              <a:t>내가 해야 하는 것은 </a:t>
            </a:r>
            <a:r>
              <a:rPr lang="ko-KR" altLang="en-US" sz="2800" b="1" dirty="0">
                <a:solidFill>
                  <a:srgbClr val="FF0000"/>
                </a:solidFill>
              </a:rPr>
              <a:t>재미</a:t>
            </a:r>
            <a:r>
              <a:rPr lang="ko-KR" altLang="en-US" sz="2800" b="1" dirty="0"/>
              <a:t>있게 하자</a:t>
            </a:r>
            <a:r>
              <a:rPr lang="en-US" altLang="ko-KR" sz="2800" b="1" dirty="0"/>
              <a:t>. </a:t>
            </a:r>
            <a:r>
              <a:rPr lang="ko-KR" altLang="en-US" sz="2800" b="1" dirty="0"/>
              <a:t>미래는 내일의 </a:t>
            </a:r>
            <a:r>
              <a:rPr lang="ko-KR" altLang="en-US" sz="2800" b="1" dirty="0">
                <a:solidFill>
                  <a:srgbClr val="FF0000"/>
                </a:solidFill>
              </a:rPr>
              <a:t>현재</a:t>
            </a:r>
            <a:r>
              <a:rPr lang="en-US" altLang="ko-KR" sz="2800" b="1" dirty="0"/>
              <a:t>.</a:t>
            </a:r>
            <a:r>
              <a:rPr lang="ko-KR" altLang="en-US" sz="2800" b="1" dirty="0"/>
              <a:t> </a:t>
            </a:r>
            <a:r>
              <a:rPr lang="ko-KR" altLang="en-US" sz="2800" b="1" dirty="0">
                <a:solidFill>
                  <a:srgbClr val="FF0000"/>
                </a:solidFill>
              </a:rPr>
              <a:t>미래 지향적</a:t>
            </a:r>
            <a:endParaRPr lang="en-US" altLang="ko-KR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563517"/>
      </p:ext>
    </p:extLst>
  </p:cSld>
  <p:clrMapOvr>
    <a:masterClrMapping/>
  </p:clrMapOvr>
  <p:transition spd="med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7A20B36-8CEE-A29F-D121-2E116A724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나는</a:t>
            </a:r>
            <a:r>
              <a:rPr lang="en-US" altLang="ko-KR" dirty="0"/>
              <a:t>…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D150A90-E416-E374-70D0-6262D0147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00700" y="5657516"/>
            <a:ext cx="2844800" cy="365125"/>
          </a:xfrm>
        </p:spPr>
        <p:txBody>
          <a:bodyPr/>
          <a:lstStyle/>
          <a:p>
            <a:fld id="{16C6ED92-64BF-4642-96B4-0D4FD32D6151}" type="slidenum">
              <a:rPr lang="ko-KR" altLang="en-US" smtClean="0"/>
              <a:pPr/>
              <a:t>7</a:t>
            </a:fld>
            <a:endParaRPr lang="ko-KR" altLang="en-US" dirty="0"/>
          </a:p>
        </p:txBody>
      </p:sp>
      <p:sp>
        <p:nvSpPr>
          <p:cNvPr id="5" name="내용 개체 틀 2">
            <a:extLst>
              <a:ext uri="{FF2B5EF4-FFF2-40B4-BE49-F238E27FC236}">
                <a16:creationId xmlns:a16="http://schemas.microsoft.com/office/drawing/2014/main" id="{04456413-0E94-6F1C-F705-65F5AD1BF232}"/>
              </a:ext>
            </a:extLst>
          </p:cNvPr>
          <p:cNvSpPr txBox="1">
            <a:spLocks/>
          </p:cNvSpPr>
          <p:nvPr/>
        </p:nvSpPr>
        <p:spPr>
          <a:xfrm>
            <a:off x="468923" y="1742195"/>
            <a:ext cx="11254154" cy="462810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b="1" kern="1200">
                <a:ln>
                  <a:solidFill>
                    <a:srgbClr val="808080"/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b="1" kern="1200">
                <a:ln>
                  <a:solidFill>
                    <a:srgbClr val="808080"/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b="1" kern="1200">
                <a:ln>
                  <a:solidFill>
                    <a:srgbClr val="808080"/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b="1" kern="1200">
                <a:ln>
                  <a:solidFill>
                    <a:srgbClr val="808080"/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b="1" kern="1200">
                <a:ln>
                  <a:solidFill>
                    <a:srgbClr val="808080"/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dirty="0"/>
              <a:t>하고 싶은 일을 즐겁게 열심히 하면 좋은 결과가 나올 것이다</a:t>
            </a:r>
            <a:r>
              <a:rPr lang="en-US" altLang="ko-KR" dirty="0"/>
              <a:t>. </a:t>
            </a:r>
            <a:r>
              <a:rPr lang="ko-KR" altLang="en-US" dirty="0"/>
              <a:t>좋은 결과가 나오지 않아도 </a:t>
            </a:r>
            <a:r>
              <a:rPr lang="en-US" altLang="ko-KR" dirty="0"/>
              <a:t>OK. </a:t>
            </a:r>
            <a:r>
              <a:rPr lang="ko-KR" altLang="en-US" dirty="0"/>
              <a:t>충분히 생각하고 이해하고 </a:t>
            </a:r>
            <a:r>
              <a:rPr lang="en-US" altLang="ko-KR" dirty="0"/>
              <a:t>…</a:t>
            </a:r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ko-KR" altLang="en-US" dirty="0"/>
              <a:t>결과</a:t>
            </a:r>
            <a:r>
              <a:rPr lang="en-US" altLang="ko-KR" dirty="0"/>
              <a:t>(</a:t>
            </a:r>
            <a:r>
              <a:rPr lang="ko-KR" altLang="en-US" dirty="0"/>
              <a:t>점수</a:t>
            </a:r>
            <a:r>
              <a:rPr lang="en-US" altLang="ko-KR" dirty="0"/>
              <a:t>)</a:t>
            </a:r>
            <a:r>
              <a:rPr lang="ko-KR" altLang="en-US" dirty="0"/>
              <a:t>를 목표로 노력을 하는 것은 재미도 없고 중요한 가치가 아님</a:t>
            </a: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ko-KR" altLang="en-US" dirty="0"/>
              <a:t>나는 부족하고 부족한 것을 만회하기 위해서는 선택과 집중</a:t>
            </a:r>
            <a:r>
              <a:rPr lang="en-US" altLang="ko-KR" dirty="0"/>
              <a:t>. </a:t>
            </a:r>
            <a:r>
              <a:rPr lang="ko-KR" altLang="en-US" dirty="0"/>
              <a:t>본질적이지 않은 모든 것은 포기</a:t>
            </a:r>
            <a:r>
              <a:rPr lang="en-US" altLang="ko-KR" dirty="0"/>
              <a:t>. </a:t>
            </a:r>
            <a:r>
              <a:rPr lang="ko-KR" altLang="en-US" dirty="0"/>
              <a:t>시간을 최대한 낭비없이 활용</a:t>
            </a: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ko-KR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E4CF37-F0CE-FF38-1341-C516AF71FB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6646" y="2670116"/>
            <a:ext cx="4388251" cy="1386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312907"/>
      </p:ext>
    </p:extLst>
  </p:cSld>
  <p:clrMapOvr>
    <a:masterClrMapping/>
  </p:clrMapOvr>
  <p:transition spd="med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7A20B36-8CEE-A29F-D121-2E116A724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나는</a:t>
            </a:r>
            <a:r>
              <a:rPr lang="en-US" altLang="ko-KR" dirty="0"/>
              <a:t>…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D150A90-E416-E374-70D0-6262D0147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00700" y="5657516"/>
            <a:ext cx="2844800" cy="365125"/>
          </a:xfrm>
        </p:spPr>
        <p:txBody>
          <a:bodyPr/>
          <a:lstStyle/>
          <a:p>
            <a:fld id="{16C6ED92-64BF-4642-96B4-0D4FD32D6151}" type="slidenum">
              <a:rPr lang="ko-KR" altLang="en-US" smtClean="0"/>
              <a:pPr/>
              <a:t>8</a:t>
            </a:fld>
            <a:endParaRPr lang="ko-KR" altLang="en-US" dirty="0"/>
          </a:p>
        </p:txBody>
      </p:sp>
      <p:sp>
        <p:nvSpPr>
          <p:cNvPr id="5" name="내용 개체 틀 2">
            <a:extLst>
              <a:ext uri="{FF2B5EF4-FFF2-40B4-BE49-F238E27FC236}">
                <a16:creationId xmlns:a16="http://schemas.microsoft.com/office/drawing/2014/main" id="{04456413-0E94-6F1C-F705-65F5AD1BF232}"/>
              </a:ext>
            </a:extLst>
          </p:cNvPr>
          <p:cNvSpPr txBox="1">
            <a:spLocks/>
          </p:cNvSpPr>
          <p:nvPr/>
        </p:nvSpPr>
        <p:spPr>
          <a:xfrm>
            <a:off x="2346500" y="3241617"/>
            <a:ext cx="7577888" cy="32249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b="1" kern="1200">
                <a:ln>
                  <a:solidFill>
                    <a:srgbClr val="808080"/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b="1" kern="1200">
                <a:ln>
                  <a:solidFill>
                    <a:srgbClr val="808080"/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b="1" kern="1200">
                <a:ln>
                  <a:solidFill>
                    <a:srgbClr val="808080"/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b="1" kern="1200">
                <a:ln>
                  <a:solidFill>
                    <a:srgbClr val="808080"/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b="1" kern="1200">
                <a:ln>
                  <a:solidFill>
                    <a:srgbClr val="808080"/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l"/>
            </a:pPr>
            <a:r>
              <a:rPr lang="ko-KR" altLang="en-US" dirty="0"/>
              <a:t> </a:t>
            </a:r>
            <a:r>
              <a:rPr lang="ko-KR" altLang="en-US" dirty="0" err="1"/>
              <a:t>학자연</a:t>
            </a:r>
            <a:r>
              <a:rPr lang="ko-KR" altLang="en-US" dirty="0"/>
              <a:t> 하라</a:t>
            </a:r>
            <a:endParaRPr lang="en-US" altLang="ko-KR" dirty="0"/>
          </a:p>
          <a:p>
            <a:pPr>
              <a:buFont typeface="Wingdings" panose="05000000000000000000" pitchFamily="2" charset="2"/>
              <a:buChar char="l"/>
            </a:pPr>
            <a:endParaRPr lang="en-US" altLang="ko-KR" dirty="0"/>
          </a:p>
          <a:p>
            <a:pPr>
              <a:buFont typeface="Wingdings" panose="05000000000000000000" pitchFamily="2" charset="2"/>
              <a:buChar char="l"/>
            </a:pPr>
            <a:r>
              <a:rPr lang="ko-KR" altLang="en-US" dirty="0"/>
              <a:t> 사람은 가능성의 체계</a:t>
            </a:r>
            <a:endParaRPr lang="en-US" altLang="ko-KR" dirty="0"/>
          </a:p>
          <a:p>
            <a:pPr>
              <a:buFont typeface="Wingdings" panose="05000000000000000000" pitchFamily="2" charset="2"/>
              <a:buChar char="l"/>
            </a:pPr>
            <a:endParaRPr lang="en-US" altLang="ko-KR" dirty="0"/>
          </a:p>
          <a:p>
            <a:pPr>
              <a:buFont typeface="Wingdings" panose="05000000000000000000" pitchFamily="2" charset="2"/>
              <a:buChar char="l"/>
            </a:pPr>
            <a:r>
              <a:rPr lang="ko-KR" altLang="en-US" dirty="0"/>
              <a:t> 스폰지 같은 사람이 되어라</a:t>
            </a:r>
            <a:endParaRPr lang="en-US" altLang="ko-KR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9578ED-FB52-1B50-22AE-7E8B6023B83D}"/>
              </a:ext>
            </a:extLst>
          </p:cNvPr>
          <p:cNvSpPr txBox="1"/>
          <p:nvPr/>
        </p:nvSpPr>
        <p:spPr>
          <a:xfrm>
            <a:off x="609600" y="2006462"/>
            <a:ext cx="3163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>
                <a:latin typeface="HY견고딕" panose="02030600000101010101" pitchFamily="18" charset="-127"/>
                <a:ea typeface="HY견고딕" panose="02030600000101010101" pitchFamily="18" charset="-127"/>
              </a:rPr>
              <a:t>은사님의 조언</a:t>
            </a:r>
            <a:endParaRPr lang="en-US" sz="36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63031225"/>
      </p:ext>
    </p:extLst>
  </p:cSld>
  <p:clrMapOvr>
    <a:masterClrMapping/>
  </p:clrMapOvr>
  <p:transition spd="med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7A20B36-8CEE-A29F-D121-2E116A724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나는</a:t>
            </a:r>
            <a:r>
              <a:rPr lang="en-US" altLang="ko-KR" dirty="0"/>
              <a:t>…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D150A90-E416-E374-70D0-6262D0147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00700" y="5657516"/>
            <a:ext cx="2844800" cy="365125"/>
          </a:xfrm>
        </p:spPr>
        <p:txBody>
          <a:bodyPr/>
          <a:lstStyle/>
          <a:p>
            <a:fld id="{16C6ED92-64BF-4642-96B4-0D4FD32D6151}" type="slidenum">
              <a:rPr lang="ko-KR" altLang="en-US" smtClean="0"/>
              <a:pPr/>
              <a:t>9</a:t>
            </a:fld>
            <a:endParaRPr lang="ko-KR" altLang="en-US" dirty="0"/>
          </a:p>
        </p:txBody>
      </p:sp>
      <p:sp>
        <p:nvSpPr>
          <p:cNvPr id="5" name="내용 개체 틀 2">
            <a:extLst>
              <a:ext uri="{FF2B5EF4-FFF2-40B4-BE49-F238E27FC236}">
                <a16:creationId xmlns:a16="http://schemas.microsoft.com/office/drawing/2014/main" id="{04456413-0E94-6F1C-F705-65F5AD1BF232}"/>
              </a:ext>
            </a:extLst>
          </p:cNvPr>
          <p:cNvSpPr txBox="1">
            <a:spLocks/>
          </p:cNvSpPr>
          <p:nvPr/>
        </p:nvSpPr>
        <p:spPr>
          <a:xfrm>
            <a:off x="609600" y="1955259"/>
            <a:ext cx="11254154" cy="46281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b="1" kern="1200">
                <a:ln>
                  <a:solidFill>
                    <a:srgbClr val="808080"/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b="1" kern="1200">
                <a:ln>
                  <a:solidFill>
                    <a:srgbClr val="808080"/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b="1" kern="1200">
                <a:ln>
                  <a:solidFill>
                    <a:srgbClr val="808080"/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b="1" kern="1200">
                <a:ln>
                  <a:solidFill>
                    <a:srgbClr val="808080"/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b="1" kern="1200">
                <a:ln>
                  <a:solidFill>
                    <a:srgbClr val="808080"/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dirty="0"/>
              <a:t>세상은 공평하지 않음</a:t>
            </a: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ko-KR" altLang="en-US" dirty="0"/>
              <a:t>공평하지 않은 현실은 받아 들일 수 밖에 없음</a:t>
            </a:r>
            <a:r>
              <a:rPr lang="en-US" altLang="ko-KR" dirty="0"/>
              <a:t>. –</a:t>
            </a:r>
            <a:r>
              <a:rPr lang="ko-KR" altLang="en-US" dirty="0"/>
              <a:t>주어진 현실</a:t>
            </a: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ko-KR" altLang="en-US" dirty="0"/>
              <a:t>주어진 환경에서 환경의 영향을 극복하고 바른 길을 가려면</a:t>
            </a:r>
            <a:r>
              <a:rPr lang="en-US" altLang="ko-KR" dirty="0"/>
              <a:t>?</a:t>
            </a:r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ko-KR" altLang="en-US" dirty="0"/>
              <a:t>환경의 영향과 선입견과 편견을 벗어나 내가 해야 할 올바른 길이 무엇인지 생각해야 함</a:t>
            </a: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54592838"/>
      </p:ext>
    </p:extLst>
  </p:cSld>
  <p:clrMapOvr>
    <a:masterClrMapping/>
  </p:clrMapOvr>
  <p:transition spd="med">
    <p:fade thruBlk="1"/>
  </p:transition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tx1"/>
          </a:solidFill>
        </a:ln>
      </a:spPr>
      <a:bodyPr rtlCol="0" anchor="ctr"/>
      <a:lstStyle>
        <a:defPPr algn="ctr">
          <a:defRPr b="1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76200">
          <a:prstDash val="solid"/>
          <a:headEnd type="arrow"/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문서" ma:contentTypeID="0x0101000198B76E8ACB2C41BF9C82E40DA384C7" ma:contentTypeVersion="13" ma:contentTypeDescription="새 문서를 만듭니다." ma:contentTypeScope="" ma:versionID="a64a1c52e21e3831dc84bbee31859c74">
  <xsd:schema xmlns:xsd="http://www.w3.org/2001/XMLSchema" xmlns:xs="http://www.w3.org/2001/XMLSchema" xmlns:p="http://schemas.microsoft.com/office/2006/metadata/properties" xmlns:ns3="acfa43f8-c0b1-48fb-8e67-bb720a89fd88" xmlns:ns4="1104d0a1-5c82-4f37-ae77-8e49b2ccdb3b" targetNamespace="http://schemas.microsoft.com/office/2006/metadata/properties" ma:root="true" ma:fieldsID="566aa04b7c892691ca5c17564630142b" ns3:_="" ns4:_="">
    <xsd:import namespace="acfa43f8-c0b1-48fb-8e67-bb720a89fd88"/>
    <xsd:import namespace="1104d0a1-5c82-4f37-ae77-8e49b2ccdb3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fa43f8-c0b1-48fb-8e67-bb720a89fd8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04d0a1-5c82-4f37-ae77-8e49b2ccdb3b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공유 대상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세부 정보 공유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힌트 해시 공유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콘텐츠 형식"/>
        <xsd:element ref="dc:title" minOccurs="0" maxOccurs="1" ma:index="4" ma:displayName="제목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92FAE97-E985-46EE-8878-EA7896FC798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D6170D2-F593-4F40-AB07-10A49A93AF6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cfa43f8-c0b1-48fb-8e67-bb720a89fd88"/>
    <ds:schemaRef ds:uri="1104d0a1-5c82-4f37-ae77-8e49b2ccdb3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1DC7B99-021E-4E7A-A147-33B6F9782A10}">
  <ds:schemaRefs>
    <ds:schemaRef ds:uri="http://www.w3.org/XML/1998/namespace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acfa43f8-c0b1-48fb-8e67-bb720a89fd88"/>
    <ds:schemaRef ds:uri="http://schemas.microsoft.com/office/infopath/2007/PartnerControls"/>
    <ds:schemaRef ds:uri="1104d0a1-5c82-4f37-ae77-8e49b2ccdb3b"/>
    <ds:schemaRef ds:uri="http://purl.org/dc/terms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44295</TotalTime>
  <Words>943</Words>
  <Application>Microsoft Office PowerPoint</Application>
  <PresentationFormat>와이드스크린</PresentationFormat>
  <Paragraphs>195</Paragraphs>
  <Slides>24</Slides>
  <Notes>3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4</vt:i4>
      </vt:variant>
      <vt:variant>
        <vt:lpstr>슬라이드 제목</vt:lpstr>
      </vt:variant>
      <vt:variant>
        <vt:i4>24</vt:i4>
      </vt:variant>
    </vt:vector>
  </HeadingPairs>
  <TitlesOfParts>
    <vt:vector size="35" baseType="lpstr">
      <vt:lpstr>210 싸나이 B</vt:lpstr>
      <vt:lpstr>HY견고딕</vt:lpstr>
      <vt:lpstr>맑은 고딕</vt:lpstr>
      <vt:lpstr>Arial</vt:lpstr>
      <vt:lpstr>Calibri</vt:lpstr>
      <vt:lpstr>Calibri Light</vt:lpstr>
      <vt:lpstr>Wingdings</vt:lpstr>
      <vt:lpstr>Office 테마</vt:lpstr>
      <vt:lpstr>1_Office 테마</vt:lpstr>
      <vt:lpstr>2_Office 테마</vt:lpstr>
      <vt:lpstr>Office Theme</vt:lpstr>
      <vt:lpstr>PowerPoint 프레젠테이션</vt:lpstr>
      <vt:lpstr>우리는 무엇을 위해 ?</vt:lpstr>
      <vt:lpstr>자아 실현?</vt:lpstr>
      <vt:lpstr>우리는 무엇을 위해 </vt:lpstr>
      <vt:lpstr>나는….</vt:lpstr>
      <vt:lpstr>나는….</vt:lpstr>
      <vt:lpstr>나는…</vt:lpstr>
      <vt:lpstr>나는…</vt:lpstr>
      <vt:lpstr>나는…</vt:lpstr>
      <vt:lpstr>PowerPoint 프레젠테이션</vt:lpstr>
      <vt:lpstr>Work and Life Balance</vt:lpstr>
      <vt:lpstr>Work</vt:lpstr>
      <vt:lpstr>PowerPoint 프레젠테이션</vt:lpstr>
      <vt:lpstr>PowerPoint 프레젠테이션</vt:lpstr>
      <vt:lpstr>우리의 자세</vt:lpstr>
      <vt:lpstr> 취업</vt:lpstr>
      <vt:lpstr>PowerPoint 프레젠테이션</vt:lpstr>
      <vt:lpstr>우리가 가진 것들 </vt:lpstr>
      <vt:lpstr>우리에게 필요한 것들</vt:lpstr>
      <vt:lpstr>PowerPoint 프레젠테이션</vt:lpstr>
      <vt:lpstr>PowerPoint 프레젠테이션</vt:lpstr>
      <vt:lpstr>PowerPoint 프레젠테이션</vt:lpstr>
      <vt:lpstr>PowerPoint 프레젠테이션</vt:lpstr>
      <vt:lpstr>감사합니다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은성 유</dc:creator>
  <cp:lastModifiedBy>B. S. Bae</cp:lastModifiedBy>
  <cp:revision>378</cp:revision>
  <dcterms:created xsi:type="dcterms:W3CDTF">2019-09-19T12:22:34Z</dcterms:created>
  <dcterms:modified xsi:type="dcterms:W3CDTF">2023-07-11T08:07:33Z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0x0101000198B76E8ACB2C41BF9C82E40DA384C7</vt:lpwstr>
  </property>
</Properties>
</file>