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1D45FA-DC88-45DC-8D72-E1DB0CBE63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ED</a:t>
            </a:r>
            <a:r>
              <a:rPr lang="ko-KR" altLang="en-US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LAB </a:t>
            </a:r>
            <a:r>
              <a:rPr lang="ko-KR" altLang="en-US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워크샵</a:t>
            </a:r>
            <a:r>
              <a:rPr lang="en-US" altLang="ko-KR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	</a:t>
            </a:r>
            <a:endParaRPr lang="ko-KR" altLang="en-US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D684C34-C8EE-4F5A-B08F-F5A637FFB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497996"/>
          </a:xfrm>
        </p:spPr>
        <p:txBody>
          <a:bodyPr>
            <a:normAutofit/>
          </a:bodyPr>
          <a:lstStyle/>
          <a:p>
            <a:pPr algn="r"/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2019.09.20</a:t>
            </a:r>
          </a:p>
          <a:p>
            <a:pPr algn="r"/>
            <a:r>
              <a:rPr lang="ko-KR" altLang="en-US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남당리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r"/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강석준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r"/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4521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7624C6-AFE3-42CB-AA69-85EFCA353327}"/>
              </a:ext>
            </a:extLst>
          </p:cNvPr>
          <p:cNvSpPr txBox="1"/>
          <p:nvPr/>
        </p:nvSpPr>
        <p:spPr>
          <a:xfrm>
            <a:off x="2789582" y="675861"/>
            <a:ext cx="6612835" cy="461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Crack</a:t>
            </a:r>
            <a:r>
              <a:rPr lang="ko-KR" altLang="en-US" sz="3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확인 예정</a:t>
            </a:r>
            <a:endParaRPr lang="en-US" altLang="ko-KR" sz="3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3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챔버 삽입 후 확인</a:t>
            </a:r>
            <a:endParaRPr lang="en-US" altLang="ko-KR" sz="3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Metal 50W </a:t>
            </a:r>
            <a:r>
              <a:rPr lang="ko-KR" altLang="en-US" sz="3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증착 후 확인</a:t>
            </a:r>
            <a:endParaRPr lang="en-US" altLang="ko-KR" sz="3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Metal</a:t>
            </a:r>
            <a:r>
              <a:rPr lang="ko-KR" altLang="en-US" sz="3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증착 후 확인</a:t>
            </a:r>
            <a:endParaRPr lang="en-US" altLang="ko-KR" sz="3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RIE </a:t>
            </a:r>
            <a:r>
              <a:rPr lang="en-US" altLang="ko-KR" sz="3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Ar</a:t>
            </a:r>
            <a:r>
              <a:rPr lang="en-US" altLang="ko-KR" sz="3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3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충돌 후 확인</a:t>
            </a:r>
            <a:endParaRPr lang="en-US" altLang="ko-KR" sz="3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3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Metal 50W </a:t>
            </a:r>
            <a:r>
              <a:rPr lang="ko-KR" altLang="en-US" sz="3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증착 후 확인</a:t>
            </a:r>
            <a:endParaRPr lang="en-US" altLang="ko-KR" sz="3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608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676BD9-3D1C-4496-9A2E-0E14655449CC}"/>
              </a:ext>
            </a:extLst>
          </p:cNvPr>
          <p:cNvSpPr txBox="1"/>
          <p:nvPr/>
        </p:nvSpPr>
        <p:spPr>
          <a:xfrm>
            <a:off x="2557669" y="2663687"/>
            <a:ext cx="7752522" cy="210709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ko-KR" altLang="en-US" sz="1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감사합니다</a:t>
            </a:r>
            <a:r>
              <a:rPr lang="en-US" altLang="ko-KR" sz="1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915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29E2A8-AA5D-448D-BCDD-511BED17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되돌아보기</a:t>
            </a:r>
            <a:r>
              <a:rPr lang="en-US" altLang="ko-KR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...</a:t>
            </a:r>
            <a:endParaRPr lang="ko-KR" altLang="en-US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FC26C5-E969-4405-BCD2-9518BE637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열처리 분위기에 따른 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METAL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IGZO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계면 변화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휴가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SGER</a:t>
            </a:r>
          </a:p>
          <a:p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SGER</a:t>
            </a:r>
          </a:p>
          <a:p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</a:t>
            </a:r>
            <a:r>
              <a:rPr lang="en-US" altLang="ko-KR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Ti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Reactive</a:t>
            </a:r>
          </a:p>
          <a:p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6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Ta Reactive, SOG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회로공정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7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연구실 창업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8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미각센서 공정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</a:p>
          <a:p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9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Ta Reactive, SOG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회로공정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SOG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이슈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440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060EF5-CEB1-4632-BA90-98AD5BFD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하반기 목표</a:t>
            </a:r>
            <a:r>
              <a:rPr lang="en-US" altLang="ko-KR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…</a:t>
            </a:r>
            <a:endParaRPr lang="ko-KR" altLang="en-US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75F5D4-16A5-4DBD-A483-E64838BF4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10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SOG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크랙 확인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Ta Reactive, SOG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회로공정 특성 확인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Ta Reactive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논문 작성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en-US" altLang="ko-KR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Vetical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공정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Ta Reactive, SOG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회로공정 특성 개선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en-US" altLang="ko-KR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Vetical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공정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– </a:t>
            </a:r>
            <a:r>
              <a:rPr lang="en-US" altLang="ko-KR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Vetical</a:t>
            </a:r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공정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35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2">
            <a:extLst>
              <a:ext uri="{FF2B5EF4-FFF2-40B4-BE49-F238E27FC236}">
                <a16:creationId xmlns:a16="http://schemas.microsoft.com/office/drawing/2014/main" id="{BEA1875B-5FA3-4FA2-A254-22D4A5F16096}"/>
              </a:ext>
            </a:extLst>
          </p:cNvPr>
          <p:cNvSpPr txBox="1">
            <a:spLocks/>
          </p:cNvSpPr>
          <p:nvPr/>
        </p:nvSpPr>
        <p:spPr>
          <a:xfrm>
            <a:off x="0" y="4304"/>
            <a:ext cx="324036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dirty="0"/>
              <a:t>담당자 </a:t>
            </a:r>
            <a:r>
              <a:rPr lang="en-US" altLang="ko-KR" b="1" dirty="0"/>
              <a:t>: </a:t>
            </a:r>
            <a:r>
              <a:rPr lang="ko-KR" altLang="en-US" b="1" dirty="0"/>
              <a:t>강석준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880C93FB-D3F4-4D7F-A826-EC3BAE354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966216"/>
              </p:ext>
            </p:extLst>
          </p:nvPr>
        </p:nvGraphicFramePr>
        <p:xfrm>
          <a:off x="972751" y="436352"/>
          <a:ext cx="10722418" cy="5533621"/>
        </p:xfrm>
        <a:graphic>
          <a:graphicData uri="http://schemas.openxmlformats.org/drawingml/2006/table">
            <a:tbl>
              <a:tblPr/>
              <a:tblGrid>
                <a:gridCol w="1105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324">
                  <a:extLst>
                    <a:ext uri="{9D8B030D-6E8A-4147-A177-3AD203B41FA5}">
                      <a16:colId xmlns:a16="http://schemas.microsoft.com/office/drawing/2014/main" val="2876136860"/>
                    </a:ext>
                  </a:extLst>
                </a:gridCol>
                <a:gridCol w="729324">
                  <a:extLst>
                    <a:ext uri="{9D8B030D-6E8A-4147-A177-3AD203B41FA5}">
                      <a16:colId xmlns:a16="http://schemas.microsoft.com/office/drawing/2014/main" val="1913740242"/>
                    </a:ext>
                  </a:extLst>
                </a:gridCol>
                <a:gridCol w="729324">
                  <a:extLst>
                    <a:ext uri="{9D8B030D-6E8A-4147-A177-3AD203B41FA5}">
                      <a16:colId xmlns:a16="http://schemas.microsoft.com/office/drawing/2014/main" val="727299870"/>
                    </a:ext>
                  </a:extLst>
                </a:gridCol>
                <a:gridCol w="729324">
                  <a:extLst>
                    <a:ext uri="{9D8B030D-6E8A-4147-A177-3AD203B41FA5}">
                      <a16:colId xmlns:a16="http://schemas.microsoft.com/office/drawing/2014/main" val="275232543"/>
                    </a:ext>
                  </a:extLst>
                </a:gridCol>
                <a:gridCol w="744726">
                  <a:extLst>
                    <a:ext uri="{9D8B030D-6E8A-4147-A177-3AD203B41FA5}">
                      <a16:colId xmlns:a16="http://schemas.microsoft.com/office/drawing/2014/main" val="2649813763"/>
                    </a:ext>
                  </a:extLst>
                </a:gridCol>
                <a:gridCol w="744726">
                  <a:extLst>
                    <a:ext uri="{9D8B030D-6E8A-4147-A177-3AD203B41FA5}">
                      <a16:colId xmlns:a16="http://schemas.microsoft.com/office/drawing/2014/main" val="3496108000"/>
                    </a:ext>
                  </a:extLst>
                </a:gridCol>
                <a:gridCol w="744726">
                  <a:extLst>
                    <a:ext uri="{9D8B030D-6E8A-4147-A177-3AD203B41FA5}">
                      <a16:colId xmlns:a16="http://schemas.microsoft.com/office/drawing/2014/main" val="2395147780"/>
                    </a:ext>
                  </a:extLst>
                </a:gridCol>
                <a:gridCol w="744726">
                  <a:extLst>
                    <a:ext uri="{9D8B030D-6E8A-4147-A177-3AD203B41FA5}">
                      <a16:colId xmlns:a16="http://schemas.microsoft.com/office/drawing/2014/main" val="2107575671"/>
                    </a:ext>
                  </a:extLst>
                </a:gridCol>
                <a:gridCol w="744726">
                  <a:extLst>
                    <a:ext uri="{9D8B030D-6E8A-4147-A177-3AD203B41FA5}">
                      <a16:colId xmlns:a16="http://schemas.microsoft.com/office/drawing/2014/main" val="1555031758"/>
                    </a:ext>
                  </a:extLst>
                </a:gridCol>
              </a:tblGrid>
              <a:tr h="52650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항목</a:t>
                      </a:r>
                    </a:p>
                  </a:txBody>
                  <a:tcPr marL="42048" marR="42048" marT="11625" marB="11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세부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항목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진행 사항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차주 계획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5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월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화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수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목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금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월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화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수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목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금</a:t>
                      </a:r>
                    </a:p>
                  </a:txBody>
                  <a:tcPr marL="42048" marR="42048" marT="11625" marB="11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851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연구실</a:t>
                      </a:r>
                      <a:endParaRPr lang="ko-KR" altLang="en-US" sz="1300" b="1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실험</a:t>
                      </a:r>
                      <a:endParaRPr lang="en-US" altLang="ko-KR" sz="12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Reactive</a:t>
                      </a:r>
                      <a:endParaRPr lang="ko-KR" altLang="en-US" sz="1000" b="1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baseline="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예비군</a:t>
                      </a:r>
                      <a:endParaRPr lang="en-US" altLang="ko-KR" sz="1000" baseline="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Top Gate </a:t>
                      </a:r>
                      <a:r>
                        <a:rPr lang="ko-KR" altLang="en-US" sz="1000" baseline="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패턴 완료</a:t>
                      </a:r>
                      <a:endParaRPr lang="en-US" altLang="ko-KR" sz="1000" baseline="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000" baseline="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SOG </a:t>
                      </a:r>
                      <a:r>
                        <a:rPr lang="ko-KR" altLang="en-US" sz="1000" baseline="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크랙 여부 확인후 </a:t>
                      </a:r>
                      <a:r>
                        <a:rPr lang="en-US" altLang="ko-KR" sz="1000" baseline="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ILD</a:t>
                      </a:r>
                      <a:r>
                        <a:rPr lang="ko-KR" altLang="en-US" sz="1000" baseline="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층 적용</a:t>
                      </a:r>
                      <a:endParaRPr lang="en-US" altLang="ko-KR" sz="1000" baseline="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algn="ctr" latinLnBrk="1"/>
                      <a:endParaRPr lang="en-US" altLang="ko-KR" sz="1000" baseline="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en-US" altLang="ko-KR" sz="1000" baseline="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워크샵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Top Gate </a:t>
                      </a:r>
                      <a:r>
                        <a:rPr lang="ko-KR" altLang="en-US" sz="1000" baseline="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패턴 완료</a:t>
                      </a:r>
                      <a:endParaRPr lang="en-US" altLang="ko-KR" sz="1000" baseline="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000" baseline="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SOG </a:t>
                      </a:r>
                      <a:r>
                        <a:rPr lang="ko-KR" altLang="en-US" sz="1000" baseline="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크랙 여부 확인후 </a:t>
                      </a:r>
                      <a:r>
                        <a:rPr lang="en-US" altLang="ko-KR" sz="1000" baseline="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ILD</a:t>
                      </a:r>
                      <a:r>
                        <a:rPr lang="ko-KR" altLang="en-US" sz="1000" baseline="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층 적용</a:t>
                      </a:r>
                      <a:endParaRPr lang="en-US" altLang="ko-KR" sz="1000" baseline="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en-US" altLang="ko-KR" sz="1000" baseline="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en-US" altLang="ko-KR" sz="1000" baseline="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7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함초롬돋움" panose="020305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SOG </a:t>
                      </a:r>
                      <a:r>
                        <a:rPr lang="ko-KR" altLang="en-US" sz="1000" b="1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회로공정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0" kern="0" spc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함초롬돋움" panose="020305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lt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904636"/>
                  </a:ext>
                </a:extLst>
              </a:tr>
              <a:tr h="4374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SOG</a:t>
                      </a:r>
                      <a:endParaRPr lang="ko-KR" altLang="en-US" sz="1000" b="1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예비군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조건 별 크랙 여부 확인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워크샵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조건 별 크랙 여부 확인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644796"/>
                  </a:ext>
                </a:extLst>
              </a:tr>
              <a:tr h="6415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형광체 </a:t>
                      </a:r>
                      <a:r>
                        <a:rPr lang="ko-KR" altLang="en-US" sz="1000" b="1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스퍼터</a:t>
                      </a:r>
                      <a:endParaRPr lang="ko-KR" altLang="en-US" sz="1000" b="1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Power </a:t>
                      </a: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연결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조건 확인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844731"/>
                  </a:ext>
                </a:extLst>
              </a:tr>
              <a:tr h="87485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기타</a:t>
                      </a:r>
                    </a:p>
                  </a:txBody>
                  <a:tcPr marL="42048" marR="42048" marT="11625" marB="11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수업 및 미팅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-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학생미팅</a:t>
                      </a:r>
                      <a:endParaRPr lang="en-US" altLang="ko-KR" sz="1000" b="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Flexible LCD </a:t>
                      </a:r>
                      <a:r>
                        <a:rPr lang="ko-KR" altLang="en-US" sz="1000" b="0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특론</a:t>
                      </a:r>
                      <a:endParaRPr lang="en-US" altLang="ko-KR" sz="1000" b="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b="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TFT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공학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</a:t>
                      </a:r>
                      <a:endParaRPr lang="ko-KR" altLang="en-US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학생미팅</a:t>
                      </a:r>
                      <a:endParaRPr lang="en-US" altLang="ko-KR" sz="1000" b="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Flexible LCD </a:t>
                      </a:r>
                      <a:r>
                        <a:rPr lang="ko-KR" altLang="en-US" sz="1000" b="0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특론</a:t>
                      </a:r>
                      <a:endParaRPr lang="en-US" altLang="ko-KR" sz="1000" b="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algn="ctr" latinLnBrk="1"/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TFT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공학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</a:t>
                      </a:r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algn="ctr" latinLnBrk="1"/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TFT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공학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</a:t>
                      </a:r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algn="ctr" latinLnBrk="1"/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TFT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공학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</a:t>
                      </a:r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랩미팅</a:t>
                      </a:r>
                      <a:endParaRPr lang="en-US" altLang="ko-KR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TFT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공학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</a:t>
                      </a:r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498878"/>
                  </a:ext>
                </a:extLst>
              </a:tr>
              <a:tr h="87485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marL="42048" marR="42048" marT="11625" marB="11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서류 처리</a:t>
                      </a: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-</a:t>
                      </a:r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-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-</a:t>
                      </a:r>
                      <a:endParaRPr lang="ko-KR" altLang="en-US" sz="1000" b="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42048" marR="42048" marT="11625" marB="11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661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12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394EAB96-649A-433A-B488-0B4F6E105486}"/>
              </a:ext>
            </a:extLst>
          </p:cNvPr>
          <p:cNvGrpSpPr/>
          <p:nvPr/>
        </p:nvGrpSpPr>
        <p:grpSpPr>
          <a:xfrm>
            <a:off x="1636643" y="551289"/>
            <a:ext cx="8918713" cy="5755422"/>
            <a:chOff x="1868555" y="1013668"/>
            <a:chExt cx="8918713" cy="575542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5A5330-8AC1-40F3-B6F7-654021765C43}"/>
                </a:ext>
              </a:extLst>
            </p:cNvPr>
            <p:cNvSpPr txBox="1"/>
            <p:nvPr/>
          </p:nvSpPr>
          <p:spPr>
            <a:xfrm>
              <a:off x="1868555" y="1013668"/>
              <a:ext cx="8918713" cy="575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000" dirty="0"/>
                <a:t>SOG </a:t>
              </a:r>
              <a:r>
                <a:rPr lang="ko-KR" altLang="en-US" sz="3000" dirty="0"/>
                <a:t>크랙 확인</a:t>
              </a:r>
              <a:endParaRPr lang="en-US" altLang="ko-KR" sz="3000" dirty="0"/>
            </a:p>
            <a:p>
              <a:endParaRPr lang="en-US" altLang="ko-KR" sz="3000" dirty="0"/>
            </a:p>
            <a:p>
              <a:r>
                <a:rPr lang="en-US" altLang="ko-KR" sz="3000" dirty="0"/>
                <a:t>1</a:t>
              </a:r>
              <a:r>
                <a:rPr lang="ko-KR" altLang="en-US" sz="3000" dirty="0"/>
                <a:t>회 코팅      </a:t>
              </a:r>
              <a:r>
                <a:rPr lang="en-US" altLang="ko-KR" sz="3000" dirty="0"/>
                <a:t>curing</a:t>
              </a:r>
            </a:p>
            <a:p>
              <a:endParaRPr lang="en-US" altLang="ko-KR" sz="3000" dirty="0"/>
            </a:p>
            <a:p>
              <a:r>
                <a:rPr lang="en-US" altLang="ko-KR" sz="3000" dirty="0"/>
                <a:t>2</a:t>
              </a:r>
              <a:r>
                <a:rPr lang="ko-KR" altLang="en-US" sz="3000" dirty="0"/>
                <a:t>회 코팅      </a:t>
              </a:r>
              <a:r>
                <a:rPr lang="en-US" altLang="ko-KR" sz="3000" dirty="0"/>
                <a:t>curing</a:t>
              </a:r>
            </a:p>
            <a:p>
              <a:endParaRPr lang="en-US" altLang="ko-KR" sz="3000" dirty="0"/>
            </a:p>
            <a:p>
              <a:r>
                <a:rPr lang="en-US" altLang="ko-KR" sz="3000" dirty="0"/>
                <a:t>1</a:t>
              </a:r>
              <a:r>
                <a:rPr lang="ko-KR" altLang="en-US" sz="3000" dirty="0"/>
                <a:t>회 코팅      </a:t>
              </a:r>
              <a:r>
                <a:rPr lang="en-US" altLang="ko-KR" sz="3000" dirty="0"/>
                <a:t>curing      1</a:t>
              </a:r>
              <a:r>
                <a:rPr lang="ko-KR" altLang="en-US" sz="3000" dirty="0"/>
                <a:t>회 코팅      </a:t>
              </a:r>
              <a:r>
                <a:rPr lang="en-US" altLang="ko-KR" sz="3000" dirty="0"/>
                <a:t>curing</a:t>
              </a:r>
            </a:p>
            <a:p>
              <a:endParaRPr lang="en-US" altLang="ko-KR" sz="3000" dirty="0"/>
            </a:p>
            <a:p>
              <a:r>
                <a:rPr lang="en-US" altLang="ko-KR" sz="3000" dirty="0"/>
                <a:t>SOG, </a:t>
              </a:r>
              <a:r>
                <a:rPr lang="en-US" altLang="ko-KR" sz="3200" b="1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Ethanol 50%</a:t>
              </a:r>
              <a:r>
                <a:rPr lang="en-US" altLang="ko-KR" sz="3000" b="1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,</a:t>
              </a:r>
              <a:r>
                <a:rPr lang="ko-KR" altLang="en-US" sz="3000" b="1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 </a:t>
              </a:r>
              <a:endParaRPr lang="en-US" altLang="ko-KR" sz="30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r>
                <a:rPr lang="en-US" altLang="ko-KR" sz="3000" b="1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5</a:t>
              </a:r>
              <a:r>
                <a:rPr lang="ko-KR" altLang="en-US" sz="3000" b="1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월 제조 </a:t>
              </a:r>
              <a:r>
                <a:rPr lang="en-US" altLang="ko-KR" sz="3200" b="1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Ethanol 50%,</a:t>
              </a:r>
            </a:p>
            <a:p>
              <a:r>
                <a:rPr lang="en-US" altLang="ko-KR" sz="3200" b="1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IPA</a:t>
              </a:r>
              <a:r>
                <a:rPr lang="ko-KR" altLang="en-US" sz="3200" b="1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 </a:t>
              </a:r>
              <a:r>
                <a:rPr lang="en-US" altLang="ko-KR" sz="3200" b="1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rPr>
                <a:t>50%</a:t>
              </a:r>
              <a:endParaRPr lang="ko-KR" altLang="en-US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  <a:p>
              <a:endParaRPr lang="ko-KR" altLang="en-US" sz="3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3" name="화살표: 오른쪽 2">
              <a:extLst>
                <a:ext uri="{FF2B5EF4-FFF2-40B4-BE49-F238E27FC236}">
                  <a16:creationId xmlns:a16="http://schemas.microsoft.com/office/drawing/2014/main" id="{3E8DCEDF-F3FD-440E-94CF-E4972AE27535}"/>
                </a:ext>
              </a:extLst>
            </p:cNvPr>
            <p:cNvSpPr/>
            <p:nvPr/>
          </p:nvSpPr>
          <p:spPr>
            <a:xfrm>
              <a:off x="3480130" y="2951504"/>
              <a:ext cx="493200" cy="2252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/>
            </a:p>
          </p:txBody>
        </p:sp>
        <p:sp>
          <p:nvSpPr>
            <p:cNvPr id="4" name="화살표: 오른쪽 3">
              <a:extLst>
                <a:ext uri="{FF2B5EF4-FFF2-40B4-BE49-F238E27FC236}">
                  <a16:creationId xmlns:a16="http://schemas.microsoft.com/office/drawing/2014/main" id="{22DF0426-E3F2-4252-A256-6B954FEDE654}"/>
                </a:ext>
              </a:extLst>
            </p:cNvPr>
            <p:cNvSpPr/>
            <p:nvPr/>
          </p:nvSpPr>
          <p:spPr>
            <a:xfrm>
              <a:off x="3480130" y="2109155"/>
              <a:ext cx="493200" cy="2252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/>
            </a:p>
          </p:txBody>
        </p:sp>
        <p:sp>
          <p:nvSpPr>
            <p:cNvPr id="5" name="화살표: 오른쪽 4">
              <a:extLst>
                <a:ext uri="{FF2B5EF4-FFF2-40B4-BE49-F238E27FC236}">
                  <a16:creationId xmlns:a16="http://schemas.microsoft.com/office/drawing/2014/main" id="{7D5A76A7-C85B-4CF3-A473-3DC81005CF87}"/>
                </a:ext>
              </a:extLst>
            </p:cNvPr>
            <p:cNvSpPr/>
            <p:nvPr/>
          </p:nvSpPr>
          <p:spPr>
            <a:xfrm>
              <a:off x="3480130" y="3906496"/>
              <a:ext cx="493200" cy="2252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/>
            </a:p>
          </p:txBody>
        </p:sp>
        <p:sp>
          <p:nvSpPr>
            <p:cNvPr id="6" name="화살표: 오른쪽 5">
              <a:extLst>
                <a:ext uri="{FF2B5EF4-FFF2-40B4-BE49-F238E27FC236}">
                  <a16:creationId xmlns:a16="http://schemas.microsoft.com/office/drawing/2014/main" id="{5394906B-9628-4F74-98CA-A315D1157CDD}"/>
                </a:ext>
              </a:extLst>
            </p:cNvPr>
            <p:cNvSpPr/>
            <p:nvPr/>
          </p:nvSpPr>
          <p:spPr>
            <a:xfrm>
              <a:off x="5181600" y="3906496"/>
              <a:ext cx="493200" cy="2252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/>
            </a:p>
          </p:txBody>
        </p:sp>
        <p:sp>
          <p:nvSpPr>
            <p:cNvPr id="7" name="화살표: 오른쪽 6">
              <a:extLst>
                <a:ext uri="{FF2B5EF4-FFF2-40B4-BE49-F238E27FC236}">
                  <a16:creationId xmlns:a16="http://schemas.microsoft.com/office/drawing/2014/main" id="{98106D86-8B7F-42B7-8916-4BB400A8C077}"/>
                </a:ext>
              </a:extLst>
            </p:cNvPr>
            <p:cNvSpPr/>
            <p:nvPr/>
          </p:nvSpPr>
          <p:spPr>
            <a:xfrm>
              <a:off x="7129670" y="3891379"/>
              <a:ext cx="493200" cy="2252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/>
            </a:p>
          </p:txBody>
        </p:sp>
      </p:grpSp>
    </p:spTree>
    <p:extLst>
      <p:ext uri="{BB962C8B-B14F-4D97-AF65-F5344CB8AC3E}">
        <p14:creationId xmlns:p14="http://schemas.microsoft.com/office/powerpoint/2010/main" val="354648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8E7CC6-9029-461A-91D8-D06A98FFF2D5}"/>
              </a:ext>
            </a:extLst>
          </p:cNvPr>
          <p:cNvSpPr txBox="1"/>
          <p:nvPr/>
        </p:nvSpPr>
        <p:spPr>
          <a:xfrm>
            <a:off x="437321" y="265043"/>
            <a:ext cx="2358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Ethanol 50%</a:t>
            </a:r>
            <a:endParaRPr lang="ko-KR" altLang="en-US" sz="25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5B5782F-EF3A-4A2B-A2FE-BFFE276D5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1" y="1391123"/>
            <a:ext cx="3481536" cy="261115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15376F7-B4EE-431B-8013-55F1A5349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0" y="4094520"/>
            <a:ext cx="3481537" cy="26111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7DD373-3B57-4ADA-AD4D-995AD1FE20F9}"/>
              </a:ext>
            </a:extLst>
          </p:cNvPr>
          <p:cNvSpPr txBox="1"/>
          <p:nvPr/>
        </p:nvSpPr>
        <p:spPr>
          <a:xfrm>
            <a:off x="1597516" y="929546"/>
            <a:ext cx="11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</a:t>
            </a:r>
            <a:r>
              <a:rPr lang="ko-KR" altLang="en-US" dirty="0"/>
              <a:t>회 코팅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1EE5EF8-A4A6-4FF8-9070-068BC71C5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232" y="1391123"/>
            <a:ext cx="3481536" cy="2611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A3E8F6-098A-4882-9AFD-06E0DB5D22EB}"/>
              </a:ext>
            </a:extLst>
          </p:cNvPr>
          <p:cNvSpPr txBox="1"/>
          <p:nvPr/>
        </p:nvSpPr>
        <p:spPr>
          <a:xfrm>
            <a:off x="5515428" y="931440"/>
            <a:ext cx="11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회 코팅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7F13EA9-8D5C-4ADA-BCCC-254495855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3145" y="1391123"/>
            <a:ext cx="3481537" cy="26111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790649-DF49-4C97-9E59-F50DF9EC4488}"/>
              </a:ext>
            </a:extLst>
          </p:cNvPr>
          <p:cNvSpPr txBox="1"/>
          <p:nvPr/>
        </p:nvSpPr>
        <p:spPr>
          <a:xfrm>
            <a:off x="9496132" y="930575"/>
            <a:ext cx="11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회 코팅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18B6265-C874-481D-9063-861EA5EEF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3144" y="4093492"/>
            <a:ext cx="3481536" cy="26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31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8E7CC6-9029-461A-91D8-D06A98FFF2D5}"/>
              </a:ext>
            </a:extLst>
          </p:cNvPr>
          <p:cNvSpPr txBox="1"/>
          <p:nvPr/>
        </p:nvSpPr>
        <p:spPr>
          <a:xfrm>
            <a:off x="437320" y="265043"/>
            <a:ext cx="34815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Ethanol 50% 6</a:t>
            </a:r>
            <a:r>
              <a:rPr lang="ko-KR" altLang="en-US" sz="25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제조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DD373-3B57-4ADA-AD4D-995AD1FE20F9}"/>
              </a:ext>
            </a:extLst>
          </p:cNvPr>
          <p:cNvSpPr txBox="1"/>
          <p:nvPr/>
        </p:nvSpPr>
        <p:spPr>
          <a:xfrm>
            <a:off x="1597516" y="929546"/>
            <a:ext cx="11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</a:t>
            </a:r>
            <a:r>
              <a:rPr lang="ko-KR" altLang="en-US" dirty="0"/>
              <a:t>회 코팅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A3E8F6-098A-4882-9AFD-06E0DB5D22EB}"/>
              </a:ext>
            </a:extLst>
          </p:cNvPr>
          <p:cNvSpPr txBox="1"/>
          <p:nvPr/>
        </p:nvSpPr>
        <p:spPr>
          <a:xfrm>
            <a:off x="5515428" y="931440"/>
            <a:ext cx="11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회 코팅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790649-DF49-4C97-9E59-F50DF9EC4488}"/>
              </a:ext>
            </a:extLst>
          </p:cNvPr>
          <p:cNvSpPr txBox="1"/>
          <p:nvPr/>
        </p:nvSpPr>
        <p:spPr>
          <a:xfrm>
            <a:off x="9496132" y="930575"/>
            <a:ext cx="11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회 코팅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5C9ABEF-ECA9-4E61-9B3F-199212968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18" y="1391123"/>
            <a:ext cx="3481536" cy="261115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F028B53-D35B-4E35-B15B-47D5DA743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19" y="4093493"/>
            <a:ext cx="3481535" cy="261115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F07C22B-9F3E-402D-BFEC-7F11DC3CE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231" y="1391123"/>
            <a:ext cx="3481535" cy="261115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2935A8F-3816-4C87-A26D-259D42C9E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230" y="4092625"/>
            <a:ext cx="3481537" cy="2611153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B89AC73-B921-4786-A1CC-0CF6821C99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3143" y="1391123"/>
            <a:ext cx="3481535" cy="26111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62CFE819-3835-424E-B06B-067792C658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3142" y="4092625"/>
            <a:ext cx="3481535" cy="26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17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8E7CC6-9029-461A-91D8-D06A98FFF2D5}"/>
              </a:ext>
            </a:extLst>
          </p:cNvPr>
          <p:cNvSpPr txBox="1"/>
          <p:nvPr/>
        </p:nvSpPr>
        <p:spPr>
          <a:xfrm>
            <a:off x="437320" y="265043"/>
            <a:ext cx="34815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Ethanol 0%</a:t>
            </a:r>
            <a:endParaRPr lang="ko-KR" altLang="en-US" sz="25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DD373-3B57-4ADA-AD4D-995AD1FE20F9}"/>
              </a:ext>
            </a:extLst>
          </p:cNvPr>
          <p:cNvSpPr txBox="1"/>
          <p:nvPr/>
        </p:nvSpPr>
        <p:spPr>
          <a:xfrm>
            <a:off x="1597516" y="929546"/>
            <a:ext cx="11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</a:t>
            </a:r>
            <a:r>
              <a:rPr lang="ko-KR" altLang="en-US" dirty="0"/>
              <a:t>회 코팅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A3E8F6-098A-4882-9AFD-06E0DB5D22EB}"/>
              </a:ext>
            </a:extLst>
          </p:cNvPr>
          <p:cNvSpPr txBox="1"/>
          <p:nvPr/>
        </p:nvSpPr>
        <p:spPr>
          <a:xfrm>
            <a:off x="5515428" y="931440"/>
            <a:ext cx="11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회 코팅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790649-DF49-4C97-9E59-F50DF9EC4488}"/>
              </a:ext>
            </a:extLst>
          </p:cNvPr>
          <p:cNvSpPr txBox="1"/>
          <p:nvPr/>
        </p:nvSpPr>
        <p:spPr>
          <a:xfrm>
            <a:off x="9496132" y="930575"/>
            <a:ext cx="11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회 코팅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54B2344-6BDE-426B-97EA-96855E8BA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15" y="1391121"/>
            <a:ext cx="3481539" cy="261115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B4F1128-8463-4A51-860B-FAE3D0C35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15" y="4092625"/>
            <a:ext cx="3481540" cy="261115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76AC13B-169C-421E-9436-5876ED37F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231" y="1391123"/>
            <a:ext cx="3481535" cy="26111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B030EDB-0ED0-4F41-8F27-962A1CDC9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228" y="4092625"/>
            <a:ext cx="3481541" cy="261115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A8818B06-5946-4666-8D4C-143C9CA16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3136" y="1390688"/>
            <a:ext cx="3481541" cy="261115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5045C435-388E-47E6-A709-8CCC803053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3142" y="4092629"/>
            <a:ext cx="3481535" cy="26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8E7CC6-9029-461A-91D8-D06A98FFF2D5}"/>
              </a:ext>
            </a:extLst>
          </p:cNvPr>
          <p:cNvSpPr txBox="1"/>
          <p:nvPr/>
        </p:nvSpPr>
        <p:spPr>
          <a:xfrm>
            <a:off x="437320" y="265043"/>
            <a:ext cx="34815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IPA</a:t>
            </a:r>
            <a:r>
              <a:rPr lang="ko-KR" altLang="en-US" sz="25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25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50%</a:t>
            </a:r>
            <a:endParaRPr lang="ko-KR" altLang="en-US" sz="25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DD373-3B57-4ADA-AD4D-995AD1FE20F9}"/>
              </a:ext>
            </a:extLst>
          </p:cNvPr>
          <p:cNvSpPr txBox="1"/>
          <p:nvPr/>
        </p:nvSpPr>
        <p:spPr>
          <a:xfrm>
            <a:off x="1597516" y="929546"/>
            <a:ext cx="11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</a:t>
            </a:r>
            <a:r>
              <a:rPr lang="ko-KR" altLang="en-US" dirty="0"/>
              <a:t>회 코팅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A3E8F6-098A-4882-9AFD-06E0DB5D22EB}"/>
              </a:ext>
            </a:extLst>
          </p:cNvPr>
          <p:cNvSpPr txBox="1"/>
          <p:nvPr/>
        </p:nvSpPr>
        <p:spPr>
          <a:xfrm>
            <a:off x="5515428" y="931440"/>
            <a:ext cx="11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회 코팅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790649-DF49-4C97-9E59-F50DF9EC4488}"/>
              </a:ext>
            </a:extLst>
          </p:cNvPr>
          <p:cNvSpPr txBox="1"/>
          <p:nvPr/>
        </p:nvSpPr>
        <p:spPr>
          <a:xfrm>
            <a:off x="9496132" y="930575"/>
            <a:ext cx="116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회 코팅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FB514DC-8D03-4735-B0A3-165AA62DC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15" y="1390176"/>
            <a:ext cx="3481535" cy="261115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6EEAE76-FB46-4502-976C-DF4E89270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09" y="4092625"/>
            <a:ext cx="3481541" cy="26111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52579A2-14B2-48B5-95E4-056CE969A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226" y="1390176"/>
            <a:ext cx="3481543" cy="261115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1E65057-C00F-4A61-8C1E-264E471B5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226" y="4090737"/>
            <a:ext cx="3481535" cy="26111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7AA6D91B-A740-4CD8-B9FC-9AB6F6FE5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3142" y="1390176"/>
            <a:ext cx="3481535" cy="2611151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62A2E9C-FAB6-44D0-B337-22439A16A1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3133" y="4090730"/>
            <a:ext cx="3481544" cy="261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68748"/>
      </p:ext>
    </p:extLst>
  </p:cSld>
  <p:clrMapOvr>
    <a:masterClrMapping/>
  </p:clrMapOvr>
</p:sld>
</file>

<file path=ppt/theme/theme1.xml><?xml version="1.0" encoding="utf-8"?>
<a:theme xmlns:a="http://schemas.openxmlformats.org/drawingml/2006/main" name="갤러리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55</TotalTime>
  <Words>322</Words>
  <Application>Microsoft Office PowerPoint</Application>
  <PresentationFormat>와이드스크린</PresentationFormat>
  <Paragraphs>106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함초롬바탕</vt:lpstr>
      <vt:lpstr>Arial</vt:lpstr>
      <vt:lpstr>Gill Sans MT</vt:lpstr>
      <vt:lpstr>갤러리</vt:lpstr>
      <vt:lpstr>ED LAB 워크샵 </vt:lpstr>
      <vt:lpstr>되돌아보기...</vt:lpstr>
      <vt:lpstr>하반기 목표…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 LAB 워크샵 </dc:title>
  <dc:creator>강석준</dc:creator>
  <cp:lastModifiedBy>강석준</cp:lastModifiedBy>
  <cp:revision>7</cp:revision>
  <dcterms:created xsi:type="dcterms:W3CDTF">2019-09-20T02:07:30Z</dcterms:created>
  <dcterms:modified xsi:type="dcterms:W3CDTF">2019-09-20T07:33:32Z</dcterms:modified>
</cp:coreProperties>
</file>