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7" r:id="rId2"/>
    <p:sldId id="440" r:id="rId3"/>
    <p:sldId id="475" r:id="rId4"/>
    <p:sldId id="474" r:id="rId5"/>
    <p:sldId id="450" r:id="rId6"/>
    <p:sldId id="470" r:id="rId7"/>
    <p:sldId id="472" r:id="rId8"/>
    <p:sldId id="471" r:id="rId9"/>
    <p:sldId id="473" r:id="rId10"/>
    <p:sldId id="451" r:id="rId11"/>
    <p:sldId id="476" r:id="rId12"/>
  </p:sldIdLst>
  <p:sldSz cx="9144000" cy="6858000" type="screen4x3"/>
  <p:notesSz cx="9799638" cy="67357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휴먼모음T" pitchFamily="18" charset="-127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휴먼모음T" pitchFamily="18" charset="-127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휴먼모음T" pitchFamily="18" charset="-127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휴먼모음T" pitchFamily="18" charset="-127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휴먼모음T" pitchFamily="18" charset="-127"/>
        <a:cs typeface="+mn-cs"/>
      </a:defRPr>
    </a:lvl5pPr>
    <a:lvl6pPr marL="2286000" algn="l" defTabSz="914400" rtl="0" eaLnBrk="1" latinLnBrk="1" hangingPunct="1">
      <a:defRPr sz="3200" kern="1200">
        <a:solidFill>
          <a:schemeClr val="tx1"/>
        </a:solidFill>
        <a:latin typeface="Arial" charset="0"/>
        <a:ea typeface="휴먼모음T" pitchFamily="18" charset="-127"/>
        <a:cs typeface="+mn-cs"/>
      </a:defRPr>
    </a:lvl6pPr>
    <a:lvl7pPr marL="2743200" algn="l" defTabSz="914400" rtl="0" eaLnBrk="1" latinLnBrk="1" hangingPunct="1">
      <a:defRPr sz="3200" kern="1200">
        <a:solidFill>
          <a:schemeClr val="tx1"/>
        </a:solidFill>
        <a:latin typeface="Arial" charset="0"/>
        <a:ea typeface="휴먼모음T" pitchFamily="18" charset="-127"/>
        <a:cs typeface="+mn-cs"/>
      </a:defRPr>
    </a:lvl7pPr>
    <a:lvl8pPr marL="3200400" algn="l" defTabSz="914400" rtl="0" eaLnBrk="1" latinLnBrk="1" hangingPunct="1">
      <a:defRPr sz="3200" kern="1200">
        <a:solidFill>
          <a:schemeClr val="tx1"/>
        </a:solidFill>
        <a:latin typeface="Arial" charset="0"/>
        <a:ea typeface="휴먼모음T" pitchFamily="18" charset="-127"/>
        <a:cs typeface="+mn-cs"/>
      </a:defRPr>
    </a:lvl8pPr>
    <a:lvl9pPr marL="3657600" algn="l" defTabSz="914400" rtl="0" eaLnBrk="1" latinLnBrk="1" hangingPunct="1">
      <a:defRPr sz="3200" kern="1200">
        <a:solidFill>
          <a:schemeClr val="tx1"/>
        </a:solidFill>
        <a:latin typeface="Arial" charset="0"/>
        <a:ea typeface="휴먼모음T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75E"/>
    <a:srgbClr val="3399FF"/>
    <a:srgbClr val="66FF99"/>
    <a:srgbClr val="CCFF66"/>
    <a:srgbClr val="FFFF66"/>
    <a:srgbClr val="FFFFCC"/>
    <a:srgbClr val="00FF00"/>
    <a:srgbClr val="339966"/>
    <a:srgbClr val="FF33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7" autoAdjust="0"/>
    <p:restoredTop sz="99644" autoAdjust="0"/>
  </p:normalViewPr>
  <p:slideViewPr>
    <p:cSldViewPr showGuides="1">
      <p:cViewPr varScale="1">
        <p:scale>
          <a:sx n="105" d="100"/>
          <a:sy n="105" d="100"/>
        </p:scale>
        <p:origin x="-78" y="-180"/>
      </p:cViewPr>
      <p:guideLst>
        <p:guide orient="horz" pos="3612"/>
        <p:guide orient="horz" pos="2500"/>
        <p:guide pos="519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7" d="100"/>
          <a:sy n="67" d="100"/>
        </p:scale>
        <p:origin x="-2328" y="-120"/>
      </p:cViewPr>
      <p:guideLst>
        <p:guide orient="horz" pos="2121"/>
        <p:guide pos="308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245521" cy="33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24" tIns="45112" rIns="90224" bIns="451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51834" y="1"/>
            <a:ext cx="4245520" cy="33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24" tIns="45112" rIns="90224" bIns="451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398169"/>
            <a:ext cx="4245521" cy="33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24" tIns="45112" rIns="90224" bIns="451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51834" y="6398169"/>
            <a:ext cx="4245520" cy="33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24" tIns="45112" rIns="90224" bIns="451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6EC9AB98-4071-4F2B-B9B7-4D4DCF1DC75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2507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245521" cy="33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24" tIns="45112" rIns="90224" bIns="451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51834" y="1"/>
            <a:ext cx="4245520" cy="33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24" tIns="45112" rIns="90224" bIns="451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16275" y="504825"/>
            <a:ext cx="3367088" cy="252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1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9737" y="3199622"/>
            <a:ext cx="7840165" cy="30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24" tIns="45112" rIns="90224" bIns="451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301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398169"/>
            <a:ext cx="4245521" cy="33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24" tIns="45112" rIns="90224" bIns="451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1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51834" y="6398169"/>
            <a:ext cx="4245520" cy="33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24" tIns="45112" rIns="90224" bIns="451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57326F48-DA99-4722-BC4B-3114C3B7555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429367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77838" y="2481263"/>
            <a:ext cx="46482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371600"/>
            <a:ext cx="8153400" cy="762000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59A0BA2-2EE8-4EFF-BC7D-3465B238C707}" type="datetime1">
              <a:rPr lang="ko-KR" altLang="en-US" smtClean="0"/>
              <a:pPr>
                <a:defRPr/>
              </a:pPr>
              <a:t>2011-07-01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867400" y="6477000"/>
            <a:ext cx="2895600" cy="24447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 bwMode="auto">
          <a:xfrm>
            <a:off x="142875" y="171450"/>
            <a:ext cx="2428875" cy="2857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ko-KR" sz="2400" dirty="0">
                <a:solidFill>
                  <a:schemeClr val="accent1"/>
                </a:solidFill>
                <a:latin typeface="Vineta BT" pitchFamily="82" charset="0"/>
                <a:ea typeface="HY견고딕" pitchFamily="18" charset="-127"/>
              </a:rPr>
              <a:t>ED Lab.</a:t>
            </a:r>
            <a:endParaRPr lang="ko-KR" altLang="en-US" sz="2400" dirty="0">
              <a:solidFill>
                <a:schemeClr val="accent1"/>
              </a:solidFill>
              <a:latin typeface="Vineta BT" pitchFamily="82" charset="0"/>
              <a:ea typeface="HY견고딕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B0F30-D12A-4DF4-8D34-E3BFD8BD6AC6}" type="datetime1">
              <a:rPr lang="ko-KR" altLang="en-US" smtClean="0"/>
              <a:pPr>
                <a:defRPr/>
              </a:pPr>
              <a:t>2011-07-01</a:t>
            </a:fld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E843E-D023-4A15-9F62-867E8728C42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 bwMode="auto">
          <a:xfrm>
            <a:off x="142875" y="171450"/>
            <a:ext cx="2428875" cy="2857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ko-KR" sz="2400" dirty="0">
                <a:solidFill>
                  <a:schemeClr val="accent1"/>
                </a:solidFill>
                <a:latin typeface="Vineta BT" pitchFamily="82" charset="0"/>
                <a:ea typeface="HY견고딕" pitchFamily="18" charset="-127"/>
              </a:rPr>
              <a:t>ED Lab.</a:t>
            </a:r>
            <a:endParaRPr lang="ko-KR" altLang="en-US" sz="2400" dirty="0">
              <a:solidFill>
                <a:schemeClr val="accent1"/>
              </a:solidFill>
              <a:latin typeface="Vineta BT" pitchFamily="82" charset="0"/>
              <a:ea typeface="HY견고딕" pitchFamily="18" charset="-127"/>
            </a:endParaRPr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533400"/>
            <a:ext cx="1981200" cy="57912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533400"/>
            <a:ext cx="5791200" cy="5791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7A430-F10F-46D8-A897-6A7EFF6C4AA9}" type="datetime1">
              <a:rPr lang="ko-KR" altLang="en-US" smtClean="0"/>
              <a:pPr>
                <a:defRPr/>
              </a:pPr>
              <a:t>2011-07-01</a:t>
            </a:fld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24994-8F26-46ED-A3A4-B369659EBC9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 bwMode="auto">
          <a:xfrm>
            <a:off x="142875" y="171450"/>
            <a:ext cx="2428875" cy="2857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ko-KR" sz="2400" dirty="0">
                <a:solidFill>
                  <a:schemeClr val="accent1"/>
                </a:solidFill>
                <a:latin typeface="Vineta BT" pitchFamily="82" charset="0"/>
                <a:ea typeface="HY견고딕" pitchFamily="18" charset="-127"/>
              </a:rPr>
              <a:t>ED Lab.</a:t>
            </a:r>
            <a:endParaRPr lang="ko-KR" altLang="en-US" sz="2400" dirty="0">
              <a:solidFill>
                <a:schemeClr val="accent1"/>
              </a:solidFill>
              <a:latin typeface="Vineta BT" pitchFamily="82" charset="0"/>
              <a:ea typeface="HY견고딕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924800" cy="563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5800" y="1676400"/>
            <a:ext cx="7848600" cy="4648200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A6E0B-5662-4BF1-A40C-EE8F908EE025}" type="datetime1">
              <a:rPr lang="ko-KR" altLang="en-US" smtClean="0"/>
              <a:pPr>
                <a:defRPr/>
              </a:pPr>
              <a:t>2011-07-01</a:t>
            </a:fld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BFB89-6078-4565-9352-1A3684E7AD3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 bwMode="auto">
          <a:xfrm>
            <a:off x="142875" y="171450"/>
            <a:ext cx="2428875" cy="2857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ko-KR" sz="2400" dirty="0">
                <a:solidFill>
                  <a:schemeClr val="accent1"/>
                </a:solidFill>
                <a:latin typeface="Vineta BT" pitchFamily="82" charset="0"/>
                <a:ea typeface="HY견고딕" pitchFamily="18" charset="-127"/>
              </a:rPr>
              <a:t>ED Lab.</a:t>
            </a:r>
            <a:endParaRPr lang="ko-KR" altLang="en-US" sz="2400" dirty="0">
              <a:solidFill>
                <a:schemeClr val="accent1"/>
              </a:solidFill>
              <a:latin typeface="Vineta BT" pitchFamily="82" charset="0"/>
              <a:ea typeface="HY견고딕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54457-F06B-4909-8BC9-CC785A492CBB}" type="datetime1">
              <a:rPr lang="ko-KR" altLang="en-US" smtClean="0"/>
              <a:pPr>
                <a:defRPr/>
              </a:pPr>
              <a:t>2011-07-01</a:t>
            </a:fld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D193E-1196-47DA-A0CF-9BBCE7C26F3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 bwMode="auto">
          <a:xfrm>
            <a:off x="142875" y="171450"/>
            <a:ext cx="2428875" cy="2857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ko-KR" sz="2400" dirty="0">
                <a:solidFill>
                  <a:schemeClr val="accent1"/>
                </a:solidFill>
                <a:latin typeface="Vineta BT" pitchFamily="82" charset="0"/>
                <a:ea typeface="HY견고딕" pitchFamily="18" charset="-127"/>
              </a:rPr>
              <a:t>ED Lab.</a:t>
            </a:r>
            <a:endParaRPr lang="ko-KR" altLang="en-US" sz="2400" dirty="0">
              <a:solidFill>
                <a:schemeClr val="accent1"/>
              </a:solidFill>
              <a:latin typeface="Vineta BT" pitchFamily="82" charset="0"/>
              <a:ea typeface="HY견고딕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A53DB-EE68-47B6-BEE8-A34B28E3E602}" type="datetime1">
              <a:rPr lang="ko-KR" altLang="en-US" smtClean="0"/>
              <a:pPr>
                <a:defRPr/>
              </a:pPr>
              <a:t>2011-07-01</a:t>
            </a:fld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0F18D-6CEC-4175-9784-565913EC51E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 bwMode="auto">
          <a:xfrm>
            <a:off x="142875" y="171450"/>
            <a:ext cx="2428875" cy="2857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ko-KR" sz="2400" dirty="0">
                <a:solidFill>
                  <a:schemeClr val="accent1"/>
                </a:solidFill>
                <a:latin typeface="Vineta BT" pitchFamily="82" charset="0"/>
                <a:ea typeface="HY견고딕" pitchFamily="18" charset="-127"/>
              </a:rPr>
              <a:t>ED Lab.</a:t>
            </a:r>
            <a:endParaRPr lang="ko-KR" altLang="en-US" sz="2400" dirty="0">
              <a:solidFill>
                <a:schemeClr val="accent1"/>
              </a:solidFill>
              <a:latin typeface="Vineta BT" pitchFamily="82" charset="0"/>
              <a:ea typeface="HY견고딕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48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86300" y="1676400"/>
            <a:ext cx="3848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C8F3A-39F5-4E51-BE79-CB8CE411A945}" type="datetime1">
              <a:rPr lang="ko-KR" altLang="en-US" smtClean="0"/>
              <a:pPr>
                <a:defRPr/>
              </a:pPr>
              <a:t>2011-07-01</a:t>
            </a:fld>
            <a:endParaRPr lang="en-US" altLang="ko-KR"/>
          </a:p>
        </p:txBody>
      </p:sp>
      <p:sp>
        <p:nvSpPr>
          <p:cNvPr id="7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00598-A884-4DA5-8338-CF2D82978FC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 bwMode="auto">
          <a:xfrm>
            <a:off x="142875" y="171450"/>
            <a:ext cx="2428875" cy="2857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ko-KR" sz="2400" dirty="0">
                <a:solidFill>
                  <a:schemeClr val="accent1"/>
                </a:solidFill>
                <a:latin typeface="Vineta BT" pitchFamily="82" charset="0"/>
                <a:ea typeface="HY견고딕" pitchFamily="18" charset="-127"/>
              </a:rPr>
              <a:t>ED Lab.</a:t>
            </a:r>
            <a:endParaRPr lang="ko-KR" altLang="en-US" sz="2400" dirty="0">
              <a:solidFill>
                <a:schemeClr val="accent1"/>
              </a:solidFill>
              <a:latin typeface="Vineta BT" pitchFamily="82" charset="0"/>
              <a:ea typeface="HY견고딕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8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A7C79-9480-49EF-AA2A-F9ECCE535034}" type="datetime1">
              <a:rPr lang="ko-KR" altLang="en-US" smtClean="0"/>
              <a:pPr>
                <a:defRPr/>
              </a:pPr>
              <a:t>2011-07-01</a:t>
            </a:fld>
            <a:endParaRPr lang="en-US" altLang="ko-KR"/>
          </a:p>
        </p:txBody>
      </p:sp>
      <p:sp>
        <p:nvSpPr>
          <p:cNvPr id="9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1FD9D-851C-4AAE-93A0-710E111AF67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 bwMode="auto">
          <a:xfrm>
            <a:off x="142875" y="171450"/>
            <a:ext cx="2428875" cy="2857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ko-KR" sz="2400" dirty="0">
                <a:solidFill>
                  <a:schemeClr val="accent1"/>
                </a:solidFill>
                <a:latin typeface="Vineta BT" pitchFamily="82" charset="0"/>
                <a:ea typeface="HY견고딕" pitchFamily="18" charset="-127"/>
              </a:rPr>
              <a:t>ED Lab.</a:t>
            </a:r>
            <a:endParaRPr lang="ko-KR" altLang="en-US" sz="2400" dirty="0">
              <a:solidFill>
                <a:schemeClr val="accent1"/>
              </a:solidFill>
              <a:latin typeface="Vineta BT" pitchFamily="82" charset="0"/>
              <a:ea typeface="HY견고딕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360CF-8C2C-4942-9816-02C818C4E684}" type="datetime1">
              <a:rPr lang="ko-KR" altLang="en-US" smtClean="0"/>
              <a:pPr>
                <a:defRPr/>
              </a:pPr>
              <a:t>2011-07-01</a:t>
            </a:fld>
            <a:endParaRPr lang="en-US" altLang="ko-KR"/>
          </a:p>
        </p:txBody>
      </p:sp>
      <p:sp>
        <p:nvSpPr>
          <p:cNvPr id="5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62CAF-EB1D-4EB1-B3F5-E692B5B58E9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 bwMode="auto">
          <a:xfrm>
            <a:off x="142875" y="171450"/>
            <a:ext cx="2428875" cy="2857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ko-KR" sz="2400" dirty="0">
                <a:solidFill>
                  <a:schemeClr val="accent1"/>
                </a:solidFill>
                <a:latin typeface="Vineta BT" pitchFamily="82" charset="0"/>
                <a:ea typeface="HY견고딕" pitchFamily="18" charset="-127"/>
              </a:rPr>
              <a:t>ED Lab.</a:t>
            </a:r>
            <a:endParaRPr lang="ko-KR" altLang="en-US" sz="2400" dirty="0">
              <a:solidFill>
                <a:schemeClr val="accent1"/>
              </a:solidFill>
              <a:latin typeface="Vineta BT" pitchFamily="82" charset="0"/>
              <a:ea typeface="HY견고딕" pitchFamily="18" charset="-127"/>
            </a:endParaRPr>
          </a:p>
        </p:txBody>
      </p:sp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E7463-8561-45D1-882F-0CC39F2445A9}" type="datetime1">
              <a:rPr lang="ko-KR" altLang="en-US" smtClean="0"/>
              <a:pPr>
                <a:defRPr/>
              </a:pPr>
              <a:t>2011-07-01</a:t>
            </a:fld>
            <a:endParaRPr lang="en-US" altLang="ko-KR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844E6-D7C6-49B8-8A6F-1F6848BD507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 bwMode="auto">
          <a:xfrm>
            <a:off x="142875" y="171450"/>
            <a:ext cx="2428875" cy="2857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ko-KR" sz="2400" dirty="0">
                <a:solidFill>
                  <a:schemeClr val="accent1"/>
                </a:solidFill>
                <a:latin typeface="Vineta BT" pitchFamily="82" charset="0"/>
                <a:ea typeface="HY견고딕" pitchFamily="18" charset="-127"/>
              </a:rPr>
              <a:t>ED Lab.</a:t>
            </a:r>
            <a:endParaRPr lang="ko-KR" altLang="en-US" sz="2400" dirty="0">
              <a:solidFill>
                <a:schemeClr val="accent1"/>
              </a:solidFill>
              <a:latin typeface="Vineta BT" pitchFamily="82" charset="0"/>
              <a:ea typeface="HY견고딕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9DB64-CE2E-4017-8C0E-A24581C779F3}" type="datetime1">
              <a:rPr lang="ko-KR" altLang="en-US" smtClean="0"/>
              <a:pPr>
                <a:defRPr/>
              </a:pPr>
              <a:t>2011-07-01</a:t>
            </a:fld>
            <a:endParaRPr lang="en-US" altLang="ko-KR"/>
          </a:p>
        </p:txBody>
      </p:sp>
      <p:sp>
        <p:nvSpPr>
          <p:cNvPr id="7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6923D-5602-43CF-96B8-5F688757561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 bwMode="auto">
          <a:xfrm>
            <a:off x="142875" y="171450"/>
            <a:ext cx="2428875" cy="2857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ko-KR" sz="2400" dirty="0">
                <a:solidFill>
                  <a:schemeClr val="accent5">
                    <a:lumMod val="50000"/>
                  </a:schemeClr>
                </a:solidFill>
                <a:latin typeface="Vineta BT" pitchFamily="82" charset="0"/>
                <a:ea typeface="HY견고딕" pitchFamily="18" charset="-127"/>
              </a:rPr>
              <a:t>TFT Lab.</a:t>
            </a:r>
            <a:endParaRPr lang="ko-KR" altLang="en-US" sz="2400" dirty="0">
              <a:solidFill>
                <a:schemeClr val="accent5">
                  <a:lumMod val="50000"/>
                </a:schemeClr>
              </a:solidFill>
              <a:latin typeface="Vineta BT" pitchFamily="82" charset="0"/>
              <a:ea typeface="HY견고딕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7883E-2816-4CB9-95CF-B88A214321F5}" type="datetime1">
              <a:rPr lang="ko-KR" altLang="en-US" smtClean="0"/>
              <a:pPr>
                <a:defRPr/>
              </a:pPr>
              <a:t>2011-07-01</a:t>
            </a:fld>
            <a:endParaRPr lang="en-US" altLang="ko-KR"/>
          </a:p>
        </p:txBody>
      </p:sp>
      <p:sp>
        <p:nvSpPr>
          <p:cNvPr id="7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882D1-7A4B-4AFD-9A2F-FE921DA9B67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84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85800" y="6486525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pPr>
              <a:defRPr/>
            </a:pPr>
            <a:fld id="{520AA680-FD22-4792-9E3F-85D71D1ACB32}" type="datetime1">
              <a:rPr lang="ko-KR" altLang="en-US" smtClean="0"/>
              <a:pPr>
                <a:defRPr/>
              </a:pPr>
              <a:t>2011-07-01</a:t>
            </a:fld>
            <a:endParaRPr lang="en-US" altLang="ko-K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7818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905625" y="96838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00" b="1">
                <a:latin typeface="HY견고딕" pitchFamily="18" charset="-127"/>
                <a:ea typeface="HY견고딕" pitchFamily="18" charset="-127"/>
              </a:defRPr>
            </a:lvl1pPr>
          </a:lstStyle>
          <a:p>
            <a:pPr>
              <a:defRPr/>
            </a:pPr>
            <a:fld id="{902EDB43-5EC3-43F3-8557-0BDE122D43D6}" type="slidenum">
              <a:rPr lang="ko-KR" altLang="en-US" smtClean="0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533400"/>
            <a:ext cx="7924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Y견고딕" pitchFamily="18" charset="-127"/>
          <a:ea typeface="HY견고딕" pitchFamily="18" charset="-127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휴먼모음T" pitchFamily="18" charset="-127"/>
          <a:ea typeface="휴먼모음T" pitchFamily="18" charset="-127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휴먼모음T" pitchFamily="18" charset="-127"/>
          <a:ea typeface="휴먼모음T" pitchFamily="18" charset="-127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휴먼모음T" pitchFamily="18" charset="-127"/>
          <a:ea typeface="휴먼모음T" pitchFamily="18" charset="-127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휴먼모음T" pitchFamily="18" charset="-127"/>
          <a:ea typeface="휴먼모음T" pitchFamily="18" charset="-127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휴먼모음T" pitchFamily="18" charset="-127"/>
          <a:ea typeface="휴먼모음T" pitchFamily="18" charset="-127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휴먼모음T" pitchFamily="18" charset="-127"/>
          <a:ea typeface="휴먼모음T" pitchFamily="18" charset="-127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휴먼모음T" pitchFamily="18" charset="-127"/>
          <a:ea typeface="휴먼모음T" pitchFamily="18" charset="-127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휴먼모음T" pitchFamily="18" charset="-127"/>
          <a:ea typeface="휴먼모음T" pitchFamily="18" charset="-127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HY견고딕" pitchFamily="18" charset="-127"/>
          <a:ea typeface="HY견고딕" pitchFamily="18" charset="-127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HY견고딕" pitchFamily="18" charset="-127"/>
          <a:ea typeface="HY견고딕" pitchFamily="18" charset="-127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Y견고딕" pitchFamily="18" charset="-127"/>
          <a:ea typeface="HY견고딕" pitchFamily="18" charset="-127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Y견고딕" pitchFamily="18" charset="-127"/>
          <a:ea typeface="HY견고딕" pitchFamily="18" charset="-127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5345" y="252369"/>
            <a:ext cx="2000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제목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E.D Lab w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orkshop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0298" y="4689140"/>
            <a:ext cx="419899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석사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학기 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김 범 준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sz="2800" dirty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발표일 </a:t>
            </a:r>
            <a:r>
              <a:rPr lang="en-US" altLang="ko-KR" sz="1800" dirty="0" smtClean="0">
                <a:latin typeface="HY견고딕" pitchFamily="18" charset="-127"/>
                <a:ea typeface="HY견고딕" pitchFamily="18" charset="-127"/>
              </a:rPr>
              <a:t>: 2011. 07. 01 </a:t>
            </a:r>
            <a:endParaRPr lang="ko-KR" altLang="en-US" sz="1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E18546-A48E-4D1B-A993-C9388D28E133}" type="datetime1">
              <a:rPr lang="ko-KR" altLang="en-US" smtClean="0"/>
              <a:pPr>
                <a:defRPr/>
              </a:pPr>
              <a:t>2011-07-01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다결정 실리콘 </a:t>
            </a:r>
            <a:r>
              <a:rPr lang="en-US" altLang="ko-KR" dirty="0" smtClean="0"/>
              <a:t>TFT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E54457-F06B-4909-8BC9-CC785A492CBB}" type="datetime1">
              <a:rPr lang="ko-KR" altLang="en-US" smtClean="0"/>
              <a:pPr>
                <a:defRPr/>
              </a:pPr>
              <a:t>2011-07-01</a:t>
            </a:fld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D193E-1196-47DA-A0CF-9BBCE7C26F39}" type="slidenum">
              <a:rPr lang="ko-KR" altLang="en-US" smtClean="0"/>
              <a:pPr>
                <a:defRPr/>
              </a:pPr>
              <a:t>9</a:t>
            </a:fld>
            <a:endParaRPr lang="en-US" altLang="ko-KR"/>
          </a:p>
        </p:txBody>
      </p:sp>
      <p:grpSp>
        <p:nvGrpSpPr>
          <p:cNvPr id="8" name="그룹 7"/>
          <p:cNvGrpSpPr/>
          <p:nvPr/>
        </p:nvGrpSpPr>
        <p:grpSpPr>
          <a:xfrm>
            <a:off x="415510" y="2060848"/>
            <a:ext cx="3672408" cy="1152128"/>
            <a:chOff x="616434" y="1988840"/>
            <a:chExt cx="4254743" cy="1152128"/>
          </a:xfrm>
        </p:grpSpPr>
        <p:sp>
          <p:nvSpPr>
            <p:cNvPr id="9" name="직사각형 8"/>
            <p:cNvSpPr/>
            <p:nvPr/>
          </p:nvSpPr>
          <p:spPr>
            <a:xfrm>
              <a:off x="3321620" y="2276872"/>
              <a:ext cx="654342" cy="2880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578568" y="2276872"/>
              <a:ext cx="654342" cy="2880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616434" y="2852936"/>
              <a:ext cx="4254743" cy="2880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  <a:cs typeface="Times New Roman" pitchFamily="18" charset="0"/>
                </a:rPr>
                <a:t>Eagle 2000 glass</a:t>
              </a:r>
              <a:endParaRPr lang="ko-KR" altLang="en-US" sz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1721333" y="2564904"/>
              <a:ext cx="2044944" cy="2880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  <a:cs typeface="Times New Roman" pitchFamily="18" charset="0"/>
                </a:rPr>
                <a:t>Poly-Si</a:t>
              </a:r>
              <a:endParaRPr lang="ko-KR" altLang="en-US" sz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22496" y="2564904"/>
              <a:ext cx="1098837" cy="288032"/>
            </a:xfrm>
            <a:prstGeom prst="rect">
              <a:avLst/>
            </a:prstGeom>
            <a:solidFill>
              <a:srgbClr val="66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 smtClean="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  <a:cs typeface="Times New Roman" pitchFamily="18" charset="0"/>
                </a:rPr>
                <a:t>SiNx</a:t>
              </a:r>
              <a:endParaRPr lang="ko-KR" altLang="en-US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1996989" y="2276872"/>
              <a:ext cx="1515925" cy="288032"/>
            </a:xfrm>
            <a:prstGeom prst="rect">
              <a:avLst/>
            </a:prstGeom>
            <a:solidFill>
              <a:srgbClr val="66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007939" y="2276872"/>
              <a:ext cx="796626" cy="288032"/>
            </a:xfrm>
            <a:prstGeom prst="rect">
              <a:avLst/>
            </a:prstGeom>
            <a:solidFill>
              <a:srgbClr val="66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416634" y="1988840"/>
              <a:ext cx="654342" cy="2880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  <a:cs typeface="Times New Roman" pitchFamily="18" charset="0"/>
                </a:rPr>
                <a:t>Al</a:t>
              </a:r>
              <a:endParaRPr lang="ko-KR" altLang="en-US" sz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3766277" y="2564904"/>
              <a:ext cx="1098837" cy="288032"/>
            </a:xfrm>
            <a:prstGeom prst="rect">
              <a:avLst/>
            </a:prstGeom>
            <a:solidFill>
              <a:srgbClr val="66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3676773" y="2276872"/>
              <a:ext cx="796626" cy="288032"/>
            </a:xfrm>
            <a:prstGeom prst="rect">
              <a:avLst/>
            </a:prstGeom>
            <a:solidFill>
              <a:srgbClr val="66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3349602" y="1988840"/>
              <a:ext cx="654342" cy="2880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1488139" y="1988840"/>
              <a:ext cx="654342" cy="2880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721333" y="2564904"/>
              <a:ext cx="511577" cy="2880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3257125" y="2564904"/>
              <a:ext cx="511577" cy="2880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409105" y="4573690"/>
            <a:ext cx="3673580" cy="1303582"/>
            <a:chOff x="5002876" y="1981402"/>
            <a:chExt cx="3673580" cy="1303582"/>
          </a:xfrm>
        </p:grpSpPr>
        <p:sp>
          <p:nvSpPr>
            <p:cNvPr id="24" name="직사각형 23"/>
            <p:cNvSpPr/>
            <p:nvPr/>
          </p:nvSpPr>
          <p:spPr>
            <a:xfrm>
              <a:off x="5675330" y="2420888"/>
              <a:ext cx="564784" cy="2880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5002876" y="2708920"/>
              <a:ext cx="954846" cy="2880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  <a:cs typeface="Times New Roman" pitchFamily="18" charset="0"/>
                </a:rPr>
                <a:t>S</a:t>
              </a:r>
              <a:endParaRPr lang="ko-KR" altLang="en-US" sz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5004048" y="2996952"/>
              <a:ext cx="3672408" cy="2880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  <a:cs typeface="Times New Roman" pitchFamily="18" charset="0"/>
                </a:rPr>
                <a:t>Eagle 2000 glass</a:t>
              </a:r>
              <a:endParaRPr lang="ko-KR" altLang="en-US" sz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5957723" y="2708920"/>
              <a:ext cx="1765058" cy="2880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  <a:cs typeface="Times New Roman" pitchFamily="18" charset="0"/>
                </a:rPr>
                <a:t>Poly-Si</a:t>
              </a:r>
              <a:endParaRPr lang="ko-KR" altLang="en-US" sz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5377582" y="2420888"/>
              <a:ext cx="297748" cy="288032"/>
            </a:xfrm>
            <a:prstGeom prst="rect">
              <a:avLst/>
            </a:prstGeom>
            <a:solidFill>
              <a:srgbClr val="66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6240114" y="2420888"/>
              <a:ext cx="1308445" cy="288032"/>
            </a:xfrm>
            <a:prstGeom prst="rect">
              <a:avLst/>
            </a:prstGeom>
            <a:solidFill>
              <a:srgbClr val="66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 smtClean="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  <a:cs typeface="Times New Roman" pitchFamily="18" charset="0"/>
                </a:rPr>
                <a:t>SiNx</a:t>
              </a:r>
              <a:endParaRPr lang="ko-KR" altLang="en-US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8066115" y="2420888"/>
              <a:ext cx="305170" cy="288032"/>
            </a:xfrm>
            <a:prstGeom prst="rect">
              <a:avLst/>
            </a:prstGeom>
            <a:solidFill>
              <a:srgbClr val="66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6096294" y="1981402"/>
              <a:ext cx="1556476" cy="4472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  <a:cs typeface="Times New Roman" pitchFamily="18" charset="0"/>
                </a:rPr>
                <a:t>Al</a:t>
              </a:r>
              <a:endParaRPr lang="ko-KR" altLang="en-US" sz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7716376" y="2708920"/>
              <a:ext cx="960079" cy="2880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  <a:cs typeface="Times New Roman" pitchFamily="18" charset="0"/>
                </a:rPr>
                <a:t>D</a:t>
              </a:r>
              <a:endParaRPr lang="ko-KR" altLang="en-US" sz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7504354" y="2420888"/>
              <a:ext cx="564784" cy="2880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7206605" y="2163359"/>
              <a:ext cx="1012095" cy="288032"/>
            </a:xfrm>
            <a:prstGeom prst="rect">
              <a:avLst/>
            </a:prstGeom>
            <a:solidFill>
              <a:srgbClr val="66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5526456" y="2163359"/>
              <a:ext cx="1012095" cy="288032"/>
            </a:xfrm>
            <a:prstGeom prst="rect">
              <a:avLst/>
            </a:prstGeom>
            <a:solidFill>
              <a:srgbClr val="66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</p:grpSp>
      <p:sp>
        <p:nvSpPr>
          <p:cNvPr id="36" name="직사각형 35"/>
          <p:cNvSpPr/>
          <p:nvPr/>
        </p:nvSpPr>
        <p:spPr>
          <a:xfrm>
            <a:off x="179512" y="1331476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◈ 다결정 실리콘 </a:t>
            </a:r>
            <a:r>
              <a:rPr lang="en-US" altLang="ko-KR" sz="1800" dirty="0" smtClean="0">
                <a:latin typeface="HY견고딕" pitchFamily="18" charset="-127"/>
                <a:ea typeface="HY견고딕" pitchFamily="18" charset="-127"/>
              </a:rPr>
              <a:t>TFT </a:t>
            </a: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의</a:t>
            </a:r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단면</a:t>
            </a:r>
            <a:r>
              <a:rPr lang="en-US" altLang="ko-KR" sz="1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구조</a:t>
            </a:r>
            <a:endParaRPr lang="en-US" sz="1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179512" y="3635732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◈ 새로운 다결정 실리콘 </a:t>
            </a:r>
            <a:r>
              <a:rPr lang="en-US" altLang="ko-KR" sz="1800" dirty="0" smtClean="0">
                <a:latin typeface="HY견고딕" pitchFamily="18" charset="-127"/>
                <a:ea typeface="HY견고딕" pitchFamily="18" charset="-127"/>
              </a:rPr>
              <a:t>TFT </a:t>
            </a: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의</a:t>
            </a:r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800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1800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1800" dirty="0" smtClean="0"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단면</a:t>
            </a:r>
            <a:r>
              <a:rPr lang="en-US" altLang="ko-KR" sz="1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구조</a:t>
            </a:r>
            <a:endParaRPr lang="en-US" sz="1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8" name="내용 개체 틀 2"/>
          <p:cNvSpPr>
            <a:spLocks noGrp="1"/>
          </p:cNvSpPr>
          <p:nvPr>
            <p:ph idx="1"/>
          </p:nvPr>
        </p:nvSpPr>
        <p:spPr>
          <a:xfrm>
            <a:off x="4644008" y="2532654"/>
            <a:ext cx="4248472" cy="2912570"/>
          </a:xfrm>
        </p:spPr>
        <p:txBody>
          <a:bodyPr/>
          <a:lstStyle/>
          <a:p>
            <a:r>
              <a:rPr lang="ko-KR" altLang="en-US" sz="1500" dirty="0" err="1" smtClean="0"/>
              <a:t>화소</a:t>
            </a:r>
            <a:r>
              <a:rPr lang="ko-KR" altLang="en-US" sz="1500" dirty="0" smtClean="0"/>
              <a:t> 회로에 적용 가능</a:t>
            </a:r>
            <a:endParaRPr lang="en-US" altLang="ko-KR" sz="1500" dirty="0" smtClean="0"/>
          </a:p>
          <a:p>
            <a:endParaRPr lang="en-US" altLang="ko-KR" sz="1500" dirty="0" smtClean="0"/>
          </a:p>
          <a:p>
            <a:r>
              <a:rPr lang="en-US" altLang="ko-KR" sz="1500" dirty="0" smtClean="0"/>
              <a:t>TFT </a:t>
            </a:r>
            <a:r>
              <a:rPr lang="ko-KR" altLang="en-US" sz="1500" dirty="0" smtClean="0"/>
              <a:t>제작 공정의 </a:t>
            </a:r>
            <a:r>
              <a:rPr lang="en-US" altLang="ko-KR" sz="1500" dirty="0" smtClean="0"/>
              <a:t>mask </a:t>
            </a:r>
            <a:r>
              <a:rPr lang="ko-KR" altLang="en-US" sz="1500" dirty="0" smtClean="0"/>
              <a:t>수 절감</a:t>
            </a:r>
            <a:endParaRPr lang="en-US" altLang="ko-KR" sz="1500" dirty="0" smtClean="0"/>
          </a:p>
          <a:p>
            <a:endParaRPr lang="en-US" altLang="ko-KR" sz="1500" dirty="0"/>
          </a:p>
          <a:p>
            <a:r>
              <a:rPr lang="ko-KR" altLang="en-US" sz="1500" dirty="0" smtClean="0"/>
              <a:t>이온 주입 공정을 생략한 도핑 효과 기대</a:t>
            </a:r>
            <a:endParaRPr lang="en-US" altLang="ko-KR" sz="1500" dirty="0"/>
          </a:p>
          <a:p>
            <a:endParaRPr lang="en-US" altLang="ko-KR" sz="1500" dirty="0" smtClean="0"/>
          </a:p>
          <a:p>
            <a:r>
              <a:rPr lang="en-US" altLang="ko-KR" sz="1500" dirty="0" smtClean="0"/>
              <a:t>Contact hole </a:t>
            </a:r>
            <a:r>
              <a:rPr lang="ko-KR" altLang="en-US" sz="1500" dirty="0" smtClean="0"/>
              <a:t>형성이 용이</a:t>
            </a:r>
            <a:endParaRPr lang="en-US" altLang="ko-KR" sz="1500" dirty="0" smtClean="0"/>
          </a:p>
          <a:p>
            <a:endParaRPr lang="en-US" altLang="ko-KR" sz="1500" dirty="0"/>
          </a:p>
          <a:p>
            <a:r>
              <a:rPr lang="en-US" altLang="ko-KR" sz="1500" dirty="0" smtClean="0"/>
              <a:t>Mask </a:t>
            </a:r>
            <a:r>
              <a:rPr lang="ko-KR" altLang="en-US" sz="1500" dirty="0" smtClean="0"/>
              <a:t>제작 시 </a:t>
            </a:r>
            <a:r>
              <a:rPr lang="en-US" altLang="ko-KR" sz="1500" dirty="0"/>
              <a:t>g</a:t>
            </a:r>
            <a:r>
              <a:rPr lang="en-US" altLang="ko-KR" sz="1500" dirty="0" smtClean="0"/>
              <a:t>ate </a:t>
            </a:r>
            <a:r>
              <a:rPr lang="ko-KR" altLang="en-US" sz="1500" dirty="0" smtClean="0"/>
              <a:t>전극의</a:t>
            </a:r>
            <a:r>
              <a:rPr lang="en-US" altLang="ko-KR" sz="1500" dirty="0" smtClean="0"/>
              <a:t> </a:t>
            </a:r>
            <a:r>
              <a:rPr lang="ko-KR" altLang="en-US" sz="1500" dirty="0" smtClean="0"/>
              <a:t>크기로 인한 </a:t>
            </a:r>
            <a:r>
              <a:rPr lang="en-US" altLang="ko-KR" sz="1500" dirty="0" smtClean="0"/>
              <a:t>3</a:t>
            </a:r>
            <a:r>
              <a:rPr lang="ko-KR" altLang="en-US" sz="1500" dirty="0" smtClean="0"/>
              <a:t>가지 구조 </a:t>
            </a:r>
            <a:r>
              <a:rPr lang="en-US" altLang="ko-KR" sz="1500" dirty="0" smtClean="0"/>
              <a:t>(off-set, gate </a:t>
            </a:r>
            <a:r>
              <a:rPr lang="ko-KR" altLang="en-US" sz="1500" dirty="0" smtClean="0"/>
              <a:t>정렬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오버랩</a:t>
            </a:r>
            <a:r>
              <a:rPr lang="en-US" altLang="ko-KR" sz="1500" dirty="0" smtClean="0"/>
              <a:t>)</a:t>
            </a:r>
          </a:p>
          <a:p>
            <a:endParaRPr lang="en-US" altLang="ko-KR" sz="1500" dirty="0"/>
          </a:p>
          <a:p>
            <a:endParaRPr lang="en-US" altLang="ko-KR" sz="1500" dirty="0" smtClean="0"/>
          </a:p>
        </p:txBody>
      </p:sp>
      <p:sp>
        <p:nvSpPr>
          <p:cNvPr id="39" name="직사각형 38"/>
          <p:cNvSpPr/>
          <p:nvPr/>
        </p:nvSpPr>
        <p:spPr>
          <a:xfrm>
            <a:off x="1369185" y="5301208"/>
            <a:ext cx="441559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  <a:cs typeface="Times New Roman" pitchFamily="18" charset="0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2694777" y="5301208"/>
            <a:ext cx="441559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41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E54457-F06B-4909-8BC9-CC785A492CBB}" type="datetime1">
              <a:rPr lang="ko-KR" altLang="en-US" smtClean="0"/>
              <a:pPr>
                <a:defRPr/>
              </a:pPr>
              <a:t>2011-07-01</a:t>
            </a:fld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D193E-1196-47DA-A0CF-9BBCE7C26F39}" type="slidenum">
              <a:rPr lang="ko-KR" altLang="en-US" smtClean="0"/>
              <a:pPr>
                <a:defRPr/>
              </a:pPr>
              <a:t>10</a:t>
            </a:fld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2339752" y="3284984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감 사 합 </a:t>
            </a:r>
            <a:r>
              <a:rPr lang="ko-KR" altLang="en-US" sz="4400" dirty="0" err="1" smtClean="0">
                <a:latin typeface="HY견고딕" pitchFamily="18" charset="-127"/>
                <a:ea typeface="HY견고딕" pitchFamily="18" charset="-127"/>
              </a:rPr>
              <a:t>니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 다</a:t>
            </a:r>
            <a:r>
              <a:rPr lang="en-US" altLang="ko-KR" sz="4400" dirty="0" smtClean="0">
                <a:latin typeface="HY견고딕" pitchFamily="18" charset="-127"/>
                <a:ea typeface="HY견고딕" pitchFamily="18" charset="-127"/>
              </a:rPr>
              <a:t>~!!</a:t>
            </a:r>
            <a:endParaRPr lang="ko-KR" altLang="en-US" sz="44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8296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김 범 준 이 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44008" y="1556792"/>
            <a:ext cx="4248472" cy="4648200"/>
          </a:xfrm>
        </p:spPr>
        <p:txBody>
          <a:bodyPr/>
          <a:lstStyle/>
          <a:p>
            <a:r>
              <a:rPr lang="ko-KR" altLang="en-US" sz="1800" dirty="0" smtClean="0"/>
              <a:t>이름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김 범 </a:t>
            </a:r>
            <a:r>
              <a:rPr lang="ko-KR" altLang="en-US" sz="1800" dirty="0" smtClean="0"/>
              <a:t>준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金 範 埈</a:t>
            </a:r>
            <a:r>
              <a:rPr lang="en-US" altLang="ko-KR" sz="1800" dirty="0" smtClean="0"/>
              <a:t>)</a:t>
            </a:r>
            <a:endParaRPr lang="en-US" altLang="ko-KR" sz="1800" dirty="0" smtClean="0"/>
          </a:p>
          <a:p>
            <a:endParaRPr lang="en-US" altLang="ko-KR" sz="1800" dirty="0" smtClean="0"/>
          </a:p>
          <a:p>
            <a:r>
              <a:rPr lang="ko-KR" altLang="en-US" sz="1800" dirty="0" smtClean="0"/>
              <a:t>생년월일 </a:t>
            </a:r>
            <a:r>
              <a:rPr lang="en-US" altLang="ko-KR" sz="1800" dirty="0" smtClean="0"/>
              <a:t>: 1983. </a:t>
            </a:r>
            <a:r>
              <a:rPr lang="en-US" altLang="ko-KR" sz="2400" b="1" dirty="0" smtClean="0">
                <a:solidFill>
                  <a:schemeClr val="tx2"/>
                </a:solidFill>
              </a:rPr>
              <a:t>10. 18</a:t>
            </a:r>
          </a:p>
          <a:p>
            <a:endParaRPr lang="en-US" altLang="ko-KR" sz="1800" dirty="0"/>
          </a:p>
          <a:p>
            <a:r>
              <a:rPr lang="ko-KR" altLang="en-US" sz="1800" dirty="0" smtClean="0"/>
              <a:t>학위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현재 석사 </a:t>
            </a:r>
            <a:r>
              <a:rPr lang="en-US" altLang="ko-KR" sz="1800" dirty="0" smtClean="0"/>
              <a:t>3</a:t>
            </a:r>
            <a:r>
              <a:rPr lang="ko-KR" altLang="en-US" sz="1800" dirty="0" smtClean="0"/>
              <a:t>학기 </a:t>
            </a:r>
            <a:endParaRPr lang="en-US" altLang="ko-KR" sz="1800" dirty="0" smtClean="0"/>
          </a:p>
          <a:p>
            <a:endParaRPr lang="en-US" altLang="ko-KR" sz="1800" dirty="0"/>
          </a:p>
          <a:p>
            <a:r>
              <a:rPr lang="ko-KR" altLang="en-US" sz="1800" dirty="0" smtClean="0"/>
              <a:t>좋아하는 음식 </a:t>
            </a:r>
            <a:r>
              <a:rPr lang="en-US" altLang="ko-KR" sz="1800" dirty="0" smtClean="0"/>
              <a:t>: </a:t>
            </a:r>
            <a:r>
              <a:rPr lang="ko-KR" altLang="en-US" sz="1800" dirty="0" err="1" smtClean="0">
                <a:solidFill>
                  <a:srgbClr val="FF0000"/>
                </a:solidFill>
              </a:rPr>
              <a:t>매운거</a:t>
            </a:r>
            <a:r>
              <a:rPr lang="ko-KR" altLang="en-US" sz="1800" dirty="0" smtClean="0"/>
              <a:t> 빼고 다</a:t>
            </a:r>
            <a:endParaRPr lang="en-US" altLang="ko-KR" sz="1800" dirty="0" smtClean="0"/>
          </a:p>
          <a:p>
            <a:endParaRPr lang="en-US" altLang="ko-KR" sz="1800" dirty="0"/>
          </a:p>
          <a:p>
            <a:r>
              <a:rPr lang="ko-KR" altLang="en-US" sz="1800" dirty="0" smtClean="0"/>
              <a:t>업무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공정</a:t>
            </a:r>
            <a:endParaRPr lang="en-US" altLang="ko-KR" sz="1800" dirty="0" smtClean="0"/>
          </a:p>
          <a:p>
            <a:endParaRPr lang="en-US" altLang="ko-KR" sz="1800" dirty="0"/>
          </a:p>
          <a:p>
            <a:r>
              <a:rPr lang="ko-KR" altLang="en-US" sz="1800" dirty="0" smtClean="0"/>
              <a:t>국내 학회 </a:t>
            </a:r>
            <a:r>
              <a:rPr lang="en-US" altLang="ko-KR" sz="1800" dirty="0" smtClean="0"/>
              <a:t>: 1 </a:t>
            </a:r>
            <a:r>
              <a:rPr lang="ko-KR" altLang="en-US" sz="1800" dirty="0" smtClean="0"/>
              <a:t>편</a:t>
            </a:r>
            <a:endParaRPr lang="en-US" altLang="ko-KR" sz="1800" dirty="0" smtClean="0"/>
          </a:p>
          <a:p>
            <a:endParaRPr lang="en-US" altLang="ko-KR" sz="1800" dirty="0"/>
          </a:p>
          <a:p>
            <a:r>
              <a:rPr lang="ko-KR" altLang="en-US" sz="1800" dirty="0" smtClean="0"/>
              <a:t>국외 학회 </a:t>
            </a:r>
            <a:r>
              <a:rPr lang="en-US" altLang="ko-KR" sz="1800" dirty="0" smtClean="0"/>
              <a:t>: 3 </a:t>
            </a:r>
            <a:r>
              <a:rPr lang="ko-KR" altLang="en-US" sz="1800" dirty="0" smtClean="0"/>
              <a:t>편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endParaRPr lang="en-US" altLang="ko-KR" sz="1400" dirty="0" smtClean="0"/>
          </a:p>
          <a:p>
            <a:r>
              <a:rPr lang="ko-KR" altLang="en-US" sz="1800" dirty="0" smtClean="0"/>
              <a:t>특허 </a:t>
            </a:r>
            <a:r>
              <a:rPr lang="en-US" altLang="ko-KR" sz="1800" dirty="0" smtClean="0"/>
              <a:t>: 2 </a:t>
            </a:r>
            <a:r>
              <a:rPr lang="ko-KR" altLang="en-US" sz="1800" dirty="0" smtClean="0"/>
              <a:t>편</a:t>
            </a:r>
            <a:endParaRPr lang="en-US" altLang="ko-KR" sz="1600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E54457-F06B-4909-8BC9-CC785A492CBB}" type="datetime1">
              <a:rPr lang="ko-KR" altLang="en-US" smtClean="0"/>
              <a:pPr>
                <a:defRPr/>
              </a:pPr>
              <a:t>2011-07-01</a:t>
            </a:fld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D193E-1196-47DA-A0CF-9BBCE7C26F39}" type="slidenum">
              <a:rPr lang="ko-KR" altLang="en-US" smtClean="0"/>
              <a:pPr>
                <a:defRPr/>
              </a:pPr>
              <a:t>1</a:t>
            </a:fld>
            <a:endParaRPr lang="en-US" altLang="ko-KR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04864"/>
            <a:ext cx="2200275" cy="2924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6760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비정질</a:t>
            </a:r>
            <a:r>
              <a:rPr lang="ko-KR" altLang="en-US" dirty="0"/>
              <a:t> 실리콘 </a:t>
            </a:r>
            <a:r>
              <a:rPr lang="en-US" altLang="ko-KR" dirty="0"/>
              <a:t>TFT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E54457-F06B-4909-8BC9-CC785A492CBB}" type="datetime1">
              <a:rPr lang="ko-KR" altLang="en-US" smtClean="0"/>
              <a:pPr>
                <a:defRPr/>
              </a:pPr>
              <a:t>2011-07-01</a:t>
            </a:fld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D193E-1196-47DA-A0CF-9BBCE7C26F39}" type="slidenum">
              <a:rPr lang="ko-KR" altLang="en-US" smtClean="0"/>
              <a:pPr>
                <a:defRPr/>
              </a:pPr>
              <a:t>2</a:t>
            </a:fld>
            <a:endParaRPr lang="en-US" altLang="ko-KR"/>
          </a:p>
        </p:txBody>
      </p:sp>
      <p:grpSp>
        <p:nvGrpSpPr>
          <p:cNvPr id="22" name="그룹 21"/>
          <p:cNvGrpSpPr/>
          <p:nvPr/>
        </p:nvGrpSpPr>
        <p:grpSpPr>
          <a:xfrm>
            <a:off x="541260" y="2420472"/>
            <a:ext cx="3816424" cy="1224310"/>
            <a:chOff x="298233" y="1700634"/>
            <a:chExt cx="3816424" cy="1224310"/>
          </a:xfrm>
        </p:grpSpPr>
        <p:sp>
          <p:nvSpPr>
            <p:cNvPr id="6" name="직사각형 5"/>
            <p:cNvSpPr/>
            <p:nvPr/>
          </p:nvSpPr>
          <p:spPr>
            <a:xfrm>
              <a:off x="586265" y="1844650"/>
              <a:ext cx="936104" cy="43204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2890521" y="1844998"/>
              <a:ext cx="936104" cy="43204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98233" y="2421062"/>
              <a:ext cx="3816424" cy="5038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800" dirty="0" smtClean="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rPr>
                <a:t>Glass</a:t>
              </a:r>
              <a:endParaRPr lang="ko-KR" altLang="en-US" sz="18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954417" y="2277046"/>
              <a:ext cx="504056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98233" y="2276872"/>
              <a:ext cx="1656184" cy="1440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2458473" y="2276872"/>
              <a:ext cx="1656184" cy="1440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1774397" y="2132682"/>
              <a:ext cx="864096" cy="1440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126325" y="2132682"/>
              <a:ext cx="648072" cy="1440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1666385" y="1988666"/>
              <a:ext cx="1080120" cy="1440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126325" y="1988666"/>
              <a:ext cx="540060" cy="14401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746505" y="1988666"/>
              <a:ext cx="540060" cy="14401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522369" y="1844650"/>
              <a:ext cx="1368152" cy="14401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2638493" y="2132682"/>
              <a:ext cx="648072" cy="1440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1198333" y="1700634"/>
              <a:ext cx="882098" cy="14214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2305456" y="1700982"/>
              <a:ext cx="882098" cy="14214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2080431" y="1844998"/>
              <a:ext cx="225025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544380" y="305841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Gate insulator</a:t>
            </a:r>
            <a:endParaRPr lang="ko-KR" altLang="en-US" sz="1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33548" y="1827501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Drain</a:t>
            </a:r>
            <a:endParaRPr lang="ko-KR" altLang="en-US" sz="1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3852" y="1827501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Source</a:t>
            </a:r>
            <a:endParaRPr lang="ko-KR" altLang="en-US" sz="1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46025" y="1965999"/>
            <a:ext cx="11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n+ </a:t>
            </a:r>
            <a:r>
              <a:rPr lang="en-US" altLang="ko-KR" sz="1200" dirty="0" err="1" smtClean="0">
                <a:latin typeface="HY견고딕" pitchFamily="18" charset="-127"/>
                <a:ea typeface="HY견고딕" pitchFamily="18" charset="-127"/>
              </a:rPr>
              <a:t>a-Si:H</a:t>
            </a:r>
            <a:endParaRPr lang="ko-KR" altLang="en-US" sz="1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23928" y="3490893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Gate</a:t>
            </a:r>
            <a:endParaRPr lang="ko-KR" altLang="en-US" sz="1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41325" y="2575521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 smtClean="0">
                <a:latin typeface="HY견고딕" pitchFamily="18" charset="-127"/>
                <a:ea typeface="HY견고딕" pitchFamily="18" charset="-127"/>
              </a:rPr>
              <a:t>a-Si:H</a:t>
            </a:r>
            <a:endParaRPr lang="ko-KR" altLang="en-US" sz="1200" dirty="0"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30" name="직선 화살표 연결선 29"/>
          <p:cNvCxnSpPr/>
          <p:nvPr/>
        </p:nvCxnSpPr>
        <p:spPr bwMode="auto">
          <a:xfrm flipH="1" flipV="1">
            <a:off x="2701500" y="3140900"/>
            <a:ext cx="1368152" cy="4488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직선 화살표 연결선 30"/>
          <p:cNvCxnSpPr>
            <a:endCxn id="11" idx="3"/>
          </p:cNvCxnSpPr>
          <p:nvPr/>
        </p:nvCxnSpPr>
        <p:spPr bwMode="auto">
          <a:xfrm flipH="1" flipV="1">
            <a:off x="4357684" y="3068718"/>
            <a:ext cx="358332" cy="1442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직선 화살표 연결선 33"/>
          <p:cNvCxnSpPr/>
          <p:nvPr/>
        </p:nvCxnSpPr>
        <p:spPr bwMode="auto">
          <a:xfrm>
            <a:off x="1187624" y="2104499"/>
            <a:ext cx="360040" cy="2341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직선 화살표 연결선 36"/>
          <p:cNvCxnSpPr>
            <a:stCxn id="24" idx="2"/>
          </p:cNvCxnSpPr>
          <p:nvPr/>
        </p:nvCxnSpPr>
        <p:spPr bwMode="auto">
          <a:xfrm flipH="1">
            <a:off x="3259562" y="2104500"/>
            <a:ext cx="342038" cy="2341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직선 화살표 연결선 40"/>
          <p:cNvCxnSpPr>
            <a:endCxn id="16" idx="0"/>
          </p:cNvCxnSpPr>
          <p:nvPr/>
        </p:nvCxnSpPr>
        <p:spPr bwMode="auto">
          <a:xfrm flipH="1">
            <a:off x="3259562" y="2242998"/>
            <a:ext cx="1168422" cy="4655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직선 화살표 연결선 43"/>
          <p:cNvCxnSpPr>
            <a:stCxn id="28" idx="1"/>
            <a:endCxn id="18" idx="3"/>
          </p:cNvCxnSpPr>
          <p:nvPr/>
        </p:nvCxnSpPr>
        <p:spPr bwMode="auto">
          <a:xfrm flipH="1">
            <a:off x="3529592" y="2714021"/>
            <a:ext cx="1311733" cy="2105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47" name="표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532979"/>
              </p:ext>
            </p:extLst>
          </p:nvPr>
        </p:nvGraphicFramePr>
        <p:xfrm>
          <a:off x="327817" y="3897844"/>
          <a:ext cx="8420646" cy="255629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03441"/>
                <a:gridCol w="1403441"/>
                <a:gridCol w="1403441"/>
                <a:gridCol w="1403441"/>
                <a:gridCol w="1403441"/>
                <a:gridCol w="1403441"/>
              </a:tblGrid>
              <a:tr h="42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견고딕" pitchFamily="18" charset="-127"/>
                          <a:ea typeface="HY견고딕" pitchFamily="18" charset="-127"/>
                        </a:rPr>
                        <a:t>Layer</a:t>
                      </a:r>
                      <a:endParaRPr lang="ko-KR" altLang="en-US" sz="11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견고딕" pitchFamily="18" charset="-127"/>
                          <a:ea typeface="HY견고딕" pitchFamily="18" charset="-127"/>
                        </a:rPr>
                        <a:t>Deposition</a:t>
                      </a:r>
                      <a:r>
                        <a:rPr lang="en-US" altLang="ko-KR" sz="110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br>
                        <a:rPr lang="en-US" altLang="ko-KR" sz="1100" baseline="0" dirty="0" smtClean="0">
                          <a:latin typeface="HY견고딕" pitchFamily="18" charset="-127"/>
                          <a:ea typeface="HY견고딕" pitchFamily="18" charset="-127"/>
                        </a:rPr>
                      </a:br>
                      <a:r>
                        <a:rPr lang="en-US" altLang="ko-KR" sz="110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method</a:t>
                      </a:r>
                      <a:endParaRPr lang="ko-KR" altLang="en-US" sz="11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견고딕" pitchFamily="18" charset="-127"/>
                          <a:ea typeface="HY견고딕" pitchFamily="18" charset="-127"/>
                        </a:rPr>
                        <a:t>Temperature</a:t>
                      </a:r>
                      <a:endParaRPr lang="ko-KR" altLang="en-US" sz="11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견고딕" pitchFamily="18" charset="-127"/>
                          <a:ea typeface="HY견고딕" pitchFamily="18" charset="-127"/>
                        </a:rPr>
                        <a:t>Distance</a:t>
                      </a:r>
                      <a:endParaRPr lang="ko-KR" altLang="en-US" sz="11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견고딕" pitchFamily="18" charset="-127"/>
                          <a:ea typeface="HY견고딕" pitchFamily="18" charset="-127"/>
                        </a:rPr>
                        <a:t>Pressure</a:t>
                      </a:r>
                      <a:endParaRPr lang="ko-KR" altLang="en-US" sz="11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견고딕" pitchFamily="18" charset="-127"/>
                          <a:ea typeface="HY견고딕" pitchFamily="18" charset="-127"/>
                        </a:rPr>
                        <a:t>Gas</a:t>
                      </a:r>
                      <a:endParaRPr lang="ko-KR" altLang="en-US" sz="11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</a:tr>
              <a:tr h="42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Source/</a:t>
                      </a:r>
                      <a:r>
                        <a:rPr lang="en-US" altLang="ko-KR" sz="105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Drain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DC</a:t>
                      </a:r>
                      <a:r>
                        <a:rPr lang="en-US" altLang="ko-KR" sz="105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 sputter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Room Temp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6 cm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5</a:t>
                      </a:r>
                      <a:r>
                        <a:rPr lang="en-US" altLang="ko-KR" sz="105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050" baseline="0" dirty="0" err="1" smtClean="0">
                          <a:latin typeface="HY견고딕" pitchFamily="18" charset="-127"/>
                          <a:ea typeface="HY견고딕" pitchFamily="18" charset="-127"/>
                        </a:rPr>
                        <a:t>mTorr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err="1" smtClean="0">
                          <a:latin typeface="HY견고딕" pitchFamily="18" charset="-127"/>
                          <a:ea typeface="HY견고딕" pitchFamily="18" charset="-127"/>
                        </a:rPr>
                        <a:t>Ar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</a:tr>
              <a:tr h="42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n+</a:t>
                      </a:r>
                      <a:r>
                        <a:rPr lang="en-US" altLang="ko-KR" sz="105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050" baseline="0" dirty="0" err="1" smtClean="0">
                          <a:latin typeface="HY견고딕" pitchFamily="18" charset="-127"/>
                          <a:ea typeface="HY견고딕" pitchFamily="18" charset="-127"/>
                        </a:rPr>
                        <a:t>a-Si:H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PECVD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250 ℃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1000 mils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1000 </a:t>
                      </a:r>
                      <a:r>
                        <a:rPr lang="en-US" altLang="ko-KR" sz="1050" dirty="0" err="1" smtClean="0">
                          <a:latin typeface="HY견고딕" pitchFamily="18" charset="-127"/>
                          <a:ea typeface="HY견고딕" pitchFamily="18" charset="-127"/>
                        </a:rPr>
                        <a:t>m</a:t>
                      </a:r>
                      <a:r>
                        <a:rPr lang="en-US" altLang="ko-KR" sz="1050" baseline="0" dirty="0" err="1" smtClean="0">
                          <a:latin typeface="HY견고딕" pitchFamily="18" charset="-127"/>
                          <a:ea typeface="HY견고딕" pitchFamily="18" charset="-127"/>
                        </a:rPr>
                        <a:t>Torr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SiH</a:t>
                      </a:r>
                      <a:r>
                        <a:rPr lang="en-US" altLang="ko-KR" sz="1050" baseline="-25000" dirty="0" smtClean="0"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,</a:t>
                      </a:r>
                      <a:r>
                        <a:rPr lang="en-US" altLang="ko-KR" sz="105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 H</a:t>
                      </a:r>
                      <a:r>
                        <a:rPr lang="en-US" altLang="ko-KR" sz="1050" baseline="-25000" dirty="0" smtClean="0"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lang="en-US" altLang="ko-KR" sz="105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, PH</a:t>
                      </a:r>
                      <a:r>
                        <a:rPr lang="en-US" altLang="ko-KR" sz="1050" baseline="-25000" dirty="0" smtClean="0">
                          <a:latin typeface="HY견고딕" pitchFamily="18" charset="-127"/>
                          <a:ea typeface="HY견고딕" pitchFamily="18" charset="-127"/>
                        </a:rPr>
                        <a:t>3</a:t>
                      </a:r>
                      <a:endParaRPr lang="ko-KR" altLang="en-US" sz="1050" baseline="-250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</a:tr>
              <a:tr h="42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err="1" smtClean="0">
                          <a:latin typeface="HY견고딕" pitchFamily="18" charset="-127"/>
                          <a:ea typeface="HY견고딕" pitchFamily="18" charset="-127"/>
                        </a:rPr>
                        <a:t>a-Si:H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PECVD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250 ℃</a:t>
                      </a:r>
                      <a:endParaRPr lang="ko-KR" altLang="en-US" sz="105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1000 mils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1000 </a:t>
                      </a:r>
                      <a:r>
                        <a:rPr lang="en-US" altLang="ko-KR" sz="1050" dirty="0" err="1" smtClean="0">
                          <a:latin typeface="HY견고딕" pitchFamily="18" charset="-127"/>
                          <a:ea typeface="HY견고딕" pitchFamily="18" charset="-127"/>
                        </a:rPr>
                        <a:t>m</a:t>
                      </a:r>
                      <a:r>
                        <a:rPr lang="en-US" altLang="ko-KR" sz="1050" baseline="0" dirty="0" err="1" smtClean="0">
                          <a:latin typeface="HY견고딕" pitchFamily="18" charset="-127"/>
                          <a:ea typeface="HY견고딕" pitchFamily="18" charset="-127"/>
                        </a:rPr>
                        <a:t>Torr</a:t>
                      </a:r>
                      <a:endParaRPr lang="ko-KR" altLang="en-US" sz="105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SiH</a:t>
                      </a:r>
                      <a:r>
                        <a:rPr lang="en-US" altLang="ko-KR" sz="1050" baseline="-25000" dirty="0" smtClean="0"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,</a:t>
                      </a:r>
                      <a:r>
                        <a:rPr lang="en-US" altLang="ko-KR" sz="105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 H</a:t>
                      </a:r>
                      <a:r>
                        <a:rPr lang="en-US" altLang="ko-KR" sz="1050" baseline="-25000" dirty="0" smtClean="0"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endParaRPr lang="ko-KR" altLang="en-US" sz="1050" baseline="-250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</a:tr>
              <a:tr h="42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Gate insulator</a:t>
                      </a:r>
                      <a:b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</a:br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altLang="ko-KR" sz="1050" dirty="0" err="1" smtClean="0">
                          <a:latin typeface="HY견고딕" pitchFamily="18" charset="-127"/>
                          <a:ea typeface="HY견고딕" pitchFamily="18" charset="-127"/>
                        </a:rPr>
                        <a:t>SiNx</a:t>
                      </a:r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PECVD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350 ℃</a:t>
                      </a:r>
                      <a:endParaRPr lang="ko-KR" altLang="en-US" sz="105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600 mils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2000 </a:t>
                      </a:r>
                      <a:r>
                        <a:rPr lang="en-US" altLang="ko-KR" sz="1050" dirty="0" err="1" smtClean="0">
                          <a:latin typeface="HY견고딕" pitchFamily="18" charset="-127"/>
                          <a:ea typeface="HY견고딕" pitchFamily="18" charset="-127"/>
                        </a:rPr>
                        <a:t>m</a:t>
                      </a:r>
                      <a:r>
                        <a:rPr lang="en-US" altLang="ko-KR" sz="1050" baseline="0" dirty="0" err="1" smtClean="0">
                          <a:latin typeface="HY견고딕" pitchFamily="18" charset="-127"/>
                          <a:ea typeface="HY견고딕" pitchFamily="18" charset="-127"/>
                        </a:rPr>
                        <a:t>Torr</a:t>
                      </a:r>
                      <a:endParaRPr lang="ko-KR" altLang="en-US" sz="105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SiH</a:t>
                      </a:r>
                      <a:r>
                        <a:rPr lang="en-US" altLang="ko-KR" sz="1050" baseline="-25000" dirty="0" smtClean="0"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,</a:t>
                      </a:r>
                      <a:r>
                        <a:rPr lang="en-US" altLang="ko-KR" sz="105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 N</a:t>
                      </a:r>
                      <a:r>
                        <a:rPr lang="en-US" altLang="ko-KR" sz="1050" baseline="-25000" dirty="0" smtClean="0"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lang="en-US" altLang="ko-KR" sz="105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, NH</a:t>
                      </a:r>
                      <a:r>
                        <a:rPr lang="en-US" altLang="ko-KR" sz="1050" baseline="-25000" dirty="0" smtClean="0">
                          <a:latin typeface="HY견고딕" pitchFamily="18" charset="-127"/>
                          <a:ea typeface="HY견고딕" pitchFamily="18" charset="-127"/>
                        </a:rPr>
                        <a:t>3</a:t>
                      </a:r>
                      <a:endParaRPr lang="ko-KR" altLang="en-US" sz="1050" baseline="-250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</a:tr>
              <a:tr h="42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Gate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DC sputter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Room Temp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6 cm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5 </a:t>
                      </a:r>
                      <a:r>
                        <a:rPr lang="en-US" altLang="ko-KR" sz="1050" dirty="0" err="1" smtClean="0">
                          <a:latin typeface="HY견고딕" pitchFamily="18" charset="-127"/>
                          <a:ea typeface="HY견고딕" pitchFamily="18" charset="-127"/>
                        </a:rPr>
                        <a:t>mTorr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err="1" smtClean="0">
                          <a:latin typeface="HY견고딕" pitchFamily="18" charset="-127"/>
                          <a:ea typeface="HY견고딕" pitchFamily="18" charset="-127"/>
                        </a:rPr>
                        <a:t>Ar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8" name="그림 47" descr="S_D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8211" y="1387051"/>
            <a:ext cx="2630000" cy="217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6410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비정질</a:t>
            </a:r>
            <a:r>
              <a:rPr lang="ko-KR" altLang="en-US" dirty="0" smtClean="0"/>
              <a:t> 실리콘 </a:t>
            </a:r>
            <a:r>
              <a:rPr lang="en-US" altLang="ko-KR" dirty="0" smtClean="0"/>
              <a:t>TFT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E54457-F06B-4909-8BC9-CC785A492CBB}" type="datetime1">
              <a:rPr lang="ko-KR" altLang="en-US" smtClean="0"/>
              <a:pPr>
                <a:defRPr/>
              </a:pPr>
              <a:t>2011-07-01</a:t>
            </a:fld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D193E-1196-47DA-A0CF-9BBCE7C26F39}" type="slidenum">
              <a:rPr lang="ko-KR" altLang="en-US" smtClean="0"/>
              <a:pPr>
                <a:defRPr/>
              </a:pPr>
              <a:t>3</a:t>
            </a:fld>
            <a:endParaRPr lang="en-US" altLang="ko-KR"/>
          </a:p>
        </p:txBody>
      </p:sp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48601"/>
              </p:ext>
            </p:extLst>
          </p:nvPr>
        </p:nvGraphicFramePr>
        <p:xfrm>
          <a:off x="-108520" y="1124744"/>
          <a:ext cx="4536504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6" name="Graph" r:id="rId3" imgW="4023360" imgH="3108960" progId="Origin50.Graph">
                  <p:embed/>
                </p:oleObj>
              </mc:Choice>
              <mc:Fallback>
                <p:oleObj name="Graph" r:id="rId3" imgW="4023360" imgH="3108960" progId="Origin50.Grap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8520" y="1124744"/>
                        <a:ext cx="4536504" cy="36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025816"/>
              </p:ext>
            </p:extLst>
          </p:nvPr>
        </p:nvGraphicFramePr>
        <p:xfrm>
          <a:off x="4623920" y="1196752"/>
          <a:ext cx="4628600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7" name="Graph" r:id="rId5" imgW="4023360" imgH="3108960" progId="Origin50.Graph">
                  <p:embed/>
                </p:oleObj>
              </mc:Choice>
              <mc:Fallback>
                <p:oleObj name="Graph" r:id="rId5" imgW="4023360" imgH="3108960" progId="Origin50.Grap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3920" y="1196752"/>
                        <a:ext cx="4628600" cy="35283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103686"/>
              </p:ext>
            </p:extLst>
          </p:nvPr>
        </p:nvGraphicFramePr>
        <p:xfrm>
          <a:off x="467544" y="5301208"/>
          <a:ext cx="8136905" cy="741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27381"/>
                <a:gridCol w="1627381"/>
                <a:gridCol w="1627381"/>
                <a:gridCol w="1627381"/>
                <a:gridCol w="1627381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err="1" smtClean="0"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V</a:t>
                      </a:r>
                      <a:r>
                        <a:rPr lang="en-US" altLang="ko-KR" sz="1050" b="0" baseline="-25000" dirty="0" err="1" smtClean="0"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th</a:t>
                      </a:r>
                      <a:endParaRPr lang="ko-KR" altLang="en-US" sz="1050" b="0" baseline="-25000" dirty="0"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On-current</a:t>
                      </a:r>
                      <a:endParaRPr lang="ko-KR" altLang="en-US" sz="1050" b="0" dirty="0"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On/off</a:t>
                      </a:r>
                      <a:r>
                        <a:rPr lang="en-US" altLang="ko-KR" sz="1050" b="0" baseline="0" dirty="0" smtClean="0"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ratio</a:t>
                      </a:r>
                      <a:endParaRPr lang="ko-KR" altLang="en-US" sz="1050" b="0" dirty="0"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S.S</a:t>
                      </a:r>
                      <a:endParaRPr lang="ko-KR" altLang="en-US" sz="1050" b="0" dirty="0"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Mobility</a:t>
                      </a:r>
                      <a:endParaRPr lang="ko-KR" altLang="en-US" sz="1050" b="0" dirty="0"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5.5 V</a:t>
                      </a:r>
                      <a:endParaRPr lang="ko-KR" altLang="en-US" sz="1050" b="0" dirty="0"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 x 10</a:t>
                      </a:r>
                      <a:r>
                        <a:rPr lang="en-US" altLang="ko-KR" sz="1050" b="0" baseline="30000" dirty="0" smtClean="0"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-6</a:t>
                      </a:r>
                      <a:r>
                        <a:rPr lang="en-US" altLang="ko-KR" sz="1050" b="0" dirty="0" smtClean="0"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A</a:t>
                      </a:r>
                      <a:endParaRPr lang="ko-KR" altLang="en-US" sz="1050" b="0" dirty="0"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baseline="0" dirty="0" smtClean="0"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10</a:t>
                      </a:r>
                      <a:r>
                        <a:rPr lang="en-US" altLang="ko-KR" sz="1050" b="0" baseline="30000" dirty="0" smtClean="0"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</a:t>
                      </a:r>
                      <a:endParaRPr lang="ko-KR" altLang="en-US" sz="1050" b="0" baseline="30000" dirty="0"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0.72</a:t>
                      </a:r>
                      <a:r>
                        <a:rPr lang="en-US" altLang="ko-KR" sz="1050" b="0" baseline="0" dirty="0" smtClean="0"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V/</a:t>
                      </a:r>
                      <a:r>
                        <a:rPr lang="en-US" altLang="ko-KR" sz="1050" b="0" baseline="0" dirty="0" err="1" smtClean="0"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dec</a:t>
                      </a:r>
                      <a:endParaRPr lang="ko-KR" altLang="en-US" sz="1050" b="0" dirty="0"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0.39</a:t>
                      </a:r>
                      <a:r>
                        <a:rPr lang="en-US" altLang="ko-KR" sz="1050" b="0" baseline="0" dirty="0" smtClean="0"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cm</a:t>
                      </a:r>
                      <a:r>
                        <a:rPr lang="en-US" altLang="ko-KR" sz="1050" b="0" baseline="30000" dirty="0" smtClean="0"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lang="en-US" altLang="ko-KR" sz="1050" b="0" baseline="0" dirty="0" smtClean="0"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/V.s</a:t>
                      </a:r>
                      <a:endParaRPr lang="ko-KR" altLang="en-US" sz="1050" b="0" dirty="0"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직사각형 10"/>
          <p:cNvSpPr/>
          <p:nvPr/>
        </p:nvSpPr>
        <p:spPr>
          <a:xfrm>
            <a:off x="179512" y="4787860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◈ </a:t>
            </a:r>
            <a:r>
              <a:rPr lang="ko-KR" altLang="en-US" sz="1800" dirty="0" err="1" smtClean="0">
                <a:latin typeface="HY견고딕" pitchFamily="18" charset="-127"/>
                <a:ea typeface="HY견고딕" pitchFamily="18" charset="-127"/>
              </a:rPr>
              <a:t>비정질</a:t>
            </a: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 실리콘 </a:t>
            </a:r>
            <a:r>
              <a:rPr lang="en-US" altLang="ko-KR" sz="1800" dirty="0" smtClean="0">
                <a:latin typeface="HY견고딕" pitchFamily="18" charset="-127"/>
                <a:ea typeface="HY견고딕" pitchFamily="18" charset="-127"/>
              </a:rPr>
              <a:t>TFT parameter</a:t>
            </a:r>
            <a:endParaRPr lang="en-US" sz="18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114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비정질</a:t>
            </a:r>
            <a:r>
              <a:rPr lang="ko-KR" altLang="en-US" dirty="0" smtClean="0"/>
              <a:t> 실리콘 태양전지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1340768"/>
            <a:ext cx="7884604" cy="4648200"/>
          </a:xfrm>
        </p:spPr>
        <p:txBody>
          <a:bodyPr/>
          <a:lstStyle/>
          <a:p>
            <a:endParaRPr lang="en-US" altLang="ko-KR" sz="2400" dirty="0" smtClean="0"/>
          </a:p>
          <a:p>
            <a:r>
              <a:rPr lang="ko-KR" altLang="en-US" sz="2400" dirty="0" smtClean="0"/>
              <a:t>과제 기간 </a:t>
            </a:r>
            <a:r>
              <a:rPr lang="en-US" altLang="ko-KR" sz="2400" dirty="0" smtClean="0"/>
              <a:t>: 2011. 06. 01 ~ 2012 02. 29 (9</a:t>
            </a:r>
            <a:r>
              <a:rPr lang="ko-KR" altLang="en-US" sz="2400" dirty="0" smtClean="0"/>
              <a:t>개월</a:t>
            </a:r>
            <a:r>
              <a:rPr lang="en-US" altLang="ko-KR" sz="2400" dirty="0" smtClean="0"/>
              <a:t>)</a:t>
            </a:r>
          </a:p>
          <a:p>
            <a:endParaRPr lang="en-US" altLang="ko-KR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ko-KR" altLang="en-US" sz="2400" dirty="0" smtClean="0"/>
              <a:t>과제 목표 </a:t>
            </a:r>
            <a:r>
              <a:rPr lang="en-US" altLang="ko-KR" sz="2400" dirty="0" smtClean="0"/>
              <a:t>: Stainless steel </a:t>
            </a:r>
            <a:r>
              <a:rPr lang="ko-KR" altLang="en-US" sz="2400" dirty="0" smtClean="0"/>
              <a:t>기판을 이용한 </a:t>
            </a:r>
            <a:r>
              <a:rPr lang="ko-KR" altLang="en-US" sz="2400" dirty="0" err="1" smtClean="0"/>
              <a:t>비정질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en-US" altLang="ko-KR" sz="2400" dirty="0" smtClean="0"/>
              <a:t>                </a:t>
            </a:r>
            <a:r>
              <a:rPr lang="ko-KR" altLang="en-US" sz="2400" dirty="0" smtClean="0"/>
              <a:t>실리콘 태양전지 제작</a:t>
            </a: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endParaRPr lang="en-US" altLang="ko-KR" sz="2400" dirty="0"/>
          </a:p>
          <a:p>
            <a:r>
              <a:rPr lang="ko-KR" altLang="en-US" sz="2400" dirty="0" smtClean="0"/>
              <a:t>과제 금액 </a:t>
            </a:r>
            <a:r>
              <a:rPr lang="en-US" altLang="ko-KR" sz="2400" dirty="0" smtClean="0"/>
              <a:t>: 3,300 </a:t>
            </a:r>
            <a:r>
              <a:rPr lang="ko-KR" altLang="en-US" sz="2400" dirty="0" smtClean="0"/>
              <a:t>만원</a:t>
            </a:r>
            <a:endParaRPr lang="en-US" altLang="ko-KR" sz="2400" dirty="0"/>
          </a:p>
          <a:p>
            <a:endParaRPr lang="en-US" altLang="ko-KR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ko-KR" altLang="en-US" sz="2400" dirty="0" smtClean="0"/>
              <a:t>과제 계획 </a:t>
            </a:r>
            <a:r>
              <a:rPr lang="en-US" altLang="ko-KR" sz="2400" dirty="0" smtClean="0"/>
              <a:t>: </a:t>
            </a:r>
            <a:br>
              <a:rPr lang="en-US" altLang="ko-KR" sz="2400" dirty="0" smtClean="0"/>
            </a:b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en-US" altLang="ko-KR" sz="1600" dirty="0" smtClean="0"/>
              <a:t>1. </a:t>
            </a:r>
            <a:r>
              <a:rPr lang="ko-KR" altLang="en-US" sz="1600" dirty="0" smtClean="0"/>
              <a:t>막 최적화 </a:t>
            </a:r>
            <a:r>
              <a:rPr lang="en-US" altLang="ko-KR" sz="1600" dirty="0" smtClean="0"/>
              <a:t>(defect ↓)</a:t>
            </a: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 smtClean="0"/>
              <a:t>2. </a:t>
            </a:r>
            <a:r>
              <a:rPr lang="ko-KR" altLang="en-US" sz="1600" dirty="0" smtClean="0"/>
              <a:t>유리 기판 위에 </a:t>
            </a:r>
            <a:r>
              <a:rPr lang="ko-KR" altLang="en-US" sz="1600" dirty="0" err="1" smtClean="0"/>
              <a:t>비정질</a:t>
            </a:r>
            <a:r>
              <a:rPr lang="ko-KR" altLang="en-US" sz="1600" dirty="0" smtClean="0"/>
              <a:t> 실리콘 태양전지 효율 확보</a:t>
            </a: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3. Stainless steel </a:t>
            </a:r>
            <a:r>
              <a:rPr lang="ko-KR" altLang="en-US" sz="1600" dirty="0" smtClean="0"/>
              <a:t>기판 위에 </a:t>
            </a:r>
            <a:r>
              <a:rPr lang="ko-KR" altLang="en-US" sz="1600" dirty="0" err="1" smtClean="0"/>
              <a:t>비정질</a:t>
            </a:r>
            <a:r>
              <a:rPr lang="ko-KR" altLang="en-US" sz="1600" dirty="0" smtClean="0"/>
              <a:t> 실리콘 태양전지 효율 확보</a:t>
            </a:r>
            <a:endParaRPr lang="en-US" altLang="ko-KR" sz="1600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E54457-F06B-4909-8BC9-CC785A492CBB}" type="datetime1">
              <a:rPr lang="ko-KR" altLang="en-US" smtClean="0"/>
              <a:pPr>
                <a:defRPr/>
              </a:pPr>
              <a:t>2011-07-01</a:t>
            </a:fld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D193E-1196-47DA-A0CF-9BBCE7C26F39}" type="slidenum">
              <a:rPr lang="ko-KR" altLang="en-US" smtClean="0"/>
              <a:pPr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329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비정질</a:t>
            </a:r>
            <a:r>
              <a:rPr lang="ko-KR" altLang="en-US" dirty="0" smtClean="0"/>
              <a:t> 실리콘 태양전지 </a:t>
            </a:r>
            <a:r>
              <a:rPr lang="en-US" altLang="ko-KR" dirty="0" smtClean="0"/>
              <a:t>(</a:t>
            </a:r>
            <a:r>
              <a:rPr lang="ko-KR" altLang="en-US" dirty="0" smtClean="0"/>
              <a:t>유리</a:t>
            </a:r>
            <a:r>
              <a:rPr lang="en-US" altLang="ko-KR" dirty="0" smtClean="0"/>
              <a:t> </a:t>
            </a:r>
            <a:r>
              <a:rPr lang="ko-KR" altLang="en-US" dirty="0" smtClean="0"/>
              <a:t>기판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E54457-F06B-4909-8BC9-CC785A492CBB}" type="datetime1">
              <a:rPr lang="ko-KR" altLang="en-US" smtClean="0"/>
              <a:pPr>
                <a:defRPr/>
              </a:pPr>
              <a:t>2011-07-01</a:t>
            </a:fld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D193E-1196-47DA-A0CF-9BBCE7C26F39}" type="slidenum">
              <a:rPr lang="ko-KR" altLang="en-US" smtClean="0"/>
              <a:pPr>
                <a:defRPr/>
              </a:pPr>
              <a:t>5</a:t>
            </a:fld>
            <a:endParaRPr lang="en-US" altLang="ko-KR"/>
          </a:p>
        </p:txBody>
      </p:sp>
      <p:sp>
        <p:nvSpPr>
          <p:cNvPr id="22" name="정육면체 21"/>
          <p:cNvSpPr/>
          <p:nvPr/>
        </p:nvSpPr>
        <p:spPr>
          <a:xfrm>
            <a:off x="1219540" y="2361082"/>
            <a:ext cx="2786082" cy="1285884"/>
          </a:xfrm>
          <a:prstGeom prst="cube">
            <a:avLst>
              <a:gd name="adj" fmla="val 7456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Glass</a:t>
            </a:r>
            <a:endParaRPr lang="ko-KR" altLang="en-US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3" name="정육면체 22"/>
          <p:cNvSpPr/>
          <p:nvPr/>
        </p:nvSpPr>
        <p:spPr>
          <a:xfrm>
            <a:off x="1219540" y="2038386"/>
            <a:ext cx="2786082" cy="1285884"/>
          </a:xfrm>
          <a:prstGeom prst="cube">
            <a:avLst>
              <a:gd name="adj" fmla="val 7456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정육면체 23"/>
          <p:cNvSpPr/>
          <p:nvPr/>
        </p:nvSpPr>
        <p:spPr>
          <a:xfrm>
            <a:off x="1219540" y="1960162"/>
            <a:ext cx="2143140" cy="1043862"/>
          </a:xfrm>
          <a:prstGeom prst="cube">
            <a:avLst>
              <a:gd name="adj" fmla="val 9395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정육면체 24"/>
          <p:cNvSpPr/>
          <p:nvPr/>
        </p:nvSpPr>
        <p:spPr>
          <a:xfrm>
            <a:off x="1219540" y="1644816"/>
            <a:ext cx="2143140" cy="1285884"/>
          </a:xfrm>
          <a:prstGeom prst="cube">
            <a:avLst>
              <a:gd name="adj" fmla="val 7456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정육면체 25"/>
          <p:cNvSpPr/>
          <p:nvPr/>
        </p:nvSpPr>
        <p:spPr>
          <a:xfrm>
            <a:off x="1219540" y="1566318"/>
            <a:ext cx="2143140" cy="1043862"/>
          </a:xfrm>
          <a:prstGeom prst="cube">
            <a:avLst>
              <a:gd name="adj" fmla="val 9395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2505424" y="3038518"/>
            <a:ext cx="64294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HY견고딕" pitchFamily="18" charset="-127"/>
                <a:ea typeface="HY견고딕" pitchFamily="18" charset="-127"/>
              </a:rPr>
              <a:t>ITO</a:t>
            </a:r>
            <a:endParaRPr lang="ko-KR" altLang="en-US" sz="1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8" name="정육면체 27"/>
          <p:cNvSpPr/>
          <p:nvPr/>
        </p:nvSpPr>
        <p:spPr>
          <a:xfrm>
            <a:off x="2005358" y="1681196"/>
            <a:ext cx="500066" cy="186606"/>
          </a:xfrm>
          <a:prstGeom prst="cube">
            <a:avLst>
              <a:gd name="adj" fmla="val 9395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정육면체 28"/>
          <p:cNvSpPr/>
          <p:nvPr/>
        </p:nvSpPr>
        <p:spPr>
          <a:xfrm>
            <a:off x="2505424" y="1681196"/>
            <a:ext cx="500066" cy="186606"/>
          </a:xfrm>
          <a:prstGeom prst="cube">
            <a:avLst>
              <a:gd name="adj" fmla="val 9395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정육면체 29"/>
          <p:cNvSpPr/>
          <p:nvPr/>
        </p:nvSpPr>
        <p:spPr>
          <a:xfrm>
            <a:off x="1719606" y="2038386"/>
            <a:ext cx="500066" cy="186606"/>
          </a:xfrm>
          <a:prstGeom prst="cube">
            <a:avLst>
              <a:gd name="adj" fmla="val 9395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정육면체 30"/>
          <p:cNvSpPr/>
          <p:nvPr/>
        </p:nvSpPr>
        <p:spPr>
          <a:xfrm>
            <a:off x="2148234" y="2038386"/>
            <a:ext cx="500066" cy="186606"/>
          </a:xfrm>
          <a:prstGeom prst="cube">
            <a:avLst>
              <a:gd name="adj" fmla="val 9395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Picture 3" descr="C:\Users\김천재님\Desktop\IMG_12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2510403" cy="1943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3" name="표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964815"/>
              </p:ext>
            </p:extLst>
          </p:nvPr>
        </p:nvGraphicFramePr>
        <p:xfrm>
          <a:off x="327817" y="3897844"/>
          <a:ext cx="8420646" cy="255629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03441"/>
                <a:gridCol w="1403441"/>
                <a:gridCol w="1403441"/>
                <a:gridCol w="1403441"/>
                <a:gridCol w="1403441"/>
                <a:gridCol w="1403441"/>
              </a:tblGrid>
              <a:tr h="42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견고딕" pitchFamily="18" charset="-127"/>
                          <a:ea typeface="HY견고딕" pitchFamily="18" charset="-127"/>
                        </a:rPr>
                        <a:t>Layer</a:t>
                      </a:r>
                      <a:endParaRPr lang="ko-KR" altLang="en-US" sz="11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견고딕" pitchFamily="18" charset="-127"/>
                          <a:ea typeface="HY견고딕" pitchFamily="18" charset="-127"/>
                        </a:rPr>
                        <a:t>Deposition</a:t>
                      </a:r>
                      <a:r>
                        <a:rPr lang="en-US" altLang="ko-KR" sz="110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br>
                        <a:rPr lang="en-US" altLang="ko-KR" sz="1100" baseline="0" dirty="0" smtClean="0">
                          <a:latin typeface="HY견고딕" pitchFamily="18" charset="-127"/>
                          <a:ea typeface="HY견고딕" pitchFamily="18" charset="-127"/>
                        </a:rPr>
                      </a:br>
                      <a:r>
                        <a:rPr lang="en-US" altLang="ko-KR" sz="110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method</a:t>
                      </a:r>
                      <a:endParaRPr lang="ko-KR" altLang="en-US" sz="11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견고딕" pitchFamily="18" charset="-127"/>
                          <a:ea typeface="HY견고딕" pitchFamily="18" charset="-127"/>
                        </a:rPr>
                        <a:t>Temperature</a:t>
                      </a:r>
                      <a:endParaRPr lang="ko-KR" altLang="en-US" sz="11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견고딕" pitchFamily="18" charset="-127"/>
                          <a:ea typeface="HY견고딕" pitchFamily="18" charset="-127"/>
                        </a:rPr>
                        <a:t>Distance</a:t>
                      </a:r>
                      <a:endParaRPr lang="ko-KR" altLang="en-US" sz="11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견고딕" pitchFamily="18" charset="-127"/>
                          <a:ea typeface="HY견고딕" pitchFamily="18" charset="-127"/>
                        </a:rPr>
                        <a:t>Pressure</a:t>
                      </a:r>
                      <a:endParaRPr lang="ko-KR" altLang="en-US" sz="11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견고딕" pitchFamily="18" charset="-127"/>
                          <a:ea typeface="HY견고딕" pitchFamily="18" charset="-127"/>
                        </a:rPr>
                        <a:t>Gas</a:t>
                      </a:r>
                      <a:endParaRPr lang="ko-KR" altLang="en-US" sz="11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</a:tr>
              <a:tr h="42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Metal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DC</a:t>
                      </a:r>
                      <a:r>
                        <a:rPr lang="en-US" altLang="ko-KR" sz="105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 sputter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Room Temp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6 cm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5</a:t>
                      </a:r>
                      <a:r>
                        <a:rPr lang="en-US" altLang="ko-KR" sz="105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050" baseline="0" dirty="0" err="1" smtClean="0">
                          <a:latin typeface="HY견고딕" pitchFamily="18" charset="-127"/>
                          <a:ea typeface="HY견고딕" pitchFamily="18" charset="-127"/>
                        </a:rPr>
                        <a:t>mTorr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err="1" smtClean="0">
                          <a:latin typeface="HY견고딕" pitchFamily="18" charset="-127"/>
                          <a:ea typeface="HY견고딕" pitchFamily="18" charset="-127"/>
                        </a:rPr>
                        <a:t>Ar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</a:tr>
              <a:tr h="42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N-type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PECVD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250 ℃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1000 mils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1000 </a:t>
                      </a:r>
                      <a:r>
                        <a:rPr lang="en-US" altLang="ko-KR" sz="1050" dirty="0" err="1" smtClean="0">
                          <a:latin typeface="HY견고딕" pitchFamily="18" charset="-127"/>
                          <a:ea typeface="HY견고딕" pitchFamily="18" charset="-127"/>
                        </a:rPr>
                        <a:t>m</a:t>
                      </a:r>
                      <a:r>
                        <a:rPr lang="en-US" altLang="ko-KR" sz="1050" baseline="0" dirty="0" err="1" smtClean="0">
                          <a:latin typeface="HY견고딕" pitchFamily="18" charset="-127"/>
                          <a:ea typeface="HY견고딕" pitchFamily="18" charset="-127"/>
                        </a:rPr>
                        <a:t>Torr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SiH</a:t>
                      </a:r>
                      <a:r>
                        <a:rPr lang="en-US" altLang="ko-KR" sz="1050" baseline="-25000" dirty="0" smtClean="0"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,</a:t>
                      </a:r>
                      <a:r>
                        <a:rPr lang="en-US" altLang="ko-KR" sz="105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 H</a:t>
                      </a:r>
                      <a:r>
                        <a:rPr lang="en-US" altLang="ko-KR" sz="1050" baseline="-25000" dirty="0" smtClean="0"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lang="en-US" altLang="ko-KR" sz="105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, PH</a:t>
                      </a:r>
                      <a:r>
                        <a:rPr lang="en-US" altLang="ko-KR" sz="1050" baseline="-25000" dirty="0" smtClean="0">
                          <a:latin typeface="HY견고딕" pitchFamily="18" charset="-127"/>
                          <a:ea typeface="HY견고딕" pitchFamily="18" charset="-127"/>
                        </a:rPr>
                        <a:t>3</a:t>
                      </a:r>
                      <a:endParaRPr lang="ko-KR" altLang="en-US" sz="1050" baseline="-250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</a:tr>
              <a:tr h="42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Intrinsic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PECVD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250 ℃</a:t>
                      </a:r>
                      <a:endParaRPr lang="ko-KR" altLang="en-US" sz="105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1000 mils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1000 </a:t>
                      </a:r>
                      <a:r>
                        <a:rPr lang="en-US" altLang="ko-KR" sz="1050" dirty="0" err="1" smtClean="0">
                          <a:latin typeface="HY견고딕" pitchFamily="18" charset="-127"/>
                          <a:ea typeface="HY견고딕" pitchFamily="18" charset="-127"/>
                        </a:rPr>
                        <a:t>m</a:t>
                      </a:r>
                      <a:r>
                        <a:rPr lang="en-US" altLang="ko-KR" sz="1050" baseline="0" dirty="0" err="1" smtClean="0">
                          <a:latin typeface="HY견고딕" pitchFamily="18" charset="-127"/>
                          <a:ea typeface="HY견고딕" pitchFamily="18" charset="-127"/>
                        </a:rPr>
                        <a:t>Torr</a:t>
                      </a:r>
                      <a:endParaRPr lang="ko-KR" altLang="en-US" sz="105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SiH</a:t>
                      </a:r>
                      <a:r>
                        <a:rPr lang="en-US" altLang="ko-KR" sz="1050" baseline="-25000" dirty="0" smtClean="0"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,</a:t>
                      </a:r>
                      <a:r>
                        <a:rPr lang="en-US" altLang="ko-KR" sz="105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 H</a:t>
                      </a:r>
                      <a:r>
                        <a:rPr lang="en-US" altLang="ko-KR" sz="1050" baseline="-25000" dirty="0" smtClean="0"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endParaRPr lang="ko-KR" altLang="en-US" sz="1050" baseline="-250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</a:tr>
              <a:tr h="42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P-type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PECVD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250 ℃</a:t>
                      </a:r>
                      <a:endParaRPr lang="ko-KR" altLang="en-US" sz="105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1000 mils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1000 </a:t>
                      </a:r>
                      <a:r>
                        <a:rPr lang="en-US" altLang="ko-KR" sz="1050" dirty="0" err="1" smtClean="0">
                          <a:latin typeface="HY견고딕" pitchFamily="18" charset="-127"/>
                          <a:ea typeface="HY견고딕" pitchFamily="18" charset="-127"/>
                        </a:rPr>
                        <a:t>m</a:t>
                      </a:r>
                      <a:r>
                        <a:rPr lang="en-US" altLang="ko-KR" sz="1050" baseline="0" dirty="0" err="1" smtClean="0">
                          <a:latin typeface="HY견고딕" pitchFamily="18" charset="-127"/>
                          <a:ea typeface="HY견고딕" pitchFamily="18" charset="-127"/>
                        </a:rPr>
                        <a:t>Torr</a:t>
                      </a:r>
                      <a:endParaRPr lang="ko-KR" altLang="en-US" sz="105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SiH</a:t>
                      </a:r>
                      <a:r>
                        <a:rPr lang="en-US" altLang="ko-KR" sz="1050" baseline="-25000" dirty="0" smtClean="0"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,</a:t>
                      </a:r>
                      <a:r>
                        <a:rPr lang="en-US" altLang="ko-KR" sz="105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 H</a:t>
                      </a:r>
                      <a:r>
                        <a:rPr lang="en-US" altLang="ko-KR" sz="1050" baseline="-25000" dirty="0" smtClean="0"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lang="en-US" altLang="ko-KR" sz="105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, B</a:t>
                      </a:r>
                      <a:r>
                        <a:rPr lang="en-US" altLang="ko-KR" sz="1050" baseline="-25000" dirty="0" smtClean="0"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lang="en-US" altLang="ko-KR" sz="105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H</a:t>
                      </a:r>
                      <a:r>
                        <a:rPr lang="en-US" altLang="ko-KR" sz="1050" baseline="-25000" dirty="0" smtClean="0">
                          <a:latin typeface="HY견고딕" pitchFamily="18" charset="-127"/>
                          <a:ea typeface="HY견고딕" pitchFamily="18" charset="-127"/>
                        </a:rPr>
                        <a:t>6</a:t>
                      </a:r>
                      <a:endParaRPr lang="ko-KR" altLang="en-US" sz="1050" baseline="-250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</a:tr>
              <a:tr h="42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ITO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RF sputter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200 ℃</a:t>
                      </a:r>
                      <a:endParaRPr lang="ko-KR" altLang="en-US" sz="105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6 cm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2 </a:t>
                      </a:r>
                      <a:r>
                        <a:rPr lang="en-US" altLang="ko-KR" sz="1050" dirty="0" err="1" smtClean="0">
                          <a:latin typeface="HY견고딕" pitchFamily="18" charset="-127"/>
                          <a:ea typeface="HY견고딕" pitchFamily="18" charset="-127"/>
                        </a:rPr>
                        <a:t>mTorr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err="1" smtClean="0">
                          <a:latin typeface="HY견고딕" pitchFamily="18" charset="-127"/>
                          <a:ea typeface="HY견고딕" pitchFamily="18" charset="-127"/>
                        </a:rPr>
                        <a:t>Ar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01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비정질</a:t>
            </a:r>
            <a:r>
              <a:rPr lang="ko-KR" altLang="en-US" dirty="0" smtClean="0"/>
              <a:t> 실리콘 태양전지 </a:t>
            </a:r>
            <a:r>
              <a:rPr lang="en-US" altLang="ko-KR" dirty="0" smtClean="0"/>
              <a:t>(Metal foil)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E54457-F06B-4909-8BC9-CC785A492CBB}" type="datetime1">
              <a:rPr lang="ko-KR" altLang="en-US" smtClean="0"/>
              <a:pPr>
                <a:defRPr/>
              </a:pPr>
              <a:t>2011-07-01</a:t>
            </a:fld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D193E-1196-47DA-A0CF-9BBCE7C26F39}" type="slidenum">
              <a:rPr lang="ko-KR" altLang="en-US" smtClean="0"/>
              <a:pPr>
                <a:defRPr/>
              </a:pPr>
              <a:t>6</a:t>
            </a:fld>
            <a:endParaRPr lang="en-US" altLang="ko-KR"/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677647"/>
              </p:ext>
            </p:extLst>
          </p:nvPr>
        </p:nvGraphicFramePr>
        <p:xfrm>
          <a:off x="327817" y="3895036"/>
          <a:ext cx="8420646" cy="25583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03441"/>
                <a:gridCol w="1403441"/>
                <a:gridCol w="1403441"/>
                <a:gridCol w="1403441"/>
                <a:gridCol w="1403441"/>
                <a:gridCol w="1403441"/>
              </a:tblGrid>
              <a:tr h="3553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견고딕" pitchFamily="18" charset="-127"/>
                          <a:ea typeface="HY견고딕" pitchFamily="18" charset="-127"/>
                        </a:rPr>
                        <a:t>Layer</a:t>
                      </a:r>
                      <a:endParaRPr lang="ko-KR" altLang="en-US" sz="11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견고딕" pitchFamily="18" charset="-127"/>
                          <a:ea typeface="HY견고딕" pitchFamily="18" charset="-127"/>
                        </a:rPr>
                        <a:t>Deposition</a:t>
                      </a:r>
                      <a:r>
                        <a:rPr lang="en-US" altLang="ko-KR" sz="110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br>
                        <a:rPr lang="en-US" altLang="ko-KR" sz="1100" baseline="0" dirty="0" smtClean="0">
                          <a:latin typeface="HY견고딕" pitchFamily="18" charset="-127"/>
                          <a:ea typeface="HY견고딕" pitchFamily="18" charset="-127"/>
                        </a:rPr>
                      </a:br>
                      <a:r>
                        <a:rPr lang="en-US" altLang="ko-KR" sz="110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method</a:t>
                      </a:r>
                      <a:endParaRPr lang="ko-KR" altLang="en-US" sz="11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견고딕" pitchFamily="18" charset="-127"/>
                          <a:ea typeface="HY견고딕" pitchFamily="18" charset="-127"/>
                        </a:rPr>
                        <a:t>Temperature</a:t>
                      </a:r>
                      <a:endParaRPr lang="ko-KR" altLang="en-US" sz="11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견고딕" pitchFamily="18" charset="-127"/>
                          <a:ea typeface="HY견고딕" pitchFamily="18" charset="-127"/>
                        </a:rPr>
                        <a:t>Distance</a:t>
                      </a:r>
                      <a:endParaRPr lang="ko-KR" altLang="en-US" sz="11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견고딕" pitchFamily="18" charset="-127"/>
                          <a:ea typeface="HY견고딕" pitchFamily="18" charset="-127"/>
                        </a:rPr>
                        <a:t>Pressure</a:t>
                      </a:r>
                      <a:endParaRPr lang="ko-KR" altLang="en-US" sz="11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견고딕" pitchFamily="18" charset="-127"/>
                          <a:ea typeface="HY견고딕" pitchFamily="18" charset="-127"/>
                        </a:rPr>
                        <a:t>Gas</a:t>
                      </a:r>
                      <a:endParaRPr lang="ko-KR" altLang="en-US" sz="11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</a:tr>
              <a:tr h="3546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ITO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RF sputter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200 ℃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6 cm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2 </a:t>
                      </a:r>
                      <a:r>
                        <a:rPr lang="en-US" altLang="ko-KR" sz="1050" baseline="0" dirty="0" err="1" smtClean="0">
                          <a:latin typeface="HY견고딕" pitchFamily="18" charset="-127"/>
                          <a:ea typeface="HY견고딕" pitchFamily="18" charset="-127"/>
                        </a:rPr>
                        <a:t>mTorr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err="1" smtClean="0">
                          <a:latin typeface="HY견고딕" pitchFamily="18" charset="-127"/>
                          <a:ea typeface="HY견고딕" pitchFamily="18" charset="-127"/>
                        </a:rPr>
                        <a:t>Ar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</a:tr>
              <a:tr h="3546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P-type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PECVD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250 ℃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1000 mils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1000 </a:t>
                      </a:r>
                      <a:r>
                        <a:rPr lang="en-US" altLang="ko-KR" sz="1050" dirty="0" err="1" smtClean="0">
                          <a:latin typeface="HY견고딕" pitchFamily="18" charset="-127"/>
                          <a:ea typeface="HY견고딕" pitchFamily="18" charset="-127"/>
                        </a:rPr>
                        <a:t>m</a:t>
                      </a:r>
                      <a:r>
                        <a:rPr lang="en-US" altLang="ko-KR" sz="1050" baseline="0" dirty="0" err="1" smtClean="0">
                          <a:latin typeface="HY견고딕" pitchFamily="18" charset="-127"/>
                          <a:ea typeface="HY견고딕" pitchFamily="18" charset="-127"/>
                        </a:rPr>
                        <a:t>Torr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SiH</a:t>
                      </a:r>
                      <a:r>
                        <a:rPr lang="en-US" altLang="ko-KR" sz="1050" baseline="-25000" dirty="0" smtClean="0"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,</a:t>
                      </a:r>
                      <a:r>
                        <a:rPr lang="en-US" altLang="ko-KR" sz="105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 H</a:t>
                      </a:r>
                      <a:r>
                        <a:rPr lang="en-US" altLang="ko-KR" sz="1050" baseline="-25000" dirty="0" smtClean="0"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lang="en-US" altLang="ko-KR" sz="105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, B</a:t>
                      </a:r>
                      <a:r>
                        <a:rPr lang="en-US" altLang="ko-KR" sz="1050" baseline="-25000" dirty="0" smtClean="0"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lang="en-US" altLang="ko-KR" sz="105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H</a:t>
                      </a:r>
                      <a:r>
                        <a:rPr lang="en-US" altLang="ko-KR" sz="1050" baseline="-25000" dirty="0" smtClean="0">
                          <a:latin typeface="HY견고딕" pitchFamily="18" charset="-127"/>
                          <a:ea typeface="HY견고딕" pitchFamily="18" charset="-127"/>
                        </a:rPr>
                        <a:t>6</a:t>
                      </a:r>
                      <a:endParaRPr lang="ko-KR" altLang="en-US" sz="1050" baseline="-250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</a:tr>
              <a:tr h="3546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Intrinsic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PECVD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250 ℃</a:t>
                      </a:r>
                      <a:endParaRPr lang="ko-KR" altLang="en-US" sz="105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1000 mils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1000 </a:t>
                      </a:r>
                      <a:r>
                        <a:rPr lang="en-US" altLang="ko-KR" sz="1050" dirty="0" err="1" smtClean="0">
                          <a:latin typeface="HY견고딕" pitchFamily="18" charset="-127"/>
                          <a:ea typeface="HY견고딕" pitchFamily="18" charset="-127"/>
                        </a:rPr>
                        <a:t>m</a:t>
                      </a:r>
                      <a:r>
                        <a:rPr lang="en-US" altLang="ko-KR" sz="1050" baseline="0" dirty="0" err="1" smtClean="0">
                          <a:latin typeface="HY견고딕" pitchFamily="18" charset="-127"/>
                          <a:ea typeface="HY견고딕" pitchFamily="18" charset="-127"/>
                        </a:rPr>
                        <a:t>Torr</a:t>
                      </a:r>
                      <a:endParaRPr lang="ko-KR" altLang="en-US" sz="105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SiH</a:t>
                      </a:r>
                      <a:r>
                        <a:rPr lang="en-US" altLang="ko-KR" sz="1050" baseline="-25000" dirty="0" smtClean="0"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,</a:t>
                      </a:r>
                      <a:r>
                        <a:rPr lang="en-US" altLang="ko-KR" sz="105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 H</a:t>
                      </a:r>
                      <a:r>
                        <a:rPr lang="en-US" altLang="ko-KR" sz="1050" baseline="-25000" dirty="0" smtClean="0"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endParaRPr lang="ko-KR" altLang="en-US" sz="1050" baseline="-250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</a:tr>
              <a:tr h="3546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N-type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PECVD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250 ℃</a:t>
                      </a:r>
                      <a:endParaRPr lang="ko-KR" altLang="en-US" sz="105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1000 mils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1000 </a:t>
                      </a:r>
                      <a:r>
                        <a:rPr lang="en-US" altLang="ko-KR" sz="1050" dirty="0" err="1" smtClean="0">
                          <a:latin typeface="HY견고딕" pitchFamily="18" charset="-127"/>
                          <a:ea typeface="HY견고딕" pitchFamily="18" charset="-127"/>
                        </a:rPr>
                        <a:t>m</a:t>
                      </a:r>
                      <a:r>
                        <a:rPr lang="en-US" altLang="ko-KR" sz="1050" baseline="0" dirty="0" err="1" smtClean="0">
                          <a:latin typeface="HY견고딕" pitchFamily="18" charset="-127"/>
                          <a:ea typeface="HY견고딕" pitchFamily="18" charset="-127"/>
                        </a:rPr>
                        <a:t>Torr</a:t>
                      </a:r>
                      <a:endParaRPr lang="ko-KR" altLang="en-US" sz="105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SiH</a:t>
                      </a:r>
                      <a:r>
                        <a:rPr lang="en-US" altLang="ko-KR" sz="1050" baseline="-25000" dirty="0" smtClean="0"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,</a:t>
                      </a:r>
                      <a:r>
                        <a:rPr lang="en-US" altLang="ko-KR" sz="105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 H</a:t>
                      </a:r>
                      <a:r>
                        <a:rPr lang="en-US" altLang="ko-KR" sz="1050" baseline="-25000" dirty="0" smtClean="0"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lang="en-US" altLang="ko-KR" sz="105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, PH</a:t>
                      </a:r>
                      <a:r>
                        <a:rPr lang="en-US" altLang="ko-KR" sz="1050" baseline="-25000" dirty="0" smtClean="0">
                          <a:latin typeface="HY견고딕" pitchFamily="18" charset="-127"/>
                          <a:ea typeface="HY견고딕" pitchFamily="18" charset="-127"/>
                        </a:rPr>
                        <a:t>3</a:t>
                      </a:r>
                      <a:endParaRPr lang="ko-KR" altLang="en-US" sz="1050" baseline="-250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aseline="-250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</a:tr>
              <a:tr h="3546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Metal (Al)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DC sputter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Room Temp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6 cm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5 </a:t>
                      </a:r>
                      <a:r>
                        <a:rPr lang="en-US" altLang="ko-KR" sz="1050" dirty="0" err="1" smtClean="0">
                          <a:latin typeface="HY견고딕" pitchFamily="18" charset="-127"/>
                          <a:ea typeface="HY견고딕" pitchFamily="18" charset="-127"/>
                        </a:rPr>
                        <a:t>mTorr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err="1" smtClean="0">
                          <a:latin typeface="HY견고딕" pitchFamily="18" charset="-127"/>
                          <a:ea typeface="HY견고딕" pitchFamily="18" charset="-127"/>
                        </a:rPr>
                        <a:t>Ar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</a:tr>
              <a:tr h="3546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err="1" smtClean="0">
                          <a:latin typeface="HY견고딕" pitchFamily="18" charset="-127"/>
                          <a:ea typeface="HY견고딕" pitchFamily="18" charset="-127"/>
                        </a:rPr>
                        <a:t>SiNx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PECVD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350 ℃</a:t>
                      </a:r>
                      <a:endParaRPr lang="ko-KR" altLang="en-US" sz="105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600 mils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2000 </a:t>
                      </a:r>
                      <a:r>
                        <a:rPr lang="en-US" altLang="ko-KR" sz="1050" dirty="0" err="1" smtClean="0">
                          <a:latin typeface="HY견고딕" pitchFamily="18" charset="-127"/>
                          <a:ea typeface="HY견고딕" pitchFamily="18" charset="-127"/>
                        </a:rPr>
                        <a:t>mTorr</a:t>
                      </a:r>
                      <a:endParaRPr lang="ko-KR" altLang="en-US" sz="105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SiH</a:t>
                      </a:r>
                      <a:r>
                        <a:rPr lang="en-US" altLang="ko-KR" sz="1050" baseline="-25000" dirty="0" smtClean="0"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lang="en-US" altLang="ko-KR" sz="1050" dirty="0" smtClean="0">
                          <a:latin typeface="HY견고딕" pitchFamily="18" charset="-127"/>
                          <a:ea typeface="HY견고딕" pitchFamily="18" charset="-127"/>
                        </a:rPr>
                        <a:t>,</a:t>
                      </a:r>
                      <a:r>
                        <a:rPr lang="en-US" altLang="ko-KR" sz="105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 N</a:t>
                      </a:r>
                      <a:r>
                        <a:rPr lang="en-US" altLang="ko-KR" sz="1050" baseline="-25000" dirty="0" smtClean="0"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lang="en-US" altLang="ko-KR" sz="105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, NH</a:t>
                      </a:r>
                      <a:r>
                        <a:rPr lang="en-US" altLang="ko-KR" sz="1050" baseline="-25000" dirty="0" smtClean="0">
                          <a:latin typeface="HY견고딕" pitchFamily="18" charset="-127"/>
                          <a:ea typeface="HY견고딕" pitchFamily="18" charset="-127"/>
                        </a:rPr>
                        <a:t>3</a:t>
                      </a:r>
                      <a:endParaRPr lang="ko-KR" altLang="en-US" sz="1050" baseline="-250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" name="정육면체 17"/>
          <p:cNvSpPr/>
          <p:nvPr/>
        </p:nvSpPr>
        <p:spPr>
          <a:xfrm>
            <a:off x="1140151" y="2357317"/>
            <a:ext cx="2774846" cy="1285884"/>
          </a:xfrm>
          <a:prstGeom prst="cube">
            <a:avLst>
              <a:gd name="adj" fmla="val 7456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Metal </a:t>
            </a:r>
            <a:r>
              <a:rPr lang="en-US" altLang="ko-KR" sz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foil</a:t>
            </a:r>
            <a:endParaRPr lang="ko-KR" altLang="en-US" sz="12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9" name="정육면체 18"/>
          <p:cNvSpPr/>
          <p:nvPr/>
        </p:nvSpPr>
        <p:spPr>
          <a:xfrm>
            <a:off x="1138441" y="2133767"/>
            <a:ext cx="2786082" cy="1195974"/>
          </a:xfrm>
          <a:prstGeom prst="cube">
            <a:avLst>
              <a:gd name="adj" fmla="val 8102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2436295" y="3090169"/>
            <a:ext cx="64294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000" dirty="0" err="1" smtClean="0">
                <a:latin typeface="HY견고딕" pitchFamily="18" charset="-127"/>
                <a:ea typeface="HY견고딕" pitchFamily="18" charset="-127"/>
              </a:rPr>
              <a:t>SiNx</a:t>
            </a:r>
            <a:endParaRPr lang="ko-KR" altLang="en-US" sz="1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1" name="정육면체 20"/>
          <p:cNvSpPr/>
          <p:nvPr/>
        </p:nvSpPr>
        <p:spPr>
          <a:xfrm>
            <a:off x="1138441" y="1908484"/>
            <a:ext cx="2786082" cy="1195974"/>
          </a:xfrm>
          <a:prstGeom prst="cube">
            <a:avLst>
              <a:gd name="adj" fmla="val 81027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Al</a:t>
            </a:r>
            <a:endParaRPr lang="ko-KR" altLang="en-US" sz="12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4" name="정육면체 33"/>
          <p:cNvSpPr/>
          <p:nvPr/>
        </p:nvSpPr>
        <p:spPr>
          <a:xfrm>
            <a:off x="1138441" y="1829281"/>
            <a:ext cx="2140690" cy="1031495"/>
          </a:xfrm>
          <a:prstGeom prst="cube">
            <a:avLst>
              <a:gd name="adj" fmla="val 9395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정육면체 34"/>
          <p:cNvSpPr/>
          <p:nvPr/>
        </p:nvSpPr>
        <p:spPr>
          <a:xfrm>
            <a:off x="1133541" y="1496821"/>
            <a:ext cx="2145590" cy="1302470"/>
          </a:xfrm>
          <a:prstGeom prst="cube">
            <a:avLst>
              <a:gd name="adj" fmla="val 7456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정육면체 35"/>
          <p:cNvSpPr/>
          <p:nvPr/>
        </p:nvSpPr>
        <p:spPr>
          <a:xfrm>
            <a:off x="1144914" y="1426618"/>
            <a:ext cx="2143140" cy="1043862"/>
          </a:xfrm>
          <a:prstGeom prst="cube">
            <a:avLst>
              <a:gd name="adj" fmla="val 9395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정육면체 36"/>
          <p:cNvSpPr/>
          <p:nvPr/>
        </p:nvSpPr>
        <p:spPr>
          <a:xfrm>
            <a:off x="1864221" y="1615403"/>
            <a:ext cx="500066" cy="186606"/>
          </a:xfrm>
          <a:prstGeom prst="cube">
            <a:avLst>
              <a:gd name="adj" fmla="val 9395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정육면체 37"/>
          <p:cNvSpPr/>
          <p:nvPr/>
        </p:nvSpPr>
        <p:spPr>
          <a:xfrm>
            <a:off x="2364287" y="1615403"/>
            <a:ext cx="500066" cy="186606"/>
          </a:xfrm>
          <a:prstGeom prst="cube">
            <a:avLst>
              <a:gd name="adj" fmla="val 9395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정육면체 38"/>
          <p:cNvSpPr/>
          <p:nvPr/>
        </p:nvSpPr>
        <p:spPr>
          <a:xfrm>
            <a:off x="1578469" y="1972593"/>
            <a:ext cx="500066" cy="186606"/>
          </a:xfrm>
          <a:prstGeom prst="cube">
            <a:avLst>
              <a:gd name="adj" fmla="val 9395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정육면체 39"/>
          <p:cNvSpPr/>
          <p:nvPr/>
        </p:nvSpPr>
        <p:spPr>
          <a:xfrm>
            <a:off x="2007097" y="1972593"/>
            <a:ext cx="500066" cy="186606"/>
          </a:xfrm>
          <a:prstGeom prst="cube">
            <a:avLst>
              <a:gd name="adj" fmla="val 9395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09047"/>
            <a:ext cx="2510403" cy="1943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838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비정질</a:t>
            </a:r>
            <a:r>
              <a:rPr lang="ko-KR" altLang="en-US" dirty="0" smtClean="0"/>
              <a:t> 실리콘 태양전지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E54457-F06B-4909-8BC9-CC785A492CBB}" type="datetime1">
              <a:rPr lang="ko-KR" altLang="en-US" smtClean="0"/>
              <a:pPr>
                <a:defRPr/>
              </a:pPr>
              <a:t>2011-07-01</a:t>
            </a:fld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D193E-1196-47DA-A0CF-9BBCE7C26F39}" type="slidenum">
              <a:rPr lang="ko-KR" altLang="en-US" smtClean="0"/>
              <a:pPr>
                <a:defRPr/>
              </a:pPr>
              <a:t>7</a:t>
            </a:fld>
            <a:endParaRPr lang="en-US" altLang="ko-KR"/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886061"/>
              </p:ext>
            </p:extLst>
          </p:nvPr>
        </p:nvGraphicFramePr>
        <p:xfrm>
          <a:off x="-180528" y="1340768"/>
          <a:ext cx="5178425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4" name="Graph" r:id="rId3" imgW="4102560" imgH="2877120" progId="Origin50.Graph">
                  <p:embed/>
                </p:oleObj>
              </mc:Choice>
              <mc:Fallback>
                <p:oleObj name="Graph" r:id="rId3" imgW="4102560" imgH="287712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528" y="1340768"/>
                        <a:ext cx="5178425" cy="363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050665"/>
              </p:ext>
            </p:extLst>
          </p:nvPr>
        </p:nvGraphicFramePr>
        <p:xfrm>
          <a:off x="4126285" y="1340768"/>
          <a:ext cx="5198243" cy="363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5" name="Graph" r:id="rId5" imgW="4153814" imgH="2901696" progId="Origin50.Graph">
                  <p:embed/>
                </p:oleObj>
              </mc:Choice>
              <mc:Fallback>
                <p:oleObj name="Graph" r:id="rId5" imgW="4153814" imgH="2901696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6285" y="1340768"/>
                        <a:ext cx="5198243" cy="3631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623075"/>
              </p:ext>
            </p:extLst>
          </p:nvPr>
        </p:nvGraphicFramePr>
        <p:xfrm>
          <a:off x="467544" y="5157192"/>
          <a:ext cx="8136905" cy="1112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27381"/>
                <a:gridCol w="1627381"/>
                <a:gridCol w="1627381"/>
                <a:gridCol w="1627381"/>
                <a:gridCol w="1627381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i-layer (Å)</a:t>
                      </a:r>
                      <a:endParaRPr lang="ko-KR" altLang="en-US" sz="1050" b="0" dirty="0"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err="1" smtClean="0"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Voc</a:t>
                      </a:r>
                      <a:r>
                        <a:rPr lang="en-US" altLang="ko-KR" sz="1050" b="0" dirty="0" smtClean="0"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(V)</a:t>
                      </a:r>
                      <a:endParaRPr lang="ko-KR" altLang="en-US" sz="1050" b="0" dirty="0"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err="1" smtClean="0"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Jsc</a:t>
                      </a:r>
                      <a:r>
                        <a:rPr lang="en-US" altLang="ko-KR" sz="1050" b="0" dirty="0" smtClean="0"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(mA/cm</a:t>
                      </a:r>
                      <a:r>
                        <a:rPr lang="en-US" altLang="ko-KR" sz="1050" b="0" baseline="30000" dirty="0" smtClean="0"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lang="en-US" altLang="ko-KR" sz="1050" b="0" dirty="0" smtClean="0"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050" b="0" dirty="0"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F.F</a:t>
                      </a:r>
                      <a:endParaRPr lang="ko-KR" altLang="en-US" sz="1050" b="0" dirty="0"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err="1" smtClean="0"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Eff</a:t>
                      </a:r>
                      <a:r>
                        <a:rPr lang="en-US" altLang="ko-KR" sz="1050" b="0" baseline="0" dirty="0" smtClean="0"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(%)</a:t>
                      </a:r>
                      <a:endParaRPr lang="ko-KR" altLang="en-US" sz="1050" b="0" dirty="0"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4000</a:t>
                      </a:r>
                      <a:endParaRPr lang="ko-KR" altLang="en-US" sz="1050" b="0" dirty="0"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0.57</a:t>
                      </a:r>
                      <a:endParaRPr lang="ko-KR" altLang="en-US" sz="1050" b="0" dirty="0"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8.05</a:t>
                      </a:r>
                      <a:endParaRPr lang="ko-KR" altLang="en-US" sz="1050" b="0" dirty="0"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0.59</a:t>
                      </a:r>
                      <a:endParaRPr lang="ko-KR" altLang="en-US" sz="1050" b="0" dirty="0"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2.66</a:t>
                      </a:r>
                      <a:endParaRPr lang="ko-KR" altLang="en-US" sz="1050" b="0" dirty="0"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HY견고딕" pitchFamily="18" charset="-127"/>
                          <a:ea typeface="HY견고딕" pitchFamily="18" charset="-127"/>
                        </a:rPr>
                        <a:t>4000 </a:t>
                      </a:r>
                      <a:endParaRPr lang="ko-KR" altLang="en-US" sz="1000" b="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HY견고딕" pitchFamily="18" charset="-127"/>
                          <a:ea typeface="HY견고딕" pitchFamily="18" charset="-127"/>
                        </a:rPr>
                        <a:t>0.49</a:t>
                      </a:r>
                      <a:endParaRPr lang="ko-KR" altLang="en-US" sz="1000" b="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HY견고딕" pitchFamily="18" charset="-127"/>
                          <a:ea typeface="HY견고딕" pitchFamily="18" charset="-127"/>
                        </a:rPr>
                        <a:t>46.3</a:t>
                      </a:r>
                      <a:endParaRPr lang="ko-KR" altLang="en-US" sz="1000" b="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HY견고딕" pitchFamily="18" charset="-127"/>
                          <a:ea typeface="HY견고딕" pitchFamily="18" charset="-127"/>
                        </a:rPr>
                        <a:t>0.36</a:t>
                      </a:r>
                      <a:endParaRPr lang="ko-KR" altLang="en-US" sz="1000" b="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HY견고딕" pitchFamily="18" charset="-127"/>
                          <a:ea typeface="HY견고딕" pitchFamily="18" charset="-127"/>
                        </a:rPr>
                        <a:t>8.3</a:t>
                      </a:r>
                      <a:endParaRPr lang="ko-KR" altLang="en-US" sz="1000" b="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512" y="125946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공통 조건 </a:t>
            </a:r>
            <a:r>
              <a:rPr lang="en-US" altLang="ko-KR" sz="1800" dirty="0" smtClean="0">
                <a:latin typeface="HY견고딕" pitchFamily="18" charset="-127"/>
                <a:ea typeface="HY견고딕" pitchFamily="18" charset="-127"/>
              </a:rPr>
              <a:t>: p-layer = 150 Å , n-layer = 300 </a:t>
            </a:r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Å</a:t>
            </a: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800" dirty="0" smtClean="0">
                <a:latin typeface="HY견고딕" pitchFamily="18" charset="-127"/>
                <a:ea typeface="HY견고딕" pitchFamily="18" charset="-127"/>
              </a:rPr>
              <a:t>, ITO = </a:t>
            </a:r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7</a:t>
            </a:r>
            <a:r>
              <a:rPr lang="en-US" altLang="ko-KR" sz="1800" dirty="0" smtClean="0">
                <a:latin typeface="HY견고딕" pitchFamily="18" charset="-127"/>
                <a:ea typeface="HY견고딕" pitchFamily="18" charset="-127"/>
              </a:rPr>
              <a:t>00 </a:t>
            </a:r>
            <a:r>
              <a:rPr lang="en-US" altLang="ko-KR" sz="1800" dirty="0">
                <a:latin typeface="맑은 고딕"/>
                <a:ea typeface="맑은 고딕"/>
              </a:rPr>
              <a:t>Å</a:t>
            </a:r>
            <a:endParaRPr lang="ko-KR" altLang="en-US" sz="18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285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다결정 실리콘 </a:t>
            </a:r>
            <a:r>
              <a:rPr lang="en-US" altLang="ko-KR" dirty="0" smtClean="0"/>
              <a:t>TFT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1340768"/>
            <a:ext cx="7884604" cy="4648200"/>
          </a:xfrm>
        </p:spPr>
        <p:txBody>
          <a:bodyPr/>
          <a:lstStyle/>
          <a:p>
            <a:endParaRPr lang="en-US" altLang="ko-KR" sz="2400" dirty="0" smtClean="0"/>
          </a:p>
          <a:p>
            <a:r>
              <a:rPr lang="ko-KR" altLang="en-US" sz="2400" dirty="0" smtClean="0"/>
              <a:t>과제 기간 </a:t>
            </a:r>
            <a:r>
              <a:rPr lang="en-US" altLang="ko-KR" sz="2400" dirty="0" smtClean="0"/>
              <a:t>: 2011. 07. 01 ~ 2013 06. 30 (24</a:t>
            </a:r>
            <a:r>
              <a:rPr lang="ko-KR" altLang="en-US" sz="2400" dirty="0" smtClean="0"/>
              <a:t>개월</a:t>
            </a:r>
            <a:r>
              <a:rPr lang="en-US" altLang="ko-KR" sz="2400" dirty="0" smtClean="0"/>
              <a:t>)</a:t>
            </a:r>
          </a:p>
          <a:p>
            <a:endParaRPr lang="en-US" altLang="ko-KR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ko-KR" altLang="en-US" sz="2400" dirty="0" smtClean="0"/>
              <a:t>과제 목표 </a:t>
            </a:r>
            <a:r>
              <a:rPr lang="en-US" altLang="ko-KR" sz="2400" dirty="0" smtClean="0"/>
              <a:t>: </a:t>
            </a:r>
            <a:r>
              <a:rPr lang="ko-KR" altLang="en-US" sz="2400" dirty="0" err="1" smtClean="0"/>
              <a:t>화소</a:t>
            </a:r>
            <a:r>
              <a:rPr lang="ko-KR" altLang="en-US" sz="2400" dirty="0" smtClean="0"/>
              <a:t> 회로에 적용 가능한 </a:t>
            </a:r>
            <a:r>
              <a:rPr lang="en-US" altLang="ko-KR" sz="2400" dirty="0" smtClean="0"/>
              <a:t>OLED </a:t>
            </a:r>
            <a:br>
              <a:rPr lang="en-US" altLang="ko-KR" sz="2400" dirty="0" smtClean="0"/>
            </a:br>
            <a:r>
              <a:rPr lang="en-US" altLang="ko-KR" sz="2400" dirty="0" smtClean="0"/>
              <a:t>                backplane </a:t>
            </a:r>
            <a:r>
              <a:rPr lang="ko-KR" altLang="en-US" sz="2400" dirty="0" smtClean="0"/>
              <a:t>개발</a:t>
            </a:r>
            <a:endParaRPr lang="en-US" altLang="ko-KR" sz="2400" dirty="0"/>
          </a:p>
          <a:p>
            <a:endParaRPr lang="en-US" altLang="ko-KR" sz="2400" dirty="0" smtClean="0"/>
          </a:p>
          <a:p>
            <a:r>
              <a:rPr lang="ko-KR" altLang="en-US" sz="2400" dirty="0" smtClean="0"/>
              <a:t>과제 금액 </a:t>
            </a:r>
            <a:r>
              <a:rPr lang="en-US" altLang="ko-KR" sz="2400" dirty="0" smtClean="0"/>
              <a:t>: 15,400 </a:t>
            </a:r>
            <a:r>
              <a:rPr lang="ko-KR" altLang="en-US" sz="2400" dirty="0" smtClean="0"/>
              <a:t>만원</a:t>
            </a:r>
            <a:endParaRPr lang="en-US" altLang="ko-KR" sz="2400" dirty="0"/>
          </a:p>
          <a:p>
            <a:endParaRPr lang="en-US" altLang="ko-KR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ko-KR" altLang="en-US" sz="2400" dirty="0" smtClean="0"/>
              <a:t>과제 계획 </a:t>
            </a:r>
            <a:r>
              <a:rPr lang="en-US" altLang="ko-KR" sz="2400" dirty="0" smtClean="0"/>
              <a:t>: </a:t>
            </a:r>
            <a:br>
              <a:rPr lang="en-US" altLang="ko-KR" sz="2400" dirty="0" smtClean="0"/>
            </a:b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en-US" altLang="ko-KR" sz="1600" dirty="0" smtClean="0"/>
              <a:t>1. Furnace </a:t>
            </a:r>
            <a:r>
              <a:rPr lang="ko-KR" altLang="en-US" sz="1600" dirty="0" smtClean="0"/>
              <a:t>온도 </a:t>
            </a:r>
            <a:r>
              <a:rPr lang="en-US" altLang="ko-KR" sz="1600" dirty="0" smtClean="0"/>
              <a:t>calibration </a:t>
            </a:r>
            <a:r>
              <a:rPr lang="ko-KR" altLang="en-US" sz="1600" dirty="0" smtClean="0"/>
              <a:t>및 결정화 기술 확보</a:t>
            </a: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 smtClean="0"/>
              <a:t>2. </a:t>
            </a:r>
            <a:r>
              <a:rPr lang="ko-KR" altLang="en-US" sz="1600" dirty="0" smtClean="0"/>
              <a:t>이온 주입을 대신 할 수 있는 알루미늄 열처리 기술 확보</a:t>
            </a: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3. </a:t>
            </a:r>
            <a:r>
              <a:rPr lang="ko-KR" altLang="en-US" sz="1600" dirty="0" smtClean="0"/>
              <a:t>다결정 실리콘 </a:t>
            </a:r>
            <a:r>
              <a:rPr lang="en-US" altLang="ko-KR" sz="1600" dirty="0" smtClean="0"/>
              <a:t>TFT </a:t>
            </a:r>
            <a:r>
              <a:rPr lang="ko-KR" altLang="en-US" sz="1600" dirty="0" smtClean="0"/>
              <a:t>제작 후 특성 평가</a:t>
            </a:r>
            <a:endParaRPr lang="en-US" altLang="ko-KR" sz="1600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E54457-F06B-4909-8BC9-CC785A492CBB}" type="datetime1">
              <a:rPr lang="ko-KR" altLang="en-US" smtClean="0"/>
              <a:pPr>
                <a:defRPr/>
              </a:pPr>
              <a:t>2011-07-01</a:t>
            </a:fld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D193E-1196-47DA-A0CF-9BBCE7C26F39}" type="slidenum">
              <a:rPr lang="ko-KR" altLang="en-US" smtClean="0"/>
              <a:pPr>
                <a:defRPr/>
              </a:pPr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03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36TGp_sky_light">
  <a:themeElements>
    <a:clrScheme name="236TGp_sky_light 2">
      <a:dk1>
        <a:srgbClr val="000000"/>
      </a:dk1>
      <a:lt1>
        <a:srgbClr val="FFFFFF"/>
      </a:lt1>
      <a:dk2>
        <a:srgbClr val="364EB6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236TGp_sky_light">
      <a:majorFont>
        <a:latin typeface="휴먼모음T"/>
        <a:ea typeface="휴먼모음T"/>
        <a:cs typeface=""/>
      </a:majorFont>
      <a:minorFont>
        <a:latin typeface="휴먼모음T"/>
        <a:ea typeface="휴먼모음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휴먼모음T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휴먼모음T" pitchFamily="18" charset="-127"/>
          </a:defRPr>
        </a:defPPr>
      </a:lstStyle>
    </a:lnDef>
  </a:objectDefaults>
  <a:extraClrSchemeLst>
    <a:extraClrScheme>
      <a:clrScheme name="236TGp_sky_light 1">
        <a:dk1>
          <a:srgbClr val="000000"/>
        </a:dk1>
        <a:lt1>
          <a:srgbClr val="FFFFFF"/>
        </a:lt1>
        <a:dk2>
          <a:srgbClr val="501A82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6TGp_sky_light 2">
        <a:dk1>
          <a:srgbClr val="000000"/>
        </a:dk1>
        <a:lt1>
          <a:srgbClr val="FFFFFF"/>
        </a:lt1>
        <a:dk2>
          <a:srgbClr val="364EB6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6TGp_sky_light 3">
        <a:dk1>
          <a:srgbClr val="000000"/>
        </a:dk1>
        <a:lt1>
          <a:srgbClr val="FFFFFF"/>
        </a:lt1>
        <a:dk2>
          <a:srgbClr val="186894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236TGp_sky_light</Template>
  <TotalTime>8573</TotalTime>
  <Words>527</Words>
  <Application>Microsoft Office PowerPoint</Application>
  <PresentationFormat>화면 슬라이드 쇼(4:3)</PresentationFormat>
  <Paragraphs>239</Paragraphs>
  <Slides>11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3" baseType="lpstr">
      <vt:lpstr>236TGp_sky_light</vt:lpstr>
      <vt:lpstr>Graph</vt:lpstr>
      <vt:lpstr>E.D Lab workshop</vt:lpstr>
      <vt:lpstr>김 범 준 이 란?</vt:lpstr>
      <vt:lpstr>비정질 실리콘 TFT</vt:lpstr>
      <vt:lpstr>비정질 실리콘 TFT</vt:lpstr>
      <vt:lpstr>비정질 실리콘 태양전지</vt:lpstr>
      <vt:lpstr>비정질 실리콘 태양전지 (유리 기판)</vt:lpstr>
      <vt:lpstr>비정질 실리콘 태양전지 (Metal foil)</vt:lpstr>
      <vt:lpstr>비정질 실리콘 태양전지</vt:lpstr>
      <vt:lpstr>다결정 실리콘 TFT</vt:lpstr>
      <vt:lpstr>다결정 실리콘 TFT</vt:lpstr>
      <vt:lpstr>PowerPoint 프레젠테이션</vt:lpstr>
    </vt:vector>
  </TitlesOfParts>
  <Company>edirak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BG.BAE</dc:creator>
  <cp:lastModifiedBy>김천재님</cp:lastModifiedBy>
  <cp:revision>318</cp:revision>
  <cp:lastPrinted>2011-04-13T22:23:10Z</cp:lastPrinted>
  <dcterms:created xsi:type="dcterms:W3CDTF">2006-10-31T02:36:13Z</dcterms:created>
  <dcterms:modified xsi:type="dcterms:W3CDTF">2011-07-01T02:34:20Z</dcterms:modified>
</cp:coreProperties>
</file>