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</p:sldMasterIdLst>
  <p:sldIdLst>
    <p:sldId id="256" r:id="rId5"/>
    <p:sldId id="260" r:id="rId6"/>
    <p:sldId id="258" r:id="rId7"/>
    <p:sldId id="259" r:id="rId8"/>
    <p:sldId id="261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2" r:id="rId18"/>
    <p:sldId id="271" r:id="rId19"/>
    <p:sldId id="280" r:id="rId20"/>
    <p:sldId id="274" r:id="rId21"/>
    <p:sldId id="273" r:id="rId22"/>
    <p:sldId id="281" r:id="rId23"/>
    <p:sldId id="282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4660"/>
  </p:normalViewPr>
  <p:slideViewPr>
    <p:cSldViewPr>
      <p:cViewPr varScale="1">
        <p:scale>
          <a:sx n="44" d="100"/>
          <a:sy n="44" d="100"/>
        </p:scale>
        <p:origin x="-12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487DA8-AE3A-468C-BAF5-788F24A7ABB5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3B9F3151-6C0E-4C42-A5B5-3A7D28F035D4}">
      <dgm:prSet phldrT="[텍스트]"/>
      <dgm:spPr/>
      <dgm:t>
        <a:bodyPr/>
        <a:lstStyle/>
        <a:p>
          <a:pPr latinLnBrk="1"/>
          <a:r>
            <a:rPr lang="en-US" altLang="ko-KR" dirty="0" smtClean="0"/>
            <a:t>Wafer</a:t>
          </a:r>
          <a:endParaRPr lang="ko-KR" altLang="en-US" dirty="0"/>
        </a:p>
      </dgm:t>
    </dgm:pt>
    <dgm:pt modelId="{AA3DD566-AA1D-4B3B-905C-5C7457BDB3A2}" type="parTrans" cxnId="{48CD296F-C9ED-46E5-B800-92B57547E558}">
      <dgm:prSet/>
      <dgm:spPr/>
      <dgm:t>
        <a:bodyPr/>
        <a:lstStyle/>
        <a:p>
          <a:pPr latinLnBrk="1"/>
          <a:endParaRPr lang="ko-KR" altLang="en-US"/>
        </a:p>
      </dgm:t>
    </dgm:pt>
    <dgm:pt modelId="{1A187B9F-DAB3-461E-A025-5B5D80D2499D}" type="sibTrans" cxnId="{48CD296F-C9ED-46E5-B800-92B57547E558}">
      <dgm:prSet/>
      <dgm:spPr/>
      <dgm:t>
        <a:bodyPr/>
        <a:lstStyle/>
        <a:p>
          <a:pPr latinLnBrk="1"/>
          <a:endParaRPr lang="ko-KR" altLang="en-US"/>
        </a:p>
      </dgm:t>
    </dgm:pt>
    <dgm:pt modelId="{11DD28C9-4C23-4CAD-9B3E-9AD701C67E2B}">
      <dgm:prSet phldrT="[텍스트]"/>
      <dgm:spPr/>
      <dgm:t>
        <a:bodyPr/>
        <a:lstStyle/>
        <a:p>
          <a:pPr latinLnBrk="1"/>
          <a:r>
            <a:rPr lang="en-US" altLang="ko-KR" dirty="0" smtClean="0"/>
            <a:t>Chip</a:t>
          </a:r>
          <a:endParaRPr lang="ko-KR" altLang="en-US" dirty="0"/>
        </a:p>
      </dgm:t>
    </dgm:pt>
    <dgm:pt modelId="{3AAC231A-9E1E-4DFE-A9E1-07E8B86B52F7}" type="parTrans" cxnId="{3DA68FAE-0DF1-4BA7-BFB2-20606C269EDF}">
      <dgm:prSet/>
      <dgm:spPr/>
      <dgm:t>
        <a:bodyPr/>
        <a:lstStyle/>
        <a:p>
          <a:pPr latinLnBrk="1"/>
          <a:endParaRPr lang="ko-KR" altLang="en-US"/>
        </a:p>
      </dgm:t>
    </dgm:pt>
    <dgm:pt modelId="{D6E6DD31-E407-46F0-A725-EBDFB7C9556A}" type="sibTrans" cxnId="{3DA68FAE-0DF1-4BA7-BFB2-20606C269EDF}">
      <dgm:prSet/>
      <dgm:spPr/>
      <dgm:t>
        <a:bodyPr/>
        <a:lstStyle/>
        <a:p>
          <a:pPr latinLnBrk="1"/>
          <a:endParaRPr lang="ko-KR" altLang="en-US"/>
        </a:p>
      </dgm:t>
    </dgm:pt>
    <dgm:pt modelId="{4980D4B6-0647-40FC-94F7-1961C244C91D}">
      <dgm:prSet phldrT="[텍스트]"/>
      <dgm:spPr/>
      <dgm:t>
        <a:bodyPr/>
        <a:lstStyle/>
        <a:p>
          <a:pPr latinLnBrk="1"/>
          <a:r>
            <a:rPr lang="ko-KR" altLang="en-US" dirty="0" smtClean="0"/>
            <a:t>조명</a:t>
          </a:r>
          <a:endParaRPr lang="ko-KR" altLang="en-US" dirty="0"/>
        </a:p>
      </dgm:t>
    </dgm:pt>
    <dgm:pt modelId="{AEA9D77F-D7ED-4D7E-8F95-7410040D5761}" type="parTrans" cxnId="{C725D80F-7833-4EB1-BF6F-C8365AF7B148}">
      <dgm:prSet/>
      <dgm:spPr/>
      <dgm:t>
        <a:bodyPr/>
        <a:lstStyle/>
        <a:p>
          <a:pPr latinLnBrk="1"/>
          <a:endParaRPr lang="ko-KR" altLang="en-US"/>
        </a:p>
      </dgm:t>
    </dgm:pt>
    <dgm:pt modelId="{32722F14-A5E4-4E0B-9870-7514165B61C5}" type="sibTrans" cxnId="{C725D80F-7833-4EB1-BF6F-C8365AF7B148}">
      <dgm:prSet/>
      <dgm:spPr/>
      <dgm:t>
        <a:bodyPr/>
        <a:lstStyle/>
        <a:p>
          <a:pPr latinLnBrk="1"/>
          <a:endParaRPr lang="ko-KR" altLang="en-US"/>
        </a:p>
      </dgm:t>
    </dgm:pt>
    <dgm:pt modelId="{684E56A2-DB83-4B4C-AAED-2691F53EFFB6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계측기</a:t>
          </a:r>
          <a:endParaRPr lang="ko-KR" altLang="en-US" dirty="0"/>
        </a:p>
      </dgm:t>
    </dgm:pt>
    <dgm:pt modelId="{78BE8F41-098E-42B4-815B-CBF6491609F3}" type="parTrans" cxnId="{7D2A5E15-5E58-44CF-A82E-77CB6A8AAACB}">
      <dgm:prSet/>
      <dgm:spPr/>
      <dgm:t>
        <a:bodyPr/>
        <a:lstStyle/>
        <a:p>
          <a:pPr latinLnBrk="1"/>
          <a:endParaRPr lang="ko-KR" altLang="en-US"/>
        </a:p>
      </dgm:t>
    </dgm:pt>
    <dgm:pt modelId="{0741DA71-924E-40A3-B902-1337093C3245}" type="sibTrans" cxnId="{7D2A5E15-5E58-44CF-A82E-77CB6A8AAACB}">
      <dgm:prSet/>
      <dgm:spPr/>
      <dgm:t>
        <a:bodyPr/>
        <a:lstStyle/>
        <a:p>
          <a:pPr latinLnBrk="1"/>
          <a:endParaRPr lang="ko-KR" altLang="en-US"/>
        </a:p>
      </dgm:t>
    </dgm:pt>
    <dgm:pt modelId="{6E397F7E-C8AF-4002-AFB5-F75A3C26A81B}" type="pres">
      <dgm:prSet presAssocID="{33487DA8-AE3A-468C-BAF5-788F24A7AB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0951904-5606-4173-B146-4D55267E876E}" type="pres">
      <dgm:prSet presAssocID="{3B9F3151-6C0E-4C42-A5B5-3A7D28F035D4}" presName="compNode" presStyleCnt="0"/>
      <dgm:spPr/>
    </dgm:pt>
    <dgm:pt modelId="{DE36F61C-5AD8-413F-9452-8955392AEC42}" type="pres">
      <dgm:prSet presAssocID="{3B9F3151-6C0E-4C42-A5B5-3A7D28F035D4}" presName="pictRect" presStyleLbl="node1" presStyleIdx="0" presStyleCnt="4" custScaleX="125218" custLinFactY="-1892" custLinFactNeighborX="30297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3A9C7BC-8065-43B6-90A2-ED546D01B39C}" type="pres">
      <dgm:prSet presAssocID="{3B9F3151-6C0E-4C42-A5B5-3A7D28F035D4}" presName="textRect" presStyleLbl="revTx" presStyleIdx="0" presStyleCnt="4" custLinFactY="-55668" custLinFactNeighborX="30297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1AD461-B3D6-4C20-98B8-AFD1A2BDB64C}" type="pres">
      <dgm:prSet presAssocID="{1A187B9F-DAB3-461E-A025-5B5D80D2499D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B08F2D34-CB10-4DB6-9FEB-5AC21B27EE18}" type="pres">
      <dgm:prSet presAssocID="{11DD28C9-4C23-4CAD-9B3E-9AD701C67E2B}" presName="compNode" presStyleCnt="0"/>
      <dgm:spPr/>
    </dgm:pt>
    <dgm:pt modelId="{FBBD39C3-83EB-44D6-AF47-F8DE021B0BCF}" type="pres">
      <dgm:prSet presAssocID="{11DD28C9-4C23-4CAD-9B3E-9AD701C67E2B}" presName="pictRect" presStyleLbl="node1" presStyleIdx="1" presStyleCnt="4" custLinFactNeighborX="65811" custLinFactNeighborY="-9631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488AC65-6AA3-4FA8-9FD3-C3FEB346941C}" type="pres">
      <dgm:prSet presAssocID="{11DD28C9-4C23-4CAD-9B3E-9AD701C67E2B}" presName="textRect" presStyleLbl="revTx" presStyleIdx="1" presStyleCnt="4" custLinFactY="-41963" custLinFactNeighborX="72825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AE4404-840D-46E2-90C6-9DDAF00132FB}" type="pres">
      <dgm:prSet presAssocID="{D6E6DD31-E407-46F0-A725-EBDFB7C9556A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CDC037BB-7DCB-414F-869A-50DA505A4BFA}" type="pres">
      <dgm:prSet presAssocID="{4980D4B6-0647-40FC-94F7-1961C244C91D}" presName="compNode" presStyleCnt="0"/>
      <dgm:spPr/>
    </dgm:pt>
    <dgm:pt modelId="{BA99FD71-2DCD-4D05-A1B6-085767F407A4}" type="pres">
      <dgm:prSet presAssocID="{4980D4B6-0647-40FC-94F7-1961C244C91D}" presName="pictRect" presStyleLbl="node1" presStyleIdx="2" presStyleCnt="4" custScaleX="100001" custScaleY="317284" custLinFactNeighborX="89931" custLinFactNeighborY="-2755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434873FF-31C5-44D1-8AF9-BAE6B40588A4}" type="pres">
      <dgm:prSet presAssocID="{4980D4B6-0647-40FC-94F7-1961C244C91D}" presName="textRect" presStyleLbl="revTx" presStyleIdx="2" presStyleCnt="4" custLinFactY="78062" custLinFactNeighborX="89931" custLinFactNeighbor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56EADD6-EBAB-4A03-BE20-69F049B93C83}" type="pres">
      <dgm:prSet presAssocID="{32722F14-A5E4-4E0B-9870-7514165B61C5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7AC3662C-B4FE-4253-878E-0CCF1F7F5B3C}" type="pres">
      <dgm:prSet presAssocID="{684E56A2-DB83-4B4C-AAED-2691F53EFFB6}" presName="compNode" presStyleCnt="0"/>
      <dgm:spPr/>
    </dgm:pt>
    <dgm:pt modelId="{93DE671B-5EE9-4BAF-B8C2-833715743635}" type="pres">
      <dgm:prSet presAssocID="{684E56A2-DB83-4B4C-AAED-2691F53EFFB6}" presName="pictRect" presStyleLbl="node1" presStyleIdx="3" presStyleCnt="4" custScaleX="120444" custLinFactX="-121626" custLinFactNeighborX="-200000" custLinFactNeighborY="9438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7E4B70FF-0E40-4F3F-A36F-34F5EF8ED2E9}" type="pres">
      <dgm:prSet presAssocID="{684E56A2-DB83-4B4C-AAED-2691F53EFFB6}" presName="textRect" presStyleLbl="revTx" presStyleIdx="3" presStyleCnt="4" custLinFactX="-120604" custLinFactY="100000" custLinFactNeighborX="-200000" custLinFactNeighborY="12169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EB31170-D0B2-48EC-B1AD-9830021D5834}" type="presOf" srcId="{33487DA8-AE3A-468C-BAF5-788F24A7ABB5}" destId="{6E397F7E-C8AF-4002-AFB5-F75A3C26A81B}" srcOrd="0" destOrd="0" presId="urn:microsoft.com/office/officeart/2005/8/layout/pList1#1"/>
    <dgm:cxn modelId="{F7A48FEE-5DEC-4973-9682-130E71F1E466}" type="presOf" srcId="{D6E6DD31-E407-46F0-A725-EBDFB7C9556A}" destId="{1FAE4404-840D-46E2-90C6-9DDAF00132FB}" srcOrd="0" destOrd="0" presId="urn:microsoft.com/office/officeart/2005/8/layout/pList1#1"/>
    <dgm:cxn modelId="{D84E0CA3-5300-423A-B24E-417AF3E1D239}" type="presOf" srcId="{684E56A2-DB83-4B4C-AAED-2691F53EFFB6}" destId="{7E4B70FF-0E40-4F3F-A36F-34F5EF8ED2E9}" srcOrd="0" destOrd="0" presId="urn:microsoft.com/office/officeart/2005/8/layout/pList1#1"/>
    <dgm:cxn modelId="{48CD296F-C9ED-46E5-B800-92B57547E558}" srcId="{33487DA8-AE3A-468C-BAF5-788F24A7ABB5}" destId="{3B9F3151-6C0E-4C42-A5B5-3A7D28F035D4}" srcOrd="0" destOrd="0" parTransId="{AA3DD566-AA1D-4B3B-905C-5C7457BDB3A2}" sibTransId="{1A187B9F-DAB3-461E-A025-5B5D80D2499D}"/>
    <dgm:cxn modelId="{3DA68FAE-0DF1-4BA7-BFB2-20606C269EDF}" srcId="{33487DA8-AE3A-468C-BAF5-788F24A7ABB5}" destId="{11DD28C9-4C23-4CAD-9B3E-9AD701C67E2B}" srcOrd="1" destOrd="0" parTransId="{3AAC231A-9E1E-4DFE-A9E1-07E8B86B52F7}" sibTransId="{D6E6DD31-E407-46F0-A725-EBDFB7C9556A}"/>
    <dgm:cxn modelId="{1A543F46-DC9F-43AA-83BB-F9DCA9AD65C5}" type="presOf" srcId="{32722F14-A5E4-4E0B-9870-7514165B61C5}" destId="{B56EADD6-EBAB-4A03-BE20-69F049B93C83}" srcOrd="0" destOrd="0" presId="urn:microsoft.com/office/officeart/2005/8/layout/pList1#1"/>
    <dgm:cxn modelId="{C725D80F-7833-4EB1-BF6F-C8365AF7B148}" srcId="{33487DA8-AE3A-468C-BAF5-788F24A7ABB5}" destId="{4980D4B6-0647-40FC-94F7-1961C244C91D}" srcOrd="2" destOrd="0" parTransId="{AEA9D77F-D7ED-4D7E-8F95-7410040D5761}" sibTransId="{32722F14-A5E4-4E0B-9870-7514165B61C5}"/>
    <dgm:cxn modelId="{D55EED9C-8AFE-46BF-9E35-EA18F0C92477}" type="presOf" srcId="{11DD28C9-4C23-4CAD-9B3E-9AD701C67E2B}" destId="{0488AC65-6AA3-4FA8-9FD3-C3FEB346941C}" srcOrd="0" destOrd="0" presId="urn:microsoft.com/office/officeart/2005/8/layout/pList1#1"/>
    <dgm:cxn modelId="{7D2A5E15-5E58-44CF-A82E-77CB6A8AAACB}" srcId="{33487DA8-AE3A-468C-BAF5-788F24A7ABB5}" destId="{684E56A2-DB83-4B4C-AAED-2691F53EFFB6}" srcOrd="3" destOrd="0" parTransId="{78BE8F41-098E-42B4-815B-CBF6491609F3}" sibTransId="{0741DA71-924E-40A3-B902-1337093C3245}"/>
    <dgm:cxn modelId="{57A1A1C2-A7B5-4141-839D-E3AA2250B863}" type="presOf" srcId="{1A187B9F-DAB3-461E-A025-5B5D80D2499D}" destId="{7D1AD461-B3D6-4C20-98B8-AFD1A2BDB64C}" srcOrd="0" destOrd="0" presId="urn:microsoft.com/office/officeart/2005/8/layout/pList1#1"/>
    <dgm:cxn modelId="{40C5F77E-2F72-43BA-ADC2-58138DA34E09}" type="presOf" srcId="{4980D4B6-0647-40FC-94F7-1961C244C91D}" destId="{434873FF-31C5-44D1-8AF9-BAE6B40588A4}" srcOrd="0" destOrd="0" presId="urn:microsoft.com/office/officeart/2005/8/layout/pList1#1"/>
    <dgm:cxn modelId="{ADBB6AC8-F220-42E4-9294-103135A035CC}" type="presOf" srcId="{3B9F3151-6C0E-4C42-A5B5-3A7D28F035D4}" destId="{E3A9C7BC-8065-43B6-90A2-ED546D01B39C}" srcOrd="0" destOrd="0" presId="urn:microsoft.com/office/officeart/2005/8/layout/pList1#1"/>
    <dgm:cxn modelId="{08688E63-AD49-4AE0-A46F-A21B7A1E102B}" type="presParOf" srcId="{6E397F7E-C8AF-4002-AFB5-F75A3C26A81B}" destId="{20951904-5606-4173-B146-4D55267E876E}" srcOrd="0" destOrd="0" presId="urn:microsoft.com/office/officeart/2005/8/layout/pList1#1"/>
    <dgm:cxn modelId="{CA059F44-6E9A-4200-98B9-EE0A256770B9}" type="presParOf" srcId="{20951904-5606-4173-B146-4D55267E876E}" destId="{DE36F61C-5AD8-413F-9452-8955392AEC42}" srcOrd="0" destOrd="0" presId="urn:microsoft.com/office/officeart/2005/8/layout/pList1#1"/>
    <dgm:cxn modelId="{2035B26B-2151-41D7-A12E-6E7D2136051D}" type="presParOf" srcId="{20951904-5606-4173-B146-4D55267E876E}" destId="{E3A9C7BC-8065-43B6-90A2-ED546D01B39C}" srcOrd="1" destOrd="0" presId="urn:microsoft.com/office/officeart/2005/8/layout/pList1#1"/>
    <dgm:cxn modelId="{860B11A8-30E1-4BF5-A7A2-28AE658489F1}" type="presParOf" srcId="{6E397F7E-C8AF-4002-AFB5-F75A3C26A81B}" destId="{7D1AD461-B3D6-4C20-98B8-AFD1A2BDB64C}" srcOrd="1" destOrd="0" presId="urn:microsoft.com/office/officeart/2005/8/layout/pList1#1"/>
    <dgm:cxn modelId="{22C8D370-C622-4E4C-A787-0F9E90FEEAA4}" type="presParOf" srcId="{6E397F7E-C8AF-4002-AFB5-F75A3C26A81B}" destId="{B08F2D34-CB10-4DB6-9FEB-5AC21B27EE18}" srcOrd="2" destOrd="0" presId="urn:microsoft.com/office/officeart/2005/8/layout/pList1#1"/>
    <dgm:cxn modelId="{D3F46EC3-9321-45D9-8361-A558F1FEA142}" type="presParOf" srcId="{B08F2D34-CB10-4DB6-9FEB-5AC21B27EE18}" destId="{FBBD39C3-83EB-44D6-AF47-F8DE021B0BCF}" srcOrd="0" destOrd="0" presId="urn:microsoft.com/office/officeart/2005/8/layout/pList1#1"/>
    <dgm:cxn modelId="{A87A26D7-4512-48A3-9D64-9F7FCFEF89CE}" type="presParOf" srcId="{B08F2D34-CB10-4DB6-9FEB-5AC21B27EE18}" destId="{0488AC65-6AA3-4FA8-9FD3-C3FEB346941C}" srcOrd="1" destOrd="0" presId="urn:microsoft.com/office/officeart/2005/8/layout/pList1#1"/>
    <dgm:cxn modelId="{6FAD5DF5-B7C7-4E75-B87F-DA28BB5BB6A8}" type="presParOf" srcId="{6E397F7E-C8AF-4002-AFB5-F75A3C26A81B}" destId="{1FAE4404-840D-46E2-90C6-9DDAF00132FB}" srcOrd="3" destOrd="0" presId="urn:microsoft.com/office/officeart/2005/8/layout/pList1#1"/>
    <dgm:cxn modelId="{B0B3C18F-2C02-43EF-A6F1-86A9D497F13F}" type="presParOf" srcId="{6E397F7E-C8AF-4002-AFB5-F75A3C26A81B}" destId="{CDC037BB-7DCB-414F-869A-50DA505A4BFA}" srcOrd="4" destOrd="0" presId="urn:microsoft.com/office/officeart/2005/8/layout/pList1#1"/>
    <dgm:cxn modelId="{510967E3-01B3-4ABE-BD94-F2B46F19D840}" type="presParOf" srcId="{CDC037BB-7DCB-414F-869A-50DA505A4BFA}" destId="{BA99FD71-2DCD-4D05-A1B6-085767F407A4}" srcOrd="0" destOrd="0" presId="urn:microsoft.com/office/officeart/2005/8/layout/pList1#1"/>
    <dgm:cxn modelId="{7B0AFE42-8E38-48FA-8854-65F22F0629FF}" type="presParOf" srcId="{CDC037BB-7DCB-414F-869A-50DA505A4BFA}" destId="{434873FF-31C5-44D1-8AF9-BAE6B40588A4}" srcOrd="1" destOrd="0" presId="urn:microsoft.com/office/officeart/2005/8/layout/pList1#1"/>
    <dgm:cxn modelId="{EDC82C97-2198-4F28-95EF-EC2C9F0FF5E6}" type="presParOf" srcId="{6E397F7E-C8AF-4002-AFB5-F75A3C26A81B}" destId="{B56EADD6-EBAB-4A03-BE20-69F049B93C83}" srcOrd="5" destOrd="0" presId="urn:microsoft.com/office/officeart/2005/8/layout/pList1#1"/>
    <dgm:cxn modelId="{7168EEC0-E0E7-49B2-A294-E3FD12493977}" type="presParOf" srcId="{6E397F7E-C8AF-4002-AFB5-F75A3C26A81B}" destId="{7AC3662C-B4FE-4253-878E-0CCF1F7F5B3C}" srcOrd="6" destOrd="0" presId="urn:microsoft.com/office/officeart/2005/8/layout/pList1#1"/>
    <dgm:cxn modelId="{C7C204CB-B7F6-4D21-9CB4-AD03B12B8794}" type="presParOf" srcId="{7AC3662C-B4FE-4253-878E-0CCF1F7F5B3C}" destId="{93DE671B-5EE9-4BAF-B8C2-833715743635}" srcOrd="0" destOrd="0" presId="urn:microsoft.com/office/officeart/2005/8/layout/pList1#1"/>
    <dgm:cxn modelId="{0EB4E9AE-6428-4B8C-9276-91B912883595}" type="presParOf" srcId="{7AC3662C-B4FE-4253-878E-0CCF1F7F5B3C}" destId="{7E4B70FF-0E40-4F3F-A36F-34F5EF8ED2E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CBC71B-086B-491A-8828-79D827FEBB92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pPr latinLnBrk="1"/>
          <a:endParaRPr lang="ko-KR" altLang="en-US"/>
        </a:p>
      </dgm:t>
    </dgm:pt>
    <dgm:pt modelId="{DF19AE21-5036-47F2-980A-8585395E5044}">
      <dgm:prSet phldrT="[텍스트]"/>
      <dgm:spPr/>
      <dgm:t>
        <a:bodyPr/>
        <a:lstStyle/>
        <a:p>
          <a:pPr latinLnBrk="1"/>
          <a:r>
            <a:rPr lang="ko-KR" altLang="en-US" dirty="0" smtClean="0"/>
            <a:t>문 승 재</a:t>
          </a:r>
          <a:endParaRPr lang="ko-KR" altLang="en-US" dirty="0"/>
        </a:p>
      </dgm:t>
    </dgm:pt>
    <dgm:pt modelId="{40924AF1-C055-431D-BD21-29F661ABE65B}" type="parTrans" cxnId="{7C089229-FEDC-4740-A2AE-5551213BD037}">
      <dgm:prSet/>
      <dgm:spPr/>
      <dgm:t>
        <a:bodyPr/>
        <a:lstStyle/>
        <a:p>
          <a:pPr latinLnBrk="1"/>
          <a:endParaRPr lang="ko-KR" altLang="en-US"/>
        </a:p>
      </dgm:t>
    </dgm:pt>
    <dgm:pt modelId="{F9CD12B2-CBB1-4FA8-9B41-3026ED0F569E}" type="sibTrans" cxnId="{7C089229-FEDC-4740-A2AE-5551213BD037}">
      <dgm:prSet/>
      <dgm:spPr/>
      <dgm:t>
        <a:bodyPr/>
        <a:lstStyle/>
        <a:p>
          <a:pPr latinLnBrk="1"/>
          <a:endParaRPr lang="ko-KR" altLang="en-US"/>
        </a:p>
      </dgm:t>
    </dgm:pt>
    <dgm:pt modelId="{5406878E-49FC-4362-A01E-B0B3F1CD7509}">
      <dgm:prSet phldrT="[텍스트]"/>
      <dgm:spPr/>
      <dgm:t>
        <a:bodyPr/>
        <a:lstStyle/>
        <a:p>
          <a:pPr latinLnBrk="1"/>
          <a:r>
            <a:rPr lang="ko-KR" altLang="en-US" dirty="0" smtClean="0"/>
            <a:t>첫 출장과 리뷰를 통해 알림의 역할을 수행하였기에 성심 성의껏 준비하고 노력하여 준비한 결과 부족하지만 위와 같은 성과를 얻었습니다</a:t>
          </a:r>
          <a:r>
            <a:rPr lang="en-US" altLang="ko-KR" dirty="0" smtClean="0"/>
            <a:t>. </a:t>
          </a:r>
          <a:r>
            <a:rPr lang="ko-KR" altLang="en-US" dirty="0" smtClean="0"/>
            <a:t>이번 리뷰를 준비하며 부족했던 부분과 아쉬웠던 부분을 파악하여 다음에 있을 기회에도 활용할 수 있는 기회로 삼으며 본 리뷰가 이후 어떻게 사용되어도 큰 도움이 되는 부분이었으면 </a:t>
          </a:r>
          <a:r>
            <a:rPr lang="ko-KR" altLang="en-US" smtClean="0"/>
            <a:t>좋겠습니다</a:t>
          </a:r>
          <a:r>
            <a:rPr lang="en-US" altLang="ko-KR" smtClean="0"/>
            <a:t>. </a:t>
          </a:r>
          <a:endParaRPr lang="ko-KR" altLang="en-US" dirty="0"/>
        </a:p>
      </dgm:t>
    </dgm:pt>
    <dgm:pt modelId="{5A7EDD2C-C868-4F50-B3A5-61EA9B2029A8}" type="parTrans" cxnId="{E0DA04B2-C4BE-4FD7-8582-ACC0260CDD38}">
      <dgm:prSet/>
      <dgm:spPr/>
      <dgm:t>
        <a:bodyPr/>
        <a:lstStyle/>
        <a:p>
          <a:pPr latinLnBrk="1"/>
          <a:endParaRPr lang="ko-KR" altLang="en-US"/>
        </a:p>
      </dgm:t>
    </dgm:pt>
    <dgm:pt modelId="{8067934B-77D5-44DE-BF6A-51132C2EA5E5}" type="sibTrans" cxnId="{E0DA04B2-C4BE-4FD7-8582-ACC0260CDD38}">
      <dgm:prSet/>
      <dgm:spPr/>
      <dgm:t>
        <a:bodyPr/>
        <a:lstStyle/>
        <a:p>
          <a:pPr latinLnBrk="1"/>
          <a:endParaRPr lang="ko-KR" altLang="en-US"/>
        </a:p>
      </dgm:t>
    </dgm:pt>
    <dgm:pt modelId="{48CD16B5-12CE-415D-8DB7-78E080E17F54}">
      <dgm:prSet phldrT="[텍스트]"/>
      <dgm:spPr/>
      <dgm:t>
        <a:bodyPr/>
        <a:lstStyle/>
        <a:p>
          <a:pPr latinLnBrk="1"/>
          <a:r>
            <a:rPr lang="ko-KR" altLang="en-US" dirty="0" smtClean="0"/>
            <a:t>이 재 표</a:t>
          </a:r>
          <a:endParaRPr lang="ko-KR" altLang="en-US" dirty="0"/>
        </a:p>
      </dgm:t>
    </dgm:pt>
    <dgm:pt modelId="{9D5C9EA8-3259-48A2-95CD-0F67BE131266}" type="parTrans" cxnId="{64AED0D9-D495-4D1A-BC4E-D339CEEAA37B}">
      <dgm:prSet/>
      <dgm:spPr/>
      <dgm:t>
        <a:bodyPr/>
        <a:lstStyle/>
        <a:p>
          <a:pPr latinLnBrk="1"/>
          <a:endParaRPr lang="ko-KR" altLang="en-US"/>
        </a:p>
      </dgm:t>
    </dgm:pt>
    <dgm:pt modelId="{32F12397-7BD2-4F88-A8DD-AD6B73F248A9}" type="sibTrans" cxnId="{64AED0D9-D495-4D1A-BC4E-D339CEEAA37B}">
      <dgm:prSet/>
      <dgm:spPr/>
      <dgm:t>
        <a:bodyPr/>
        <a:lstStyle/>
        <a:p>
          <a:pPr latinLnBrk="1"/>
          <a:endParaRPr lang="ko-KR" altLang="en-US"/>
        </a:p>
      </dgm:t>
    </dgm:pt>
    <dgm:pt modelId="{BD7A198D-74B4-43EC-968C-E2B67A395B6D}">
      <dgm:prSet phldrT="[텍스트]"/>
      <dgm:spPr/>
      <dgm:t>
        <a:bodyPr/>
        <a:lstStyle/>
        <a:p>
          <a:pPr latinLnBrk="1"/>
          <a:r>
            <a:rPr lang="ko-KR" altLang="en-US" dirty="0" smtClean="0"/>
            <a:t>랩실에 들어와 아직 랩실 관련 지식이 충분치 않았는데 이번 </a:t>
          </a:r>
          <a:r>
            <a:rPr lang="en-US" altLang="ko-KR" dirty="0" smtClean="0"/>
            <a:t>LED</a:t>
          </a:r>
          <a:r>
            <a:rPr lang="ko-KR" altLang="en-US" dirty="0" smtClean="0"/>
            <a:t>＆</a:t>
          </a:r>
          <a:r>
            <a:rPr lang="en-US" altLang="ko-KR" dirty="0" smtClean="0"/>
            <a:t>OLED EXPO</a:t>
          </a:r>
          <a:r>
            <a:rPr lang="ko-KR" altLang="en-US" dirty="0" smtClean="0"/>
            <a:t>를 다녀와서 완제품과 완제품 구현 등을 보면서 지금 제가 배우고 있는 학문의 활용범위를 잘 알 수 있었고</a:t>
          </a:r>
          <a:r>
            <a:rPr lang="en-US" altLang="ko-KR" dirty="0" smtClean="0"/>
            <a:t>, </a:t>
          </a:r>
          <a:r>
            <a:rPr lang="ko-KR" altLang="en-US" dirty="0" smtClean="0"/>
            <a:t>각 업체에서 대표로 나와 제품 설명하는 것을 보며  저도 그들처럼 전문지식을 하루 빨리 쌓고 싶다는 생각이 들었습니다</a:t>
          </a:r>
          <a:r>
            <a:rPr lang="en-US" altLang="ko-KR" dirty="0" smtClean="0"/>
            <a:t>. </a:t>
          </a:r>
          <a:r>
            <a:rPr lang="ko-KR" altLang="en-US" dirty="0" smtClean="0"/>
            <a:t>이후에도 이와 같은 출장기회 주어진다면 적극적으로 참여하고 싶습니다</a:t>
          </a:r>
          <a:r>
            <a:rPr lang="en-US" altLang="ko-KR" dirty="0" smtClean="0"/>
            <a:t>.</a:t>
          </a:r>
          <a:endParaRPr lang="ko-KR" altLang="en-US" dirty="0"/>
        </a:p>
      </dgm:t>
    </dgm:pt>
    <dgm:pt modelId="{22E292A3-86DE-4687-AA2F-7FDAAD19987A}" type="parTrans" cxnId="{C2D64A7F-12E7-4AB3-9E02-776B35105BCF}">
      <dgm:prSet/>
      <dgm:spPr/>
      <dgm:t>
        <a:bodyPr/>
        <a:lstStyle/>
        <a:p>
          <a:pPr latinLnBrk="1"/>
          <a:endParaRPr lang="ko-KR" altLang="en-US"/>
        </a:p>
      </dgm:t>
    </dgm:pt>
    <dgm:pt modelId="{84D475C5-4CA9-4336-B38B-3B0F6EF6AD52}" type="sibTrans" cxnId="{C2D64A7F-12E7-4AB3-9E02-776B35105BCF}">
      <dgm:prSet/>
      <dgm:spPr/>
      <dgm:t>
        <a:bodyPr/>
        <a:lstStyle/>
        <a:p>
          <a:pPr latinLnBrk="1"/>
          <a:endParaRPr lang="ko-KR" altLang="en-US"/>
        </a:p>
      </dgm:t>
    </dgm:pt>
    <dgm:pt modelId="{4650165E-5BAC-444F-8C13-4114AFE284A7}" type="pres">
      <dgm:prSet presAssocID="{4BCBC71B-086B-491A-8828-79D827FEBB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0BA75F-EEA1-489C-BC2A-F2B88D0A5689}" type="pres">
      <dgm:prSet presAssocID="{DF19AE21-5036-47F2-980A-8585395E5044}" presName="composite" presStyleCnt="0"/>
      <dgm:spPr/>
    </dgm:pt>
    <dgm:pt modelId="{15D5EC1D-71BC-4C09-8CF3-A6E3DEC48552}" type="pres">
      <dgm:prSet presAssocID="{DF19AE21-5036-47F2-980A-8585395E50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D6D5FF-285F-4E10-AE77-02D1CA689BDC}" type="pres">
      <dgm:prSet presAssocID="{DF19AE21-5036-47F2-980A-8585395E5044}" presName="desTx" presStyleLbl="alignAccFollowNode1" presStyleIdx="0" presStyleCnt="2" custLinFactNeighborX="-1386" custLinFactNeighborY="-328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6EDA09A-CAFC-46A2-9C98-6BEEEB588A79}" type="pres">
      <dgm:prSet presAssocID="{F9CD12B2-CBB1-4FA8-9B41-3026ED0F569E}" presName="space" presStyleCnt="0"/>
      <dgm:spPr/>
    </dgm:pt>
    <dgm:pt modelId="{216449F4-68D4-4659-A191-582CD4611F6D}" type="pres">
      <dgm:prSet presAssocID="{48CD16B5-12CE-415D-8DB7-78E080E17F54}" presName="composite" presStyleCnt="0"/>
      <dgm:spPr/>
    </dgm:pt>
    <dgm:pt modelId="{9C2C3DD3-CCC6-4143-BC0F-F546BEBFE3E7}" type="pres">
      <dgm:prSet presAssocID="{48CD16B5-12CE-415D-8DB7-78E080E17F5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81A2453-7713-41F7-838F-122C99A9B61F}" type="pres">
      <dgm:prSet presAssocID="{48CD16B5-12CE-415D-8DB7-78E080E17F5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D670F13-EEA3-4696-9896-9AE6C6C8ED8F}" type="presOf" srcId="{DF19AE21-5036-47F2-980A-8585395E5044}" destId="{15D5EC1D-71BC-4C09-8CF3-A6E3DEC48552}" srcOrd="0" destOrd="0" presId="urn:microsoft.com/office/officeart/2005/8/layout/hList1"/>
    <dgm:cxn modelId="{0B8DFBFF-82CB-47AF-AEB1-003C1ADFA5A2}" type="presOf" srcId="{48CD16B5-12CE-415D-8DB7-78E080E17F54}" destId="{9C2C3DD3-CCC6-4143-BC0F-F546BEBFE3E7}" srcOrd="0" destOrd="0" presId="urn:microsoft.com/office/officeart/2005/8/layout/hList1"/>
    <dgm:cxn modelId="{C2D64A7F-12E7-4AB3-9E02-776B35105BCF}" srcId="{48CD16B5-12CE-415D-8DB7-78E080E17F54}" destId="{BD7A198D-74B4-43EC-968C-E2B67A395B6D}" srcOrd="0" destOrd="0" parTransId="{22E292A3-86DE-4687-AA2F-7FDAAD19987A}" sibTransId="{84D475C5-4CA9-4336-B38B-3B0F6EF6AD52}"/>
    <dgm:cxn modelId="{532D1F58-1852-4493-8FD3-D43654128E1E}" type="presOf" srcId="{4BCBC71B-086B-491A-8828-79D827FEBB92}" destId="{4650165E-5BAC-444F-8C13-4114AFE284A7}" srcOrd="0" destOrd="0" presId="urn:microsoft.com/office/officeart/2005/8/layout/hList1"/>
    <dgm:cxn modelId="{E0DA04B2-C4BE-4FD7-8582-ACC0260CDD38}" srcId="{DF19AE21-5036-47F2-980A-8585395E5044}" destId="{5406878E-49FC-4362-A01E-B0B3F1CD7509}" srcOrd="0" destOrd="0" parTransId="{5A7EDD2C-C868-4F50-B3A5-61EA9B2029A8}" sibTransId="{8067934B-77D5-44DE-BF6A-51132C2EA5E5}"/>
    <dgm:cxn modelId="{F202D920-D3A6-4D6D-A428-F7824DAB1D5E}" type="presOf" srcId="{BD7A198D-74B4-43EC-968C-E2B67A395B6D}" destId="{B81A2453-7713-41F7-838F-122C99A9B61F}" srcOrd="0" destOrd="0" presId="urn:microsoft.com/office/officeart/2005/8/layout/hList1"/>
    <dgm:cxn modelId="{7C089229-FEDC-4740-A2AE-5551213BD037}" srcId="{4BCBC71B-086B-491A-8828-79D827FEBB92}" destId="{DF19AE21-5036-47F2-980A-8585395E5044}" srcOrd="0" destOrd="0" parTransId="{40924AF1-C055-431D-BD21-29F661ABE65B}" sibTransId="{F9CD12B2-CBB1-4FA8-9B41-3026ED0F569E}"/>
    <dgm:cxn modelId="{64AED0D9-D495-4D1A-BC4E-D339CEEAA37B}" srcId="{4BCBC71B-086B-491A-8828-79D827FEBB92}" destId="{48CD16B5-12CE-415D-8DB7-78E080E17F54}" srcOrd="1" destOrd="0" parTransId="{9D5C9EA8-3259-48A2-95CD-0F67BE131266}" sibTransId="{32F12397-7BD2-4F88-A8DD-AD6B73F248A9}"/>
    <dgm:cxn modelId="{4CF359C8-67F0-4C42-91BE-585D493D8458}" type="presOf" srcId="{5406878E-49FC-4362-A01E-B0B3F1CD7509}" destId="{07D6D5FF-285F-4E10-AE77-02D1CA689BDC}" srcOrd="0" destOrd="0" presId="urn:microsoft.com/office/officeart/2005/8/layout/hList1"/>
    <dgm:cxn modelId="{0B7A15FB-5C01-41A2-A87C-95D52CBD79BB}" type="presParOf" srcId="{4650165E-5BAC-444F-8C13-4114AFE284A7}" destId="{690BA75F-EEA1-489C-BC2A-F2B88D0A5689}" srcOrd="0" destOrd="0" presId="urn:microsoft.com/office/officeart/2005/8/layout/hList1"/>
    <dgm:cxn modelId="{F69481C8-AF6C-42C7-B257-5B48CE5A3C42}" type="presParOf" srcId="{690BA75F-EEA1-489C-BC2A-F2B88D0A5689}" destId="{15D5EC1D-71BC-4C09-8CF3-A6E3DEC48552}" srcOrd="0" destOrd="0" presId="urn:microsoft.com/office/officeart/2005/8/layout/hList1"/>
    <dgm:cxn modelId="{1F6021AF-F913-4E29-B3F6-E3C9A3FCCDFA}" type="presParOf" srcId="{690BA75F-EEA1-489C-BC2A-F2B88D0A5689}" destId="{07D6D5FF-285F-4E10-AE77-02D1CA689BDC}" srcOrd="1" destOrd="0" presId="urn:microsoft.com/office/officeart/2005/8/layout/hList1"/>
    <dgm:cxn modelId="{807EC66A-4D2D-4EC3-A698-8081CCB8888C}" type="presParOf" srcId="{4650165E-5BAC-444F-8C13-4114AFE284A7}" destId="{F6EDA09A-CAFC-46A2-9C98-6BEEEB588A79}" srcOrd="1" destOrd="0" presId="urn:microsoft.com/office/officeart/2005/8/layout/hList1"/>
    <dgm:cxn modelId="{C148B5E5-3140-4F97-BB30-A52FC6D388C5}" type="presParOf" srcId="{4650165E-5BAC-444F-8C13-4114AFE284A7}" destId="{216449F4-68D4-4659-A191-582CD4611F6D}" srcOrd="2" destOrd="0" presId="urn:microsoft.com/office/officeart/2005/8/layout/hList1"/>
    <dgm:cxn modelId="{40457998-5AF0-4EFB-AF2B-813E2B7D8B84}" type="presParOf" srcId="{216449F4-68D4-4659-A191-582CD4611F6D}" destId="{9C2C3DD3-CCC6-4143-BC0F-F546BEBFE3E7}" srcOrd="0" destOrd="0" presId="urn:microsoft.com/office/officeart/2005/8/layout/hList1"/>
    <dgm:cxn modelId="{13422B57-FEA9-4A94-9366-E2886A4CF152}" type="presParOf" srcId="{216449F4-68D4-4659-A191-582CD4611F6D}" destId="{B81A2453-7713-41F7-838F-122C99A9B6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6F61C-5AD8-413F-9452-8955392AEC42}">
      <dsp:nvSpPr>
        <dsp:cNvPr id="0" name=""/>
        <dsp:cNvSpPr/>
      </dsp:nvSpPr>
      <dsp:spPr>
        <a:xfrm>
          <a:off x="389668" y="453919"/>
          <a:ext cx="1603882" cy="88252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9C7BC-8065-43B6-90A2-ED546D01B39C}">
      <dsp:nvSpPr>
        <dsp:cNvPr id="0" name=""/>
        <dsp:cNvSpPr/>
      </dsp:nvSpPr>
      <dsp:spPr>
        <a:xfrm>
          <a:off x="551173" y="1495918"/>
          <a:ext cx="1280871" cy="47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100" kern="1200" dirty="0" smtClean="0"/>
            <a:t>Wafer</a:t>
          </a:r>
          <a:endParaRPr lang="ko-KR" altLang="en-US" sz="2100" kern="1200" dirty="0"/>
        </a:p>
      </dsp:txBody>
      <dsp:txXfrm>
        <a:off x="551173" y="1495918"/>
        <a:ext cx="1280871" cy="475203"/>
      </dsp:txXfrm>
    </dsp:sp>
    <dsp:sp modelId="{FBBD39C3-83EB-44D6-AF47-F8DE021B0BCF}">
      <dsp:nvSpPr>
        <dsp:cNvPr id="0" name=""/>
        <dsp:cNvSpPr/>
      </dsp:nvSpPr>
      <dsp:spPr>
        <a:xfrm>
          <a:off x="2576580" y="503155"/>
          <a:ext cx="1280871" cy="88252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8AC65-6AA3-4FA8-9FD3-C3FEB346941C}">
      <dsp:nvSpPr>
        <dsp:cNvPr id="0" name=""/>
        <dsp:cNvSpPr/>
      </dsp:nvSpPr>
      <dsp:spPr>
        <a:xfrm>
          <a:off x="2666420" y="1561045"/>
          <a:ext cx="1280871" cy="47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100" kern="1200" dirty="0" smtClean="0"/>
            <a:t>Chip</a:t>
          </a:r>
          <a:endParaRPr lang="ko-KR" altLang="en-US" sz="2100" kern="1200" dirty="0"/>
        </a:p>
      </dsp:txBody>
      <dsp:txXfrm>
        <a:off x="2666420" y="1561045"/>
        <a:ext cx="1280871" cy="475203"/>
      </dsp:txXfrm>
    </dsp:sp>
    <dsp:sp modelId="{BA99FD71-2DCD-4D05-A1B6-085767F407A4}">
      <dsp:nvSpPr>
        <dsp:cNvPr id="0" name=""/>
        <dsp:cNvSpPr/>
      </dsp:nvSpPr>
      <dsp:spPr>
        <a:xfrm>
          <a:off x="4294539" y="388799"/>
          <a:ext cx="1280884" cy="280009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873FF-31C5-44D1-8AF9-BAE6B40588A4}">
      <dsp:nvSpPr>
        <dsp:cNvPr id="0" name=""/>
        <dsp:cNvSpPr/>
      </dsp:nvSpPr>
      <dsp:spPr>
        <a:xfrm>
          <a:off x="4294545" y="3319417"/>
          <a:ext cx="1280871" cy="47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/>
            <a:t>조명</a:t>
          </a:r>
          <a:endParaRPr lang="ko-KR" altLang="en-US" sz="2100" kern="1200" dirty="0"/>
        </a:p>
      </dsp:txBody>
      <dsp:txXfrm>
        <a:off x="4294545" y="3319417"/>
        <a:ext cx="1280871" cy="475203"/>
      </dsp:txXfrm>
    </dsp:sp>
    <dsp:sp modelId="{93DE671B-5EE9-4BAF-B8C2-833715743635}">
      <dsp:nvSpPr>
        <dsp:cNvPr id="0" name=""/>
        <dsp:cNvSpPr/>
      </dsp:nvSpPr>
      <dsp:spPr>
        <a:xfrm>
          <a:off x="432047" y="2186131"/>
          <a:ext cx="1542733" cy="88252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B70FF-0E40-4F3F-A36F-34F5EF8ED2E9}">
      <dsp:nvSpPr>
        <dsp:cNvPr id="0" name=""/>
        <dsp:cNvSpPr/>
      </dsp:nvSpPr>
      <dsp:spPr>
        <a:xfrm>
          <a:off x="576068" y="3289156"/>
          <a:ext cx="1280871" cy="47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err="1" smtClean="0"/>
            <a:t>계측기</a:t>
          </a:r>
          <a:endParaRPr lang="ko-KR" altLang="en-US" sz="2100" kern="1200" dirty="0"/>
        </a:p>
      </dsp:txBody>
      <dsp:txXfrm>
        <a:off x="576068" y="3289156"/>
        <a:ext cx="1280871" cy="475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5EC1D-71BC-4C09-8CF3-A6E3DEC48552}">
      <dsp:nvSpPr>
        <dsp:cNvPr id="0" name=""/>
        <dsp:cNvSpPr/>
      </dsp:nvSpPr>
      <dsp:spPr>
        <a:xfrm>
          <a:off x="36" y="100508"/>
          <a:ext cx="3538483" cy="691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문 승 재</a:t>
          </a:r>
          <a:endParaRPr lang="ko-KR" altLang="en-US" sz="2400" kern="1200" dirty="0"/>
        </a:p>
      </dsp:txBody>
      <dsp:txXfrm>
        <a:off x="36" y="100508"/>
        <a:ext cx="3538483" cy="691200"/>
      </dsp:txXfrm>
    </dsp:sp>
    <dsp:sp modelId="{07D6D5FF-285F-4E10-AE77-02D1CA689BDC}">
      <dsp:nvSpPr>
        <dsp:cNvPr id="0" name=""/>
        <dsp:cNvSpPr/>
      </dsp:nvSpPr>
      <dsp:spPr>
        <a:xfrm>
          <a:off x="0" y="651967"/>
          <a:ext cx="3538483" cy="425131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첫 출장과 리뷰를 통해 알림의 역할을 수행하였기에 성심 성의껏 준비하고 노력하여 준비한 결과 부족하지만 위와 같은 성과를 얻었습니다</a:t>
          </a:r>
          <a:r>
            <a:rPr lang="en-US" altLang="ko-KR" sz="2400" kern="1200" dirty="0" smtClean="0"/>
            <a:t>. </a:t>
          </a:r>
          <a:r>
            <a:rPr lang="ko-KR" altLang="en-US" sz="2400" kern="1200" dirty="0" smtClean="0"/>
            <a:t>이번 리뷰를 준비하며 부족했던 부분과 아쉬웠던 부분을 파악하여 다음에 있을 기회에도 활용할 수 있는 기회로 삼으며 본 리뷰가 이후 어떻게 사용되어도 큰 도움이 되는 부분이었으면 </a:t>
          </a:r>
          <a:r>
            <a:rPr lang="ko-KR" altLang="en-US" sz="2400" kern="1200" smtClean="0"/>
            <a:t>좋겠습니다</a:t>
          </a:r>
          <a:r>
            <a:rPr lang="en-US" altLang="ko-KR" sz="2400" kern="1200" smtClean="0"/>
            <a:t>. </a:t>
          </a:r>
          <a:endParaRPr lang="ko-KR" altLang="en-US" sz="2400" kern="1200" dirty="0"/>
        </a:p>
      </dsp:txBody>
      <dsp:txXfrm>
        <a:off x="0" y="651967"/>
        <a:ext cx="3538483" cy="4251318"/>
      </dsp:txXfrm>
    </dsp:sp>
    <dsp:sp modelId="{9C2C3DD3-CCC6-4143-BC0F-F546BEBFE3E7}">
      <dsp:nvSpPr>
        <dsp:cNvPr id="0" name=""/>
        <dsp:cNvSpPr/>
      </dsp:nvSpPr>
      <dsp:spPr>
        <a:xfrm>
          <a:off x="4033907" y="100508"/>
          <a:ext cx="3538483" cy="691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이 재 표</a:t>
          </a:r>
          <a:endParaRPr lang="ko-KR" altLang="en-US" sz="2400" kern="1200" dirty="0"/>
        </a:p>
      </dsp:txBody>
      <dsp:txXfrm>
        <a:off x="4033907" y="100508"/>
        <a:ext cx="3538483" cy="691200"/>
      </dsp:txXfrm>
    </dsp:sp>
    <dsp:sp modelId="{B81A2453-7713-41F7-838F-122C99A9B61F}">
      <dsp:nvSpPr>
        <dsp:cNvPr id="0" name=""/>
        <dsp:cNvSpPr/>
      </dsp:nvSpPr>
      <dsp:spPr>
        <a:xfrm>
          <a:off x="4033907" y="791708"/>
          <a:ext cx="3538483" cy="425131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랩실에 들어와 아직 랩실 관련 지식이 충분치 않았는데 이번 </a:t>
          </a:r>
          <a:r>
            <a:rPr lang="en-US" altLang="ko-KR" sz="2400" kern="1200" dirty="0" smtClean="0"/>
            <a:t>LED</a:t>
          </a:r>
          <a:r>
            <a:rPr lang="ko-KR" altLang="en-US" sz="2400" kern="1200" dirty="0" smtClean="0"/>
            <a:t>＆</a:t>
          </a:r>
          <a:r>
            <a:rPr lang="en-US" altLang="ko-KR" sz="2400" kern="1200" dirty="0" smtClean="0"/>
            <a:t>OLED EXPO</a:t>
          </a:r>
          <a:r>
            <a:rPr lang="ko-KR" altLang="en-US" sz="2400" kern="1200" dirty="0" smtClean="0"/>
            <a:t>를 다녀와서 완제품과 완제품 구현 등을 보면서 지금 제가 배우고 있는 학문의 활용범위를 잘 알 수 있었고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각 업체에서 대표로 나와 제품 설명하는 것을 보며  저도 그들처럼 전문지식을 하루 빨리 쌓고 싶다는 생각이 들었습니다</a:t>
          </a:r>
          <a:r>
            <a:rPr lang="en-US" altLang="ko-KR" sz="2400" kern="1200" dirty="0" smtClean="0"/>
            <a:t>. </a:t>
          </a:r>
          <a:r>
            <a:rPr lang="ko-KR" altLang="en-US" sz="2400" kern="1200" dirty="0" smtClean="0"/>
            <a:t>이후에도 이와 같은 출장기회 주어진다면 적극적으로 참여하고 싶습니다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</dsp:txBody>
      <dsp:txXfrm>
        <a:off x="4033907" y="791708"/>
        <a:ext cx="3538483" cy="4251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0" name="자유형 19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제목 20"/>
          <p:cNvSpPr>
            <a:spLocks noGrp="1"/>
          </p:cNvSpPr>
          <p:nvPr>
            <p:ph type="ctrTitle"/>
          </p:nvPr>
        </p:nvSpPr>
        <p:spPr>
          <a:xfrm>
            <a:off x="457200" y="2285992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237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5" name="자유형 24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자유형 25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1600202"/>
            <a:ext cx="8258204" cy="4525963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71407" y="106210"/>
            <a:ext cx="1000131" cy="1036773"/>
            <a:chOff x="13317" y="34771"/>
            <a:chExt cx="1272534" cy="1310103"/>
          </a:xfrm>
        </p:grpSpPr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자유형 19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313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21" name="자유형 20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57364"/>
            <a:ext cx="69071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black"/>
                </a:solidFill>
              </a:rPr>
              <a:pPr/>
              <a:t>2011-07-01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4414" y="3286124"/>
            <a:ext cx="6915144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142845" y="1857364"/>
            <a:ext cx="1000131" cy="1036773"/>
            <a:chOff x="13317" y="34771"/>
            <a:chExt cx="1272534" cy="1310103"/>
          </a:xfrm>
        </p:grpSpPr>
        <p:sp>
          <p:nvSpPr>
            <p:cNvPr id="26" name="자유형 25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자유형 26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자유형 27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자유형 28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자유형 29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39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4" name="자유형 13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11" name="자유형 10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자유형 11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black"/>
                </a:solidFill>
              </a:rPr>
              <a:pPr/>
              <a:t>2011-07-01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0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chemeClr val="accent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1407" y="71414"/>
            <a:ext cx="1000131" cy="1036774"/>
            <a:chOff x="13317" y="34771"/>
            <a:chExt cx="1272535" cy="1310104"/>
          </a:xfrm>
        </p:grpSpPr>
        <p:sp>
          <p:nvSpPr>
            <p:cNvPr id="20" name="자유형 19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자유형 20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자유형 22"/>
            <p:cNvSpPr>
              <a:spLocks/>
            </p:cNvSpPr>
            <p:nvPr/>
          </p:nvSpPr>
          <p:spPr bwMode="gray">
            <a:xfrm>
              <a:off x="969940" y="1030550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자유형 23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383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6" name="자유형 15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  <a:prstDash val="solid"/>
                </a:ln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black"/>
                </a:solidFill>
              </a:rPr>
              <a:pPr/>
              <a:t>2011-07-01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1407" y="106211"/>
            <a:ext cx="1000131" cy="1036773"/>
            <a:chOff x="13317" y="34771"/>
            <a:chExt cx="1272534" cy="1310103"/>
          </a:xfrm>
        </p:grpSpPr>
        <p:sp>
          <p:nvSpPr>
            <p:cNvPr id="19" name="자유형 18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자유형 19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자유형 20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자유형 22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17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2" name="자유형 11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908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6400" y="384598"/>
            <a:ext cx="7500990" cy="481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b"/>
          <a:lstStyle>
            <a:lvl1pPr algn="l">
              <a:defRPr sz="2400" b="1">
                <a:ln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7662" y="1089026"/>
            <a:ext cx="4686304" cy="5054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71580" y="1089026"/>
            <a:ext cx="2686038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gray">
          <a:xfrm>
            <a:off x="340905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gray">
          <a:xfrm>
            <a:off x="71407" y="653955"/>
            <a:ext cx="247040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>
            <a:spLocks/>
          </p:cNvSpPr>
          <p:nvPr/>
        </p:nvSpPr>
        <p:spPr bwMode="gray">
          <a:xfrm>
            <a:off x="73902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자유형 13"/>
          <p:cNvSpPr>
            <a:spLocks/>
          </p:cNvSpPr>
          <p:nvPr/>
        </p:nvSpPr>
        <p:spPr bwMode="gray">
          <a:xfrm>
            <a:off x="823251" y="894237"/>
            <a:ext cx="248287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자유형 14"/>
          <p:cNvSpPr>
            <a:spLocks/>
          </p:cNvSpPr>
          <p:nvPr/>
        </p:nvSpPr>
        <p:spPr bwMode="gray">
          <a:xfrm>
            <a:off x="344103" y="376692"/>
            <a:ext cx="479107" cy="517546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42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29190" y="928670"/>
            <a:ext cx="3857652" cy="928694"/>
          </a:xfrm>
        </p:spPr>
        <p:txBody>
          <a:bodyPr anchor="b"/>
          <a:lstStyle>
            <a:lvl1pPr algn="l">
              <a:defRPr sz="2000" b="1">
                <a:ln>
                  <a:noFill/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9190" y="1928802"/>
            <a:ext cx="3857652" cy="335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 rot="21422455">
            <a:off x="609122" y="1000108"/>
            <a:ext cx="4000528" cy="4857784"/>
          </a:xfrm>
          <a:prstGeom prst="rect">
            <a:avLst/>
          </a:prstGeom>
          <a:solidFill>
            <a:srgbClr val="F8F8F8"/>
          </a:solidFill>
          <a:ln w="3175" cap="sq" cmpd="sng" algn="ctr">
            <a:solidFill>
              <a:srgbClr val="C0C0C0"/>
            </a:solidFill>
            <a:prstDash val="solid"/>
          </a:ln>
          <a:effectLst>
            <a:outerShdw blurRad="5715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"/>
          </p:nvPr>
        </p:nvSpPr>
        <p:spPr>
          <a:xfrm>
            <a:off x="642910" y="1000108"/>
            <a:ext cx="4004390" cy="4857784"/>
          </a:xfrm>
          <a:prstGeom prst="rect">
            <a:avLst/>
          </a:prstGeom>
          <a:solidFill>
            <a:schemeClr val="accent3"/>
          </a:solidFill>
          <a:ln w="3175" cap="sq" cmpd="sng" algn="ctr">
            <a:solidFill>
              <a:srgbClr val="F8F8F8"/>
            </a:solidFill>
            <a:prstDash val="solid"/>
            <a:miter lim="800000"/>
          </a:ln>
          <a:effectLst>
            <a:outerShdw blurRad="38100" dist="50800" dir="3000000" algn="tl" rotWithShape="0">
              <a:srgbClr val="000000">
                <a:alpha val="40000"/>
              </a:srgbClr>
            </a:outerShdw>
          </a:effectLst>
          <a:sp3d contourW="12700" prstMaterial="plastic">
            <a:contourClr>
              <a:srgbClr val="000000">
                <a:alpha val="35294"/>
              </a:srgb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grpSp>
        <p:nvGrpSpPr>
          <p:cNvPr id="3" name="그룹 2"/>
          <p:cNvGrpSpPr/>
          <p:nvPr/>
        </p:nvGrpSpPr>
        <p:grpSpPr>
          <a:xfrm>
            <a:off x="8116469" y="45696"/>
            <a:ext cx="1000131" cy="1036773"/>
            <a:chOff x="13317" y="34771"/>
            <a:chExt cx="1272534" cy="1310103"/>
          </a:xfrm>
        </p:grpSpPr>
        <p:sp>
          <p:nvSpPr>
            <p:cNvPr id="13" name="자유형 12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자유형 13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03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black"/>
                </a:solidFill>
              </a:rPr>
              <a:pPr/>
              <a:t>2011-07-01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2263" y="51347"/>
            <a:ext cx="1000131" cy="1036773"/>
            <a:chOff x="13317" y="34771"/>
            <a:chExt cx="1272534" cy="1310103"/>
          </a:xfrm>
        </p:grpSpPr>
        <p:sp>
          <p:nvSpPr>
            <p:cNvPr id="12" name="자유형 11"/>
            <p:cNvSpPr>
              <a:spLocks/>
            </p:cNvSpPr>
            <p:nvPr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자유형 13"/>
            <p:cNvSpPr>
              <a:spLocks/>
            </p:cNvSpPr>
            <p:nvPr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90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8" name="자유형 7"/>
            <p:cNvSpPr>
              <a:spLocks/>
            </p:cNvSpPr>
            <p:nvPr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>
              <a:spLocks/>
            </p:cNvSpPr>
            <p:nvPr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29454" y="428606"/>
            <a:ext cx="1757346" cy="5357851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28596" y="428606"/>
            <a:ext cx="6357982" cy="536893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908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1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1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1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1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1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1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1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1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654E416-AC96-434A-849A-3526AD992BC4}" type="datetimeFigureOut">
              <a:rPr lang="ko-KR" altLang="en-US" smtClean="0"/>
              <a:pPr/>
              <a:t>2011-07-01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FA4A9B-0E44-48AF-8B50-5AB2AA8E3F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61000">
                <a:schemeClr val="bg1">
                  <a:alpha val="40000"/>
                </a:schemeClr>
              </a:gs>
            </a:gsLst>
            <a:lin ang="5400000" scaled="1"/>
            <a:tileRect/>
          </a:gradFill>
          <a:ln w="1905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D62E2A6-B267-41E9-AE91-0F861A30BCC3}" type="datetimeFigureOut">
              <a:rPr lang="ko-KR" altLang="en-US" smtClean="0">
                <a:solidFill>
                  <a:prstClr val="white"/>
                </a:solidFill>
              </a:rPr>
              <a:pPr/>
              <a:t>2011-07-01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76F813D-8BEE-49DC-AA80-6F9E7088C24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0954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pc="50" dirty="0" smtClean="0">
          <a:ln>
            <a:noFill/>
            <a:prstDash val="solid"/>
          </a:ln>
          <a:gradFill flip="none" rotWithShape="1">
            <a:gsLst>
              <a:gs pos="0">
                <a:schemeClr val="tx2"/>
              </a:gs>
              <a:gs pos="26000">
                <a:schemeClr val="tx2"/>
              </a:gs>
              <a:gs pos="41000">
                <a:schemeClr val="tx2">
                  <a:shade val="90000"/>
                </a:schemeClr>
              </a:gs>
              <a:gs pos="67000">
                <a:schemeClr val="tx2">
                  <a:shade val="50000"/>
                </a:schemeClr>
              </a:gs>
              <a:gs pos="95000">
                <a:schemeClr val="tx2"/>
              </a:gs>
            </a:gsLst>
            <a:lin ang="5400000" scaled="1"/>
            <a:tileRect/>
          </a:gradFill>
          <a:effectLst>
            <a:outerShdw blurRad="50800" dist="50800" dir="54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"/>
        <a:buChar char="u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4"/>
        </a:buClr>
        <a:buSzPct val="80000"/>
        <a:buFont typeface="Wingdings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"/>
        <a:buChar char="u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tx2"/>
        </a:buClr>
        <a:buSzPct val="60000"/>
        <a:buFont typeface="Wingdings"/>
        <a:buChar char="u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"/>
        <a:buChar char="u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55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50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3789040"/>
            <a:ext cx="6408712" cy="1800200"/>
          </a:xfrm>
        </p:spPr>
        <p:txBody>
          <a:bodyPr>
            <a:no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u"/>
            </a:pPr>
            <a:r>
              <a:rPr lang="en-US" altLang="ko-KR" sz="1800" dirty="0" smtClean="0"/>
              <a:t> </a:t>
            </a:r>
            <a:r>
              <a:rPr lang="ko-KR" altLang="en-US" sz="1800" dirty="0" smtClean="0"/>
              <a:t>전시 품목 및 주요 참가업체</a:t>
            </a:r>
            <a:endParaRPr lang="en-US" altLang="ko-KR" sz="1800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u"/>
            </a:pPr>
            <a:r>
              <a:rPr lang="en-US" altLang="ko-KR" sz="1800" dirty="0" smtClean="0"/>
              <a:t>Lamp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u"/>
            </a:pPr>
            <a:r>
              <a:rPr lang="en-US" altLang="ko-KR" sz="1800" dirty="0" smtClean="0"/>
              <a:t>Module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u"/>
            </a:pPr>
            <a:r>
              <a:rPr lang="ko-KR" altLang="en-US" sz="1800" dirty="0" smtClean="0"/>
              <a:t>측정</a:t>
            </a:r>
            <a:r>
              <a:rPr lang="en-US" altLang="ko-KR" sz="1800" dirty="0" smtClean="0"/>
              <a:t>/</a:t>
            </a:r>
            <a:r>
              <a:rPr lang="ko-KR" altLang="en-US" sz="1800" dirty="0" smtClean="0"/>
              <a:t>계측</a:t>
            </a:r>
            <a:r>
              <a:rPr lang="en-US" altLang="ko-KR" sz="1800" dirty="0" smtClean="0"/>
              <a:t>/</a:t>
            </a:r>
            <a:r>
              <a:rPr lang="ko-KR" altLang="en-US" sz="1800" dirty="0" smtClean="0"/>
              <a:t>시험</a:t>
            </a:r>
            <a:r>
              <a:rPr lang="en-US" altLang="ko-KR" sz="1800" dirty="0" smtClean="0"/>
              <a:t>/</a:t>
            </a:r>
            <a:r>
              <a:rPr lang="ko-KR" altLang="en-US" sz="1800" dirty="0" smtClean="0"/>
              <a:t>검사 장비</a:t>
            </a:r>
            <a:endParaRPr lang="en-US" altLang="ko-KR" sz="1800" dirty="0" smtClean="0"/>
          </a:p>
          <a:p>
            <a:pPr marL="285750" indent="-285750">
              <a:buFont typeface="Wingdings" pitchFamily="2" charset="2"/>
              <a:buChar char="u"/>
            </a:pPr>
            <a:endParaRPr lang="ko-KR" altLang="en-US" sz="18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6408712" cy="2088232"/>
          </a:xfrm>
        </p:spPr>
        <p:txBody>
          <a:bodyPr>
            <a:noAutofit/>
          </a:bodyPr>
          <a:lstStyle/>
          <a:p>
            <a:r>
              <a:rPr lang="en-US" altLang="ko-KR" sz="68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2011 LED &amp; OLED EXPO Review</a:t>
            </a:r>
            <a:endParaRPr lang="ko-KR" altLang="en-US" sz="68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6336" y="4653136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문 승 재</a:t>
            </a:r>
            <a:endParaRPr lang="en-US" altLang="ko-KR" sz="2800" b="1" dirty="0" smtClean="0">
              <a:solidFill>
                <a:schemeClr val="bg1"/>
              </a:solidFill>
            </a:endParaRPr>
          </a:p>
          <a:p>
            <a:r>
              <a:rPr lang="ko-KR" altLang="en-US" sz="2800" b="1" dirty="0" smtClean="0">
                <a:solidFill>
                  <a:schemeClr val="bg1"/>
                </a:solidFill>
              </a:rPr>
              <a:t>이 재 표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적분구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광원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광속 측정장치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–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기본 구성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  <p:pic>
        <p:nvPicPr>
          <p:cNvPr id="6" name="그림 5" descr="IMG_0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07455" y="1750207"/>
            <a:ext cx="4000528" cy="4929222"/>
          </a:xfrm>
          <a:prstGeom prst="rect">
            <a:avLst/>
          </a:prstGeom>
        </p:spPr>
      </p:pic>
      <p:sp>
        <p:nvSpPr>
          <p:cNvPr id="9" name="왼쪽 화살표 8"/>
          <p:cNvSpPr/>
          <p:nvPr/>
        </p:nvSpPr>
        <p:spPr>
          <a:xfrm rot="20613738">
            <a:off x="6242253" y="2869040"/>
            <a:ext cx="1143008" cy="357190"/>
          </a:xfrm>
          <a:prstGeom prst="leftArrow">
            <a:avLst>
              <a:gd name="adj1" fmla="val 27836"/>
              <a:gd name="adj2" fmla="val 555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 화살표 9"/>
          <p:cNvSpPr/>
          <p:nvPr/>
        </p:nvSpPr>
        <p:spPr>
          <a:xfrm rot="13038877">
            <a:off x="1491453" y="4524704"/>
            <a:ext cx="1143008" cy="357190"/>
          </a:xfrm>
          <a:prstGeom prst="leftArrow">
            <a:avLst>
              <a:gd name="adj1" fmla="val 27836"/>
              <a:gd name="adj2" fmla="val 555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 화살표 10"/>
          <p:cNvSpPr/>
          <p:nvPr/>
        </p:nvSpPr>
        <p:spPr>
          <a:xfrm rot="1359552">
            <a:off x="5811137" y="5064146"/>
            <a:ext cx="1143008" cy="357190"/>
          </a:xfrm>
          <a:prstGeom prst="leftArrow">
            <a:avLst>
              <a:gd name="adj1" fmla="val 27836"/>
              <a:gd name="adj2" fmla="val 555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43108" y="628652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&lt; 10inch </a:t>
            </a:r>
            <a:r>
              <a:rPr lang="ko-KR" altLang="en-US" b="1" dirty="0" err="1" smtClean="0"/>
              <a:t>적분구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&gt;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</a:t>
            </a:r>
            <a:r>
              <a:rPr lang="en-US" altLang="ko-KR" b="1" dirty="0" err="1" smtClean="0"/>
              <a:t>Spectri</a:t>
            </a:r>
            <a:r>
              <a:rPr lang="en-US" altLang="ko-KR" b="1" dirty="0" smtClean="0"/>
              <a:t> Light </a:t>
            </a:r>
            <a:r>
              <a:rPr lang="en-US" altLang="ko-KR" b="1" dirty="0" smtClean="0">
                <a:latin typeface="바탕"/>
                <a:ea typeface="바탕"/>
              </a:rPr>
              <a:t>Ⅲ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00892" y="5334672"/>
            <a:ext cx="9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광섬유</a:t>
            </a:r>
            <a:endParaRPr lang="ko-KR" alt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58082" y="2571744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 smtClean="0"/>
              <a:t>적분구</a:t>
            </a:r>
            <a:endParaRPr lang="ko-KR" alt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4348" y="3905912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Optic</a:t>
            </a:r>
            <a:endParaRPr lang="ko-KR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적분구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광원</a:t>
            </a:r>
            <a:r>
              <a:rPr lang="en-US" altLang="ko-KR" dirty="0" smtClean="0"/>
              <a:t>/</a:t>
            </a:r>
            <a:r>
              <a:rPr lang="ko-KR" altLang="en-US" dirty="0" smtClean="0"/>
              <a:t>광속 측정장치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  <p:pic>
        <p:nvPicPr>
          <p:cNvPr id="4" name="그림 3" descr="IMG_0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2911" y="2357432"/>
            <a:ext cx="4000526" cy="35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628652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&lt; 20inch </a:t>
            </a:r>
            <a:r>
              <a:rPr lang="ko-KR" altLang="en-US" b="1" dirty="0" err="1" smtClean="0"/>
              <a:t>적분구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&gt; - RISA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2071678"/>
            <a:ext cx="371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광속 측정 시스템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적분구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타입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고사양</a:t>
            </a:r>
            <a:r>
              <a:rPr lang="ko-KR" altLang="en-US" dirty="0" smtClean="0">
                <a:latin typeface="+mn-ea"/>
              </a:rPr>
              <a:t> 저가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각 종 광원 측정에 필요한 </a:t>
            </a:r>
            <a:r>
              <a:rPr lang="en-US" altLang="ko-KR" dirty="0" smtClean="0">
                <a:latin typeface="+mn-ea"/>
              </a:rPr>
              <a:t>Solution </a:t>
            </a:r>
            <a:r>
              <a:rPr lang="ko-KR" altLang="en-US" dirty="0" smtClean="0">
                <a:latin typeface="+mn-ea"/>
              </a:rPr>
              <a:t>제공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적분구</a:t>
            </a:r>
            <a:r>
              <a:rPr lang="ko-KR" altLang="en-US" dirty="0" smtClean="0">
                <a:latin typeface="+mn-ea"/>
              </a:rPr>
              <a:t> 사이즈 </a:t>
            </a:r>
            <a:r>
              <a:rPr lang="en-US" altLang="ko-KR" dirty="0" smtClean="0">
                <a:latin typeface="+mn-ea"/>
              </a:rPr>
              <a:t>: 300mm ~2M</a:t>
            </a:r>
            <a:r>
              <a:rPr lang="ko-KR" altLang="en-US" dirty="0" smtClean="0">
                <a:latin typeface="+mn-ea"/>
              </a:rPr>
              <a:t>로 다양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  300mm~50cm : </a:t>
            </a:r>
            <a:r>
              <a:rPr lang="ko-KR" altLang="en-US" dirty="0" smtClean="0">
                <a:latin typeface="+mn-ea"/>
              </a:rPr>
              <a:t>단일 샘플 측정용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  2M : lamp, </a:t>
            </a:r>
            <a:r>
              <a:rPr lang="ko-KR" altLang="en-US" dirty="0" smtClean="0">
                <a:latin typeface="+mn-ea"/>
              </a:rPr>
              <a:t>조명 측정용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분광기 사용으로 간편한 측정가능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측정항목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분광특성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광도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err="1" smtClean="0">
                <a:latin typeface="+mn-ea"/>
              </a:rPr>
              <a:t>전광속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err="1" smtClean="0">
                <a:latin typeface="+mn-ea"/>
              </a:rPr>
              <a:t>색온도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err="1" smtClean="0">
                <a:latin typeface="+mn-ea"/>
              </a:rPr>
              <a:t>색좌표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           등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다양한 옵션 가능</a:t>
            </a:r>
            <a:r>
              <a:rPr lang="en-US" altLang="ko-KR" dirty="0" smtClean="0">
                <a:latin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28596" y="1714488"/>
            <a:ext cx="8337452" cy="4381512"/>
          </a:xfrm>
        </p:spPr>
        <p:txBody>
          <a:bodyPr/>
          <a:lstStyle/>
          <a:p>
            <a:r>
              <a:rPr lang="ko-KR" altLang="en-US" dirty="0" smtClean="0"/>
              <a:t>배광기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배광</a:t>
            </a:r>
            <a:r>
              <a:rPr lang="ko-KR" altLang="en-US" dirty="0" smtClean="0"/>
              <a:t> 측정장치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                                 </a:t>
            </a:r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06" y="614364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&lt; GO-2000 &gt; - RISA</a:t>
            </a:r>
            <a:endParaRPr lang="ko-KR" alt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357430"/>
            <a:ext cx="371477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86314" y="2143116"/>
            <a:ext cx="4357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고사양</a:t>
            </a:r>
            <a:r>
              <a:rPr lang="ko-KR" altLang="en-US" dirty="0" smtClean="0">
                <a:latin typeface="+mn-ea"/>
              </a:rPr>
              <a:t> 저가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광도계 고정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램프 회전 방식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긴 거리 측정가능</a:t>
            </a:r>
            <a:r>
              <a:rPr lang="en-US" altLang="ko-KR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사양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- </a:t>
            </a:r>
            <a:r>
              <a:rPr lang="ko-KR" altLang="en-US" dirty="0" smtClean="0">
                <a:latin typeface="+mn-ea"/>
              </a:rPr>
              <a:t>회전범위 </a:t>
            </a:r>
            <a:r>
              <a:rPr lang="en-US" altLang="ko-KR" dirty="0" smtClean="0">
                <a:latin typeface="+mn-ea"/>
              </a:rPr>
              <a:t>: ± 180°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- </a:t>
            </a:r>
            <a:r>
              <a:rPr lang="ko-KR" altLang="en-US" dirty="0" smtClean="0">
                <a:latin typeface="+mn-ea"/>
              </a:rPr>
              <a:t>회전 축의 정확도 </a:t>
            </a:r>
            <a:r>
              <a:rPr lang="en-US" altLang="ko-KR" dirty="0" smtClean="0">
                <a:latin typeface="+mn-ea"/>
              </a:rPr>
              <a:t>: 0.1 °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- </a:t>
            </a:r>
            <a:r>
              <a:rPr lang="ko-KR" altLang="en-US" dirty="0" smtClean="0">
                <a:latin typeface="+mn-ea"/>
              </a:rPr>
              <a:t>회전 </a:t>
            </a:r>
            <a:r>
              <a:rPr lang="ko-KR" altLang="en-US" dirty="0" err="1" smtClean="0">
                <a:latin typeface="+mn-ea"/>
              </a:rPr>
              <a:t>분해능</a:t>
            </a:r>
            <a:r>
              <a:rPr lang="ko-KR" altLang="en-US" dirty="0" smtClean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: 0.001 °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- </a:t>
            </a:r>
            <a:r>
              <a:rPr lang="ko-KR" altLang="en-US" dirty="0" smtClean="0">
                <a:latin typeface="+mn-ea"/>
              </a:rPr>
              <a:t>온도 제어 정확도 </a:t>
            </a:r>
            <a:r>
              <a:rPr lang="en-US" altLang="ko-KR" dirty="0" smtClean="0">
                <a:latin typeface="+mn-ea"/>
              </a:rPr>
              <a:t>: ± 0.05°C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- </a:t>
            </a:r>
            <a:r>
              <a:rPr lang="ko-KR" altLang="en-US" dirty="0" smtClean="0">
                <a:latin typeface="+mn-ea"/>
              </a:rPr>
              <a:t>부피가 커 </a:t>
            </a:r>
            <a:r>
              <a:rPr lang="en-US" altLang="ko-KR" dirty="0" smtClean="0">
                <a:latin typeface="+mn-ea"/>
              </a:rPr>
              <a:t>10m</a:t>
            </a:r>
            <a:r>
              <a:rPr lang="ko-KR" altLang="en-US" dirty="0" smtClean="0">
                <a:latin typeface="+mn-ea"/>
              </a:rPr>
              <a:t>이상의 암실 조건 필요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측정항목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광속데이터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광속분포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광원효율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활용계수</a:t>
            </a:r>
            <a:r>
              <a:rPr lang="en-US" altLang="ko-KR" dirty="0" smtClean="0"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            </a:t>
            </a:r>
            <a:r>
              <a:rPr lang="ko-KR" altLang="en-US" dirty="0" err="1" smtClean="0">
                <a:latin typeface="+mn-ea"/>
              </a:rPr>
              <a:t>휘도</a:t>
            </a:r>
            <a:r>
              <a:rPr lang="ko-KR" altLang="en-US" dirty="0" smtClean="0">
                <a:latin typeface="+mn-ea"/>
              </a:rPr>
              <a:t> 한계곡선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눈부심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광원곡선 </a:t>
            </a:r>
            <a:r>
              <a:rPr lang="en-US" altLang="ko-KR" dirty="0" smtClean="0">
                <a:latin typeface="+mn-ea"/>
              </a:rPr>
              <a:t>VS </a:t>
            </a:r>
            <a:r>
              <a:rPr lang="ko-KR" altLang="en-US" dirty="0" smtClean="0">
                <a:latin typeface="+mn-ea"/>
              </a:rPr>
              <a:t>조사면적</a:t>
            </a:r>
            <a:endParaRPr lang="en-US" altLang="ko-KR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배광기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배광</a:t>
            </a:r>
            <a:r>
              <a:rPr lang="en-US" altLang="ko-KR" dirty="0" smtClean="0"/>
              <a:t>/</a:t>
            </a:r>
            <a:r>
              <a:rPr lang="ko-KR" altLang="en-US" dirty="0" smtClean="0"/>
              <a:t>광속 측정장치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6314" y="2071678"/>
            <a:ext cx="40005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휘도계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및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조도계를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이용한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배광특성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측정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회전범위 </a:t>
            </a:r>
            <a:r>
              <a:rPr lang="en-US" altLang="ko-KR" dirty="0" smtClean="0">
                <a:latin typeface="+mn-ea"/>
              </a:rPr>
              <a:t>: ±90 °(1</a:t>
            </a:r>
            <a:r>
              <a:rPr lang="ko-KR" altLang="en-US" dirty="0" smtClean="0">
                <a:latin typeface="+mn-ea"/>
              </a:rPr>
              <a:t>도 씩 분해하여 계측</a:t>
            </a:r>
            <a:r>
              <a:rPr lang="en-US" altLang="ko-KR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스테이지 </a:t>
            </a:r>
            <a:r>
              <a:rPr lang="en-US" altLang="ko-KR" dirty="0" smtClean="0">
                <a:latin typeface="+mn-ea"/>
              </a:rPr>
              <a:t>0 ~ 180°</a:t>
            </a:r>
            <a:r>
              <a:rPr lang="ko-KR" altLang="en-US" dirty="0" smtClean="0">
                <a:latin typeface="+mn-ea"/>
              </a:rPr>
              <a:t>까지 회전가능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분석방식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벡터연산 </a:t>
            </a:r>
            <a:r>
              <a:rPr lang="en-US" altLang="ko-KR" dirty="0" smtClean="0">
                <a:latin typeface="+mn-ea"/>
              </a:rPr>
              <a:t>+ </a:t>
            </a:r>
            <a:r>
              <a:rPr lang="ko-KR" altLang="en-US" dirty="0" smtClean="0">
                <a:latin typeface="+mn-ea"/>
              </a:rPr>
              <a:t>최소 </a:t>
            </a:r>
            <a:r>
              <a:rPr lang="en-US" altLang="ko-KR" dirty="0" smtClean="0">
                <a:latin typeface="+mn-ea"/>
              </a:rPr>
              <a:t>2</a:t>
            </a:r>
            <a:r>
              <a:rPr lang="ko-KR" altLang="en-US" dirty="0" smtClean="0">
                <a:latin typeface="+mn-ea"/>
              </a:rPr>
              <a:t>승법 방식을 이용한 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           </a:t>
            </a:r>
            <a:r>
              <a:rPr lang="ko-KR" altLang="en-US" dirty="0" smtClean="0">
                <a:latin typeface="+mn-ea"/>
              </a:rPr>
              <a:t>단시간 전체 각도의 </a:t>
            </a:r>
            <a:r>
              <a:rPr lang="ko-KR" altLang="en-US" dirty="0" err="1" smtClean="0">
                <a:latin typeface="+mn-ea"/>
              </a:rPr>
              <a:t>휘도</a:t>
            </a:r>
            <a:r>
              <a:rPr lang="ko-KR" altLang="en-US" dirty="0" smtClean="0">
                <a:latin typeface="+mn-ea"/>
              </a:rPr>
              <a:t> 및 조도 분석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dirty="0" smtClean="0">
                <a:latin typeface="+mn-ea"/>
              </a:rPr>
              <a:t>☞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측정시간 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- 5</a:t>
            </a:r>
            <a:r>
              <a:rPr lang="ko-KR" altLang="en-US" dirty="0" smtClean="0">
                <a:latin typeface="+mn-ea"/>
              </a:rPr>
              <a:t>도 분해 측정시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약 </a:t>
            </a:r>
            <a:r>
              <a:rPr lang="en-US" altLang="ko-KR" dirty="0" smtClean="0">
                <a:latin typeface="+mn-ea"/>
              </a:rPr>
              <a:t>50</a:t>
            </a:r>
            <a:r>
              <a:rPr lang="ko-KR" altLang="en-US" dirty="0" smtClean="0">
                <a:latin typeface="+mn-ea"/>
              </a:rPr>
              <a:t>분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- 3</a:t>
            </a:r>
            <a:r>
              <a:rPr lang="ko-KR" altLang="en-US" dirty="0" smtClean="0">
                <a:latin typeface="+mn-ea"/>
              </a:rPr>
              <a:t>도 분해 측정시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약 </a:t>
            </a:r>
            <a:r>
              <a:rPr lang="en-US" altLang="ko-KR" dirty="0" smtClean="0">
                <a:latin typeface="+mn-ea"/>
              </a:rPr>
              <a:t>2</a:t>
            </a:r>
            <a:r>
              <a:rPr lang="ko-KR" altLang="en-US" dirty="0" smtClean="0">
                <a:latin typeface="+mn-ea"/>
              </a:rPr>
              <a:t>시간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- 1</a:t>
            </a:r>
            <a:r>
              <a:rPr lang="ko-KR" altLang="en-US" dirty="0" smtClean="0">
                <a:latin typeface="+mn-ea"/>
              </a:rPr>
              <a:t>도 분해 측정시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약 </a:t>
            </a:r>
            <a:r>
              <a:rPr lang="en-US" altLang="ko-KR" dirty="0" smtClean="0">
                <a:latin typeface="+mn-ea"/>
              </a:rPr>
              <a:t>22</a:t>
            </a:r>
            <a:r>
              <a:rPr lang="ko-KR" altLang="en-US" dirty="0" smtClean="0">
                <a:latin typeface="+mn-ea"/>
              </a:rPr>
              <a:t>시간</a:t>
            </a:r>
            <a:endParaRPr lang="en-US" altLang="ko-KR" dirty="0" smtClean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6" y="614364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&lt; ZERO-FP&gt; - RISA</a:t>
            </a:r>
            <a:endParaRPr lang="ko-KR" altLang="en-US" b="1" dirty="0"/>
          </a:p>
        </p:txBody>
      </p:sp>
      <p:pic>
        <p:nvPicPr>
          <p:cNvPr id="3" name="IMG_066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68498" y="2350578"/>
            <a:ext cx="4245820" cy="3959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3200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sz="3200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sz="3200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sz="3200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3200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sz="3200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3200" b="1" dirty="0" smtClean="0">
                <a:latin typeface="휴먼모음T" pitchFamily="18" charset="-127"/>
                <a:ea typeface="휴먼모음T" pitchFamily="18" charset="-127"/>
              </a:rPr>
              <a:t>계측 장비 시장 현황</a:t>
            </a:r>
            <a:endParaRPr lang="ko-KR" altLang="en-US" sz="3200" dirty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기업별 가격 현황</a:t>
            </a:r>
            <a:r>
              <a:rPr lang="en-US" altLang="ko-KR" dirty="0" smtClean="0"/>
              <a:t>(</a:t>
            </a:r>
            <a:r>
              <a:rPr lang="ko-KR" altLang="en-US" dirty="0" smtClean="0"/>
              <a:t>단위</a:t>
            </a:r>
            <a:r>
              <a:rPr lang="en-US" altLang="ko-KR" dirty="0" smtClean="0"/>
              <a:t>: </a:t>
            </a:r>
            <a:r>
              <a:rPr lang="ko-KR" altLang="en-US" dirty="0" smtClean="0"/>
              <a:t>천만</a:t>
            </a:r>
            <a:r>
              <a:rPr lang="en-US" altLang="ko-KR" dirty="0" smtClean="0"/>
              <a:t>)</a:t>
            </a:r>
          </a:p>
          <a:p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928662" y="2214554"/>
          <a:ext cx="7429552" cy="30718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7388"/>
                <a:gridCol w="1857388"/>
                <a:gridCol w="1857388"/>
                <a:gridCol w="1857388"/>
              </a:tblGrid>
              <a:tr h="61436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기업명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가격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err="1" smtClean="0"/>
                        <a:t>적분구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가격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배광기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스펙트로메타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436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RISA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39,000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90,000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-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436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PSI</a:t>
                      </a:r>
                      <a:r>
                        <a:rPr lang="en-US" altLang="ko-KR" baseline="0" dirty="0" smtClean="0"/>
                        <a:t>  </a:t>
                      </a:r>
                      <a:r>
                        <a:rPr lang="ko-KR" altLang="en-US" baseline="0" dirty="0" err="1" smtClean="0"/>
                        <a:t>트레이딩</a:t>
                      </a:r>
                      <a:r>
                        <a:rPr lang="en-US" altLang="ko-KR" baseline="0" dirty="0" smtClean="0"/>
                        <a:t>(</a:t>
                      </a:r>
                      <a:r>
                        <a:rPr lang="ko-KR" altLang="en-US" baseline="0" dirty="0" smtClean="0"/>
                        <a:t>주</a:t>
                      </a:r>
                      <a:r>
                        <a:rPr lang="en-US" altLang="ko-KR" baseline="0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150,000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200,000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-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4367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-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436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JNC</a:t>
                      </a:r>
                      <a:r>
                        <a:rPr lang="en-US" altLang="ko-KR" baseline="0" dirty="0" smtClean="0"/>
                        <a:t> TECH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42,000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100,000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3,000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LED&amp;OLED EXPO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를 다녀와서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...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714876" y="1714488"/>
            <a:ext cx="3244972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ko-KR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500562" y="2500306"/>
            <a:ext cx="3244972" cy="359569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ko-KR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다이어그램 14"/>
          <p:cNvGraphicFramePr/>
          <p:nvPr/>
        </p:nvGraphicFramePr>
        <p:xfrm>
          <a:off x="785786" y="1500174"/>
          <a:ext cx="757242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764705"/>
            <a:ext cx="7102002" cy="1008111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 smtClean="0">
                <a:solidFill>
                  <a:srgbClr val="00B0F0"/>
                </a:solidFill>
              </a:rPr>
              <a:t>2011</a:t>
            </a:r>
            <a:r>
              <a:rPr lang="en-US" altLang="ko-KR" sz="4800" dirty="0" smtClean="0">
                <a:solidFill>
                  <a:srgbClr val="00B0F0"/>
                </a:solidFill>
              </a:rPr>
              <a:t> </a:t>
            </a:r>
            <a:r>
              <a:rPr lang="en-US" altLang="ko-KR" sz="4800" dirty="0">
                <a:solidFill>
                  <a:srgbClr val="00B0F0"/>
                </a:solidFill>
              </a:rPr>
              <a:t>summer workshop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31640" y="3212976"/>
            <a:ext cx="7123113" cy="1673225"/>
          </a:xfrm>
        </p:spPr>
        <p:txBody>
          <a:bodyPr>
            <a:noAutofit/>
          </a:bodyPr>
          <a:lstStyle/>
          <a:p>
            <a:pPr algn="r"/>
            <a:r>
              <a:rPr lang="ko-KR" altLang="en-US" sz="3200" b="1" dirty="0" smtClean="0">
                <a:latin typeface="바탕"/>
                <a:ea typeface="바탕"/>
              </a:rPr>
              <a:t>▪ </a:t>
            </a:r>
            <a:r>
              <a:rPr lang="ko-KR" altLang="en-US" sz="3200" b="1" dirty="0" smtClean="0"/>
              <a:t>문승재</a:t>
            </a:r>
            <a:endParaRPr lang="en-US" altLang="ko-KR" sz="3200" b="1" dirty="0" smtClean="0"/>
          </a:p>
          <a:p>
            <a:pPr algn="r"/>
            <a:r>
              <a:rPr lang="ko-KR" altLang="en-US" sz="3200" b="1" dirty="0">
                <a:latin typeface="바탕"/>
                <a:ea typeface="바탕"/>
              </a:rPr>
              <a:t>▪ </a:t>
            </a:r>
            <a:r>
              <a:rPr lang="ko-KR" altLang="en-US" sz="3200" b="1" dirty="0" smtClean="0"/>
              <a:t>이재표</a:t>
            </a:r>
            <a:endParaRPr lang="en-US" altLang="ko-KR" sz="3200" b="1" dirty="0" smtClean="0"/>
          </a:p>
          <a:p>
            <a:pPr algn="r"/>
            <a:r>
              <a:rPr lang="ko-KR" altLang="en-US" sz="3200" b="1" dirty="0">
                <a:latin typeface="바탕"/>
                <a:ea typeface="바탕"/>
              </a:rPr>
              <a:t>▪ </a:t>
            </a:r>
            <a:r>
              <a:rPr lang="ko-KR" altLang="en-US" sz="3200" b="1" dirty="0" err="1" smtClean="0"/>
              <a:t>손서형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314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21600000">
            <a:off x="1187624" y="332656"/>
            <a:ext cx="6907179" cy="792088"/>
          </a:xfrm>
        </p:spPr>
        <p:txBody>
          <a:bodyPr/>
          <a:lstStyle/>
          <a:p>
            <a:pPr algn="ctr"/>
            <a:r>
              <a:rPr lang="ko-KR" altLang="en-US" sz="3200" dirty="0" smtClean="0"/>
              <a:t>문승재 </a:t>
            </a:r>
            <a:r>
              <a:rPr lang="en-US" altLang="ko-KR" sz="3200" dirty="0" smtClean="0"/>
              <a:t>2011 </a:t>
            </a:r>
            <a:r>
              <a:rPr lang="ko-KR" altLang="en-US" sz="3200" dirty="0" smtClean="0"/>
              <a:t>하계 </a:t>
            </a:r>
            <a:r>
              <a:rPr lang="en-US" altLang="ko-KR" sz="3200" dirty="0" smtClean="0"/>
              <a:t>WORKSHOP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782749"/>
              </p:ext>
            </p:extLst>
          </p:nvPr>
        </p:nvGraphicFramePr>
        <p:xfrm>
          <a:off x="467544" y="1196752"/>
          <a:ext cx="7992890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116"/>
                <a:gridCol w="2035894"/>
                <a:gridCol w="890480"/>
                <a:gridCol w="890480"/>
                <a:gridCol w="890480"/>
                <a:gridCol w="890480"/>
                <a:gridCol w="890480"/>
                <a:gridCol w="890480"/>
              </a:tblGrid>
              <a:tr h="37084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수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업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수강과목 공부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전자기학</a:t>
                      </a:r>
                      <a:r>
                        <a:rPr lang="en-US" altLang="ko-KR" sz="1400" dirty="0" smtClean="0"/>
                        <a:t>FEEDBACK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</a:t>
                      </a:r>
                    </a:p>
                    <a:p>
                      <a:pPr latinLnBrk="1"/>
                      <a:r>
                        <a:rPr lang="en-US" altLang="ko-KR" dirty="0" smtClean="0"/>
                        <a:t>A</a:t>
                      </a:r>
                    </a:p>
                    <a:p>
                      <a:pPr latinLnBrk="1"/>
                      <a:r>
                        <a:rPr lang="en-US" altLang="ko-KR" dirty="0" smtClean="0"/>
                        <a:t>B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공정장비습득완료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Lazi&amp;Pspice</a:t>
                      </a:r>
                      <a:r>
                        <a:rPr lang="en-US" altLang="ko-KR" sz="1400" baseline="0" dirty="0" smtClean="0"/>
                        <a:t> </a:t>
                      </a:r>
                      <a:r>
                        <a:rPr lang="ko-KR" altLang="en-US" sz="1400" baseline="0" dirty="0" smtClean="0"/>
                        <a:t>숙달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연구비처리 숙달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젊은 </a:t>
                      </a:r>
                      <a:r>
                        <a:rPr lang="ko-KR" altLang="en-US" sz="1400" dirty="0" err="1" smtClean="0"/>
                        <a:t>인꾼으로서</a:t>
                      </a:r>
                      <a:r>
                        <a:rPr lang="ko-KR" altLang="en-US" sz="1400" dirty="0" smtClean="0"/>
                        <a:t> 최선을 다함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기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타</a:t>
                      </a:r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졸업작품수행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운동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체중감량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유지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개인 중간점검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방학 후 </a:t>
                      </a:r>
                      <a:r>
                        <a:rPr lang="en-US" altLang="ko-KR" dirty="0" smtClean="0"/>
                        <a:t>2</a:t>
                      </a:r>
                      <a:r>
                        <a:rPr lang="ko-KR" altLang="en-US" dirty="0" smtClean="0"/>
                        <a:t>학기 진입 전 중간 </a:t>
                      </a:r>
                      <a:r>
                        <a:rPr lang="ko-KR" altLang="en-US" dirty="0" err="1" smtClean="0"/>
                        <a:t>전검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왼쪽/오른쪽 화살표 4"/>
          <p:cNvSpPr/>
          <p:nvPr/>
        </p:nvSpPr>
        <p:spPr>
          <a:xfrm>
            <a:off x="4716016" y="1628800"/>
            <a:ext cx="2520280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왼쪽/오른쪽 화살표 5"/>
          <p:cNvSpPr/>
          <p:nvPr/>
        </p:nvSpPr>
        <p:spPr>
          <a:xfrm>
            <a:off x="3203848" y="2013248"/>
            <a:ext cx="1728192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왼쪽/오른쪽 화살표 6"/>
          <p:cNvSpPr/>
          <p:nvPr/>
        </p:nvSpPr>
        <p:spPr>
          <a:xfrm>
            <a:off x="3131840" y="2420888"/>
            <a:ext cx="2160240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왼쪽/오른쪽 화살표 7"/>
          <p:cNvSpPr/>
          <p:nvPr/>
        </p:nvSpPr>
        <p:spPr>
          <a:xfrm>
            <a:off x="3131840" y="2780928"/>
            <a:ext cx="1368152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왼쪽/오른쪽 화살표 8"/>
          <p:cNvSpPr/>
          <p:nvPr/>
        </p:nvSpPr>
        <p:spPr>
          <a:xfrm>
            <a:off x="3131840" y="3140968"/>
            <a:ext cx="1080120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/오른쪽 화살표 9"/>
          <p:cNvSpPr/>
          <p:nvPr/>
        </p:nvSpPr>
        <p:spPr>
          <a:xfrm>
            <a:off x="3131841" y="3573016"/>
            <a:ext cx="4968551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/오른쪽 화살표 10"/>
          <p:cNvSpPr/>
          <p:nvPr/>
        </p:nvSpPr>
        <p:spPr>
          <a:xfrm>
            <a:off x="3131840" y="4005064"/>
            <a:ext cx="4392488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왼쪽/오른쪽 화살표 11"/>
          <p:cNvSpPr/>
          <p:nvPr/>
        </p:nvSpPr>
        <p:spPr>
          <a:xfrm>
            <a:off x="3128459" y="4293096"/>
            <a:ext cx="4971933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7544" y="5085184"/>
            <a:ext cx="7992888" cy="1692771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Lab </a:t>
            </a:r>
            <a:r>
              <a:rPr lang="ko-KR" altLang="en-US" sz="2400" b="1" dirty="0" smtClean="0"/>
              <a:t>생활 개인 수칙</a:t>
            </a:r>
            <a:endParaRPr lang="en-US" altLang="ko-KR" sz="2400" b="1" dirty="0" smtClean="0"/>
          </a:p>
          <a:p>
            <a:r>
              <a:rPr lang="ko-KR" altLang="ko-KR" sz="2000" spc="-150" dirty="0" smtClean="0">
                <a:latin typeface="HY강M" pitchFamily="18" charset="-127"/>
                <a:ea typeface="HY강M" pitchFamily="18" charset="-127"/>
              </a:rPr>
              <a:t>▪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출근은 칼처럼</a:t>
            </a:r>
            <a:endParaRPr lang="en-US" altLang="ko-KR" sz="2000" spc="-150" dirty="0" smtClean="0">
              <a:latin typeface="HY강M" pitchFamily="18" charset="-127"/>
              <a:ea typeface="HY강M" pitchFamily="18" charset="-127"/>
            </a:endParaRPr>
          </a:p>
          <a:p>
            <a:r>
              <a:rPr lang="ko-KR" altLang="ko-KR" sz="2000" spc="-150" dirty="0" smtClean="0">
                <a:latin typeface="HY강M" pitchFamily="18" charset="-127"/>
                <a:ea typeface="HY강M" pitchFamily="18" charset="-127"/>
              </a:rPr>
              <a:t>▪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퇴근은 힘들어도 나를 위해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…</a:t>
            </a:r>
          </a:p>
          <a:p>
            <a:r>
              <a:rPr lang="ko-KR" altLang="ko-KR" sz="2000" spc="-150" dirty="0" smtClean="0">
                <a:latin typeface="HY강M" pitchFamily="18" charset="-127"/>
                <a:ea typeface="HY강M" pitchFamily="18" charset="-127"/>
              </a:rPr>
              <a:t>▪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식욕 억제 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=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체중감량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/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유지 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: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현재►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spc="-150" dirty="0" err="1" smtClean="0">
                <a:latin typeface="HY강M" pitchFamily="18" charset="-127"/>
                <a:ea typeface="HY강M" pitchFamily="18" charset="-127"/>
              </a:rPr>
              <a:t>폭주중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 목표</a:t>
            </a:r>
            <a:r>
              <a:rPr lang="ko-KR" altLang="en-US" sz="2000" spc="-150" dirty="0">
                <a:latin typeface="HY강M" pitchFamily="18" charset="-127"/>
                <a:ea typeface="HY강M" pitchFamily="18" charset="-127"/>
              </a:rPr>
              <a:t> ►</a:t>
            </a:r>
            <a:r>
              <a:rPr lang="en-US" altLang="ko-KR" sz="2000" spc="-150" dirty="0"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73~75kg(-8~-5kg)</a:t>
            </a:r>
          </a:p>
          <a:p>
            <a:r>
              <a:rPr lang="ko-KR" altLang="ko-KR" sz="2000" spc="-150" dirty="0" smtClean="0">
                <a:latin typeface="HY강M" pitchFamily="18" charset="-127"/>
                <a:ea typeface="HY강M" pitchFamily="18" charset="-127"/>
              </a:rPr>
              <a:t>▪</a:t>
            </a:r>
            <a:r>
              <a:rPr lang="en-US" altLang="ko-KR" sz="2000" spc="-15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항상 마음도</a:t>
            </a:r>
            <a:r>
              <a:rPr lang="en-US" altLang="ko-KR" sz="2000" spc="-15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spc="-150" dirty="0" smtClean="0">
                <a:latin typeface="HY강M" pitchFamily="18" charset="-127"/>
                <a:ea typeface="HY강M" pitchFamily="18" charset="-127"/>
              </a:rPr>
              <a:t>자리도 정리정돈</a:t>
            </a:r>
            <a:endParaRPr lang="en-US" altLang="ko-KR" sz="2000" spc="-150" dirty="0" smtClean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06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표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2190426"/>
                  </p:ext>
                </p:extLst>
              </p:nvPr>
            </p:nvGraphicFramePr>
            <p:xfrm>
              <a:off x="1115616" y="1052736"/>
              <a:ext cx="7056784" cy="56354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4196"/>
                    <a:gridCol w="1764196"/>
                    <a:gridCol w="1764196"/>
                    <a:gridCol w="1764196"/>
                  </a:tblGrid>
                  <a:tr h="527859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dirty="0" smtClean="0"/>
                            <a:t>하계방학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</a:t>
                          </a:r>
                          <a:r>
                            <a:rPr lang="ko-KR" altLang="en-US" dirty="0" smtClean="0"/>
                            <a:t>학기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dirty="0" smtClean="0"/>
                            <a:t>동계방학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1685097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sz="2000" dirty="0" smtClean="0"/>
                        </a:p>
                        <a:p>
                          <a:pPr algn="ctr" latinLnBrk="1"/>
                          <a:endParaRPr lang="en-US" altLang="ko-KR" sz="2000" dirty="0" smtClean="0"/>
                        </a:p>
                        <a:p>
                          <a:pPr algn="ctr" latinLnBrk="1"/>
                          <a:r>
                            <a:rPr lang="ko-KR" altLang="en-US" sz="2000" dirty="0" smtClean="0"/>
                            <a:t>졸업작품</a:t>
                          </a:r>
                          <a:endParaRPr lang="ko-KR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 xmlns:m="http://schemas.openxmlformats.org/officeDocument/2006/math">
                              <m:r>
                                <a:rPr lang="ko-KR" altLang="en-US" sz="1800" i="1" smtClean="0">
                                  <a:latin typeface="Cambria Math"/>
                                  <a:ea typeface="+mn-ea"/>
                                </a:rPr>
                                <m:t>☞</m:t>
                              </m:r>
                            </m:oMath>
                          </a14:m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09</a:t>
                          </a:r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년</a:t>
                          </a:r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,10</a:t>
                          </a:r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년 졸업작품 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내용 검토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무기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𝐸𝐿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에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US" altLang="ko-KR" sz="1800" b="0" i="1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대해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공부</m:t>
                                </m:r>
                              </m:oMath>
                            </m:oMathPara>
                          </a14:m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sz="1800" i="1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 xmlns:m="http://schemas.openxmlformats.org/officeDocument/2006/math">
                              <m:r>
                                <a:rPr lang="ko-KR" altLang="en-US" sz="1800" i="1" smtClean="0">
                                  <a:latin typeface="Cambria Math"/>
                                  <a:ea typeface="+mn-ea"/>
                                </a:rPr>
                                <m:t>☞</m:t>
                              </m:r>
                            </m:oMath>
                          </a14:m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졸업작품 진행 및 경연대회</a:t>
                          </a:r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▪</a:t>
                          </a:r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</a:tr>
                  <a:tr h="1502548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r>
                            <a:rPr lang="en-US" altLang="ko-KR" dirty="0" smtClean="0"/>
                            <a:t>LAB</a:t>
                          </a:r>
                          <a:r>
                            <a:rPr lang="ko-KR" altLang="en-US" dirty="0" smtClean="0"/>
                            <a:t>생활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 xmlns:m="http://schemas.openxmlformats.org/officeDocument/2006/math">
                              <m:r>
                                <a:rPr lang="ko-KR" altLang="en-US" sz="1800" i="1" smtClean="0">
                                  <a:latin typeface="Cambria Math"/>
                                  <a:ea typeface="+mn-ea"/>
                                </a:rPr>
                                <m:t>☞</m:t>
                              </m:r>
                            </m:oMath>
                          </a14:m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영어강독</a:t>
                          </a:r>
                          <a:r>
                            <a:rPr lang="ko-KR" altLang="en-US" baseline="0" dirty="0" smtClean="0">
                              <a:latin typeface="+mn-ea"/>
                              <a:ea typeface="+mn-ea"/>
                            </a:rPr>
                            <a:t> 및</a:t>
                          </a:r>
                          <a:endParaRPr lang="en-US" altLang="ko-KR" baseline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TFT </a:t>
                          </a:r>
                          <a:r>
                            <a:rPr lang="ko-KR" altLang="en-US" dirty="0" err="1" smtClean="0">
                              <a:latin typeface="+mn-ea"/>
                              <a:ea typeface="+mn-ea"/>
                            </a:rPr>
                            <a:t>설계ㆍ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공정 학습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𝐾𝐼𝐷𝑆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𝐷𝐼𝑆𝑃𝐿𝐴𝑌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SCHOOL </a:t>
                          </a:r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참여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sz="1800" i="1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 xmlns:m="http://schemas.openxmlformats.org/officeDocument/2006/math">
                              <m:r>
                                <a:rPr lang="ko-KR" altLang="en-US" sz="1800" i="1" smtClean="0">
                                  <a:latin typeface="Cambria Math"/>
                                  <a:ea typeface="+mn-ea"/>
                                </a:rPr>
                                <m:t>☞</m:t>
                              </m:r>
                            </m:oMath>
                          </a14:m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기계</a:t>
                          </a:r>
                          <a:r>
                            <a:rPr lang="ko-KR" altLang="en-US" baseline="0" dirty="0" smtClean="0">
                              <a:latin typeface="+mn-ea"/>
                              <a:ea typeface="+mn-ea"/>
                            </a:rPr>
                            <a:t> 및 설계프로그램 </a:t>
                          </a:r>
                          <a:endParaRPr lang="en-US" altLang="ko-KR" baseline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baseline="0" dirty="0" smtClean="0">
                              <a:latin typeface="+mn-ea"/>
                              <a:ea typeface="+mn-ea"/>
                            </a:rPr>
                            <a:t>활용능력 갖춤</a:t>
                          </a:r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 </a:t>
                          </a:r>
                        </a:p>
                        <a:p>
                          <a:pPr algn="ctr" latinLnBrk="1"/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차후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과제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진행</a:t>
                          </a:r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기계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및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설계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b="0" dirty="0" smtClean="0">
                              <a:latin typeface="+mn-ea"/>
                              <a:ea typeface="+mn-ea"/>
                            </a:rPr>
                            <a:t>프로그램</a:t>
                          </a:r>
                          <a:endParaRPr lang="en-US" altLang="ko-KR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b="0" dirty="0" smtClean="0">
                              <a:latin typeface="+mn-ea"/>
                              <a:ea typeface="+mn-ea"/>
                            </a:rPr>
                            <a:t>숙달</a:t>
                          </a:r>
                          <a:endParaRPr lang="ko-KR" altLang="en-US" b="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</a:tr>
                  <a:tr h="1685097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r>
                            <a:rPr lang="ko-KR" altLang="en-US" dirty="0" smtClean="0"/>
                            <a:t>개인 생활 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sz="1800" i="1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주말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운동하기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en-US" altLang="ko-KR" sz="1800" b="0" dirty="0" smtClean="0">
                              <a:latin typeface="+mn-ea"/>
                              <a:ea typeface="+mn-ea"/>
                            </a:rPr>
                            <a:t>(</a:t>
                          </a:r>
                          <a:r>
                            <a:rPr lang="ko-KR" altLang="en-US" sz="1800" b="0" dirty="0" smtClean="0">
                              <a:latin typeface="+mn-ea"/>
                              <a:ea typeface="+mn-ea"/>
                            </a:rPr>
                            <a:t>체중 관리</a:t>
                          </a:r>
                          <a:r>
                            <a:rPr lang="en-US" altLang="ko-KR" sz="1800" b="0" dirty="0" smtClean="0">
                              <a:latin typeface="+mn-ea"/>
                              <a:ea typeface="+mn-ea"/>
                            </a:rPr>
                            <a:t>)</a:t>
                          </a: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en-US" altLang="ko-KR" sz="1800" b="0" i="0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전자공학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 </m:t>
                                </m:r>
                              </m:oMath>
                            </m:oMathPara>
                          </a14:m>
                          <a:endParaRPr lang="en-US" altLang="ko-KR" sz="1800" b="0" i="1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재학습</m:t>
                                </m:r>
                              </m:oMath>
                            </m:oMathPara>
                          </a14:m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주말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운동하기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(</a:t>
                          </a:r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체중 관리</a:t>
                          </a:r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)</a:t>
                          </a: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</a:rPr>
                                  <m:t>☞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800" b="0" i="0" smtClean="0">
                                    <a:latin typeface="Cambria Math"/>
                                  </a:rPr>
                                  <m:t>MOS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</a:rPr>
                                  <m:t>자격증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취득</a:t>
                          </a:r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  <a:ea typeface="+mn-ea"/>
                                  </a:rPr>
                                  <m:t>☞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주말</m:t>
                                </m:r>
                                <m:r>
                                  <a:rPr lang="en-US" altLang="ko-KR" sz="1800" b="0" i="1" smtClean="0">
                                    <a:latin typeface="Cambria Math"/>
                                    <a:ea typeface="+mn-ea"/>
                                  </a:rPr>
                                  <m:t> </m:t>
                                </m:r>
                                <m:r>
                                  <a:rPr lang="ko-KR" altLang="en-US" sz="1800" b="0" i="1" smtClean="0">
                                    <a:latin typeface="Cambria Math"/>
                                    <a:ea typeface="+mn-ea"/>
                                  </a:rPr>
                                  <m:t>운동하기</m:t>
                                </m:r>
                              </m:oMath>
                            </m:oMathPara>
                          </a14:m>
                          <a:endParaRPr lang="en-US" altLang="ko-KR" sz="1800" b="0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(</a:t>
                          </a:r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체중 관리</a:t>
                          </a:r>
                          <a:r>
                            <a:rPr lang="en-US" altLang="ko-KR" dirty="0" smtClean="0">
                              <a:latin typeface="+mn-ea"/>
                              <a:ea typeface="+mn-ea"/>
                            </a:rPr>
                            <a:t>)</a:t>
                          </a:r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표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2190426"/>
                  </p:ext>
                </p:extLst>
              </p:nvPr>
            </p:nvGraphicFramePr>
            <p:xfrm>
              <a:off x="1115616" y="1052736"/>
              <a:ext cx="7056784" cy="56354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4196"/>
                    <a:gridCol w="1764196"/>
                    <a:gridCol w="1764196"/>
                    <a:gridCol w="1764196"/>
                  </a:tblGrid>
                  <a:tr h="527859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dirty="0" smtClean="0"/>
                            <a:t>하계방학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2</a:t>
                          </a:r>
                          <a:r>
                            <a:rPr lang="ko-KR" altLang="en-US" dirty="0" smtClean="0"/>
                            <a:t>학기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dirty="0" smtClean="0"/>
                            <a:t>동계방학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1685097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sz="2000" dirty="0" smtClean="0"/>
                        </a:p>
                        <a:p>
                          <a:pPr algn="ctr" latinLnBrk="1"/>
                          <a:endParaRPr lang="en-US" altLang="ko-KR" sz="2000" dirty="0" smtClean="0"/>
                        </a:p>
                        <a:p>
                          <a:pPr algn="ctr" latinLnBrk="1"/>
                          <a:r>
                            <a:rPr lang="ko-KR" altLang="en-US" sz="2000" dirty="0" smtClean="0"/>
                            <a:t>졸업작품</a:t>
                          </a:r>
                          <a:endParaRPr lang="ko-KR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346" t="-33333" r="-200346" b="-203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99655" t="-33333" r="-99655" b="-203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endParaRPr lang="en-US" altLang="ko-KR" dirty="0" smtClean="0">
                            <a:latin typeface="+mn-ea"/>
                            <a:ea typeface="+mn-ea"/>
                          </a:endParaRPr>
                        </a:p>
                        <a:p>
                          <a:pPr algn="ctr" latinLnBrk="1"/>
                          <a:r>
                            <a:rPr lang="ko-KR" altLang="en-US" dirty="0" smtClean="0">
                              <a:latin typeface="+mn-ea"/>
                              <a:ea typeface="+mn-ea"/>
                            </a:rPr>
                            <a:t>▪</a:t>
                          </a:r>
                          <a:endParaRPr lang="ko-KR" altLang="en-US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</a:tr>
                  <a:tr h="1737360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r>
                            <a:rPr lang="en-US" altLang="ko-KR" dirty="0" smtClean="0"/>
                            <a:t>LAB</a:t>
                          </a:r>
                          <a:r>
                            <a:rPr lang="ko-KR" altLang="en-US" dirty="0" smtClean="0"/>
                            <a:t>생활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346" t="-129123" r="-200346" b="-971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99655" t="-129123" r="-99655" b="-971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00692" t="-129123" b="-97193"/>
                          </a:stretch>
                        </a:blipFill>
                      </a:tcPr>
                    </a:tc>
                  </a:tr>
                  <a:tr h="1685097">
                    <a:tc>
                      <a:txBody>
                        <a:bodyPr/>
                        <a:lstStyle/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endParaRPr lang="en-US" altLang="ko-KR" dirty="0" smtClean="0"/>
                        </a:p>
                        <a:p>
                          <a:pPr algn="ctr" latinLnBrk="1"/>
                          <a:r>
                            <a:rPr lang="ko-KR" altLang="en-US" dirty="0" smtClean="0"/>
                            <a:t>개인 생활 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346" t="-236594" r="-200346" b="-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99655" t="-236594" r="-99655" b="-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00692" t="-236594" b="-36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제목 1"/>
          <p:cNvSpPr txBox="1">
            <a:spLocks/>
          </p:cNvSpPr>
          <p:nvPr/>
        </p:nvSpPr>
        <p:spPr>
          <a:xfrm rot="21600000">
            <a:off x="1187624" y="332656"/>
            <a:ext cx="6907179" cy="792088"/>
          </a:xfrm>
          <a:prstGeom prst="rect">
            <a:avLst/>
          </a:prstGeom>
        </p:spPr>
        <p:txBody>
          <a:bodyPr vert="horz" rtlCol="0" anchor="t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b="1" kern="1200" cap="all" spc="50">
                <a:ln>
                  <a:noFill/>
                  <a:prstDash val="solid"/>
                </a:ln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  <a:effectLst>
                  <a:outerShdw blurRad="50800" dist="50800" dir="54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ctr"/>
            <a:r>
              <a:rPr lang="ko-KR" altLang="en-US" sz="3200" dirty="0" smtClean="0"/>
              <a:t>이재표 </a:t>
            </a:r>
            <a:r>
              <a:rPr lang="en-US" altLang="ko-KR" sz="3200" dirty="0" smtClean="0"/>
              <a:t>2011 </a:t>
            </a:r>
            <a:r>
              <a:rPr lang="ko-KR" altLang="en-US" sz="3200" dirty="0" smtClean="0"/>
              <a:t>하계 </a:t>
            </a:r>
            <a:r>
              <a:rPr lang="en-US" altLang="ko-KR" sz="3200" dirty="0" smtClean="0"/>
              <a:t>WORKSHOP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42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6864" cy="851556"/>
          </a:xfrm>
        </p:spPr>
        <p:txBody>
          <a:bodyPr/>
          <a:lstStyle/>
          <a:p>
            <a:pPr algn="ctr"/>
            <a:r>
              <a:rPr lang="ko-KR" altLang="en-US" dirty="0" err="1" smtClean="0"/>
              <a:t>손서형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5576" y="1700808"/>
            <a:ext cx="7992888" cy="3960440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- </a:t>
            </a:r>
            <a:r>
              <a:rPr lang="ko-KR" altLang="en-US" sz="2800" dirty="0" smtClean="0"/>
              <a:t>전자기학 </a:t>
            </a:r>
            <a:r>
              <a:rPr lang="en-US" altLang="ko-KR" sz="2800" dirty="0" smtClean="0"/>
              <a:t>study</a:t>
            </a:r>
          </a:p>
          <a:p>
            <a:r>
              <a:rPr lang="en-US" altLang="ko-KR" sz="2800" dirty="0" smtClean="0"/>
              <a:t>- Lasi7 &amp; </a:t>
            </a:r>
            <a:r>
              <a:rPr lang="en-US" altLang="ko-KR" sz="2800" dirty="0" err="1" smtClean="0"/>
              <a:t>pspce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숙달</a:t>
            </a:r>
            <a:endParaRPr lang="en-US" altLang="ko-KR" sz="2800" dirty="0" smtClean="0"/>
          </a:p>
          <a:p>
            <a:r>
              <a:rPr lang="en-US" altLang="ko-KR" sz="2800" dirty="0" smtClean="0"/>
              <a:t>-</a:t>
            </a:r>
            <a:r>
              <a:rPr lang="ko-KR" altLang="en-US" sz="2800" dirty="0" smtClean="0"/>
              <a:t>공정 기계 작동법 익히기</a:t>
            </a:r>
            <a:endParaRPr lang="en-US" altLang="ko-KR" sz="2800" dirty="0" smtClean="0"/>
          </a:p>
          <a:p>
            <a:r>
              <a:rPr lang="en-US" altLang="ko-KR" sz="2800" dirty="0" smtClean="0"/>
              <a:t>-display </a:t>
            </a:r>
            <a:r>
              <a:rPr lang="ko-KR" altLang="en-US" sz="2800" dirty="0" smtClean="0"/>
              <a:t>뼈대잡</a:t>
            </a:r>
            <a:r>
              <a:rPr lang="ko-KR" altLang="en-US" sz="2800" dirty="0"/>
              <a:t>기</a:t>
            </a:r>
            <a:endParaRPr lang="en-US" altLang="ko-KR" sz="2800" dirty="0" smtClean="0"/>
          </a:p>
          <a:p>
            <a:r>
              <a:rPr lang="en-US" altLang="ko-KR" sz="2800" dirty="0" smtClean="0"/>
              <a:t>-</a:t>
            </a:r>
            <a:r>
              <a:rPr lang="ko-KR" altLang="en-US" sz="2800" dirty="0" smtClean="0"/>
              <a:t>졸업작품</a:t>
            </a:r>
            <a:r>
              <a:rPr lang="en-US" altLang="ko-KR" sz="2800" dirty="0" smtClean="0"/>
              <a:t>: </a:t>
            </a:r>
            <a:r>
              <a:rPr lang="ko-KR" altLang="en-US" sz="2800" dirty="0" err="1" smtClean="0"/>
              <a:t>솔라셀</a:t>
            </a:r>
            <a:endParaRPr lang="en-US" altLang="ko-KR" sz="2800" dirty="0" smtClean="0"/>
          </a:p>
          <a:p>
            <a:r>
              <a:rPr lang="en-US" altLang="ko-KR" sz="2800" dirty="0" smtClean="0"/>
              <a:t>-</a:t>
            </a:r>
            <a:r>
              <a:rPr lang="ko-KR" altLang="en-US" sz="2800" dirty="0" smtClean="0"/>
              <a:t>회계업무 배우기</a:t>
            </a:r>
            <a:endParaRPr lang="en-US" altLang="ko-KR" sz="2800" dirty="0" smtClean="0"/>
          </a:p>
          <a:p>
            <a:r>
              <a:rPr lang="en-US" altLang="ko-KR" sz="2800" dirty="0" smtClean="0"/>
              <a:t>-</a:t>
            </a:r>
            <a:r>
              <a:rPr lang="ko-KR" altLang="en-US" sz="2800" dirty="0" smtClean="0"/>
              <a:t>과제진행 방법 및 숙달 </a:t>
            </a:r>
            <a:r>
              <a:rPr lang="en-US" altLang="ko-KR" sz="2800" dirty="0" smtClean="0"/>
              <a:t>&lt;</a:t>
            </a:r>
            <a:r>
              <a:rPr lang="ko-KR" altLang="en-US" sz="2800" dirty="0" err="1" smtClean="0"/>
              <a:t>종모오빠</a:t>
            </a:r>
            <a:r>
              <a:rPr lang="en-US" altLang="ko-KR" sz="2800" dirty="0" smtClean="0"/>
              <a:t>&gt;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157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content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1216" y="1783357"/>
            <a:ext cx="7931224" cy="4525963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LED&amp;OLED EXPO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주요 참가 업체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주요 전시 품목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품목별 소개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전시 품목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품목 별 시장 현황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marL="109728" indent="0">
              <a:buNone/>
            </a:pP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결과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ko-KR" altLang="en-US" dirty="0"/>
          </a:p>
        </p:txBody>
      </p:sp>
      <p:pic>
        <p:nvPicPr>
          <p:cNvPr id="4" name="그림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1826300"/>
            <a:ext cx="4286281" cy="467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011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907179" cy="707540"/>
          </a:xfrm>
        </p:spPr>
        <p:txBody>
          <a:bodyPr/>
          <a:lstStyle/>
          <a:p>
            <a:pPr algn="ctr"/>
            <a:r>
              <a:rPr lang="ko-KR" altLang="en-US" dirty="0" err="1" smtClean="0"/>
              <a:t>손서형</a:t>
            </a:r>
            <a:r>
              <a:rPr lang="ko-KR" altLang="en-US" dirty="0" smtClean="0"/>
              <a:t> 분기별 계획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57718"/>
              </p:ext>
            </p:extLst>
          </p:nvPr>
        </p:nvGraphicFramePr>
        <p:xfrm>
          <a:off x="467544" y="1196752"/>
          <a:ext cx="7871217" cy="46805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2443"/>
                <a:gridCol w="2035894"/>
                <a:gridCol w="856039"/>
                <a:gridCol w="924921"/>
                <a:gridCol w="890480"/>
                <a:gridCol w="890480"/>
                <a:gridCol w="890480"/>
                <a:gridCol w="890480"/>
              </a:tblGrid>
              <a:tr h="458628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endParaRPr lang="ko-KR" altLang="en-US" dirty="0"/>
                    </a:p>
                  </a:txBody>
                  <a:tcPr/>
                </a:tc>
              </a:tr>
              <a:tr h="458628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수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업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수강과목 공부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45862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전자기학</a:t>
                      </a:r>
                      <a:r>
                        <a:rPr lang="en-US" altLang="ko-KR" sz="1400" dirty="0" smtClean="0"/>
                        <a:t>FEEDBACK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458628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</a:t>
                      </a:r>
                    </a:p>
                    <a:p>
                      <a:pPr latinLnBrk="1"/>
                      <a:r>
                        <a:rPr lang="en-US" altLang="ko-KR" dirty="0" smtClean="0"/>
                        <a:t>A</a:t>
                      </a:r>
                    </a:p>
                    <a:p>
                      <a:pPr latinLnBrk="1"/>
                      <a:r>
                        <a:rPr lang="en-US" altLang="ko-KR" dirty="0" smtClean="0"/>
                        <a:t>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공정장비습득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45862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Lazi&amp;Pspice</a:t>
                      </a:r>
                      <a:r>
                        <a:rPr lang="en-US" altLang="ko-KR" sz="1400" baseline="0" dirty="0" smtClean="0"/>
                        <a:t> </a:t>
                      </a:r>
                      <a:r>
                        <a:rPr lang="ko-KR" altLang="en-US" sz="1400" baseline="0" dirty="0" smtClean="0"/>
                        <a:t>숙달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45862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회계업무 숙달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45862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영어강독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797046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졸업작품</a:t>
                      </a:r>
                      <a:endParaRPr lang="en-US" altLang="ko-K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솔라셀</a:t>
                      </a:r>
                      <a:r>
                        <a:rPr lang="ko-KR" altLang="en-US" sz="1400" dirty="0" smtClean="0"/>
                        <a:t> 기반잡기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  <a:tr h="67307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솔라셀응용한</a:t>
                      </a:r>
                      <a:r>
                        <a:rPr lang="ko-KR" altLang="en-US" sz="1400" dirty="0" smtClean="0"/>
                        <a:t> </a:t>
                      </a:r>
                      <a:r>
                        <a:rPr lang="ko-KR" altLang="en-US" sz="1400" dirty="0" err="1" smtClean="0"/>
                        <a:t>작품만들기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왼쪽/오른쪽 화살표 4"/>
          <p:cNvSpPr/>
          <p:nvPr/>
        </p:nvSpPr>
        <p:spPr>
          <a:xfrm>
            <a:off x="4716016" y="1736812"/>
            <a:ext cx="3600400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왼쪽/오른쪽 화살표 5"/>
          <p:cNvSpPr/>
          <p:nvPr/>
        </p:nvSpPr>
        <p:spPr>
          <a:xfrm>
            <a:off x="3059832" y="2204864"/>
            <a:ext cx="5256584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왼쪽/오른쪽 화살표 7"/>
          <p:cNvSpPr/>
          <p:nvPr/>
        </p:nvSpPr>
        <p:spPr>
          <a:xfrm>
            <a:off x="3046445" y="2684275"/>
            <a:ext cx="5256584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왼쪽/오른쪽 화살표 8"/>
          <p:cNvSpPr/>
          <p:nvPr/>
        </p:nvSpPr>
        <p:spPr>
          <a:xfrm>
            <a:off x="3059832" y="3123389"/>
            <a:ext cx="5256584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/오른쪽 화살표 9"/>
          <p:cNvSpPr/>
          <p:nvPr/>
        </p:nvSpPr>
        <p:spPr>
          <a:xfrm>
            <a:off x="3059832" y="3645024"/>
            <a:ext cx="5256584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/오른쪽 화살표 10"/>
          <p:cNvSpPr/>
          <p:nvPr/>
        </p:nvSpPr>
        <p:spPr>
          <a:xfrm>
            <a:off x="3059832" y="4077072"/>
            <a:ext cx="5256584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왼쪽/오른쪽 화살표 12"/>
          <p:cNvSpPr/>
          <p:nvPr/>
        </p:nvSpPr>
        <p:spPr>
          <a:xfrm>
            <a:off x="4716016" y="5445224"/>
            <a:ext cx="3600400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왼쪽/오른쪽 화살표 13"/>
          <p:cNvSpPr/>
          <p:nvPr/>
        </p:nvSpPr>
        <p:spPr>
          <a:xfrm>
            <a:off x="3046445" y="4725144"/>
            <a:ext cx="1669571" cy="21602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0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주요 참가 업체 및 전시 품목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sz="quarter" idx="1"/>
          </p:nvPr>
        </p:nvSpPr>
        <p:spPr>
          <a:xfrm>
            <a:off x="601216" y="1783357"/>
            <a:ext cx="7931224" cy="4525963"/>
          </a:xfrm>
        </p:spPr>
        <p:txBody>
          <a:bodyPr>
            <a:norm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주요 참가 업체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약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개국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260</a:t>
            </a:r>
            <a:r>
              <a:rPr lang="ko-KR" altLang="en-US" sz="2000" dirty="0" err="1" smtClean="0">
                <a:latin typeface="휴먼모음T" pitchFamily="18" charset="-127"/>
                <a:ea typeface="휴먼모음T" pitchFamily="18" charset="-127"/>
              </a:rPr>
              <a:t>여개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업체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600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부스 규모 참여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sz="2400" dirty="0" smtClean="0"/>
          </a:p>
        </p:txBody>
      </p:sp>
      <p:graphicFrame>
        <p:nvGraphicFramePr>
          <p:cNvPr id="7" name="표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4807672"/>
              </p:ext>
            </p:extLst>
          </p:nvPr>
        </p:nvGraphicFramePr>
        <p:xfrm>
          <a:off x="683568" y="2420889"/>
          <a:ext cx="8136904" cy="3319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업체명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국가명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업체명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국가명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휴먼모음T" pitchFamily="18" charset="-127"/>
                          <a:ea typeface="휴먼모음T" pitchFamily="18" charset="-127"/>
                        </a:rPr>
                        <a:t>GE </a:t>
                      </a:r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라이팅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 smtClean="0">
                          <a:latin typeface="휴먼모음T" pitchFamily="18" charset="-127"/>
                          <a:ea typeface="휴먼모음T" pitchFamily="18" charset="-127"/>
                        </a:rPr>
                        <a:t>PSI</a:t>
                      </a:r>
                      <a:r>
                        <a:rPr lang="en-US" altLang="ko-KR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b="0" baseline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트레이딩</a:t>
                      </a:r>
                      <a:r>
                        <a:rPr lang="en-US" altLang="ko-KR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주</a:t>
                      </a:r>
                      <a:r>
                        <a:rPr lang="en-US" altLang="ko-KR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en-US" altLang="ko-KR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r>
                        <a:rPr lang="en-US" altLang="ko-KR" sz="16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6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미국연계기업</a:t>
                      </a:r>
                      <a:r>
                        <a:rPr lang="en-US" altLang="ko-KR" sz="16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6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휴먼모음T" pitchFamily="18" charset="-127"/>
                          <a:ea typeface="휴먼모음T" pitchFamily="18" charset="-127"/>
                        </a:rPr>
                        <a:t>금호 전기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메커스</a:t>
                      </a:r>
                      <a:endParaRPr lang="en-US" altLang="ko-KR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휴먼모음T" pitchFamily="18" charset="-127"/>
                          <a:ea typeface="휴먼모음T" pitchFamily="18" charset="-127"/>
                        </a:rPr>
                        <a:t>주성엔지니어링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제이엔씨테크</a:t>
                      </a:r>
                      <a:endParaRPr lang="en-US" altLang="ko-KR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프로텍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Aixitron</a:t>
                      </a:r>
                      <a:endParaRPr lang="ko-KR" altLang="en-US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독일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Semicon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Sony</a:t>
                      </a:r>
                      <a:r>
                        <a:rPr lang="en-US" altLang="ko-KR" sz="12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en-US" altLang="ko-KR" sz="1200" b="0" baseline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Chmical&amp;information</a:t>
                      </a:r>
                      <a:r>
                        <a:rPr lang="en-US" altLang="ko-KR" sz="12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Device </a:t>
                      </a:r>
                      <a:r>
                        <a:rPr lang="ko-KR" altLang="en-US" sz="12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en-US" altLang="ko-KR" sz="12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corporation</a:t>
                      </a:r>
                      <a:endParaRPr lang="ko-KR" altLang="en-US" sz="11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일본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02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휴먼모음T" pitchFamily="18" charset="-127"/>
                          <a:ea typeface="휴먼모음T" pitchFamily="18" charset="-127"/>
                        </a:rPr>
                        <a:t>광전자</a:t>
                      </a:r>
                      <a:endParaRPr lang="ko-KR" altLang="en-US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국내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TANAKA</a:t>
                      </a:r>
                      <a:r>
                        <a:rPr lang="en-US" altLang="ko-KR" sz="12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PRECIOUS METALS</a:t>
                      </a:r>
                      <a:endParaRPr lang="ko-KR" altLang="en-US" sz="12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일본</a:t>
                      </a:r>
                      <a:endParaRPr lang="ko-KR" altLang="en-US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sz="3200" dirty="0">
                <a:latin typeface="휴먼모음T" pitchFamily="18" charset="-127"/>
                <a:ea typeface="휴먼모음T" pitchFamily="18" charset="-127"/>
              </a:rPr>
              <a:t>주요 전시 품목</a:t>
            </a:r>
            <a:endParaRPr lang="en-US" altLang="ko-KR" sz="3200" dirty="0">
              <a:latin typeface="휴먼모음T" pitchFamily="18" charset="-127"/>
              <a:ea typeface="휴먼모음T" pitchFamily="18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Wafer, chip, Modules, Lighting, Applications, Equipment, </a:t>
            </a:r>
            <a:endParaRPr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pPr marL="0" indent="0">
              <a:buNone/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검사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계측 장비 등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주요 참가 업체 및 전시 품목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412746533"/>
              </p:ext>
            </p:extLst>
          </p:nvPr>
        </p:nvGraphicFramePr>
        <p:xfrm>
          <a:off x="1763688" y="27783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4283968" y="6093296"/>
            <a:ext cx="1416248" cy="525428"/>
            <a:chOff x="432044" y="3311465"/>
            <a:chExt cx="1416248" cy="525428"/>
          </a:xfrm>
        </p:grpSpPr>
        <p:sp>
          <p:nvSpPr>
            <p:cNvPr id="10" name="직사각형 9"/>
            <p:cNvSpPr/>
            <p:nvPr/>
          </p:nvSpPr>
          <p:spPr>
            <a:xfrm>
              <a:off x="432044" y="3311465"/>
              <a:ext cx="1416248" cy="5254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직사각형 10"/>
            <p:cNvSpPr/>
            <p:nvPr/>
          </p:nvSpPr>
          <p:spPr>
            <a:xfrm>
              <a:off x="432044" y="3311465"/>
              <a:ext cx="1416248" cy="525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6" rIns="163576" bIns="0" numCol="1" spcCol="1270" anchor="t" anchorCtr="0">
              <a:noAutofit/>
            </a:bodyPr>
            <a:lstStyle/>
            <a:p>
              <a:pPr lvl="0" algn="ctr" defTabSz="10223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300" dirty="0" smtClean="0"/>
                <a:t>Modules</a:t>
              </a:r>
              <a:endParaRPr lang="ko-KR" altLang="en-US" sz="2300" kern="1200" dirty="0"/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4929198"/>
            <a:ext cx="1296143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7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- Module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" name="그림 4" descr="꾸미기_2011_06_30_18_14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286148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그룹 7"/>
          <p:cNvGrpSpPr/>
          <p:nvPr/>
        </p:nvGrpSpPr>
        <p:grpSpPr>
          <a:xfrm>
            <a:off x="571472" y="2928934"/>
            <a:ext cx="3286148" cy="3714776"/>
            <a:chOff x="642910" y="3571876"/>
            <a:chExt cx="3714776" cy="3000396"/>
          </a:xfrm>
        </p:grpSpPr>
        <p:pic>
          <p:nvPicPr>
            <p:cNvPr id="6" name="그림 5" descr="꾸미기_2011_06_30_18_15_1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910" y="3571876"/>
              <a:ext cx="3714776" cy="1500198"/>
            </a:xfrm>
            <a:prstGeom prst="rect">
              <a:avLst/>
            </a:prstGeom>
          </p:spPr>
        </p:pic>
        <p:pic>
          <p:nvPicPr>
            <p:cNvPr id="7" name="그림 6" descr="꾸미기_2011_06_30_18_15_2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910" y="5072074"/>
              <a:ext cx="3714776" cy="1500198"/>
            </a:xfrm>
            <a:prstGeom prst="rect">
              <a:avLst/>
            </a:prstGeom>
          </p:spPr>
        </p:pic>
      </p:grpSp>
      <p:grpSp>
        <p:nvGrpSpPr>
          <p:cNvPr id="14" name="그룹 13"/>
          <p:cNvGrpSpPr/>
          <p:nvPr/>
        </p:nvGrpSpPr>
        <p:grpSpPr>
          <a:xfrm>
            <a:off x="4071934" y="2928934"/>
            <a:ext cx="4929222" cy="3714776"/>
            <a:chOff x="-14" y="2143116"/>
            <a:chExt cx="9144029" cy="4064000"/>
          </a:xfrm>
        </p:grpSpPr>
        <p:sp>
          <p:nvSpPr>
            <p:cNvPr id="15" name="자유형 14"/>
            <p:cNvSpPr/>
            <p:nvPr/>
          </p:nvSpPr>
          <p:spPr>
            <a:xfrm>
              <a:off x="8" y="2143116"/>
              <a:ext cx="2986980" cy="4064000"/>
            </a:xfrm>
            <a:custGeom>
              <a:avLst/>
              <a:gdLst>
                <a:gd name="connsiteX0" fmla="*/ 0 w 2986980"/>
                <a:gd name="connsiteY0" fmla="*/ 298698 h 4064000"/>
                <a:gd name="connsiteX1" fmla="*/ 87487 w 2986980"/>
                <a:gd name="connsiteY1" fmla="*/ 87487 h 4064000"/>
                <a:gd name="connsiteX2" fmla="*/ 298699 w 2986980"/>
                <a:gd name="connsiteY2" fmla="*/ 1 h 4064000"/>
                <a:gd name="connsiteX3" fmla="*/ 2688282 w 2986980"/>
                <a:gd name="connsiteY3" fmla="*/ 0 h 4064000"/>
                <a:gd name="connsiteX4" fmla="*/ 2899493 w 2986980"/>
                <a:gd name="connsiteY4" fmla="*/ 87487 h 4064000"/>
                <a:gd name="connsiteX5" fmla="*/ 2986979 w 2986980"/>
                <a:gd name="connsiteY5" fmla="*/ 298699 h 4064000"/>
                <a:gd name="connsiteX6" fmla="*/ 2986980 w 2986980"/>
                <a:gd name="connsiteY6" fmla="*/ 3765302 h 4064000"/>
                <a:gd name="connsiteX7" fmla="*/ 2899493 w 2986980"/>
                <a:gd name="connsiteY7" fmla="*/ 3976513 h 4064000"/>
                <a:gd name="connsiteX8" fmla="*/ 2688282 w 2986980"/>
                <a:gd name="connsiteY8" fmla="*/ 4064000 h 4064000"/>
                <a:gd name="connsiteX9" fmla="*/ 298698 w 2986980"/>
                <a:gd name="connsiteY9" fmla="*/ 4064000 h 4064000"/>
                <a:gd name="connsiteX10" fmla="*/ 87487 w 2986980"/>
                <a:gd name="connsiteY10" fmla="*/ 3976513 h 4064000"/>
                <a:gd name="connsiteX11" fmla="*/ 1 w 2986980"/>
                <a:gd name="connsiteY11" fmla="*/ 3765301 h 4064000"/>
                <a:gd name="connsiteX12" fmla="*/ 0 w 2986980"/>
                <a:gd name="connsiteY12" fmla="*/ 298698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6980" h="4064000">
                  <a:moveTo>
                    <a:pt x="0" y="298698"/>
                  </a:moveTo>
                  <a:cubicBezTo>
                    <a:pt x="0" y="219478"/>
                    <a:pt x="31470" y="143503"/>
                    <a:pt x="87487" y="87487"/>
                  </a:cubicBezTo>
                  <a:cubicBezTo>
                    <a:pt x="143504" y="31470"/>
                    <a:pt x="219479" y="1"/>
                    <a:pt x="298699" y="1"/>
                  </a:cubicBezTo>
                  <a:lnTo>
                    <a:pt x="2688282" y="0"/>
                  </a:lnTo>
                  <a:cubicBezTo>
                    <a:pt x="2767502" y="0"/>
                    <a:pt x="2843477" y="31470"/>
                    <a:pt x="2899493" y="87487"/>
                  </a:cubicBezTo>
                  <a:cubicBezTo>
                    <a:pt x="2955510" y="143504"/>
                    <a:pt x="2986979" y="219479"/>
                    <a:pt x="2986979" y="298699"/>
                  </a:cubicBezTo>
                  <a:cubicBezTo>
                    <a:pt x="2986979" y="1454233"/>
                    <a:pt x="2986980" y="2609768"/>
                    <a:pt x="2986980" y="3765302"/>
                  </a:cubicBezTo>
                  <a:cubicBezTo>
                    <a:pt x="2986980" y="3844522"/>
                    <a:pt x="2955510" y="3920497"/>
                    <a:pt x="2899493" y="3976513"/>
                  </a:cubicBezTo>
                  <a:cubicBezTo>
                    <a:pt x="2843476" y="4032530"/>
                    <a:pt x="2767501" y="4064000"/>
                    <a:pt x="2688282" y="4064000"/>
                  </a:cubicBezTo>
                  <a:lnTo>
                    <a:pt x="298698" y="4064000"/>
                  </a:lnTo>
                  <a:cubicBezTo>
                    <a:pt x="219478" y="4064000"/>
                    <a:pt x="143503" y="4032530"/>
                    <a:pt x="87487" y="3976513"/>
                  </a:cubicBezTo>
                  <a:cubicBezTo>
                    <a:pt x="31470" y="3920496"/>
                    <a:pt x="0" y="3844521"/>
                    <a:pt x="1" y="3765301"/>
                  </a:cubicBezTo>
                  <a:cubicBezTo>
                    <a:pt x="1" y="2609767"/>
                    <a:pt x="0" y="1454232"/>
                    <a:pt x="0" y="29869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8488" tIns="1974088" rIns="348488" bIns="1161288" numCol="1" spcCol="1270" anchor="ctr" anchorCtr="0">
              <a:noAutofit/>
            </a:bodyPr>
            <a:lstStyle/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dirty="0" smtClean="0">
                <a:latin typeface="+mj-ea"/>
                <a:ea typeface="+mj-ea"/>
              </a:endParaRPr>
            </a:p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kern="1200" dirty="0" smtClean="0">
                  <a:latin typeface="+mj-ea"/>
                  <a:ea typeface="+mj-ea"/>
                </a:rPr>
                <a:t>Controller</a:t>
              </a:r>
            </a:p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600" kern="1200" dirty="0" smtClean="0">
                  <a:latin typeface="+mj-ea"/>
                  <a:ea typeface="+mj-ea"/>
                </a:rPr>
                <a:t>[1ch,5ch,10ch]</a:t>
              </a:r>
            </a:p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dirty="0" smtClean="0">
                  <a:latin typeface="+mj-ea"/>
                  <a:ea typeface="+mj-ea"/>
                </a:rPr>
                <a:t>모듈 </a:t>
              </a:r>
              <a:r>
                <a:rPr lang="ko-KR" altLang="en-US" sz="1600" dirty="0" err="1" smtClean="0">
                  <a:latin typeface="+mj-ea"/>
                  <a:ea typeface="+mj-ea"/>
                </a:rPr>
                <a:t>최대연결수</a:t>
              </a:r>
              <a:r>
                <a:rPr lang="en-US" altLang="ko-KR" sz="1600" dirty="0" smtClean="0">
                  <a:latin typeface="+mj-ea"/>
                  <a:ea typeface="+mj-ea"/>
                </a:rPr>
                <a:t>:200</a:t>
              </a:r>
              <a:r>
                <a:rPr lang="ko-KR" altLang="en-US" sz="1600" dirty="0" smtClean="0">
                  <a:latin typeface="+mj-ea"/>
                  <a:ea typeface="+mj-ea"/>
                </a:rPr>
                <a:t>개</a:t>
              </a:r>
              <a:endParaRPr lang="en-US" altLang="ko-KR" sz="1600" dirty="0" smtClean="0">
                <a:latin typeface="+mj-ea"/>
                <a:ea typeface="+mj-ea"/>
              </a:endParaRPr>
            </a:p>
            <a:p>
              <a:pPr lvl="0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latin typeface="+mj-ea"/>
                  <a:ea typeface="+mj-ea"/>
                </a:rPr>
                <a:t>전원인가 후 속도</a:t>
              </a:r>
              <a:r>
                <a:rPr lang="en-US" altLang="ko-KR" sz="1600" kern="1200" dirty="0" smtClean="0">
                  <a:latin typeface="+mj-ea"/>
                  <a:ea typeface="+mj-ea"/>
                </a:rPr>
                <a:t>, </a:t>
              </a:r>
              <a:r>
                <a:rPr lang="ko-KR" altLang="en-US" sz="1600" kern="1200" dirty="0" smtClean="0">
                  <a:latin typeface="+mj-ea"/>
                  <a:ea typeface="+mj-ea"/>
                </a:rPr>
                <a:t>설정</a:t>
              </a:r>
              <a:r>
                <a:rPr lang="en-US" altLang="ko-KR" sz="1600" kern="1200" dirty="0" smtClean="0">
                  <a:latin typeface="+mj-ea"/>
                  <a:ea typeface="+mj-ea"/>
                </a:rPr>
                <a:t>, </a:t>
              </a:r>
              <a:r>
                <a:rPr lang="ko-KR" altLang="en-US" sz="1600" kern="1200" dirty="0" err="1" smtClean="0">
                  <a:latin typeface="+mj-ea"/>
                  <a:ea typeface="+mj-ea"/>
                </a:rPr>
                <a:t>리셋을</a:t>
              </a:r>
              <a:r>
                <a:rPr lang="ko-KR" altLang="en-US" sz="1600" kern="1200" dirty="0" smtClean="0">
                  <a:latin typeface="+mj-ea"/>
                  <a:ea typeface="+mj-ea"/>
                </a:rPr>
                <a:t> 이용하여 조정</a:t>
              </a:r>
              <a:endParaRPr lang="ko-KR" altLang="en-US" sz="2000" kern="1200" dirty="0">
                <a:latin typeface="+mj-ea"/>
                <a:ea typeface="+mj-ea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9390" y="2249139"/>
              <a:ext cx="2866083" cy="1647075"/>
            </a:xfrm>
            <a:prstGeom prst="rect">
              <a:avLst/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자유형 16"/>
            <p:cNvSpPr/>
            <p:nvPr/>
          </p:nvSpPr>
          <p:spPr>
            <a:xfrm>
              <a:off x="6157019" y="2143116"/>
              <a:ext cx="2986980" cy="4064000"/>
            </a:xfrm>
            <a:custGeom>
              <a:avLst/>
              <a:gdLst>
                <a:gd name="connsiteX0" fmla="*/ 0 w 2986980"/>
                <a:gd name="connsiteY0" fmla="*/ 298698 h 4064000"/>
                <a:gd name="connsiteX1" fmla="*/ 87487 w 2986980"/>
                <a:gd name="connsiteY1" fmla="*/ 87487 h 4064000"/>
                <a:gd name="connsiteX2" fmla="*/ 298699 w 2986980"/>
                <a:gd name="connsiteY2" fmla="*/ 1 h 4064000"/>
                <a:gd name="connsiteX3" fmla="*/ 2688282 w 2986980"/>
                <a:gd name="connsiteY3" fmla="*/ 0 h 4064000"/>
                <a:gd name="connsiteX4" fmla="*/ 2899493 w 2986980"/>
                <a:gd name="connsiteY4" fmla="*/ 87487 h 4064000"/>
                <a:gd name="connsiteX5" fmla="*/ 2986979 w 2986980"/>
                <a:gd name="connsiteY5" fmla="*/ 298699 h 4064000"/>
                <a:gd name="connsiteX6" fmla="*/ 2986980 w 2986980"/>
                <a:gd name="connsiteY6" fmla="*/ 3765302 h 4064000"/>
                <a:gd name="connsiteX7" fmla="*/ 2899493 w 2986980"/>
                <a:gd name="connsiteY7" fmla="*/ 3976513 h 4064000"/>
                <a:gd name="connsiteX8" fmla="*/ 2688282 w 2986980"/>
                <a:gd name="connsiteY8" fmla="*/ 4064000 h 4064000"/>
                <a:gd name="connsiteX9" fmla="*/ 298698 w 2986980"/>
                <a:gd name="connsiteY9" fmla="*/ 4064000 h 4064000"/>
                <a:gd name="connsiteX10" fmla="*/ 87487 w 2986980"/>
                <a:gd name="connsiteY10" fmla="*/ 3976513 h 4064000"/>
                <a:gd name="connsiteX11" fmla="*/ 1 w 2986980"/>
                <a:gd name="connsiteY11" fmla="*/ 3765301 h 4064000"/>
                <a:gd name="connsiteX12" fmla="*/ 0 w 2986980"/>
                <a:gd name="connsiteY12" fmla="*/ 298698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6980" h="4064000">
                  <a:moveTo>
                    <a:pt x="0" y="298698"/>
                  </a:moveTo>
                  <a:cubicBezTo>
                    <a:pt x="0" y="219478"/>
                    <a:pt x="31470" y="143503"/>
                    <a:pt x="87487" y="87487"/>
                  </a:cubicBezTo>
                  <a:cubicBezTo>
                    <a:pt x="143504" y="31470"/>
                    <a:pt x="219479" y="1"/>
                    <a:pt x="298699" y="1"/>
                  </a:cubicBezTo>
                  <a:lnTo>
                    <a:pt x="2688282" y="0"/>
                  </a:lnTo>
                  <a:cubicBezTo>
                    <a:pt x="2767502" y="0"/>
                    <a:pt x="2843477" y="31470"/>
                    <a:pt x="2899493" y="87487"/>
                  </a:cubicBezTo>
                  <a:cubicBezTo>
                    <a:pt x="2955510" y="143504"/>
                    <a:pt x="2986979" y="219479"/>
                    <a:pt x="2986979" y="298699"/>
                  </a:cubicBezTo>
                  <a:cubicBezTo>
                    <a:pt x="2986979" y="1454233"/>
                    <a:pt x="2986980" y="2609768"/>
                    <a:pt x="2986980" y="3765302"/>
                  </a:cubicBezTo>
                  <a:cubicBezTo>
                    <a:pt x="2986980" y="3844522"/>
                    <a:pt x="2955510" y="3920497"/>
                    <a:pt x="2899493" y="3976513"/>
                  </a:cubicBezTo>
                  <a:cubicBezTo>
                    <a:pt x="2843476" y="4032530"/>
                    <a:pt x="2767501" y="4064000"/>
                    <a:pt x="2688282" y="4064000"/>
                  </a:cubicBezTo>
                  <a:lnTo>
                    <a:pt x="298698" y="4064000"/>
                  </a:lnTo>
                  <a:cubicBezTo>
                    <a:pt x="219478" y="4064000"/>
                    <a:pt x="143503" y="4032530"/>
                    <a:pt x="87487" y="3976513"/>
                  </a:cubicBezTo>
                  <a:cubicBezTo>
                    <a:pt x="31470" y="3920496"/>
                    <a:pt x="0" y="3844521"/>
                    <a:pt x="1" y="3765301"/>
                  </a:cubicBezTo>
                  <a:cubicBezTo>
                    <a:pt x="1" y="2609767"/>
                    <a:pt x="0" y="1454232"/>
                    <a:pt x="0" y="29869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3742489"/>
                <a:satOff val="-20694"/>
                <a:lumOff val="-1765"/>
                <a:alphaOff val="0"/>
              </a:schemeClr>
            </a:fillRef>
            <a:effectRef idx="3">
              <a:schemeClr val="accent4">
                <a:hueOff val="3742489"/>
                <a:satOff val="-20694"/>
                <a:lumOff val="-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96288" rIns="170688" bIns="983488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kern="1200" dirty="0" smtClean="0">
                  <a:latin typeface="+mj-ea"/>
                  <a:ea typeface="+mj-ea"/>
                </a:rPr>
                <a:t>4</a:t>
              </a:r>
              <a:r>
                <a:rPr lang="ko-KR" altLang="en-US" sz="2000" kern="1200" dirty="0" smtClean="0">
                  <a:latin typeface="+mj-ea"/>
                  <a:ea typeface="+mj-ea"/>
                </a:rPr>
                <a:t>구 </a:t>
              </a: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kern="1200" dirty="0" smtClean="0">
                  <a:latin typeface="+mj-ea"/>
                  <a:ea typeface="+mj-ea"/>
                </a:rPr>
                <a:t>LED[R,G,B,W]</a:t>
              </a: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dirty="0" smtClean="0">
                  <a:latin typeface="+mj-ea"/>
                  <a:ea typeface="+mj-ea"/>
                </a:rPr>
                <a:t>공급전압</a:t>
              </a:r>
              <a:r>
                <a:rPr lang="en-US" altLang="ko-KR" sz="2000" dirty="0" smtClean="0">
                  <a:latin typeface="+mj-ea"/>
                  <a:ea typeface="+mj-ea"/>
                </a:rPr>
                <a:t> DC +12V</a:t>
              </a: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dirty="0" smtClean="0">
                  <a:latin typeface="+mj-ea"/>
                  <a:ea typeface="+mj-ea"/>
                </a:rPr>
                <a:t>소비전류</a:t>
              </a:r>
              <a:r>
                <a:rPr lang="en-US" altLang="ko-KR" sz="2000" kern="1200" dirty="0" smtClean="0">
                  <a:latin typeface="+mj-ea"/>
                  <a:ea typeface="+mj-ea"/>
                </a:rPr>
                <a:t> 110 </a:t>
              </a:r>
              <a:r>
                <a:rPr lang="en-US" altLang="ko-KR" sz="2000" kern="1200" dirty="0" err="1" smtClean="0">
                  <a:latin typeface="+mj-ea"/>
                  <a:ea typeface="+mj-ea"/>
                </a:rPr>
                <a:t>mA</a:t>
              </a: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kern="1200" dirty="0" err="1" smtClean="0">
                  <a:latin typeface="+mj-ea"/>
                  <a:ea typeface="+mj-ea"/>
                </a:rPr>
                <a:t>지향각</a:t>
              </a:r>
              <a:r>
                <a:rPr lang="ko-KR" altLang="en-US" sz="2000" kern="1200" dirty="0" smtClean="0">
                  <a:latin typeface="+mj-ea"/>
                  <a:ea typeface="+mj-ea"/>
                </a:rPr>
                <a:t> </a:t>
              </a:r>
              <a:r>
                <a:rPr lang="en-US" altLang="ko-KR" sz="2000" kern="1200" dirty="0" smtClean="0">
                  <a:latin typeface="+mj-ea"/>
                  <a:ea typeface="+mj-ea"/>
                </a:rPr>
                <a:t>120°</a:t>
              </a:r>
              <a:endParaRPr lang="ko-KR" altLang="en-US" sz="2000" kern="1200" dirty="0">
                <a:latin typeface="+mj-ea"/>
                <a:ea typeface="+mj-ea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228527" y="2222802"/>
              <a:ext cx="2782084" cy="1647075"/>
            </a:xfrm>
            <a:prstGeom prst="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4">
                <a:tint val="50000"/>
                <a:hueOff val="3841038"/>
                <a:satOff val="-18529"/>
                <a:lumOff val="-123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자유형 18"/>
            <p:cNvSpPr/>
            <p:nvPr/>
          </p:nvSpPr>
          <p:spPr>
            <a:xfrm>
              <a:off x="3071789" y="2143116"/>
              <a:ext cx="2986980" cy="4064000"/>
            </a:xfrm>
            <a:custGeom>
              <a:avLst/>
              <a:gdLst>
                <a:gd name="connsiteX0" fmla="*/ 0 w 2986980"/>
                <a:gd name="connsiteY0" fmla="*/ 298698 h 4064000"/>
                <a:gd name="connsiteX1" fmla="*/ 87487 w 2986980"/>
                <a:gd name="connsiteY1" fmla="*/ 87487 h 4064000"/>
                <a:gd name="connsiteX2" fmla="*/ 298699 w 2986980"/>
                <a:gd name="connsiteY2" fmla="*/ 1 h 4064000"/>
                <a:gd name="connsiteX3" fmla="*/ 2688282 w 2986980"/>
                <a:gd name="connsiteY3" fmla="*/ 0 h 4064000"/>
                <a:gd name="connsiteX4" fmla="*/ 2899493 w 2986980"/>
                <a:gd name="connsiteY4" fmla="*/ 87487 h 4064000"/>
                <a:gd name="connsiteX5" fmla="*/ 2986979 w 2986980"/>
                <a:gd name="connsiteY5" fmla="*/ 298699 h 4064000"/>
                <a:gd name="connsiteX6" fmla="*/ 2986980 w 2986980"/>
                <a:gd name="connsiteY6" fmla="*/ 3765302 h 4064000"/>
                <a:gd name="connsiteX7" fmla="*/ 2899493 w 2986980"/>
                <a:gd name="connsiteY7" fmla="*/ 3976513 h 4064000"/>
                <a:gd name="connsiteX8" fmla="*/ 2688282 w 2986980"/>
                <a:gd name="connsiteY8" fmla="*/ 4064000 h 4064000"/>
                <a:gd name="connsiteX9" fmla="*/ 298698 w 2986980"/>
                <a:gd name="connsiteY9" fmla="*/ 4064000 h 4064000"/>
                <a:gd name="connsiteX10" fmla="*/ 87487 w 2986980"/>
                <a:gd name="connsiteY10" fmla="*/ 3976513 h 4064000"/>
                <a:gd name="connsiteX11" fmla="*/ 1 w 2986980"/>
                <a:gd name="connsiteY11" fmla="*/ 3765301 h 4064000"/>
                <a:gd name="connsiteX12" fmla="*/ 0 w 2986980"/>
                <a:gd name="connsiteY12" fmla="*/ 298698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6980" h="4064000">
                  <a:moveTo>
                    <a:pt x="0" y="298698"/>
                  </a:moveTo>
                  <a:cubicBezTo>
                    <a:pt x="0" y="219478"/>
                    <a:pt x="31470" y="143503"/>
                    <a:pt x="87487" y="87487"/>
                  </a:cubicBezTo>
                  <a:cubicBezTo>
                    <a:pt x="143504" y="31470"/>
                    <a:pt x="219479" y="1"/>
                    <a:pt x="298699" y="1"/>
                  </a:cubicBezTo>
                  <a:lnTo>
                    <a:pt x="2688282" y="0"/>
                  </a:lnTo>
                  <a:cubicBezTo>
                    <a:pt x="2767502" y="0"/>
                    <a:pt x="2843477" y="31470"/>
                    <a:pt x="2899493" y="87487"/>
                  </a:cubicBezTo>
                  <a:cubicBezTo>
                    <a:pt x="2955510" y="143504"/>
                    <a:pt x="2986979" y="219479"/>
                    <a:pt x="2986979" y="298699"/>
                  </a:cubicBezTo>
                  <a:cubicBezTo>
                    <a:pt x="2986979" y="1454233"/>
                    <a:pt x="2986980" y="2609768"/>
                    <a:pt x="2986980" y="3765302"/>
                  </a:cubicBezTo>
                  <a:cubicBezTo>
                    <a:pt x="2986980" y="3844522"/>
                    <a:pt x="2955510" y="3920497"/>
                    <a:pt x="2899493" y="3976513"/>
                  </a:cubicBezTo>
                  <a:cubicBezTo>
                    <a:pt x="2843476" y="4032530"/>
                    <a:pt x="2767501" y="4064000"/>
                    <a:pt x="2688282" y="4064000"/>
                  </a:cubicBezTo>
                  <a:lnTo>
                    <a:pt x="298698" y="4064000"/>
                  </a:lnTo>
                  <a:cubicBezTo>
                    <a:pt x="219478" y="4064000"/>
                    <a:pt x="143503" y="4032530"/>
                    <a:pt x="87487" y="3976513"/>
                  </a:cubicBezTo>
                  <a:cubicBezTo>
                    <a:pt x="31470" y="3920496"/>
                    <a:pt x="0" y="3844521"/>
                    <a:pt x="1" y="3765301"/>
                  </a:cubicBezTo>
                  <a:cubicBezTo>
                    <a:pt x="1" y="2609767"/>
                    <a:pt x="0" y="1454232"/>
                    <a:pt x="0" y="29869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7484979"/>
                <a:satOff val="-41387"/>
                <a:lumOff val="-3529"/>
                <a:alphaOff val="0"/>
              </a:schemeClr>
            </a:fillRef>
            <a:effectRef idx="3">
              <a:schemeClr val="accent4">
                <a:hueOff val="7484979"/>
                <a:satOff val="-41387"/>
                <a:lumOff val="-3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96288" rIns="170688" bIns="983488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kern="1200" dirty="0" smtClean="0">
                  <a:latin typeface="+mj-ea"/>
                  <a:ea typeface="+mj-ea"/>
                </a:rPr>
                <a:t>1</a:t>
              </a:r>
              <a:r>
                <a:rPr lang="ko-KR" altLang="en-US" sz="2000" kern="1200" dirty="0" smtClean="0">
                  <a:latin typeface="+mj-ea"/>
                  <a:ea typeface="+mj-ea"/>
                </a:rPr>
                <a:t>구 </a:t>
              </a:r>
              <a:r>
                <a:rPr lang="en-US" altLang="ko-KR" sz="2000" kern="1200" dirty="0" smtClean="0">
                  <a:latin typeface="+mj-ea"/>
                  <a:ea typeface="+mj-ea"/>
                </a:rPr>
                <a:t>chip LED[R,G,B,W]</a:t>
              </a: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kern="1200" dirty="0" smtClean="0">
                  <a:latin typeface="+mj-ea"/>
                  <a:ea typeface="+mj-ea"/>
                </a:rPr>
                <a:t>Chip type</a:t>
              </a:r>
              <a:r>
                <a:rPr lang="ko-KR" altLang="en-US" sz="2000" kern="1200" dirty="0" smtClean="0">
                  <a:latin typeface="+mj-ea"/>
                  <a:ea typeface="+mj-ea"/>
                </a:rPr>
                <a:t>의 묘</a:t>
              </a:r>
              <a:r>
                <a:rPr lang="ko-KR" altLang="en-US" sz="2000" dirty="0" smtClean="0">
                  <a:latin typeface="+mj-ea"/>
                  <a:ea typeface="+mj-ea"/>
                </a:rPr>
                <a:t>듈</a:t>
              </a: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000" kern="1200" dirty="0" smtClean="0">
                <a:latin typeface="+mj-ea"/>
                <a:ea typeface="+mj-ea"/>
              </a:endParaRP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kern="1200" dirty="0">
                <a:latin typeface="+mj-ea"/>
                <a:ea typeface="+mj-ea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105965" y="2222802"/>
              <a:ext cx="2857519" cy="1698135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4">
                <a:tint val="50000"/>
                <a:hueOff val="7682076"/>
                <a:satOff val="-37058"/>
                <a:lumOff val="-247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왼쪽/오른쪽 화살표 20"/>
            <p:cNvSpPr/>
            <p:nvPr/>
          </p:nvSpPr>
          <p:spPr>
            <a:xfrm flipV="1">
              <a:off x="-14" y="6135677"/>
              <a:ext cx="9144029" cy="54028"/>
            </a:xfrm>
            <a:prstGeom prst="leftRight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4000494" y="1643050"/>
          <a:ext cx="5000664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444"/>
                <a:gridCol w="833444"/>
                <a:gridCol w="833444"/>
                <a:gridCol w="833444"/>
                <a:gridCol w="833444"/>
                <a:gridCol w="833444"/>
              </a:tblGrid>
              <a:tr h="198963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100W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200W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350W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600W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1kW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9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Wire</a:t>
                      </a:r>
                    </a:p>
                    <a:p>
                      <a:pPr latinLnBrk="1"/>
                      <a:r>
                        <a:rPr lang="en-US" altLang="ko-KR" sz="900" dirty="0" smtClean="0"/>
                        <a:t>(input/output</a:t>
                      </a:r>
                      <a:r>
                        <a:rPr lang="en-US" altLang="ko-KR" sz="1100" dirty="0" smtClean="0"/>
                        <a:t>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1.5 S.Q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2.5 S.Q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1.5 S.Q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4.0 S.Q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1.5 S.Q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6.0 S.Q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1.5 S.Q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10 S.Q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1.5 S.Q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14  S.Q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60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Module quantity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70EA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150EA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250EA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450EA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750EA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9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- Module 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참여 기업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- G.O.Q (</a:t>
            </a:r>
            <a:r>
              <a:rPr lang="ko-KR" altLang="en-US" dirty="0" err="1" smtClean="0"/>
              <a:t>지오큐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- LED for you(</a:t>
            </a:r>
            <a:r>
              <a:rPr lang="ko-KR" altLang="en-US" dirty="0" smtClean="0"/>
              <a:t>삼성</a:t>
            </a:r>
            <a:r>
              <a:rPr lang="en-US" altLang="ko-KR" dirty="0" smtClean="0"/>
              <a:t> LED </a:t>
            </a:r>
            <a:r>
              <a:rPr lang="ko-KR" altLang="en-US" dirty="0" smtClean="0"/>
              <a:t>공식지정 대리점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- </a:t>
            </a:r>
            <a:r>
              <a:rPr lang="ko-KR" altLang="en-US" dirty="0" smtClean="0"/>
              <a:t>주성 엔지니어링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- </a:t>
            </a:r>
            <a:r>
              <a:rPr lang="ko-KR" altLang="en-US" dirty="0" smtClean="0"/>
              <a:t>석영 </a:t>
            </a:r>
            <a:r>
              <a:rPr lang="en-US" altLang="ko-KR" dirty="0" err="1" smtClean="0"/>
              <a:t>Brite</a:t>
            </a:r>
            <a:r>
              <a:rPr lang="en-US" altLang="ko-KR" dirty="0" smtClean="0"/>
              <a:t> stone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72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- Lighting </a:t>
            </a:r>
            <a:endParaRPr lang="ko-KR" altLang="en-US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4" name="그림 3" descr="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2928958" cy="4881597"/>
          </a:xfrm>
          <a:prstGeom prst="rect">
            <a:avLst/>
          </a:prstGeom>
        </p:spPr>
      </p:pic>
      <p:pic>
        <p:nvPicPr>
          <p:cNvPr id="6" name="그림 5" descr="IMG_0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9913" y="1643050"/>
            <a:ext cx="5409805" cy="48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pic>
        <p:nvPicPr>
          <p:cNvPr id="3" name="IMG_064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315" y="1916832"/>
            <a:ext cx="7116085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품목별 소개 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측정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b="1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계측 장비</a:t>
            </a:r>
            <a:endParaRPr lang="ko-KR" altLang="en-US" dirty="0"/>
          </a:p>
        </p:txBody>
      </p:sp>
      <p:pic>
        <p:nvPicPr>
          <p:cNvPr id="5" name="그림 4" descr="IMG_0678.JPG"/>
          <p:cNvPicPr>
            <a:picLocks noChangeAspect="1"/>
          </p:cNvPicPr>
          <p:nvPr/>
        </p:nvPicPr>
        <p:blipFill>
          <a:blip r:embed="rId2" cstate="print"/>
          <a:srcRect l="15625" t="22598" r="55469" b="12552"/>
          <a:stretch>
            <a:fillRect/>
          </a:stretch>
        </p:blipFill>
        <p:spPr>
          <a:xfrm rot="5400000">
            <a:off x="-71470" y="1857364"/>
            <a:ext cx="5000660" cy="4429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1571612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+mj-ea"/>
                <a:ea typeface="+mj-ea"/>
              </a:rPr>
              <a:t>광속구</a:t>
            </a:r>
            <a:r>
              <a:rPr lang="ko-KR" altLang="en-US" sz="2400" dirty="0" smtClean="0">
                <a:latin typeface="+mj-ea"/>
                <a:ea typeface="+mj-ea"/>
              </a:rPr>
              <a:t> ☞ 광도계 ☞ 분광분석기</a:t>
            </a:r>
            <a:r>
              <a:rPr lang="en-US" altLang="ko-KR" sz="2400" dirty="0" smtClean="0">
                <a:latin typeface="+mj-ea"/>
                <a:ea typeface="+mj-ea"/>
              </a:rPr>
              <a:t>(spectrometer)</a:t>
            </a:r>
            <a:r>
              <a:rPr lang="ko-KR" altLang="en-US" sz="2400" dirty="0" smtClean="0">
                <a:latin typeface="+mj-ea"/>
                <a:ea typeface="+mj-ea"/>
              </a:rPr>
              <a:t> ☞ </a:t>
            </a:r>
            <a:r>
              <a:rPr lang="ko-KR" altLang="en-US" sz="2400" dirty="0" err="1" smtClean="0">
                <a:latin typeface="+mj-ea"/>
                <a:ea typeface="+mj-ea"/>
              </a:rPr>
              <a:t>이등방</a:t>
            </a:r>
            <a:r>
              <a:rPr lang="en-US" altLang="ko-KR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smtClean="0">
                <a:latin typeface="+mj-ea"/>
                <a:ea typeface="+mj-ea"/>
              </a:rPr>
              <a:t>산란 투과 ☞ </a:t>
            </a:r>
            <a:r>
              <a:rPr lang="en-US" altLang="ko-KR" sz="2400" dirty="0" smtClean="0">
                <a:latin typeface="+mj-ea"/>
                <a:ea typeface="+mj-ea"/>
              </a:rPr>
              <a:t>thermal Analysis</a:t>
            </a:r>
            <a:r>
              <a:rPr lang="ko-KR" altLang="en-US" sz="2400" dirty="0" smtClean="0">
                <a:latin typeface="+mj-ea"/>
                <a:ea typeface="+mj-ea"/>
              </a:rPr>
              <a:t> ☞ </a:t>
            </a:r>
            <a:r>
              <a:rPr lang="en-US" altLang="ko-KR" sz="2400" dirty="0" smtClean="0">
                <a:latin typeface="+mj-ea"/>
                <a:ea typeface="+mj-ea"/>
              </a:rPr>
              <a:t>Haze meter</a:t>
            </a:r>
            <a:r>
              <a:rPr lang="ko-KR" altLang="en-US" sz="2400" dirty="0" smtClean="0">
                <a:latin typeface="+mj-ea"/>
                <a:ea typeface="+mj-ea"/>
              </a:rPr>
              <a:t> ☞ </a:t>
            </a:r>
            <a:r>
              <a:rPr lang="en-US" altLang="ko-KR" sz="2400" dirty="0" smtClean="0">
                <a:latin typeface="+mj-ea"/>
                <a:ea typeface="+mj-ea"/>
              </a:rPr>
              <a:t>Beam Distribution Analysis</a:t>
            </a:r>
            <a:endParaRPr lang="ko-KR" altLang="en-US" sz="2400" dirty="0">
              <a:latin typeface="+mj-ea"/>
              <a:ea typeface="+mj-ea"/>
            </a:endParaRPr>
          </a:p>
        </p:txBody>
      </p:sp>
      <p:pic>
        <p:nvPicPr>
          <p:cNvPr id="8" name="그림 7" descr="IMG_0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20179" y="2895135"/>
            <a:ext cx="3004235" cy="3786214"/>
          </a:xfrm>
          <a:prstGeom prst="rect">
            <a:avLst/>
          </a:prstGeom>
        </p:spPr>
      </p:pic>
      <p:sp>
        <p:nvSpPr>
          <p:cNvPr id="9" name="아래로 구부러진 화살표 8"/>
          <p:cNvSpPr/>
          <p:nvPr/>
        </p:nvSpPr>
        <p:spPr>
          <a:xfrm rot="3194472">
            <a:off x="6977742" y="4846365"/>
            <a:ext cx="757201" cy="50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2396" y="4929198"/>
            <a:ext cx="857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180°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왼쪽으로 구부러진 화살표 11"/>
          <p:cNvSpPr/>
          <p:nvPr/>
        </p:nvSpPr>
        <p:spPr>
          <a:xfrm>
            <a:off x="6143636" y="4929198"/>
            <a:ext cx="357190" cy="6429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왼쪽으로 구부러진 화살표 13"/>
          <p:cNvSpPr/>
          <p:nvPr/>
        </p:nvSpPr>
        <p:spPr>
          <a:xfrm rot="10800000">
            <a:off x="5786446" y="4857760"/>
            <a:ext cx="357190" cy="71437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3504" y="500063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360 °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43504" y="6283131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spc="600" dirty="0" smtClean="0"/>
              <a:t>&lt; Spectrometer &gt;</a:t>
            </a:r>
          </a:p>
          <a:p>
            <a:pPr algn="ctr"/>
            <a:r>
              <a:rPr lang="en-US" altLang="ko-KR" b="1" spc="600" dirty="0" smtClean="0"/>
              <a:t>(</a:t>
            </a:r>
            <a:r>
              <a:rPr lang="ko-KR" altLang="en-US" b="1" spc="600" dirty="0" err="1" smtClean="0"/>
              <a:t>주</a:t>
            </a:r>
            <a:r>
              <a:rPr lang="en-US" altLang="ko-KR" b="1" spc="600" dirty="0" smtClean="0"/>
              <a:t>)PSI</a:t>
            </a:r>
            <a:r>
              <a:rPr lang="ko-KR" altLang="en-US" b="1" spc="600" dirty="0" err="1" smtClean="0"/>
              <a:t>트레이딩</a:t>
            </a:r>
            <a:r>
              <a:rPr lang="ko-KR" altLang="en-US" b="1" spc="600" dirty="0" smtClean="0"/>
              <a:t> </a:t>
            </a:r>
            <a:endParaRPr lang="ko-KR" altLang="en-US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복합">
  <a:themeElements>
    <a:clrScheme name="복합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복합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복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고려청자">
  <a:themeElements>
    <a:clrScheme name="파형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고려청자">
      <a:majorFont>
        <a:latin typeface="Georgia"/>
        <a:ea typeface=""/>
        <a:cs typeface=""/>
        <a:font script="Grek" typeface="Arial"/>
        <a:font script="Cyrl" typeface="Arial"/>
        <a:font script="Jpan" typeface="HG明朝E"/>
        <a:font script="Hang" typeface="HY견명조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5000"/>
                <a:shade val="100000"/>
                <a:hueMod val="100000"/>
                <a:satMod val="100000"/>
              </a:schemeClr>
            </a:gs>
            <a:gs pos="20000">
              <a:schemeClr val="phClr">
                <a:tint val="100000"/>
                <a:shade val="75000"/>
                <a:hueMod val="100000"/>
                <a:satMod val="100000"/>
              </a:schemeClr>
            </a:gs>
            <a:gs pos="55000">
              <a:schemeClr val="phClr">
                <a:tint val="97000"/>
                <a:shade val="100000"/>
                <a:hueMod val="100000"/>
                <a:satMod val="100000"/>
              </a:schemeClr>
            </a:gs>
            <a:gs pos="85000">
              <a:schemeClr val="phClr">
                <a:tint val="100000"/>
                <a:shade val="65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0"/>
                <a:shade val="50000"/>
                <a:hueMod val="100000"/>
                <a:satMod val="100000"/>
              </a:schemeClr>
              <a:schemeClr val="phClr">
                <a:tint val="10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1218</TotalTime>
  <Words>1038</Words>
  <Application>Microsoft Office PowerPoint</Application>
  <PresentationFormat>화면 슬라이드 쇼(4:3)</PresentationFormat>
  <Paragraphs>296</Paragraphs>
  <Slides>20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복합</vt:lpstr>
      <vt:lpstr>가을</vt:lpstr>
      <vt:lpstr>1_가을</vt:lpstr>
      <vt:lpstr>고려청자</vt:lpstr>
      <vt:lpstr>2011 LED &amp; OLED EXPO Review</vt:lpstr>
      <vt:lpstr>content</vt:lpstr>
      <vt:lpstr>주요 참가 업체 및 전시 품목</vt:lpstr>
      <vt:lpstr>주요 참가 업체 및 전시 품목</vt:lpstr>
      <vt:lpstr>품목별 소개 - Module</vt:lpstr>
      <vt:lpstr>품목별 소개 - Module </vt:lpstr>
      <vt:lpstr>품목별 소개 - Lighting </vt:lpstr>
      <vt:lpstr>품목별 소개 – 측정/시험/계측 장비</vt:lpstr>
      <vt:lpstr>품목별 소개 – 측정/시험/계측 장비</vt:lpstr>
      <vt:lpstr>품목별 소개 – 측정/시험/계측 장비</vt:lpstr>
      <vt:lpstr>품목별 소개 – 측정/시험/계측 장비</vt:lpstr>
      <vt:lpstr>품목별 소개 – 측정/시험/계측 장비</vt:lpstr>
      <vt:lpstr>품목별 소개 – 측정/시험/계측 장비</vt:lpstr>
      <vt:lpstr>품목별 소개 – 측정/시험/계측 장비 시장 현황</vt:lpstr>
      <vt:lpstr>LED&amp;OLED EXPO를 다녀와서...</vt:lpstr>
      <vt:lpstr>2011 summer workshop</vt:lpstr>
      <vt:lpstr>문승재 2011 하계 WORKSHOP</vt:lpstr>
      <vt:lpstr>PowerPoint 프레젠테이션</vt:lpstr>
      <vt:lpstr>손서형</vt:lpstr>
      <vt:lpstr>손서형 분기별 계획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LED &amp; OLED EXPO Review</dc:title>
  <dc:creator>문승재</dc:creator>
  <cp:lastModifiedBy>이재표</cp:lastModifiedBy>
  <cp:revision>42</cp:revision>
  <dcterms:created xsi:type="dcterms:W3CDTF">2011-06-26T23:30:39Z</dcterms:created>
  <dcterms:modified xsi:type="dcterms:W3CDTF">2011-07-01T08:00:47Z</dcterms:modified>
</cp:coreProperties>
</file>