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62" r:id="rId4"/>
    <p:sldId id="266" r:id="rId5"/>
    <p:sldId id="275" r:id="rId6"/>
    <p:sldId id="263" r:id="rId7"/>
    <p:sldId id="264" r:id="rId8"/>
    <p:sldId id="274" r:id="rId9"/>
    <p:sldId id="273" r:id="rId10"/>
    <p:sldId id="277" r:id="rId11"/>
    <p:sldId id="267" r:id="rId12"/>
    <p:sldId id="260" r:id="rId13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  <a:srgbClr val="99CC00"/>
    <a:srgbClr val="FF9999"/>
    <a:srgbClr val="339933"/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86" autoAdjust="0"/>
    <p:restoredTop sz="94660"/>
  </p:normalViewPr>
  <p:slideViewPr>
    <p:cSldViewPr>
      <p:cViewPr>
        <p:scale>
          <a:sx n="100" d="100"/>
          <a:sy n="100" d="100"/>
        </p:scale>
        <p:origin x="-348" y="-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E6C5B0-134E-46B8-BEFE-AA2589AD88F7}" type="datetimeFigureOut">
              <a:rPr lang="ko-KR" altLang="en-US" smtClean="0"/>
              <a:t>2011-07-01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3E7A76-3882-4C87-B1B4-9D0949115E8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7030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These</a:t>
            </a:r>
            <a:r>
              <a:rPr lang="en-US" altLang="ko-KR" baseline="0" dirty="0" smtClean="0"/>
              <a:t> are pictures of illustration and integrated circuit on the glass.</a:t>
            </a:r>
            <a:endParaRPr lang="en-US" altLang="ko-KR" dirty="0" smtClean="0"/>
          </a:p>
          <a:p>
            <a:r>
              <a:rPr lang="en-US" altLang="ko-KR" dirty="0" smtClean="0"/>
              <a:t>I am</a:t>
            </a:r>
            <a:r>
              <a:rPr lang="en-US" altLang="ko-KR" baseline="0" dirty="0" smtClean="0"/>
              <a:t> concerned about a integration circuit.</a:t>
            </a:r>
          </a:p>
          <a:p>
            <a:r>
              <a:rPr lang="en-US" altLang="ko-KR" baseline="0" dirty="0" smtClean="0"/>
              <a:t>Gate driver or source driver integrated on the substrate, it was interested for me.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7B3B77-C3C1-49E4-881A-1C8FC06F3A60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These</a:t>
            </a:r>
            <a:r>
              <a:rPr lang="en-US" altLang="ko-KR" baseline="0" dirty="0" smtClean="0"/>
              <a:t> are pictures of illustration and integrated circuit on the glass.</a:t>
            </a:r>
            <a:endParaRPr lang="en-US" altLang="ko-KR" dirty="0" smtClean="0"/>
          </a:p>
          <a:p>
            <a:r>
              <a:rPr lang="en-US" altLang="ko-KR" dirty="0" smtClean="0"/>
              <a:t>I am</a:t>
            </a:r>
            <a:r>
              <a:rPr lang="en-US" altLang="ko-KR" baseline="0" dirty="0" smtClean="0"/>
              <a:t> concerned about a integration circuit.</a:t>
            </a:r>
          </a:p>
          <a:p>
            <a:r>
              <a:rPr lang="en-US" altLang="ko-KR" baseline="0" dirty="0" smtClean="0"/>
              <a:t>Gate driver or source driver integrated on the substrate, it was interested for me.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7B3B77-C3C1-49E4-881A-1C8FC06F3A60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baseline="0" dirty="0" smtClean="0">
                <a:latin typeface="+mn-lt"/>
              </a:rPr>
              <a:t>This slide shows used for circuit.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baseline="0" dirty="0" smtClean="0">
                <a:latin typeface="+mn-lt"/>
              </a:rPr>
              <a:t>In the lab, I studying simulation and design for integration circuit composed of a-Si TFT.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baseline="0" dirty="0" smtClean="0">
                <a:latin typeface="+mn-lt"/>
              </a:rPr>
              <a:t>When I simulating used the </a:t>
            </a:r>
            <a:r>
              <a:rPr lang="en-US" altLang="ko-KR" sz="1200" baseline="0" dirty="0" err="1" smtClean="0">
                <a:latin typeface="+mn-lt"/>
              </a:rPr>
              <a:t>Pspice</a:t>
            </a:r>
            <a:r>
              <a:rPr lang="en-US" altLang="ko-KR" sz="1200" baseline="0" dirty="0" smtClean="0">
                <a:latin typeface="+mn-lt"/>
              </a:rPr>
              <a:t>, and when I designing used the </a:t>
            </a:r>
            <a:r>
              <a:rPr lang="en-US" altLang="ko-KR" sz="1200" baseline="0" dirty="0" err="1" smtClean="0">
                <a:latin typeface="+mn-lt"/>
              </a:rPr>
              <a:t>Lasi</a:t>
            </a:r>
            <a:r>
              <a:rPr lang="en-US" altLang="ko-KR" sz="1200" baseline="0" dirty="0" smtClean="0">
                <a:latin typeface="+mn-lt"/>
              </a:rPr>
              <a:t>.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baseline="0" dirty="0" smtClean="0">
                <a:latin typeface="+mn-lt"/>
              </a:rPr>
              <a:t>These are complex tool, at the first time, But if you are train usage, you will comfort at making a TFT.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7B3B77-C3C1-49E4-881A-1C8FC06F3A60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baseline="0" dirty="0" smtClean="0">
                <a:latin typeface="+mn-lt"/>
              </a:rPr>
              <a:t>This slide shows used for circuit.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baseline="0" dirty="0" smtClean="0">
                <a:latin typeface="+mn-lt"/>
              </a:rPr>
              <a:t>In the lab, I studying simulation and design for integration circuit composed of a-Si TFT.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baseline="0" dirty="0" smtClean="0">
                <a:latin typeface="+mn-lt"/>
              </a:rPr>
              <a:t>When I simulating used the </a:t>
            </a:r>
            <a:r>
              <a:rPr lang="en-US" altLang="ko-KR" sz="1200" baseline="0" dirty="0" err="1" smtClean="0">
                <a:latin typeface="+mn-lt"/>
              </a:rPr>
              <a:t>Pspice</a:t>
            </a:r>
            <a:r>
              <a:rPr lang="en-US" altLang="ko-KR" sz="1200" baseline="0" dirty="0" smtClean="0">
                <a:latin typeface="+mn-lt"/>
              </a:rPr>
              <a:t>, and when I designing used the </a:t>
            </a:r>
            <a:r>
              <a:rPr lang="en-US" altLang="ko-KR" sz="1200" baseline="0" dirty="0" err="1" smtClean="0">
                <a:latin typeface="+mn-lt"/>
              </a:rPr>
              <a:t>Lasi</a:t>
            </a:r>
            <a:r>
              <a:rPr lang="en-US" altLang="ko-KR" sz="1200" baseline="0" dirty="0" smtClean="0">
                <a:latin typeface="+mn-lt"/>
              </a:rPr>
              <a:t>.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baseline="0" dirty="0" smtClean="0">
                <a:latin typeface="+mn-lt"/>
              </a:rPr>
              <a:t>These are complex tool, at the first time, But if you are train usage, you will comfort at making a TFT.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7B3B77-C3C1-49E4-881A-1C8FC06F3A60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소자의 안정성을 실험하기 위한 </a:t>
            </a:r>
            <a:r>
              <a:rPr lang="en-US" altLang="ko-KR" dirty="0" smtClean="0"/>
              <a:t>IGZO transparent</a:t>
            </a:r>
            <a:r>
              <a:rPr lang="en-US" altLang="ko-KR" baseline="0" dirty="0" smtClean="0"/>
              <a:t> TFT</a:t>
            </a:r>
            <a:r>
              <a:rPr lang="ko-KR" altLang="en-US" baseline="0" dirty="0" smtClean="0"/>
              <a:t>를 </a:t>
            </a:r>
            <a:r>
              <a:rPr lang="ko-KR" altLang="en-US" baseline="0" dirty="0" err="1" smtClean="0"/>
              <a:t>유리기판위에</a:t>
            </a:r>
            <a:r>
              <a:rPr lang="ko-KR" altLang="en-US" baseline="0" dirty="0" smtClean="0"/>
              <a:t> 탑 </a:t>
            </a:r>
            <a:r>
              <a:rPr lang="ko-KR" altLang="en-US" baseline="0" dirty="0" err="1" smtClean="0"/>
              <a:t>게이트</a:t>
            </a:r>
            <a:r>
              <a:rPr lang="ko-KR" altLang="en-US" baseline="0" dirty="0" smtClean="0"/>
              <a:t> 구조로 제작하였습니다</a:t>
            </a:r>
            <a:r>
              <a:rPr lang="en-US" altLang="ko-KR" baseline="0" dirty="0" smtClean="0"/>
              <a:t>.</a:t>
            </a:r>
          </a:p>
          <a:p>
            <a:r>
              <a:rPr lang="ko-KR" altLang="en-US" baseline="0" dirty="0" smtClean="0"/>
              <a:t>유리기판 위에 먼저 </a:t>
            </a:r>
            <a:r>
              <a:rPr lang="en-US" altLang="ko-KR" baseline="0" dirty="0" smtClean="0"/>
              <a:t>buffer layer</a:t>
            </a:r>
            <a:r>
              <a:rPr lang="ko-KR" altLang="en-US" baseline="0" dirty="0" smtClean="0"/>
              <a:t>로 </a:t>
            </a:r>
            <a:r>
              <a:rPr lang="en-US" altLang="ko-KR" baseline="0" dirty="0" smtClean="0"/>
              <a:t>SiO2</a:t>
            </a:r>
            <a:r>
              <a:rPr lang="ko-KR" altLang="en-US" baseline="0" dirty="0" smtClean="0"/>
              <a:t>를 </a:t>
            </a:r>
            <a:r>
              <a:rPr lang="en-US" altLang="ko-KR" baseline="0" dirty="0" smtClean="0"/>
              <a:t>15nm</a:t>
            </a:r>
            <a:r>
              <a:rPr lang="ko-KR" altLang="en-US" baseline="0" dirty="0" smtClean="0"/>
              <a:t>의 두께로 </a:t>
            </a:r>
            <a:r>
              <a:rPr lang="ko-KR" altLang="en-US" baseline="0" dirty="0" err="1" smtClean="0"/>
              <a:t>증착하였습니다</a:t>
            </a:r>
            <a:r>
              <a:rPr lang="en-US" altLang="ko-KR" baseline="0" dirty="0" smtClean="0"/>
              <a:t>.</a:t>
            </a:r>
          </a:p>
          <a:p>
            <a:r>
              <a:rPr lang="ko-KR" altLang="en-US" baseline="0" dirty="0" smtClean="0"/>
              <a:t>소스</a:t>
            </a:r>
            <a:r>
              <a:rPr lang="en-US" altLang="ko-KR" baseline="0" dirty="0" smtClean="0"/>
              <a:t>/</a:t>
            </a:r>
            <a:r>
              <a:rPr lang="ko-KR" altLang="en-US" baseline="0" dirty="0" err="1" smtClean="0"/>
              <a:t>드레인</a:t>
            </a:r>
            <a:r>
              <a:rPr lang="ko-KR" altLang="en-US" baseline="0" dirty="0" smtClean="0"/>
              <a:t> 전극은 </a:t>
            </a:r>
            <a:r>
              <a:rPr lang="en-US" altLang="ko-KR" baseline="0" dirty="0" smtClean="0"/>
              <a:t>150 nm</a:t>
            </a:r>
            <a:r>
              <a:rPr lang="ko-KR" altLang="en-US" baseline="0" dirty="0" smtClean="0"/>
              <a:t>의 두께로 </a:t>
            </a:r>
            <a:r>
              <a:rPr lang="en-US" altLang="ko-KR" baseline="0" dirty="0" smtClean="0"/>
              <a:t>ITO</a:t>
            </a:r>
            <a:r>
              <a:rPr lang="ko-KR" altLang="en-US" baseline="0" dirty="0" smtClean="0"/>
              <a:t>를 </a:t>
            </a:r>
            <a:r>
              <a:rPr lang="ko-KR" altLang="en-US" baseline="0" dirty="0" err="1" smtClean="0"/>
              <a:t>스퍼터링하여</a:t>
            </a:r>
            <a:r>
              <a:rPr lang="ko-KR" altLang="en-US" baseline="0" dirty="0" smtClean="0"/>
              <a:t> 상온에서 </a:t>
            </a:r>
            <a:r>
              <a:rPr lang="ko-KR" altLang="en-US" baseline="0" dirty="0" err="1" smtClean="0"/>
              <a:t>증착하였고</a:t>
            </a:r>
            <a:r>
              <a:rPr lang="en-US" altLang="ko-KR" baseline="0" dirty="0" smtClean="0"/>
              <a:t>, </a:t>
            </a:r>
            <a:r>
              <a:rPr lang="ko-KR" altLang="en-US" baseline="0" dirty="0" err="1" smtClean="0"/>
              <a:t>포토리쏘그라피</a:t>
            </a:r>
            <a:r>
              <a:rPr lang="ko-KR" altLang="en-US" baseline="0" dirty="0" smtClean="0"/>
              <a:t> 공정으로 </a:t>
            </a:r>
            <a:r>
              <a:rPr lang="ko-KR" altLang="en-US" baseline="0" dirty="0" err="1" smtClean="0"/>
              <a:t>패터닝하고</a:t>
            </a:r>
            <a:r>
              <a:rPr lang="en-US" altLang="ko-KR" baseline="0" dirty="0" smtClean="0"/>
              <a:t>,</a:t>
            </a:r>
          </a:p>
          <a:p>
            <a:r>
              <a:rPr lang="ko-KR" altLang="en-US" baseline="0" dirty="0" smtClean="0"/>
              <a:t>그 위에 </a:t>
            </a:r>
            <a:r>
              <a:rPr lang="ko-KR" altLang="en-US" baseline="0" dirty="0" err="1" smtClean="0"/>
              <a:t>액티브레이어로</a:t>
            </a:r>
            <a:r>
              <a:rPr lang="ko-KR" altLang="en-US" baseline="0" dirty="0" smtClean="0"/>
              <a:t> 상온에서 </a:t>
            </a:r>
            <a:r>
              <a:rPr lang="ko-KR" altLang="en-US" baseline="0" dirty="0" err="1" smtClean="0"/>
              <a:t>스퍼터링하여</a:t>
            </a:r>
            <a:r>
              <a:rPr lang="ko-KR" altLang="en-US" baseline="0" dirty="0" smtClean="0"/>
              <a:t> </a:t>
            </a:r>
            <a:r>
              <a:rPr lang="en-US" altLang="ko-KR" baseline="0" dirty="0" smtClean="0"/>
              <a:t>30nm </a:t>
            </a:r>
            <a:r>
              <a:rPr lang="ko-KR" altLang="en-US" baseline="0" dirty="0" smtClean="0"/>
              <a:t>두께로 </a:t>
            </a:r>
            <a:r>
              <a:rPr lang="en-US" altLang="ko-KR" baseline="0" dirty="0" smtClean="0"/>
              <a:t>IGZO </a:t>
            </a:r>
            <a:r>
              <a:rPr lang="ko-KR" altLang="en-US" baseline="0" dirty="0" smtClean="0"/>
              <a:t>액티브 </a:t>
            </a:r>
            <a:r>
              <a:rPr lang="ko-KR" altLang="en-US" baseline="0" dirty="0" err="1" smtClean="0"/>
              <a:t>레이어를</a:t>
            </a:r>
            <a:r>
              <a:rPr lang="ko-KR" altLang="en-US" baseline="0" dirty="0" smtClean="0"/>
              <a:t> </a:t>
            </a:r>
            <a:r>
              <a:rPr lang="ko-KR" altLang="en-US" baseline="0" dirty="0" err="1" smtClean="0"/>
              <a:t>증착하였습니다</a:t>
            </a:r>
            <a:r>
              <a:rPr lang="en-US" altLang="ko-KR" baseline="0" dirty="0" smtClean="0"/>
              <a:t>.</a:t>
            </a:r>
          </a:p>
          <a:p>
            <a:r>
              <a:rPr lang="ko-KR" altLang="en-US" baseline="0" dirty="0" err="1" smtClean="0"/>
              <a:t>게이트</a:t>
            </a:r>
            <a:r>
              <a:rPr lang="ko-KR" altLang="en-US" baseline="0" dirty="0" smtClean="0"/>
              <a:t> </a:t>
            </a:r>
            <a:r>
              <a:rPr lang="ko-KR" altLang="en-US" baseline="0" dirty="0" err="1" smtClean="0"/>
              <a:t>절연막</a:t>
            </a:r>
            <a:r>
              <a:rPr lang="ko-KR" altLang="en-US" baseline="0" dirty="0" smtClean="0"/>
              <a:t> 전에 액티브 </a:t>
            </a:r>
            <a:r>
              <a:rPr lang="ko-KR" altLang="en-US" baseline="0" dirty="0" err="1" smtClean="0"/>
              <a:t>레이어를</a:t>
            </a:r>
            <a:r>
              <a:rPr lang="ko-KR" altLang="en-US" baseline="0" dirty="0" smtClean="0"/>
              <a:t> </a:t>
            </a:r>
            <a:r>
              <a:rPr lang="ko-KR" altLang="en-US" baseline="0" dirty="0" err="1" smtClean="0"/>
              <a:t>패터닝하는</a:t>
            </a:r>
            <a:r>
              <a:rPr lang="ko-KR" altLang="en-US" baseline="0" dirty="0" smtClean="0"/>
              <a:t> 과정에서 보호하기 위해 </a:t>
            </a:r>
            <a:r>
              <a:rPr lang="ko-KR" altLang="en-US" baseline="0" dirty="0" err="1" smtClean="0"/>
              <a:t>프로텍션</a:t>
            </a:r>
            <a:r>
              <a:rPr lang="ko-KR" altLang="en-US" baseline="0" dirty="0" smtClean="0"/>
              <a:t> </a:t>
            </a:r>
            <a:r>
              <a:rPr lang="ko-KR" altLang="en-US" baseline="0" dirty="0" err="1" smtClean="0"/>
              <a:t>레이어로</a:t>
            </a:r>
            <a:r>
              <a:rPr lang="ko-KR" altLang="en-US" baseline="0" dirty="0" smtClean="0"/>
              <a:t> </a:t>
            </a:r>
            <a:r>
              <a:rPr lang="en-US" altLang="ko-KR" baseline="0" dirty="0" smtClean="0"/>
              <a:t>Al2O3</a:t>
            </a:r>
            <a:r>
              <a:rPr lang="ko-KR" altLang="en-US" baseline="0" dirty="0" smtClean="0"/>
              <a:t>를 </a:t>
            </a:r>
            <a:r>
              <a:rPr lang="en-US" altLang="ko-KR" baseline="0" dirty="0" smtClean="0"/>
              <a:t>9nm</a:t>
            </a:r>
            <a:r>
              <a:rPr lang="ko-KR" altLang="en-US" baseline="0" dirty="0" smtClean="0"/>
              <a:t>로 </a:t>
            </a:r>
            <a:r>
              <a:rPr lang="ko-KR" altLang="en-US" baseline="0" dirty="0" err="1" smtClean="0"/>
              <a:t>증착한</a:t>
            </a:r>
            <a:r>
              <a:rPr lang="ko-KR" altLang="en-US" baseline="0" dirty="0" smtClean="0"/>
              <a:t> 후에</a:t>
            </a:r>
            <a:endParaRPr lang="en-US" altLang="ko-KR" baseline="0" dirty="0" smtClean="0"/>
          </a:p>
          <a:p>
            <a:r>
              <a:rPr lang="ko-KR" altLang="en-US" baseline="0" dirty="0" smtClean="0"/>
              <a:t>액티브 </a:t>
            </a:r>
            <a:r>
              <a:rPr lang="ko-KR" altLang="en-US" baseline="0" dirty="0" err="1" smtClean="0"/>
              <a:t>레이어와</a:t>
            </a:r>
            <a:r>
              <a:rPr lang="ko-KR" altLang="en-US" baseline="0" dirty="0" smtClean="0"/>
              <a:t> 같이 </a:t>
            </a:r>
            <a:r>
              <a:rPr lang="ko-KR" altLang="en-US" baseline="0" dirty="0" err="1" smtClean="0"/>
              <a:t>패터닝</a:t>
            </a:r>
            <a:r>
              <a:rPr lang="ko-KR" altLang="en-US" baseline="0" dirty="0" smtClean="0"/>
              <a:t> 하였습니다</a:t>
            </a:r>
            <a:r>
              <a:rPr lang="en-US" altLang="ko-KR" baseline="0" dirty="0" smtClean="0"/>
              <a:t>.</a:t>
            </a:r>
          </a:p>
          <a:p>
            <a:r>
              <a:rPr lang="ko-KR" altLang="en-US" baseline="0" dirty="0" smtClean="0"/>
              <a:t>그 후에 </a:t>
            </a:r>
            <a:r>
              <a:rPr lang="ko-KR" altLang="en-US" baseline="0" dirty="0" err="1" smtClean="0"/>
              <a:t>게이트</a:t>
            </a:r>
            <a:r>
              <a:rPr lang="ko-KR" altLang="en-US" baseline="0" dirty="0" smtClean="0"/>
              <a:t> </a:t>
            </a:r>
            <a:r>
              <a:rPr lang="ko-KR" altLang="en-US" baseline="0" dirty="0" err="1" smtClean="0"/>
              <a:t>절연막으로</a:t>
            </a:r>
            <a:r>
              <a:rPr lang="ko-KR" altLang="en-US" baseline="0" dirty="0" smtClean="0"/>
              <a:t> </a:t>
            </a:r>
            <a:r>
              <a:rPr lang="en-US" altLang="ko-KR" baseline="0" dirty="0" smtClean="0"/>
              <a:t>Al2O3</a:t>
            </a:r>
            <a:r>
              <a:rPr lang="ko-KR" altLang="en-US" baseline="0" dirty="0" smtClean="0"/>
              <a:t>를 </a:t>
            </a:r>
            <a:r>
              <a:rPr lang="en-US" altLang="ko-KR" baseline="0" dirty="0" smtClean="0"/>
              <a:t>Atomic layer Deposition </a:t>
            </a:r>
            <a:r>
              <a:rPr lang="ko-KR" altLang="en-US" baseline="0" dirty="0" smtClean="0"/>
              <a:t>방식으로 </a:t>
            </a:r>
            <a:r>
              <a:rPr lang="en-US" altLang="ko-KR" baseline="0" dirty="0" smtClean="0"/>
              <a:t>180nm</a:t>
            </a:r>
            <a:r>
              <a:rPr lang="ko-KR" altLang="en-US" baseline="0" dirty="0" smtClean="0"/>
              <a:t>의 두께로 </a:t>
            </a:r>
            <a:r>
              <a:rPr lang="ko-KR" altLang="en-US" baseline="0" dirty="0" err="1" smtClean="0"/>
              <a:t>층착했고</a:t>
            </a:r>
            <a:r>
              <a:rPr lang="en-US" altLang="ko-KR" baseline="0" dirty="0" smtClean="0"/>
              <a:t>, </a:t>
            </a:r>
            <a:r>
              <a:rPr lang="ko-KR" altLang="en-US" baseline="0" dirty="0" err="1" smtClean="0"/>
              <a:t>게이트</a:t>
            </a:r>
            <a:r>
              <a:rPr lang="ko-KR" altLang="en-US" baseline="0" dirty="0" smtClean="0"/>
              <a:t> 전극은 </a:t>
            </a:r>
            <a:r>
              <a:rPr lang="ko-KR" altLang="en-US" baseline="0" dirty="0" err="1" smtClean="0"/>
              <a:t>소스드레인</a:t>
            </a:r>
            <a:r>
              <a:rPr lang="ko-KR" altLang="en-US" baseline="0" dirty="0" smtClean="0"/>
              <a:t> 전극과 같은 방식으로 제작하였다</a:t>
            </a:r>
            <a:r>
              <a:rPr lang="en-US" altLang="ko-KR" baseline="0" dirty="0" smtClean="0"/>
              <a:t>.</a:t>
            </a:r>
          </a:p>
          <a:p>
            <a:r>
              <a:rPr lang="en-US" altLang="ko-KR" baseline="0" dirty="0" smtClean="0"/>
              <a:t>IGZO TTFT</a:t>
            </a:r>
            <a:r>
              <a:rPr lang="ko-KR" altLang="en-US" baseline="0" dirty="0" smtClean="0"/>
              <a:t>의 크기는 </a:t>
            </a:r>
            <a:r>
              <a:rPr lang="ko-KR" altLang="en-US" baseline="0" dirty="0" err="1" smtClean="0"/>
              <a:t>위스가</a:t>
            </a:r>
            <a:r>
              <a:rPr lang="ko-KR" altLang="en-US" baseline="0" dirty="0" smtClean="0"/>
              <a:t> </a:t>
            </a:r>
            <a:r>
              <a:rPr lang="en-US" altLang="ko-KR" baseline="0" dirty="0" smtClean="0"/>
              <a:t>10</a:t>
            </a:r>
            <a:r>
              <a:rPr lang="ko-KR" altLang="en-US" baseline="0" dirty="0" smtClean="0"/>
              <a:t>마이크로미터이고 </a:t>
            </a:r>
            <a:r>
              <a:rPr lang="ko-KR" altLang="en-US" baseline="0" dirty="0" err="1" smtClean="0"/>
              <a:t>렝스가</a:t>
            </a:r>
            <a:r>
              <a:rPr lang="ko-KR" altLang="en-US" baseline="0" dirty="0" smtClean="0"/>
              <a:t> </a:t>
            </a:r>
            <a:r>
              <a:rPr lang="en-US" altLang="ko-KR" baseline="0" dirty="0" smtClean="0"/>
              <a:t>10</a:t>
            </a:r>
            <a:r>
              <a:rPr lang="ko-KR" altLang="en-US" baseline="0" dirty="0" smtClean="0"/>
              <a:t>마이크로 미터로 제작하였습니다</a:t>
            </a:r>
            <a:r>
              <a:rPr lang="en-US" altLang="ko-KR" baseline="0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9E4ECF-C42D-4018-B23B-165117F7AADC}" type="slidenum">
              <a:rPr lang="ko-KR" altLang="en-US" smtClean="0"/>
              <a:pPr>
                <a:defRPr/>
              </a:pPr>
              <a:t>9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03511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E207570F-8964-47E2-AA9F-D874F0CE8AEB}" type="datetimeFigureOut">
              <a:rPr lang="ko-KR" altLang="en-US"/>
              <a:pPr>
                <a:defRPr/>
              </a:pPr>
              <a:t>2011-07-01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25A223F9-9B7B-47A1-A79F-D39A847271E4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86157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4A57CD63-3985-4E1C-B1E3-38C88BF66A8C}" type="datetimeFigureOut">
              <a:rPr lang="ko-KR" altLang="en-US"/>
              <a:pPr>
                <a:defRPr/>
              </a:pPr>
              <a:t>2011-07-01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0ECA35A6-5460-43F6-896F-E24CD7017C9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91494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0E9EE48F-47E2-4ADA-A2DF-5356D16B1D82}" type="datetimeFigureOut">
              <a:rPr lang="ko-KR" altLang="en-US"/>
              <a:pPr>
                <a:defRPr/>
              </a:pPr>
              <a:t>2011-07-01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393E3524-C0FF-411D-A3D6-9ED77DD10051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06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763C774A-FE09-478B-B5F0-FCDC904A5FD6}" type="datetimeFigureOut">
              <a:rPr lang="ko-KR" altLang="en-US"/>
              <a:pPr>
                <a:defRPr/>
              </a:pPr>
              <a:t>2011-07-01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0B64EE85-8063-48B4-9AAA-72F130CD10D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  <p:sp>
        <p:nvSpPr>
          <p:cNvPr id="7" name="텍스트 개체 틀 12"/>
          <p:cNvSpPr>
            <a:spLocks noGrp="1"/>
          </p:cNvSpPr>
          <p:nvPr>
            <p:ph type="body" sz="quarter" idx="13"/>
          </p:nvPr>
        </p:nvSpPr>
        <p:spPr>
          <a:xfrm>
            <a:off x="219446" y="1216424"/>
            <a:ext cx="8529017" cy="4948879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00B0F0"/>
                </a:solidFill>
                <a:latin typeface="+mn-ea"/>
                <a:ea typeface="+mn-ea"/>
              </a:defRPr>
            </a:lvl1pPr>
            <a:lvl2pPr>
              <a:defRPr sz="2400" b="1">
                <a:solidFill>
                  <a:srgbClr val="FF9999"/>
                </a:solidFill>
              </a:defRPr>
            </a:lvl2pPr>
            <a:lvl3pPr>
              <a:defRPr sz="2000" b="1">
                <a:solidFill>
                  <a:srgbClr val="FF9999"/>
                </a:solidFill>
              </a:defRPr>
            </a:lvl3pPr>
            <a:lvl4pPr>
              <a:defRPr sz="1800" b="1">
                <a:solidFill>
                  <a:srgbClr val="FF9999"/>
                </a:solidFill>
              </a:defRPr>
            </a:lvl4pPr>
            <a:lvl5pPr>
              <a:defRPr sz="1800" b="1">
                <a:solidFill>
                  <a:srgbClr val="FF9999"/>
                </a:solidFill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10" name="제목 8"/>
          <p:cNvSpPr>
            <a:spLocks noGrp="1"/>
          </p:cNvSpPr>
          <p:nvPr>
            <p:ph type="title"/>
          </p:nvPr>
        </p:nvSpPr>
        <p:spPr>
          <a:xfrm>
            <a:off x="251520" y="130622"/>
            <a:ext cx="8568952" cy="634082"/>
          </a:xfrm>
          <a:prstGeom prst="rect">
            <a:avLst/>
          </a:prstGeom>
        </p:spPr>
        <p:txBody>
          <a:bodyPr anchor="ctr"/>
          <a:lstStyle>
            <a:lvl1pPr algn="l">
              <a:defRPr b="1">
                <a:solidFill>
                  <a:srgbClr val="99CC00"/>
                </a:solidFill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78635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B49B1555-6D06-48E9-BA56-1C7FCEADF02E}" type="datetimeFigureOut">
              <a:rPr lang="ko-KR" altLang="en-US"/>
              <a:pPr>
                <a:defRPr/>
              </a:pPr>
              <a:t>2011-07-01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EC65B97A-49F5-4DFD-AA18-DC2355F3CAE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06641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63333635-624B-49EA-89CA-3F6D9A88253C}" type="datetimeFigureOut">
              <a:rPr lang="ko-KR" altLang="en-US"/>
              <a:pPr>
                <a:defRPr/>
              </a:pPr>
              <a:t>2011-07-01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1DA6E71B-0F6B-4454-A4ED-34A7AA2AF60C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01400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DC3A08F4-D67B-4ACE-80DB-4A58EBF53F60}" type="datetimeFigureOut">
              <a:rPr lang="ko-KR" altLang="en-US"/>
              <a:pPr>
                <a:defRPr/>
              </a:pPr>
              <a:t>2011-07-01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8DFA1DEF-C222-4AF4-A8F2-FF6C97BCCAF4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78622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65DD3A9A-AA2D-41A0-AA3D-3EE9C8DA6752}" type="datetimeFigureOut">
              <a:rPr lang="ko-KR" altLang="en-US"/>
              <a:pPr>
                <a:defRPr/>
              </a:pPr>
              <a:t>2011-07-01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D5D6C12C-F878-461A-9CFC-8CC02082FEF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13037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텍스트 개체 틀 12"/>
          <p:cNvSpPr>
            <a:spLocks noGrp="1"/>
          </p:cNvSpPr>
          <p:nvPr>
            <p:ph type="body" sz="quarter" idx="13"/>
          </p:nvPr>
        </p:nvSpPr>
        <p:spPr>
          <a:xfrm>
            <a:off x="219446" y="1216424"/>
            <a:ext cx="8529017" cy="4948879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00B0F0"/>
                </a:solidFill>
                <a:latin typeface="+mn-ea"/>
                <a:ea typeface="+mn-ea"/>
              </a:defRPr>
            </a:lvl1pPr>
            <a:lvl2pPr>
              <a:defRPr sz="2400" b="1">
                <a:solidFill>
                  <a:srgbClr val="FF9999"/>
                </a:solidFill>
              </a:defRPr>
            </a:lvl2pPr>
            <a:lvl3pPr>
              <a:defRPr sz="2000" b="1">
                <a:solidFill>
                  <a:srgbClr val="FF9999"/>
                </a:solidFill>
              </a:defRPr>
            </a:lvl3pPr>
            <a:lvl4pPr>
              <a:defRPr sz="1800" b="1">
                <a:solidFill>
                  <a:srgbClr val="FF9999"/>
                </a:solidFill>
              </a:defRPr>
            </a:lvl4pPr>
            <a:lvl5pPr>
              <a:defRPr sz="1800" b="1">
                <a:solidFill>
                  <a:srgbClr val="FF9999"/>
                </a:solidFill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11" name="제목 10"/>
          <p:cNvSpPr>
            <a:spLocks noGrp="1"/>
          </p:cNvSpPr>
          <p:nvPr>
            <p:ph type="title"/>
          </p:nvPr>
        </p:nvSpPr>
        <p:spPr>
          <a:xfrm>
            <a:off x="275762" y="74613"/>
            <a:ext cx="8544710" cy="714375"/>
          </a:xfrm>
          <a:prstGeom prst="rect">
            <a:avLst/>
          </a:prstGeom>
        </p:spPr>
        <p:txBody>
          <a:bodyPr/>
          <a:lstStyle>
            <a:lvl1pPr algn="l">
              <a:defRPr b="1" i="0">
                <a:solidFill>
                  <a:srgbClr val="99CC00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4BCA6BEF-B5AD-4B70-941A-A5B267028A71}" type="datetimeFigureOut">
              <a:rPr lang="ko-KR" altLang="en-US"/>
              <a:pPr>
                <a:defRPr/>
              </a:pPr>
              <a:t>2011-07-01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1313D3FF-5C88-4F89-BC0B-7E50C9E7ECA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09331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54D69E7B-D355-4368-A6FC-11B233D4C9A2}" type="datetimeFigureOut">
              <a:rPr lang="ko-KR" altLang="en-US"/>
              <a:pPr>
                <a:defRPr/>
              </a:pPr>
              <a:t>2011-07-01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17604DD4-4200-4142-80B1-FCA9B2A0E8F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2276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B54A1F01-4282-4D80-88BF-8FFB343E69AF}" type="datetimeFigureOut">
              <a:rPr lang="ko-KR" altLang="en-US"/>
              <a:pPr>
                <a:defRPr/>
              </a:pPr>
              <a:t>2011-07-01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CA0F955D-0D92-401E-B863-1F1A5B47B78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06154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그림 6" descr="마스터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직선 연결선 7"/>
          <p:cNvCxnSpPr/>
          <p:nvPr userDrawn="1"/>
        </p:nvCxnSpPr>
        <p:spPr>
          <a:xfrm flipV="1">
            <a:off x="336550" y="898525"/>
            <a:ext cx="8472488" cy="127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2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3" y="806450"/>
            <a:ext cx="255587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2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8238" y="806450"/>
            <a:ext cx="255587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직사각형 10"/>
          <p:cNvSpPr/>
          <p:nvPr userDrawn="1"/>
        </p:nvSpPr>
        <p:spPr>
          <a:xfrm>
            <a:off x="0" y="6572272"/>
            <a:ext cx="9144000" cy="285728"/>
          </a:xfrm>
          <a:prstGeom prst="rect">
            <a:avLst/>
          </a:prstGeom>
          <a:gradFill flip="none" rotWithShape="1">
            <a:gsLst>
              <a:gs pos="0">
                <a:srgbClr val="339933"/>
              </a:gs>
              <a:gs pos="50000">
                <a:srgbClr val="99CC00">
                  <a:alpha val="68000"/>
                </a:srgbClr>
              </a:gs>
              <a:gs pos="100000">
                <a:srgbClr val="33993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10" name="날짜 개체 틀 1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4BCA6BEF-B5AD-4B70-941A-A5B267028A71}" type="datetimeFigureOut">
              <a:rPr lang="ko-KR" altLang="en-US"/>
              <a:pPr>
                <a:defRPr/>
              </a:pPr>
              <a:t>2011-07-01</a:t>
            </a:fld>
            <a:endParaRPr lang="ko-KR" altLang="en-US"/>
          </a:p>
        </p:txBody>
      </p:sp>
      <p:sp>
        <p:nvSpPr>
          <p:cNvPr id="12" name="바닥글 개체 틀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13" name="슬라이드 번호 개체 틀 3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1313D3FF-5C88-4F89-BC0B-7E50C9E7ECA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 latinLnBrk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4" descr="표지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357188" y="2571750"/>
            <a:ext cx="8618537" cy="1000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6600" b="1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2011 Workshop</a:t>
            </a:r>
            <a:endParaRPr kumimoji="0" lang="ko-KR" altLang="en-US" sz="6600" b="1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3316" name="TextBox 5"/>
          <p:cNvSpPr txBox="1">
            <a:spLocks noChangeArrowheads="1"/>
          </p:cNvSpPr>
          <p:nvPr/>
        </p:nvSpPr>
        <p:spPr bwMode="auto">
          <a:xfrm>
            <a:off x="395288" y="1814513"/>
            <a:ext cx="45005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r>
              <a:rPr kumimoji="0" lang="en-US" altLang="ko-KR" sz="2000" b="1" dirty="0" smtClean="0">
                <a:solidFill>
                  <a:srgbClr val="00B0F0"/>
                </a:solidFill>
                <a:latin typeface="Tahoma" pitchFamily="34" charset="0"/>
                <a:cs typeface="Tahoma" pitchFamily="34" charset="0"/>
              </a:rPr>
              <a:t>Electronic Device Laboratory</a:t>
            </a:r>
            <a:endParaRPr kumimoji="0" lang="en-US" altLang="ko-KR" sz="2000" b="1" dirty="0">
              <a:solidFill>
                <a:srgbClr val="00B0F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TextBox 24"/>
          <p:cNvSpPr txBox="1">
            <a:spLocks noChangeArrowheads="1"/>
          </p:cNvSpPr>
          <p:nvPr/>
        </p:nvSpPr>
        <p:spPr bwMode="auto">
          <a:xfrm>
            <a:off x="396875" y="4059069"/>
            <a:ext cx="489520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400" b="1" dirty="0" smtClean="0">
                <a:solidFill>
                  <a:srgbClr val="FF9999"/>
                </a:solidFill>
                <a:latin typeface="Tahoma" pitchFamily="34" charset="0"/>
                <a:ea typeface="맑은 고딕" pitchFamily="50" charset="-127"/>
                <a:cs typeface="Tahoma" pitchFamily="34" charset="0"/>
              </a:rPr>
              <a:t>석사</a:t>
            </a:r>
            <a:r>
              <a:rPr kumimoji="0" lang="en-US" altLang="ko-KR" sz="2400" b="1" dirty="0" smtClean="0">
                <a:solidFill>
                  <a:srgbClr val="FF9999"/>
                </a:solidFill>
                <a:latin typeface="Tahoma" pitchFamily="34" charset="0"/>
                <a:ea typeface="맑은 고딕" pitchFamily="50" charset="-127"/>
                <a:cs typeface="Tahoma" pitchFamily="34" charset="0"/>
              </a:rPr>
              <a:t>3</a:t>
            </a:r>
            <a:r>
              <a:rPr kumimoji="0" lang="ko-KR" altLang="en-US" sz="2400" b="1" dirty="0" smtClean="0">
                <a:solidFill>
                  <a:srgbClr val="FF9999"/>
                </a:solidFill>
                <a:latin typeface="Tahoma" pitchFamily="34" charset="0"/>
                <a:ea typeface="맑은 고딕" pitchFamily="50" charset="-127"/>
                <a:cs typeface="Tahoma" pitchFamily="34" charset="0"/>
              </a:rPr>
              <a:t>학기</a:t>
            </a:r>
            <a:endParaRPr kumimoji="0" lang="en-US" altLang="ko-KR" sz="2400" b="1" dirty="0" smtClean="0">
              <a:solidFill>
                <a:srgbClr val="FF9999"/>
              </a:solidFill>
              <a:latin typeface="Tahoma" pitchFamily="34" charset="0"/>
              <a:ea typeface="맑은 고딕" pitchFamily="50" charset="-127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400" b="1" dirty="0" smtClean="0">
                <a:solidFill>
                  <a:srgbClr val="FF9999"/>
                </a:solidFill>
                <a:latin typeface="Tahoma" pitchFamily="34" charset="0"/>
                <a:ea typeface="맑은 고딕" pitchFamily="50" charset="-127"/>
                <a:cs typeface="Tahoma" pitchFamily="34" charset="0"/>
              </a:rPr>
              <a:t>문혜</a:t>
            </a:r>
            <a:r>
              <a:rPr kumimoji="0" lang="ko-KR" altLang="en-US" sz="2400" b="1" dirty="0">
                <a:solidFill>
                  <a:srgbClr val="FF9999"/>
                </a:solidFill>
                <a:latin typeface="Tahoma" pitchFamily="34" charset="0"/>
                <a:ea typeface="맑은 고딕" pitchFamily="50" charset="-127"/>
                <a:cs typeface="Tahoma" pitchFamily="34" charset="0"/>
              </a:rPr>
              <a:t>지</a:t>
            </a:r>
            <a:endParaRPr kumimoji="0" lang="en-US" altLang="ko-KR" sz="2400" b="1" dirty="0">
              <a:solidFill>
                <a:srgbClr val="FF9999"/>
              </a:solidFill>
              <a:latin typeface="Tahoma" pitchFamily="34" charset="0"/>
              <a:ea typeface="맑은 고딕" pitchFamily="50" charset="-127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내용 개체 틀 33"/>
          <p:cNvSpPr>
            <a:spLocks noGrp="1"/>
          </p:cNvSpPr>
          <p:nvPr>
            <p:ph type="body" sz="quarter" idx="13"/>
          </p:nvPr>
        </p:nvSpPr>
        <p:spPr>
          <a:xfrm>
            <a:off x="3891854" y="1216424"/>
            <a:ext cx="4784602" cy="4948879"/>
          </a:xfrm>
        </p:spPr>
        <p:txBody>
          <a:bodyPr>
            <a:normAutofit/>
          </a:bodyPr>
          <a:lstStyle/>
          <a:p>
            <a:r>
              <a:rPr lang="en-US" altLang="ko-KR" sz="2400" dirty="0" smtClean="0"/>
              <a:t>Dark Box</a:t>
            </a:r>
            <a:r>
              <a:rPr lang="ko-KR" altLang="en-US" sz="2400" dirty="0" smtClean="0"/>
              <a:t>내에서 </a:t>
            </a:r>
            <a:r>
              <a:rPr lang="en-US" altLang="ko-KR" sz="2400" dirty="0" smtClean="0"/>
              <a:t>Probe tip</a:t>
            </a:r>
            <a:r>
              <a:rPr lang="ko-KR" altLang="en-US" sz="2400" dirty="0" smtClean="0"/>
              <a:t>으로 </a:t>
            </a:r>
            <a:r>
              <a:rPr lang="en-US" altLang="ko-KR" sz="2400" dirty="0" smtClean="0"/>
              <a:t>PAD</a:t>
            </a:r>
            <a:r>
              <a:rPr lang="ko-KR" altLang="en-US" sz="2400" dirty="0" smtClean="0"/>
              <a:t>를 연결하여 측정</a:t>
            </a:r>
            <a:endParaRPr lang="en-US" altLang="ko-KR" sz="2400" dirty="0" smtClean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TFT </a:t>
            </a:r>
            <a:r>
              <a:rPr lang="ko-KR" altLang="en-US" dirty="0" smtClean="0"/>
              <a:t>측정</a:t>
            </a:r>
            <a:endParaRPr lang="ko-KR" altLang="en-US" dirty="0"/>
          </a:p>
        </p:txBody>
      </p:sp>
      <p:grpSp>
        <p:nvGrpSpPr>
          <p:cNvPr id="46" name="그룹 45"/>
          <p:cNvGrpSpPr/>
          <p:nvPr/>
        </p:nvGrpSpPr>
        <p:grpSpPr>
          <a:xfrm>
            <a:off x="1475656" y="2852936"/>
            <a:ext cx="6696744" cy="3455326"/>
            <a:chOff x="541504" y="2492896"/>
            <a:chExt cx="7147250" cy="3033628"/>
          </a:xfrm>
          <a:scene3d>
            <a:camera prst="orthographicFront">
              <a:rot lat="0" lon="21299999" rev="0"/>
            </a:camera>
            <a:lightRig rig="threePt" dir="t"/>
          </a:scene3d>
        </p:grpSpPr>
        <p:pic>
          <p:nvPicPr>
            <p:cNvPr id="6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1960" y="3933056"/>
              <a:ext cx="2664296" cy="9769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정육면체 16"/>
            <p:cNvSpPr/>
            <p:nvPr/>
          </p:nvSpPr>
          <p:spPr>
            <a:xfrm>
              <a:off x="3923928" y="2492896"/>
              <a:ext cx="3420380" cy="2705101"/>
            </a:xfrm>
            <a:prstGeom prst="cube">
              <a:avLst>
                <a:gd name="adj" fmla="val 24954"/>
              </a:avLst>
            </a:prstGeom>
            <a:noFill/>
            <a:ln w="22225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8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34" t="38504" r="70344" b="23809"/>
            <a:stretch/>
          </p:blipFill>
          <p:spPr bwMode="auto">
            <a:xfrm>
              <a:off x="541504" y="3406925"/>
              <a:ext cx="1724287" cy="17910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자유형 18"/>
            <p:cNvSpPr/>
            <p:nvPr/>
          </p:nvSpPr>
          <p:spPr>
            <a:xfrm>
              <a:off x="2249424" y="3464548"/>
              <a:ext cx="2624328" cy="549668"/>
            </a:xfrm>
            <a:custGeom>
              <a:avLst/>
              <a:gdLst>
                <a:gd name="connsiteX0" fmla="*/ 0 w 2624328"/>
                <a:gd name="connsiteY0" fmla="*/ 439940 h 549668"/>
                <a:gd name="connsiteX1" fmla="*/ 1810512 w 2624328"/>
                <a:gd name="connsiteY1" fmla="*/ 1028 h 549668"/>
                <a:gd name="connsiteX2" fmla="*/ 2624328 w 2624328"/>
                <a:gd name="connsiteY2" fmla="*/ 549668 h 549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24328" h="549668">
                  <a:moveTo>
                    <a:pt x="0" y="439940"/>
                  </a:moveTo>
                  <a:cubicBezTo>
                    <a:pt x="686562" y="211340"/>
                    <a:pt x="1373124" y="-17260"/>
                    <a:pt x="1810512" y="1028"/>
                  </a:cubicBezTo>
                  <a:cubicBezTo>
                    <a:pt x="2247900" y="19316"/>
                    <a:pt x="2484120" y="436892"/>
                    <a:pt x="2624328" y="549668"/>
                  </a:cubicBezTo>
                </a:path>
              </a:pathLst>
            </a:custGeom>
            <a:ln w="22225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자유형 19"/>
            <p:cNvSpPr/>
            <p:nvPr/>
          </p:nvSpPr>
          <p:spPr>
            <a:xfrm>
              <a:off x="2267712" y="3364958"/>
              <a:ext cx="3858768" cy="685834"/>
            </a:xfrm>
            <a:custGeom>
              <a:avLst/>
              <a:gdLst>
                <a:gd name="connsiteX0" fmla="*/ 0 w 3858768"/>
                <a:gd name="connsiteY0" fmla="*/ 685834 h 685834"/>
                <a:gd name="connsiteX1" fmla="*/ 2825496 w 3858768"/>
                <a:gd name="connsiteY1" fmla="*/ 34 h 685834"/>
                <a:gd name="connsiteX2" fmla="*/ 3858768 w 3858768"/>
                <a:gd name="connsiteY2" fmla="*/ 658402 h 685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58768" h="685834">
                  <a:moveTo>
                    <a:pt x="0" y="685834"/>
                  </a:moveTo>
                  <a:cubicBezTo>
                    <a:pt x="1091184" y="345220"/>
                    <a:pt x="2182368" y="4606"/>
                    <a:pt x="2825496" y="34"/>
                  </a:cubicBezTo>
                  <a:cubicBezTo>
                    <a:pt x="3468624" y="-4538"/>
                    <a:pt x="3713988" y="451138"/>
                    <a:pt x="3858768" y="658402"/>
                  </a:cubicBezTo>
                </a:path>
              </a:pathLst>
            </a:custGeom>
            <a:ln w="22225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1" name="자유형 20"/>
            <p:cNvSpPr/>
            <p:nvPr/>
          </p:nvSpPr>
          <p:spPr>
            <a:xfrm>
              <a:off x="2267712" y="4215384"/>
              <a:ext cx="3273552" cy="732784"/>
            </a:xfrm>
            <a:custGeom>
              <a:avLst/>
              <a:gdLst>
                <a:gd name="connsiteX0" fmla="*/ 0 w 3273552"/>
                <a:gd name="connsiteY0" fmla="*/ 0 h 732784"/>
                <a:gd name="connsiteX1" fmla="*/ 1417320 w 3273552"/>
                <a:gd name="connsiteY1" fmla="*/ 731520 h 732784"/>
                <a:gd name="connsiteX2" fmla="*/ 3273552 w 3273552"/>
                <a:gd name="connsiteY2" fmla="*/ 182880 h 732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73552" h="732784">
                  <a:moveTo>
                    <a:pt x="0" y="0"/>
                  </a:moveTo>
                  <a:cubicBezTo>
                    <a:pt x="435864" y="350520"/>
                    <a:pt x="871728" y="701040"/>
                    <a:pt x="1417320" y="731520"/>
                  </a:cubicBezTo>
                  <a:cubicBezTo>
                    <a:pt x="1962912" y="762000"/>
                    <a:pt x="2959608" y="231648"/>
                    <a:pt x="3273552" y="182880"/>
                  </a:cubicBezTo>
                </a:path>
              </a:pathLst>
            </a:custGeom>
            <a:ln w="22225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85950" y="5157192"/>
              <a:ext cx="13488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b="1" dirty="0" err="1" smtClean="0">
                  <a:solidFill>
                    <a:srgbClr val="00B0F0"/>
                  </a:solidFill>
                  <a:latin typeface="HY강B" pitchFamily="18" charset="-127"/>
                  <a:ea typeface="HY강B" pitchFamily="18" charset="-127"/>
                </a:rPr>
                <a:t>계측기</a:t>
              </a:r>
              <a:endParaRPr lang="ko-KR" altLang="en-US" b="1" dirty="0">
                <a:solidFill>
                  <a:srgbClr val="00B0F0"/>
                </a:solidFill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923928" y="5157192"/>
              <a:ext cx="37648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 smtClean="0">
                  <a:solidFill>
                    <a:srgbClr val="00B0F0"/>
                  </a:solidFill>
                  <a:latin typeface="+mn-ea"/>
                  <a:ea typeface="+mn-ea"/>
                </a:rPr>
                <a:t>Dark Box + Probe Station</a:t>
              </a:r>
              <a:endParaRPr lang="ko-KR" altLang="en-US" b="1" dirty="0">
                <a:solidFill>
                  <a:srgbClr val="00B0F0"/>
                </a:solidFill>
                <a:latin typeface="+mn-ea"/>
                <a:ea typeface="+mn-ea"/>
              </a:endParaRPr>
            </a:p>
          </p:txBody>
        </p:sp>
      </p:grp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3247406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449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3"/>
          </p:nvPr>
        </p:nvSpPr>
        <p:spPr>
          <a:xfrm>
            <a:off x="219446" y="1124744"/>
            <a:ext cx="8529017" cy="5308920"/>
          </a:xfrm>
        </p:spPr>
        <p:txBody>
          <a:bodyPr/>
          <a:lstStyle/>
          <a:p>
            <a:r>
              <a:rPr lang="en-US" altLang="ko-KR" dirty="0" smtClean="0"/>
              <a:t>OLED </a:t>
            </a:r>
            <a:r>
              <a:rPr lang="ko-KR" altLang="en-US" dirty="0" smtClean="0"/>
              <a:t>하판 </a:t>
            </a:r>
            <a:r>
              <a:rPr lang="en-US" altLang="ko-KR" dirty="0" smtClean="0"/>
              <a:t>TFT-GLS </a:t>
            </a:r>
            <a:r>
              <a:rPr lang="ko-KR" altLang="en-US" dirty="0" smtClean="0"/>
              <a:t>검사를 위한 </a:t>
            </a:r>
            <a:r>
              <a:rPr lang="en-US" altLang="ko-KR" dirty="0" smtClean="0"/>
              <a:t>PNL driving solution </a:t>
            </a:r>
            <a:r>
              <a:rPr lang="ko-KR" altLang="en-US" dirty="0" smtClean="0"/>
              <a:t>확보</a:t>
            </a:r>
            <a:endParaRPr lang="en-US" altLang="ko-KR" dirty="0" smtClean="0"/>
          </a:p>
          <a:p>
            <a:pPr lvl="1"/>
            <a:r>
              <a:rPr lang="en-US" altLang="ko-KR" sz="2000" dirty="0" smtClean="0"/>
              <a:t>LG </a:t>
            </a:r>
            <a:r>
              <a:rPr lang="ko-KR" altLang="en-US" sz="2000" dirty="0" smtClean="0"/>
              <a:t>생산기술연구원</a:t>
            </a:r>
            <a:endParaRPr lang="en-US" altLang="ko-KR" sz="2000" dirty="0" smtClean="0"/>
          </a:p>
          <a:p>
            <a:pPr lvl="1"/>
            <a:r>
              <a:rPr lang="en-US" altLang="ko-KR" sz="2000" dirty="0" smtClean="0"/>
              <a:t>LCD gate driver</a:t>
            </a:r>
            <a:r>
              <a:rPr lang="ko-KR" altLang="en-US" sz="2000" dirty="0" smtClean="0"/>
              <a:t>와 </a:t>
            </a:r>
            <a:r>
              <a:rPr lang="en-US" altLang="ko-KR" sz="2000" dirty="0" smtClean="0"/>
              <a:t>AMOLED</a:t>
            </a:r>
            <a:r>
              <a:rPr lang="ko-KR" altLang="en-US" sz="2000" dirty="0" smtClean="0"/>
              <a:t>의 </a:t>
            </a:r>
            <a:r>
              <a:rPr lang="ko-KR" altLang="en-US" sz="2000" dirty="0" err="1" smtClean="0"/>
              <a:t>화소</a:t>
            </a:r>
            <a:r>
              <a:rPr lang="ko-KR" altLang="en-US" sz="2000" dirty="0" smtClean="0"/>
              <a:t> 회로를</a:t>
            </a:r>
            <a:r>
              <a:rPr lang="en-US" altLang="ko-KR" sz="2000" dirty="0" smtClean="0"/>
              <a:t> simulation</a:t>
            </a:r>
            <a:r>
              <a:rPr lang="ko-KR" altLang="en-US" sz="2000" dirty="0" smtClean="0"/>
              <a:t>을 통하여 불량 검출</a:t>
            </a:r>
            <a:endParaRPr lang="en-US" altLang="ko-KR" sz="2000" dirty="0" smtClean="0"/>
          </a:p>
          <a:p>
            <a:r>
              <a:rPr lang="en-US" altLang="ko-KR" dirty="0" smtClean="0"/>
              <a:t>Flexible display</a:t>
            </a:r>
            <a:r>
              <a:rPr lang="ko-KR" altLang="en-US" dirty="0" smtClean="0"/>
              <a:t>용 일체형 구동회로 및 </a:t>
            </a:r>
            <a:r>
              <a:rPr lang="en-US" altLang="ko-KR" dirty="0" smtClean="0"/>
              <a:t>panel </a:t>
            </a:r>
            <a:r>
              <a:rPr lang="ko-KR" altLang="en-US" dirty="0" smtClean="0"/>
              <a:t>신뢰성 기술</a:t>
            </a:r>
            <a:endParaRPr lang="en-US" altLang="ko-KR" dirty="0" smtClean="0"/>
          </a:p>
          <a:p>
            <a:pPr lvl="1"/>
            <a:r>
              <a:rPr lang="ko-KR" altLang="en-US" sz="2000" dirty="0" smtClean="0"/>
              <a:t>디스플레이연구조합</a:t>
            </a:r>
            <a:endParaRPr lang="en-US" altLang="ko-KR" sz="2000" dirty="0"/>
          </a:p>
          <a:p>
            <a:pPr lvl="1"/>
            <a:r>
              <a:rPr lang="en-US" altLang="ko-KR" sz="2000" dirty="0" smtClean="0"/>
              <a:t>KIST(TFT</a:t>
            </a:r>
            <a:r>
              <a:rPr lang="ko-KR" altLang="en-US" sz="2000" dirty="0" smtClean="0"/>
              <a:t>제작</a:t>
            </a:r>
            <a:r>
              <a:rPr lang="en-US" altLang="ko-KR" sz="2000" dirty="0" smtClean="0"/>
              <a:t>), </a:t>
            </a:r>
            <a:r>
              <a:rPr lang="ko-KR" altLang="en-US" sz="2000" dirty="0" smtClean="0"/>
              <a:t>한양대</a:t>
            </a:r>
            <a:r>
              <a:rPr lang="en-US" altLang="ko-KR" sz="2000" dirty="0" smtClean="0"/>
              <a:t>(</a:t>
            </a:r>
            <a:r>
              <a:rPr lang="ko-KR" altLang="en-US" sz="2000" dirty="0" smtClean="0"/>
              <a:t>회로설계</a:t>
            </a:r>
            <a:r>
              <a:rPr lang="en-US" altLang="ko-KR" sz="2000" dirty="0" smtClean="0"/>
              <a:t>), </a:t>
            </a:r>
            <a:r>
              <a:rPr lang="ko-KR" altLang="en-US" sz="2000" dirty="0" smtClean="0"/>
              <a:t>성균관대</a:t>
            </a:r>
            <a:r>
              <a:rPr lang="en-US" altLang="ko-KR" sz="2000" dirty="0" smtClean="0"/>
              <a:t>(</a:t>
            </a:r>
            <a:r>
              <a:rPr lang="ko-KR" altLang="en-US" sz="2000" dirty="0" smtClean="0"/>
              <a:t>신뢰성평가</a:t>
            </a:r>
            <a:r>
              <a:rPr lang="en-US" altLang="ko-KR" sz="2000" dirty="0" smtClean="0"/>
              <a:t>)</a:t>
            </a:r>
            <a:r>
              <a:rPr lang="ko-KR" altLang="en-US" sz="2000" dirty="0" smtClean="0"/>
              <a:t>와 </a:t>
            </a:r>
            <a:r>
              <a:rPr lang="en-US" altLang="ko-KR" sz="2000" dirty="0" smtClean="0"/>
              <a:t>oxide TFT</a:t>
            </a:r>
            <a:r>
              <a:rPr lang="ko-KR" altLang="en-US" sz="2000" dirty="0" smtClean="0"/>
              <a:t>를 이용한 </a:t>
            </a:r>
            <a:r>
              <a:rPr lang="en-US" altLang="ko-KR" sz="2000" dirty="0" smtClean="0"/>
              <a:t>backplane </a:t>
            </a:r>
            <a:r>
              <a:rPr lang="ko-KR" altLang="en-US" sz="2000" dirty="0" smtClean="0"/>
              <a:t>개발</a:t>
            </a:r>
            <a:endParaRPr lang="en-US" altLang="ko-KR" sz="2000" dirty="0" smtClean="0"/>
          </a:p>
          <a:p>
            <a:pPr lvl="1"/>
            <a:r>
              <a:rPr lang="ko-KR" altLang="en-US" sz="2000" dirty="0" smtClean="0"/>
              <a:t>한양대와 회로를</a:t>
            </a:r>
            <a:r>
              <a:rPr lang="en-US" altLang="ko-KR" sz="2000" dirty="0" smtClean="0"/>
              <a:t> design </a:t>
            </a:r>
            <a:r>
              <a:rPr lang="ko-KR" altLang="en-US" sz="2000" dirty="0" smtClean="0"/>
              <a:t>후 </a:t>
            </a:r>
            <a:r>
              <a:rPr lang="en-US" altLang="ko-KR" sz="2000" dirty="0" smtClean="0"/>
              <a:t>KIST</a:t>
            </a:r>
            <a:r>
              <a:rPr lang="ko-KR" altLang="en-US" sz="2000" dirty="0" smtClean="0"/>
              <a:t>와 </a:t>
            </a:r>
            <a:r>
              <a:rPr lang="en-US" altLang="ko-KR" sz="2000" dirty="0" smtClean="0"/>
              <a:t>TFT </a:t>
            </a:r>
            <a:r>
              <a:rPr lang="ko-KR" altLang="en-US" sz="2000" dirty="0" smtClean="0"/>
              <a:t>공동제작</a:t>
            </a:r>
            <a:endParaRPr lang="en-US" altLang="ko-KR" sz="2000" dirty="0"/>
          </a:p>
          <a:p>
            <a:r>
              <a:rPr lang="en-US" altLang="ko-KR" dirty="0" smtClean="0"/>
              <a:t>Oxide TFT </a:t>
            </a:r>
            <a:r>
              <a:rPr lang="ko-KR" altLang="en-US" dirty="0" smtClean="0"/>
              <a:t>연구</a:t>
            </a:r>
            <a:endParaRPr lang="en-US" altLang="ko-KR" dirty="0" smtClean="0"/>
          </a:p>
          <a:p>
            <a:pPr lvl="1"/>
            <a:r>
              <a:rPr lang="ko-KR" altLang="en-US" sz="2000" dirty="0" err="1" smtClean="0"/>
              <a:t>선문대</a:t>
            </a:r>
            <a:r>
              <a:rPr lang="en-US" altLang="ko-KR" sz="2000" dirty="0" smtClean="0"/>
              <a:t>(</a:t>
            </a:r>
            <a:r>
              <a:rPr lang="en-US" altLang="ko-KR" sz="2000" dirty="0" err="1" smtClean="0"/>
              <a:t>ZnO</a:t>
            </a:r>
            <a:r>
              <a:rPr lang="en-US" altLang="ko-KR" sz="2000" dirty="0" smtClean="0"/>
              <a:t> TFT), ETRI(IGZO TFT)</a:t>
            </a:r>
            <a:r>
              <a:rPr lang="ko-KR" altLang="en-US" sz="2000" dirty="0" smtClean="0"/>
              <a:t>와 </a:t>
            </a:r>
            <a:r>
              <a:rPr lang="en-US" altLang="ko-KR" sz="2000" dirty="0" smtClean="0"/>
              <a:t>oxide TFT</a:t>
            </a:r>
            <a:r>
              <a:rPr lang="ko-KR" altLang="en-US" sz="2000" dirty="0" smtClean="0"/>
              <a:t>를 제작하여 </a:t>
            </a:r>
            <a:r>
              <a:rPr lang="ko-KR" altLang="en-US" sz="2000" dirty="0" err="1" smtClean="0"/>
              <a:t>제어과의</a:t>
            </a:r>
            <a:r>
              <a:rPr lang="ko-KR" altLang="en-US" sz="2000" dirty="0" smtClean="0"/>
              <a:t> 윤의중교수님과 특성 분석</a:t>
            </a:r>
            <a:endParaRPr lang="en-US" altLang="ko-KR" sz="2000" dirty="0" smtClean="0"/>
          </a:p>
          <a:p>
            <a:pPr lvl="1"/>
            <a:r>
              <a:rPr lang="en-US" altLang="ko-KR" sz="2000" dirty="0" smtClean="0"/>
              <a:t>Oxide TFT</a:t>
            </a:r>
            <a:r>
              <a:rPr lang="ko-KR" altLang="en-US" sz="2000" dirty="0" smtClean="0"/>
              <a:t>에 </a:t>
            </a:r>
            <a:r>
              <a:rPr lang="ko-KR" altLang="en-US" sz="2000" dirty="0" err="1" smtClean="0"/>
              <a:t>전자빔을</a:t>
            </a:r>
            <a:r>
              <a:rPr lang="ko-KR" altLang="en-US" sz="2000" dirty="0" smtClean="0"/>
              <a:t> 조사한 후 특성 분석</a:t>
            </a:r>
            <a:endParaRPr lang="ko-KR" altLang="en-US" sz="2000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연구 과제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3261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4" descr="표지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Box 5"/>
          <p:cNvSpPr txBox="1">
            <a:spLocks noChangeArrowheads="1"/>
          </p:cNvSpPr>
          <p:nvPr/>
        </p:nvSpPr>
        <p:spPr bwMode="auto">
          <a:xfrm>
            <a:off x="395288" y="2465601"/>
            <a:ext cx="727305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r>
              <a:rPr kumimoji="0" lang="ko-KR" altLang="en-US" sz="8000" b="1" dirty="0" smtClean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cs typeface="Tahoma" pitchFamily="34" charset="0"/>
              </a:rPr>
              <a:t>행복</a:t>
            </a:r>
            <a:r>
              <a:rPr kumimoji="0" lang="en-US" altLang="ko-KR" sz="8000" b="1" dirty="0" smtClean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cs typeface="Tahoma" pitchFamily="34" charset="0"/>
              </a:rPr>
              <a:t>~</a:t>
            </a:r>
            <a:r>
              <a:rPr kumimoji="0" lang="ko-KR" altLang="en-US" sz="8000" b="1" dirty="0" smtClean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cs typeface="Tahoma" pitchFamily="34" charset="0"/>
              </a:rPr>
              <a:t>하세요</a:t>
            </a:r>
            <a:r>
              <a:rPr kumimoji="0" lang="en-US" altLang="ko-KR" sz="8000" b="1" dirty="0" smtClean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cs typeface="Tahoma" pitchFamily="34" charset="0"/>
              </a:rPr>
              <a:t>!!!</a:t>
            </a:r>
            <a:endParaRPr kumimoji="0" lang="en-US" altLang="ko-KR" sz="8000" b="1" dirty="0">
              <a:solidFill>
                <a:srgbClr val="00B0F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86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텍스트 개체 틀 6"/>
          <p:cNvSpPr>
            <a:spLocks noGrp="1"/>
          </p:cNvSpPr>
          <p:nvPr>
            <p:ph type="body" sz="quarter" idx="13"/>
          </p:nvPr>
        </p:nvSpPr>
        <p:spPr>
          <a:xfrm>
            <a:off x="219446" y="3429000"/>
            <a:ext cx="8745041" cy="273630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문 </a:t>
            </a:r>
            <a:r>
              <a:rPr lang="ko-KR" altLang="en-US" dirty="0" err="1" smtClean="0">
                <a:latin typeface="HY강B" pitchFamily="18" charset="-127"/>
                <a:ea typeface="HY강B" pitchFamily="18" charset="-127"/>
              </a:rPr>
              <a:t>혜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 지</a:t>
            </a:r>
            <a:endParaRPr lang="en-US" altLang="ko-KR" dirty="0" smtClean="0">
              <a:latin typeface="HY강B" pitchFamily="18" charset="-127"/>
              <a:ea typeface="HY강B" pitchFamily="18" charset="-127"/>
            </a:endParaRPr>
          </a:p>
          <a:p>
            <a:pPr lvl="2">
              <a:lnSpc>
                <a:spcPct val="150000"/>
              </a:lnSpc>
            </a:pPr>
            <a:r>
              <a:rPr lang="en-US" altLang="ko-KR" dirty="0" smtClean="0"/>
              <a:t>1987</a:t>
            </a:r>
            <a:r>
              <a:rPr lang="ko-KR" altLang="en-US" dirty="0" smtClean="0"/>
              <a:t>년 아산 출생</a:t>
            </a:r>
            <a:endParaRPr lang="en-US" altLang="ko-KR" dirty="0" smtClean="0"/>
          </a:p>
          <a:p>
            <a:pPr lvl="2">
              <a:lnSpc>
                <a:spcPct val="150000"/>
              </a:lnSpc>
            </a:pPr>
            <a:r>
              <a:rPr lang="ko-KR" altLang="en-US" dirty="0" smtClean="0"/>
              <a:t>현재 석사</a:t>
            </a:r>
            <a:r>
              <a:rPr lang="en-US" altLang="ko-KR" dirty="0" smtClean="0"/>
              <a:t>3</a:t>
            </a:r>
            <a:r>
              <a:rPr lang="ko-KR" altLang="en-US" dirty="0" smtClean="0"/>
              <a:t>학기</a:t>
            </a:r>
            <a:r>
              <a:rPr lang="en-US" altLang="ko-KR" dirty="0" smtClean="0"/>
              <a:t>, </a:t>
            </a:r>
            <a:r>
              <a:rPr lang="ko-KR" altLang="en-US" dirty="0" smtClean="0"/>
              <a:t>랩실 </a:t>
            </a:r>
            <a:r>
              <a:rPr lang="en-US" altLang="ko-KR" dirty="0" smtClean="0"/>
              <a:t>5</a:t>
            </a:r>
            <a:r>
              <a:rPr lang="ko-KR" altLang="en-US" dirty="0" smtClean="0"/>
              <a:t>년 차</a:t>
            </a:r>
            <a:endParaRPr lang="en-US" altLang="ko-KR" dirty="0" smtClean="0"/>
          </a:p>
          <a:p>
            <a:pPr lvl="2">
              <a:lnSpc>
                <a:spcPct val="150000"/>
              </a:lnSpc>
            </a:pPr>
            <a:r>
              <a:rPr lang="en-US" altLang="ko-KR" dirty="0" smtClean="0"/>
              <a:t>Theme (Design &amp; layout)</a:t>
            </a:r>
          </a:p>
          <a:p>
            <a:pPr lvl="3">
              <a:lnSpc>
                <a:spcPct val="150000"/>
              </a:lnSpc>
            </a:pPr>
            <a:r>
              <a:rPr lang="en-US" altLang="ko-KR" dirty="0" smtClean="0"/>
              <a:t>Integrated display backplane</a:t>
            </a:r>
            <a:endParaRPr lang="en-US" altLang="ko-KR" dirty="0"/>
          </a:p>
          <a:p>
            <a:pPr lvl="3">
              <a:lnSpc>
                <a:spcPct val="150000"/>
              </a:lnSpc>
            </a:pPr>
            <a:r>
              <a:rPr lang="en-US" altLang="ko-KR" dirty="0" smtClean="0"/>
              <a:t>Oxide TFT</a:t>
            </a:r>
          </a:p>
        </p:txBody>
      </p:sp>
      <p:sp>
        <p:nvSpPr>
          <p:cNvPr id="3" name="직사각형 2"/>
          <p:cNvSpPr/>
          <p:nvPr/>
        </p:nvSpPr>
        <p:spPr>
          <a:xfrm>
            <a:off x="179512" y="2996952"/>
            <a:ext cx="8784976" cy="3600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200" b="1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2006        2007         2008         2009        2010        2011</a:t>
            </a:r>
          </a:p>
        </p:txBody>
      </p:sp>
      <p:pic>
        <p:nvPicPr>
          <p:cNvPr id="17" name="Picture 2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190" y="1215927"/>
            <a:ext cx="1295984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4" descr="E:\DSC07788.JPG"/>
          <p:cNvPicPr>
            <a:picLocks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1"/>
          <a:stretch/>
        </p:blipFill>
        <p:spPr bwMode="auto">
          <a:xfrm rot="5400000">
            <a:off x="1590186" y="1431931"/>
            <a:ext cx="1800000" cy="1367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/>
          <p:cNvPicPr>
            <a:picLocks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9"/>
          <a:stretch/>
        </p:blipFill>
        <p:spPr bwMode="auto">
          <a:xfrm>
            <a:off x="395536" y="1215927"/>
            <a:ext cx="1338486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4" descr="C:\Users\MHJ\Desktop\자료\개인폴더\돼지.jpg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342" y="1215927"/>
            <a:ext cx="1296144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5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2494" y="1215927"/>
            <a:ext cx="1367992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229985" y="1438262"/>
            <a:ext cx="1800000" cy="1355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제목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Moon </a:t>
            </a:r>
            <a:r>
              <a:rPr lang="en-US" altLang="ko-KR" dirty="0" err="1" smtClean="0"/>
              <a:t>Hye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Ji</a:t>
            </a:r>
            <a:endParaRPr lang="ko-KR" altLang="en-US" dirty="0"/>
          </a:p>
        </p:txBody>
      </p:sp>
      <p:sp>
        <p:nvSpPr>
          <p:cNvPr id="27" name="텍스트 개체 틀 6"/>
          <p:cNvSpPr txBox="1">
            <a:spLocks/>
          </p:cNvSpPr>
          <p:nvPr/>
        </p:nvSpPr>
        <p:spPr>
          <a:xfrm>
            <a:off x="4499992" y="3789040"/>
            <a:ext cx="3920506" cy="2376263"/>
          </a:xfrm>
          <a:prstGeom prst="rect">
            <a:avLst/>
          </a:prstGeom>
        </p:spPr>
        <p:txBody>
          <a:bodyPr/>
          <a:lstStyle>
            <a:lvl1pPr marL="342900" indent="-342900" algn="l" rtl="0" fontAlgn="base" latinLnBrk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b="1" kern="1200">
                <a:solidFill>
                  <a:srgbClr val="00B0F0"/>
                </a:solidFill>
                <a:latin typeface="+mn-ea"/>
                <a:ea typeface="+mn-ea"/>
                <a:cs typeface="+mn-cs"/>
              </a:defRPr>
            </a:lvl1pPr>
            <a:lvl2pPr marL="742950" indent="-285750" algn="l" rtl="0" fontAlgn="base" latinLnBrk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b="1" kern="1200">
                <a:solidFill>
                  <a:srgbClr val="FF99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 latinLnBrk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b="1" kern="1200">
                <a:solidFill>
                  <a:srgbClr val="FF99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 latinLnBrk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b="1" kern="1200">
                <a:solidFill>
                  <a:srgbClr val="FF99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 latinLnBrk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b="1" kern="1200">
                <a:solidFill>
                  <a:srgbClr val="FF99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9697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ko-KR" dirty="0" smtClean="0"/>
              <a:t>Gate driver</a:t>
            </a:r>
            <a:r>
              <a:rPr lang="ko-KR" altLang="en-US" dirty="0" smtClean="0"/>
              <a:t>나 </a:t>
            </a:r>
            <a:r>
              <a:rPr lang="en-US" altLang="ko-KR" dirty="0" smtClean="0"/>
              <a:t>source driver</a:t>
            </a:r>
            <a:r>
              <a:rPr lang="ko-KR" altLang="en-US" dirty="0" smtClean="0"/>
              <a:t>를 기판에 집적</a:t>
            </a:r>
            <a:r>
              <a:rPr lang="en-US" altLang="ko-KR" dirty="0" smtClean="0"/>
              <a:t>.</a:t>
            </a: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Integrated display backplane</a:t>
            </a:r>
            <a:endParaRPr lang="ko-KR" altLang="en-US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9" name="그룹 8"/>
          <p:cNvGrpSpPr/>
          <p:nvPr/>
        </p:nvGrpSpPr>
        <p:grpSpPr>
          <a:xfrm>
            <a:off x="683568" y="2305372"/>
            <a:ext cx="7358114" cy="3571900"/>
            <a:chOff x="642910" y="2071678"/>
            <a:chExt cx="7715304" cy="3349341"/>
          </a:xfrm>
        </p:grpSpPr>
        <p:pic>
          <p:nvPicPr>
            <p:cNvPr id="1025" name="_x87489512" descr="EMB00000e48620d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42910" y="2071678"/>
              <a:ext cx="3429024" cy="334934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027" name="_x87555064" descr="EMB00000e48620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86380" y="2071678"/>
              <a:ext cx="3071834" cy="330527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8" name="오른쪽 화살표 7"/>
            <p:cNvSpPr/>
            <p:nvPr/>
          </p:nvSpPr>
          <p:spPr>
            <a:xfrm>
              <a:off x="4429124" y="3571876"/>
              <a:ext cx="500066" cy="64294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200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Gate Driver</a:t>
            </a:r>
            <a:endParaRPr lang="ko-KR" altLang="en-US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11" name="Group 4"/>
          <p:cNvGrpSpPr>
            <a:grpSpLocks noGrp="1"/>
          </p:cNvGrpSpPr>
          <p:nvPr/>
        </p:nvGrpSpPr>
        <p:grpSpPr bwMode="auto">
          <a:xfrm>
            <a:off x="203343" y="1359405"/>
            <a:ext cx="8473113" cy="4445859"/>
            <a:chOff x="381" y="958"/>
            <a:chExt cx="5383" cy="2506"/>
          </a:xfrm>
        </p:grpSpPr>
        <p:grpSp>
          <p:nvGrpSpPr>
            <p:cNvPr id="12" name="Group 5"/>
            <p:cNvGrpSpPr>
              <a:grpSpLocks/>
            </p:cNvGrpSpPr>
            <p:nvPr/>
          </p:nvGrpSpPr>
          <p:grpSpPr bwMode="auto">
            <a:xfrm>
              <a:off x="550" y="1651"/>
              <a:ext cx="1788" cy="1583"/>
              <a:chOff x="1200" y="1864"/>
              <a:chExt cx="3976" cy="1448"/>
            </a:xfrm>
          </p:grpSpPr>
          <p:sp>
            <p:nvSpPr>
              <p:cNvPr id="64" name="Rectangle 6"/>
              <p:cNvSpPr>
                <a:spLocks noChangeArrowheads="1"/>
              </p:cNvSpPr>
              <p:nvPr/>
            </p:nvSpPr>
            <p:spPr bwMode="auto">
              <a:xfrm>
                <a:off x="1200" y="1864"/>
                <a:ext cx="3976" cy="1448"/>
              </a:xfrm>
              <a:prstGeom prst="rect">
                <a:avLst/>
              </a:prstGeom>
              <a:solidFill>
                <a:srgbClr val="FFFFFF"/>
              </a:solidFill>
              <a:ln w="381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grpSp>
            <p:nvGrpSpPr>
              <p:cNvPr id="65" name="Group 7"/>
              <p:cNvGrpSpPr>
                <a:grpSpLocks/>
              </p:cNvGrpSpPr>
              <p:nvPr/>
            </p:nvGrpSpPr>
            <p:grpSpPr bwMode="auto">
              <a:xfrm>
                <a:off x="1248" y="1920"/>
                <a:ext cx="3888" cy="1344"/>
                <a:chOff x="672" y="864"/>
                <a:chExt cx="3888" cy="1344"/>
              </a:xfrm>
            </p:grpSpPr>
            <p:sp>
              <p:nvSpPr>
                <p:cNvPr id="66" name="Freeform 8"/>
                <p:cNvSpPr>
                  <a:spLocks/>
                </p:cNvSpPr>
                <p:nvPr/>
              </p:nvSpPr>
              <p:spPr bwMode="auto">
                <a:xfrm>
                  <a:off x="672" y="864"/>
                  <a:ext cx="1872" cy="1344"/>
                </a:xfrm>
                <a:custGeom>
                  <a:avLst/>
                  <a:gdLst/>
                  <a:ahLst/>
                  <a:cxnLst>
                    <a:cxn ang="0">
                      <a:pos x="0" y="1344"/>
                    </a:cxn>
                    <a:cxn ang="0">
                      <a:pos x="816" y="1344"/>
                    </a:cxn>
                    <a:cxn ang="0">
                      <a:pos x="816" y="0"/>
                    </a:cxn>
                    <a:cxn ang="0">
                      <a:pos x="1056" y="0"/>
                    </a:cxn>
                    <a:cxn ang="0">
                      <a:pos x="1056" y="1344"/>
                    </a:cxn>
                    <a:cxn ang="0">
                      <a:pos x="1872" y="1344"/>
                    </a:cxn>
                  </a:cxnLst>
                  <a:rect l="0" t="0" r="r" b="b"/>
                  <a:pathLst>
                    <a:path w="1872" h="1344">
                      <a:moveTo>
                        <a:pt x="0" y="1344"/>
                      </a:moveTo>
                      <a:lnTo>
                        <a:pt x="816" y="1344"/>
                      </a:lnTo>
                      <a:lnTo>
                        <a:pt x="816" y="0"/>
                      </a:lnTo>
                      <a:lnTo>
                        <a:pt x="1056" y="0"/>
                      </a:lnTo>
                      <a:lnTo>
                        <a:pt x="1056" y="1344"/>
                      </a:lnTo>
                      <a:lnTo>
                        <a:pt x="1872" y="1344"/>
                      </a:lnTo>
                    </a:path>
                  </a:pathLst>
                </a:custGeom>
                <a:noFill/>
                <a:ln w="38100" cap="flat" cmpd="sng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67" name="Line 9"/>
                <p:cNvSpPr>
                  <a:spLocks noChangeShapeType="1"/>
                </p:cNvSpPr>
                <p:nvPr/>
              </p:nvSpPr>
              <p:spPr bwMode="auto">
                <a:xfrm>
                  <a:off x="672" y="2208"/>
                  <a:ext cx="3888" cy="0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</p:grpSp>
        </p:grpSp>
        <p:grpSp>
          <p:nvGrpSpPr>
            <p:cNvPr id="13" name="Group 10"/>
            <p:cNvGrpSpPr>
              <a:grpSpLocks/>
            </p:cNvGrpSpPr>
            <p:nvPr/>
          </p:nvGrpSpPr>
          <p:grpSpPr bwMode="auto">
            <a:xfrm>
              <a:off x="540" y="1651"/>
              <a:ext cx="1792" cy="1583"/>
              <a:chOff x="1200" y="864"/>
              <a:chExt cx="3976" cy="1448"/>
            </a:xfrm>
          </p:grpSpPr>
          <p:sp>
            <p:nvSpPr>
              <p:cNvPr id="61" name="Rectangle 11"/>
              <p:cNvSpPr>
                <a:spLocks noChangeArrowheads="1"/>
              </p:cNvSpPr>
              <p:nvPr/>
            </p:nvSpPr>
            <p:spPr bwMode="auto">
              <a:xfrm>
                <a:off x="1200" y="864"/>
                <a:ext cx="3976" cy="1448"/>
              </a:xfrm>
              <a:prstGeom prst="rect">
                <a:avLst/>
              </a:prstGeom>
              <a:solidFill>
                <a:srgbClr val="FFFFFF"/>
              </a:solidFill>
              <a:ln w="381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62" name="Freeform 12"/>
              <p:cNvSpPr>
                <a:spLocks/>
              </p:cNvSpPr>
              <p:nvPr/>
            </p:nvSpPr>
            <p:spPr bwMode="auto">
              <a:xfrm>
                <a:off x="1584" y="916"/>
                <a:ext cx="1872" cy="1344"/>
              </a:xfrm>
              <a:custGeom>
                <a:avLst/>
                <a:gdLst/>
                <a:ahLst/>
                <a:cxnLst>
                  <a:cxn ang="0">
                    <a:pos x="0" y="1344"/>
                  </a:cxn>
                  <a:cxn ang="0">
                    <a:pos x="816" y="1344"/>
                  </a:cxn>
                  <a:cxn ang="0">
                    <a:pos x="816" y="0"/>
                  </a:cxn>
                  <a:cxn ang="0">
                    <a:pos x="1056" y="0"/>
                  </a:cxn>
                  <a:cxn ang="0">
                    <a:pos x="1056" y="1344"/>
                  </a:cxn>
                  <a:cxn ang="0">
                    <a:pos x="1872" y="1344"/>
                  </a:cxn>
                </a:cxnLst>
                <a:rect l="0" t="0" r="r" b="b"/>
                <a:pathLst>
                  <a:path w="1872" h="1344">
                    <a:moveTo>
                      <a:pt x="0" y="1344"/>
                    </a:moveTo>
                    <a:lnTo>
                      <a:pt x="816" y="1344"/>
                    </a:lnTo>
                    <a:lnTo>
                      <a:pt x="816" y="0"/>
                    </a:lnTo>
                    <a:lnTo>
                      <a:pt x="1056" y="0"/>
                    </a:lnTo>
                    <a:lnTo>
                      <a:pt x="1056" y="1344"/>
                    </a:lnTo>
                    <a:lnTo>
                      <a:pt x="1872" y="1344"/>
                    </a:lnTo>
                  </a:path>
                </a:pathLst>
              </a:custGeom>
              <a:noFill/>
              <a:ln w="38100" cap="flat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63" name="Line 13"/>
              <p:cNvSpPr>
                <a:spLocks noChangeShapeType="1"/>
              </p:cNvSpPr>
              <p:nvPr/>
            </p:nvSpPr>
            <p:spPr bwMode="auto">
              <a:xfrm>
                <a:off x="1248" y="2256"/>
                <a:ext cx="3888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  <p:grpSp>
          <p:nvGrpSpPr>
            <p:cNvPr id="14" name="Group 14"/>
            <p:cNvGrpSpPr>
              <a:grpSpLocks/>
            </p:cNvGrpSpPr>
            <p:nvPr/>
          </p:nvGrpSpPr>
          <p:grpSpPr bwMode="auto">
            <a:xfrm>
              <a:off x="532" y="1651"/>
              <a:ext cx="1852" cy="1583"/>
              <a:chOff x="1200" y="1104"/>
              <a:chExt cx="3976" cy="1448"/>
            </a:xfrm>
          </p:grpSpPr>
          <p:sp>
            <p:nvSpPr>
              <p:cNvPr id="59" name="Rectangle 15"/>
              <p:cNvSpPr>
                <a:spLocks noChangeArrowheads="1"/>
              </p:cNvSpPr>
              <p:nvPr/>
            </p:nvSpPr>
            <p:spPr bwMode="auto">
              <a:xfrm>
                <a:off x="1200" y="1104"/>
                <a:ext cx="3976" cy="1448"/>
              </a:xfrm>
              <a:prstGeom prst="rect">
                <a:avLst/>
              </a:prstGeom>
              <a:solidFill>
                <a:srgbClr val="FFFFFF"/>
              </a:solidFill>
              <a:ln w="381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60" name="Freeform 16"/>
              <p:cNvSpPr>
                <a:spLocks/>
              </p:cNvSpPr>
              <p:nvPr/>
            </p:nvSpPr>
            <p:spPr bwMode="auto">
              <a:xfrm>
                <a:off x="1920" y="1152"/>
                <a:ext cx="1872" cy="1344"/>
              </a:xfrm>
              <a:custGeom>
                <a:avLst/>
                <a:gdLst/>
                <a:ahLst/>
                <a:cxnLst>
                  <a:cxn ang="0">
                    <a:pos x="0" y="1344"/>
                  </a:cxn>
                  <a:cxn ang="0">
                    <a:pos x="816" y="1344"/>
                  </a:cxn>
                  <a:cxn ang="0">
                    <a:pos x="816" y="0"/>
                  </a:cxn>
                  <a:cxn ang="0">
                    <a:pos x="1056" y="0"/>
                  </a:cxn>
                  <a:cxn ang="0">
                    <a:pos x="1056" y="1344"/>
                  </a:cxn>
                  <a:cxn ang="0">
                    <a:pos x="1872" y="1344"/>
                  </a:cxn>
                </a:cxnLst>
                <a:rect l="0" t="0" r="r" b="b"/>
                <a:pathLst>
                  <a:path w="1872" h="1344">
                    <a:moveTo>
                      <a:pt x="0" y="1344"/>
                    </a:moveTo>
                    <a:lnTo>
                      <a:pt x="816" y="1344"/>
                    </a:lnTo>
                    <a:lnTo>
                      <a:pt x="816" y="0"/>
                    </a:lnTo>
                    <a:lnTo>
                      <a:pt x="1056" y="0"/>
                    </a:lnTo>
                    <a:lnTo>
                      <a:pt x="1056" y="1344"/>
                    </a:lnTo>
                    <a:lnTo>
                      <a:pt x="1872" y="1344"/>
                    </a:lnTo>
                  </a:path>
                </a:pathLst>
              </a:custGeom>
              <a:noFill/>
              <a:ln w="38100" cap="flat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  <p:grpSp>
          <p:nvGrpSpPr>
            <p:cNvPr id="15" name="Group 18"/>
            <p:cNvGrpSpPr>
              <a:grpSpLocks/>
            </p:cNvGrpSpPr>
            <p:nvPr/>
          </p:nvGrpSpPr>
          <p:grpSpPr bwMode="auto">
            <a:xfrm>
              <a:off x="550" y="1651"/>
              <a:ext cx="1744" cy="1583"/>
              <a:chOff x="1200" y="1056"/>
              <a:chExt cx="3976" cy="1448"/>
            </a:xfrm>
          </p:grpSpPr>
          <p:sp>
            <p:nvSpPr>
              <p:cNvPr id="56" name="Rectangle 19"/>
              <p:cNvSpPr>
                <a:spLocks noChangeArrowheads="1"/>
              </p:cNvSpPr>
              <p:nvPr/>
            </p:nvSpPr>
            <p:spPr bwMode="auto">
              <a:xfrm>
                <a:off x="1200" y="1056"/>
                <a:ext cx="3976" cy="1448"/>
              </a:xfrm>
              <a:prstGeom prst="rect">
                <a:avLst/>
              </a:prstGeom>
              <a:solidFill>
                <a:srgbClr val="FFFFFF"/>
              </a:solidFill>
              <a:ln w="381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57" name="Freeform 20"/>
              <p:cNvSpPr>
                <a:spLocks/>
              </p:cNvSpPr>
              <p:nvPr/>
            </p:nvSpPr>
            <p:spPr bwMode="auto">
              <a:xfrm>
                <a:off x="2256" y="1104"/>
                <a:ext cx="1872" cy="1344"/>
              </a:xfrm>
              <a:custGeom>
                <a:avLst/>
                <a:gdLst/>
                <a:ahLst/>
                <a:cxnLst>
                  <a:cxn ang="0">
                    <a:pos x="0" y="1344"/>
                  </a:cxn>
                  <a:cxn ang="0">
                    <a:pos x="816" y="1344"/>
                  </a:cxn>
                  <a:cxn ang="0">
                    <a:pos x="816" y="0"/>
                  </a:cxn>
                  <a:cxn ang="0">
                    <a:pos x="1056" y="0"/>
                  </a:cxn>
                  <a:cxn ang="0">
                    <a:pos x="1056" y="1344"/>
                  </a:cxn>
                  <a:cxn ang="0">
                    <a:pos x="1872" y="1344"/>
                  </a:cxn>
                </a:cxnLst>
                <a:rect l="0" t="0" r="r" b="b"/>
                <a:pathLst>
                  <a:path w="1872" h="1344">
                    <a:moveTo>
                      <a:pt x="0" y="1344"/>
                    </a:moveTo>
                    <a:lnTo>
                      <a:pt x="816" y="1344"/>
                    </a:lnTo>
                    <a:lnTo>
                      <a:pt x="816" y="0"/>
                    </a:lnTo>
                    <a:lnTo>
                      <a:pt x="1056" y="0"/>
                    </a:lnTo>
                    <a:lnTo>
                      <a:pt x="1056" y="1344"/>
                    </a:lnTo>
                    <a:lnTo>
                      <a:pt x="1872" y="1344"/>
                    </a:lnTo>
                  </a:path>
                </a:pathLst>
              </a:custGeom>
              <a:noFill/>
              <a:ln w="38100" cap="flat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58" name="Line 21"/>
              <p:cNvSpPr>
                <a:spLocks noChangeShapeType="1"/>
              </p:cNvSpPr>
              <p:nvPr/>
            </p:nvSpPr>
            <p:spPr bwMode="auto">
              <a:xfrm>
                <a:off x="1248" y="2448"/>
                <a:ext cx="3888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  <p:grpSp>
          <p:nvGrpSpPr>
            <p:cNvPr id="16" name="Group 22"/>
            <p:cNvGrpSpPr>
              <a:grpSpLocks/>
            </p:cNvGrpSpPr>
            <p:nvPr/>
          </p:nvGrpSpPr>
          <p:grpSpPr bwMode="auto">
            <a:xfrm>
              <a:off x="514" y="1642"/>
              <a:ext cx="1792" cy="1592"/>
              <a:chOff x="1200" y="664"/>
              <a:chExt cx="3976" cy="1456"/>
            </a:xfrm>
          </p:grpSpPr>
          <p:sp>
            <p:nvSpPr>
              <p:cNvPr id="54" name="Rectangle 23"/>
              <p:cNvSpPr>
                <a:spLocks noChangeArrowheads="1"/>
              </p:cNvSpPr>
              <p:nvPr/>
            </p:nvSpPr>
            <p:spPr bwMode="auto">
              <a:xfrm>
                <a:off x="1200" y="672"/>
                <a:ext cx="3976" cy="1448"/>
              </a:xfrm>
              <a:prstGeom prst="rect">
                <a:avLst/>
              </a:prstGeom>
              <a:solidFill>
                <a:srgbClr val="FFFFFF"/>
              </a:solidFill>
              <a:ln w="381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55" name="Freeform 24"/>
              <p:cNvSpPr>
                <a:spLocks/>
              </p:cNvSpPr>
              <p:nvPr/>
            </p:nvSpPr>
            <p:spPr bwMode="auto">
              <a:xfrm>
                <a:off x="2693" y="664"/>
                <a:ext cx="2342" cy="1437"/>
              </a:xfrm>
              <a:custGeom>
                <a:avLst/>
                <a:gdLst/>
                <a:ahLst/>
                <a:cxnLst>
                  <a:cxn ang="0">
                    <a:pos x="0" y="1344"/>
                  </a:cxn>
                  <a:cxn ang="0">
                    <a:pos x="816" y="1344"/>
                  </a:cxn>
                  <a:cxn ang="0">
                    <a:pos x="816" y="0"/>
                  </a:cxn>
                  <a:cxn ang="0">
                    <a:pos x="1056" y="0"/>
                  </a:cxn>
                  <a:cxn ang="0">
                    <a:pos x="1056" y="1344"/>
                  </a:cxn>
                  <a:cxn ang="0">
                    <a:pos x="1872" y="1344"/>
                  </a:cxn>
                </a:cxnLst>
                <a:rect l="0" t="0" r="r" b="b"/>
                <a:pathLst>
                  <a:path w="1872" h="1344">
                    <a:moveTo>
                      <a:pt x="0" y="1344"/>
                    </a:moveTo>
                    <a:lnTo>
                      <a:pt x="816" y="1344"/>
                    </a:lnTo>
                    <a:lnTo>
                      <a:pt x="816" y="0"/>
                    </a:lnTo>
                    <a:lnTo>
                      <a:pt x="1056" y="0"/>
                    </a:lnTo>
                    <a:lnTo>
                      <a:pt x="1056" y="1344"/>
                    </a:lnTo>
                    <a:lnTo>
                      <a:pt x="1872" y="1344"/>
                    </a:lnTo>
                  </a:path>
                </a:pathLst>
              </a:custGeom>
              <a:noFill/>
              <a:ln w="38100" cap="flat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  <p:sp>
          <p:nvSpPr>
            <p:cNvPr id="17" name="Rectangle 34"/>
            <p:cNvSpPr>
              <a:spLocks noChangeArrowheads="1"/>
            </p:cNvSpPr>
            <p:nvPr/>
          </p:nvSpPr>
          <p:spPr bwMode="auto">
            <a:xfrm>
              <a:off x="381" y="1052"/>
              <a:ext cx="2451" cy="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 algn="just" defTabSz="762000" eaLnBrk="0" hangingPunct="0"/>
              <a:r>
                <a:rPr lang="en-US" altLang="ko-KR" sz="2000" b="1" dirty="0" smtClean="0">
                  <a:solidFill>
                    <a:srgbClr val="00B0F0"/>
                  </a:solidFill>
                  <a:latin typeface="HY강B" pitchFamily="18" charset="-127"/>
                  <a:ea typeface="HY강B" pitchFamily="18" charset="-127"/>
                </a:rPr>
                <a:t>Gate driver</a:t>
              </a:r>
              <a:r>
                <a:rPr lang="ko-KR" altLang="en-US" sz="2000" b="1" dirty="0" smtClean="0">
                  <a:solidFill>
                    <a:srgbClr val="00B0F0"/>
                  </a:solidFill>
                  <a:latin typeface="HY강B" pitchFamily="18" charset="-127"/>
                  <a:ea typeface="HY강B" pitchFamily="18" charset="-127"/>
                </a:rPr>
                <a:t>는 </a:t>
              </a:r>
              <a:r>
                <a:rPr lang="en-US" altLang="ko-KR" sz="2000" b="1" dirty="0" smtClean="0">
                  <a:solidFill>
                    <a:srgbClr val="00B0F0"/>
                  </a:solidFill>
                  <a:latin typeface="HY강B" pitchFamily="18" charset="-127"/>
                  <a:ea typeface="HY강B" pitchFamily="18" charset="-127"/>
                </a:rPr>
                <a:t>gate line</a:t>
              </a:r>
              <a:r>
                <a:rPr lang="ko-KR" altLang="en-US" sz="2000" b="1" dirty="0" smtClean="0">
                  <a:solidFill>
                    <a:srgbClr val="00B0F0"/>
                  </a:solidFill>
                  <a:latin typeface="HY강B" pitchFamily="18" charset="-127"/>
                  <a:ea typeface="HY강B" pitchFamily="18" charset="-127"/>
                </a:rPr>
                <a:t>을 순차적으로 </a:t>
              </a:r>
              <a:r>
                <a:rPr lang="en-US" altLang="ko-KR" sz="2000" b="1" dirty="0" smtClean="0">
                  <a:solidFill>
                    <a:srgbClr val="00B0F0"/>
                  </a:solidFill>
                  <a:latin typeface="HY강B" pitchFamily="18" charset="-127"/>
                  <a:ea typeface="HY강B" pitchFamily="18" charset="-127"/>
                </a:rPr>
                <a:t>on </a:t>
              </a:r>
              <a:r>
                <a:rPr lang="ko-KR" altLang="en-US" sz="2000" b="1" dirty="0" smtClean="0">
                  <a:solidFill>
                    <a:srgbClr val="00B0F0"/>
                  </a:solidFill>
                  <a:latin typeface="HY강B" pitchFamily="18" charset="-127"/>
                  <a:ea typeface="HY강B" pitchFamily="18" charset="-127"/>
                </a:rPr>
                <a:t>시켜주는 역할을 한다</a:t>
              </a:r>
              <a:r>
                <a:rPr lang="en-US" altLang="ko-KR" sz="2000" b="1" dirty="0" smtClean="0">
                  <a:solidFill>
                    <a:srgbClr val="00B0F0"/>
                  </a:solidFill>
                  <a:latin typeface="HY강B" pitchFamily="18" charset="-127"/>
                  <a:ea typeface="HY강B" pitchFamily="18" charset="-127"/>
                </a:rPr>
                <a:t>.</a:t>
              </a:r>
              <a:endParaRPr kumimoji="1" lang="en-US" altLang="ko-KR" sz="2000" b="1" dirty="0">
                <a:solidFill>
                  <a:srgbClr val="00B0F0"/>
                </a:solidFill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18" name="Rectangle 35"/>
            <p:cNvSpPr>
              <a:spLocks noChangeArrowheads="1"/>
            </p:cNvSpPr>
            <p:nvPr/>
          </p:nvSpPr>
          <p:spPr bwMode="auto">
            <a:xfrm>
              <a:off x="2919" y="1025"/>
              <a:ext cx="2791" cy="302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9" name="Rectangle 36"/>
            <p:cNvSpPr>
              <a:spLocks noChangeArrowheads="1"/>
            </p:cNvSpPr>
            <p:nvPr/>
          </p:nvSpPr>
          <p:spPr bwMode="auto">
            <a:xfrm>
              <a:off x="2704" y="1476"/>
              <a:ext cx="3060" cy="1932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0" name="Rectangle 37"/>
            <p:cNvSpPr>
              <a:spLocks noChangeArrowheads="1"/>
            </p:cNvSpPr>
            <p:nvPr/>
          </p:nvSpPr>
          <p:spPr bwMode="auto">
            <a:xfrm>
              <a:off x="2919" y="1533"/>
              <a:ext cx="2791" cy="1825"/>
            </a:xfrm>
            <a:prstGeom prst="rect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latinLnBrk="1"/>
              <a:endParaRPr kumimoji="1" lang="ko-KR" altLang="ko-KR" sz="2400" b="0">
                <a:latin typeface="굴림체" pitchFamily="49" charset="-127"/>
                <a:ea typeface="굴림체" pitchFamily="49" charset="-127"/>
              </a:endParaRPr>
            </a:p>
          </p:txBody>
        </p:sp>
        <p:sp>
          <p:nvSpPr>
            <p:cNvPr id="21" name="Rectangle 38"/>
            <p:cNvSpPr>
              <a:spLocks noChangeArrowheads="1"/>
            </p:cNvSpPr>
            <p:nvPr/>
          </p:nvSpPr>
          <p:spPr bwMode="auto">
            <a:xfrm>
              <a:off x="3465" y="958"/>
              <a:ext cx="89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69850" tIns="34925" rIns="69850" bIns="34925">
              <a:spAutoFit/>
            </a:bodyPr>
            <a:lstStyle/>
            <a:p>
              <a:pPr algn="l" defTabSz="514350" eaLnBrk="0" hangingPunct="0"/>
              <a:endParaRPr kumimoji="1" lang="ko-KR" altLang="ko-KR" sz="1400" b="0">
                <a:latin typeface="굴림체" pitchFamily="49" charset="-127"/>
                <a:ea typeface="굴림체" pitchFamily="49" charset="-127"/>
              </a:endParaRPr>
            </a:p>
          </p:txBody>
        </p:sp>
        <p:sp>
          <p:nvSpPr>
            <p:cNvPr id="22" name="Rectangle 39"/>
            <p:cNvSpPr>
              <a:spLocks noChangeArrowheads="1"/>
            </p:cNvSpPr>
            <p:nvPr/>
          </p:nvSpPr>
          <p:spPr bwMode="auto">
            <a:xfrm>
              <a:off x="3145" y="1294"/>
              <a:ext cx="300" cy="201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3" name="Rectangle 40"/>
            <p:cNvSpPr>
              <a:spLocks noChangeArrowheads="1"/>
            </p:cNvSpPr>
            <p:nvPr/>
          </p:nvSpPr>
          <p:spPr bwMode="auto">
            <a:xfrm>
              <a:off x="3183" y="1363"/>
              <a:ext cx="208" cy="65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4" name="Rectangle 41"/>
            <p:cNvSpPr>
              <a:spLocks noChangeArrowheads="1"/>
            </p:cNvSpPr>
            <p:nvPr/>
          </p:nvSpPr>
          <p:spPr bwMode="auto">
            <a:xfrm>
              <a:off x="3814" y="1294"/>
              <a:ext cx="300" cy="201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5" name="Rectangle 42"/>
            <p:cNvSpPr>
              <a:spLocks noChangeArrowheads="1"/>
            </p:cNvSpPr>
            <p:nvPr/>
          </p:nvSpPr>
          <p:spPr bwMode="auto">
            <a:xfrm>
              <a:off x="3852" y="1363"/>
              <a:ext cx="211" cy="65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6" name="Rectangle 43"/>
            <p:cNvSpPr>
              <a:spLocks noChangeArrowheads="1"/>
            </p:cNvSpPr>
            <p:nvPr/>
          </p:nvSpPr>
          <p:spPr bwMode="auto">
            <a:xfrm>
              <a:off x="4492" y="1294"/>
              <a:ext cx="300" cy="201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7" name="Rectangle 44"/>
            <p:cNvSpPr>
              <a:spLocks noChangeArrowheads="1"/>
            </p:cNvSpPr>
            <p:nvPr/>
          </p:nvSpPr>
          <p:spPr bwMode="auto">
            <a:xfrm>
              <a:off x="4530" y="1363"/>
              <a:ext cx="208" cy="65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8" name="Rectangle 45"/>
            <p:cNvSpPr>
              <a:spLocks noChangeArrowheads="1"/>
            </p:cNvSpPr>
            <p:nvPr/>
          </p:nvSpPr>
          <p:spPr bwMode="auto">
            <a:xfrm>
              <a:off x="5159" y="1294"/>
              <a:ext cx="297" cy="201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9" name="Rectangle 46"/>
            <p:cNvSpPr>
              <a:spLocks noChangeArrowheads="1"/>
            </p:cNvSpPr>
            <p:nvPr/>
          </p:nvSpPr>
          <p:spPr bwMode="auto">
            <a:xfrm>
              <a:off x="5194" y="1363"/>
              <a:ext cx="211" cy="65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0" name="Rectangle 47"/>
            <p:cNvSpPr>
              <a:spLocks noChangeArrowheads="1"/>
            </p:cNvSpPr>
            <p:nvPr/>
          </p:nvSpPr>
          <p:spPr bwMode="auto">
            <a:xfrm>
              <a:off x="2758" y="1562"/>
              <a:ext cx="105" cy="1762"/>
            </a:xfrm>
            <a:prstGeom prst="rect">
              <a:avLst/>
            </a:prstGeom>
            <a:solidFill>
              <a:srgbClr val="66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pic>
          <p:nvPicPr>
            <p:cNvPr id="31" name="Picture 4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50" y="1558"/>
              <a:ext cx="2736" cy="28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</p:pic>
        <p:pic>
          <p:nvPicPr>
            <p:cNvPr id="32" name="Picture 4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50" y="1846"/>
              <a:ext cx="2736" cy="30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</p:pic>
        <p:pic>
          <p:nvPicPr>
            <p:cNvPr id="33" name="Picture 5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950" y="2146"/>
              <a:ext cx="2736" cy="264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</p:pic>
        <p:pic>
          <p:nvPicPr>
            <p:cNvPr id="34" name="Picture 5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950" y="2410"/>
              <a:ext cx="2736" cy="264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</p:pic>
        <p:pic>
          <p:nvPicPr>
            <p:cNvPr id="35" name="Picture 5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950" y="2674"/>
              <a:ext cx="2736" cy="33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</p:pic>
        <p:pic>
          <p:nvPicPr>
            <p:cNvPr id="36" name="Picture 53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950" y="3001"/>
              <a:ext cx="2736" cy="31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</p:pic>
        <p:sp>
          <p:nvSpPr>
            <p:cNvPr id="37" name="Line 55"/>
            <p:cNvSpPr>
              <a:spLocks noChangeShapeType="1"/>
            </p:cNvSpPr>
            <p:nvPr/>
          </p:nvSpPr>
          <p:spPr bwMode="auto">
            <a:xfrm>
              <a:off x="2260" y="1536"/>
              <a:ext cx="531" cy="24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grpSp>
          <p:nvGrpSpPr>
            <p:cNvPr id="39" name="Group 58"/>
            <p:cNvGrpSpPr>
              <a:grpSpLocks/>
            </p:cNvGrpSpPr>
            <p:nvPr/>
          </p:nvGrpSpPr>
          <p:grpSpPr bwMode="auto">
            <a:xfrm>
              <a:off x="916" y="1659"/>
              <a:ext cx="872" cy="1538"/>
              <a:chOff x="960" y="1774"/>
              <a:chExt cx="872" cy="1538"/>
            </a:xfrm>
          </p:grpSpPr>
          <p:sp>
            <p:nvSpPr>
              <p:cNvPr id="41" name="Line 59"/>
              <p:cNvSpPr>
                <a:spLocks noChangeShapeType="1"/>
              </p:cNvSpPr>
              <p:nvPr/>
            </p:nvSpPr>
            <p:spPr bwMode="auto">
              <a:xfrm flipV="1">
                <a:off x="1809" y="1776"/>
                <a:ext cx="0" cy="1536"/>
              </a:xfrm>
              <a:prstGeom prst="line">
                <a:avLst/>
              </a:prstGeom>
              <a:noFill/>
              <a:ln w="19050">
                <a:solidFill>
                  <a:srgbClr val="FF9900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42" name="Line 60"/>
              <p:cNvSpPr>
                <a:spLocks noChangeShapeType="1"/>
              </p:cNvSpPr>
              <p:nvPr/>
            </p:nvSpPr>
            <p:spPr bwMode="auto">
              <a:xfrm flipV="1">
                <a:off x="1680" y="1776"/>
                <a:ext cx="0" cy="1536"/>
              </a:xfrm>
              <a:prstGeom prst="line">
                <a:avLst/>
              </a:prstGeom>
              <a:noFill/>
              <a:ln w="19050">
                <a:solidFill>
                  <a:srgbClr val="FF9900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43" name="Line 61"/>
              <p:cNvSpPr>
                <a:spLocks noChangeShapeType="1"/>
              </p:cNvSpPr>
              <p:nvPr/>
            </p:nvSpPr>
            <p:spPr bwMode="auto">
              <a:xfrm flipV="1">
                <a:off x="1536" y="1776"/>
                <a:ext cx="0" cy="1536"/>
              </a:xfrm>
              <a:prstGeom prst="line">
                <a:avLst/>
              </a:prstGeom>
              <a:noFill/>
              <a:ln w="19050">
                <a:solidFill>
                  <a:srgbClr val="FF9900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44" name="Line 62"/>
              <p:cNvSpPr>
                <a:spLocks noChangeShapeType="1"/>
              </p:cNvSpPr>
              <p:nvPr/>
            </p:nvSpPr>
            <p:spPr bwMode="auto">
              <a:xfrm flipV="1">
                <a:off x="1392" y="1776"/>
                <a:ext cx="0" cy="1536"/>
              </a:xfrm>
              <a:prstGeom prst="line">
                <a:avLst/>
              </a:prstGeom>
              <a:noFill/>
              <a:ln w="19050">
                <a:solidFill>
                  <a:srgbClr val="FF9900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45" name="Line 63"/>
              <p:cNvSpPr>
                <a:spLocks noChangeShapeType="1"/>
              </p:cNvSpPr>
              <p:nvPr/>
            </p:nvSpPr>
            <p:spPr bwMode="auto">
              <a:xfrm flipV="1">
                <a:off x="1248" y="1776"/>
                <a:ext cx="0" cy="1536"/>
              </a:xfrm>
              <a:prstGeom prst="line">
                <a:avLst/>
              </a:prstGeom>
              <a:noFill/>
              <a:ln w="19050">
                <a:solidFill>
                  <a:srgbClr val="FF9900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46" name="Line 64"/>
              <p:cNvSpPr>
                <a:spLocks noChangeShapeType="1"/>
              </p:cNvSpPr>
              <p:nvPr/>
            </p:nvSpPr>
            <p:spPr bwMode="auto">
              <a:xfrm flipV="1">
                <a:off x="1104" y="1776"/>
                <a:ext cx="0" cy="1536"/>
              </a:xfrm>
              <a:prstGeom prst="line">
                <a:avLst/>
              </a:prstGeom>
              <a:noFill/>
              <a:ln w="19050">
                <a:solidFill>
                  <a:srgbClr val="FF9900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47" name="Line 65"/>
              <p:cNvSpPr>
                <a:spLocks noChangeShapeType="1"/>
              </p:cNvSpPr>
              <p:nvPr/>
            </p:nvSpPr>
            <p:spPr bwMode="auto">
              <a:xfrm flipV="1">
                <a:off x="960" y="1776"/>
                <a:ext cx="0" cy="1536"/>
              </a:xfrm>
              <a:prstGeom prst="line">
                <a:avLst/>
              </a:prstGeom>
              <a:noFill/>
              <a:ln w="19050">
                <a:solidFill>
                  <a:srgbClr val="FF9900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48" name="Text Box 66"/>
              <p:cNvSpPr txBox="1">
                <a:spLocks noChangeArrowheads="1"/>
              </p:cNvSpPr>
              <p:nvPr/>
            </p:nvSpPr>
            <p:spPr bwMode="auto">
              <a:xfrm>
                <a:off x="960" y="1774"/>
                <a:ext cx="180" cy="192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latinLnBrk="1"/>
                <a:r>
                  <a:rPr kumimoji="1" lang="en-US" altLang="ko-KR" sz="1400" b="0">
                    <a:latin typeface="굴림" pitchFamily="50" charset="-127"/>
                    <a:ea typeface="굴림" pitchFamily="50" charset="-127"/>
                  </a:rPr>
                  <a:t>1</a:t>
                </a:r>
              </a:p>
            </p:txBody>
          </p:sp>
          <p:sp>
            <p:nvSpPr>
              <p:cNvPr id="49" name="Text Box 67"/>
              <p:cNvSpPr txBox="1">
                <a:spLocks noChangeArrowheads="1"/>
              </p:cNvSpPr>
              <p:nvPr/>
            </p:nvSpPr>
            <p:spPr bwMode="auto">
              <a:xfrm>
                <a:off x="1228" y="1774"/>
                <a:ext cx="180" cy="192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latinLnBrk="1"/>
                <a:r>
                  <a:rPr kumimoji="1" lang="en-US" altLang="ko-KR" sz="1400" b="0">
                    <a:latin typeface="굴림" pitchFamily="50" charset="-127"/>
                    <a:ea typeface="굴림" pitchFamily="50" charset="-127"/>
                  </a:rPr>
                  <a:t>3</a:t>
                </a:r>
              </a:p>
            </p:txBody>
          </p:sp>
          <p:sp>
            <p:nvSpPr>
              <p:cNvPr id="50" name="Text Box 68"/>
              <p:cNvSpPr txBox="1">
                <a:spLocks noChangeArrowheads="1"/>
              </p:cNvSpPr>
              <p:nvPr/>
            </p:nvSpPr>
            <p:spPr bwMode="auto">
              <a:xfrm>
                <a:off x="1084" y="1774"/>
                <a:ext cx="180" cy="192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latinLnBrk="1"/>
                <a:r>
                  <a:rPr kumimoji="1" lang="en-US" altLang="ko-KR" sz="1400" b="0">
                    <a:latin typeface="굴림" pitchFamily="50" charset="-127"/>
                    <a:ea typeface="굴림" pitchFamily="50" charset="-127"/>
                  </a:rPr>
                  <a:t>2</a:t>
                </a:r>
              </a:p>
            </p:txBody>
          </p:sp>
          <p:sp>
            <p:nvSpPr>
              <p:cNvPr id="51" name="Text Box 69"/>
              <p:cNvSpPr txBox="1">
                <a:spLocks noChangeArrowheads="1"/>
              </p:cNvSpPr>
              <p:nvPr/>
            </p:nvSpPr>
            <p:spPr bwMode="auto">
              <a:xfrm>
                <a:off x="1372" y="1774"/>
                <a:ext cx="180" cy="192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latinLnBrk="1"/>
                <a:r>
                  <a:rPr kumimoji="1" lang="en-US" altLang="ko-KR" sz="1400" b="0">
                    <a:latin typeface="굴림" pitchFamily="50" charset="-127"/>
                    <a:ea typeface="굴림" pitchFamily="50" charset="-127"/>
                  </a:rPr>
                  <a:t>4</a:t>
                </a:r>
              </a:p>
            </p:txBody>
          </p:sp>
          <p:sp>
            <p:nvSpPr>
              <p:cNvPr id="52" name="Text Box 70"/>
              <p:cNvSpPr txBox="1">
                <a:spLocks noChangeArrowheads="1"/>
              </p:cNvSpPr>
              <p:nvPr/>
            </p:nvSpPr>
            <p:spPr bwMode="auto">
              <a:xfrm>
                <a:off x="1514" y="1774"/>
                <a:ext cx="180" cy="192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latinLnBrk="1"/>
                <a:r>
                  <a:rPr kumimoji="1" lang="en-US" altLang="ko-KR" sz="1400" b="0" dirty="0">
                    <a:latin typeface="굴림" pitchFamily="50" charset="-127"/>
                    <a:ea typeface="굴림" pitchFamily="50" charset="-127"/>
                  </a:rPr>
                  <a:t>5</a:t>
                </a:r>
              </a:p>
            </p:txBody>
          </p:sp>
          <p:sp>
            <p:nvSpPr>
              <p:cNvPr id="53" name="Text Box 71"/>
              <p:cNvSpPr txBox="1">
                <a:spLocks noChangeArrowheads="1"/>
              </p:cNvSpPr>
              <p:nvPr/>
            </p:nvSpPr>
            <p:spPr bwMode="auto">
              <a:xfrm>
                <a:off x="1652" y="1774"/>
                <a:ext cx="180" cy="192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latinLnBrk="1"/>
                <a:r>
                  <a:rPr kumimoji="1" lang="en-US" altLang="ko-KR" sz="1400" b="0" dirty="0">
                    <a:latin typeface="굴림" pitchFamily="50" charset="-127"/>
                    <a:ea typeface="굴림" pitchFamily="50" charset="-127"/>
                  </a:rPr>
                  <a:t>6</a:t>
                </a:r>
              </a:p>
            </p:txBody>
          </p:sp>
        </p:grpSp>
        <p:sp>
          <p:nvSpPr>
            <p:cNvPr id="40" name="Rectangle 72"/>
            <p:cNvSpPr>
              <a:spLocks noChangeArrowheads="1"/>
            </p:cNvSpPr>
            <p:nvPr/>
          </p:nvSpPr>
          <p:spPr bwMode="auto">
            <a:xfrm>
              <a:off x="3831" y="1037"/>
              <a:ext cx="950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69850" tIns="34925" rIns="69850" bIns="34925">
              <a:spAutoFit/>
            </a:bodyPr>
            <a:lstStyle/>
            <a:p>
              <a:pPr algn="l" defTabSz="514350" eaLnBrk="0" hangingPunct="0"/>
              <a:r>
                <a:rPr kumimoji="1" lang="en-US" altLang="ko-KR" b="1" dirty="0">
                  <a:ea typeface="굴림체" pitchFamily="49" charset="-127"/>
                </a:rPr>
                <a:t>Source PCB</a:t>
              </a:r>
              <a:endParaRPr kumimoji="1" lang="en-US" altLang="ko-KR" sz="1600" b="1" dirty="0">
                <a:ea typeface="굴림체" pitchFamily="49" charset="-127"/>
              </a:endParaRPr>
            </a:p>
          </p:txBody>
        </p:sp>
        <p:sp>
          <p:nvSpPr>
            <p:cNvPr id="68" name="Rectangle 34"/>
            <p:cNvSpPr>
              <a:spLocks noChangeArrowheads="1"/>
            </p:cNvSpPr>
            <p:nvPr/>
          </p:nvSpPr>
          <p:spPr bwMode="auto">
            <a:xfrm>
              <a:off x="491" y="3238"/>
              <a:ext cx="2065" cy="2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 algn="just" defTabSz="762000" eaLnBrk="0" hangingPunct="0"/>
              <a:r>
                <a:rPr lang="en-US" altLang="ko-KR" sz="2000" b="1" dirty="0" smtClean="0">
                  <a:solidFill>
                    <a:srgbClr val="00B0F0"/>
                  </a:solidFill>
                  <a:latin typeface="HY강B" pitchFamily="18" charset="-127"/>
                  <a:ea typeface="HY강B" pitchFamily="18" charset="-127"/>
                </a:rPr>
                <a:t>Gate driver</a:t>
              </a:r>
              <a:r>
                <a:rPr lang="ko-KR" altLang="en-US" sz="2000" b="1" dirty="0" smtClean="0">
                  <a:solidFill>
                    <a:srgbClr val="00B0F0"/>
                  </a:solidFill>
                  <a:latin typeface="HY강B" pitchFamily="18" charset="-127"/>
                  <a:ea typeface="HY강B" pitchFamily="18" charset="-127"/>
                </a:rPr>
                <a:t>의 </a:t>
              </a:r>
              <a:r>
                <a:rPr lang="en-US" altLang="ko-KR" sz="2000" b="1" dirty="0" smtClean="0">
                  <a:solidFill>
                    <a:srgbClr val="00B0F0"/>
                  </a:solidFill>
                  <a:latin typeface="HY강B" pitchFamily="18" charset="-127"/>
                  <a:ea typeface="HY강B" pitchFamily="18" charset="-127"/>
                </a:rPr>
                <a:t>output pulse</a:t>
              </a:r>
              <a:endParaRPr kumimoji="1" lang="en-US" altLang="ko-KR" sz="2000" b="1" dirty="0">
                <a:solidFill>
                  <a:srgbClr val="00B0F0"/>
                </a:solidFill>
                <a:latin typeface="HY강B" pitchFamily="18" charset="-127"/>
                <a:ea typeface="HY강B" pitchFamily="18" charset="-127"/>
              </a:endParaRPr>
            </a:p>
          </p:txBody>
        </p:sp>
      </p:grpSp>
      <p:grpSp>
        <p:nvGrpSpPr>
          <p:cNvPr id="73" name="그룹 72"/>
          <p:cNvGrpSpPr/>
          <p:nvPr/>
        </p:nvGrpSpPr>
        <p:grpSpPr>
          <a:xfrm>
            <a:off x="4061340" y="2562705"/>
            <a:ext cx="4808469" cy="3290057"/>
            <a:chOff x="4061340" y="2562705"/>
            <a:chExt cx="4808469" cy="3290057"/>
          </a:xfrm>
        </p:grpSpPr>
        <p:sp>
          <p:nvSpPr>
            <p:cNvPr id="69" name="직사각형 68"/>
            <p:cNvSpPr/>
            <p:nvPr/>
          </p:nvSpPr>
          <p:spPr>
            <a:xfrm>
              <a:off x="4061340" y="2562705"/>
              <a:ext cx="214314" cy="21431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70" name="직선 연결선 69"/>
            <p:cNvCxnSpPr>
              <a:stCxn id="69" idx="1"/>
            </p:cNvCxnSpPr>
            <p:nvPr/>
          </p:nvCxnSpPr>
          <p:spPr>
            <a:xfrm>
              <a:off x="4061340" y="2669862"/>
              <a:ext cx="510660" cy="31829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직선 연결선 70"/>
            <p:cNvCxnSpPr>
              <a:stCxn id="69" idx="0"/>
            </p:cNvCxnSpPr>
            <p:nvPr/>
          </p:nvCxnSpPr>
          <p:spPr>
            <a:xfrm>
              <a:off x="4168497" y="2562705"/>
              <a:ext cx="4701312" cy="575413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2" name="Picture 3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570909" y="3138118"/>
              <a:ext cx="4298900" cy="27146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778627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ko-KR" dirty="0" smtClean="0"/>
              <a:t>AMOLED</a:t>
            </a:r>
            <a:r>
              <a:rPr lang="ko-KR" altLang="en-US" dirty="0" smtClean="0"/>
              <a:t>는</a:t>
            </a:r>
            <a:r>
              <a:rPr lang="en-US" altLang="ko-KR" dirty="0" smtClean="0"/>
              <a:t> </a:t>
            </a:r>
            <a:r>
              <a:rPr lang="ko-KR" altLang="en-US" dirty="0" smtClean="0"/>
              <a:t>전류구동을 하는데</a:t>
            </a:r>
            <a:r>
              <a:rPr lang="en-US" altLang="ko-KR" dirty="0" smtClean="0"/>
              <a:t>, 1 frame </a:t>
            </a:r>
            <a:r>
              <a:rPr lang="ko-KR" altLang="en-US" dirty="0" smtClean="0"/>
              <a:t>동안 전류가 일정하도록 전압을 조절해주는 역할을 함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또한</a:t>
            </a:r>
            <a:r>
              <a:rPr lang="en-US" altLang="ko-KR" dirty="0" smtClean="0"/>
              <a:t>, TFT </a:t>
            </a:r>
            <a:r>
              <a:rPr lang="ko-KR" altLang="en-US" dirty="0" smtClean="0"/>
              <a:t>특성이 변화했을 때에도 전류를 일정하게 유지시켜줌</a:t>
            </a:r>
            <a:r>
              <a:rPr lang="en-US" altLang="ko-KR" dirty="0" smtClean="0"/>
              <a:t>.</a:t>
            </a: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OLED </a:t>
            </a:r>
            <a:r>
              <a:rPr lang="ko-KR" altLang="en-US" dirty="0" err="1" smtClean="0"/>
              <a:t>화소</a:t>
            </a:r>
            <a:r>
              <a:rPr lang="ko-KR" altLang="en-US" dirty="0" smtClean="0"/>
              <a:t> 보상회로</a:t>
            </a:r>
            <a:endParaRPr lang="ko-KR" altLang="en-US" dirty="0"/>
          </a:p>
        </p:txBody>
      </p:sp>
      <p:pic>
        <p:nvPicPr>
          <p:cNvPr id="28673" name="_x168691896" descr="EMB00000cdc2cb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137482"/>
            <a:ext cx="2426816" cy="2216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5" name="_x167951960" descr="EMB00000cdc2cb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3712" y="3137482"/>
            <a:ext cx="2472624" cy="2197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827584" y="5381527"/>
            <a:ext cx="74059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b="1" dirty="0" smtClean="0">
                <a:solidFill>
                  <a:srgbClr val="00B0F0"/>
                </a:solidFill>
                <a:latin typeface="HY강B" pitchFamily="18" charset="-127"/>
                <a:ea typeface="HY강B" pitchFamily="18" charset="-127"/>
              </a:rPr>
              <a:t>보상회로 적용 전 → 보상회로 적용 후</a:t>
            </a:r>
            <a:endParaRPr lang="ko-KR" altLang="en-US" sz="2800" b="1" dirty="0">
              <a:solidFill>
                <a:srgbClr val="00B0F0"/>
              </a:solidFill>
              <a:latin typeface="HY강B" pitchFamily="18" charset="-127"/>
              <a:ea typeface="HY강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4033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Simulation</a:t>
            </a:r>
            <a:endParaRPr lang="ko-KR" altLang="en-US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/>
          <a:srcRect b="2778"/>
          <a:stretch>
            <a:fillRect/>
          </a:stretch>
        </p:blipFill>
        <p:spPr bwMode="auto">
          <a:xfrm>
            <a:off x="479128" y="1196752"/>
            <a:ext cx="4937144" cy="360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79128" y="4796752"/>
            <a:ext cx="44536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 smtClean="0">
                <a:solidFill>
                  <a:srgbClr val="00B0F0"/>
                </a:solidFill>
                <a:latin typeface="HY강B" pitchFamily="18" charset="-127"/>
                <a:ea typeface="HY강B" pitchFamily="18" charset="-127"/>
              </a:rPr>
              <a:t>P-spice</a:t>
            </a:r>
            <a:endParaRPr lang="ko-KR" altLang="en-US" sz="3200" b="1" dirty="0">
              <a:solidFill>
                <a:srgbClr val="00B0F0"/>
              </a:solidFill>
              <a:latin typeface="HY강B" pitchFamily="18" charset="-127"/>
              <a:ea typeface="HY강B" pitchFamily="18" charset="-127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425590"/>
            <a:ext cx="4643058" cy="3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401369" y="1786167"/>
            <a:ext cx="44536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3200" b="1" dirty="0">
                <a:solidFill>
                  <a:srgbClr val="00B0F0"/>
                </a:solidFill>
                <a:latin typeface="HY강B" pitchFamily="18" charset="-127"/>
                <a:ea typeface="HY강B" pitchFamily="18" charset="-127"/>
              </a:rPr>
              <a:t>S</a:t>
            </a:r>
            <a:r>
              <a:rPr lang="en-US" altLang="ko-KR" sz="3200" b="1" dirty="0" smtClean="0">
                <a:solidFill>
                  <a:srgbClr val="00B0F0"/>
                </a:solidFill>
                <a:latin typeface="HY강B" pitchFamily="18" charset="-127"/>
                <a:ea typeface="HY강B" pitchFamily="18" charset="-127"/>
              </a:rPr>
              <a:t>-spice</a:t>
            </a:r>
            <a:endParaRPr lang="ko-KR" altLang="en-US" sz="3200" b="1" dirty="0">
              <a:solidFill>
                <a:srgbClr val="00B0F0"/>
              </a:solidFill>
              <a:latin typeface="HY강B" pitchFamily="18" charset="-127"/>
              <a:ea typeface="HY강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5576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Circuit Layout</a:t>
            </a:r>
            <a:endParaRPr lang="ko-KR" alt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b="3448"/>
          <a:stretch>
            <a:fillRect/>
          </a:stretch>
        </p:blipFill>
        <p:spPr bwMode="auto">
          <a:xfrm>
            <a:off x="1547664" y="1412776"/>
            <a:ext cx="6072230" cy="439713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771800" y="5847970"/>
            <a:ext cx="3357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 err="1" smtClean="0">
                <a:solidFill>
                  <a:srgbClr val="00B0F0"/>
                </a:solidFill>
                <a:latin typeface="HY강B" pitchFamily="18" charset="-127"/>
                <a:ea typeface="HY강B" pitchFamily="18" charset="-127"/>
              </a:rPr>
              <a:t>Lasi</a:t>
            </a:r>
            <a:r>
              <a:rPr lang="en-US" altLang="ko-KR" sz="3200" b="1" dirty="0" smtClean="0">
                <a:solidFill>
                  <a:srgbClr val="00B0F0"/>
                </a:solidFill>
                <a:latin typeface="HY강B" pitchFamily="18" charset="-127"/>
                <a:ea typeface="HY강B" pitchFamily="18" charset="-127"/>
              </a:rPr>
              <a:t> : layout tool</a:t>
            </a:r>
            <a:endParaRPr lang="ko-KR" altLang="en-US" sz="3200" b="1" dirty="0">
              <a:solidFill>
                <a:srgbClr val="00B0F0"/>
              </a:solidFill>
              <a:latin typeface="HY강B" pitchFamily="18" charset="-127"/>
              <a:ea typeface="HY강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0223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텍스트 개체 틀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dirty="0" smtClean="0"/>
              <a:t>반도체가 </a:t>
            </a:r>
            <a:r>
              <a:rPr lang="en-US" altLang="ko-KR" dirty="0" smtClean="0"/>
              <a:t>Oxide </a:t>
            </a:r>
            <a:r>
              <a:rPr lang="ko-KR" altLang="en-US" dirty="0" smtClean="0"/>
              <a:t>계열로 이루어진 </a:t>
            </a:r>
            <a:r>
              <a:rPr lang="en-US" altLang="ko-KR" dirty="0" smtClean="0"/>
              <a:t>TFT</a:t>
            </a:r>
          </a:p>
          <a:p>
            <a:pPr>
              <a:lnSpc>
                <a:spcPct val="150000"/>
              </a:lnSpc>
            </a:pPr>
            <a:r>
              <a:rPr lang="ko-KR" altLang="en-US" dirty="0" smtClean="0"/>
              <a:t>이동도가 높아 </a:t>
            </a:r>
            <a:r>
              <a:rPr lang="en-US" altLang="ko-KR" dirty="0" smtClean="0"/>
              <a:t>AMOLED</a:t>
            </a:r>
            <a:r>
              <a:rPr lang="ko-KR" altLang="en-US" dirty="0" smtClean="0"/>
              <a:t>의 </a:t>
            </a:r>
            <a:r>
              <a:rPr lang="en-US" altLang="ko-KR" dirty="0" smtClean="0"/>
              <a:t>backplane</a:t>
            </a:r>
            <a:r>
              <a:rPr lang="ko-KR" altLang="en-US" dirty="0" smtClean="0"/>
              <a:t>으로 유</a:t>
            </a:r>
            <a:r>
              <a:rPr lang="ko-KR" altLang="en-US" dirty="0"/>
              <a:t>리</a:t>
            </a:r>
            <a:endParaRPr lang="en-US" altLang="ko-KR" dirty="0" smtClean="0"/>
          </a:p>
          <a:p>
            <a:pPr>
              <a:lnSpc>
                <a:spcPct val="150000"/>
              </a:lnSpc>
            </a:pPr>
            <a:r>
              <a:rPr lang="ko-KR" altLang="en-US" dirty="0" smtClean="0"/>
              <a:t>반도체가 투명하여 투명 디스플레이에 적용 가능 </a:t>
            </a:r>
            <a:r>
              <a:rPr lang="en-US" altLang="ko-KR" dirty="0" smtClean="0"/>
              <a:t>(</a:t>
            </a:r>
            <a:r>
              <a:rPr lang="ko-KR" altLang="en-US" dirty="0" smtClean="0"/>
              <a:t>차세대디스플레이</a:t>
            </a:r>
            <a:r>
              <a:rPr lang="en-US" altLang="ko-KR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ko-KR" altLang="en-US" dirty="0" smtClean="0"/>
              <a:t>제작하는 온도가 낮아서 </a:t>
            </a:r>
            <a:r>
              <a:rPr lang="en-US" altLang="ko-KR" dirty="0" smtClean="0"/>
              <a:t>plastic film</a:t>
            </a:r>
            <a:r>
              <a:rPr lang="ko-KR" altLang="en-US" dirty="0"/>
              <a:t> </a:t>
            </a:r>
            <a:r>
              <a:rPr lang="ko-KR" altLang="en-US" dirty="0" smtClean="0"/>
              <a:t>등 </a:t>
            </a:r>
            <a:r>
              <a:rPr lang="en-US" altLang="ko-KR" dirty="0" smtClean="0"/>
              <a:t>flexible</a:t>
            </a:r>
            <a:r>
              <a:rPr lang="ko-KR" altLang="en-US" dirty="0" smtClean="0"/>
              <a:t>한 </a:t>
            </a:r>
            <a:r>
              <a:rPr lang="en-US" altLang="ko-KR" dirty="0" smtClean="0"/>
              <a:t>display</a:t>
            </a:r>
            <a:r>
              <a:rPr lang="ko-KR" altLang="en-US" dirty="0" smtClean="0"/>
              <a:t>에 제작 가능</a:t>
            </a:r>
            <a:endParaRPr lang="en-US" altLang="ko-KR" dirty="0" smtClean="0"/>
          </a:p>
          <a:p>
            <a:pPr>
              <a:lnSpc>
                <a:spcPct val="150000"/>
              </a:lnSpc>
            </a:pPr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Oxide TFT</a:t>
            </a:r>
            <a:endParaRPr lang="ko-KR" alt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293096"/>
            <a:ext cx="2698179" cy="2139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456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Oxide TFT </a:t>
            </a:r>
            <a:r>
              <a:rPr lang="ko-KR" altLang="en-US" dirty="0" smtClean="0"/>
              <a:t>제작</a:t>
            </a:r>
            <a:endParaRPr lang="ko-KR" altLang="en-US" dirty="0"/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363438"/>
              </p:ext>
            </p:extLst>
          </p:nvPr>
        </p:nvGraphicFramePr>
        <p:xfrm>
          <a:off x="621854" y="3789040"/>
          <a:ext cx="5040561" cy="2133600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1183768"/>
                <a:gridCol w="750993"/>
                <a:gridCol w="1425613"/>
                <a:gridCol w="1680187"/>
              </a:tblGrid>
              <a:tr h="23079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dirty="0" smtClean="0">
                          <a:latin typeface="Arial" pitchFamily="34" charset="0"/>
                          <a:cs typeface="Arial" pitchFamily="34" charset="0"/>
                        </a:rPr>
                        <a:t>Layer</a:t>
                      </a:r>
                      <a:endParaRPr lang="ko-KR" altLang="en-US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dirty="0" smtClean="0">
                          <a:latin typeface="Arial" pitchFamily="34" charset="0"/>
                          <a:cs typeface="Arial" pitchFamily="34" charset="0"/>
                        </a:rPr>
                        <a:t>Material</a:t>
                      </a:r>
                      <a:endParaRPr lang="ko-KR" altLang="en-US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dirty="0" smtClean="0">
                          <a:latin typeface="Arial" pitchFamily="34" charset="0"/>
                          <a:cs typeface="Arial" pitchFamily="34" charset="0"/>
                        </a:rPr>
                        <a:t>Deposition</a:t>
                      </a:r>
                      <a:r>
                        <a:rPr lang="en-US" altLang="ko-KR" sz="1100" b="0" baseline="0" dirty="0" smtClean="0">
                          <a:latin typeface="Arial" pitchFamily="34" charset="0"/>
                          <a:cs typeface="Arial" pitchFamily="34" charset="0"/>
                        </a:rPr>
                        <a:t> Method</a:t>
                      </a:r>
                      <a:endParaRPr lang="ko-KR" altLang="en-US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dirty="0" smtClean="0">
                          <a:latin typeface="Arial" pitchFamily="34" charset="0"/>
                          <a:cs typeface="Arial" pitchFamily="34" charset="0"/>
                        </a:rPr>
                        <a:t>Depo</a:t>
                      </a:r>
                      <a:r>
                        <a:rPr lang="en-US" altLang="ko-KR" sz="1100" b="0" baseline="0" dirty="0" smtClean="0">
                          <a:latin typeface="Arial" pitchFamily="34" charset="0"/>
                          <a:cs typeface="Arial" pitchFamily="34" charset="0"/>
                        </a:rPr>
                        <a:t>sition Temperature</a:t>
                      </a:r>
                      <a:endParaRPr lang="ko-KR" altLang="en-US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35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dirty="0" smtClean="0">
                          <a:latin typeface="Arial" pitchFamily="34" charset="0"/>
                          <a:cs typeface="Arial" pitchFamily="34" charset="0"/>
                        </a:rPr>
                        <a:t>Source/Drain electrode</a:t>
                      </a:r>
                      <a:endParaRPr lang="ko-KR" altLang="en-US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dirty="0" smtClean="0">
                          <a:latin typeface="Arial" pitchFamily="34" charset="0"/>
                          <a:cs typeface="Arial" pitchFamily="34" charset="0"/>
                        </a:rPr>
                        <a:t>ITO</a:t>
                      </a:r>
                      <a:endParaRPr lang="ko-KR" altLang="en-US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dirty="0" smtClean="0">
                          <a:latin typeface="Arial" pitchFamily="34" charset="0"/>
                          <a:cs typeface="Arial" pitchFamily="34" charset="0"/>
                        </a:rPr>
                        <a:t>RF-DC</a:t>
                      </a:r>
                      <a:r>
                        <a:rPr lang="en-US" altLang="ko-KR" sz="1100" b="0" baseline="0" dirty="0" smtClean="0">
                          <a:latin typeface="Arial" pitchFamily="34" charset="0"/>
                          <a:cs typeface="Arial" pitchFamily="34" charset="0"/>
                        </a:rPr>
                        <a:t> Magnetron S</a:t>
                      </a:r>
                      <a:r>
                        <a:rPr lang="en-US" altLang="ko-KR" sz="1100" b="0" dirty="0" smtClean="0">
                          <a:latin typeface="Arial" pitchFamily="34" charset="0"/>
                          <a:cs typeface="Arial" pitchFamily="34" charset="0"/>
                        </a:rPr>
                        <a:t>puttering</a:t>
                      </a:r>
                      <a:endParaRPr lang="ko-KR" altLang="en-US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dirty="0" smtClean="0">
                          <a:latin typeface="Arial" pitchFamily="34" charset="0"/>
                          <a:cs typeface="Arial" pitchFamily="34" charset="0"/>
                        </a:rPr>
                        <a:t>Room Temperature</a:t>
                      </a:r>
                      <a:endParaRPr lang="ko-KR" altLang="en-US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35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dirty="0" smtClean="0">
                          <a:latin typeface="Arial" pitchFamily="34" charset="0"/>
                          <a:cs typeface="Arial" pitchFamily="34" charset="0"/>
                        </a:rPr>
                        <a:t>Active</a:t>
                      </a:r>
                      <a:endParaRPr lang="ko-KR" altLang="en-US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dirty="0" err="1" smtClean="0">
                          <a:latin typeface="Arial" pitchFamily="34" charset="0"/>
                          <a:cs typeface="Arial" pitchFamily="34" charset="0"/>
                        </a:rPr>
                        <a:t>InGaZnO</a:t>
                      </a:r>
                      <a:endParaRPr lang="ko-KR" altLang="en-US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dirty="0" smtClean="0">
                          <a:latin typeface="Arial" pitchFamily="34" charset="0"/>
                          <a:cs typeface="Arial" pitchFamily="34" charset="0"/>
                        </a:rPr>
                        <a:t>RF</a:t>
                      </a:r>
                      <a:r>
                        <a:rPr lang="en-US" altLang="ko-KR" sz="1100" b="0" baseline="0" dirty="0" smtClean="0">
                          <a:latin typeface="Arial" pitchFamily="34" charset="0"/>
                          <a:cs typeface="Arial" pitchFamily="34" charset="0"/>
                        </a:rPr>
                        <a:t> Magnetron Sputtering</a:t>
                      </a:r>
                      <a:endParaRPr lang="ko-KR" altLang="en-US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dirty="0" smtClean="0">
                          <a:latin typeface="Arial" pitchFamily="34" charset="0"/>
                          <a:cs typeface="Arial" pitchFamily="34" charset="0"/>
                        </a:rPr>
                        <a:t>Room Temperature</a:t>
                      </a:r>
                      <a:endParaRPr lang="ko-KR" altLang="en-US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35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dirty="0" smtClean="0">
                          <a:latin typeface="Arial" pitchFamily="34" charset="0"/>
                          <a:cs typeface="Arial" pitchFamily="34" charset="0"/>
                        </a:rPr>
                        <a:t>Gate dielectric</a:t>
                      </a:r>
                      <a:endParaRPr lang="ko-KR" altLang="en-US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dirty="0" smtClean="0">
                          <a:latin typeface="Arial" pitchFamily="34" charset="0"/>
                          <a:cs typeface="Arial" pitchFamily="34" charset="0"/>
                        </a:rPr>
                        <a:t>Al</a:t>
                      </a:r>
                      <a:r>
                        <a:rPr lang="en-US" altLang="ko-KR" sz="1100" b="0" baseline="-250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altLang="ko-KR" sz="1100" b="0" dirty="0" smtClean="0"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  <a:r>
                        <a:rPr lang="en-US" altLang="ko-KR" sz="1100" b="0" baseline="-25000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ko-KR" altLang="en-US" sz="1100" b="0" baseline="-25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dirty="0" smtClean="0">
                          <a:latin typeface="Arial" pitchFamily="34" charset="0"/>
                          <a:cs typeface="Arial" pitchFamily="34" charset="0"/>
                        </a:rPr>
                        <a:t>Atomic</a:t>
                      </a:r>
                      <a:r>
                        <a:rPr lang="en-US" altLang="ko-KR" sz="1100" b="0" baseline="0" dirty="0" smtClean="0">
                          <a:latin typeface="Arial" pitchFamily="34" charset="0"/>
                          <a:cs typeface="Arial" pitchFamily="34" charset="0"/>
                        </a:rPr>
                        <a:t> Layer Deposition</a:t>
                      </a:r>
                      <a:endParaRPr lang="ko-KR" altLang="en-US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dirty="0" smtClean="0">
                          <a:latin typeface="Arial" pitchFamily="34" charset="0"/>
                          <a:cs typeface="Arial" pitchFamily="34" charset="0"/>
                        </a:rPr>
                        <a:t>150 </a:t>
                      </a:r>
                      <a:r>
                        <a:rPr lang="en-US" altLang="ko-KR" sz="1100" b="0" dirty="0" smtClean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℃</a:t>
                      </a:r>
                      <a:endParaRPr lang="ko-KR" altLang="en-US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35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dirty="0" smtClean="0">
                          <a:latin typeface="Arial" pitchFamily="34" charset="0"/>
                          <a:cs typeface="Arial" pitchFamily="34" charset="0"/>
                        </a:rPr>
                        <a:t>Gate electrode</a:t>
                      </a:r>
                      <a:endParaRPr lang="ko-KR" altLang="en-US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dirty="0" smtClean="0">
                          <a:latin typeface="Arial" pitchFamily="34" charset="0"/>
                          <a:cs typeface="Arial" pitchFamily="34" charset="0"/>
                        </a:rPr>
                        <a:t>ITO</a:t>
                      </a:r>
                      <a:endParaRPr lang="ko-KR" altLang="en-US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dirty="0" smtClean="0">
                          <a:latin typeface="Arial" pitchFamily="34" charset="0"/>
                          <a:cs typeface="Arial" pitchFamily="34" charset="0"/>
                        </a:rPr>
                        <a:t>RF-DC</a:t>
                      </a:r>
                      <a:r>
                        <a:rPr lang="en-US" altLang="ko-KR" sz="1100" b="0" baseline="0" dirty="0" smtClean="0">
                          <a:latin typeface="Arial" pitchFamily="34" charset="0"/>
                          <a:cs typeface="Arial" pitchFamily="34" charset="0"/>
                        </a:rPr>
                        <a:t> Magnetron Sputtering</a:t>
                      </a:r>
                      <a:endParaRPr lang="ko-KR" altLang="en-US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dirty="0" smtClean="0">
                          <a:latin typeface="Arial" pitchFamily="34" charset="0"/>
                          <a:cs typeface="Arial" pitchFamily="34" charset="0"/>
                        </a:rPr>
                        <a:t>Room Temperature</a:t>
                      </a:r>
                      <a:endParaRPr lang="ko-KR" altLang="en-US" sz="1100" b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885" y="2517009"/>
            <a:ext cx="2088232" cy="1785407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129" name="그룹 128"/>
          <p:cNvGrpSpPr/>
          <p:nvPr/>
        </p:nvGrpSpPr>
        <p:grpSpPr>
          <a:xfrm>
            <a:off x="2400331" y="1628800"/>
            <a:ext cx="1356722" cy="890818"/>
            <a:chOff x="2760371" y="1893677"/>
            <a:chExt cx="1356722" cy="890818"/>
          </a:xfrm>
          <a:solidFill>
            <a:srgbClr val="66CCFF"/>
          </a:solidFill>
        </p:grpSpPr>
        <p:sp>
          <p:nvSpPr>
            <p:cNvPr id="130" name="순서도: 저장 데이터 129"/>
            <p:cNvSpPr/>
            <p:nvPr/>
          </p:nvSpPr>
          <p:spPr>
            <a:xfrm rot="16200000">
              <a:off x="3018400" y="2239006"/>
              <a:ext cx="802945" cy="288034"/>
            </a:xfrm>
            <a:prstGeom prst="flowChartOnlineStora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1" name="양쪽 모서리가 둥근 사각형 130"/>
            <p:cNvSpPr/>
            <p:nvPr/>
          </p:nvSpPr>
          <p:spPr>
            <a:xfrm>
              <a:off x="3563890" y="1893677"/>
              <a:ext cx="553203" cy="297753"/>
            </a:xfrm>
            <a:prstGeom prst="round2SameRect">
              <a:avLst>
                <a:gd name="adj1" fmla="val 47377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2" name="양쪽 모서리가 둥근 사각형 131"/>
            <p:cNvSpPr/>
            <p:nvPr/>
          </p:nvSpPr>
          <p:spPr>
            <a:xfrm>
              <a:off x="2760371" y="1907110"/>
              <a:ext cx="526915" cy="297753"/>
            </a:xfrm>
            <a:prstGeom prst="round2SameRect">
              <a:avLst>
                <a:gd name="adj1" fmla="val 47377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33" name="그룹 132"/>
          <p:cNvGrpSpPr/>
          <p:nvPr/>
        </p:nvGrpSpPr>
        <p:grpSpPr>
          <a:xfrm>
            <a:off x="1259632" y="1857401"/>
            <a:ext cx="3600400" cy="851519"/>
            <a:chOff x="1619672" y="1908557"/>
            <a:chExt cx="3600400" cy="851519"/>
          </a:xfrm>
          <a:solidFill>
            <a:srgbClr val="FFC000"/>
          </a:solidFill>
        </p:grpSpPr>
        <p:grpSp>
          <p:nvGrpSpPr>
            <p:cNvPr id="134" name="그룹 133"/>
            <p:cNvGrpSpPr/>
            <p:nvPr/>
          </p:nvGrpSpPr>
          <p:grpSpPr>
            <a:xfrm>
              <a:off x="1619672" y="1908557"/>
              <a:ext cx="3600400" cy="851519"/>
              <a:chOff x="1619670" y="2414893"/>
              <a:chExt cx="3600400" cy="851519"/>
            </a:xfrm>
            <a:grpFill/>
          </p:grpSpPr>
          <p:sp>
            <p:nvSpPr>
              <p:cNvPr id="139" name="양쪽 모서리가 둥근 사각형 138"/>
              <p:cNvSpPr/>
              <p:nvPr/>
            </p:nvSpPr>
            <p:spPr>
              <a:xfrm>
                <a:off x="1967911" y="2652915"/>
                <a:ext cx="719471" cy="442336"/>
              </a:xfrm>
              <a:prstGeom prst="round2SameRect">
                <a:avLst/>
              </a:prstGeom>
              <a:grpFill/>
              <a:ln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0" name="양쪽 모서리가 둥근 사각형 139"/>
              <p:cNvSpPr/>
              <p:nvPr/>
            </p:nvSpPr>
            <p:spPr>
              <a:xfrm>
                <a:off x="2336020" y="2424610"/>
                <a:ext cx="939834" cy="499194"/>
              </a:xfrm>
              <a:prstGeom prst="round2SameRect">
                <a:avLst/>
              </a:prstGeom>
              <a:grpFill/>
              <a:ln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1" name="양쪽 모서리가 둥근 사각형 140"/>
              <p:cNvSpPr/>
              <p:nvPr/>
            </p:nvSpPr>
            <p:spPr>
              <a:xfrm>
                <a:off x="3563886" y="2414893"/>
                <a:ext cx="900100" cy="508911"/>
              </a:xfrm>
              <a:prstGeom prst="round2SameRect">
                <a:avLst/>
              </a:prstGeom>
              <a:grpFill/>
              <a:ln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2" name="양쪽 모서리가 둥근 사각형 141"/>
              <p:cNvSpPr/>
              <p:nvPr/>
            </p:nvSpPr>
            <p:spPr>
              <a:xfrm>
                <a:off x="4139950" y="2652916"/>
                <a:ext cx="712620" cy="442335"/>
              </a:xfrm>
              <a:prstGeom prst="round2SameRect">
                <a:avLst/>
              </a:prstGeom>
              <a:grpFill/>
              <a:ln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3" name="직사각형 142"/>
              <p:cNvSpPr/>
              <p:nvPr/>
            </p:nvSpPr>
            <p:spPr>
              <a:xfrm>
                <a:off x="1619670" y="2924091"/>
                <a:ext cx="696482" cy="34232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4" name="직사각형 143"/>
              <p:cNvSpPr/>
              <p:nvPr/>
            </p:nvSpPr>
            <p:spPr>
              <a:xfrm>
                <a:off x="4388250" y="2943515"/>
                <a:ext cx="831820" cy="32289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35" name="그룹 134"/>
            <p:cNvGrpSpPr/>
            <p:nvPr/>
          </p:nvGrpSpPr>
          <p:grpSpPr>
            <a:xfrm>
              <a:off x="2987832" y="2210022"/>
              <a:ext cx="864092" cy="432048"/>
              <a:chOff x="2987828" y="2644350"/>
              <a:chExt cx="864092" cy="432048"/>
            </a:xfrm>
            <a:grpFill/>
          </p:grpSpPr>
          <p:sp>
            <p:nvSpPr>
              <p:cNvPr id="136" name="순서도: 저장 데이터 135"/>
              <p:cNvSpPr/>
              <p:nvPr/>
            </p:nvSpPr>
            <p:spPr>
              <a:xfrm rot="16200000">
                <a:off x="3212422" y="2707780"/>
                <a:ext cx="414891" cy="288032"/>
              </a:xfrm>
              <a:prstGeom prst="flowChartOnlineStorage">
                <a:avLst/>
              </a:prstGeom>
              <a:grp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7" name="직사각형 136"/>
              <p:cNvSpPr/>
              <p:nvPr/>
            </p:nvSpPr>
            <p:spPr>
              <a:xfrm>
                <a:off x="3563884" y="2674055"/>
                <a:ext cx="288036" cy="39490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8" name="직사각형 137"/>
              <p:cNvSpPr/>
              <p:nvPr/>
            </p:nvSpPr>
            <p:spPr>
              <a:xfrm>
                <a:off x="2987828" y="2716357"/>
                <a:ext cx="288024" cy="36004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145" name="그룹 144"/>
          <p:cNvGrpSpPr/>
          <p:nvPr/>
        </p:nvGrpSpPr>
        <p:grpSpPr>
          <a:xfrm>
            <a:off x="2267746" y="2204864"/>
            <a:ext cx="1584176" cy="513774"/>
            <a:chOff x="2627784" y="2562624"/>
            <a:chExt cx="1584176" cy="513774"/>
          </a:xfrm>
          <a:solidFill>
            <a:srgbClr val="FFFF00"/>
          </a:solidFill>
        </p:grpSpPr>
        <p:sp>
          <p:nvSpPr>
            <p:cNvPr id="146" name="양쪽 모서리가 둥근 사각형 145"/>
            <p:cNvSpPr/>
            <p:nvPr/>
          </p:nvSpPr>
          <p:spPr>
            <a:xfrm>
              <a:off x="2627784" y="2562624"/>
              <a:ext cx="468056" cy="228022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7" name="양쪽 모서리가 둥근 사각형 146"/>
            <p:cNvSpPr/>
            <p:nvPr/>
          </p:nvSpPr>
          <p:spPr>
            <a:xfrm>
              <a:off x="3743910" y="2562624"/>
              <a:ext cx="468050" cy="228022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8" name="순서도: 저장 데이터 147"/>
            <p:cNvSpPr/>
            <p:nvPr/>
          </p:nvSpPr>
          <p:spPr>
            <a:xfrm rot="16200000">
              <a:off x="3275858" y="2600910"/>
              <a:ext cx="288034" cy="648070"/>
            </a:xfrm>
            <a:prstGeom prst="flowChartOnlineStorage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9" name="직사각형 148"/>
            <p:cNvSpPr/>
            <p:nvPr/>
          </p:nvSpPr>
          <p:spPr>
            <a:xfrm>
              <a:off x="3743910" y="2780928"/>
              <a:ext cx="21602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0" name="직사각형 149"/>
            <p:cNvSpPr/>
            <p:nvPr/>
          </p:nvSpPr>
          <p:spPr>
            <a:xfrm>
              <a:off x="2879810" y="2780927"/>
              <a:ext cx="216030" cy="2954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51" name="그룹 150"/>
          <p:cNvGrpSpPr/>
          <p:nvPr/>
        </p:nvGrpSpPr>
        <p:grpSpPr>
          <a:xfrm>
            <a:off x="1259632" y="2204864"/>
            <a:ext cx="3600400" cy="434328"/>
            <a:chOff x="1619672" y="2634632"/>
            <a:chExt cx="3600400" cy="434328"/>
          </a:xfrm>
          <a:solidFill>
            <a:srgbClr val="FFFF00"/>
          </a:solidFill>
        </p:grpSpPr>
        <p:sp>
          <p:nvSpPr>
            <p:cNvPr id="152" name="직사각형 151"/>
            <p:cNvSpPr/>
            <p:nvPr/>
          </p:nvSpPr>
          <p:spPr>
            <a:xfrm>
              <a:off x="1619672" y="2924944"/>
              <a:ext cx="576064" cy="14401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3" name="양쪽 모서리가 둥근 사각형 152"/>
            <p:cNvSpPr/>
            <p:nvPr/>
          </p:nvSpPr>
          <p:spPr>
            <a:xfrm>
              <a:off x="1972252" y="2634632"/>
              <a:ext cx="727540" cy="220584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4" name="직사각형 153"/>
            <p:cNvSpPr/>
            <p:nvPr/>
          </p:nvSpPr>
          <p:spPr>
            <a:xfrm>
              <a:off x="1972252" y="2780928"/>
              <a:ext cx="223484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5" name="양쪽 모서리가 둥근 사각형 154"/>
            <p:cNvSpPr/>
            <p:nvPr/>
          </p:nvSpPr>
          <p:spPr>
            <a:xfrm>
              <a:off x="4139952" y="2634633"/>
              <a:ext cx="712620" cy="220584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6" name="직사각형 155"/>
            <p:cNvSpPr/>
            <p:nvPr/>
          </p:nvSpPr>
          <p:spPr>
            <a:xfrm>
              <a:off x="4644008" y="2780928"/>
              <a:ext cx="208564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7" name="직사각형 156"/>
            <p:cNvSpPr/>
            <p:nvPr/>
          </p:nvSpPr>
          <p:spPr>
            <a:xfrm>
              <a:off x="4644008" y="2924944"/>
              <a:ext cx="576064" cy="14401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58" name="그룹 157"/>
          <p:cNvGrpSpPr/>
          <p:nvPr/>
        </p:nvGrpSpPr>
        <p:grpSpPr>
          <a:xfrm>
            <a:off x="2267744" y="2276872"/>
            <a:ext cx="1584176" cy="441766"/>
            <a:chOff x="2627784" y="2634632"/>
            <a:chExt cx="1584176" cy="441766"/>
          </a:xfrm>
          <a:solidFill>
            <a:srgbClr val="92D050"/>
          </a:solidFill>
        </p:grpSpPr>
        <p:sp>
          <p:nvSpPr>
            <p:cNvPr id="159" name="양쪽 모서리가 둥근 사각형 158"/>
            <p:cNvSpPr/>
            <p:nvPr/>
          </p:nvSpPr>
          <p:spPr>
            <a:xfrm>
              <a:off x="2627784" y="2634632"/>
              <a:ext cx="360048" cy="146296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0" name="양쪽 모서리가 둥근 사각형 159"/>
            <p:cNvSpPr/>
            <p:nvPr/>
          </p:nvSpPr>
          <p:spPr>
            <a:xfrm>
              <a:off x="3851922" y="2634632"/>
              <a:ext cx="360038" cy="146296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1" name="순서도: 저장 데이터 160"/>
            <p:cNvSpPr/>
            <p:nvPr/>
          </p:nvSpPr>
          <p:spPr>
            <a:xfrm rot="16200000">
              <a:off x="3313005" y="2527763"/>
              <a:ext cx="213744" cy="864090"/>
            </a:xfrm>
            <a:prstGeom prst="flowChartOnlineStora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2" name="직사각형 161"/>
            <p:cNvSpPr/>
            <p:nvPr/>
          </p:nvSpPr>
          <p:spPr>
            <a:xfrm>
              <a:off x="3851922" y="2780928"/>
              <a:ext cx="28803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3" name="직사각형 162"/>
            <p:cNvSpPr/>
            <p:nvPr/>
          </p:nvSpPr>
          <p:spPr>
            <a:xfrm>
              <a:off x="2699792" y="2780928"/>
              <a:ext cx="288040" cy="29547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4" name="직사각형 163"/>
            <p:cNvSpPr/>
            <p:nvPr/>
          </p:nvSpPr>
          <p:spPr>
            <a:xfrm>
              <a:off x="2987830" y="2924944"/>
              <a:ext cx="864094" cy="14401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65" name="그룹 164"/>
          <p:cNvGrpSpPr/>
          <p:nvPr/>
        </p:nvGrpSpPr>
        <p:grpSpPr>
          <a:xfrm>
            <a:off x="1259632" y="2276872"/>
            <a:ext cx="3600400" cy="434328"/>
            <a:chOff x="1619672" y="2634632"/>
            <a:chExt cx="3600400" cy="434328"/>
          </a:xfrm>
          <a:solidFill>
            <a:srgbClr val="92D050"/>
          </a:solidFill>
        </p:grpSpPr>
        <p:sp>
          <p:nvSpPr>
            <p:cNvPr id="166" name="직사각형 165"/>
            <p:cNvSpPr/>
            <p:nvPr/>
          </p:nvSpPr>
          <p:spPr>
            <a:xfrm>
              <a:off x="1619672" y="2924944"/>
              <a:ext cx="576064" cy="14401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7" name="양쪽 모서리가 둥근 사각형 166"/>
            <p:cNvSpPr/>
            <p:nvPr/>
          </p:nvSpPr>
          <p:spPr>
            <a:xfrm>
              <a:off x="2051720" y="2634632"/>
              <a:ext cx="648072" cy="146296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8" name="직사각형 167"/>
            <p:cNvSpPr/>
            <p:nvPr/>
          </p:nvSpPr>
          <p:spPr>
            <a:xfrm>
              <a:off x="2051720" y="2780928"/>
              <a:ext cx="284302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9" name="양쪽 모서리가 둥근 사각형 168"/>
            <p:cNvSpPr/>
            <p:nvPr/>
          </p:nvSpPr>
          <p:spPr>
            <a:xfrm>
              <a:off x="4139952" y="2636912"/>
              <a:ext cx="648072" cy="146296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0" name="직사각형 169"/>
            <p:cNvSpPr/>
            <p:nvPr/>
          </p:nvSpPr>
          <p:spPr>
            <a:xfrm>
              <a:off x="4496262" y="2780928"/>
              <a:ext cx="291762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1" name="직사각형 170"/>
            <p:cNvSpPr/>
            <p:nvPr/>
          </p:nvSpPr>
          <p:spPr>
            <a:xfrm>
              <a:off x="4644008" y="2924944"/>
              <a:ext cx="576064" cy="14401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72" name="직사각형 171"/>
          <p:cNvSpPr/>
          <p:nvPr/>
        </p:nvSpPr>
        <p:spPr>
          <a:xfrm>
            <a:off x="1259632" y="2430606"/>
            <a:ext cx="3600400" cy="288032"/>
          </a:xfrm>
          <a:prstGeom prst="rect">
            <a:avLst/>
          </a:prstGeom>
          <a:solidFill>
            <a:srgbClr val="66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3" name="직사각형 172"/>
          <p:cNvSpPr/>
          <p:nvPr/>
        </p:nvSpPr>
        <p:spPr bwMode="auto">
          <a:xfrm>
            <a:off x="1259632" y="2804238"/>
            <a:ext cx="3600400" cy="69677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Glass</a:t>
            </a:r>
            <a:endParaRPr kumimoji="0" lang="ko-KR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4" name="직사각형 173"/>
          <p:cNvSpPr/>
          <p:nvPr/>
        </p:nvSpPr>
        <p:spPr bwMode="auto">
          <a:xfrm>
            <a:off x="1259632" y="2708920"/>
            <a:ext cx="3600400" cy="95318"/>
          </a:xfrm>
          <a:prstGeom prst="rect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175" name="그룹 174"/>
          <p:cNvGrpSpPr/>
          <p:nvPr/>
        </p:nvGrpSpPr>
        <p:grpSpPr>
          <a:xfrm>
            <a:off x="1835696" y="2420888"/>
            <a:ext cx="2448272" cy="288032"/>
            <a:chOff x="2195736" y="2780928"/>
            <a:chExt cx="2448272" cy="288032"/>
          </a:xfrm>
        </p:grpSpPr>
        <p:sp>
          <p:nvSpPr>
            <p:cNvPr id="176" name="양쪽 모서리가 둥근 사각형 175"/>
            <p:cNvSpPr/>
            <p:nvPr/>
          </p:nvSpPr>
          <p:spPr>
            <a:xfrm>
              <a:off x="2195736" y="2780928"/>
              <a:ext cx="684076" cy="288032"/>
            </a:xfrm>
            <a:prstGeom prst="round2SameRect">
              <a:avLst/>
            </a:prstGeom>
            <a:solidFill>
              <a:srgbClr val="66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7" name="양쪽 모서리가 둥근 사각형 176"/>
            <p:cNvSpPr/>
            <p:nvPr/>
          </p:nvSpPr>
          <p:spPr>
            <a:xfrm>
              <a:off x="3959932" y="2780928"/>
              <a:ext cx="684076" cy="288032"/>
            </a:xfrm>
            <a:prstGeom prst="round2SameRect">
              <a:avLst/>
            </a:prstGeom>
            <a:solidFill>
              <a:srgbClr val="66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5963522" y="4499828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rgbClr val="00B0F0"/>
                </a:solidFill>
                <a:latin typeface="HY강B" pitchFamily="18" charset="-127"/>
                <a:ea typeface="HY강B" pitchFamily="18" charset="-127"/>
              </a:rPr>
              <a:t>&lt; Oxide  TFT &gt;</a:t>
            </a:r>
          </a:p>
        </p:txBody>
      </p:sp>
    </p:spTree>
    <p:extLst>
      <p:ext uri="{BB962C8B-B14F-4D97-AF65-F5344CB8AC3E}">
        <p14:creationId xmlns:p14="http://schemas.microsoft.com/office/powerpoint/2010/main" val="3590896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9" dur="2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9" dur="2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2" dur="2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" grpId="0" animBg="1"/>
      <p:bldP spid="172" grpId="1" animBg="1"/>
      <p:bldP spid="174" grpId="0" animBg="1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사용자 지정 1">
      <a:majorFont>
        <a:latin typeface="Tahoma"/>
        <a:ea typeface="Tahoma"/>
        <a:cs typeface=""/>
      </a:majorFont>
      <a:minorFont>
        <a:latin typeface="Tahoma"/>
        <a:ea typeface="Tahom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641</Words>
  <Application>Microsoft Office PowerPoint</Application>
  <PresentationFormat>화면 슬라이드 쇼(4:3)</PresentationFormat>
  <Paragraphs>104</Paragraphs>
  <Slides>12</Slides>
  <Notes>5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3" baseType="lpstr">
      <vt:lpstr>Office 테마</vt:lpstr>
      <vt:lpstr>PowerPoint 프레젠테이션</vt:lpstr>
      <vt:lpstr>Moon Hye Ji</vt:lpstr>
      <vt:lpstr>Integrated display backplane</vt:lpstr>
      <vt:lpstr>Gate Driver</vt:lpstr>
      <vt:lpstr>OLED 화소 보상회로</vt:lpstr>
      <vt:lpstr>Simulation</vt:lpstr>
      <vt:lpstr>Circuit Layout</vt:lpstr>
      <vt:lpstr>Oxide TFT</vt:lpstr>
      <vt:lpstr>Oxide TFT 제작</vt:lpstr>
      <vt:lpstr>TFT 측정</vt:lpstr>
      <vt:lpstr>연구 과제</vt:lpstr>
      <vt:lpstr>PowerPoint 프레젠테이션</vt:lpstr>
    </vt:vector>
  </TitlesOfParts>
  <Company>aaaa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aaa</dc:creator>
  <cp:lastModifiedBy>MHJ</cp:lastModifiedBy>
  <cp:revision>30</cp:revision>
  <dcterms:created xsi:type="dcterms:W3CDTF">2010-04-13T11:49:55Z</dcterms:created>
  <dcterms:modified xsi:type="dcterms:W3CDTF">2011-07-01T06:11:05Z</dcterms:modified>
</cp:coreProperties>
</file>