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4" r:id="rId1"/>
  </p:sldMasterIdLst>
  <p:sldIdLst>
    <p:sldId id="256" r:id="rId2"/>
    <p:sldId id="257" r:id="rId3"/>
    <p:sldId id="263" r:id="rId4"/>
    <p:sldId id="258" r:id="rId5"/>
    <p:sldId id="261" r:id="rId6"/>
    <p:sldId id="262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A238727-D4D7-4A64-9201-B3191FFE0026}" type="datetimeFigureOut">
              <a:rPr lang="ko-KR" altLang="en-US" smtClean="0"/>
              <a:t>2011-07-01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020A1B2-93A0-42F8-8311-3EF3CC5D0127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1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1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891880" y="3836640"/>
            <a:ext cx="3704456" cy="1752600"/>
          </a:xfrm>
        </p:spPr>
        <p:txBody>
          <a:bodyPr>
            <a:normAutofit/>
          </a:bodyPr>
          <a:lstStyle/>
          <a:p>
            <a:pPr algn="r"/>
            <a:r>
              <a:rPr lang="ko-KR" altLang="en-US" sz="28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석사 </a:t>
            </a:r>
            <a:r>
              <a:rPr lang="en-US" altLang="ko-KR" sz="28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1</a:t>
            </a:r>
            <a:r>
              <a:rPr lang="ko-KR" altLang="en-US" sz="28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학기</a:t>
            </a:r>
            <a:endParaRPr lang="en-US" altLang="ko-KR" sz="2800" b="1" dirty="0" smtClean="0">
              <a:ln>
                <a:solidFill>
                  <a:schemeClr val="bg1"/>
                </a:solidFill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강B" pitchFamily="18" charset="-127"/>
              <a:ea typeface="HY강B" pitchFamily="18" charset="-127"/>
            </a:endParaRPr>
          </a:p>
          <a:p>
            <a:pPr algn="r"/>
            <a:r>
              <a:rPr lang="ko-KR" altLang="en-US" sz="3600" b="1" dirty="0" smtClean="0">
                <a:ln>
                  <a:solidFill>
                    <a:schemeClr val="bg1"/>
                  </a:solidFill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B" pitchFamily="18" charset="-127"/>
                <a:ea typeface="HY강B" pitchFamily="18" charset="-127"/>
              </a:rPr>
              <a:t>유경민</a:t>
            </a:r>
            <a:endParaRPr lang="ko-KR" altLang="en-US" sz="3600" b="1" dirty="0">
              <a:ln>
                <a:solidFill>
                  <a:schemeClr val="bg1"/>
                </a:solidFill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강B" pitchFamily="18" charset="-127"/>
              <a:ea typeface="HY강B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71600" y="1772816"/>
            <a:ext cx="7126560" cy="1470025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ko-KR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2011</a:t>
            </a:r>
            <a:r>
              <a:rPr lang="ko-KR" alt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년</a:t>
            </a:r>
            <a:r>
              <a:rPr lang="en-US" altLang="ko-K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ko-KR" sz="5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altLang="ko-KR" sz="54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ED Lab Workshop</a:t>
            </a:r>
            <a:endParaRPr lang="ko-KR" altLang="en-US" sz="5400" b="1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47726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67544" y="533400"/>
            <a:ext cx="8352928" cy="1524000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altLang="ko-KR" sz="6000" dirty="0" smtClean="0">
                <a:latin typeface="한컴 윤고딕 230" pitchFamily="18" charset="-127"/>
                <a:ea typeface="한컴 윤고딕 230" pitchFamily="18" charset="-127"/>
              </a:rPr>
              <a:t>Who am I ?</a:t>
            </a:r>
            <a:endParaRPr lang="ko-KR" altLang="en-US" sz="6000" dirty="0">
              <a:latin typeface="한컴 윤고딕 230" pitchFamily="18" charset="-127"/>
              <a:ea typeface="한컴 윤고딕 230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323528" y="1873082"/>
            <a:ext cx="6491064" cy="4580254"/>
          </a:xfrm>
        </p:spPr>
        <p:txBody>
          <a:bodyPr>
            <a:normAutofit/>
          </a:bodyPr>
          <a:lstStyle/>
          <a:p>
            <a:pPr marL="45720" indent="0">
              <a:lnSpc>
                <a:spcPct val="150000"/>
              </a:lnSpc>
              <a:buNone/>
            </a:pPr>
            <a:r>
              <a:rPr lang="ko-KR" altLang="en-US" sz="4000" dirty="0" smtClean="0">
                <a:latin typeface="한컴 윤고딕 230" pitchFamily="18" charset="-127"/>
                <a:ea typeface="한컴 윤고딕 230" pitchFamily="18" charset="-127"/>
              </a:rPr>
              <a:t>유경민</a:t>
            </a:r>
            <a:r>
              <a:rPr lang="ko-KR" altLang="en-US" sz="3200" dirty="0" smtClean="0">
                <a:latin typeface="한컴 윤고딕 230" pitchFamily="18" charset="-127"/>
                <a:ea typeface="한컴 윤고딕 230" pitchFamily="18" charset="-127"/>
              </a:rPr>
              <a:t> </a:t>
            </a:r>
            <a:r>
              <a:rPr lang="en-US" altLang="ko-KR" sz="2400" dirty="0">
                <a:latin typeface="한컴 윤고딕 230" pitchFamily="18" charset="-127"/>
                <a:ea typeface="한컴 윤고딕 230" pitchFamily="18" charset="-127"/>
              </a:rPr>
              <a:t>[</a:t>
            </a:r>
            <a:r>
              <a:rPr lang="en-US" altLang="ko-KR" sz="2400" dirty="0" err="1">
                <a:latin typeface="한컴 윤고딕 230" pitchFamily="18" charset="-127"/>
                <a:ea typeface="한컴 윤고딕 230" pitchFamily="18" charset="-127"/>
              </a:rPr>
              <a:t>Kyeongmin</a:t>
            </a:r>
            <a:r>
              <a:rPr lang="en-US" altLang="ko-KR" sz="2400" dirty="0">
                <a:latin typeface="한컴 윤고딕 230" pitchFamily="18" charset="-127"/>
                <a:ea typeface="한컴 윤고딕 230" pitchFamily="18" charset="-127"/>
              </a:rPr>
              <a:t> Yu]</a:t>
            </a:r>
            <a:endParaRPr lang="en-US" altLang="ko-KR" dirty="0" smtClean="0"/>
          </a:p>
          <a:p>
            <a:r>
              <a:rPr lang="en-US" altLang="ko-KR" dirty="0" smtClean="0"/>
              <a:t> </a:t>
            </a:r>
            <a:r>
              <a:rPr lang="ko-KR" altLang="en-US" dirty="0" smtClean="0"/>
              <a:t>생년월일 </a:t>
            </a:r>
            <a:r>
              <a:rPr lang="en-US" altLang="ko-KR" dirty="0" smtClean="0"/>
              <a:t>: 1988</a:t>
            </a:r>
            <a:r>
              <a:rPr lang="ko-KR" altLang="en-US" dirty="0" smtClean="0"/>
              <a:t>년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</a:t>
            </a:r>
            <a:r>
              <a:rPr lang="en-US" altLang="ko-KR" dirty="0" smtClean="0"/>
              <a:t>3</a:t>
            </a:r>
            <a:r>
              <a:rPr lang="ko-KR" altLang="en-US" dirty="0" smtClean="0"/>
              <a:t>일 </a:t>
            </a:r>
            <a:r>
              <a:rPr lang="en-US" altLang="ko-KR" dirty="0" smtClean="0"/>
              <a:t>( 24</a:t>
            </a:r>
            <a:r>
              <a:rPr lang="ko-KR" altLang="en-US" dirty="0" smtClean="0"/>
              <a:t>살 </a:t>
            </a:r>
            <a:r>
              <a:rPr lang="en-US" altLang="ko-KR" dirty="0" smtClean="0"/>
              <a:t>)</a:t>
            </a:r>
          </a:p>
          <a:p>
            <a:r>
              <a:rPr lang="en-US" altLang="ko-KR" dirty="0"/>
              <a:t> </a:t>
            </a:r>
            <a:r>
              <a:rPr lang="ko-KR" altLang="en-US" dirty="0" smtClean="0"/>
              <a:t>학   위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호서대학교 디지털 디스플레이 졸업</a:t>
            </a:r>
            <a:endParaRPr lang="en-US" altLang="ko-KR" dirty="0" smtClean="0"/>
          </a:p>
          <a:p>
            <a:pPr marL="45720" indent="0"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             </a:t>
            </a:r>
            <a:r>
              <a:rPr lang="ko-KR" altLang="en-US" dirty="0" smtClean="0"/>
              <a:t>현재 석사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학기 </a:t>
            </a:r>
            <a:endParaRPr lang="en-US" altLang="ko-KR" dirty="0" smtClean="0"/>
          </a:p>
          <a:p>
            <a:r>
              <a:rPr lang="ko-KR" altLang="en-US" dirty="0" smtClean="0"/>
              <a:t> 고기 좋아요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ko-KR" altLang="en-US" dirty="0" smtClean="0"/>
              <a:t>업무</a:t>
            </a:r>
            <a:endParaRPr lang="en-US" altLang="ko-KR" dirty="0" smtClean="0"/>
          </a:p>
          <a:p>
            <a:pPr lvl="1">
              <a:buFontTx/>
              <a:buChar char="-"/>
            </a:pPr>
            <a:r>
              <a:rPr lang="ko-KR" altLang="en-US" dirty="0" smtClean="0"/>
              <a:t>투명 무선 통신 회로 </a:t>
            </a:r>
            <a:r>
              <a:rPr lang="en-US" altLang="ko-KR" dirty="0" smtClean="0"/>
              <a:t>( ~ 2011.5 )</a:t>
            </a:r>
          </a:p>
          <a:p>
            <a:pPr lvl="1">
              <a:buFontTx/>
              <a:buChar char="-"/>
            </a:pPr>
            <a:r>
              <a:rPr lang="ko-KR" altLang="en-US" dirty="0" smtClean="0"/>
              <a:t>차세대 </a:t>
            </a:r>
            <a:r>
              <a:rPr lang="ko-KR" altLang="en-US" dirty="0" err="1" smtClean="0"/>
              <a:t>백플레인</a:t>
            </a:r>
            <a:endParaRPr lang="en-US" altLang="ko-KR" dirty="0" smtClean="0"/>
          </a:p>
          <a:p>
            <a:pPr lvl="1">
              <a:buFontTx/>
              <a:buChar char="-"/>
            </a:pPr>
            <a:r>
              <a:rPr lang="ko-KR" altLang="en-US" dirty="0" smtClean="0"/>
              <a:t>원자력 과제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pic>
        <p:nvPicPr>
          <p:cNvPr id="4" name="Picture 2" descr="E:\kmin\신상정보\kkoeryh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476672"/>
            <a:ext cx="1988037" cy="2664296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867965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연간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설계 및 시뮬레이션 공부</a:t>
            </a:r>
            <a:endParaRPr lang="en-US" altLang="ko-KR" sz="2800" dirty="0" smtClean="0"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 논문 </a:t>
            </a:r>
            <a:r>
              <a:rPr lang="ko-KR" altLang="en-US" sz="2800" dirty="0" err="1" smtClean="0">
                <a:latin typeface="HY강B" pitchFamily="18" charset="-127"/>
                <a:ea typeface="HY강B" pitchFamily="18" charset="-127"/>
              </a:rPr>
              <a:t>쓸께요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(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목표 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: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2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편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! )</a:t>
            </a:r>
          </a:p>
          <a:p>
            <a:pPr>
              <a:lnSpc>
                <a:spcPct val="150000"/>
              </a:lnSpc>
            </a:pP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en-US" altLang="ko-KR" sz="2800" dirty="0" err="1" smtClean="0">
                <a:latin typeface="HY강B" pitchFamily="18" charset="-127"/>
                <a:ea typeface="HY강B" pitchFamily="18" charset="-127"/>
              </a:rPr>
              <a:t>Opic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시험</a:t>
            </a:r>
            <a:r>
              <a:rPr lang="en-US" altLang="ko-KR" sz="2800" dirty="0">
                <a:latin typeface="HY강B" pitchFamily="18" charset="-127"/>
                <a:ea typeface="HY강B" pitchFamily="18" charset="-127"/>
              </a:rPr>
              <a:t> 2</a:t>
            </a:r>
            <a:r>
              <a:rPr lang="ko-KR" altLang="en-US" sz="2800" dirty="0">
                <a:latin typeface="HY강B" pitchFamily="18" charset="-127"/>
                <a:ea typeface="HY강B" pitchFamily="18" charset="-127"/>
              </a:rPr>
              <a:t>번 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응시</a:t>
            </a:r>
            <a:endParaRPr lang="en-US" altLang="ko-KR" sz="2800" dirty="0"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sz="2800" dirty="0" err="1" smtClean="0">
                <a:latin typeface="HY강B" pitchFamily="18" charset="-127"/>
                <a:ea typeface="HY강B" pitchFamily="18" charset="-127"/>
              </a:rPr>
              <a:t>몸매관리ㅜㅜ</a:t>
            </a:r>
            <a:endParaRPr lang="en-US" altLang="ko-KR" sz="2800" dirty="0">
              <a:latin typeface="HY강B" pitchFamily="18" charset="-127"/>
              <a:ea typeface="HY강B" pitchFamily="18" charset="-127"/>
            </a:endParaRPr>
          </a:p>
          <a:p>
            <a:pPr marL="45720" indent="0">
              <a:lnSpc>
                <a:spcPct val="150000"/>
              </a:lnSpc>
              <a:buNone/>
            </a:pPr>
            <a:endParaRPr lang="en-US" altLang="ko-KR" sz="2800" dirty="0" smtClean="0"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150000"/>
              </a:lnSpc>
            </a:pPr>
            <a:endParaRPr lang="ko-KR" altLang="en-US" sz="2800" dirty="0">
              <a:latin typeface="HY강B" pitchFamily="18" charset="-127"/>
              <a:ea typeface="HY강B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024319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835696" y="5229200"/>
            <a:ext cx="6512511" cy="1143000"/>
          </a:xfrm>
        </p:spPr>
        <p:txBody>
          <a:bodyPr/>
          <a:lstStyle/>
          <a:p>
            <a:r>
              <a:rPr lang="ko-KR" altLang="en-US" sz="4000" dirty="0" smtClean="0"/>
              <a:t>투명 무선 통신 회로</a:t>
            </a:r>
            <a:r>
              <a:rPr lang="en-US" altLang="ko-KR" sz="4000" dirty="0" smtClean="0"/>
              <a:t/>
            </a:r>
            <a:br>
              <a:rPr lang="en-US" altLang="ko-KR" sz="4000" dirty="0" smtClean="0"/>
            </a:br>
            <a:r>
              <a:rPr lang="en-US" altLang="ko-KR" sz="2400" dirty="0" smtClean="0"/>
              <a:t>( 2008. 6. 1 ~ 2010. 5. 1)</a:t>
            </a:r>
            <a:endParaRPr lang="ko-KR" altLang="en-US" sz="2400" dirty="0"/>
          </a:p>
        </p:txBody>
      </p:sp>
      <p:grpSp>
        <p:nvGrpSpPr>
          <p:cNvPr id="4" name="그룹 3"/>
          <p:cNvGrpSpPr/>
          <p:nvPr/>
        </p:nvGrpSpPr>
        <p:grpSpPr>
          <a:xfrm>
            <a:off x="971600" y="2420888"/>
            <a:ext cx="7344816" cy="2304256"/>
            <a:chOff x="827584" y="1844824"/>
            <a:chExt cx="7487687" cy="2229693"/>
          </a:xfrm>
        </p:grpSpPr>
        <p:grpSp>
          <p:nvGrpSpPr>
            <p:cNvPr id="6" name="그룹 5"/>
            <p:cNvGrpSpPr/>
            <p:nvPr/>
          </p:nvGrpSpPr>
          <p:grpSpPr>
            <a:xfrm>
              <a:off x="827584" y="1844824"/>
              <a:ext cx="7450000" cy="2229693"/>
              <a:chOff x="699443" y="1180528"/>
              <a:chExt cx="7450000" cy="2229693"/>
            </a:xfrm>
          </p:grpSpPr>
          <p:grpSp>
            <p:nvGrpSpPr>
              <p:cNvPr id="7" name="그룹 7"/>
              <p:cNvGrpSpPr/>
              <p:nvPr/>
            </p:nvGrpSpPr>
            <p:grpSpPr bwMode="auto">
              <a:xfrm>
                <a:off x="2192042" y="1464003"/>
                <a:ext cx="768132" cy="1472955"/>
                <a:chOff x="2571736" y="1357298"/>
                <a:chExt cx="1785950" cy="1571636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4" name="직사각형 3"/>
                <p:cNvSpPr/>
                <p:nvPr/>
              </p:nvSpPr>
              <p:spPr>
                <a:xfrm>
                  <a:off x="2571736" y="1357298"/>
                  <a:ext cx="1785950" cy="1571636"/>
                </a:xfrm>
                <a:prstGeom prst="rect">
                  <a:avLst/>
                </a:prstGeom>
                <a:noFill/>
                <a:ln w="28575"/>
              </p:spPr>
              <p:style>
                <a:lnRef idx="2">
                  <a:schemeClr val="accent2"/>
                </a:lnRef>
                <a:fillRef idx="1">
                  <a:schemeClr val="lt1"/>
                </a:fillRef>
                <a:effectRef idx="0">
                  <a:schemeClr val="accent2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5" name="직사각형 74"/>
                <p:cNvSpPr/>
                <p:nvPr/>
              </p:nvSpPr>
              <p:spPr>
                <a:xfrm>
                  <a:off x="2857488" y="1571612"/>
                  <a:ext cx="1214446" cy="107157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2857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6" name="직사각형 75"/>
                <p:cNvSpPr/>
                <p:nvPr/>
              </p:nvSpPr>
              <p:spPr>
                <a:xfrm>
                  <a:off x="2857488" y="2071678"/>
                  <a:ext cx="571504" cy="7143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7" name="직사각형 76"/>
                <p:cNvSpPr/>
                <p:nvPr/>
              </p:nvSpPr>
              <p:spPr>
                <a:xfrm>
                  <a:off x="3357554" y="2000240"/>
                  <a:ext cx="214314" cy="142876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8575">
                  <a:solidFill>
                    <a:schemeClr val="bg1">
                      <a:lumMod val="8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</p:grpSp>
          <p:grpSp>
            <p:nvGrpSpPr>
              <p:cNvPr id="8" name="그룹 8"/>
              <p:cNvGrpSpPr/>
              <p:nvPr/>
            </p:nvGrpSpPr>
            <p:grpSpPr bwMode="auto">
              <a:xfrm rot="10800000">
                <a:off x="2622195" y="1731813"/>
                <a:ext cx="768132" cy="1472956"/>
                <a:chOff x="2571736" y="1357298"/>
                <a:chExt cx="1785950" cy="1571637"/>
              </a:xfrm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grpSpPr>
            <p:sp>
              <p:nvSpPr>
                <p:cNvPr id="70" name="직사각형 69"/>
                <p:cNvSpPr/>
                <p:nvPr/>
              </p:nvSpPr>
              <p:spPr>
                <a:xfrm>
                  <a:off x="2571736" y="1357298"/>
                  <a:ext cx="1785950" cy="1571637"/>
                </a:xfrm>
                <a:prstGeom prst="rect">
                  <a:avLst/>
                </a:prstGeom>
                <a:noFill/>
                <a:ln w="28575"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1" name="직사각형 70"/>
                <p:cNvSpPr/>
                <p:nvPr/>
              </p:nvSpPr>
              <p:spPr>
                <a:xfrm>
                  <a:off x="2857488" y="1571612"/>
                  <a:ext cx="1214446" cy="107157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accent1">
                      <a:alpha val="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2" name="직사각형 71"/>
                <p:cNvSpPr/>
                <p:nvPr/>
              </p:nvSpPr>
              <p:spPr>
                <a:xfrm>
                  <a:off x="2857488" y="2071678"/>
                  <a:ext cx="571504" cy="71438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accent1">
                      <a:alpha val="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  <p:sp>
              <p:nvSpPr>
                <p:cNvPr id="73" name="직사각형 72"/>
                <p:cNvSpPr/>
                <p:nvPr/>
              </p:nvSpPr>
              <p:spPr>
                <a:xfrm>
                  <a:off x="3357554" y="2000240"/>
                  <a:ext cx="214314" cy="142876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solidFill>
                    <a:schemeClr val="accent1">
                      <a:alpha val="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ko-KR" altLang="en-US" sz="1050"/>
                </a:p>
              </p:txBody>
            </p:sp>
          </p:grpSp>
          <p:sp>
            <p:nvSpPr>
              <p:cNvPr id="9" name="직사각형 8"/>
              <p:cNvSpPr/>
              <p:nvPr/>
            </p:nvSpPr>
            <p:spPr bwMode="auto">
              <a:xfrm>
                <a:off x="2038445" y="1999625"/>
                <a:ext cx="307261" cy="334764"/>
              </a:xfrm>
              <a:prstGeom prst="rect">
                <a:avLst/>
              </a:prstGeom>
              <a:solidFill>
                <a:srgbClr val="66340E"/>
              </a:solidFill>
              <a:ln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1050"/>
              </a:p>
            </p:txBody>
          </p:sp>
          <p:sp>
            <p:nvSpPr>
              <p:cNvPr id="10" name="직사각형 9"/>
              <p:cNvSpPr/>
              <p:nvPr/>
            </p:nvSpPr>
            <p:spPr bwMode="auto">
              <a:xfrm>
                <a:off x="3236764" y="2334388"/>
                <a:ext cx="307261" cy="334763"/>
              </a:xfrm>
              <a:prstGeom prst="rect">
                <a:avLst/>
              </a:prstGeom>
              <a:solidFill>
                <a:srgbClr val="66340E"/>
              </a:solidFill>
              <a:ln>
                <a:solidFill>
                  <a:srgbClr val="8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ko-KR" altLang="en-US" sz="1050"/>
              </a:p>
            </p:txBody>
          </p:sp>
          <p:cxnSp>
            <p:nvCxnSpPr>
              <p:cNvPr id="11" name="직선 연결선 10"/>
              <p:cNvCxnSpPr/>
              <p:nvPr/>
            </p:nvCxnSpPr>
            <p:spPr bwMode="auto">
              <a:xfrm>
                <a:off x="3517697" y="2409318"/>
                <a:ext cx="1232652" cy="11509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직선 연결선 11"/>
              <p:cNvCxnSpPr/>
              <p:nvPr/>
            </p:nvCxnSpPr>
            <p:spPr bwMode="auto">
              <a:xfrm>
                <a:off x="3513299" y="2602198"/>
                <a:ext cx="184356" cy="1488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3" name="직사각형 12"/>
              <p:cNvSpPr/>
              <p:nvPr/>
            </p:nvSpPr>
            <p:spPr bwMode="auto">
              <a:xfrm>
                <a:off x="699443" y="1863054"/>
                <a:ext cx="908801" cy="602572"/>
              </a:xfrm>
              <a:prstGeom prst="rect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ko-KR" sz="1100" dirty="0" smtClean="0">
                    <a:solidFill>
                      <a:schemeClr val="bg1"/>
                    </a:solidFill>
                  </a:rPr>
                  <a:t>Function </a:t>
                </a:r>
                <a:r>
                  <a:rPr kumimoji="0" lang="en-US" altLang="ko-KR" sz="11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Arial" charset="0"/>
                  </a:rPr>
                  <a:t>Generator</a:t>
                </a:r>
                <a:endParaRPr kumimoji="0" lang="ko-KR" altLang="en-US" sz="11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charset="0"/>
                </a:endParaRPr>
              </a:p>
            </p:txBody>
          </p:sp>
          <p:cxnSp>
            <p:nvCxnSpPr>
              <p:cNvPr id="14" name="직선 연결선 13"/>
              <p:cNvCxnSpPr/>
              <p:nvPr/>
            </p:nvCxnSpPr>
            <p:spPr bwMode="auto">
              <a:xfrm>
                <a:off x="1491531" y="2066576"/>
                <a:ext cx="577608" cy="2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  <a:extLst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5" name="직선 연결선 14"/>
              <p:cNvCxnSpPr/>
              <p:nvPr/>
            </p:nvCxnSpPr>
            <p:spPr bwMode="auto">
              <a:xfrm flipV="1">
                <a:off x="1491531" y="2267435"/>
                <a:ext cx="577608" cy="21777"/>
              </a:xfrm>
              <a:prstGeom prst="line">
                <a:avLst/>
              </a:prstGeom>
              <a:ln>
                <a:solidFill>
                  <a:schemeClr val="tx1"/>
                </a:solidFill>
                <a:headEnd type="none" w="med" len="med"/>
                <a:tailEnd type="none" w="med" len="med"/>
              </a:ln>
              <a:extLst/>
            </p:spPr>
            <p:style>
              <a:lnRef idx="2">
                <a:schemeClr val="accent4"/>
              </a:lnRef>
              <a:fillRef idx="0">
                <a:schemeClr val="accent4"/>
              </a:fillRef>
              <a:effectRef idx="1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16" name="직선 연결선 15"/>
              <p:cNvCxnSpPr/>
              <p:nvPr/>
            </p:nvCxnSpPr>
            <p:spPr bwMode="auto">
              <a:xfrm>
                <a:off x="3693735" y="3400405"/>
                <a:ext cx="136001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직선 연결선 16"/>
              <p:cNvCxnSpPr/>
              <p:nvPr/>
            </p:nvCxnSpPr>
            <p:spPr bwMode="auto">
              <a:xfrm>
                <a:off x="4753936" y="2290932"/>
                <a:ext cx="0" cy="1445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직선 연결선 17"/>
              <p:cNvCxnSpPr/>
              <p:nvPr/>
            </p:nvCxnSpPr>
            <p:spPr bwMode="auto">
              <a:xfrm>
                <a:off x="4894365" y="2289212"/>
                <a:ext cx="0" cy="1445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직선 연결선 18"/>
              <p:cNvCxnSpPr/>
              <p:nvPr/>
            </p:nvCxnSpPr>
            <p:spPr bwMode="auto">
              <a:xfrm flipV="1">
                <a:off x="4750994" y="2304609"/>
                <a:ext cx="143371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직선 연결선 19"/>
              <p:cNvCxnSpPr/>
              <p:nvPr/>
            </p:nvCxnSpPr>
            <p:spPr bwMode="auto">
              <a:xfrm flipH="1">
                <a:off x="5046904" y="2412691"/>
                <a:ext cx="6845" cy="42637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직선 연결선 20"/>
              <p:cNvCxnSpPr/>
              <p:nvPr/>
            </p:nvCxnSpPr>
            <p:spPr bwMode="auto">
              <a:xfrm flipV="1">
                <a:off x="4983418" y="2841699"/>
                <a:ext cx="126971" cy="481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직선 연결선 21"/>
              <p:cNvCxnSpPr/>
              <p:nvPr/>
            </p:nvCxnSpPr>
            <p:spPr bwMode="auto">
              <a:xfrm flipV="1">
                <a:off x="4981962" y="2948757"/>
                <a:ext cx="126971" cy="4812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직선 연결선 22"/>
              <p:cNvCxnSpPr/>
              <p:nvPr/>
            </p:nvCxnSpPr>
            <p:spPr bwMode="auto">
              <a:xfrm>
                <a:off x="5049829" y="2948757"/>
                <a:ext cx="3920" cy="461464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직선 연결선 23"/>
              <p:cNvCxnSpPr/>
              <p:nvPr/>
            </p:nvCxnSpPr>
            <p:spPr bwMode="auto">
              <a:xfrm flipV="1">
                <a:off x="4750994" y="2231424"/>
                <a:ext cx="143371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직선 연결선 24"/>
              <p:cNvCxnSpPr/>
              <p:nvPr/>
            </p:nvCxnSpPr>
            <p:spPr bwMode="auto">
              <a:xfrm>
                <a:off x="4822679" y="2096022"/>
                <a:ext cx="0" cy="1445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직선 연결선 25"/>
              <p:cNvCxnSpPr/>
              <p:nvPr/>
            </p:nvCxnSpPr>
            <p:spPr bwMode="auto">
              <a:xfrm>
                <a:off x="4657427" y="2094005"/>
                <a:ext cx="174315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직선 연결선 26"/>
              <p:cNvCxnSpPr/>
              <p:nvPr/>
            </p:nvCxnSpPr>
            <p:spPr bwMode="auto">
              <a:xfrm flipH="1">
                <a:off x="4660619" y="2088577"/>
                <a:ext cx="1972" cy="33701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직선 연결선 27"/>
              <p:cNvCxnSpPr/>
              <p:nvPr/>
            </p:nvCxnSpPr>
            <p:spPr bwMode="auto">
              <a:xfrm>
                <a:off x="3693735" y="2599726"/>
                <a:ext cx="3920" cy="810495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직선 연결선 28"/>
              <p:cNvCxnSpPr/>
              <p:nvPr/>
            </p:nvCxnSpPr>
            <p:spPr bwMode="auto">
              <a:xfrm>
                <a:off x="4894365" y="2420827"/>
                <a:ext cx="688575" cy="1930"/>
              </a:xfrm>
              <a:prstGeom prst="line">
                <a:avLst/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0" name="TextBox 29"/>
              <p:cNvSpPr txBox="1"/>
              <p:nvPr/>
            </p:nvSpPr>
            <p:spPr>
              <a:xfrm>
                <a:off x="1416620" y="1180528"/>
                <a:ext cx="1522985" cy="282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b="1" dirty="0" smtClean="0"/>
                  <a:t>Reader Antenna</a:t>
                </a:r>
                <a:endParaRPr lang="ko-KR" altLang="en-US" sz="1400" b="1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2954454" y="1420367"/>
                <a:ext cx="1207809" cy="28212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1400" b="1" dirty="0" smtClean="0"/>
                  <a:t>Tag Antenna</a:t>
                </a:r>
                <a:endParaRPr lang="ko-KR" altLang="en-US" sz="1400" b="1" dirty="0"/>
              </a:p>
            </p:txBody>
          </p:sp>
          <p:sp>
            <p:nvSpPr>
              <p:cNvPr id="32" name="모서리가 둥근 직사각형 31"/>
              <p:cNvSpPr/>
              <p:nvPr/>
            </p:nvSpPr>
            <p:spPr>
              <a:xfrm>
                <a:off x="5388842" y="1755078"/>
                <a:ext cx="2405036" cy="1249897"/>
              </a:xfrm>
              <a:prstGeom prst="roundRect">
                <a:avLst/>
              </a:prstGeom>
              <a:noFill/>
              <a:ln w="28575">
                <a:solidFill>
                  <a:schemeClr val="accent5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grpSp>
            <p:nvGrpSpPr>
              <p:cNvPr id="33" name="그룹 32"/>
              <p:cNvGrpSpPr/>
              <p:nvPr/>
            </p:nvGrpSpPr>
            <p:grpSpPr>
              <a:xfrm>
                <a:off x="5955608" y="1948707"/>
                <a:ext cx="1728161" cy="863667"/>
                <a:chOff x="1821570" y="4005064"/>
                <a:chExt cx="1980908" cy="768035"/>
              </a:xfrm>
            </p:grpSpPr>
            <p:grpSp>
              <p:nvGrpSpPr>
                <p:cNvPr id="46" name="그룹 45"/>
                <p:cNvGrpSpPr/>
                <p:nvPr/>
              </p:nvGrpSpPr>
              <p:grpSpPr>
                <a:xfrm>
                  <a:off x="1910599" y="4309090"/>
                  <a:ext cx="289346" cy="464009"/>
                  <a:chOff x="1907704" y="1484784"/>
                  <a:chExt cx="936104" cy="1008112"/>
                </a:xfrm>
              </p:grpSpPr>
              <p:sp>
                <p:nvSpPr>
                  <p:cNvPr id="68" name="이등변 삼각형 67"/>
                  <p:cNvSpPr/>
                  <p:nvPr/>
                </p:nvSpPr>
                <p:spPr>
                  <a:xfrm rot="5400000">
                    <a:off x="1799692" y="1592796"/>
                    <a:ext cx="1008112" cy="792088"/>
                  </a:xfrm>
                  <a:prstGeom prst="triangl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69" name="타원 68"/>
                  <p:cNvSpPr/>
                  <p:nvPr/>
                </p:nvSpPr>
                <p:spPr>
                  <a:xfrm>
                    <a:off x="2699792" y="1916832"/>
                    <a:ext cx="144016" cy="14401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47" name="그룹 46"/>
                <p:cNvGrpSpPr/>
                <p:nvPr/>
              </p:nvGrpSpPr>
              <p:grpSpPr>
                <a:xfrm>
                  <a:off x="2288975" y="4309090"/>
                  <a:ext cx="289346" cy="464009"/>
                  <a:chOff x="1907704" y="1484784"/>
                  <a:chExt cx="936104" cy="1008112"/>
                </a:xfrm>
              </p:grpSpPr>
              <p:sp>
                <p:nvSpPr>
                  <p:cNvPr id="66" name="이등변 삼각형 65"/>
                  <p:cNvSpPr/>
                  <p:nvPr/>
                </p:nvSpPr>
                <p:spPr>
                  <a:xfrm rot="5400000">
                    <a:off x="1799692" y="1592796"/>
                    <a:ext cx="1008112" cy="792088"/>
                  </a:xfrm>
                  <a:prstGeom prst="triangl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67" name="타원 66"/>
                  <p:cNvSpPr/>
                  <p:nvPr/>
                </p:nvSpPr>
                <p:spPr>
                  <a:xfrm>
                    <a:off x="2699792" y="1916832"/>
                    <a:ext cx="144016" cy="14401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48" name="그룹 47"/>
                <p:cNvGrpSpPr/>
                <p:nvPr/>
              </p:nvGrpSpPr>
              <p:grpSpPr>
                <a:xfrm>
                  <a:off x="2665879" y="4309090"/>
                  <a:ext cx="289346" cy="464009"/>
                  <a:chOff x="1907704" y="1484784"/>
                  <a:chExt cx="936104" cy="1008112"/>
                </a:xfrm>
              </p:grpSpPr>
              <p:sp>
                <p:nvSpPr>
                  <p:cNvPr id="64" name="이등변 삼각형 63"/>
                  <p:cNvSpPr/>
                  <p:nvPr/>
                </p:nvSpPr>
                <p:spPr>
                  <a:xfrm rot="5400000">
                    <a:off x="1799692" y="1592796"/>
                    <a:ext cx="1008112" cy="792088"/>
                  </a:xfrm>
                  <a:prstGeom prst="triangl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65" name="타원 64"/>
                  <p:cNvSpPr/>
                  <p:nvPr/>
                </p:nvSpPr>
                <p:spPr>
                  <a:xfrm>
                    <a:off x="2699792" y="1916832"/>
                    <a:ext cx="144016" cy="14401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49" name="그룹 48"/>
                <p:cNvGrpSpPr/>
                <p:nvPr/>
              </p:nvGrpSpPr>
              <p:grpSpPr>
                <a:xfrm>
                  <a:off x="3424103" y="4309090"/>
                  <a:ext cx="289346" cy="464009"/>
                  <a:chOff x="1907704" y="1484784"/>
                  <a:chExt cx="936104" cy="1008112"/>
                </a:xfrm>
              </p:grpSpPr>
              <p:sp>
                <p:nvSpPr>
                  <p:cNvPr id="62" name="이등변 삼각형 61"/>
                  <p:cNvSpPr/>
                  <p:nvPr/>
                </p:nvSpPr>
                <p:spPr>
                  <a:xfrm rot="5400000">
                    <a:off x="1799692" y="1592796"/>
                    <a:ext cx="1008112" cy="792088"/>
                  </a:xfrm>
                  <a:prstGeom prst="triangl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63" name="타원 62"/>
                  <p:cNvSpPr/>
                  <p:nvPr/>
                </p:nvSpPr>
                <p:spPr>
                  <a:xfrm>
                    <a:off x="2699792" y="1916832"/>
                    <a:ext cx="144016" cy="14401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</p:grpSp>
            <p:grpSp>
              <p:nvGrpSpPr>
                <p:cNvPr id="50" name="그룹 49"/>
                <p:cNvGrpSpPr/>
                <p:nvPr/>
              </p:nvGrpSpPr>
              <p:grpSpPr>
                <a:xfrm>
                  <a:off x="3045727" y="4309090"/>
                  <a:ext cx="289346" cy="464009"/>
                  <a:chOff x="1907704" y="1484784"/>
                  <a:chExt cx="936104" cy="1008112"/>
                </a:xfrm>
              </p:grpSpPr>
              <p:sp>
                <p:nvSpPr>
                  <p:cNvPr id="60" name="이등변 삼각형 59"/>
                  <p:cNvSpPr/>
                  <p:nvPr/>
                </p:nvSpPr>
                <p:spPr>
                  <a:xfrm rot="5400000">
                    <a:off x="1799692" y="1592796"/>
                    <a:ext cx="1008112" cy="792088"/>
                  </a:xfrm>
                  <a:prstGeom prst="triangl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61" name="타원 60"/>
                  <p:cNvSpPr/>
                  <p:nvPr/>
                </p:nvSpPr>
                <p:spPr>
                  <a:xfrm>
                    <a:off x="2699792" y="1916832"/>
                    <a:ext cx="144016" cy="144016"/>
                  </a:xfrm>
                  <a:prstGeom prst="ellipse">
                    <a:avLst/>
                  </a:prstGeom>
                  <a:noFill/>
                  <a:ln w="28575"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</p:grpSp>
            <p:cxnSp>
              <p:nvCxnSpPr>
                <p:cNvPr id="51" name="직선 연결선 50"/>
                <p:cNvCxnSpPr>
                  <a:stCxn id="69" idx="6"/>
                  <a:endCxn id="66" idx="3"/>
                </p:cNvCxnSpPr>
                <p:nvPr/>
              </p:nvCxnSpPr>
              <p:spPr>
                <a:xfrm>
                  <a:off x="2199946" y="4541095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직선 연결선 51"/>
                <p:cNvCxnSpPr/>
                <p:nvPr/>
              </p:nvCxnSpPr>
              <p:spPr>
                <a:xfrm>
                  <a:off x="2578153" y="4541095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직선 연결선 52"/>
                <p:cNvCxnSpPr/>
                <p:nvPr/>
              </p:nvCxnSpPr>
              <p:spPr>
                <a:xfrm>
                  <a:off x="2955225" y="4541094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직선 연결선 53"/>
                <p:cNvCxnSpPr/>
                <p:nvPr/>
              </p:nvCxnSpPr>
              <p:spPr>
                <a:xfrm>
                  <a:off x="3335073" y="4541095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직선 연결선 54"/>
                <p:cNvCxnSpPr/>
                <p:nvPr/>
              </p:nvCxnSpPr>
              <p:spPr>
                <a:xfrm>
                  <a:off x="1821570" y="4544611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직선 연결선 55"/>
                <p:cNvCxnSpPr/>
                <p:nvPr/>
              </p:nvCxnSpPr>
              <p:spPr>
                <a:xfrm>
                  <a:off x="1821570" y="4010799"/>
                  <a:ext cx="1980908" cy="749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직선 연결선 56"/>
                <p:cNvCxnSpPr/>
                <p:nvPr/>
              </p:nvCxnSpPr>
              <p:spPr>
                <a:xfrm>
                  <a:off x="1821570" y="4010799"/>
                  <a:ext cx="0" cy="546103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직선 연결선 57"/>
                <p:cNvCxnSpPr/>
                <p:nvPr/>
              </p:nvCxnSpPr>
              <p:spPr>
                <a:xfrm>
                  <a:off x="3794198" y="4005064"/>
                  <a:ext cx="0" cy="533812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직선 연결선 58"/>
                <p:cNvCxnSpPr/>
                <p:nvPr/>
              </p:nvCxnSpPr>
              <p:spPr>
                <a:xfrm>
                  <a:off x="3713449" y="4541095"/>
                  <a:ext cx="89029" cy="0"/>
                </a:xfrm>
                <a:prstGeom prst="line">
                  <a:avLst/>
                </a:prstGeom>
                <a:ln w="28575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4" name="TextBox 33"/>
              <p:cNvSpPr txBox="1"/>
              <p:nvPr/>
            </p:nvSpPr>
            <p:spPr>
              <a:xfrm>
                <a:off x="5388842" y="1990862"/>
                <a:ext cx="512241" cy="3385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b="1" dirty="0" smtClean="0"/>
                  <a:t>V</a:t>
                </a:r>
                <a:r>
                  <a:rPr lang="en-US" altLang="ko-KR" sz="1100" b="1" dirty="0" smtClean="0"/>
                  <a:t>DD</a:t>
                </a:r>
                <a:endParaRPr lang="ko-KR" altLang="en-US" sz="1100" b="1" dirty="0"/>
              </a:p>
            </p:txBody>
          </p:sp>
          <p:cxnSp>
            <p:nvCxnSpPr>
              <p:cNvPr id="35" name="직선 연결선 34"/>
              <p:cNvCxnSpPr/>
              <p:nvPr/>
            </p:nvCxnSpPr>
            <p:spPr bwMode="auto">
              <a:xfrm>
                <a:off x="7683769" y="2373876"/>
                <a:ext cx="450956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직선 연결선 35"/>
              <p:cNvCxnSpPr/>
              <p:nvPr/>
            </p:nvCxnSpPr>
            <p:spPr bwMode="auto">
              <a:xfrm rot="5400000">
                <a:off x="4173085" y="2726044"/>
                <a:ext cx="0" cy="1445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직선 연결선 36"/>
              <p:cNvCxnSpPr/>
              <p:nvPr/>
            </p:nvCxnSpPr>
            <p:spPr bwMode="auto">
              <a:xfrm rot="5400000">
                <a:off x="4172424" y="2866473"/>
                <a:ext cx="0" cy="144543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직선 연결선 37"/>
              <p:cNvCxnSpPr/>
              <p:nvPr/>
            </p:nvCxnSpPr>
            <p:spPr bwMode="auto">
              <a:xfrm rot="5400000" flipV="1">
                <a:off x="4159993" y="2867058"/>
                <a:ext cx="143371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직선 연결선 38"/>
              <p:cNvCxnSpPr/>
              <p:nvPr/>
            </p:nvCxnSpPr>
            <p:spPr bwMode="auto">
              <a:xfrm rot="5400000" flipV="1">
                <a:off x="4233178" y="2867058"/>
                <a:ext cx="143371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직선 연결선 39"/>
              <p:cNvCxnSpPr/>
              <p:nvPr/>
            </p:nvCxnSpPr>
            <p:spPr bwMode="auto">
              <a:xfrm flipH="1" flipV="1">
                <a:off x="4295724" y="2867059"/>
                <a:ext cx="94589" cy="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직선 연결선 40"/>
              <p:cNvCxnSpPr/>
              <p:nvPr/>
            </p:nvCxnSpPr>
            <p:spPr bwMode="auto">
              <a:xfrm>
                <a:off x="4390313" y="1518545"/>
                <a:ext cx="8736" cy="1363986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직선 연결선 41"/>
              <p:cNvCxnSpPr/>
              <p:nvPr/>
            </p:nvCxnSpPr>
            <p:spPr bwMode="auto">
              <a:xfrm>
                <a:off x="4100150" y="2924294"/>
                <a:ext cx="662" cy="476111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직선 연결선 42"/>
              <p:cNvCxnSpPr/>
              <p:nvPr/>
            </p:nvCxnSpPr>
            <p:spPr bwMode="auto">
              <a:xfrm>
                <a:off x="4099419" y="2409318"/>
                <a:ext cx="0" cy="38899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직선 연결선 43"/>
              <p:cNvCxnSpPr/>
              <p:nvPr/>
            </p:nvCxnSpPr>
            <p:spPr bwMode="auto">
              <a:xfrm>
                <a:off x="8133568" y="1527939"/>
                <a:ext cx="0" cy="852087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직선 연결선 44"/>
              <p:cNvCxnSpPr/>
              <p:nvPr/>
            </p:nvCxnSpPr>
            <p:spPr bwMode="auto">
              <a:xfrm>
                <a:off x="4406189" y="1531245"/>
                <a:ext cx="3743254" cy="0"/>
              </a:xfrm>
              <a:prstGeom prst="line">
                <a:avLst/>
              </a:prstGeom>
              <a:ln w="285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8" name="TextBox 77"/>
            <p:cNvSpPr txBox="1"/>
            <p:nvPr/>
          </p:nvSpPr>
          <p:spPr>
            <a:xfrm>
              <a:off x="6960529" y="1856856"/>
              <a:ext cx="1354742" cy="33855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i="1" dirty="0" smtClean="0"/>
                <a:t>Modulation</a:t>
              </a:r>
              <a:endParaRPr lang="ko-KR" altLang="en-US" i="1" dirty="0"/>
            </a:p>
          </p:txBody>
        </p:sp>
      </p:grpSp>
      <p:sp>
        <p:nvSpPr>
          <p:cNvPr id="140" name="내용 개체 틀 2"/>
          <p:cNvSpPr>
            <a:spLocks noGrp="1"/>
          </p:cNvSpPr>
          <p:nvPr>
            <p:ph sz="quarter" idx="13"/>
          </p:nvPr>
        </p:nvSpPr>
        <p:spPr>
          <a:xfrm>
            <a:off x="536837" y="567420"/>
            <a:ext cx="6491064" cy="18002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 투명 소자에 적합한 </a:t>
            </a:r>
            <a:r>
              <a:rPr lang="ko-KR" altLang="en-US" dirty="0" err="1" smtClean="0"/>
              <a:t>로직회로</a:t>
            </a:r>
            <a:r>
              <a:rPr lang="ko-KR" altLang="en-US" dirty="0" smtClean="0"/>
              <a:t> 설계</a:t>
            </a:r>
            <a:endParaRPr lang="en-US" altLang="ko-KR" dirty="0" smtClean="0"/>
          </a:p>
          <a:p>
            <a:r>
              <a:rPr lang="ko-KR" altLang="en-US" dirty="0" smtClean="0"/>
              <a:t> 투명 안테나 제작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ko-KR" altLang="en-US" dirty="0" smtClean="0"/>
              <a:t>투명  </a:t>
            </a:r>
            <a:r>
              <a:rPr lang="en-US" altLang="ko-KR" dirty="0" smtClean="0"/>
              <a:t>RFID Tag  </a:t>
            </a:r>
            <a:r>
              <a:rPr lang="ko-KR" altLang="en-US" dirty="0" smtClean="0"/>
              <a:t>개발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141" name="직사각형 140"/>
          <p:cNvSpPr/>
          <p:nvPr/>
        </p:nvSpPr>
        <p:spPr>
          <a:xfrm>
            <a:off x="179512" y="476672"/>
            <a:ext cx="8712968" cy="4459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024" name="직선 연결선 1023"/>
          <p:cNvCxnSpPr/>
          <p:nvPr/>
        </p:nvCxnSpPr>
        <p:spPr>
          <a:xfrm flipV="1">
            <a:off x="323528" y="2204864"/>
            <a:ext cx="8352928" cy="72008"/>
          </a:xfrm>
          <a:prstGeom prst="line">
            <a:avLst/>
          </a:prstGeom>
          <a:ln>
            <a:solidFill>
              <a:schemeClr val="tx1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1223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 txBox="1">
            <a:spLocks/>
          </p:cNvSpPr>
          <p:nvPr/>
        </p:nvSpPr>
        <p:spPr>
          <a:xfrm>
            <a:off x="1835696" y="5013176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sz="4000" dirty="0" smtClean="0"/>
              <a:t>원자력</a:t>
            </a:r>
            <a:r>
              <a:rPr lang="en-US" altLang="ko-KR" sz="4000" dirty="0" smtClean="0"/>
              <a:t> </a:t>
            </a:r>
            <a:r>
              <a:rPr lang="ko-KR" altLang="en-US" sz="4000" dirty="0" smtClean="0"/>
              <a:t>과제 </a:t>
            </a:r>
            <a:endParaRPr lang="en-US" altLang="ko-KR" sz="4000" dirty="0" smtClean="0"/>
          </a:p>
          <a:p>
            <a:pPr marL="0" indent="0">
              <a:buNone/>
            </a:pPr>
            <a:r>
              <a:rPr lang="ko-KR" altLang="en-US" sz="2400" dirty="0" err="1" smtClean="0"/>
              <a:t>전자빔</a:t>
            </a:r>
            <a:r>
              <a:rPr lang="ko-KR" altLang="en-US" sz="2400" dirty="0" smtClean="0"/>
              <a:t> 조사에 의한 투명 반도체 박막의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전기적 특성 향상</a:t>
            </a:r>
            <a:endParaRPr lang="ko-KR" altLang="en-US" sz="2400" dirty="0"/>
          </a:p>
        </p:txBody>
      </p:sp>
      <p:graphicFrame>
        <p:nvGraphicFramePr>
          <p:cNvPr id="9" name="개체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25087"/>
              </p:ext>
            </p:extLst>
          </p:nvPr>
        </p:nvGraphicFramePr>
        <p:xfrm>
          <a:off x="179512" y="1413048"/>
          <a:ext cx="4622800" cy="324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Graph" r:id="rId3" imgW="4131360" imgH="2895840" progId="Origin50.Graph">
                  <p:embed/>
                </p:oleObj>
              </mc:Choice>
              <mc:Fallback>
                <p:oleObj name="Graph" r:id="rId3" imgW="4131360" imgH="289584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512" y="1413048"/>
                        <a:ext cx="4622800" cy="324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개체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565322"/>
              </p:ext>
            </p:extLst>
          </p:nvPr>
        </p:nvGraphicFramePr>
        <p:xfrm>
          <a:off x="4499992" y="1413048"/>
          <a:ext cx="4621212" cy="3240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Graph" r:id="rId5" imgW="4131360" imgH="2895840" progId="Origin50.Graph">
                  <p:embed/>
                </p:oleObj>
              </mc:Choice>
              <mc:Fallback>
                <p:oleObj name="Graph" r:id="rId5" imgW="4131360" imgH="2895840" progId="Origin50.Graph">
                  <p:embed/>
                  <p:pic>
                    <p:nvPicPr>
                      <p:cNvPr id="0" name="개체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9992" y="1413048"/>
                        <a:ext cx="4621212" cy="3240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971600" y="1268760"/>
            <a:ext cx="2176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2"/>
                </a:solidFill>
              </a:rPr>
              <a:t>Without HEEBI</a:t>
            </a:r>
            <a:endParaRPr lang="ko-KR" altLang="en-US" sz="2000" dirty="0">
              <a:solidFill>
                <a:schemeClr val="tx2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75442" y="1268760"/>
            <a:ext cx="179856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en-US" altLang="ko-KR" sz="2000" dirty="0" smtClean="0">
                <a:solidFill>
                  <a:schemeClr val="tx2"/>
                </a:solidFill>
              </a:rPr>
              <a:t>With HEEBI</a:t>
            </a:r>
            <a:endParaRPr lang="ko-KR" altLang="en-US" sz="2000" dirty="0">
              <a:solidFill>
                <a:schemeClr val="tx2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179512" y="908720"/>
            <a:ext cx="8712968" cy="396044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611560" y="422420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pPr marL="0" indent="0" algn="l">
              <a:buNone/>
            </a:pPr>
            <a:r>
              <a:rPr lang="en-US" altLang="ko-KR" sz="3600" dirty="0" smtClean="0"/>
              <a:t>Bias Stability</a:t>
            </a:r>
            <a:endParaRPr lang="ko-KR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692031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3"/>
          </p:nvPr>
        </p:nvSpPr>
        <p:spPr>
          <a:xfrm>
            <a:off x="683568" y="764704"/>
            <a:ext cx="7783761" cy="792089"/>
          </a:xfrm>
        </p:spPr>
        <p:txBody>
          <a:bodyPr/>
          <a:lstStyle/>
          <a:p>
            <a:r>
              <a:rPr lang="en-US" altLang="ko-KR" dirty="0" smtClean="0"/>
              <a:t> Flexible Display</a:t>
            </a:r>
            <a:r>
              <a:rPr lang="ko-KR" altLang="en-US" dirty="0" smtClean="0"/>
              <a:t>용 일체형 구동회로 및 </a:t>
            </a:r>
            <a:r>
              <a:rPr lang="en-US" altLang="ko-KR" dirty="0" smtClean="0"/>
              <a:t>Panel </a:t>
            </a:r>
            <a:r>
              <a:rPr lang="ko-KR" altLang="en-US" dirty="0" smtClean="0"/>
              <a:t>신뢰성</a:t>
            </a:r>
            <a:r>
              <a:rPr lang="en-US" altLang="ko-KR" dirty="0" smtClean="0"/>
              <a:t> </a:t>
            </a:r>
            <a:r>
              <a:rPr lang="ko-KR" altLang="en-US" dirty="0" smtClean="0"/>
              <a:t>기술 </a:t>
            </a:r>
            <a:endParaRPr lang="en-US" altLang="ko-KR" dirty="0" smtClean="0"/>
          </a:p>
          <a:p>
            <a:pPr marL="45720" indent="0">
              <a:buNone/>
            </a:pPr>
            <a:endParaRPr lang="en-US" altLang="ko-KR" dirty="0" smtClean="0"/>
          </a:p>
        </p:txBody>
      </p:sp>
      <p:sp>
        <p:nvSpPr>
          <p:cNvPr id="5" name="제목 1"/>
          <p:cNvSpPr txBox="1">
            <a:spLocks/>
          </p:cNvSpPr>
          <p:nvPr/>
        </p:nvSpPr>
        <p:spPr>
          <a:xfrm>
            <a:off x="1113284" y="5454352"/>
            <a:ext cx="763518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>
            <a:lvl1pPr marL="320040" indent="-320040" algn="r" defTabSz="914400" rtl="0" eaLnBrk="1" latinLnBrk="1" hangingPunct="1">
              <a:spcBef>
                <a:spcPct val="0"/>
              </a:spcBef>
              <a:buClr>
                <a:schemeClr val="accent6">
                  <a:lumMod val="75000"/>
                </a:schemeClr>
              </a:buClr>
              <a:buSzPct val="128000"/>
              <a:buFont typeface="Georgia" pitchFamily="18" charset="0"/>
              <a:buChar char="*"/>
              <a:defRPr sz="4600" b="1" i="0" kern="120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sz="2400" dirty="0" smtClean="0"/>
              <a:t>차세대 디스플레이용 </a:t>
            </a:r>
            <a:r>
              <a:rPr lang="en-US" altLang="ko-KR" sz="3600" dirty="0" smtClean="0"/>
              <a:t>TFT </a:t>
            </a:r>
            <a:r>
              <a:rPr lang="ko-KR" altLang="en-US" sz="3600" dirty="0" err="1" smtClean="0"/>
              <a:t>백플레인</a:t>
            </a:r>
            <a:r>
              <a:rPr lang="ko-KR" altLang="en-US" sz="3600" dirty="0" smtClean="0"/>
              <a:t> 기술</a:t>
            </a:r>
            <a:r>
              <a:rPr lang="en-US" altLang="ko-KR" sz="3600" dirty="0" smtClean="0"/>
              <a:t>  </a:t>
            </a:r>
            <a:endParaRPr lang="ko-KR" altLang="en-US" sz="4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1556793"/>
            <a:ext cx="2468845" cy="28083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004048" y="4437112"/>
            <a:ext cx="29931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-Decoder type Gate Driver-</a:t>
            </a:r>
            <a:endParaRPr lang="ko-KR" alt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1556793"/>
            <a:ext cx="272606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896568" y="4437112"/>
            <a:ext cx="13792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-LCD Panel-</a:t>
            </a:r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179512" y="553244"/>
            <a:ext cx="8712968" cy="445993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8413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99592" y="3789040"/>
            <a:ext cx="7448615" cy="1719064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ko-KR" dirty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Thanks for the </a:t>
            </a:r>
            <a:r>
              <a:rPr lang="en-US" altLang="ko-KR" dirty="0" smtClean="0">
                <a:solidFill>
                  <a:schemeClr val="accent6">
                    <a:lumMod val="60000"/>
                    <a:lumOff val="40000"/>
                  </a:schemeClr>
                </a:solidFill>
                <a:effectLst/>
              </a:rPr>
              <a:t>attention !</a:t>
            </a:r>
            <a:endParaRPr lang="ko-KR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95536" y="3356992"/>
            <a:ext cx="108876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4400" b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*^^</a:t>
            </a:r>
            <a:endParaRPr lang="ko-KR" altLang="en-US" sz="44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6526840"/>
      </p:ext>
    </p:extLst>
  </p:cSld>
  <p:clrMapOvr>
    <a:masterClrMapping/>
  </p:clrMapOvr>
</p:sld>
</file>

<file path=ppt/theme/theme1.xml><?xml version="1.0" encoding="utf-8"?>
<a:theme xmlns:a="http://schemas.openxmlformats.org/drawingml/2006/main" name="기류">
  <a:themeElements>
    <a:clrScheme name="기류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기류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기류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272</TotalTime>
  <Words>156</Words>
  <Application>Microsoft Office PowerPoint</Application>
  <PresentationFormat>화면 슬라이드 쇼(4:3)</PresentationFormat>
  <Paragraphs>39</Paragraphs>
  <Slides>7</Slides>
  <Notes>0</Notes>
  <HiddenSlides>0</HiddenSlides>
  <MMClips>0</MMClips>
  <ScaleCrop>false</ScaleCrop>
  <HeadingPairs>
    <vt:vector size="6" baseType="variant"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9" baseType="lpstr">
      <vt:lpstr>기류</vt:lpstr>
      <vt:lpstr>Graph</vt:lpstr>
      <vt:lpstr>2011년 ED Lab Workshop</vt:lpstr>
      <vt:lpstr>Who am I ?</vt:lpstr>
      <vt:lpstr>연간 계획</vt:lpstr>
      <vt:lpstr>투명 무선 통신 회로 ( 2008. 6. 1 ~ 2010. 5. 1)</vt:lpstr>
      <vt:lpstr>PowerPoint 프레젠테이션</vt:lpstr>
      <vt:lpstr>PowerPoint 프레젠테이션</vt:lpstr>
      <vt:lpstr>Thanks for the attention 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2011년 ED Lab Workshop</dc:title>
  <dc:creator>YGM</dc:creator>
  <cp:lastModifiedBy>YGM</cp:lastModifiedBy>
  <cp:revision>11</cp:revision>
  <dcterms:created xsi:type="dcterms:W3CDTF">2011-06-30T16:26:32Z</dcterms:created>
  <dcterms:modified xsi:type="dcterms:W3CDTF">2011-07-01T07:51:36Z</dcterms:modified>
</cp:coreProperties>
</file>