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9" r:id="rId5"/>
    <p:sldId id="258" r:id="rId6"/>
    <p:sldId id="260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719739-6DC4-4C06-8CE1-415C264E2920}" type="doc">
      <dgm:prSet loTypeId="urn:microsoft.com/office/officeart/2005/8/layout/radial4" loCatId="relationship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pPr latinLnBrk="1"/>
          <a:endParaRPr lang="ko-KR" altLang="en-US"/>
        </a:p>
      </dgm:t>
    </dgm:pt>
    <dgm:pt modelId="{EC48DD26-83B1-4A61-8E5D-88B3805BB56D}">
      <dgm:prSet phldrT="[텍스트]" custT="1"/>
      <dgm:spPr/>
      <dgm:t>
        <a:bodyPr/>
        <a:lstStyle/>
        <a:p>
          <a:pPr algn="ctr" latinLnBrk="1"/>
          <a:r>
            <a:rPr lang="en-US" altLang="ko-KR" sz="1400" dirty="0" smtClean="0">
              <a:latin typeface="HY견고딕" pitchFamily="18" charset="-127"/>
              <a:ea typeface="HY견고딕" pitchFamily="18" charset="-127"/>
            </a:rPr>
            <a:t>Polycrystalline</a:t>
          </a:r>
        </a:p>
        <a:p>
          <a:pPr algn="ctr" latinLnBrk="1"/>
          <a:r>
            <a:rPr lang="en-US" altLang="ko-KR" sz="1400" dirty="0" smtClean="0">
              <a:latin typeface="HY견고딕" pitchFamily="18" charset="-127"/>
              <a:ea typeface="HY견고딕" pitchFamily="18" charset="-127"/>
            </a:rPr>
            <a:t>Silicon</a:t>
          </a:r>
          <a:endParaRPr lang="ko-KR" altLang="en-US" sz="1400" dirty="0">
            <a:latin typeface="HY견고딕" pitchFamily="18" charset="-127"/>
            <a:ea typeface="HY견고딕" pitchFamily="18" charset="-127"/>
          </a:endParaRPr>
        </a:p>
      </dgm:t>
    </dgm:pt>
    <dgm:pt modelId="{14C413DB-D625-4F33-B67D-AAFE457F5156}" type="parTrans" cxnId="{81DAF8D4-8C0E-4081-A510-E66E689F1CE9}">
      <dgm:prSet/>
      <dgm:spPr/>
      <dgm:t>
        <a:bodyPr/>
        <a:lstStyle/>
        <a:p>
          <a:pPr algn="ctr" latinLnBrk="1"/>
          <a:endParaRPr lang="ko-KR" altLang="en-US" sz="1200">
            <a:latin typeface="HY견고딕" pitchFamily="18" charset="-127"/>
            <a:ea typeface="HY견고딕" pitchFamily="18" charset="-127"/>
          </a:endParaRPr>
        </a:p>
      </dgm:t>
    </dgm:pt>
    <dgm:pt modelId="{350AC1B0-75EA-4D64-BDBB-BDA877CE18C5}" type="sibTrans" cxnId="{81DAF8D4-8C0E-4081-A510-E66E689F1CE9}">
      <dgm:prSet/>
      <dgm:spPr/>
      <dgm:t>
        <a:bodyPr/>
        <a:lstStyle/>
        <a:p>
          <a:pPr algn="ctr" latinLnBrk="1"/>
          <a:endParaRPr lang="ko-KR" altLang="en-US" sz="1200">
            <a:latin typeface="HY견고딕" pitchFamily="18" charset="-127"/>
            <a:ea typeface="HY견고딕" pitchFamily="18" charset="-127"/>
          </a:endParaRPr>
        </a:p>
      </dgm:t>
    </dgm:pt>
    <dgm:pt modelId="{81C18897-3D72-40F7-BA26-9F841F8720E5}">
      <dgm:prSet phldrT="[텍스트]" custT="1"/>
      <dgm:spPr/>
      <dgm:t>
        <a:bodyPr/>
        <a:lstStyle/>
        <a:p>
          <a:pPr algn="ctr" latinLnBrk="1"/>
          <a:r>
            <a:rPr lang="en-US" altLang="ko-KR" sz="1200" b="1" dirty="0" smtClean="0">
              <a:latin typeface="HY견고딕" pitchFamily="18" charset="-127"/>
              <a:ea typeface="HY견고딕" pitchFamily="18" charset="-127"/>
            </a:rPr>
            <a:t>Aluminum Thickness</a:t>
          </a:r>
        </a:p>
        <a:p>
          <a:pPr algn="ctr" latinLnBrk="1"/>
          <a:r>
            <a:rPr lang="en-US" altLang="ko-KR" sz="1200" dirty="0" smtClean="0">
              <a:latin typeface="HY견고딕" pitchFamily="18" charset="-127"/>
              <a:ea typeface="HY견고딕" pitchFamily="18" charset="-127"/>
            </a:rPr>
            <a:t>30 nm</a:t>
          </a:r>
          <a:endParaRPr lang="ko-KR" altLang="en-US" sz="1200" dirty="0">
            <a:latin typeface="HY견고딕" pitchFamily="18" charset="-127"/>
            <a:ea typeface="HY견고딕" pitchFamily="18" charset="-127"/>
          </a:endParaRPr>
        </a:p>
      </dgm:t>
    </dgm:pt>
    <dgm:pt modelId="{C2E84E96-0D63-42B9-975B-482E5845EE42}" type="parTrans" cxnId="{BD77AC4A-32C6-4F07-8501-621807CE93F1}">
      <dgm:prSet/>
      <dgm:spPr/>
      <dgm:t>
        <a:bodyPr/>
        <a:lstStyle/>
        <a:p>
          <a:pPr algn="ctr" latinLnBrk="1"/>
          <a:endParaRPr lang="ko-KR" altLang="en-US" sz="1200">
            <a:latin typeface="HY견고딕" pitchFamily="18" charset="-127"/>
            <a:ea typeface="HY견고딕" pitchFamily="18" charset="-127"/>
          </a:endParaRPr>
        </a:p>
      </dgm:t>
    </dgm:pt>
    <dgm:pt modelId="{94D2DE01-11DA-486D-B150-76B1A31AFA0A}" type="sibTrans" cxnId="{BD77AC4A-32C6-4F07-8501-621807CE93F1}">
      <dgm:prSet/>
      <dgm:spPr/>
      <dgm:t>
        <a:bodyPr/>
        <a:lstStyle/>
        <a:p>
          <a:pPr algn="ctr" latinLnBrk="1"/>
          <a:endParaRPr lang="ko-KR" altLang="en-US" sz="1200">
            <a:latin typeface="HY견고딕" pitchFamily="18" charset="-127"/>
            <a:ea typeface="HY견고딕" pitchFamily="18" charset="-127"/>
          </a:endParaRPr>
        </a:p>
      </dgm:t>
    </dgm:pt>
    <dgm:pt modelId="{A62D382B-1E9C-418A-B2ED-83E9C41AFD65}">
      <dgm:prSet phldrT="[텍스트]" custT="1"/>
      <dgm:spPr/>
      <dgm:t>
        <a:bodyPr/>
        <a:lstStyle/>
        <a:p>
          <a:pPr algn="ctr" latinLnBrk="1"/>
          <a:r>
            <a:rPr lang="en-US" altLang="ko-KR" sz="1200" b="1" dirty="0" smtClean="0">
              <a:latin typeface="HY견고딕" pitchFamily="18" charset="-127"/>
              <a:ea typeface="HY견고딕" pitchFamily="18" charset="-127"/>
            </a:rPr>
            <a:t>Annealing</a:t>
          </a:r>
        </a:p>
        <a:p>
          <a:pPr algn="ctr" latinLnBrk="1"/>
          <a:r>
            <a:rPr lang="en-US" altLang="ko-KR" sz="1200" b="1" dirty="0" smtClean="0">
              <a:latin typeface="HY견고딕" pitchFamily="18" charset="-127"/>
              <a:ea typeface="HY견고딕" pitchFamily="18" charset="-127"/>
            </a:rPr>
            <a:t>Temperature</a:t>
          </a:r>
        </a:p>
        <a:p>
          <a:pPr algn="ctr" latinLnBrk="1"/>
          <a:r>
            <a:rPr lang="en-US" altLang="ko-KR" sz="1200" dirty="0" smtClean="0">
              <a:latin typeface="HY견고딕" pitchFamily="18" charset="-127"/>
              <a:ea typeface="HY견고딕" pitchFamily="18" charset="-127"/>
            </a:rPr>
            <a:t>500 ℃</a:t>
          </a:r>
          <a:endParaRPr lang="ko-KR" altLang="en-US" sz="1200" dirty="0">
            <a:latin typeface="HY견고딕" pitchFamily="18" charset="-127"/>
            <a:ea typeface="HY견고딕" pitchFamily="18" charset="-127"/>
          </a:endParaRPr>
        </a:p>
      </dgm:t>
    </dgm:pt>
    <dgm:pt modelId="{6A806A27-F883-4FF0-B95A-999B6D4EDEC2}" type="parTrans" cxnId="{3E6F8EBA-22F6-4505-A352-6D9900C01DF2}">
      <dgm:prSet/>
      <dgm:spPr/>
      <dgm:t>
        <a:bodyPr/>
        <a:lstStyle/>
        <a:p>
          <a:pPr algn="ctr" latinLnBrk="1"/>
          <a:endParaRPr lang="ko-KR" altLang="en-US" sz="1200">
            <a:latin typeface="HY견고딕" pitchFamily="18" charset="-127"/>
            <a:ea typeface="HY견고딕" pitchFamily="18" charset="-127"/>
          </a:endParaRPr>
        </a:p>
      </dgm:t>
    </dgm:pt>
    <dgm:pt modelId="{6BF0C726-F7AD-4745-BCDB-459B737E3450}" type="sibTrans" cxnId="{3E6F8EBA-22F6-4505-A352-6D9900C01DF2}">
      <dgm:prSet/>
      <dgm:spPr/>
      <dgm:t>
        <a:bodyPr/>
        <a:lstStyle/>
        <a:p>
          <a:pPr algn="ctr" latinLnBrk="1"/>
          <a:endParaRPr lang="ko-KR" altLang="en-US" sz="1200">
            <a:latin typeface="HY견고딕" pitchFamily="18" charset="-127"/>
            <a:ea typeface="HY견고딕" pitchFamily="18" charset="-127"/>
          </a:endParaRPr>
        </a:p>
      </dgm:t>
    </dgm:pt>
    <dgm:pt modelId="{FCF3E67D-2CED-46A8-A95C-24C188FDBA4D}">
      <dgm:prSet phldrT="[텍스트]" custT="1"/>
      <dgm:spPr/>
      <dgm:t>
        <a:bodyPr/>
        <a:lstStyle/>
        <a:p>
          <a:pPr algn="ctr" latinLnBrk="1"/>
          <a:r>
            <a:rPr lang="en-US" altLang="ko-KR" sz="1200" b="1" dirty="0" smtClean="0">
              <a:latin typeface="HY견고딕" pitchFamily="18" charset="-127"/>
              <a:ea typeface="HY견고딕" pitchFamily="18" charset="-127"/>
            </a:rPr>
            <a:t>Annealing</a:t>
          </a:r>
        </a:p>
        <a:p>
          <a:pPr algn="ctr" latinLnBrk="1"/>
          <a:r>
            <a:rPr lang="en-US" altLang="ko-KR" sz="1200" b="1" dirty="0" smtClean="0">
              <a:latin typeface="HY견고딕" pitchFamily="18" charset="-127"/>
              <a:ea typeface="HY견고딕" pitchFamily="18" charset="-127"/>
            </a:rPr>
            <a:t>Time</a:t>
          </a:r>
        </a:p>
        <a:p>
          <a:pPr algn="ctr" latinLnBrk="1"/>
          <a:r>
            <a:rPr lang="en-US" altLang="ko-KR" sz="1200" dirty="0" smtClean="0">
              <a:latin typeface="HY견고딕" pitchFamily="18" charset="-127"/>
              <a:ea typeface="HY견고딕" pitchFamily="18" charset="-127"/>
            </a:rPr>
            <a:t>6 </a:t>
          </a:r>
          <a:r>
            <a:rPr lang="en-US" altLang="ko-KR" sz="1200" dirty="0" err="1" smtClean="0">
              <a:latin typeface="HY견고딕" pitchFamily="18" charset="-127"/>
              <a:ea typeface="HY견고딕" pitchFamily="18" charset="-127"/>
            </a:rPr>
            <a:t>hr</a:t>
          </a:r>
          <a:endParaRPr lang="ko-KR" altLang="en-US" sz="1200" dirty="0">
            <a:latin typeface="HY견고딕" pitchFamily="18" charset="-127"/>
            <a:ea typeface="HY견고딕" pitchFamily="18" charset="-127"/>
          </a:endParaRPr>
        </a:p>
      </dgm:t>
    </dgm:pt>
    <dgm:pt modelId="{7BE3A91E-00C7-4EC2-B239-210FE9D3DC87}" type="parTrans" cxnId="{C3736EC4-99E1-415E-AF4C-1154F09CD94D}">
      <dgm:prSet/>
      <dgm:spPr/>
      <dgm:t>
        <a:bodyPr/>
        <a:lstStyle/>
        <a:p>
          <a:pPr algn="ctr" latinLnBrk="1"/>
          <a:endParaRPr lang="ko-KR" altLang="en-US" sz="1200">
            <a:latin typeface="HY견고딕" pitchFamily="18" charset="-127"/>
            <a:ea typeface="HY견고딕" pitchFamily="18" charset="-127"/>
          </a:endParaRPr>
        </a:p>
      </dgm:t>
    </dgm:pt>
    <dgm:pt modelId="{719EBA32-2D7C-43A6-B560-ACE899DFEBDC}" type="sibTrans" cxnId="{C3736EC4-99E1-415E-AF4C-1154F09CD94D}">
      <dgm:prSet/>
      <dgm:spPr/>
      <dgm:t>
        <a:bodyPr/>
        <a:lstStyle/>
        <a:p>
          <a:pPr algn="ctr" latinLnBrk="1"/>
          <a:endParaRPr lang="ko-KR" altLang="en-US" sz="1200">
            <a:latin typeface="HY견고딕" pitchFamily="18" charset="-127"/>
            <a:ea typeface="HY견고딕" pitchFamily="18" charset="-127"/>
          </a:endParaRPr>
        </a:p>
      </dgm:t>
    </dgm:pt>
    <dgm:pt modelId="{79A3539F-7E56-40CF-A057-6D1656B1FA19}" type="pres">
      <dgm:prSet presAssocID="{09719739-6DC4-4C06-8CE1-415C264E292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136ECA4-EFC3-4A15-A661-2F5680BDB291}" type="pres">
      <dgm:prSet presAssocID="{EC48DD26-83B1-4A61-8E5D-88B3805BB56D}" presName="centerShape" presStyleLbl="node0" presStyleIdx="0" presStyleCnt="1" custScaleX="118371" custScaleY="104691"/>
      <dgm:spPr/>
      <dgm:t>
        <a:bodyPr/>
        <a:lstStyle/>
        <a:p>
          <a:pPr latinLnBrk="1"/>
          <a:endParaRPr lang="ko-KR" altLang="en-US"/>
        </a:p>
      </dgm:t>
    </dgm:pt>
    <dgm:pt modelId="{DDE24987-447A-4A80-8FF4-E4AF326B9E34}" type="pres">
      <dgm:prSet presAssocID="{C2E84E96-0D63-42B9-975B-482E5845EE42}" presName="parTrans" presStyleLbl="bg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2B568F71-E0E2-4E60-9C51-6D6D92CD96E5}" type="pres">
      <dgm:prSet presAssocID="{81C18897-3D72-40F7-BA26-9F841F8720E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6EC57B9-2DFC-4986-9BA8-D99377A18471}" type="pres">
      <dgm:prSet presAssocID="{6A806A27-F883-4FF0-B95A-999B6D4EDEC2}" presName="parTrans" presStyleLbl="bg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33AC757C-18F5-4027-AB3D-5F7D4D52A5DD}" type="pres">
      <dgm:prSet presAssocID="{A62D382B-1E9C-418A-B2ED-83E9C41AFD6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9F959F2-9A48-498B-8A6C-A6F658DFC4E4}" type="pres">
      <dgm:prSet presAssocID="{7BE3A91E-00C7-4EC2-B239-210FE9D3DC87}" presName="parTrans" presStyleLbl="bgSibTrans2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6EF9C0B5-257A-4DEA-B277-E29A68C666AF}" type="pres">
      <dgm:prSet presAssocID="{FCF3E67D-2CED-46A8-A95C-24C188FDBA4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444CD8E-7DC2-4FB9-8D8D-8465C8E0D028}" type="presOf" srcId="{09719739-6DC4-4C06-8CE1-415C264E2920}" destId="{79A3539F-7E56-40CF-A057-6D1656B1FA19}" srcOrd="0" destOrd="0" presId="urn:microsoft.com/office/officeart/2005/8/layout/radial4"/>
    <dgm:cxn modelId="{1501FF13-E988-476D-AEEE-8820329649CF}" type="presOf" srcId="{7BE3A91E-00C7-4EC2-B239-210FE9D3DC87}" destId="{F9F959F2-9A48-498B-8A6C-A6F658DFC4E4}" srcOrd="0" destOrd="0" presId="urn:microsoft.com/office/officeart/2005/8/layout/radial4"/>
    <dgm:cxn modelId="{3049F4CD-006D-42D4-A9DD-0A8CD0D39E23}" type="presOf" srcId="{FCF3E67D-2CED-46A8-A95C-24C188FDBA4D}" destId="{6EF9C0B5-257A-4DEA-B277-E29A68C666AF}" srcOrd="0" destOrd="0" presId="urn:microsoft.com/office/officeart/2005/8/layout/radial4"/>
    <dgm:cxn modelId="{3E6F8EBA-22F6-4505-A352-6D9900C01DF2}" srcId="{EC48DD26-83B1-4A61-8E5D-88B3805BB56D}" destId="{A62D382B-1E9C-418A-B2ED-83E9C41AFD65}" srcOrd="1" destOrd="0" parTransId="{6A806A27-F883-4FF0-B95A-999B6D4EDEC2}" sibTransId="{6BF0C726-F7AD-4745-BCDB-459B737E3450}"/>
    <dgm:cxn modelId="{C3736EC4-99E1-415E-AF4C-1154F09CD94D}" srcId="{EC48DD26-83B1-4A61-8E5D-88B3805BB56D}" destId="{FCF3E67D-2CED-46A8-A95C-24C188FDBA4D}" srcOrd="2" destOrd="0" parTransId="{7BE3A91E-00C7-4EC2-B239-210FE9D3DC87}" sibTransId="{719EBA32-2D7C-43A6-B560-ACE899DFEBDC}"/>
    <dgm:cxn modelId="{81DAF8D4-8C0E-4081-A510-E66E689F1CE9}" srcId="{09719739-6DC4-4C06-8CE1-415C264E2920}" destId="{EC48DD26-83B1-4A61-8E5D-88B3805BB56D}" srcOrd="0" destOrd="0" parTransId="{14C413DB-D625-4F33-B67D-AAFE457F5156}" sibTransId="{350AC1B0-75EA-4D64-BDBB-BDA877CE18C5}"/>
    <dgm:cxn modelId="{0BBC1D3D-352E-4582-9C77-F579936134E3}" type="presOf" srcId="{A62D382B-1E9C-418A-B2ED-83E9C41AFD65}" destId="{33AC757C-18F5-4027-AB3D-5F7D4D52A5DD}" srcOrd="0" destOrd="0" presId="urn:microsoft.com/office/officeart/2005/8/layout/radial4"/>
    <dgm:cxn modelId="{42DF9CAD-43A9-4DE7-8BE4-CDB79C690B7A}" type="presOf" srcId="{C2E84E96-0D63-42B9-975B-482E5845EE42}" destId="{DDE24987-447A-4A80-8FF4-E4AF326B9E34}" srcOrd="0" destOrd="0" presId="urn:microsoft.com/office/officeart/2005/8/layout/radial4"/>
    <dgm:cxn modelId="{BD77AC4A-32C6-4F07-8501-621807CE93F1}" srcId="{EC48DD26-83B1-4A61-8E5D-88B3805BB56D}" destId="{81C18897-3D72-40F7-BA26-9F841F8720E5}" srcOrd="0" destOrd="0" parTransId="{C2E84E96-0D63-42B9-975B-482E5845EE42}" sibTransId="{94D2DE01-11DA-486D-B150-76B1A31AFA0A}"/>
    <dgm:cxn modelId="{7F7C7568-C9FD-495E-9C9E-D88FEA865A07}" type="presOf" srcId="{81C18897-3D72-40F7-BA26-9F841F8720E5}" destId="{2B568F71-E0E2-4E60-9C51-6D6D92CD96E5}" srcOrd="0" destOrd="0" presId="urn:microsoft.com/office/officeart/2005/8/layout/radial4"/>
    <dgm:cxn modelId="{90A190FC-39F9-4B9E-B195-D760B2BF433D}" type="presOf" srcId="{EC48DD26-83B1-4A61-8E5D-88B3805BB56D}" destId="{C136ECA4-EFC3-4A15-A661-2F5680BDB291}" srcOrd="0" destOrd="0" presId="urn:microsoft.com/office/officeart/2005/8/layout/radial4"/>
    <dgm:cxn modelId="{517FDFEA-50CB-4056-B717-0F957B6807CD}" type="presOf" srcId="{6A806A27-F883-4FF0-B95A-999B6D4EDEC2}" destId="{06EC57B9-2DFC-4986-9BA8-D99377A18471}" srcOrd="0" destOrd="0" presId="urn:microsoft.com/office/officeart/2005/8/layout/radial4"/>
    <dgm:cxn modelId="{EF9BAE1B-55A2-443D-9C67-3B719C3B1799}" type="presParOf" srcId="{79A3539F-7E56-40CF-A057-6D1656B1FA19}" destId="{C136ECA4-EFC3-4A15-A661-2F5680BDB291}" srcOrd="0" destOrd="0" presId="urn:microsoft.com/office/officeart/2005/8/layout/radial4"/>
    <dgm:cxn modelId="{46A3B348-76D6-4EF8-9433-851A24CCC220}" type="presParOf" srcId="{79A3539F-7E56-40CF-A057-6D1656B1FA19}" destId="{DDE24987-447A-4A80-8FF4-E4AF326B9E34}" srcOrd="1" destOrd="0" presId="urn:microsoft.com/office/officeart/2005/8/layout/radial4"/>
    <dgm:cxn modelId="{E8036C08-4F97-4735-BD4A-184CCAA8FEB0}" type="presParOf" srcId="{79A3539F-7E56-40CF-A057-6D1656B1FA19}" destId="{2B568F71-E0E2-4E60-9C51-6D6D92CD96E5}" srcOrd="2" destOrd="0" presId="urn:microsoft.com/office/officeart/2005/8/layout/radial4"/>
    <dgm:cxn modelId="{29FD0A39-C9E6-46FD-BBA4-E18059819EF9}" type="presParOf" srcId="{79A3539F-7E56-40CF-A057-6D1656B1FA19}" destId="{06EC57B9-2DFC-4986-9BA8-D99377A18471}" srcOrd="3" destOrd="0" presId="urn:microsoft.com/office/officeart/2005/8/layout/radial4"/>
    <dgm:cxn modelId="{8CAAE3DA-200F-4D0F-A9CE-3FE88193DF9E}" type="presParOf" srcId="{79A3539F-7E56-40CF-A057-6D1656B1FA19}" destId="{33AC757C-18F5-4027-AB3D-5F7D4D52A5DD}" srcOrd="4" destOrd="0" presId="urn:microsoft.com/office/officeart/2005/8/layout/radial4"/>
    <dgm:cxn modelId="{0766788B-EB3E-4629-B090-8D8D359F947F}" type="presParOf" srcId="{79A3539F-7E56-40CF-A057-6D1656B1FA19}" destId="{F9F959F2-9A48-498B-8A6C-A6F658DFC4E4}" srcOrd="5" destOrd="0" presId="urn:microsoft.com/office/officeart/2005/8/layout/radial4"/>
    <dgm:cxn modelId="{AB3C5EE4-A1DE-4D4F-B5A9-49E03201DE65}" type="presParOf" srcId="{79A3539F-7E56-40CF-A057-6D1656B1FA19}" destId="{6EF9C0B5-257A-4DEA-B277-E29A68C666A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6ECA4-EFC3-4A15-A661-2F5680BDB291}">
      <dsp:nvSpPr>
        <dsp:cNvPr id="0" name=""/>
        <dsp:cNvSpPr/>
      </dsp:nvSpPr>
      <dsp:spPr>
        <a:xfrm>
          <a:off x="1991547" y="2214803"/>
          <a:ext cx="2112904" cy="186871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>
              <a:latin typeface="HY견고딕" pitchFamily="18" charset="-127"/>
              <a:ea typeface="HY견고딕" pitchFamily="18" charset="-127"/>
            </a:rPr>
            <a:t>Polycrystalline</a:t>
          </a:r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>
              <a:latin typeface="HY견고딕" pitchFamily="18" charset="-127"/>
              <a:ea typeface="HY견고딕" pitchFamily="18" charset="-127"/>
            </a:rPr>
            <a:t>Silicon</a:t>
          </a:r>
          <a:endParaRPr lang="ko-KR" altLang="en-US" sz="1400" kern="1200" dirty="0">
            <a:latin typeface="HY견고딕" pitchFamily="18" charset="-127"/>
            <a:ea typeface="HY견고딕" pitchFamily="18" charset="-127"/>
          </a:endParaRPr>
        </a:p>
      </dsp:txBody>
      <dsp:txXfrm>
        <a:off x="2300975" y="2488470"/>
        <a:ext cx="1494048" cy="1321384"/>
      </dsp:txXfrm>
    </dsp:sp>
    <dsp:sp modelId="{DDE24987-447A-4A80-8FF4-E4AF326B9E34}">
      <dsp:nvSpPr>
        <dsp:cNvPr id="0" name=""/>
        <dsp:cNvSpPr/>
      </dsp:nvSpPr>
      <dsp:spPr>
        <a:xfrm rot="12900000">
          <a:off x="881590" y="1867267"/>
          <a:ext cx="1397874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568F71-E0E2-4E60-9C51-6D6D92CD96E5}">
      <dsp:nvSpPr>
        <dsp:cNvPr id="0" name=""/>
        <dsp:cNvSpPr/>
      </dsp:nvSpPr>
      <dsp:spPr>
        <a:xfrm>
          <a:off x="160123" y="1042439"/>
          <a:ext cx="1695735" cy="1356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b="1" kern="1200" dirty="0" smtClean="0">
              <a:latin typeface="HY견고딕" pitchFamily="18" charset="-127"/>
              <a:ea typeface="HY견고딕" pitchFamily="18" charset="-127"/>
            </a:rPr>
            <a:t>Aluminum Thickness</a:t>
          </a:r>
        </a:p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latin typeface="HY견고딕" pitchFamily="18" charset="-127"/>
              <a:ea typeface="HY견고딕" pitchFamily="18" charset="-127"/>
            </a:rPr>
            <a:t>30 nm</a:t>
          </a:r>
          <a:endParaRPr lang="ko-KR" altLang="en-US" sz="1200" kern="1200" dirty="0">
            <a:latin typeface="HY견고딕" pitchFamily="18" charset="-127"/>
            <a:ea typeface="HY견고딕" pitchFamily="18" charset="-127"/>
          </a:endParaRPr>
        </a:p>
      </dsp:txBody>
      <dsp:txXfrm>
        <a:off x="199856" y="1082172"/>
        <a:ext cx="1616269" cy="1277122"/>
      </dsp:txXfrm>
    </dsp:sp>
    <dsp:sp modelId="{06EC57B9-2DFC-4986-9BA8-D99377A18471}">
      <dsp:nvSpPr>
        <dsp:cNvPr id="0" name=""/>
        <dsp:cNvSpPr/>
      </dsp:nvSpPr>
      <dsp:spPr>
        <a:xfrm rot="16200000">
          <a:off x="2312775" y="1139636"/>
          <a:ext cx="1470449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AC757C-18F5-4027-AB3D-5F7D4D52A5DD}">
      <dsp:nvSpPr>
        <dsp:cNvPr id="0" name=""/>
        <dsp:cNvSpPr/>
      </dsp:nvSpPr>
      <dsp:spPr>
        <a:xfrm>
          <a:off x="2200132" y="-19522"/>
          <a:ext cx="1695735" cy="1356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b="1" kern="1200" dirty="0" smtClean="0">
              <a:latin typeface="HY견고딕" pitchFamily="18" charset="-127"/>
              <a:ea typeface="HY견고딕" pitchFamily="18" charset="-127"/>
            </a:rPr>
            <a:t>Annealing</a:t>
          </a:r>
        </a:p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b="1" kern="1200" dirty="0" smtClean="0">
              <a:latin typeface="HY견고딕" pitchFamily="18" charset="-127"/>
              <a:ea typeface="HY견고딕" pitchFamily="18" charset="-127"/>
            </a:rPr>
            <a:t>Temperature</a:t>
          </a:r>
        </a:p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latin typeface="HY견고딕" pitchFamily="18" charset="-127"/>
              <a:ea typeface="HY견고딕" pitchFamily="18" charset="-127"/>
            </a:rPr>
            <a:t>500 ℃</a:t>
          </a:r>
          <a:endParaRPr lang="ko-KR" altLang="en-US" sz="1200" kern="1200" dirty="0">
            <a:latin typeface="HY견고딕" pitchFamily="18" charset="-127"/>
            <a:ea typeface="HY견고딕" pitchFamily="18" charset="-127"/>
          </a:endParaRPr>
        </a:p>
      </dsp:txBody>
      <dsp:txXfrm>
        <a:off x="2239865" y="20211"/>
        <a:ext cx="1616269" cy="1277122"/>
      </dsp:txXfrm>
    </dsp:sp>
    <dsp:sp modelId="{F9F959F2-9A48-498B-8A6C-A6F658DFC4E4}">
      <dsp:nvSpPr>
        <dsp:cNvPr id="0" name=""/>
        <dsp:cNvSpPr/>
      </dsp:nvSpPr>
      <dsp:spPr>
        <a:xfrm rot="19500000">
          <a:off x="3816535" y="1867267"/>
          <a:ext cx="1397874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F9C0B5-257A-4DEA-B277-E29A68C666AF}">
      <dsp:nvSpPr>
        <dsp:cNvPr id="0" name=""/>
        <dsp:cNvSpPr/>
      </dsp:nvSpPr>
      <dsp:spPr>
        <a:xfrm>
          <a:off x="4240140" y="1042439"/>
          <a:ext cx="1695735" cy="1356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b="1" kern="1200" dirty="0" smtClean="0">
              <a:latin typeface="HY견고딕" pitchFamily="18" charset="-127"/>
              <a:ea typeface="HY견고딕" pitchFamily="18" charset="-127"/>
            </a:rPr>
            <a:t>Annealing</a:t>
          </a:r>
        </a:p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b="1" kern="1200" dirty="0" smtClean="0">
              <a:latin typeface="HY견고딕" pitchFamily="18" charset="-127"/>
              <a:ea typeface="HY견고딕" pitchFamily="18" charset="-127"/>
            </a:rPr>
            <a:t>Time</a:t>
          </a:r>
        </a:p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latin typeface="HY견고딕" pitchFamily="18" charset="-127"/>
              <a:ea typeface="HY견고딕" pitchFamily="18" charset="-127"/>
            </a:rPr>
            <a:t>6 </a:t>
          </a:r>
          <a:r>
            <a:rPr lang="en-US" altLang="ko-KR" sz="1200" kern="1200" dirty="0" err="1" smtClean="0">
              <a:latin typeface="HY견고딕" pitchFamily="18" charset="-127"/>
              <a:ea typeface="HY견고딕" pitchFamily="18" charset="-127"/>
            </a:rPr>
            <a:t>hr</a:t>
          </a:r>
          <a:endParaRPr lang="ko-KR" altLang="en-US" sz="1200" kern="1200" dirty="0">
            <a:latin typeface="HY견고딕" pitchFamily="18" charset="-127"/>
            <a:ea typeface="HY견고딕" pitchFamily="18" charset="-127"/>
          </a:endParaRPr>
        </a:p>
      </dsp:txBody>
      <dsp:txXfrm>
        <a:off x="4279873" y="1082172"/>
        <a:ext cx="1616269" cy="1277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D418-AFAB-40A5-8A35-096EE8E56559}" type="datetimeFigureOut">
              <a:rPr lang="ko-KR" altLang="en-US" smtClean="0"/>
              <a:t>2011-07-01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C83B-5B34-4CC7-8B0F-A076B23D53B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D418-AFAB-40A5-8A35-096EE8E56559}" type="datetimeFigureOut">
              <a:rPr lang="ko-KR" altLang="en-US" smtClean="0"/>
              <a:t>2011-07-01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C83B-5B34-4CC7-8B0F-A076B23D53B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D418-AFAB-40A5-8A35-096EE8E56559}" type="datetimeFigureOut">
              <a:rPr lang="ko-KR" altLang="en-US" smtClean="0"/>
              <a:t>2011-07-01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C83B-5B34-4CC7-8B0F-A076B23D53B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D418-AFAB-40A5-8A35-096EE8E56559}" type="datetimeFigureOut">
              <a:rPr lang="ko-KR" altLang="en-US" smtClean="0"/>
              <a:t>2011-07-01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C83B-5B34-4CC7-8B0F-A076B23D53B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D418-AFAB-40A5-8A35-096EE8E56559}" type="datetimeFigureOut">
              <a:rPr lang="ko-KR" altLang="en-US" smtClean="0"/>
              <a:t>2011-07-01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C83B-5B34-4CC7-8B0F-A076B23D53B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D418-AFAB-40A5-8A35-096EE8E56559}" type="datetimeFigureOut">
              <a:rPr lang="ko-KR" altLang="en-US" smtClean="0"/>
              <a:t>2011-07-01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C83B-5B34-4CC7-8B0F-A076B23D53B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D418-AFAB-40A5-8A35-096EE8E56559}" type="datetimeFigureOut">
              <a:rPr lang="ko-KR" altLang="en-US" smtClean="0"/>
              <a:t>2011-07-01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C83B-5B34-4CC7-8B0F-A076B23D53B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D418-AFAB-40A5-8A35-096EE8E56559}" type="datetimeFigureOut">
              <a:rPr lang="ko-KR" altLang="en-US" smtClean="0"/>
              <a:t>2011-07-01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C83B-5B34-4CC7-8B0F-A076B23D53B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D418-AFAB-40A5-8A35-096EE8E56559}" type="datetimeFigureOut">
              <a:rPr lang="ko-KR" altLang="en-US" smtClean="0"/>
              <a:t>2011-07-01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C83B-5B34-4CC7-8B0F-A076B23D53B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D418-AFAB-40A5-8A35-096EE8E56559}" type="datetimeFigureOut">
              <a:rPr lang="ko-KR" altLang="en-US" smtClean="0"/>
              <a:t>2011-07-01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C83B-5B34-4CC7-8B0F-A076B23D53B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D418-AFAB-40A5-8A35-096EE8E56559}" type="datetimeFigureOut">
              <a:rPr lang="ko-KR" altLang="en-US" smtClean="0"/>
              <a:t>2011-07-01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C83B-5B34-4CC7-8B0F-A076B23D53B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6D418-AFAB-40A5-8A35-096EE8E56559}" type="datetimeFigureOut">
              <a:rPr lang="ko-KR" altLang="en-US" smtClean="0"/>
              <a:t>2011-07-01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9C83B-5B34-4CC7-8B0F-A076B23D53B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>
                <a:latin typeface="HY궁서" pitchFamily="18" charset="-127"/>
                <a:ea typeface="HY궁서" pitchFamily="18" charset="-127"/>
              </a:rPr>
              <a:t>2011 workshop</a:t>
            </a:r>
            <a:endParaRPr lang="ko-KR" altLang="en-US" dirty="0"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ko-KR" altLang="en-US" dirty="0" smtClean="0"/>
              <a:t>김해</a:t>
            </a:r>
            <a:r>
              <a:rPr lang="ko-KR" altLang="en-US" dirty="0"/>
              <a:t>봉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1000100" y="428604"/>
            <a:ext cx="2663825" cy="1183246"/>
            <a:chOff x="6408738" y="5643563"/>
            <a:chExt cx="2663825" cy="1183246"/>
          </a:xfrm>
        </p:grpSpPr>
        <p:grpSp>
          <p:nvGrpSpPr>
            <p:cNvPr id="5" name="그룹 3"/>
            <p:cNvGrpSpPr>
              <a:grpSpLocks/>
            </p:cNvGrpSpPr>
            <p:nvPr/>
          </p:nvGrpSpPr>
          <p:grpSpPr bwMode="auto">
            <a:xfrm>
              <a:off x="6408738" y="5643563"/>
              <a:ext cx="828675" cy="1183246"/>
              <a:chOff x="6105978" y="1308021"/>
              <a:chExt cx="828982" cy="1183318"/>
            </a:xfrm>
          </p:grpSpPr>
          <p:sp>
            <p:nvSpPr>
              <p:cNvPr id="9" name="TextBox 4"/>
              <p:cNvSpPr txBox="1">
                <a:spLocks noChangeArrowheads="1"/>
              </p:cNvSpPr>
              <p:nvPr/>
            </p:nvSpPr>
            <p:spPr bwMode="auto">
              <a:xfrm>
                <a:off x="6259775" y="1721898"/>
                <a:ext cx="675185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latinLnBrk="0"/>
                <a:r>
                  <a:rPr kumimoji="0" lang="en-US" altLang="ko-KR" sz="4400" dirty="0">
                    <a:solidFill>
                      <a:srgbClr val="002060"/>
                    </a:solidFill>
                    <a:latin typeface="Magneto" pitchFamily="82" charset="0"/>
                  </a:rPr>
                  <a:t>D</a:t>
                </a:r>
                <a:endParaRPr kumimoji="0" lang="ko-KR" altLang="en-US" sz="4400" dirty="0">
                  <a:solidFill>
                    <a:srgbClr val="002060"/>
                  </a:solidFill>
                  <a:latin typeface="Magneto" pitchFamily="82" charset="0"/>
                </a:endParaRPr>
              </a:p>
            </p:txBody>
          </p:sp>
          <p:sp>
            <p:nvSpPr>
              <p:cNvPr id="10" name="TextBox 5"/>
              <p:cNvSpPr txBox="1">
                <a:spLocks noChangeArrowheads="1"/>
              </p:cNvSpPr>
              <p:nvPr/>
            </p:nvSpPr>
            <p:spPr bwMode="auto">
              <a:xfrm>
                <a:off x="6105978" y="1308021"/>
                <a:ext cx="574196" cy="10618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latinLnBrk="0"/>
                <a:r>
                  <a:rPr kumimoji="0" lang="en-US" altLang="ko-KR" sz="6100" dirty="0">
                    <a:solidFill>
                      <a:srgbClr val="FF0000"/>
                    </a:solidFill>
                    <a:latin typeface="Bauhaus 93" pitchFamily="82" charset="0"/>
                  </a:rPr>
                  <a:t>E</a:t>
                </a:r>
                <a:endParaRPr kumimoji="0" lang="ko-KR" altLang="en-US" sz="6100" dirty="0">
                  <a:solidFill>
                    <a:srgbClr val="FF0000"/>
                  </a:solidFill>
                  <a:latin typeface="Bauhaus 93" pitchFamily="82" charset="0"/>
                </a:endParaRPr>
              </a:p>
            </p:txBody>
          </p:sp>
        </p:grp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7051675" y="6076950"/>
              <a:ext cx="14986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atinLnBrk="0"/>
              <a:r>
                <a:rPr kumimoji="0" lang="en-US" altLang="ko-KR" sz="1600" dirty="0">
                  <a:solidFill>
                    <a:srgbClr val="0D0D0D"/>
                  </a:solidFill>
                  <a:latin typeface="Bauhaus 93" pitchFamily="82" charset="0"/>
                </a:rPr>
                <a:t>lectronic</a:t>
              </a:r>
              <a:endParaRPr kumimoji="0" lang="ko-KR" altLang="en-US" sz="1600" dirty="0">
                <a:solidFill>
                  <a:srgbClr val="0D0D0D"/>
                </a:solidFill>
                <a:latin typeface="Bauhaus 93" pitchFamily="82" charset="0"/>
              </a:endParaRPr>
            </a:p>
          </p:txBody>
        </p: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7051675" y="6313488"/>
              <a:ext cx="149860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atinLnBrk="0"/>
              <a:r>
                <a:rPr kumimoji="0" lang="en-US" altLang="ko-KR" sz="1600" dirty="0">
                  <a:solidFill>
                    <a:srgbClr val="0D0D0D"/>
                  </a:solidFill>
                  <a:latin typeface="Bauhaus 93" pitchFamily="82" charset="0"/>
                </a:rPr>
                <a:t>evice</a:t>
              </a:r>
              <a:endParaRPr kumimoji="0" lang="ko-KR" altLang="en-US" sz="1600" dirty="0">
                <a:solidFill>
                  <a:srgbClr val="0D0D0D"/>
                </a:solidFill>
                <a:latin typeface="Bauhaus 93" pitchFamily="82" charset="0"/>
              </a:endParaRPr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7575550" y="6316663"/>
              <a:ext cx="1497013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atinLnBrk="0"/>
              <a:r>
                <a:rPr kumimoji="0" lang="en-US" altLang="ko-KR" sz="1600" dirty="0">
                  <a:solidFill>
                    <a:srgbClr val="0D0D0D"/>
                  </a:solidFill>
                  <a:latin typeface="휴먼둥근헤드라인" pitchFamily="18" charset="-127"/>
                  <a:ea typeface="휴먼둥근헤드라인" pitchFamily="18" charset="-127"/>
                </a:rPr>
                <a:t>L</a:t>
              </a:r>
              <a:r>
                <a:rPr kumimoji="0" lang="en-US" altLang="ko-KR" sz="1600" dirty="0">
                  <a:solidFill>
                    <a:srgbClr val="0D0D0D"/>
                  </a:solidFill>
                  <a:latin typeface="Bauhaus 93" pitchFamily="82" charset="0"/>
                </a:rPr>
                <a:t>aboratory</a:t>
              </a:r>
              <a:endParaRPr kumimoji="0" lang="ko-KR" altLang="en-US" sz="1600" dirty="0">
                <a:solidFill>
                  <a:srgbClr val="0D0D0D"/>
                </a:solidFill>
                <a:latin typeface="Bauhaus 93" pitchFamily="8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This is </a:t>
            </a:r>
            <a:r>
              <a:rPr lang="en-US" altLang="ko-KR" dirty="0" smtClean="0"/>
              <a:t>me !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93" y="1225289"/>
            <a:ext cx="3735116" cy="2491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66444"/>
            <a:ext cx="4104457" cy="2650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33056"/>
            <a:ext cx="4104457" cy="2594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835696" y="363573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2007</a:t>
            </a:r>
            <a:r>
              <a:rPr lang="ko-KR" altLang="en-US" dirty="0" smtClean="0"/>
              <a:t>년 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68144" y="364502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흑룡강</a:t>
            </a:r>
            <a:r>
              <a:rPr lang="ko-KR" altLang="en-US" dirty="0" smtClean="0"/>
              <a:t> 대학교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84168" y="64533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호서 대학교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7025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계획</a:t>
            </a:r>
            <a:endParaRPr lang="ko-KR" altLang="en-US" dirty="0"/>
          </a:p>
        </p:txBody>
      </p:sp>
      <p:graphicFrame>
        <p:nvGraphicFramePr>
          <p:cNvPr id="11" name="내용 개체 틀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8030557"/>
              </p:ext>
            </p:extLst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</a:t>
                      </a:r>
                      <a:r>
                        <a:rPr lang="ko-KR" altLang="en-US" dirty="0" smtClean="0"/>
                        <a:t>월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</a:t>
                      </a:r>
                      <a:r>
                        <a:rPr lang="ko-KR" altLang="en-US" dirty="0" smtClean="0"/>
                        <a:t>월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9</a:t>
                      </a:r>
                      <a:r>
                        <a:rPr lang="ko-KR" altLang="en-US" dirty="0" smtClean="0"/>
                        <a:t>월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10</a:t>
                      </a:r>
                      <a:r>
                        <a:rPr lang="ko-KR" altLang="en-US" dirty="0" smtClean="0"/>
                        <a:t>월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11</a:t>
                      </a:r>
                      <a:r>
                        <a:rPr lang="ko-KR" altLang="en-US" dirty="0" smtClean="0"/>
                        <a:t>월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12</a:t>
                      </a:r>
                      <a:r>
                        <a:rPr lang="ko-KR" altLang="en-US" dirty="0" smtClean="0"/>
                        <a:t>월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IMID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TOPIK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IEDMS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졸업논문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95536" y="4809926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dirty="0" smtClean="0"/>
              <a:t>IMID : International Meeting </a:t>
            </a:r>
            <a:r>
              <a:rPr lang="en-US" altLang="ko-KR" dirty="0"/>
              <a:t>I</a:t>
            </a:r>
            <a:r>
              <a:rPr lang="en-US" altLang="ko-KR" dirty="0" smtClean="0"/>
              <a:t>nformation Display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dirty="0" smtClean="0"/>
              <a:t>TOPIK : Test </a:t>
            </a:r>
            <a:r>
              <a:rPr lang="en-US" altLang="ko-KR" dirty="0"/>
              <a:t>of Proficiency In </a:t>
            </a:r>
            <a:r>
              <a:rPr lang="en-US" altLang="ko-KR" dirty="0" smtClean="0"/>
              <a:t>Korean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dirty="0" smtClean="0"/>
              <a:t>IEDMS</a:t>
            </a:r>
            <a:r>
              <a:rPr lang="ko-KR" altLang="en-US" dirty="0" smtClean="0"/>
              <a:t> </a:t>
            </a:r>
            <a:r>
              <a:rPr lang="en-US" altLang="ko-KR" dirty="0"/>
              <a:t>: International Electron Devices and Materials Symposium </a:t>
            </a:r>
            <a:endParaRPr lang="en-US" altLang="ko-KR" dirty="0" smtClean="0"/>
          </a:p>
        </p:txBody>
      </p:sp>
      <p:sp>
        <p:nvSpPr>
          <p:cNvPr id="3" name="톱니 모양의 오른쪽 화살표 2"/>
          <p:cNvSpPr/>
          <p:nvPr/>
        </p:nvSpPr>
        <p:spPr>
          <a:xfrm>
            <a:off x="2627784" y="2060848"/>
            <a:ext cx="3528392" cy="144016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톱니 모양의 오른쪽 화살표 5"/>
          <p:cNvSpPr/>
          <p:nvPr/>
        </p:nvSpPr>
        <p:spPr>
          <a:xfrm>
            <a:off x="2631616" y="2420888"/>
            <a:ext cx="720080" cy="144016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톱니 모양의 오른쪽 화살표 6"/>
          <p:cNvSpPr/>
          <p:nvPr/>
        </p:nvSpPr>
        <p:spPr>
          <a:xfrm>
            <a:off x="2627784" y="2852936"/>
            <a:ext cx="4392488" cy="144016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톱니 모양의 오른쪽 화살표 7"/>
          <p:cNvSpPr/>
          <p:nvPr/>
        </p:nvSpPr>
        <p:spPr>
          <a:xfrm>
            <a:off x="3863462" y="3212976"/>
            <a:ext cx="3948898" cy="144016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360" y="3573016"/>
            <a:ext cx="2000000" cy="1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2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sz="3600" dirty="0"/>
              <a:t>Metal induced </a:t>
            </a:r>
            <a:r>
              <a:rPr lang="en-US" altLang="ko-KR" sz="3600" dirty="0" smtClean="0"/>
              <a:t>crystallization </a:t>
            </a:r>
            <a:r>
              <a:rPr lang="ko-KR" altLang="en-US" sz="3600" dirty="0" smtClean="0"/>
              <a:t>진행 사항</a:t>
            </a: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endParaRPr lang="ko-KR" alt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70137" y="1484784"/>
            <a:ext cx="6214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1" lang="en-US" altLang="zh-CN" sz="28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kumimoji="1" lang="en-US" altLang="ko-KR" sz="28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arameters f</a:t>
            </a:r>
            <a:r>
              <a:rPr kumimoji="1" lang="en-US" altLang="zh-CN" sz="28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or</a:t>
            </a:r>
            <a:r>
              <a:rPr kumimoji="1" lang="en-US" altLang="ko-KR" sz="28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crystallization </a:t>
            </a:r>
            <a:r>
              <a:rPr kumimoji="1" lang="en-US" altLang="zh-CN" sz="28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of a-</a:t>
            </a:r>
            <a:r>
              <a:rPr kumimoji="1" lang="en-US" altLang="zh-CN" sz="28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kumimoji="1" lang="en-US" altLang="zh-CN" sz="28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endParaRPr kumimoji="1" lang="en-US" altLang="ko-KR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5" name="다이어그램 4"/>
          <p:cNvGraphicFramePr/>
          <p:nvPr>
            <p:extLst>
              <p:ext uri="{D42A27DB-BD31-4B8C-83A1-F6EECF244321}">
                <p14:modId xmlns:p14="http://schemas.microsoft.com/office/powerpoint/2010/main" val="63475015"/>
              </p:ext>
            </p:extLst>
          </p:nvPr>
        </p:nvGraphicFramePr>
        <p:xfrm>
          <a:off x="1572344" y="20292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356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557808"/>
            <a:ext cx="8291264" cy="1143000"/>
          </a:xfrm>
        </p:spPr>
        <p:txBody>
          <a:bodyPr>
            <a:noAutofit/>
          </a:bodyPr>
          <a:lstStyle/>
          <a:p>
            <a:r>
              <a:rPr lang="en-US" altLang="ko-KR" sz="3200" dirty="0">
                <a:latin typeface="+mn-ea"/>
                <a:ea typeface="+mn-ea"/>
              </a:rPr>
              <a:t>Metal induced </a:t>
            </a:r>
            <a:r>
              <a:rPr lang="en-US" altLang="ko-KR" sz="3200" dirty="0" smtClean="0">
                <a:latin typeface="+mn-ea"/>
                <a:ea typeface="+mn-ea"/>
              </a:rPr>
              <a:t>crystallization </a:t>
            </a:r>
            <a:r>
              <a:rPr lang="ko-KR" altLang="en-US" sz="3200" dirty="0" smtClean="0">
                <a:latin typeface="+mn-ea"/>
                <a:ea typeface="+mn-ea"/>
              </a:rPr>
              <a:t>예정 </a:t>
            </a:r>
            <a:r>
              <a:rPr lang="ko-KR" altLang="en-US" sz="3200" dirty="0">
                <a:latin typeface="+mn-ea"/>
                <a:ea typeface="+mn-ea"/>
              </a:rPr>
              <a:t>사항</a:t>
            </a:r>
            <a:r>
              <a:rPr lang="en-US" altLang="ko-KR" sz="3200" dirty="0" smtClean="0">
                <a:latin typeface="+mn-ea"/>
                <a:ea typeface="+mn-ea"/>
              </a:rPr>
              <a:t/>
            </a:r>
            <a:br>
              <a:rPr lang="en-US" altLang="ko-KR" sz="3200" dirty="0" smtClean="0">
                <a:latin typeface="+mn-ea"/>
                <a:ea typeface="+mn-ea"/>
              </a:rPr>
            </a:br>
            <a:endParaRPr lang="ko-KR" altLang="en-US" sz="3200" dirty="0"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ko-KR" altLang="en-US" dirty="0" smtClean="0"/>
              <a:t>결정화 온도 </a:t>
            </a:r>
            <a:r>
              <a:rPr lang="en-US" altLang="ko-KR" dirty="0" smtClean="0"/>
              <a:t>350 </a:t>
            </a:r>
            <a:r>
              <a:rPr lang="en-US" altLang="ko-KR" dirty="0" smtClean="0">
                <a:latin typeface="맑은 고딕"/>
                <a:ea typeface="맑은 고딕"/>
              </a:rPr>
              <a:t>℃ </a:t>
            </a:r>
            <a:r>
              <a:rPr lang="ko-KR" altLang="en-US" dirty="0" smtClean="0">
                <a:latin typeface="맑은 고딕"/>
                <a:ea typeface="맑은 고딕"/>
              </a:rPr>
              <a:t>로 진행 예정</a:t>
            </a:r>
            <a:endParaRPr lang="en-US" altLang="ko-KR" dirty="0" smtClean="0">
              <a:latin typeface="맑은 고딕"/>
              <a:ea typeface="맑은 고딕"/>
            </a:endParaRPr>
          </a:p>
          <a:p>
            <a:pPr>
              <a:buFont typeface="Wingdings" pitchFamily="2" charset="2"/>
              <a:buChar char="v"/>
            </a:pPr>
            <a:r>
              <a:rPr lang="en-US" altLang="ko-KR" dirty="0" smtClean="0">
                <a:latin typeface="맑은 고딕"/>
                <a:ea typeface="맑은 고딕"/>
              </a:rPr>
              <a:t>XRD</a:t>
            </a:r>
            <a:r>
              <a:rPr lang="ko-KR" altLang="en-US" dirty="0" smtClean="0">
                <a:latin typeface="맑은 고딕"/>
                <a:ea typeface="맑은 고딕"/>
              </a:rPr>
              <a:t>에 대한</a:t>
            </a:r>
            <a:r>
              <a:rPr lang="en-US" altLang="ko-KR" dirty="0" smtClean="0">
                <a:latin typeface="맑은 고딕"/>
                <a:ea typeface="맑은 고딕"/>
              </a:rPr>
              <a:t> </a:t>
            </a:r>
            <a:r>
              <a:rPr lang="ko-KR" altLang="en-US" dirty="0" smtClean="0">
                <a:latin typeface="맑은 고딕"/>
                <a:ea typeface="맑은 고딕"/>
              </a:rPr>
              <a:t>이론 지식 습득</a:t>
            </a:r>
            <a:endParaRPr lang="en-US" altLang="ko-KR" dirty="0" smtClean="0">
              <a:latin typeface="맑은 고딕"/>
              <a:ea typeface="맑은 고딕"/>
            </a:endParaRPr>
          </a:p>
          <a:p>
            <a:pPr>
              <a:buFont typeface="Wingdings" pitchFamily="2" charset="2"/>
              <a:buChar char="v"/>
            </a:pPr>
            <a:r>
              <a:rPr lang="en-US" altLang="ko-KR" dirty="0" smtClean="0"/>
              <a:t>Furnace </a:t>
            </a:r>
            <a:r>
              <a:rPr lang="ko-KR" altLang="en-US" dirty="0" smtClean="0"/>
              <a:t>장비 구입 후 조건 </a:t>
            </a:r>
            <a:r>
              <a:rPr lang="ko-KR" altLang="en-US" dirty="0" err="1" smtClean="0"/>
              <a:t>셋팅</a:t>
            </a:r>
            <a:endParaRPr lang="en-US" altLang="ko-KR" dirty="0" smtClean="0"/>
          </a:p>
          <a:p>
            <a:pPr>
              <a:buFont typeface="Wingdings" pitchFamily="2" charset="2"/>
              <a:buChar char="v"/>
            </a:pP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73016"/>
            <a:ext cx="3296397" cy="259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9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1844824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200" dirty="0" smtClean="0">
                <a:latin typeface="HY궁서B" pitchFamily="18" charset="-127"/>
                <a:ea typeface="HY궁서B" pitchFamily="18" charset="-127"/>
              </a:rPr>
              <a:t>감사합니다</a:t>
            </a:r>
            <a:endParaRPr lang="ko-KR" altLang="en-US" sz="7200" dirty="0">
              <a:latin typeface="HY궁서B" pitchFamily="18" charset="-127"/>
              <a:ea typeface="HY궁서B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3645023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 smtClean="0">
                <a:latin typeface="NSimSun" pitchFamily="49" charset="-122"/>
                <a:ea typeface="NSimSun" pitchFamily="49" charset="-122"/>
              </a:rPr>
              <a:t>前程似锦</a:t>
            </a:r>
            <a:endParaRPr lang="ko-KR" altLang="en-US" sz="7200" b="1" dirty="0">
              <a:latin typeface="NSimSun" pitchFamily="49" charset="-122"/>
              <a:ea typeface="HY궁서B" pitchFamily="18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353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109</Words>
  <Application>Microsoft Office PowerPoint</Application>
  <PresentationFormat>화면 슬라이드 쇼(4:3)</PresentationFormat>
  <Paragraphs>43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2011 workshop</vt:lpstr>
      <vt:lpstr>This is me !</vt:lpstr>
      <vt:lpstr>계획</vt:lpstr>
      <vt:lpstr>Metal induced crystallization 진행 사항 </vt:lpstr>
      <vt:lpstr>Metal induced crystallization 예정 사항 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silvaco</dc:creator>
  <cp:lastModifiedBy>jhf622</cp:lastModifiedBy>
  <cp:revision>27</cp:revision>
  <dcterms:created xsi:type="dcterms:W3CDTF">2010-04-25T03:12:37Z</dcterms:created>
  <dcterms:modified xsi:type="dcterms:W3CDTF">2011-07-01T06:39:03Z</dcterms:modified>
</cp:coreProperties>
</file>