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DE5E31-D1B6-4757-9FBB-CA4006B1E464}" type="datetimeFigureOut">
              <a:rPr lang="ko-KR" altLang="en-US" smtClean="0"/>
              <a:t>2011-07-01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040514-80B2-4365-A72C-D6585C17E0E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1556792"/>
            <a:ext cx="5593432" cy="1020687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2011 </a:t>
            </a:r>
            <a:r>
              <a:rPr lang="ko-KR" altLang="en-US" dirty="0" smtClean="0"/>
              <a:t>하계 </a:t>
            </a:r>
            <a:r>
              <a:rPr lang="ko-KR" altLang="en-US" dirty="0" err="1" smtClean="0"/>
              <a:t>워크샵</a:t>
            </a:r>
            <a:r>
              <a:rPr lang="en-US" altLang="ko-KR" dirty="0" smtClean="0"/>
              <a:t>	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60040" y="5757688"/>
            <a:ext cx="7772400" cy="1199704"/>
          </a:xfrm>
        </p:spPr>
        <p:txBody>
          <a:bodyPr/>
          <a:lstStyle/>
          <a:p>
            <a:r>
              <a:rPr lang="en-US" altLang="ko-KR" dirty="0" smtClean="0"/>
              <a:t>ED LAB</a:t>
            </a:r>
          </a:p>
          <a:p>
            <a:r>
              <a:rPr lang="ko-KR" altLang="en-US" dirty="0" smtClean="0"/>
              <a:t>금창</a:t>
            </a:r>
            <a:r>
              <a:rPr lang="ko-KR" altLang="en-US" dirty="0"/>
              <a:t>민</a:t>
            </a:r>
          </a:p>
        </p:txBody>
      </p:sp>
    </p:spTree>
    <p:extLst>
      <p:ext uri="{BB962C8B-B14F-4D97-AF65-F5344CB8AC3E}">
        <p14:creationId xmlns:p14="http://schemas.microsoft.com/office/powerpoint/2010/main" val="6663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Profile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7" y="1380331"/>
            <a:ext cx="3362325" cy="4352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67944" y="1380331"/>
            <a:ext cx="45365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이름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금창민</a:t>
            </a:r>
            <a:endParaRPr lang="en-US" altLang="ko-KR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나이 </a:t>
            </a:r>
            <a:r>
              <a:rPr lang="en-US" altLang="ko-KR" dirty="0" smtClean="0">
                <a:latin typeface="+mn-ea"/>
              </a:rPr>
              <a:t>: 25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err="1" smtClean="0">
                <a:latin typeface="+mn-ea"/>
              </a:rPr>
              <a:t>사는곳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인천</a:t>
            </a:r>
            <a:r>
              <a:rPr lang="en-US" altLang="ko-KR" dirty="0" smtClean="0">
                <a:latin typeface="+mn-ea"/>
              </a:rPr>
              <a:t>(</a:t>
            </a:r>
            <a:r>
              <a:rPr lang="ko-KR" altLang="en-US" dirty="0" smtClean="0">
                <a:latin typeface="+mn-ea"/>
              </a:rPr>
              <a:t>학교 앞 자취</a:t>
            </a:r>
            <a:r>
              <a:rPr lang="en-US" altLang="ko-KR" dirty="0" smtClean="0">
                <a:latin typeface="+mn-ea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통학수단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스쿠터</a:t>
            </a:r>
            <a:endParaRPr lang="en-US" altLang="ko-KR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담당업무 </a:t>
            </a:r>
            <a:r>
              <a:rPr lang="en-US" altLang="ko-KR" dirty="0" smtClean="0">
                <a:latin typeface="+mn-ea"/>
              </a:rPr>
              <a:t>: </a:t>
            </a:r>
            <a:r>
              <a:rPr lang="ko-KR" altLang="en-US" dirty="0" smtClean="0">
                <a:latin typeface="+mn-ea"/>
              </a:rPr>
              <a:t>공정</a:t>
            </a:r>
            <a:endParaRPr lang="en-US" altLang="ko-KR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>
                <a:latin typeface="+mn-ea"/>
              </a:rPr>
              <a:t>담당과제 </a:t>
            </a:r>
            <a:r>
              <a:rPr lang="en-US" altLang="ko-KR" dirty="0" smtClean="0">
                <a:latin typeface="+mn-ea"/>
              </a:rPr>
              <a:t>: New It - Stainless </a:t>
            </a:r>
            <a:r>
              <a:rPr lang="en-US" altLang="ko-KR" dirty="0" err="1">
                <a:latin typeface="+mn-ea"/>
              </a:rPr>
              <a:t>Stell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을 </a:t>
            </a:r>
            <a:endParaRPr lang="en-US" altLang="ko-KR" dirty="0" smtClean="0">
              <a:latin typeface="+mn-ea"/>
            </a:endParaRPr>
          </a:p>
          <a:p>
            <a:pPr marL="109728" indent="0">
              <a:buNone/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           </a:t>
            </a:r>
            <a:r>
              <a:rPr lang="ko-KR" altLang="en-US" dirty="0" smtClean="0">
                <a:latin typeface="+mn-ea"/>
              </a:rPr>
              <a:t>사 용한 </a:t>
            </a:r>
            <a:r>
              <a:rPr lang="ko-KR" altLang="en-US" dirty="0" err="1">
                <a:latin typeface="+mn-ea"/>
              </a:rPr>
              <a:t>비정질</a:t>
            </a:r>
            <a:r>
              <a:rPr lang="ko-KR" altLang="en-US" dirty="0">
                <a:latin typeface="+mn-ea"/>
              </a:rPr>
              <a:t> 실리콘 </a:t>
            </a:r>
            <a:endParaRPr lang="en-US" altLang="ko-KR" dirty="0" smtClean="0">
              <a:latin typeface="+mn-ea"/>
            </a:endParaRPr>
          </a:p>
          <a:p>
            <a:pPr marL="109728" indent="0">
              <a:buNone/>
            </a:pPr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           </a:t>
            </a:r>
            <a:r>
              <a:rPr lang="ko-KR" altLang="en-US" dirty="0" smtClean="0">
                <a:latin typeface="+mn-ea"/>
              </a:rPr>
              <a:t>태양전지의  </a:t>
            </a:r>
            <a:r>
              <a:rPr lang="ko-KR" altLang="en-US" dirty="0">
                <a:latin typeface="+mn-ea"/>
              </a:rPr>
              <a:t>효율 </a:t>
            </a:r>
            <a:r>
              <a:rPr lang="ko-KR" altLang="en-US" dirty="0" smtClean="0">
                <a:latin typeface="+mn-ea"/>
              </a:rPr>
              <a:t>개선</a:t>
            </a:r>
            <a:endParaRPr lang="en-US" altLang="ko-KR" dirty="0" smtClean="0">
              <a:latin typeface="+mn-ea"/>
            </a:endParaRPr>
          </a:p>
          <a:p>
            <a:pPr marL="109728" indent="0">
              <a:buNone/>
            </a:pPr>
            <a:endParaRPr lang="en-US" altLang="ko-KR" dirty="0">
              <a:latin typeface="+mn-ea"/>
            </a:endParaRPr>
          </a:p>
          <a:p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             </a:t>
            </a:r>
            <a:r>
              <a:rPr lang="ko-KR" altLang="en-US" dirty="0" err="1" smtClean="0">
                <a:latin typeface="+mn-ea"/>
              </a:rPr>
              <a:t>선문대</a:t>
            </a:r>
            <a:r>
              <a:rPr lang="ko-KR" altLang="en-US" dirty="0" smtClean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- </a:t>
            </a:r>
            <a:r>
              <a:rPr lang="en-US" altLang="ko-KR" dirty="0">
                <a:latin typeface="+mn-ea"/>
              </a:rPr>
              <a:t>OLED </a:t>
            </a:r>
            <a:r>
              <a:rPr lang="en-US" altLang="ko-KR" dirty="0" smtClean="0">
                <a:latin typeface="+mn-ea"/>
              </a:rPr>
              <a:t>backplane</a:t>
            </a:r>
          </a:p>
          <a:p>
            <a:r>
              <a:rPr lang="en-US" altLang="ko-KR" dirty="0">
                <a:latin typeface="+mn-ea"/>
              </a:rPr>
              <a:t> </a:t>
            </a:r>
            <a:r>
              <a:rPr lang="en-US" altLang="ko-KR" dirty="0" smtClean="0">
                <a:latin typeface="+mn-ea"/>
              </a:rPr>
              <a:t>                </a:t>
            </a:r>
            <a:r>
              <a:rPr lang="ko-KR" altLang="en-US" dirty="0" smtClean="0">
                <a:latin typeface="+mn-ea"/>
              </a:rPr>
              <a:t>형성 </a:t>
            </a:r>
            <a:r>
              <a:rPr lang="ko-KR" altLang="en-US" dirty="0">
                <a:latin typeface="+mn-ea"/>
              </a:rPr>
              <a:t>기술 개발 </a:t>
            </a:r>
            <a:endParaRPr lang="en-US" altLang="ko-KR" dirty="0" smtClean="0">
              <a:latin typeface="+mn-ea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16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New it – Metal Foil</a:t>
            </a:r>
            <a:r>
              <a:rPr lang="ko-KR" altLang="en-US" sz="2000" dirty="0" smtClean="0"/>
              <a:t>을 이용한 </a:t>
            </a:r>
            <a:r>
              <a:rPr lang="ko-KR" altLang="en-US" sz="2000" dirty="0" err="1" smtClean="0"/>
              <a:t>박막형</a:t>
            </a:r>
            <a:r>
              <a:rPr lang="ko-KR" altLang="en-US" sz="2000" dirty="0" smtClean="0"/>
              <a:t> 태양전지 기초기술 개발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완료</a:t>
            </a:r>
            <a:r>
              <a:rPr lang="en-US" altLang="ko-KR" sz="2000" dirty="0" smtClean="0"/>
              <a:t>)</a:t>
            </a:r>
          </a:p>
          <a:p>
            <a:pPr marL="109728" indent="0">
              <a:buNone/>
            </a:pPr>
            <a:r>
              <a:rPr lang="en-US" altLang="ko-KR" sz="2000" dirty="0" smtClean="0"/>
              <a:t>              - Stainless </a:t>
            </a:r>
            <a:r>
              <a:rPr lang="en-US" altLang="ko-KR" sz="2000" dirty="0" err="1"/>
              <a:t>Stell</a:t>
            </a:r>
            <a:r>
              <a:rPr lang="en-US" altLang="ko-KR" sz="2000" dirty="0"/>
              <a:t> </a:t>
            </a:r>
            <a:r>
              <a:rPr lang="ko-KR" altLang="en-US" sz="2000" dirty="0"/>
              <a:t>을 사용한 </a:t>
            </a:r>
            <a:r>
              <a:rPr lang="ko-KR" altLang="en-US" sz="2000" dirty="0" err="1"/>
              <a:t>비정질</a:t>
            </a:r>
            <a:r>
              <a:rPr lang="ko-KR" altLang="en-US" sz="2000" dirty="0"/>
              <a:t> 실리콘 </a:t>
            </a:r>
            <a:r>
              <a:rPr lang="ko-KR" altLang="en-US" sz="2000" dirty="0" smtClean="0"/>
              <a:t>태양전지</a:t>
            </a:r>
            <a:r>
              <a:rPr lang="ko-KR" altLang="en-US" sz="2000" dirty="0"/>
              <a:t> 의 </a:t>
            </a:r>
            <a:endParaRPr lang="en-US" altLang="ko-KR" sz="2000" dirty="0"/>
          </a:p>
          <a:p>
            <a:pPr marL="109728" indent="0">
              <a:buNone/>
            </a:pPr>
            <a:r>
              <a:rPr lang="ko-KR" altLang="en-US" sz="2000" dirty="0" smtClean="0"/>
              <a:t>                 효율 </a:t>
            </a:r>
            <a:r>
              <a:rPr lang="ko-KR" altLang="en-US" sz="2000" dirty="0"/>
              <a:t>개선</a:t>
            </a:r>
            <a:endParaRPr lang="en-US" altLang="ko-KR" sz="2000" dirty="0"/>
          </a:p>
          <a:p>
            <a:endParaRPr lang="en-US" altLang="ko-KR" sz="2000" dirty="0" smtClean="0"/>
          </a:p>
          <a:p>
            <a:pPr marL="109728" indent="0">
              <a:buNone/>
            </a:pPr>
            <a:endParaRPr lang="en-US" altLang="ko-KR" sz="2000" dirty="0"/>
          </a:p>
          <a:p>
            <a:r>
              <a:rPr lang="ko-KR" altLang="en-US" sz="2000" dirty="0" err="1" smtClean="0"/>
              <a:t>선문대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OLED backplane </a:t>
            </a:r>
            <a:r>
              <a:rPr lang="ko-KR" altLang="en-US" sz="2000" dirty="0" smtClean="0"/>
              <a:t>형성 기술 개발 </a:t>
            </a:r>
            <a:r>
              <a:rPr lang="en-US" altLang="ko-KR" sz="2000" dirty="0" smtClean="0"/>
              <a:t>(</a:t>
            </a:r>
            <a:r>
              <a:rPr lang="ko-KR" altLang="en-US" sz="2000" dirty="0" err="1" smtClean="0"/>
              <a:t>진행중</a:t>
            </a:r>
            <a:r>
              <a:rPr lang="en-US" altLang="ko-KR" sz="2000" dirty="0" smtClean="0"/>
              <a:t>)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PVSAT – </a:t>
            </a:r>
            <a:r>
              <a:rPr lang="ko-KR" altLang="en-US" sz="2000" dirty="0" smtClean="0"/>
              <a:t>학회포스터 전시 </a:t>
            </a:r>
            <a:r>
              <a:rPr lang="en-US" altLang="ko-KR" sz="2000" dirty="0" smtClean="0"/>
              <a:t>( Scotland  - Edinburgh )</a:t>
            </a:r>
          </a:p>
          <a:p>
            <a:pPr marL="109728" indent="0">
              <a:buNone/>
            </a:pPr>
            <a:r>
              <a:rPr lang="en-US" altLang="ko-KR" sz="2000" dirty="0" smtClean="0"/>
              <a:t>              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2011</a:t>
            </a:r>
            <a:r>
              <a:rPr lang="ko-KR" altLang="en-US" dirty="0" smtClean="0"/>
              <a:t>년 전반기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20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Metal foil </a:t>
            </a:r>
            <a:r>
              <a:rPr lang="ko-KR" altLang="en-US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을 이용한 </a:t>
            </a:r>
            <a:r>
              <a:rPr lang="ko-KR" altLang="en-US" sz="3600" dirty="0" err="1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박막형</a:t>
            </a:r>
            <a:r>
              <a:rPr lang="ko-KR" altLang="en-US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 태양전지 </a:t>
            </a:r>
            <a:r>
              <a:rPr lang="en-US" altLang="ko-KR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기초기술 개발</a:t>
            </a:r>
            <a:endParaRPr lang="ko-KR" altLang="en-US" sz="3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248472" cy="328984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104"/>
            <a:ext cx="3384376" cy="2448272"/>
          </a:xfrm>
          <a:prstGeom prst="rect">
            <a:avLst/>
          </a:prstGeom>
        </p:spPr>
      </p:pic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839143"/>
              </p:ext>
            </p:extLst>
          </p:nvPr>
        </p:nvGraphicFramePr>
        <p:xfrm>
          <a:off x="4211960" y="836712"/>
          <a:ext cx="5273602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Graph" r:id="rId5" imgW="4154400" imgH="2901600" progId="Origin50.Graph">
                  <p:embed/>
                </p:oleObj>
              </mc:Choice>
              <mc:Fallback>
                <p:oleObj name="Graph" r:id="rId5" imgW="415440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836712"/>
                        <a:ext cx="5273602" cy="36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1540" y="530120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Metal Foil </a:t>
            </a:r>
            <a:r>
              <a:rPr lang="ko-KR" altLang="en-US" dirty="0" smtClean="0"/>
              <a:t>위에 </a:t>
            </a:r>
            <a:r>
              <a:rPr lang="en-US" altLang="ko-KR" dirty="0" err="1" smtClean="0"/>
              <a:t>SolarCell</a:t>
            </a:r>
            <a:r>
              <a:rPr lang="en-US" altLang="ko-KR" dirty="0" smtClean="0"/>
              <a:t> </a:t>
            </a:r>
            <a:r>
              <a:rPr lang="ko-KR" altLang="en-US" dirty="0" smtClean="0"/>
              <a:t>제작 샘플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86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600" dirty="0" smtClean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OLED Backplane </a:t>
            </a:r>
            <a:r>
              <a:rPr lang="ko-KR" altLang="en-US" sz="3600" dirty="0" smtClean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형성기술 개발</a:t>
            </a:r>
            <a:endParaRPr lang="ko-KR" altLang="en-US" sz="3600" dirty="0"/>
          </a:p>
        </p:txBody>
      </p:sp>
      <p:sp>
        <p:nvSpPr>
          <p:cNvPr id="5" name="직사각형 4"/>
          <p:cNvSpPr/>
          <p:nvPr/>
        </p:nvSpPr>
        <p:spPr>
          <a:xfrm>
            <a:off x="179512" y="126876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◈ 다결정 실리콘 </a:t>
            </a:r>
            <a:r>
              <a:rPr lang="en-US" altLang="ko-KR" sz="1800" dirty="0" smtClean="0">
                <a:latin typeface="HY견고딕" pitchFamily="18" charset="-127"/>
                <a:ea typeface="HY견고딕" pitchFamily="18" charset="-127"/>
              </a:rPr>
              <a:t>TFT </a:t>
            </a:r>
            <a:r>
              <a:rPr lang="ko-KR" altLang="en-US" sz="1800" dirty="0" smtClean="0">
                <a:latin typeface="HY견고딕" pitchFamily="18" charset="-127"/>
                <a:ea typeface="HY견고딕" pitchFamily="18" charset="-127"/>
              </a:rPr>
              <a:t>의 구조와 전기적 특성</a:t>
            </a:r>
            <a:endParaRPr lang="en-US" sz="18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2548" y="5661248"/>
            <a:ext cx="303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다결정 실리콘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TFT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의 현미경 사진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10" y="3389186"/>
            <a:ext cx="1943389" cy="1984030"/>
          </a:xfrm>
          <a:prstGeom prst="roundRect">
            <a:avLst>
              <a:gd name="adj" fmla="val 672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O:\TFT capture\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605" y="4377148"/>
            <a:ext cx="1621355" cy="106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타원 8"/>
          <p:cNvSpPr/>
          <p:nvPr/>
        </p:nvSpPr>
        <p:spPr bwMode="auto">
          <a:xfrm>
            <a:off x="1288467" y="3897052"/>
            <a:ext cx="595403" cy="42377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오른쪽 화살표 9"/>
          <p:cNvSpPr/>
          <p:nvPr/>
        </p:nvSpPr>
        <p:spPr bwMode="auto">
          <a:xfrm rot="2376882" flipV="1">
            <a:off x="1626911" y="4571574"/>
            <a:ext cx="1061978" cy="103012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415510" y="1739711"/>
            <a:ext cx="3672408" cy="1152128"/>
            <a:chOff x="616434" y="1988840"/>
            <a:chExt cx="4254743" cy="1152128"/>
          </a:xfrm>
        </p:grpSpPr>
        <p:sp>
          <p:nvSpPr>
            <p:cNvPr id="12" name="직사각형 11"/>
            <p:cNvSpPr/>
            <p:nvPr/>
          </p:nvSpPr>
          <p:spPr>
            <a:xfrm>
              <a:off x="3321620" y="2276872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578568" y="2276872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16434" y="2852936"/>
              <a:ext cx="4254743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Eagle 2000 glass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721333" y="2564904"/>
              <a:ext cx="2044944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Poly-Si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622496" y="2564904"/>
              <a:ext cx="1098837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SiNx</a:t>
              </a:r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996989" y="2276872"/>
              <a:ext cx="151592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1007939" y="2276872"/>
              <a:ext cx="796626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416634" y="1988840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Al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766277" y="2564904"/>
              <a:ext cx="1098837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676773" y="2276872"/>
              <a:ext cx="796626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3349602" y="1988840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488139" y="1988840"/>
              <a:ext cx="654342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1721333" y="2564904"/>
              <a:ext cx="511577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257125" y="2564904"/>
              <a:ext cx="511577" cy="2880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80078" y="2971981"/>
            <a:ext cx="321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다결정 실리콘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TFT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의 구조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93375"/>
              </p:ext>
            </p:extLst>
          </p:nvPr>
        </p:nvGraphicFramePr>
        <p:xfrm>
          <a:off x="3758028" y="1268760"/>
          <a:ext cx="5242464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Graph" r:id="rId5" imgW="4102560" imgH="2877120" progId="">
                  <p:embed/>
                </p:oleObj>
              </mc:Choice>
              <mc:Fallback>
                <p:oleObj name="Graph" r:id="rId5" imgW="4102560" imgH="28771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8028" y="1268760"/>
                        <a:ext cx="5242464" cy="43204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직사각형 27"/>
          <p:cNvSpPr/>
          <p:nvPr/>
        </p:nvSpPr>
        <p:spPr>
          <a:xfrm>
            <a:off x="4432544" y="5464509"/>
            <a:ext cx="4392487" cy="6287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HY견고딕" pitchFamily="18" charset="-127"/>
                <a:ea typeface="HY견고딕" pitchFamily="18" charset="-127"/>
              </a:rPr>
              <a:t>① 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Threshold Voltage : -1.3 [V],     ② </a:t>
            </a:r>
            <a:r>
              <a:rPr lang="en-US" altLang="ko-KR" sz="1100" dirty="0" err="1" smtClean="0">
                <a:latin typeface="HY견고딕" pitchFamily="18" charset="-127"/>
                <a:ea typeface="HY견고딕" pitchFamily="18" charset="-127"/>
              </a:rPr>
              <a:t>I</a:t>
            </a:r>
            <a:r>
              <a:rPr lang="en-US" altLang="ko-KR" sz="1100" baseline="-25000" dirty="0" err="1" smtClean="0">
                <a:latin typeface="HY견고딕" pitchFamily="18" charset="-127"/>
                <a:ea typeface="HY견고딕" pitchFamily="18" charset="-127"/>
              </a:rPr>
              <a:t>off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: 10</a:t>
            </a:r>
            <a:r>
              <a:rPr lang="en-US" altLang="ko-KR" sz="1100" baseline="30000" dirty="0" smtClean="0">
                <a:latin typeface="HY견고딕" pitchFamily="18" charset="-127"/>
                <a:ea typeface="HY견고딕" pitchFamily="18" charset="-127"/>
              </a:rPr>
              <a:t>-9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 [A], </a:t>
            </a:r>
            <a:b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③ Mobility : 4.0 [cm</a:t>
            </a:r>
            <a:r>
              <a:rPr lang="en-US" altLang="ko-KR" sz="1100" baseline="300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/</a:t>
            </a:r>
            <a:r>
              <a:rPr lang="en-US" altLang="ko-KR" sz="1100" dirty="0" err="1" smtClean="0">
                <a:latin typeface="HY견고딕" pitchFamily="18" charset="-127"/>
                <a:ea typeface="HY견고딕" pitchFamily="18" charset="-127"/>
              </a:rPr>
              <a:t>Vs</a:t>
            </a:r>
            <a:r>
              <a:rPr lang="en-US" altLang="ko-KR" sz="1100" dirty="0" smtClean="0">
                <a:latin typeface="HY견고딕" pitchFamily="18" charset="-127"/>
                <a:ea typeface="HY견고딕" pitchFamily="18" charset="-127"/>
              </a:rPr>
              <a:t>],     ④ On/OFF ratio = 1.2 X 10</a:t>
            </a:r>
            <a:r>
              <a:rPr lang="en-US" altLang="ko-KR" sz="1100" baseline="30000" dirty="0" smtClean="0">
                <a:latin typeface="HY견고딕" pitchFamily="18" charset="-127"/>
                <a:ea typeface="HY견고딕" pitchFamily="18" charset="-127"/>
              </a:rPr>
              <a:t>5</a:t>
            </a:r>
            <a:endParaRPr lang="ko-KR" altLang="en-US" sz="1100" baseline="30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38813" y="6234077"/>
            <a:ext cx="4392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itchFamily="34" charset="0"/>
              <a:buChar char="•"/>
            </a:pP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다결정 실리콘 </a:t>
            </a:r>
            <a:r>
              <a:rPr lang="en-US" altLang="ko-KR" sz="1200" dirty="0" smtClean="0">
                <a:latin typeface="HY견고딕" pitchFamily="18" charset="-127"/>
                <a:ea typeface="HY견고딕" pitchFamily="18" charset="-127"/>
              </a:rPr>
              <a:t>TFT </a:t>
            </a:r>
            <a:r>
              <a:rPr lang="ko-KR" altLang="en-US" sz="1200" dirty="0" smtClean="0">
                <a:latin typeface="HY견고딕" pitchFamily="18" charset="-127"/>
                <a:ea typeface="HY견고딕" pitchFamily="18" charset="-127"/>
              </a:rPr>
              <a:t>의 전기적 특성</a:t>
            </a:r>
            <a:endParaRPr lang="ko-KR" altLang="en-US" sz="12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38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OLED Backplane </a:t>
            </a:r>
            <a:r>
              <a:rPr lang="ko-KR" altLang="en-US" sz="36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형성기술 개발</a:t>
            </a:r>
            <a:endParaRPr lang="ko-KR" alt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9376"/>
            <a:ext cx="4407936" cy="4407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1" y="4077072"/>
            <a:ext cx="3960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smtClean="0"/>
              <a:t>높은 </a:t>
            </a:r>
            <a:r>
              <a:rPr lang="en-US" altLang="ko-KR" sz="1800" dirty="0"/>
              <a:t>o</a:t>
            </a:r>
            <a:r>
              <a:rPr lang="en-US" altLang="ko-KR" sz="1800" dirty="0" smtClean="0"/>
              <a:t>n </a:t>
            </a:r>
            <a:r>
              <a:rPr lang="ko-KR" altLang="en-US" sz="1800" dirty="0" smtClean="0"/>
              <a:t>전류가 기대됨</a:t>
            </a:r>
            <a:endParaRPr lang="en-US" altLang="ko-KR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800" dirty="0" smtClean="0"/>
              <a:t>이온 주입 공정을 생</a:t>
            </a:r>
            <a:r>
              <a:rPr lang="ko-KR" altLang="en-US" sz="1800" dirty="0"/>
              <a:t>략</a:t>
            </a:r>
            <a:r>
              <a:rPr lang="ko-KR" altLang="en-US" sz="1800" dirty="0" smtClean="0"/>
              <a:t>한 도</a:t>
            </a:r>
            <a:r>
              <a:rPr lang="ko-KR" altLang="en-US" sz="1800" dirty="0"/>
              <a:t>핑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효과 기대</a:t>
            </a:r>
            <a:endParaRPr lang="en-US" altLang="ko-KR" sz="18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dirty="0" smtClean="0"/>
              <a:t>Contact hole </a:t>
            </a:r>
            <a:r>
              <a:rPr lang="ko-KR" altLang="en-US" sz="1800" dirty="0" smtClean="0"/>
              <a:t>형성에 용이</a:t>
            </a:r>
            <a:endParaRPr lang="en-US" altLang="ko-KR" sz="1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580112" y="3429000"/>
            <a:ext cx="2588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견고딕" pitchFamily="18" charset="-127"/>
                <a:ea typeface="HY견고딕" pitchFamily="18" charset="-127"/>
              </a:rPr>
              <a:t>◈ </a:t>
            </a:r>
            <a:r>
              <a:rPr lang="ko-KR" altLang="en-US" sz="1600" dirty="0" smtClean="0">
                <a:latin typeface="HY견고딕" pitchFamily="18" charset="-127"/>
                <a:ea typeface="HY견고딕" pitchFamily="18" charset="-127"/>
              </a:rPr>
              <a:t> 새로운 구조의 단면도</a:t>
            </a:r>
            <a:endParaRPr lang="ko-KR" altLang="en-US" sz="16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02876" y="1981402"/>
            <a:ext cx="3673580" cy="1303582"/>
            <a:chOff x="5002876" y="1981402"/>
            <a:chExt cx="3673580" cy="1303582"/>
          </a:xfrm>
        </p:grpSpPr>
        <p:sp>
          <p:nvSpPr>
            <p:cNvPr id="8" name="직사각형 7"/>
            <p:cNvSpPr/>
            <p:nvPr/>
          </p:nvSpPr>
          <p:spPr>
            <a:xfrm>
              <a:off x="5675330" y="2420888"/>
              <a:ext cx="564784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002876" y="2708920"/>
              <a:ext cx="954846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S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5004048" y="2996952"/>
              <a:ext cx="3672408" cy="2880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Eagle 2000 glass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957723" y="2708920"/>
              <a:ext cx="1765058" cy="2880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Poly-Si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377582" y="2420888"/>
              <a:ext cx="297748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240114" y="2420888"/>
              <a:ext cx="130844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SiNx</a:t>
              </a:r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8066115" y="2420888"/>
              <a:ext cx="305170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096294" y="1981402"/>
              <a:ext cx="1556476" cy="4472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Al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716376" y="2708920"/>
              <a:ext cx="960079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chemeClr val="tx1"/>
                  </a:solidFill>
                  <a:latin typeface="HY견고딕" pitchFamily="18" charset="-127"/>
                  <a:ea typeface="HY견고딕" pitchFamily="18" charset="-127"/>
                  <a:cs typeface="Times New Roman" pitchFamily="18" charset="0"/>
                </a:rPr>
                <a:t>D</a:t>
              </a:r>
              <a:endParaRPr lang="ko-KR" altLang="en-US" sz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504354" y="2420888"/>
              <a:ext cx="564784" cy="2880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206605" y="2163359"/>
              <a:ext cx="101209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526456" y="2163359"/>
              <a:ext cx="1012095" cy="288032"/>
            </a:xfrm>
            <a:prstGeom prst="rect">
              <a:avLst/>
            </a:prstGeom>
            <a:solidFill>
              <a:srgbClr val="66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81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altLang="ko-KR" sz="4400" dirty="0" smtClean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PVSAT </a:t>
            </a:r>
            <a:r>
              <a:rPr lang="ko-KR" altLang="en-US" sz="4400" dirty="0" smtClean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포스터 전시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6" y="1340768"/>
            <a:ext cx="3227276" cy="32608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표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440516"/>
                  </p:ext>
                </p:extLst>
              </p:nvPr>
            </p:nvGraphicFramePr>
            <p:xfrm>
              <a:off x="433857" y="4797152"/>
              <a:ext cx="3316995" cy="106489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169572"/>
                    <a:gridCol w="578484"/>
                    <a:gridCol w="395386"/>
                    <a:gridCol w="600376"/>
                    <a:gridCol w="573177"/>
                  </a:tblGrid>
                  <a:tr h="433705">
                    <a:tc rowSpan="2"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 smtClean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Etching  rate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</a:endParaRPr>
                        </a:p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i="1" kern="100">
                                  <a:effectLst/>
                                  <a:latin typeface="Cambria Math"/>
                                </a:rPr>
                                <m:t>𝜇</m:t>
                              </m:r>
                            </m:oMath>
                          </a14:m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m/min)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rowSpan="2"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Temp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</a:endParaRPr>
                        </a:p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 smtClean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(°C</a:t>
                          </a: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)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HF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HNO</a:t>
                          </a:r>
                          <a:r>
                            <a:rPr lang="en-US" sz="900" b="0" kern="100" baseline="-250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3</a:t>
                          </a:r>
                          <a:endParaRPr lang="ko-KR" sz="900" b="0" kern="100" baseline="-250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NH</a:t>
                          </a:r>
                          <a:r>
                            <a:rPr lang="en-US" sz="900" b="0" kern="100" baseline="-250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4</a:t>
                          </a: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F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3975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(wt%)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 smtClean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3.0 </a:t>
                          </a:r>
                          <a14:m>
                            <m:oMath xmlns:m="http://schemas.openxmlformats.org/officeDocument/2006/math">
                              <m:r>
                                <a:rPr lang="en-US" sz="900" b="0" kern="100">
                                  <a:effectLst/>
                                  <a:latin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sz="900" b="0" kern="100" dirty="0" smtClean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 </a:t>
                          </a: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0.2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40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10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15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15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표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2440516"/>
                  </p:ext>
                </p:extLst>
              </p:nvPr>
            </p:nvGraphicFramePr>
            <p:xfrm>
              <a:off x="433857" y="4797152"/>
              <a:ext cx="3316995" cy="1064895"/>
            </p:xfrm>
            <a:graphic>
              <a:graphicData uri="http://schemas.openxmlformats.org/drawingml/2006/table">
                <a:tbl>
                  <a:tblPr firstRow="1" firstCol="1" bandRow="1">
                    <a:tableStyleId>{BC89EF96-8CEA-46FF-86C4-4CE0E7609802}</a:tableStyleId>
                  </a:tblPr>
                  <a:tblGrid>
                    <a:gridCol w="1169572"/>
                    <a:gridCol w="578484"/>
                    <a:gridCol w="395386"/>
                    <a:gridCol w="600376"/>
                    <a:gridCol w="573177"/>
                  </a:tblGrid>
                  <a:tr h="433705">
                    <a:tc row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952" r="-183854" b="-6666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Temp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</a:endParaRPr>
                        </a:p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 smtClean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(°C</a:t>
                          </a: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)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HF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HNO</a:t>
                          </a:r>
                          <a:r>
                            <a:rPr lang="en-US" sz="900" b="0" kern="100" baseline="-250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3</a:t>
                          </a:r>
                          <a:endParaRPr lang="ko-KR" sz="900" b="0" kern="100" baseline="-250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NH</a:t>
                          </a:r>
                          <a:r>
                            <a:rPr lang="en-US" sz="900" b="0" kern="100" baseline="-250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4</a:t>
                          </a: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F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057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(wt%)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42545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t="-151429" r="-1838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40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10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15</a:t>
                          </a:r>
                          <a:endParaRPr lang="ko-KR" sz="900" b="0" kern="10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 fontAlgn="t" latinLnBrk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900" b="0" kern="100" dirty="0">
                              <a:effectLst/>
                              <a:latin typeface="HY견고딕" pitchFamily="18" charset="-127"/>
                              <a:ea typeface="HY견고딕" pitchFamily="18" charset="-127"/>
                            </a:rPr>
                            <a:t>15</a:t>
                          </a:r>
                          <a:endParaRPr lang="ko-KR" sz="900" b="0" kern="100" dirty="0">
                            <a:effectLst/>
                            <a:latin typeface="HY견고딕" pitchFamily="18" charset="-127"/>
                            <a:ea typeface="HY견고딕" pitchFamily="18" charset="-127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그림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680520" cy="2464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44464"/>
            <a:ext cx="4680520" cy="2464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98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PVSAT </a:t>
            </a:r>
            <a:r>
              <a:rPr lang="ko-KR" altLang="en-US" sz="4000" dirty="0">
                <a:solidFill>
                  <a:srgbClr val="000066"/>
                </a:solidFill>
                <a:latin typeface="HY헤드라인M" pitchFamily="18" charset="-127"/>
                <a:ea typeface="HY헤드라인M" pitchFamily="18" charset="-127"/>
              </a:rPr>
              <a:t>포스터 전시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3744416" cy="5616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45365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질문</a:t>
            </a:r>
            <a:endParaRPr lang="en-US" altLang="ko-KR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400" dirty="0" smtClean="0"/>
              <a:t>다양한 기판에 대한 </a:t>
            </a:r>
            <a:r>
              <a:rPr lang="en-US" altLang="ko-KR" sz="1400" dirty="0" smtClean="0"/>
              <a:t>I-V </a:t>
            </a:r>
            <a:r>
              <a:rPr lang="ko-KR" altLang="en-US" sz="1400" dirty="0" smtClean="0"/>
              <a:t>커브 및 효율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dirty="0" smtClean="0"/>
              <a:t>Block Structure </a:t>
            </a:r>
            <a:r>
              <a:rPr lang="ko-KR" altLang="en-US" sz="1400" dirty="0" smtClean="0"/>
              <a:t>의 구조를 만드는 방법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dirty="0"/>
              <a:t>Block </a:t>
            </a:r>
            <a:r>
              <a:rPr lang="en-US" altLang="ko-KR" sz="1400" dirty="0" smtClean="0"/>
              <a:t>Structure </a:t>
            </a:r>
            <a:r>
              <a:rPr lang="ko-KR" altLang="en-US" sz="1400" dirty="0" smtClean="0"/>
              <a:t>의 원리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dirty="0"/>
              <a:t>Block </a:t>
            </a:r>
            <a:r>
              <a:rPr lang="en-US" altLang="ko-KR" sz="1400" dirty="0" smtClean="0"/>
              <a:t>Structure </a:t>
            </a:r>
            <a:r>
              <a:rPr lang="ko-KR" altLang="en-US" sz="1400" dirty="0" smtClean="0"/>
              <a:t>구조를 왜 </a:t>
            </a:r>
            <a:r>
              <a:rPr lang="ko-KR" altLang="en-US" sz="1400" dirty="0" err="1" smtClean="0"/>
              <a:t>라인식으로</a:t>
            </a:r>
            <a:r>
              <a:rPr lang="ko-KR" altLang="en-US" sz="1400" dirty="0" smtClean="0"/>
              <a:t> 하였는가</a:t>
            </a:r>
            <a:r>
              <a:rPr lang="en-US" altLang="ko-KR" sz="1400" dirty="0" smtClean="0"/>
              <a:t>?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400" dirty="0" smtClean="0"/>
              <a:t>혼합 용액을 사용한 이유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400" dirty="0" smtClean="0"/>
              <a:t>필자가 생각하는 고효율이 가능한 기판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077072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PVSAT – 7 </a:t>
            </a:r>
            <a:r>
              <a:rPr lang="ko-KR" altLang="en-US" dirty="0" smtClean="0"/>
              <a:t>학회 동향</a:t>
            </a:r>
            <a:endParaRPr lang="en-US" altLang="ko-KR" dirty="0"/>
          </a:p>
          <a:p>
            <a:endParaRPr lang="en-US" altLang="ko-K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400" dirty="0" smtClean="0"/>
              <a:t>환경오염으로 인한 대체에너지 중요성 강조</a:t>
            </a:r>
            <a:endParaRPr lang="en-US" altLang="ko-KR" sz="1400" dirty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400" dirty="0" smtClean="0"/>
              <a:t>염료 </a:t>
            </a:r>
            <a:r>
              <a:rPr lang="ko-KR" altLang="en-US" sz="1400" dirty="0" err="1" smtClean="0"/>
              <a:t>감응형을</a:t>
            </a:r>
            <a:r>
              <a:rPr lang="ko-KR" altLang="en-US" sz="1400" dirty="0" smtClean="0"/>
              <a:t> 이용한 고효율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dirty="0" smtClean="0"/>
              <a:t>crystalline silicon </a:t>
            </a:r>
            <a:r>
              <a:rPr lang="ko-KR" altLang="en-US" sz="1400" dirty="0" smtClean="0"/>
              <a:t>을 이용한 </a:t>
            </a:r>
            <a:r>
              <a:rPr lang="ko-KR" altLang="en-US" sz="1400" dirty="0" err="1" smtClean="0"/>
              <a:t>솔라셀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sz="1400" dirty="0" err="1" smtClean="0"/>
              <a:t>여러가지</a:t>
            </a:r>
            <a:r>
              <a:rPr lang="ko-KR" altLang="en-US" sz="1400" dirty="0" smtClean="0"/>
              <a:t> 물질에 대한 의견</a:t>
            </a:r>
            <a:endParaRPr lang="en-US" altLang="ko-KR" sz="14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ko-KR" sz="1400" dirty="0" smtClean="0"/>
          </a:p>
          <a:p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254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금창민\금창민\사진\영국(1)\IMG_19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347070" y="2420888"/>
            <a:ext cx="4745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감 사 합 </a:t>
            </a:r>
            <a:r>
              <a:rPr lang="ko-KR" altLang="en-US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니</a:t>
            </a:r>
            <a:r>
              <a:rPr lang="ko-KR" alt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다</a:t>
            </a:r>
            <a:r>
              <a:rPr lang="en-US" altLang="ko-K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altLang="ko-K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5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592</TotalTime>
  <Words>290</Words>
  <Application>Microsoft Office PowerPoint</Application>
  <PresentationFormat>화면 슬라이드 쇼(4:3)</PresentationFormat>
  <Paragraphs>98</Paragraphs>
  <Slides>9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광장</vt:lpstr>
      <vt:lpstr>Graph</vt:lpstr>
      <vt:lpstr>2011 하계 워크샵 </vt:lpstr>
      <vt:lpstr>Profile</vt:lpstr>
      <vt:lpstr>2011년 전반기</vt:lpstr>
      <vt:lpstr>Metal foil 을 이용한 박막형 태양전지  기초기술 개발</vt:lpstr>
      <vt:lpstr>OLED Backplane 형성기술 개발</vt:lpstr>
      <vt:lpstr>OLED Backplane 형성기술 개발</vt:lpstr>
      <vt:lpstr>PVSAT 포스터 전시</vt:lpstr>
      <vt:lpstr>PVSAT 포스터 전시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하계 워크샵 </dc:title>
  <dc:creator>김천재님</dc:creator>
  <cp:lastModifiedBy>김천재님</cp:lastModifiedBy>
  <cp:revision>11</cp:revision>
  <dcterms:created xsi:type="dcterms:W3CDTF">2011-06-29T11:09:52Z</dcterms:created>
  <dcterms:modified xsi:type="dcterms:W3CDTF">2011-07-01T01:48:08Z</dcterms:modified>
</cp:coreProperties>
</file>