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1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4488"/>
            <a:ext cx="7772400" cy="1470025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3397" y="3214686"/>
            <a:ext cx="5897206" cy="1500198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68" y="642918"/>
            <a:ext cx="1543032" cy="5483246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42918"/>
            <a:ext cx="6615130" cy="5483246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50000"/>
              <a:buFont typeface="Wingdings"/>
              <a:buChar char=""/>
              <a:defRPr/>
            </a:lvl1pPr>
            <a:lvl2pPr>
              <a:buSzPct val="50000"/>
              <a:buFont typeface="Wingdings 2"/>
              <a:buChar char=""/>
              <a:defRPr/>
            </a:lvl2pPr>
            <a:lvl3pPr>
              <a:buSzPct val="50000"/>
              <a:buFont typeface="Wingdings"/>
              <a:buChar char="Y"/>
              <a:defRPr/>
            </a:lvl3pPr>
            <a:lvl4pPr>
              <a:buSzPct val="50000"/>
              <a:buFont typeface="Wingdings 2"/>
              <a:buChar char="³"/>
              <a:defRPr/>
            </a:lvl4pPr>
            <a:lvl5pPr>
              <a:buSzPct val="50000"/>
              <a:buFont typeface="Wingdings 2"/>
              <a:buChar char=""/>
              <a:defRPr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43183"/>
            <a:ext cx="6457968" cy="1362075"/>
          </a:xfrm>
        </p:spPr>
        <p:txBody>
          <a:bodyPr anchor="ctr"/>
          <a:lstStyle>
            <a:lvl1pPr algn="l">
              <a:defRPr sz="4000" b="0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009383"/>
            <a:ext cx="4529142" cy="1500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0"/>
            </a:lvl2pPr>
            <a:lvl3pPr marL="914400" indent="0">
              <a:buNone/>
              <a:defRPr sz="1800" b="0"/>
            </a:lvl3pPr>
            <a:lvl4pPr marL="1371600" indent="0">
              <a:buNone/>
              <a:defRPr sz="1600" b="0"/>
            </a:lvl4pPr>
            <a:lvl5pPr marL="1828800" indent="0">
              <a:buNone/>
              <a:defRPr sz="1600" b="0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0">
                <a:effectLst/>
              </a:defRPr>
            </a:lvl1pPr>
            <a:lvl2pPr marL="457200" indent="0">
              <a:buNone/>
              <a:defRPr sz="2000" b="0">
                <a:effectLst/>
              </a:defRPr>
            </a:lvl2pPr>
            <a:lvl3pPr marL="914400" indent="0">
              <a:buNone/>
              <a:defRPr sz="1800" b="0">
                <a:effectLst/>
              </a:defRPr>
            </a:lvl3pPr>
            <a:lvl4pPr marL="1371600" indent="0">
              <a:buNone/>
              <a:defRPr sz="1600" b="0">
                <a:effectLst/>
              </a:defRPr>
            </a:lvl4pPr>
            <a:lvl5pPr marL="1828800" indent="0">
              <a:buNone/>
              <a:defRPr sz="1600" b="0">
                <a:effectLst/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571480"/>
            <a:ext cx="3008313" cy="1071570"/>
          </a:xfrm>
        </p:spPr>
        <p:txBody>
          <a:bodyPr anchor="t"/>
          <a:lstStyle>
            <a:lvl1pPr algn="l">
              <a:defRPr sz="2000" b="0"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71481"/>
            <a:ext cx="5111750" cy="555468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43051"/>
            <a:ext cx="3008313" cy="44831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687306"/>
            <a:ext cx="850886" cy="4670520"/>
          </a:xfrm>
        </p:spPr>
        <p:txBody>
          <a:bodyPr vert="eaVert" anchor="ctr"/>
          <a:lstStyle>
            <a:lvl1pPr algn="ctr">
              <a:defRPr sz="2000" b="0">
                <a:gradFill flip="none"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16200000" scaled="1"/>
                  <a:tileRect/>
                </a:gradFill>
                <a:effectLst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0166" y="684213"/>
            <a:ext cx="6929486" cy="4673613"/>
          </a:xfrm>
          <a:prstGeom prst="roundRect">
            <a:avLst>
              <a:gd name="adj" fmla="val 5966"/>
            </a:avLst>
          </a:prstGeom>
          <a:solidFill>
            <a:schemeClr val="bg2">
              <a:tint val="60000"/>
              <a:alpha val="50000"/>
            </a:schemeClr>
          </a:solidFill>
          <a:effectLst>
            <a:outerShdw blurRad="127000" dist="101600" dir="2700000" algn="tl" rotWithShape="0">
              <a:srgbClr val="000000">
                <a:alpha val="43137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0166" y="5481658"/>
            <a:ext cx="6924037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1EB2F-F593-40B8-AA73-3215D66E884D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1090" y="0"/>
            <a:ext cx="642910" cy="571480"/>
          </a:xfrm>
          <a:prstGeom prst="roundRect">
            <a:avLst>
              <a:gd name="adj" fmla="val 16667"/>
            </a:avLst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723F3-B274-4DBD-83FE-998B66DD62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kern="1200">
          <a:gradFill flip="none"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  <a:tileRect/>
          </a:gradFill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"/>
        <a:buChar char="z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ø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"/>
        <a:buChar char="Y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³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SzPct val="50000"/>
        <a:buFont typeface="Wingdings 2"/>
        <a:buChar char="¹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umi.co.kr/" TargetMode="External"/><Relationship Id="rId2" Type="http://schemas.openxmlformats.org/officeDocument/2006/relationships/hyperlink" Target="http://www.item-bank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5400" dirty="0" smtClean="0"/>
              <a:t>2010</a:t>
            </a:r>
            <a:r>
              <a:rPr lang="ko-KR" altLang="en-US" sz="5400" dirty="0" smtClean="0"/>
              <a:t>년 상반기 </a:t>
            </a:r>
            <a:r>
              <a:rPr lang="ko-KR" altLang="en-US" sz="5400" dirty="0" err="1" smtClean="0"/>
              <a:t>워크샵</a:t>
            </a:r>
            <a:endParaRPr lang="ko-KR" altLang="en-US" sz="54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ko-KR" dirty="0" smtClean="0"/>
          </a:p>
          <a:p>
            <a:r>
              <a:rPr lang="ko-KR" altLang="en-US" sz="3900" dirty="0" smtClean="0"/>
              <a:t>학부 과정 </a:t>
            </a:r>
            <a:endParaRPr lang="en-US" altLang="ko-KR" sz="3900" dirty="0" smtClean="0"/>
          </a:p>
          <a:p>
            <a:r>
              <a:rPr lang="ko-KR" altLang="en-US" sz="3900" dirty="0" smtClean="0"/>
              <a:t>이형규</a:t>
            </a:r>
            <a:endParaRPr lang="ko-KR" altLang="en-US" sz="3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2009</a:t>
            </a:r>
            <a:r>
              <a:rPr lang="ko-KR" altLang="en-US" dirty="0" smtClean="0"/>
              <a:t>년 목표 달성 결과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800" dirty="0" smtClean="0"/>
              <a:t> </a:t>
            </a:r>
            <a:r>
              <a:rPr lang="ko-KR" altLang="en-US" sz="2800" dirty="0" smtClean="0"/>
              <a:t>목표 </a:t>
            </a:r>
            <a:r>
              <a:rPr lang="en-US" altLang="ko-KR" sz="2800" dirty="0" smtClean="0"/>
              <a:t>1. MOS </a:t>
            </a:r>
            <a:r>
              <a:rPr lang="ko-KR" altLang="en-US" sz="2800" dirty="0" smtClean="0"/>
              <a:t>자격증 취득 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   MOS 2007 </a:t>
            </a:r>
            <a:r>
              <a:rPr lang="en-US" altLang="ko-KR" sz="2800" dirty="0" err="1" smtClean="0"/>
              <a:t>Powerpoint</a:t>
            </a:r>
            <a:r>
              <a:rPr lang="en-US" altLang="ko-KR" sz="2800" dirty="0" smtClean="0"/>
              <a:t> , Excel </a:t>
            </a:r>
            <a:r>
              <a:rPr lang="ko-KR" altLang="en-US" sz="2800" dirty="0" smtClean="0"/>
              <a:t>자격증 취득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</a:t>
            </a:r>
            <a:r>
              <a:rPr lang="ko-KR" altLang="en-US" sz="2800" dirty="0" smtClean="0"/>
              <a:t>목표 </a:t>
            </a:r>
            <a:r>
              <a:rPr lang="en-US" altLang="ko-KR" sz="2800" dirty="0" smtClean="0"/>
              <a:t>2. </a:t>
            </a:r>
            <a:r>
              <a:rPr lang="en-US" altLang="ko-KR" sz="2800" dirty="0" err="1" smtClean="0"/>
              <a:t>Lasi</a:t>
            </a:r>
            <a:r>
              <a:rPr lang="en-US" altLang="ko-KR" sz="2800" dirty="0" smtClean="0"/>
              <a:t> </a:t>
            </a:r>
            <a:r>
              <a:rPr lang="ko-KR" altLang="en-US" sz="2800" dirty="0" smtClean="0"/>
              <a:t>및 </a:t>
            </a:r>
            <a:r>
              <a:rPr lang="en-US" altLang="ko-KR" sz="2800" dirty="0" smtClean="0"/>
              <a:t>P-spice </a:t>
            </a:r>
            <a:r>
              <a:rPr lang="ko-KR" altLang="en-US" sz="2800" dirty="0" smtClean="0"/>
              <a:t>도사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   </a:t>
            </a:r>
            <a:r>
              <a:rPr lang="ko-KR" altLang="en-US" sz="2800" dirty="0" smtClean="0"/>
              <a:t>설계와 시뮬레이션에 능수능란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</a:t>
            </a:r>
            <a:r>
              <a:rPr lang="ko-KR" altLang="en-US" sz="2800" dirty="0" smtClean="0"/>
              <a:t>목표 </a:t>
            </a:r>
            <a:r>
              <a:rPr lang="en-US" altLang="ko-KR" sz="2800" dirty="0" smtClean="0"/>
              <a:t>3. </a:t>
            </a:r>
            <a:r>
              <a:rPr lang="ko-KR" altLang="en-US" sz="2800" dirty="0" smtClean="0"/>
              <a:t>평점 </a:t>
            </a:r>
            <a:r>
              <a:rPr lang="en-US" altLang="ko-KR" sz="2800" dirty="0" smtClean="0"/>
              <a:t>4 . 0 </a:t>
            </a:r>
            <a:r>
              <a:rPr lang="ko-KR" altLang="en-US" sz="2800" dirty="0" smtClean="0"/>
              <a:t>이상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   </a:t>
            </a:r>
            <a:r>
              <a:rPr lang="ko-KR" altLang="en-US" sz="2800" dirty="0" smtClean="0"/>
              <a:t>끊임없는 </a:t>
            </a:r>
            <a:r>
              <a:rPr lang="ko-KR" altLang="en-US" sz="2800" dirty="0" err="1" smtClean="0"/>
              <a:t>노력중</a:t>
            </a:r>
            <a:r>
              <a:rPr lang="en-US" altLang="ko-KR" sz="2800" dirty="0" smtClean="0"/>
              <a:t>.</a:t>
            </a:r>
          </a:p>
          <a:p>
            <a:pPr>
              <a:buNone/>
            </a:pPr>
            <a:r>
              <a:rPr lang="ko-KR" altLang="en-US" sz="2800" dirty="0" smtClean="0"/>
              <a:t> 목표</a:t>
            </a:r>
            <a:r>
              <a:rPr lang="en-US" altLang="ko-KR" sz="2800" dirty="0" smtClean="0"/>
              <a:t>4. </a:t>
            </a:r>
            <a:r>
              <a:rPr lang="ko-KR" altLang="en-US" sz="2800" dirty="0" err="1" smtClean="0"/>
              <a:t>토익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800</a:t>
            </a:r>
            <a:r>
              <a:rPr lang="ko-KR" altLang="en-US" sz="2800" dirty="0" smtClean="0"/>
              <a:t>점 이상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    </a:t>
            </a:r>
            <a:r>
              <a:rPr lang="ko-KR" altLang="en-US" sz="2800" dirty="0" smtClean="0"/>
              <a:t>미달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-24"/>
            <a:ext cx="8229600" cy="1143000"/>
          </a:xfrm>
        </p:spPr>
        <p:txBody>
          <a:bodyPr/>
          <a:lstStyle/>
          <a:p>
            <a:r>
              <a:rPr lang="en-US" altLang="ko-KR" dirty="0" smtClean="0"/>
              <a:t>2010</a:t>
            </a:r>
            <a:r>
              <a:rPr lang="ko-KR" altLang="en-US" dirty="0" smtClean="0"/>
              <a:t>년 경인년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dirty="0" smtClean="0"/>
              <a:t>1</a:t>
            </a:r>
            <a:r>
              <a:rPr lang="ko-KR" altLang="en-US" sz="2000" dirty="0" smtClean="0"/>
              <a:t>월</a:t>
            </a:r>
            <a:r>
              <a:rPr lang="en-US" altLang="ko-KR" sz="2000" dirty="0" smtClean="0"/>
              <a:t>13</a:t>
            </a:r>
            <a:r>
              <a:rPr lang="ko-KR" altLang="en-US" sz="2000" dirty="0" smtClean="0"/>
              <a:t>일 </a:t>
            </a:r>
            <a:r>
              <a:rPr lang="en-US" altLang="ko-KR" sz="2000" dirty="0" smtClean="0"/>
              <a:t>~2</a:t>
            </a:r>
            <a:r>
              <a:rPr lang="ko-KR" altLang="en-US" sz="2000" dirty="0" smtClean="0"/>
              <a:t>월</a:t>
            </a:r>
            <a:r>
              <a:rPr lang="en-US" altLang="ko-KR" sz="2000" dirty="0" smtClean="0"/>
              <a:t>27</a:t>
            </a:r>
            <a:r>
              <a:rPr lang="ko-KR" altLang="en-US" sz="2000" dirty="0" smtClean="0"/>
              <a:t>일  캐나다 어학연수</a:t>
            </a:r>
            <a:endParaRPr lang="en-US" altLang="ko-KR" sz="2000" dirty="0" smtClean="0"/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2</a:t>
            </a:r>
            <a:r>
              <a:rPr lang="ko-KR" altLang="en-US" sz="2000" dirty="0" smtClean="0"/>
              <a:t>월</a:t>
            </a:r>
            <a:r>
              <a:rPr lang="en-US" altLang="ko-KR" sz="2000" dirty="0" smtClean="0"/>
              <a:t>28</a:t>
            </a:r>
            <a:r>
              <a:rPr lang="ko-KR" altLang="en-US" sz="2000" dirty="0" smtClean="0"/>
              <a:t>일 토익 시험</a:t>
            </a:r>
            <a:endParaRPr lang="en-US" altLang="ko-KR" sz="2000" dirty="0" smtClean="0"/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3</a:t>
            </a:r>
            <a:r>
              <a:rPr lang="ko-KR" altLang="en-US" sz="2000" dirty="0" smtClean="0"/>
              <a:t>월</a:t>
            </a:r>
            <a:r>
              <a:rPr lang="en-US" altLang="ko-KR" sz="2000" dirty="0" smtClean="0"/>
              <a:t>7</a:t>
            </a:r>
            <a:r>
              <a:rPr lang="ko-KR" altLang="en-US" sz="2000" dirty="0" smtClean="0"/>
              <a:t>일 토익 </a:t>
            </a:r>
            <a:r>
              <a:rPr lang="en-US" altLang="ko-KR" sz="2000" dirty="0" smtClean="0"/>
              <a:t>Speaking </a:t>
            </a:r>
            <a:r>
              <a:rPr lang="ko-KR" altLang="en-US" sz="2000" dirty="0" smtClean="0"/>
              <a:t>시험</a:t>
            </a:r>
            <a:endParaRPr lang="en-US" altLang="ko-KR" sz="2000" dirty="0" smtClean="0"/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3</a:t>
            </a:r>
            <a:r>
              <a:rPr lang="ko-KR" altLang="en-US" sz="2000" dirty="0" smtClean="0"/>
              <a:t>월 학기시작 이후</a:t>
            </a:r>
            <a:endParaRPr lang="en-US" altLang="ko-KR" sz="20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000" dirty="0" smtClean="0"/>
              <a:t>   1</a:t>
            </a:r>
            <a:r>
              <a:rPr lang="ko-KR" altLang="en-US" sz="2000" dirty="0" smtClean="0"/>
              <a:t>학기 졸업시험 준비 </a:t>
            </a:r>
            <a:r>
              <a:rPr lang="en-US" altLang="ko-KR" sz="2000" dirty="0" smtClean="0"/>
              <a:t>( </a:t>
            </a:r>
            <a:r>
              <a:rPr lang="ko-KR" altLang="en-US" sz="2000" dirty="0" smtClean="0"/>
              <a:t>반드시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학기에 합격하도록 준비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취업준비 </a:t>
            </a:r>
            <a:endParaRPr lang="en-US" altLang="ko-KR" sz="2000" dirty="0" smtClean="0"/>
          </a:p>
          <a:p>
            <a:pPr>
              <a:lnSpc>
                <a:spcPct val="150000"/>
              </a:lnSpc>
              <a:buNone/>
            </a:pPr>
            <a:r>
              <a:rPr lang="ko-KR" altLang="en-US" sz="2000" dirty="0" smtClean="0"/>
              <a:t>   직무적성 검사 준비 및 어학능력 배양 </a:t>
            </a:r>
            <a:endParaRPr lang="en-US" altLang="ko-KR" sz="20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000" dirty="0" smtClean="0"/>
              <a:t>   </a:t>
            </a:r>
            <a:r>
              <a:rPr lang="ko-KR" altLang="en-US" sz="2000" dirty="0" smtClean="0"/>
              <a:t>전공 지식 </a:t>
            </a:r>
            <a:r>
              <a:rPr lang="en-US" altLang="ko-KR" sz="2000" dirty="0" smtClean="0"/>
              <a:t>Feedback , </a:t>
            </a:r>
            <a:r>
              <a:rPr lang="ko-KR" altLang="en-US" sz="2000" dirty="0" smtClean="0"/>
              <a:t>면접 준비  </a:t>
            </a:r>
            <a:endParaRPr lang="en-US" altLang="ko-KR" sz="2000" dirty="0" smtClean="0"/>
          </a:p>
          <a:p>
            <a:pPr>
              <a:lnSpc>
                <a:spcPct val="150000"/>
              </a:lnSpc>
            </a:pPr>
            <a:r>
              <a:rPr lang="ko-KR" altLang="en-US" sz="2000" dirty="0" smtClean="0"/>
              <a:t>부전공 </a:t>
            </a:r>
            <a:endParaRPr lang="en-US" altLang="ko-KR" sz="2000" dirty="0" smtClean="0"/>
          </a:p>
          <a:p>
            <a:pPr>
              <a:lnSpc>
                <a:spcPct val="150000"/>
              </a:lnSpc>
              <a:buNone/>
            </a:pPr>
            <a:r>
              <a:rPr lang="en-US" altLang="ko-KR" sz="2000" dirty="0" smtClean="0"/>
              <a:t>    </a:t>
            </a:r>
            <a:r>
              <a:rPr lang="ko-KR" altLang="en-US" sz="2000" dirty="0" smtClean="0"/>
              <a:t>부전공 기초 과목에 충실</a:t>
            </a:r>
            <a:r>
              <a:rPr lang="en-US" altLang="ko-KR" sz="2000" dirty="0" smtClean="0"/>
              <a:t>. 1</a:t>
            </a:r>
            <a:r>
              <a:rPr lang="ko-KR" altLang="en-US" sz="2000" dirty="0" smtClean="0"/>
              <a:t>년 세부계획을 세워 차근차근 목표 달성</a:t>
            </a:r>
            <a:r>
              <a:rPr lang="en-US" altLang="ko-KR" sz="2000" dirty="0" smtClean="0"/>
              <a:t> </a:t>
            </a:r>
          </a:p>
          <a:p>
            <a:pPr>
              <a:lnSpc>
                <a:spcPct val="150000"/>
              </a:lnSpc>
              <a:buNone/>
            </a:pPr>
            <a:endParaRPr lang="en-US" altLang="ko-KR" sz="2000" dirty="0" smtClean="0"/>
          </a:p>
          <a:p>
            <a:pPr>
              <a:lnSpc>
                <a:spcPct val="150000"/>
              </a:lnSpc>
              <a:buNone/>
            </a:pPr>
            <a:endParaRPr lang="en-US" altLang="ko-K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/>
          <a:lstStyle/>
          <a:p>
            <a:r>
              <a:rPr lang="ko-KR" altLang="en-US" dirty="0" smtClean="0"/>
              <a:t>무기 </a:t>
            </a:r>
            <a:r>
              <a:rPr lang="en-US" altLang="ko-KR" dirty="0" smtClean="0"/>
              <a:t>EL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525963"/>
          </a:xfrm>
        </p:spPr>
        <p:txBody>
          <a:bodyPr>
            <a:noAutofit/>
          </a:bodyPr>
          <a:lstStyle/>
          <a:p>
            <a:r>
              <a:rPr lang="ko-KR" altLang="en-US" sz="2800" dirty="0" smtClean="0"/>
              <a:t>무기 </a:t>
            </a:r>
            <a:r>
              <a:rPr lang="en-US" altLang="ko-KR" sz="2800" dirty="0" smtClean="0"/>
              <a:t>EL</a:t>
            </a:r>
            <a:r>
              <a:rPr lang="ko-KR" altLang="en-US" sz="2800" dirty="0" smtClean="0"/>
              <a:t>업체 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>
                <a:latin typeface="바탕"/>
                <a:ea typeface="바탕"/>
                <a:sym typeface="Wingdings 2"/>
              </a:rPr>
              <a:t>① </a:t>
            </a:r>
            <a:r>
              <a:rPr lang="en-US" altLang="ko-KR" sz="2800" dirty="0" smtClean="0">
                <a:sym typeface="Wingdings 2"/>
                <a:hlinkClick r:id="rId2"/>
              </a:rPr>
              <a:t>e-</a:t>
            </a:r>
            <a:r>
              <a:rPr lang="en-US" altLang="ko-KR" sz="2800" dirty="0" err="1" smtClean="0">
                <a:sym typeface="Wingdings 2"/>
                <a:hlinkClick r:id="rId2"/>
              </a:rPr>
              <a:t>lumitec</a:t>
            </a:r>
            <a:r>
              <a:rPr lang="en-US" altLang="ko-KR" sz="2800" dirty="0" smtClean="0">
                <a:sym typeface="Wingdings 2"/>
              </a:rPr>
              <a:t> -  EL device </a:t>
            </a:r>
            <a:r>
              <a:rPr lang="ko-KR" altLang="en-US" sz="2800" dirty="0" smtClean="0">
                <a:sym typeface="Wingdings 2"/>
              </a:rPr>
              <a:t>제조업체로 회사에서 </a:t>
            </a:r>
            <a:r>
              <a:rPr lang="ko-KR" altLang="en-US" sz="2800" dirty="0" err="1" smtClean="0">
                <a:sym typeface="Wingdings 2"/>
              </a:rPr>
              <a:t>따로운영하는</a:t>
            </a:r>
            <a:r>
              <a:rPr lang="ko-KR" altLang="en-US" sz="2800" dirty="0" smtClean="0">
                <a:sym typeface="Wingdings 2"/>
              </a:rPr>
              <a:t> </a:t>
            </a:r>
            <a:r>
              <a:rPr lang="en-US" altLang="ko-KR" sz="2800" dirty="0" smtClean="0">
                <a:sym typeface="Wingdings 2"/>
              </a:rPr>
              <a:t>EL</a:t>
            </a:r>
            <a:r>
              <a:rPr lang="ko-KR" altLang="en-US" sz="2800" dirty="0" smtClean="0">
                <a:sym typeface="Wingdings 2"/>
              </a:rPr>
              <a:t>제품 쇼핑몰이 있음</a:t>
            </a:r>
            <a:r>
              <a:rPr lang="en-US" altLang="ko-KR" sz="2800" dirty="0" smtClean="0">
                <a:sym typeface="Wingdings 2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+mn-ea"/>
                <a:sym typeface="Wingdings 2"/>
              </a:rPr>
              <a:t>② </a:t>
            </a:r>
            <a:r>
              <a:rPr lang="en-US" altLang="ko-KR" sz="2800" dirty="0" err="1" smtClean="0">
                <a:latin typeface="+mn-ea"/>
                <a:sym typeface="Wingdings 2"/>
                <a:hlinkClick r:id="rId3"/>
              </a:rPr>
              <a:t>elumi</a:t>
            </a:r>
            <a:r>
              <a:rPr lang="en-US" altLang="ko-KR" sz="2800" dirty="0" smtClean="0">
                <a:latin typeface="+mn-ea"/>
                <a:sym typeface="Wingdings 2"/>
              </a:rPr>
              <a:t> – </a:t>
            </a:r>
            <a:r>
              <a:rPr lang="ko-KR" altLang="en-US" sz="2800" dirty="0" smtClean="0">
                <a:latin typeface="+mn-ea"/>
                <a:sym typeface="Wingdings 2"/>
              </a:rPr>
              <a:t>위 회사와 마찬가지로 제조와 판매를 동시에 하는 업체</a:t>
            </a:r>
            <a:r>
              <a:rPr lang="en-US" altLang="ko-KR" sz="2800" dirty="0" smtClean="0">
                <a:latin typeface="+mn-ea"/>
                <a:sym typeface="Wingdings 2"/>
              </a:rPr>
              <a:t>.</a:t>
            </a:r>
          </a:p>
          <a:p>
            <a:pPr>
              <a:buNone/>
            </a:pPr>
            <a:r>
              <a:rPr lang="en-US" altLang="ko-KR" sz="2800" dirty="0" smtClean="0">
                <a:latin typeface="+mn-ea"/>
                <a:sym typeface="Wingdings 2"/>
              </a:rPr>
              <a:t> </a:t>
            </a:r>
            <a:r>
              <a:rPr lang="ko-KR" altLang="en-US" sz="2800" dirty="0" smtClean="0">
                <a:latin typeface="+mn-ea"/>
                <a:sym typeface="Wingdings 2"/>
              </a:rPr>
              <a:t>차주 업체와 연락 </a:t>
            </a:r>
            <a:endParaRPr lang="en-US" altLang="ko-KR" sz="2800" dirty="0" smtClean="0">
              <a:latin typeface="+mn-ea"/>
              <a:sym typeface="Wingdings 2"/>
            </a:endParaRPr>
          </a:p>
          <a:p>
            <a:pPr>
              <a:buNone/>
            </a:pPr>
            <a:r>
              <a:rPr lang="en-US" altLang="ko-KR" sz="2800" dirty="0" smtClean="0">
                <a:latin typeface="+mn-ea"/>
                <a:sym typeface="Wingdings 2"/>
              </a:rPr>
              <a:t> </a:t>
            </a:r>
            <a:r>
              <a:rPr lang="ko-KR" altLang="en-US" sz="2800" dirty="0" smtClean="0">
                <a:latin typeface="+mn-ea"/>
                <a:sym typeface="Wingdings 2"/>
              </a:rPr>
              <a:t>형광체 문의 후 재료 조사</a:t>
            </a:r>
            <a:r>
              <a:rPr lang="en-US" altLang="ko-KR" sz="2800" dirty="0" smtClean="0">
                <a:latin typeface="+mn-ea"/>
                <a:sym typeface="Wingdings 2"/>
              </a:rPr>
              <a:t>.</a:t>
            </a:r>
          </a:p>
          <a:p>
            <a:pPr>
              <a:buFont typeface="Arial" charset="0"/>
              <a:buChar char="•"/>
            </a:pPr>
            <a:r>
              <a:rPr lang="ko-KR" altLang="en-US" sz="2800" dirty="0" smtClean="0">
                <a:latin typeface="+mn-ea"/>
                <a:sym typeface="Wingdings 2"/>
              </a:rPr>
              <a:t>새로운 </a:t>
            </a:r>
            <a:r>
              <a:rPr lang="en-US" altLang="ko-KR" sz="2800" dirty="0" smtClean="0">
                <a:latin typeface="+mn-ea"/>
                <a:sym typeface="Wingdings 2"/>
              </a:rPr>
              <a:t>ITO </a:t>
            </a:r>
            <a:r>
              <a:rPr lang="ko-KR" altLang="en-US" sz="2800" dirty="0" smtClean="0">
                <a:latin typeface="+mn-ea"/>
                <a:sym typeface="Wingdings 2"/>
              </a:rPr>
              <a:t>필름 수배</a:t>
            </a:r>
            <a:endParaRPr lang="en-US" altLang="ko-KR" sz="2800" dirty="0" smtClean="0">
              <a:latin typeface="+mn-ea"/>
              <a:sym typeface="Wingdings 2"/>
            </a:endParaRPr>
          </a:p>
          <a:p>
            <a:pPr>
              <a:buFont typeface="Arial" charset="0"/>
              <a:buChar char="•"/>
            </a:pPr>
            <a:r>
              <a:rPr lang="ko-KR" altLang="en-US" sz="2800" dirty="0" smtClean="0">
                <a:latin typeface="+mn-ea"/>
                <a:sym typeface="Wingdings 2"/>
              </a:rPr>
              <a:t>형광체 재료 합성 방법 연구</a:t>
            </a:r>
            <a:r>
              <a:rPr lang="en-US" altLang="ko-KR" sz="2800" dirty="0" smtClean="0">
                <a:latin typeface="+mn-ea"/>
                <a:sym typeface="Wingdings 2"/>
              </a:rPr>
              <a:t>(</a:t>
            </a:r>
            <a:r>
              <a:rPr lang="ko-KR" altLang="en-US" sz="2800" dirty="0" err="1" smtClean="0">
                <a:latin typeface="+mn-ea"/>
                <a:sym typeface="Wingdings 2"/>
              </a:rPr>
              <a:t>저점도</a:t>
            </a:r>
            <a:r>
              <a:rPr lang="en-US" altLang="ko-KR" sz="2800" dirty="0" smtClean="0">
                <a:latin typeface="+mn-ea"/>
                <a:sym typeface="Wingdings 2"/>
              </a:rPr>
              <a:t>, </a:t>
            </a:r>
            <a:r>
              <a:rPr lang="ko-KR" altLang="en-US" sz="2800" dirty="0" smtClean="0">
                <a:latin typeface="+mn-ea"/>
                <a:sym typeface="Wingdings 2"/>
              </a:rPr>
              <a:t>고효율 특성</a:t>
            </a:r>
            <a:r>
              <a:rPr lang="en-US" altLang="ko-KR" sz="2800" dirty="0" smtClean="0">
                <a:latin typeface="+mn-ea"/>
                <a:sym typeface="Wingdings 2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ko-KR" altLang="en-US" sz="2800" dirty="0" smtClean="0">
                <a:latin typeface="+mn-ea"/>
                <a:sym typeface="Wingdings 2"/>
              </a:rPr>
              <a:t>성균관대 </a:t>
            </a:r>
            <a:r>
              <a:rPr lang="ko-KR" altLang="en-US" sz="2800" dirty="0" err="1" smtClean="0">
                <a:latin typeface="+mn-ea"/>
                <a:sym typeface="Wingdings 2"/>
              </a:rPr>
              <a:t>스퀴지</a:t>
            </a:r>
            <a:r>
              <a:rPr lang="ko-KR" altLang="en-US" sz="2800" dirty="0" smtClean="0">
                <a:latin typeface="+mn-ea"/>
                <a:sym typeface="Wingdings 2"/>
              </a:rPr>
              <a:t> 문의 후 업체 연결</a:t>
            </a:r>
            <a:endParaRPr lang="en-US" altLang="ko-KR" sz="2800" dirty="0" smtClean="0">
              <a:latin typeface="+mn-ea"/>
              <a:sym typeface="Wingdings 2"/>
            </a:endParaRPr>
          </a:p>
          <a:p>
            <a:pPr>
              <a:buNone/>
            </a:pPr>
            <a:endParaRPr lang="en-US" altLang="ko-KR" sz="2800" dirty="0" smtClean="0">
              <a:latin typeface="+mn-ea"/>
              <a:sym typeface="Wingdings 2"/>
            </a:endParaRPr>
          </a:p>
          <a:p>
            <a:pPr>
              <a:buNone/>
            </a:pPr>
            <a:endParaRPr lang="en-US" altLang="ko-KR" sz="2800" dirty="0" smtClean="0">
              <a:latin typeface="+mn-ea"/>
              <a:sym typeface="Wingdings 2"/>
            </a:endParaRPr>
          </a:p>
          <a:p>
            <a:pPr>
              <a:buNone/>
            </a:pPr>
            <a:endParaRPr lang="en-US" altLang="ko-KR" sz="2800" dirty="0" smtClean="0"/>
          </a:p>
          <a:p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</a:t>
            </a:r>
          </a:p>
          <a:p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연구실 </a:t>
            </a:r>
            <a:r>
              <a:rPr lang="ko-KR" altLang="en-US" dirty="0" err="1" smtClean="0"/>
              <a:t>인턴쉽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17681"/>
            <a:ext cx="8229600" cy="4525963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dirty="0" smtClean="0"/>
              <a:t>지원비 </a:t>
            </a:r>
            <a:r>
              <a:rPr lang="en-US" altLang="ko-KR" dirty="0" smtClean="0"/>
              <a:t>60</a:t>
            </a:r>
            <a:r>
              <a:rPr lang="ko-KR" altLang="en-US" dirty="0" smtClean="0"/>
              <a:t>만원 사용방안 논의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인턴쉽</a:t>
            </a:r>
            <a:r>
              <a:rPr lang="ko-KR" altLang="en-US" dirty="0" smtClean="0"/>
              <a:t> 실습 일지 수정 후 문의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- </a:t>
            </a:r>
            <a:r>
              <a:rPr lang="ko-KR" altLang="en-US" dirty="0" smtClean="0"/>
              <a:t>차주 </a:t>
            </a:r>
            <a:r>
              <a:rPr lang="ko-KR" altLang="en-US" dirty="0" err="1" smtClean="0"/>
              <a:t>학사관리팀</a:t>
            </a:r>
            <a:r>
              <a:rPr lang="ko-KR" altLang="en-US" dirty="0" smtClean="0"/>
              <a:t> 문의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13</a:t>
            </a:r>
            <a:r>
              <a:rPr lang="ko-KR" altLang="en-US" dirty="0" smtClean="0"/>
              <a:t>일 까지 모든 인턴쉽 관련 서류 완료</a:t>
            </a:r>
            <a:r>
              <a:rPr lang="en-US" altLang="ko-KR" dirty="0" smtClean="0"/>
              <a:t>.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3108" y="2571744"/>
            <a:ext cx="5643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dirty="0" smtClean="0"/>
              <a:t>감사합니다</a:t>
            </a:r>
            <a:r>
              <a:rPr lang="en-US" altLang="ko-KR" sz="7200" dirty="0" smtClean="0"/>
              <a:t>. </a:t>
            </a:r>
            <a:endParaRPr lang="ko-KR" alt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ckyTi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Lucky Tie">
      <a:majorFont>
        <a:latin typeface="Tahoma"/>
        <a:ea typeface=""/>
        <a:cs typeface=""/>
        <a:font script="Cyrl" typeface="Tahoma"/>
        <a:font script="Grek" typeface="Tahoma"/>
        <a:font script="Jpan" typeface="ＭＳ Ｐ明朝"/>
        <a:font script="Hang" typeface="굴림"/>
        <a:font script="Hans" typeface="黑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Franklin Gothic Book"/>
        <a:ea typeface=""/>
        <a:cs typeface=""/>
        <a:font script="Cyrl" typeface="Arial"/>
        <a:font script="Grek" typeface="Arial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cky Tie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hueMod val="100000"/>
                <a:satMod val="90000"/>
              </a:schemeClr>
            </a:gs>
            <a:gs pos="50000">
              <a:schemeClr val="phClr">
                <a:tint val="5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90000"/>
              </a:schemeClr>
            </a:gs>
          </a:gsLst>
          <a:lin ang="1800000" scaled="1"/>
        </a:gradFill>
        <a:solidFill>
          <a:schemeClr val="phClr">
            <a:tint val="100000"/>
            <a:shade val="100000"/>
            <a:hueMod val="100000"/>
            <a:satMod val="100000"/>
          </a:schemeClr>
        </a:solidFill>
      </a:fillStyleLst>
      <a:lnStyleLst>
        <a:ln w="20000" cap="flat" cmpd="sng" algn="ctr">
          <a:solidFill>
            <a:schemeClr val="phClr"/>
          </a:solidFill>
          <a:prstDash val="solid"/>
        </a:ln>
        <a:ln w="30000" cap="flat" cmpd="sng" algn="ctr">
          <a:solidFill>
            <a:schemeClr val="phClr"/>
          </a:solidFill>
          <a:prstDash val="solid"/>
        </a:ln>
        <a:ln w="400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12700">
              <a:schemeClr val="phClr">
                <a:tint val="100000"/>
                <a:shade val="100000"/>
                <a:alpha val="50196"/>
                <a:hueMod val="100000"/>
                <a:satMod val="100000"/>
              </a:schemeClr>
            </a:glow>
          </a:effectLst>
        </a:effectStyle>
        <a:effectStyle>
          <a:effectLst>
            <a:innerShdw blurRad="25400" dist="38100" dir="2700000">
              <a:schemeClr val="phClr">
                <a:tint val="90000"/>
                <a:shade val="100000"/>
                <a:hueMod val="100000"/>
                <a:satMod val="100000"/>
              </a:schemeClr>
            </a:innerShdw>
          </a:effectLst>
        </a:effectStyle>
        <a:effectStyle>
          <a:effectLst>
            <a:innerShdw blurRad="25400" dist="38100" dir="2700000">
              <a:schemeClr val="phClr">
                <a:tint val="100000"/>
                <a:shade val="50000"/>
                <a:hueMod val="100000"/>
                <a:satMod val="100000"/>
              </a:schemeClr>
            </a:innerShdw>
          </a:effectLst>
          <a:scene3d>
            <a:camera prst="orthographicFront"/>
            <a:lightRig rig="soft" dir="t"/>
          </a:scene3d>
          <a:sp3d extrusionH="76200" prstMaterial="matte">
            <a:bevelT h="50800"/>
            <a:bevelB w="0" h="0"/>
            <a:extrusionClr>
              <a:schemeClr val="accent3">
                <a:tint val="40000"/>
              </a:schemeClr>
            </a:extrusionClr>
          </a:sp3d>
        </a:effectStyle>
      </a:effectStyleLst>
      <a:bgFillStyleLst>
        <a:gradFill rotWithShape="1">
          <a:gsLst>
            <a:gs pos="0">
              <a:schemeClr val="phClr">
                <a:tint val="100000"/>
                <a:shade val="50000"/>
                <a:hueMod val="100000"/>
                <a:satMod val="100000"/>
              </a:schemeClr>
            </a:gs>
            <a:gs pos="40000">
              <a:schemeClr val="phClr">
                <a:tint val="8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</a:schemeClr>
            </a:gs>
          </a:gsLst>
          <a:lin ang="27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60000"/>
                <a:hueMod val="100000"/>
                <a:satMod val="100000"/>
              </a:schemeClr>
              <a:schemeClr val="phClr">
                <a:tint val="7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복주머니</Template>
  <TotalTime>447</TotalTime>
  <Words>229</Words>
  <Application>Microsoft Office PowerPoint</Application>
  <PresentationFormat>화면 슬라이드 쇼(4:3)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LuckyTie</vt:lpstr>
      <vt:lpstr>2010년 상반기 워크샵</vt:lpstr>
      <vt:lpstr>2009년 목표 달성 결과</vt:lpstr>
      <vt:lpstr>2010년 경인년 계획</vt:lpstr>
      <vt:lpstr>무기 EL</vt:lpstr>
      <vt:lpstr>연구실 인턴쉽</vt:lpstr>
      <vt:lpstr>슬라이드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이형규</dc:creator>
  <cp:lastModifiedBy>이형규</cp:lastModifiedBy>
  <cp:revision>25</cp:revision>
  <dcterms:created xsi:type="dcterms:W3CDTF">2010-01-07T10:31:04Z</dcterms:created>
  <dcterms:modified xsi:type="dcterms:W3CDTF">2010-01-09T06:50:46Z</dcterms:modified>
</cp:coreProperties>
</file>