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4" r:id="rId3"/>
    <p:sldId id="265" r:id="rId4"/>
    <p:sldId id="266" r:id="rId5"/>
    <p:sldId id="268" r:id="rId6"/>
    <p:sldId id="267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BB6B"/>
    <a:srgbClr val="DFAB87"/>
    <a:srgbClr val="7ED4E8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20" autoAdjust="0"/>
  </p:normalViewPr>
  <p:slideViewPr>
    <p:cSldViewPr>
      <p:cViewPr varScale="1">
        <p:scale>
          <a:sx n="53" d="100"/>
          <a:sy n="53" d="100"/>
        </p:scale>
        <p:origin x="-96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8"/>
          <p:cNvSpPr>
            <a:spLocks noChangeArrowheads="1"/>
          </p:cNvSpPr>
          <p:nvPr/>
        </p:nvSpPr>
        <p:spPr bwMode="gray">
          <a:xfrm>
            <a:off x="1524000" y="1981200"/>
            <a:ext cx="1524000" cy="14509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ea typeface="굴림" charset="-127"/>
            </a:endParaRPr>
          </a:p>
        </p:txBody>
      </p:sp>
      <p:sp>
        <p:nvSpPr>
          <p:cNvPr id="5" name="Rectangle 49"/>
          <p:cNvSpPr>
            <a:spLocks noChangeArrowheads="1"/>
          </p:cNvSpPr>
          <p:nvPr/>
        </p:nvSpPr>
        <p:spPr bwMode="gray">
          <a:xfrm>
            <a:off x="4572000" y="1981200"/>
            <a:ext cx="1524000" cy="14509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ea typeface="굴림" charset="-127"/>
            </a:endParaRPr>
          </a:p>
        </p:txBody>
      </p:sp>
      <p:sp>
        <p:nvSpPr>
          <p:cNvPr id="6" name="Rectangle 50"/>
          <p:cNvSpPr>
            <a:spLocks noChangeArrowheads="1"/>
          </p:cNvSpPr>
          <p:nvPr/>
        </p:nvSpPr>
        <p:spPr bwMode="gray">
          <a:xfrm>
            <a:off x="3048000" y="3429000"/>
            <a:ext cx="1524000" cy="14509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ea typeface="굴림" charset="-127"/>
            </a:endParaRPr>
          </a:p>
        </p:txBody>
      </p:sp>
      <p:sp>
        <p:nvSpPr>
          <p:cNvPr id="7" name="Rectangle 51"/>
          <p:cNvSpPr>
            <a:spLocks noChangeArrowheads="1"/>
          </p:cNvSpPr>
          <p:nvPr/>
        </p:nvSpPr>
        <p:spPr bwMode="gray">
          <a:xfrm>
            <a:off x="6096000" y="3429000"/>
            <a:ext cx="1524000" cy="14509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ea typeface="굴림" charset="-127"/>
            </a:endParaRPr>
          </a:p>
        </p:txBody>
      </p:sp>
      <p:pic>
        <p:nvPicPr>
          <p:cNvPr id="8" name="Picture 36" descr="j03155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4572000" y="1979613"/>
            <a:ext cx="152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2" descr="j031556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3035300" y="3417888"/>
            <a:ext cx="1525588" cy="145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3" descr="j031558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gray">
          <a:xfrm>
            <a:off x="6094413" y="3430588"/>
            <a:ext cx="1524000" cy="143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4" descr="j017486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gray">
          <a:xfrm>
            <a:off x="1536700" y="1981200"/>
            <a:ext cx="152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52" descr="Light horizontal"/>
          <p:cNvSpPr>
            <a:spLocks noChangeArrowheads="1"/>
          </p:cNvSpPr>
          <p:nvPr/>
        </p:nvSpPr>
        <p:spPr bwMode="gray">
          <a:xfrm>
            <a:off x="11113" y="838200"/>
            <a:ext cx="9132887" cy="762000"/>
          </a:xfrm>
          <a:prstGeom prst="rect">
            <a:avLst/>
          </a:prstGeom>
          <a:pattFill prst="ltHorz">
            <a:fgClr>
              <a:schemeClr val="bg2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ea typeface="굴림" charset="-127"/>
            </a:endParaRPr>
          </a:p>
        </p:txBody>
      </p:sp>
      <p:sp>
        <p:nvSpPr>
          <p:cNvPr id="13" name="Rectangle 46"/>
          <p:cNvSpPr>
            <a:spLocks noChangeArrowheads="1"/>
          </p:cNvSpPr>
          <p:nvPr/>
        </p:nvSpPr>
        <p:spPr bwMode="gray">
          <a:xfrm>
            <a:off x="3048000" y="1981200"/>
            <a:ext cx="1524000" cy="14509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ea typeface="굴림" charset="-127"/>
            </a:endParaRPr>
          </a:p>
        </p:txBody>
      </p:sp>
      <p:sp>
        <p:nvSpPr>
          <p:cNvPr id="14" name="Rectangle 47"/>
          <p:cNvSpPr>
            <a:spLocks noChangeArrowheads="1"/>
          </p:cNvSpPr>
          <p:nvPr/>
        </p:nvSpPr>
        <p:spPr bwMode="gray">
          <a:xfrm>
            <a:off x="4572000" y="3429000"/>
            <a:ext cx="1524000" cy="1447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ea typeface="굴림" charset="-127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914400"/>
            <a:ext cx="8229600" cy="685800"/>
          </a:xfrm>
        </p:spPr>
        <p:txBody>
          <a:bodyPr/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5105400"/>
            <a:ext cx="6934200" cy="5334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en-US" altLang="ko-KR"/>
          </a:p>
        </p:txBody>
      </p:sp>
      <p:sp>
        <p:nvSpPr>
          <p:cNvPr id="1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2646D97-92ED-4965-8C77-9685FDF453C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E23EF-8F07-4707-B6DB-3353919202E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62738" y="228600"/>
            <a:ext cx="2068512" cy="59436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53138" cy="59436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4C9ED-10F7-4D53-B155-E30B194858B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74050" cy="4603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838200" y="914400"/>
            <a:ext cx="7772400" cy="5257800"/>
          </a:xfrm>
        </p:spPr>
        <p:txBody>
          <a:bodyPr/>
          <a:lstStyle/>
          <a:p>
            <a:pPr lvl="0"/>
            <a:r>
              <a:rPr lang="ko-KR" altLang="en-US" noProof="0" smtClean="0"/>
              <a:t>표를 추가하려면 아이콘을 클릭하십시오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595D5-A59F-4AB3-B283-3D0AA0F372A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47578-A570-4AA6-BF84-F6071132DB2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B8B8A-DE58-4C90-89F7-4AFE9EEC0C8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914400"/>
            <a:ext cx="381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800600" y="914400"/>
            <a:ext cx="381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B2511-B894-42B8-9AB7-035B52C2446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92495-BB33-4F48-931E-1A8FCB106CB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91B21-6D18-47E4-84C2-E1B52CB201D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A94E4-668A-465C-A31B-2A894C17A3F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B9681-B34C-49D4-9A00-F5CCC386C37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0E663-5D63-4B08-A87C-26026724154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23" descr="Light horizontal"/>
          <p:cNvSpPr>
            <a:spLocks noChangeArrowheads="1"/>
          </p:cNvSpPr>
          <p:nvPr/>
        </p:nvSpPr>
        <p:spPr bwMode="gray">
          <a:xfrm>
            <a:off x="0" y="0"/>
            <a:ext cx="9144000" cy="762000"/>
          </a:xfrm>
          <a:prstGeom prst="rect">
            <a:avLst/>
          </a:prstGeom>
          <a:pattFill prst="ltHorz">
            <a:fgClr>
              <a:schemeClr val="bg2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ea typeface="굴림" charset="-127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7056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굴림" charset="-127"/>
              </a:defRPr>
            </a:lvl1pPr>
          </a:lstStyle>
          <a:p>
            <a:pPr>
              <a:defRPr/>
            </a:pPr>
            <a:fld id="{CD564A11-2A8D-4414-B688-90D467CD7C5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48" name="Rectangle 24" descr="Light horizontal"/>
          <p:cNvSpPr>
            <a:spLocks noChangeArrowheads="1"/>
          </p:cNvSpPr>
          <p:nvPr/>
        </p:nvSpPr>
        <p:spPr bwMode="gray">
          <a:xfrm>
            <a:off x="0" y="762000"/>
            <a:ext cx="685800" cy="6096000"/>
          </a:xfrm>
          <a:prstGeom prst="rect">
            <a:avLst/>
          </a:prstGeom>
          <a:pattFill prst="ltHorz">
            <a:fgClr>
              <a:schemeClr val="folHlink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ea typeface="굴림" charset="-127"/>
            </a:endParaRPr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>
            <a:off x="0" y="6400800"/>
            <a:ext cx="6934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grpSp>
        <p:nvGrpSpPr>
          <p:cNvPr id="1032" name="Group 29"/>
          <p:cNvGrpSpPr>
            <a:grpSpLocks/>
          </p:cNvGrpSpPr>
          <p:nvPr/>
        </p:nvGrpSpPr>
        <p:grpSpPr bwMode="auto">
          <a:xfrm>
            <a:off x="7010400" y="5876925"/>
            <a:ext cx="1828800" cy="533400"/>
            <a:chOff x="1296" y="2112"/>
            <a:chExt cx="3264" cy="917"/>
          </a:xfrm>
        </p:grpSpPr>
        <p:pic>
          <p:nvPicPr>
            <p:cNvPr id="1035" name="Picture 26" descr="j0315558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gray">
            <a:xfrm>
              <a:off x="2448" y="2112"/>
              <a:ext cx="960" cy="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27" descr="j0315568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gray">
            <a:xfrm>
              <a:off x="1296" y="2112"/>
              <a:ext cx="961" cy="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28" descr="j0315584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gray">
            <a:xfrm>
              <a:off x="3600" y="2112"/>
              <a:ext cx="960" cy="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28600"/>
            <a:ext cx="82740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  <p:sp>
        <p:nvSpPr>
          <p:cNvPr id="1034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838200" y="914400"/>
            <a:ext cx="7772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>
                <a:ea typeface="굴림" charset="-127"/>
              </a:rPr>
              <a:t>2010</a:t>
            </a:r>
            <a:r>
              <a:rPr lang="ko-KR" altLang="en-US" sz="3600" smtClean="0">
                <a:ea typeface="굴림" charset="-127"/>
              </a:rPr>
              <a:t>년 상반기  </a:t>
            </a:r>
            <a:r>
              <a:rPr lang="en-US" altLang="ko-KR" sz="3600" smtClean="0">
                <a:ea typeface="굴림" charset="-127"/>
              </a:rPr>
              <a:t>E.D LAB </a:t>
            </a:r>
            <a:r>
              <a:rPr lang="ko-KR" altLang="en-US" sz="3600" smtClean="0">
                <a:ea typeface="굴림" charset="-127"/>
              </a:rPr>
              <a:t>워크샵</a:t>
            </a:r>
            <a:endParaRPr lang="en-US" altLang="ko-KR" sz="3600" smtClean="0">
              <a:ea typeface="굴림" charset="-127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553200" y="5486400"/>
            <a:ext cx="2590800" cy="533400"/>
          </a:xfrm>
        </p:spPr>
        <p:txBody>
          <a:bodyPr/>
          <a:lstStyle/>
          <a:p>
            <a:pPr eaLnBrk="1" hangingPunct="1"/>
            <a:r>
              <a:rPr lang="ko-KR" altLang="en-US" smtClean="0">
                <a:latin typeface="Playbill" pitchFamily="82" charset="0"/>
                <a:ea typeface="굴림" charset="-127"/>
              </a:rPr>
              <a:t>최현석</a:t>
            </a:r>
            <a:endParaRPr lang="en-US" altLang="ko-KR" smtClean="0">
              <a:latin typeface="Playbill" pitchFamily="82" charset="0"/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ea typeface="굴림" charset="-127"/>
              </a:rPr>
              <a:t>2010</a:t>
            </a:r>
            <a:r>
              <a:rPr lang="ko-KR" altLang="en-US" smtClean="0">
                <a:ea typeface="굴림" charset="-127"/>
              </a:rPr>
              <a:t>년 일정</a:t>
            </a:r>
            <a:endParaRPr lang="en-US" altLang="ko-KR" smtClean="0">
              <a:ea typeface="굴림" charset="-127"/>
            </a:endParaRPr>
          </a:p>
        </p:txBody>
      </p:sp>
      <p:graphicFrame>
        <p:nvGraphicFramePr>
          <p:cNvPr id="21667" name="Group 163"/>
          <p:cNvGraphicFramePr>
            <a:graphicFrameLocks noGrp="1"/>
          </p:cNvGraphicFramePr>
          <p:nvPr>
            <p:ph idx="1"/>
          </p:nvPr>
        </p:nvGraphicFramePr>
        <p:xfrm>
          <a:off x="0" y="990600"/>
          <a:ext cx="9041129" cy="5418647"/>
        </p:xfrm>
        <a:graphic>
          <a:graphicData uri="http://schemas.openxmlformats.org/drawingml/2006/table">
            <a:tbl>
              <a:tblPr/>
              <a:tblGrid>
                <a:gridCol w="1271588"/>
                <a:gridCol w="657225"/>
                <a:gridCol w="655637"/>
                <a:gridCol w="630228"/>
                <a:gridCol w="578176"/>
                <a:gridCol w="655638"/>
                <a:gridCol w="657225"/>
                <a:gridCol w="655637"/>
                <a:gridCol w="655638"/>
                <a:gridCol w="655637"/>
                <a:gridCol w="657225"/>
                <a:gridCol w="655638"/>
                <a:gridCol w="655637"/>
              </a:tblGrid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0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1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2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3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4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5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6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7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8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9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10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11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12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월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캡스톤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디자인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D4969"/>
                        </a:gs>
                        <a:gs pos="50000">
                          <a:schemeClr val="accent2"/>
                        </a:gs>
                        <a:gs pos="100000">
                          <a:srgbClr val="3D496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</a:tr>
              <a:tr h="5861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영어 발표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대회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D4969"/>
                        </a:gs>
                        <a:gs pos="50000">
                          <a:schemeClr val="accent2"/>
                        </a:gs>
                        <a:gs pos="100000">
                          <a:srgbClr val="3D496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공정 실습</a:t>
                      </a:r>
                      <a:endParaRPr kumimoji="0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D4969"/>
                        </a:gs>
                        <a:gs pos="50000">
                          <a:schemeClr val="accent2"/>
                        </a:gs>
                        <a:gs pos="100000">
                          <a:srgbClr val="3D496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0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Pspice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&amp;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LASI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D4969"/>
                        </a:gs>
                        <a:gs pos="50000">
                          <a:schemeClr val="accent2"/>
                        </a:gs>
                        <a:gs pos="100000">
                          <a:srgbClr val="3D496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0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온도  센서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D4969"/>
                        </a:gs>
                        <a:gs pos="50000">
                          <a:schemeClr val="accent2"/>
                        </a:gs>
                        <a:gs pos="100000">
                          <a:srgbClr val="3D496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0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졸업 시험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D4969"/>
                        </a:gs>
                        <a:gs pos="50000">
                          <a:schemeClr val="accent2"/>
                        </a:gs>
                        <a:gs pos="100000">
                          <a:srgbClr val="3D496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영어 강독</a:t>
                      </a: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D4969"/>
                        </a:gs>
                        <a:gs pos="50000">
                          <a:schemeClr val="accent2"/>
                        </a:gs>
                        <a:gs pos="100000">
                          <a:srgbClr val="3D496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0" lang="ko-KR" altLang="ko-K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TOEIC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3D4969"/>
                        </a:gs>
                        <a:gs pos="50000">
                          <a:schemeClr val="accent2"/>
                        </a:gs>
                        <a:gs pos="100000">
                          <a:srgbClr val="3D496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4A5D62"/>
                        </a:gs>
                        <a:gs pos="50000">
                          <a:schemeClr val="accent1"/>
                        </a:gs>
                        <a:gs pos="100000">
                          <a:srgbClr val="4A5D62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4" name="오른쪽 화살표 3"/>
          <p:cNvSpPr/>
          <p:nvPr/>
        </p:nvSpPr>
        <p:spPr bwMode="auto">
          <a:xfrm>
            <a:off x="1285852" y="1714488"/>
            <a:ext cx="1857388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오른쪽 화살표 4"/>
          <p:cNvSpPr/>
          <p:nvPr/>
        </p:nvSpPr>
        <p:spPr bwMode="auto">
          <a:xfrm>
            <a:off x="1285852" y="2500306"/>
            <a:ext cx="1214446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오른쪽 화살표 5"/>
          <p:cNvSpPr/>
          <p:nvPr/>
        </p:nvSpPr>
        <p:spPr bwMode="auto">
          <a:xfrm>
            <a:off x="1285852" y="3071810"/>
            <a:ext cx="1428760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오른쪽 화살표 6"/>
          <p:cNvSpPr/>
          <p:nvPr/>
        </p:nvSpPr>
        <p:spPr bwMode="auto">
          <a:xfrm>
            <a:off x="2071670" y="3643314"/>
            <a:ext cx="2071702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오른쪽 화살표 7"/>
          <p:cNvSpPr/>
          <p:nvPr/>
        </p:nvSpPr>
        <p:spPr bwMode="auto">
          <a:xfrm>
            <a:off x="1285852" y="4286256"/>
            <a:ext cx="7643866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오른쪽 화살표 8"/>
          <p:cNvSpPr/>
          <p:nvPr/>
        </p:nvSpPr>
        <p:spPr bwMode="auto">
          <a:xfrm>
            <a:off x="2786050" y="4786322"/>
            <a:ext cx="2286016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오른쪽 화살표 9"/>
          <p:cNvSpPr/>
          <p:nvPr/>
        </p:nvSpPr>
        <p:spPr bwMode="auto">
          <a:xfrm>
            <a:off x="1285852" y="5357826"/>
            <a:ext cx="7643866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오른쪽 화살표 10"/>
          <p:cNvSpPr/>
          <p:nvPr/>
        </p:nvSpPr>
        <p:spPr bwMode="auto">
          <a:xfrm>
            <a:off x="1714480" y="5929330"/>
            <a:ext cx="2143140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오른쪽 화살표 11"/>
          <p:cNvSpPr/>
          <p:nvPr/>
        </p:nvSpPr>
        <p:spPr bwMode="auto">
          <a:xfrm>
            <a:off x="4286248" y="5929330"/>
            <a:ext cx="2000264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오른쪽 화살표 12"/>
          <p:cNvSpPr/>
          <p:nvPr/>
        </p:nvSpPr>
        <p:spPr bwMode="auto">
          <a:xfrm>
            <a:off x="6715140" y="5929330"/>
            <a:ext cx="1857388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오른쪽 화살표 13"/>
          <p:cNvSpPr/>
          <p:nvPr/>
        </p:nvSpPr>
        <p:spPr bwMode="auto">
          <a:xfrm>
            <a:off x="6572264" y="4786322"/>
            <a:ext cx="2286016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오른쪽 화살표 14"/>
          <p:cNvSpPr/>
          <p:nvPr/>
        </p:nvSpPr>
        <p:spPr bwMode="auto">
          <a:xfrm>
            <a:off x="5072066" y="3000372"/>
            <a:ext cx="1857388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오른쪽 화살표 15"/>
          <p:cNvSpPr/>
          <p:nvPr/>
        </p:nvSpPr>
        <p:spPr bwMode="auto">
          <a:xfrm>
            <a:off x="5929322" y="3643314"/>
            <a:ext cx="2071702" cy="357190"/>
          </a:xfrm>
          <a:prstGeom prst="rightArrow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2214546" y="214290"/>
            <a:ext cx="4214842" cy="460375"/>
          </a:xfrm>
        </p:spPr>
        <p:txBody>
          <a:bodyPr/>
          <a:lstStyle/>
          <a:p>
            <a:pPr eaLnBrk="1" hangingPunct="1"/>
            <a:r>
              <a:rPr lang="ko-KR" altLang="en-US" dirty="0" smtClean="0">
                <a:ea typeface="굴림" charset="-127"/>
              </a:rPr>
              <a:t>일정 세부 내용 </a:t>
            </a:r>
            <a:endParaRPr lang="en-US" altLang="ko-KR" dirty="0" smtClean="0">
              <a:ea typeface="굴림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1285861"/>
            <a:ext cx="77867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ko-KR" altLang="en-US" dirty="0" smtClean="0"/>
              <a:t>공정 실습을 익혀 연구 활동을 수월하게 할 수 있는 능력을 키운다</a:t>
            </a:r>
            <a:r>
              <a:rPr lang="en-US" altLang="ko-KR" dirty="0" smtClean="0"/>
              <a:t>.</a:t>
            </a:r>
          </a:p>
          <a:p>
            <a:pPr>
              <a:buFont typeface="Wingdings" pitchFamily="2" charset="2"/>
              <a:buChar char="u"/>
            </a:pPr>
            <a:endParaRPr lang="en-US" altLang="ko-KR" dirty="0" smtClean="0"/>
          </a:p>
          <a:p>
            <a:pPr>
              <a:buFont typeface="Wingdings" pitchFamily="2" charset="2"/>
              <a:buChar char="u"/>
            </a:pPr>
            <a:r>
              <a:rPr lang="en-US" altLang="ko-KR" dirty="0" err="1" smtClean="0"/>
              <a:t>Pspice</a:t>
            </a:r>
            <a:r>
              <a:rPr lang="en-US" altLang="ko-KR" dirty="0" smtClean="0"/>
              <a:t> &amp; </a:t>
            </a:r>
            <a:r>
              <a:rPr lang="en-US" altLang="ko-KR" dirty="0" err="1" smtClean="0"/>
              <a:t>lasi</a:t>
            </a:r>
            <a:r>
              <a:rPr lang="ko-KR" altLang="en-US" dirty="0"/>
              <a:t> </a:t>
            </a:r>
            <a:r>
              <a:rPr lang="ko-KR" altLang="en-US" dirty="0" err="1" smtClean="0"/>
              <a:t>를</a:t>
            </a:r>
            <a:r>
              <a:rPr lang="ko-KR" altLang="en-US" dirty="0" smtClean="0"/>
              <a:t> 익혀 </a:t>
            </a:r>
            <a:r>
              <a:rPr lang="ko-KR" altLang="en-US" dirty="0" smtClean="0"/>
              <a:t>회로 설계 </a:t>
            </a:r>
            <a:r>
              <a:rPr lang="ko-KR" altLang="en-US" dirty="0" smtClean="0"/>
              <a:t>및 </a:t>
            </a:r>
            <a:r>
              <a:rPr lang="ko-KR" altLang="en-US" dirty="0" smtClean="0"/>
              <a:t>측정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제작 </a:t>
            </a:r>
            <a:r>
              <a:rPr lang="ko-KR" altLang="en-US" dirty="0" smtClean="0"/>
              <a:t>방법을 배운다</a:t>
            </a:r>
            <a:r>
              <a:rPr lang="en-US" altLang="ko-KR" dirty="0" smtClean="0"/>
              <a:t>.</a:t>
            </a:r>
          </a:p>
          <a:p>
            <a:pPr>
              <a:buFont typeface="Wingdings" pitchFamily="2" charset="2"/>
              <a:buChar char="u"/>
            </a:pPr>
            <a:endParaRPr lang="en-US" altLang="ko-KR" dirty="0" smtClean="0"/>
          </a:p>
          <a:p>
            <a:pPr>
              <a:buFont typeface="Wingdings" pitchFamily="2" charset="2"/>
              <a:buChar char="u"/>
            </a:pPr>
            <a:r>
              <a:rPr lang="ko-KR" altLang="en-US" dirty="0" smtClean="0"/>
              <a:t>온도 센서에 대해 관심과 이해를 키우고 향후 연구 과제를 수행할 수 있는 능력을 키운다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gray">
          <a:xfrm>
            <a:off x="214282" y="785794"/>
            <a:ext cx="507209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600" b="1" kern="0" noProof="0" dirty="0" smtClean="0">
                <a:solidFill>
                  <a:schemeClr val="tx2"/>
                </a:solidFill>
                <a:latin typeface="+mj-lt"/>
                <a:ea typeface="굴림" charset="-127"/>
                <a:cs typeface="+mj-cs"/>
              </a:rPr>
              <a:t>LAB</a:t>
            </a:r>
            <a:r>
              <a:rPr lang="ko-KR" altLang="en-US" sz="3600" b="1" kern="0" noProof="0" dirty="0" smtClean="0">
                <a:solidFill>
                  <a:schemeClr val="tx2"/>
                </a:solidFill>
                <a:latin typeface="+mj-lt"/>
                <a:ea typeface="굴림" charset="-127"/>
                <a:cs typeface="+mj-cs"/>
              </a:rPr>
              <a:t>에 관한 내용</a:t>
            </a:r>
            <a:endParaRPr kumimoji="0" lang="en-US" altLang="ko-KR" sz="36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gray">
          <a:xfrm>
            <a:off x="214282" y="3286124"/>
            <a:ext cx="5929354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자기 발전에 관한 내용</a:t>
            </a:r>
            <a:endParaRPr kumimoji="0" lang="en-US" altLang="ko-KR" sz="36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3786190"/>
            <a:ext cx="77867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en-US" altLang="ko-KR" dirty="0"/>
              <a:t> </a:t>
            </a:r>
            <a:r>
              <a:rPr lang="ko-KR" altLang="en-US" dirty="0" smtClean="0"/>
              <a:t>마지막 학년</a:t>
            </a:r>
            <a:r>
              <a:rPr lang="en-US" altLang="ko-KR" dirty="0" smtClean="0"/>
              <a:t> </a:t>
            </a:r>
            <a:r>
              <a:rPr lang="ko-KR" altLang="en-US" dirty="0" smtClean="0"/>
              <a:t>수강 </a:t>
            </a:r>
            <a:r>
              <a:rPr lang="ko-KR" altLang="en-US" dirty="0" smtClean="0"/>
              <a:t>과목을 열심히 공부 하여 높은 학점을 따낸다</a:t>
            </a:r>
            <a:r>
              <a:rPr lang="en-US" altLang="ko-KR" dirty="0" smtClean="0"/>
              <a:t>.(4.0 </a:t>
            </a:r>
            <a:r>
              <a:rPr lang="ko-KR" altLang="en-US" dirty="0" smtClean="0"/>
              <a:t>이상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pPr>
              <a:buFont typeface="Wingdings" pitchFamily="2" charset="2"/>
              <a:buChar char="u"/>
            </a:pPr>
            <a:endParaRPr lang="en-US" altLang="ko-KR" dirty="0"/>
          </a:p>
          <a:p>
            <a:pPr>
              <a:buFont typeface="Wingdings" pitchFamily="2" charset="2"/>
              <a:buChar char="u"/>
            </a:pPr>
            <a:r>
              <a:rPr lang="ko-KR" altLang="en-US" dirty="0" smtClean="0"/>
              <a:t>졸업 시험 대비</a:t>
            </a:r>
            <a:r>
              <a:rPr lang="en-US" altLang="ko-KR" dirty="0"/>
              <a:t> </a:t>
            </a:r>
            <a:r>
              <a:rPr lang="en-US" altLang="ko-KR" dirty="0" smtClean="0"/>
              <a:t>: LCD, OLED, </a:t>
            </a:r>
            <a:r>
              <a:rPr lang="ko-KR" altLang="en-US" dirty="0" smtClean="0"/>
              <a:t>공업수학 및 영어</a:t>
            </a:r>
            <a:endParaRPr lang="en-US" altLang="ko-KR" dirty="0" smtClean="0"/>
          </a:p>
          <a:p>
            <a:pPr>
              <a:buFont typeface="Wingdings" pitchFamily="2" charset="2"/>
              <a:buChar char="u"/>
            </a:pPr>
            <a:endParaRPr lang="en-US" altLang="ko-KR" dirty="0"/>
          </a:p>
          <a:p>
            <a:pPr>
              <a:buFont typeface="Wingdings" pitchFamily="2" charset="2"/>
              <a:buChar char="u"/>
            </a:pPr>
            <a:r>
              <a:rPr lang="en-US" altLang="ko-KR" dirty="0" smtClean="0"/>
              <a:t>TOEIC</a:t>
            </a:r>
            <a:r>
              <a:rPr lang="ko-KR" altLang="en-US" dirty="0" smtClean="0"/>
              <a:t>을 고득점 할수 있도록 꾸준히 노력한다</a:t>
            </a:r>
            <a:r>
              <a:rPr lang="en-US" altLang="ko-KR" dirty="0" smtClean="0"/>
              <a:t>.(600</a:t>
            </a:r>
            <a:r>
              <a:rPr lang="ko-KR" altLang="en-US" dirty="0" smtClean="0"/>
              <a:t>점 이상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36"/>
          <p:cNvGrpSpPr>
            <a:grpSpLocks/>
          </p:cNvGrpSpPr>
          <p:nvPr/>
        </p:nvGrpSpPr>
        <p:grpSpPr bwMode="auto">
          <a:xfrm>
            <a:off x="1943107" y="4214818"/>
            <a:ext cx="1512888" cy="1511300"/>
            <a:chOff x="2200" y="1570"/>
            <a:chExt cx="1496" cy="1496"/>
          </a:xfrm>
        </p:grpSpPr>
        <p:sp>
          <p:nvSpPr>
            <p:cNvPr id="26661" name="Oval 37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62" name="Oval 38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69804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63" name="Oval 39"/>
            <p:cNvSpPr>
              <a:spLocks noChangeArrowheads="1"/>
            </p:cNvSpPr>
            <p:nvPr/>
          </p:nvSpPr>
          <p:spPr bwMode="gray">
            <a:xfrm>
              <a:off x="2297" y="1667"/>
              <a:ext cx="1301" cy="130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64" name="Oval 40"/>
            <p:cNvSpPr>
              <a:spLocks noChangeArrowheads="1"/>
            </p:cNvSpPr>
            <p:nvPr/>
          </p:nvSpPr>
          <p:spPr bwMode="gray">
            <a:xfrm>
              <a:off x="2297" y="1667"/>
              <a:ext cx="1301" cy="1301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65" name="Oval 41"/>
            <p:cNvSpPr>
              <a:spLocks noChangeArrowheads="1"/>
            </p:cNvSpPr>
            <p:nvPr/>
          </p:nvSpPr>
          <p:spPr bwMode="gray">
            <a:xfrm>
              <a:off x="2363" y="1733"/>
              <a:ext cx="1169" cy="116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</p:grp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274050" cy="460375"/>
          </a:xfrm>
        </p:spPr>
        <p:txBody>
          <a:bodyPr/>
          <a:lstStyle/>
          <a:p>
            <a:pPr eaLnBrk="1" hangingPunct="1"/>
            <a:r>
              <a:rPr lang="ko-KR" altLang="en-US" dirty="0" err="1" smtClean="0">
                <a:ea typeface="굴림" charset="-127"/>
              </a:rPr>
              <a:t>캡스톤</a:t>
            </a:r>
            <a:r>
              <a:rPr lang="ko-KR" altLang="en-US" dirty="0" smtClean="0">
                <a:ea typeface="굴림" charset="-127"/>
              </a:rPr>
              <a:t> 디자인</a:t>
            </a:r>
            <a:endParaRPr lang="en-US" altLang="ko-KR" dirty="0" smtClean="0">
              <a:ea typeface="굴림" charset="-127"/>
            </a:endParaRP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gray">
          <a:xfrm>
            <a:off x="1714480" y="2643182"/>
            <a:ext cx="5759450" cy="1587496"/>
          </a:xfrm>
          <a:prstGeom prst="upArrow">
            <a:avLst>
              <a:gd name="adj1" fmla="val 57296"/>
              <a:gd name="adj2" fmla="val 62796"/>
            </a:avLst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tint val="33333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 dirty="0">
              <a:ea typeface="굴림" charset="-127"/>
            </a:endParaRPr>
          </a:p>
        </p:txBody>
      </p:sp>
      <p:grpSp>
        <p:nvGrpSpPr>
          <p:cNvPr id="5125" name="Group 6"/>
          <p:cNvGrpSpPr>
            <a:grpSpLocks/>
          </p:cNvGrpSpPr>
          <p:nvPr/>
        </p:nvGrpSpPr>
        <p:grpSpPr bwMode="auto">
          <a:xfrm>
            <a:off x="5643570" y="4214818"/>
            <a:ext cx="1512887" cy="1511300"/>
            <a:chOff x="2200" y="1570"/>
            <a:chExt cx="1496" cy="1496"/>
          </a:xfrm>
        </p:grpSpPr>
        <p:sp>
          <p:nvSpPr>
            <p:cNvPr id="26631" name="Oval 7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32" name="Oval 8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5725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33" name="Oval 9"/>
            <p:cNvSpPr>
              <a:spLocks noChangeArrowheads="1"/>
            </p:cNvSpPr>
            <p:nvPr/>
          </p:nvSpPr>
          <p:spPr bwMode="gray">
            <a:xfrm>
              <a:off x="2297" y="1667"/>
              <a:ext cx="1301" cy="130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54118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34" name="Oval 10"/>
            <p:cNvSpPr>
              <a:spLocks noChangeArrowheads="1"/>
            </p:cNvSpPr>
            <p:nvPr/>
          </p:nvSpPr>
          <p:spPr bwMode="gray">
            <a:xfrm>
              <a:off x="2297" y="1667"/>
              <a:ext cx="1301" cy="1301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35" name="Oval 11"/>
            <p:cNvSpPr>
              <a:spLocks noChangeArrowheads="1"/>
            </p:cNvSpPr>
            <p:nvPr/>
          </p:nvSpPr>
          <p:spPr bwMode="gray">
            <a:xfrm>
              <a:off x="2363" y="1733"/>
              <a:ext cx="1169" cy="1169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</p:grpSp>
      <p:grpSp>
        <p:nvGrpSpPr>
          <p:cNvPr id="5127" name="Group 24"/>
          <p:cNvGrpSpPr>
            <a:grpSpLocks/>
          </p:cNvGrpSpPr>
          <p:nvPr/>
        </p:nvGrpSpPr>
        <p:grpSpPr bwMode="auto">
          <a:xfrm>
            <a:off x="3844932" y="4214818"/>
            <a:ext cx="1512888" cy="1511300"/>
            <a:chOff x="2200" y="1570"/>
            <a:chExt cx="1496" cy="1496"/>
          </a:xfrm>
        </p:grpSpPr>
        <p:sp>
          <p:nvSpPr>
            <p:cNvPr id="26649" name="Oval 25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50" name="Oval 26"/>
            <p:cNvSpPr>
              <a:spLocks noChangeArrowheads="1"/>
            </p:cNvSpPr>
            <p:nvPr/>
          </p:nvSpPr>
          <p:spPr bwMode="gray">
            <a:xfrm>
              <a:off x="2200" y="1570"/>
              <a:ext cx="1496" cy="149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69804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51" name="Oval 27"/>
            <p:cNvSpPr>
              <a:spLocks noChangeArrowheads="1"/>
            </p:cNvSpPr>
            <p:nvPr/>
          </p:nvSpPr>
          <p:spPr bwMode="gray">
            <a:xfrm>
              <a:off x="2297" y="1667"/>
              <a:ext cx="1301" cy="1301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52" name="Oval 28"/>
            <p:cNvSpPr>
              <a:spLocks noChangeArrowheads="1"/>
            </p:cNvSpPr>
            <p:nvPr/>
          </p:nvSpPr>
          <p:spPr bwMode="gray">
            <a:xfrm>
              <a:off x="2297" y="1667"/>
              <a:ext cx="1301" cy="130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  <p:sp>
          <p:nvSpPr>
            <p:cNvPr id="26653" name="Oval 29"/>
            <p:cNvSpPr>
              <a:spLocks noChangeArrowheads="1"/>
            </p:cNvSpPr>
            <p:nvPr/>
          </p:nvSpPr>
          <p:spPr bwMode="gray">
            <a:xfrm>
              <a:off x="2363" y="1733"/>
              <a:ext cx="1169" cy="1169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ko-KR" altLang="en-US">
                <a:ea typeface="굴림" charset="-127"/>
              </a:endParaRPr>
            </a:p>
          </p:txBody>
        </p:sp>
      </p:grpSp>
      <p:sp>
        <p:nvSpPr>
          <p:cNvPr id="5129" name="Rectangle 32"/>
          <p:cNvSpPr>
            <a:spLocks noChangeArrowheads="1"/>
          </p:cNvSpPr>
          <p:nvPr/>
        </p:nvSpPr>
        <p:spPr bwMode="auto">
          <a:xfrm>
            <a:off x="2324107" y="4748218"/>
            <a:ext cx="106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>
                <a:solidFill>
                  <a:schemeClr val="bg1"/>
                </a:solidFill>
                <a:ea typeface="굴림" charset="-127"/>
              </a:rPr>
              <a:t>재료 개선</a:t>
            </a:r>
            <a:endParaRPr lang="en-US" altLang="ko-KR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5130" name="Rectangle 33"/>
          <p:cNvSpPr>
            <a:spLocks noChangeArrowheads="1"/>
          </p:cNvSpPr>
          <p:nvPr/>
        </p:nvSpPr>
        <p:spPr bwMode="auto">
          <a:xfrm>
            <a:off x="5905507" y="4672018"/>
            <a:ext cx="11080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o-KR" altLang="en-US">
                <a:solidFill>
                  <a:schemeClr val="bg1"/>
                </a:solidFill>
                <a:ea typeface="굴림" charset="-127"/>
              </a:rPr>
              <a:t>기업체와</a:t>
            </a:r>
            <a:endParaRPr lang="en-US" altLang="ko-KR">
              <a:solidFill>
                <a:schemeClr val="bg1"/>
              </a:solidFill>
              <a:ea typeface="굴림" charset="-127"/>
            </a:endParaRPr>
          </a:p>
          <a:p>
            <a:r>
              <a:rPr lang="ko-KR" altLang="en-US">
                <a:solidFill>
                  <a:schemeClr val="bg1"/>
                </a:solidFill>
                <a:ea typeface="굴림" charset="-127"/>
              </a:rPr>
              <a:t> 협력</a:t>
            </a:r>
            <a:endParaRPr lang="en-US" altLang="ko-KR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5131" name="Rectangle 34"/>
          <p:cNvSpPr>
            <a:spLocks noChangeArrowheads="1"/>
          </p:cNvSpPr>
          <p:nvPr/>
        </p:nvSpPr>
        <p:spPr bwMode="auto">
          <a:xfrm>
            <a:off x="4076707" y="4748218"/>
            <a:ext cx="11715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o-KR" altLang="en-US">
                <a:solidFill>
                  <a:schemeClr val="bg1"/>
                </a:solidFill>
                <a:ea typeface="굴림" charset="-127"/>
              </a:rPr>
              <a:t>공정 과정</a:t>
            </a:r>
            <a:endParaRPr lang="en-US" altLang="ko-KR">
              <a:solidFill>
                <a:schemeClr val="bg1"/>
              </a:solidFill>
              <a:ea typeface="굴림" charset="-127"/>
            </a:endParaRPr>
          </a:p>
          <a:p>
            <a:r>
              <a:rPr lang="ko-KR" altLang="en-US">
                <a:solidFill>
                  <a:schemeClr val="bg1"/>
                </a:solidFill>
                <a:ea typeface="굴림" charset="-127"/>
              </a:rPr>
              <a:t> 개선</a:t>
            </a:r>
            <a:endParaRPr lang="en-US" altLang="ko-KR">
              <a:solidFill>
                <a:schemeClr val="bg1"/>
              </a:solidFill>
              <a:ea typeface="굴림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885931" y="5762644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빛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수명 효율 증가</a:t>
            </a:r>
            <a:endParaRPr lang="ko-KR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886195" y="576264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불량 개선</a:t>
            </a:r>
            <a:endParaRPr lang="ko-KR" alt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672145" y="5762644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현실적</a:t>
            </a:r>
            <a:endParaRPr lang="en-US" altLang="ko-KR" dirty="0" smtClean="0"/>
          </a:p>
          <a:p>
            <a:r>
              <a:rPr lang="ko-KR" altLang="en-US" dirty="0" smtClean="0"/>
              <a:t>방안 구축</a:t>
            </a:r>
            <a:endParaRPr lang="en-US" altLang="ko-KR" dirty="0" smtClean="0"/>
          </a:p>
        </p:txBody>
      </p:sp>
      <p:sp>
        <p:nvSpPr>
          <p:cNvPr id="37" name="AutoShape 31"/>
          <p:cNvSpPr>
            <a:spLocks noChangeArrowheads="1"/>
          </p:cNvSpPr>
          <p:nvPr/>
        </p:nvSpPr>
        <p:spPr bwMode="auto">
          <a:xfrm>
            <a:off x="2143108" y="1785926"/>
            <a:ext cx="4876800" cy="4572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24314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ko-KR" altLang="en-US" sz="2400" b="1" dirty="0" smtClean="0">
                <a:ea typeface="굴림" charset="-127"/>
              </a:rPr>
              <a:t>상품화를 위한 샘플 제작</a:t>
            </a:r>
            <a:endParaRPr lang="en-US" altLang="ko-KR" sz="2400" b="1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 bwMode="gray">
          <a:xfrm>
            <a:off x="500034" y="214290"/>
            <a:ext cx="82740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600" b="1" kern="0" noProof="0" dirty="0" smtClean="0">
                <a:solidFill>
                  <a:schemeClr val="tx2"/>
                </a:solidFill>
                <a:latin typeface="+mj-lt"/>
                <a:ea typeface="굴림" charset="-127"/>
                <a:cs typeface="+mj-cs"/>
              </a:rPr>
              <a:t>온도 센서</a:t>
            </a:r>
            <a:endParaRPr kumimoji="0" lang="en-US" altLang="ko-KR" sz="36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2285992"/>
            <a:ext cx="77867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ko-KR" altLang="en-US" dirty="0" smtClean="0"/>
              <a:t>방학기간 동안 </a:t>
            </a:r>
            <a:r>
              <a:rPr lang="en-US" altLang="ko-KR" dirty="0" smtClean="0"/>
              <a:t>CMOS</a:t>
            </a:r>
            <a:r>
              <a:rPr lang="ko-KR" altLang="en-US" dirty="0" smtClean="0"/>
              <a:t>에 관한 책 한권을 선정하여 </a:t>
            </a:r>
            <a:r>
              <a:rPr lang="ko-KR" altLang="en-US" dirty="0" smtClean="0"/>
              <a:t>읽는다</a:t>
            </a:r>
            <a:r>
              <a:rPr lang="en-US" altLang="ko-KR" dirty="0" smtClean="0"/>
              <a:t>.</a:t>
            </a:r>
            <a:endParaRPr lang="en-US" altLang="ko-KR" dirty="0" smtClean="0"/>
          </a:p>
          <a:p>
            <a:pPr>
              <a:buFont typeface="Wingdings" pitchFamily="2" charset="2"/>
              <a:buChar char="u"/>
            </a:pPr>
            <a:endParaRPr lang="en-US" altLang="ko-KR" dirty="0" smtClean="0"/>
          </a:p>
          <a:p>
            <a:pPr>
              <a:buFont typeface="Wingdings" pitchFamily="2" charset="2"/>
              <a:buChar char="u"/>
            </a:pPr>
            <a:r>
              <a:rPr lang="ko-KR" altLang="en-US" dirty="0" smtClean="0"/>
              <a:t>온도 센서에 관한 논문을 찾아보고 일주일에 </a:t>
            </a:r>
            <a:r>
              <a:rPr lang="en-US" altLang="ko-KR" dirty="0" smtClean="0"/>
              <a:t>5</a:t>
            </a:r>
            <a:r>
              <a:rPr lang="ko-KR" altLang="en-US" dirty="0" smtClean="0"/>
              <a:t>편이상 읽는다</a:t>
            </a:r>
            <a:r>
              <a:rPr lang="en-US" altLang="ko-KR" dirty="0" smtClean="0"/>
              <a:t>.</a:t>
            </a:r>
            <a:endParaRPr lang="en-US" altLang="ko-KR" dirty="0" smtClean="0"/>
          </a:p>
          <a:p>
            <a:pPr>
              <a:buFont typeface="Wingdings" pitchFamily="2" charset="2"/>
              <a:buChar char="u"/>
            </a:pPr>
            <a:endParaRPr lang="en-US" altLang="ko-KR" dirty="0" smtClean="0"/>
          </a:p>
          <a:p>
            <a:endParaRPr lang="en-US" altLang="ko-K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7158" y="3357562"/>
            <a:ext cx="8274050" cy="460375"/>
          </a:xfrm>
        </p:spPr>
        <p:txBody>
          <a:bodyPr/>
          <a:lstStyle/>
          <a:p>
            <a:r>
              <a:rPr lang="en-US" altLang="ko-KR" sz="6000" dirty="0" smtClean="0"/>
              <a:t>Thank You!!</a:t>
            </a:r>
            <a:r>
              <a:rPr lang="ko-KR" altLang="en-US" sz="6000" dirty="0" smtClean="0"/>
              <a:t/>
            </a:r>
            <a:br>
              <a:rPr lang="ko-KR" altLang="en-US" sz="6000" dirty="0" smtClean="0"/>
            </a:br>
            <a:endParaRPr lang="ko-KR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신년계획">
  <a:themeElements>
    <a:clrScheme name="ms01_1 3">
      <a:dk1>
        <a:srgbClr val="000000"/>
      </a:dk1>
      <a:lt1>
        <a:srgbClr val="FFFFFF"/>
      </a:lt1>
      <a:dk2>
        <a:srgbClr val="515F7B"/>
      </a:dk2>
      <a:lt2>
        <a:srgbClr val="CACACA"/>
      </a:lt2>
      <a:accent1>
        <a:srgbClr val="9FCAD3"/>
      </a:accent1>
      <a:accent2>
        <a:srgbClr val="839EE3"/>
      </a:accent2>
      <a:accent3>
        <a:srgbClr val="FFFFFF"/>
      </a:accent3>
      <a:accent4>
        <a:srgbClr val="000000"/>
      </a:accent4>
      <a:accent5>
        <a:srgbClr val="CDE1E6"/>
      </a:accent5>
      <a:accent6>
        <a:srgbClr val="768FCE"/>
      </a:accent6>
      <a:hlink>
        <a:srgbClr val="68CCB7"/>
      </a:hlink>
      <a:folHlink>
        <a:srgbClr val="F4D17A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01_1 1">
        <a:dk1>
          <a:srgbClr val="000066"/>
        </a:dk1>
        <a:lt1>
          <a:srgbClr val="FFFFFF"/>
        </a:lt1>
        <a:dk2>
          <a:srgbClr val="425A8A"/>
        </a:dk2>
        <a:lt2>
          <a:srgbClr val="CACACA"/>
        </a:lt2>
        <a:accent1>
          <a:srgbClr val="D5CC9D"/>
        </a:accent1>
        <a:accent2>
          <a:srgbClr val="C4DA8C"/>
        </a:accent2>
        <a:accent3>
          <a:srgbClr val="FFFFFF"/>
        </a:accent3>
        <a:accent4>
          <a:srgbClr val="000056"/>
        </a:accent4>
        <a:accent5>
          <a:srgbClr val="E7E2CC"/>
        </a:accent5>
        <a:accent6>
          <a:srgbClr val="B1C57E"/>
        </a:accent6>
        <a:hlink>
          <a:srgbClr val="8DBFC3"/>
        </a:hlink>
        <a:folHlink>
          <a:srgbClr val="DBB09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000066"/>
        </a:dk1>
        <a:lt1>
          <a:srgbClr val="FFFFFF"/>
        </a:lt1>
        <a:dk2>
          <a:srgbClr val="50797C"/>
        </a:dk2>
        <a:lt2>
          <a:srgbClr val="CACACA"/>
        </a:lt2>
        <a:accent1>
          <a:srgbClr val="9CD6D3"/>
        </a:accent1>
        <a:accent2>
          <a:srgbClr val="82C3E4"/>
        </a:accent2>
        <a:accent3>
          <a:srgbClr val="FFFFFF"/>
        </a:accent3>
        <a:accent4>
          <a:srgbClr val="000056"/>
        </a:accent4>
        <a:accent5>
          <a:srgbClr val="CBE8E6"/>
        </a:accent5>
        <a:accent6>
          <a:srgbClr val="75B0CF"/>
        </a:accent6>
        <a:hlink>
          <a:srgbClr val="CDC483"/>
        </a:hlink>
        <a:folHlink>
          <a:srgbClr val="9B9C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000000"/>
        </a:dk1>
        <a:lt1>
          <a:srgbClr val="FFFFFF"/>
        </a:lt1>
        <a:dk2>
          <a:srgbClr val="515F7B"/>
        </a:dk2>
        <a:lt2>
          <a:srgbClr val="CACACA"/>
        </a:lt2>
        <a:accent1>
          <a:srgbClr val="9FCAD3"/>
        </a:accent1>
        <a:accent2>
          <a:srgbClr val="839EE3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768FCE"/>
        </a:accent6>
        <a:hlink>
          <a:srgbClr val="68CCB7"/>
        </a:hlink>
        <a:folHlink>
          <a:srgbClr val="F4D1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신년계획</Template>
  <TotalTime>123</TotalTime>
  <Words>191</Words>
  <Application>Microsoft Office PowerPoint</Application>
  <PresentationFormat>화면 슬라이드 쇼(4:3)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신년계획</vt:lpstr>
      <vt:lpstr>2010년 상반기  E.D LAB 워크샵</vt:lpstr>
      <vt:lpstr>2010년 일정</vt:lpstr>
      <vt:lpstr>일정 세부 내용 </vt:lpstr>
      <vt:lpstr>캡스톤 디자인</vt:lpstr>
      <vt:lpstr>슬라이드 5</vt:lpstr>
      <vt:lpstr>Thank You!!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2010년 상반기  E.D LAB 워크샵</dc:title>
  <dc:creator>Hyun Suk</dc:creator>
  <cp:lastModifiedBy>김천재님</cp:lastModifiedBy>
  <cp:revision>17</cp:revision>
  <dcterms:created xsi:type="dcterms:W3CDTF">2010-01-07T07:58:22Z</dcterms:created>
  <dcterms:modified xsi:type="dcterms:W3CDTF">2010-01-09T08:29:35Z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TC011368001042</vt:lpwstr>
  </property>
</Properties>
</file>