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테마 스타일 2 - 강조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테마 스타일 2 - 강조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7CE84F3-28C3-443E-9E96-99CF82512B78}" styleName="어두운 스타일 1 - 강조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D113A9D2-9D6B-4929-AA2D-F23B5EE8CBE7}" styleName="테마 스타일 2 - 강조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어두운 스타일 1 - 강조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25" autoAdjust="0"/>
  </p:normalViewPr>
  <p:slideViewPr>
    <p:cSldViewPr>
      <p:cViewPr>
        <p:scale>
          <a:sx n="75" d="100"/>
          <a:sy n="75" d="100"/>
        </p:scale>
        <p:origin x="-2664" y="-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1/8/2010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1/8/2010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28596" y="928670"/>
            <a:ext cx="7851648" cy="1828800"/>
          </a:xfrm>
        </p:spPr>
        <p:txBody>
          <a:bodyPr>
            <a:scene3d>
              <a:camera prst="orthographicFront"/>
              <a:lightRig rig="freezing" dir="t">
                <a:rot lat="0" lon="0" rev="5640000"/>
              </a:lightRig>
            </a:scene3d>
            <a:sp3d extrusionH="57150" prstMaterial="flat">
              <a:bevelT w="69850" h="69850" prst="divot"/>
              <a:contourClr>
                <a:schemeClr val="tx2"/>
              </a:contourClr>
            </a:sp3d>
          </a:bodyPr>
          <a:lstStyle/>
          <a:p>
            <a:r>
              <a:rPr lang="en-US" altLang="ko-KR" dirty="0" smtClean="0"/>
              <a:t>10’ </a:t>
            </a:r>
            <a:r>
              <a:rPr lang="ko-KR" altLang="en-US" dirty="0" smtClean="0"/>
              <a:t>상반기 </a:t>
            </a:r>
            <a:r>
              <a:rPr lang="en-US" altLang="ko-KR" dirty="0" err="1" smtClean="0"/>
              <a:t>WorkShop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28596" y="2785606"/>
            <a:ext cx="7854696" cy="2357906"/>
          </a:xfrm>
        </p:spPr>
        <p:txBody>
          <a:bodyPr>
            <a:normAutofit/>
          </a:bodyPr>
          <a:lstStyle/>
          <a:p>
            <a:r>
              <a:rPr lang="en-US" altLang="ko-KR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Electronic Device Lab</a:t>
            </a:r>
          </a:p>
          <a:p>
            <a:endParaRPr lang="en-US" altLang="ko-KR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endParaRPr lang="en-US" altLang="ko-KR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r>
              <a:rPr lang="ko-KR" altLang="en-US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학부과정 </a:t>
            </a:r>
            <a:r>
              <a:rPr lang="ko-KR" altLang="en-US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허양욱</a:t>
            </a:r>
            <a:endParaRPr lang="ko-KR" altLang="en-US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pic>
        <p:nvPicPr>
          <p:cNvPr id="2050" name="Picture 2" descr="C:\Documents and Settings\m\Local Settings\Temporary Internet Files\Content.IE5\ZQOFPXRN\MPj0433018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52621"/>
            <a:ext cx="3840480" cy="280537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3996" y="357166"/>
            <a:ext cx="8229600" cy="114300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10’</a:t>
            </a:r>
            <a:r>
              <a:rPr lang="ko-KR" altLang="en-US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계획 및 목표</a:t>
            </a:r>
            <a:endParaRPr lang="ko-KR" altLang="en-US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/>
        </p:nvGraphicFramePr>
        <p:xfrm>
          <a:off x="214282" y="1893081"/>
          <a:ext cx="8715434" cy="4750628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245062"/>
                <a:gridCol w="1245062"/>
                <a:gridCol w="1245062"/>
                <a:gridCol w="1245062"/>
                <a:gridCol w="1245062"/>
                <a:gridCol w="1245062"/>
                <a:gridCol w="1245062"/>
              </a:tblGrid>
              <a:tr h="1187657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1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2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3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4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5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6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11876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바탕체" pitchFamily="17" charset="-127"/>
                          <a:ea typeface="바탕체" pitchFamily="17" charset="-127"/>
                        </a:rPr>
                        <a:t>P-5000</a:t>
                      </a:r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11876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바탕체" pitchFamily="17" charset="-127"/>
                          <a:ea typeface="바탕체" pitchFamily="17" charset="-127"/>
                        </a:rPr>
                        <a:t>TFT</a:t>
                      </a:r>
                      <a:r>
                        <a:rPr lang="en-US" altLang="ko-KR" sz="1400" baseline="0" dirty="0" smtClean="0">
                          <a:latin typeface="바탕체" pitchFamily="17" charset="-127"/>
                          <a:ea typeface="바탕체" pitchFamily="17" charset="-127"/>
                        </a:rPr>
                        <a:t> </a:t>
                      </a:r>
                      <a:r>
                        <a:rPr lang="ko-KR" altLang="en-US" sz="1400" baseline="0" dirty="0" smtClean="0">
                          <a:latin typeface="바탕체" pitchFamily="17" charset="-127"/>
                          <a:ea typeface="바탕체" pitchFamily="17" charset="-127"/>
                        </a:rPr>
                        <a:t>공정</a:t>
                      </a:r>
                      <a:endParaRPr lang="en-US" altLang="ko-KR" sz="1400" baseline="0" dirty="0" smtClean="0">
                        <a:latin typeface="바탕체" pitchFamily="17" charset="-127"/>
                        <a:ea typeface="바탕체" pitchFamily="17" charset="-127"/>
                      </a:endParaRPr>
                    </a:p>
                    <a:p>
                      <a:pPr algn="ctr" latinLnBrk="1"/>
                      <a:r>
                        <a:rPr lang="ko-KR" altLang="en-US" sz="1400" baseline="0" dirty="0" smtClean="0">
                          <a:latin typeface="바탕체" pitchFamily="17" charset="-127"/>
                          <a:ea typeface="바탕체" pitchFamily="17" charset="-127"/>
                        </a:rPr>
                        <a:t>장비 사용법</a:t>
                      </a:r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11876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바탕체" pitchFamily="17" charset="-127"/>
                          <a:ea typeface="바탕체" pitchFamily="17" charset="-127"/>
                        </a:rPr>
                        <a:t>TOEIC Listening</a:t>
                      </a:r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gridSpan="6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617642" y="3631172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기초 지식 및 장비 사용법 숙달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21" name="오른쪽 화살표 20"/>
          <p:cNvSpPr/>
          <p:nvPr/>
        </p:nvSpPr>
        <p:spPr>
          <a:xfrm>
            <a:off x="1643042" y="3286124"/>
            <a:ext cx="207170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4176710" y="3643314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학기중에는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 최대한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성진이형과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범준이형의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 보조로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역활을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 수행함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23" name="오른쪽 화살표 22"/>
          <p:cNvSpPr/>
          <p:nvPr/>
        </p:nvSpPr>
        <p:spPr>
          <a:xfrm>
            <a:off x="4168772" y="3286124"/>
            <a:ext cx="450059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714480" y="6060064"/>
            <a:ext cx="69294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총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 30UNIT, 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한 주에 한 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UNIT 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씩 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8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월 중순까지 세밀하게 공부  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25" name="오른쪽 화살표 24"/>
          <p:cNvSpPr/>
          <p:nvPr/>
        </p:nvSpPr>
        <p:spPr>
          <a:xfrm>
            <a:off x="1668442" y="5715016"/>
            <a:ext cx="700092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오른쪽 화살표 25"/>
          <p:cNvSpPr/>
          <p:nvPr/>
        </p:nvSpPr>
        <p:spPr>
          <a:xfrm>
            <a:off x="1622404" y="4429132"/>
            <a:ext cx="210504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1571604" y="4714884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사용방법이 비교적 쉬운 장비들의 사용법을 확실하게 숙달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/>
      <p:bldP spid="23" grpId="0" animBg="1"/>
      <p:bldP spid="24" grpId="0"/>
      <p:bldP spid="25" grpId="0" animBg="1"/>
      <p:bldP spid="26" grpId="0" animBg="1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3996" y="357166"/>
            <a:ext cx="8229600" cy="114300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10’</a:t>
            </a:r>
            <a:r>
              <a:rPr lang="ko-KR" altLang="en-US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계획 및 목표</a:t>
            </a:r>
            <a:endParaRPr lang="ko-KR" altLang="en-US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/>
        </p:nvGraphicFramePr>
        <p:xfrm>
          <a:off x="214282" y="1893081"/>
          <a:ext cx="8715434" cy="4750628"/>
        </p:xfrm>
        <a:graphic>
          <a:graphicData uri="http://schemas.openxmlformats.org/drawingml/2006/table">
            <a:tbl>
              <a:tblPr firstRow="1" firstCol="1" bandRow="1">
                <a:tableStyleId>{3C2FFA5D-87B4-456A-9821-1D502468CF0F}</a:tableStyleId>
              </a:tblPr>
              <a:tblGrid>
                <a:gridCol w="1245062"/>
                <a:gridCol w="1245062"/>
                <a:gridCol w="622531"/>
                <a:gridCol w="622531"/>
                <a:gridCol w="1245062"/>
                <a:gridCol w="1245062"/>
                <a:gridCol w="1245062"/>
                <a:gridCol w="1245062"/>
              </a:tblGrid>
              <a:tr h="1187657"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7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8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9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10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11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바탕체" pitchFamily="17" charset="-127"/>
                          <a:ea typeface="바탕체" pitchFamily="17" charset="-127"/>
                        </a:rPr>
                        <a:t>12</a:t>
                      </a:r>
                      <a:r>
                        <a:rPr lang="ko-KR" altLang="en-US" dirty="0" smtClean="0">
                          <a:latin typeface="바탕체" pitchFamily="17" charset="-127"/>
                          <a:ea typeface="바탕체" pitchFamily="17" charset="-127"/>
                        </a:rPr>
                        <a:t>월</a:t>
                      </a:r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11876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바탕체" pitchFamily="17" charset="-127"/>
                          <a:ea typeface="바탕체" pitchFamily="17" charset="-127"/>
                        </a:rPr>
                        <a:t>P-5000</a:t>
                      </a:r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11876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바탕체" pitchFamily="17" charset="-127"/>
                          <a:ea typeface="바탕체" pitchFamily="17" charset="-127"/>
                        </a:rPr>
                        <a:t>TFT</a:t>
                      </a:r>
                      <a:r>
                        <a:rPr lang="en-US" altLang="ko-KR" sz="1400" baseline="0" dirty="0" smtClean="0">
                          <a:latin typeface="바탕체" pitchFamily="17" charset="-127"/>
                          <a:ea typeface="바탕체" pitchFamily="17" charset="-127"/>
                        </a:rPr>
                        <a:t> </a:t>
                      </a:r>
                      <a:r>
                        <a:rPr lang="ko-KR" altLang="en-US" sz="1400" baseline="0" dirty="0" smtClean="0">
                          <a:latin typeface="바탕체" pitchFamily="17" charset="-127"/>
                          <a:ea typeface="바탕체" pitchFamily="17" charset="-127"/>
                        </a:rPr>
                        <a:t>공정</a:t>
                      </a:r>
                      <a:endParaRPr lang="en-US" altLang="ko-KR" sz="1400" baseline="0" dirty="0" smtClean="0">
                        <a:latin typeface="바탕체" pitchFamily="17" charset="-127"/>
                        <a:ea typeface="바탕체" pitchFamily="17" charset="-127"/>
                      </a:endParaRPr>
                    </a:p>
                    <a:p>
                      <a:pPr algn="ctr" latinLnBrk="1"/>
                      <a:r>
                        <a:rPr lang="ko-KR" altLang="en-US" sz="1400" baseline="0" dirty="0" smtClean="0">
                          <a:latin typeface="바탕체" pitchFamily="17" charset="-127"/>
                          <a:ea typeface="바탕체" pitchFamily="17" charset="-127"/>
                        </a:rPr>
                        <a:t>장비 사용법</a:t>
                      </a:r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gridSpan="3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</a:tr>
              <a:tr h="1187657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400" dirty="0" smtClean="0">
                          <a:latin typeface="바탕체" pitchFamily="17" charset="-127"/>
                          <a:ea typeface="바탕체" pitchFamily="17" charset="-127"/>
                        </a:rPr>
                        <a:t>TOEIC Listening</a:t>
                      </a:r>
                      <a:endParaRPr lang="ko-KR" altLang="en-US" sz="1400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gridSpan="5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>
                        <a:latin typeface="바탕체" pitchFamily="17" charset="-127"/>
                        <a:ea typeface="바탕체" pitchFamily="17" charset="-127"/>
                      </a:endParaRPr>
                    </a:p>
                  </a:txBody>
                  <a:tcPr anchor="ctr">
                    <a:cell3D prstMaterial="dkEdge">
                      <a:bevel prst="slope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617642" y="3458949"/>
            <a:ext cx="22399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AMOLED BACKPLANE 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과제 단계별 목표에 관한 공정을 수행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21" name="오른쪽 화살표 20"/>
          <p:cNvSpPr/>
          <p:nvPr/>
        </p:nvSpPr>
        <p:spPr>
          <a:xfrm>
            <a:off x="1643042" y="3214686"/>
            <a:ext cx="207170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/>
          <p:cNvSpPr txBox="1"/>
          <p:nvPr/>
        </p:nvSpPr>
        <p:spPr>
          <a:xfrm>
            <a:off x="4176710" y="3643314"/>
            <a:ext cx="45005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학기중에는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 최대한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성진이형과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범준이형의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 보조로 </a:t>
            </a:r>
            <a:r>
              <a:rPr lang="ko-KR" altLang="en-US" dirty="0" err="1" smtClean="0">
                <a:latin typeface="안상수2006중간" pitchFamily="18" charset="-127"/>
                <a:ea typeface="안상수2006중간" pitchFamily="18" charset="-127"/>
              </a:rPr>
              <a:t>역활을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 수행함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23" name="오른쪽 화살표 22"/>
          <p:cNvSpPr/>
          <p:nvPr/>
        </p:nvSpPr>
        <p:spPr>
          <a:xfrm>
            <a:off x="4168772" y="3286124"/>
            <a:ext cx="4500594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1441428" y="5875141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한 주에 한 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UNIT 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씩 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8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월 중순까지 세밀하게 공부  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25" name="오른쪽 화살표 24"/>
          <p:cNvSpPr/>
          <p:nvPr/>
        </p:nvSpPr>
        <p:spPr>
          <a:xfrm>
            <a:off x="1643042" y="5610240"/>
            <a:ext cx="1500198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오른쪽 화살표 25"/>
          <p:cNvSpPr/>
          <p:nvPr/>
        </p:nvSpPr>
        <p:spPr>
          <a:xfrm>
            <a:off x="1622404" y="4429132"/>
            <a:ext cx="210504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1500166" y="4714884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사용방법이 비교적 어려운 장비들의 사용법을 확실하게 숙달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  <p:sp>
        <p:nvSpPr>
          <p:cNvPr id="13" name="오른쪽 화살표 12"/>
          <p:cNvSpPr/>
          <p:nvPr/>
        </p:nvSpPr>
        <p:spPr>
          <a:xfrm>
            <a:off x="3500430" y="5668978"/>
            <a:ext cx="5214974" cy="2603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3500430" y="6014026"/>
            <a:ext cx="52149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한 주에 두 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UNIT 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씩 </a:t>
            </a:r>
            <a:r>
              <a:rPr lang="en-US" altLang="ko-KR" dirty="0" smtClean="0">
                <a:latin typeface="안상수2006중간" pitchFamily="18" charset="-127"/>
                <a:ea typeface="안상수2006중간" pitchFamily="18" charset="-127"/>
              </a:rPr>
              <a:t>12</a:t>
            </a:r>
            <a:r>
              <a:rPr lang="ko-KR" altLang="en-US" dirty="0" smtClean="0">
                <a:latin typeface="안상수2006중간" pitchFamily="18" charset="-127"/>
                <a:ea typeface="안상수2006중간" pitchFamily="18" charset="-127"/>
              </a:rPr>
              <a:t>월까지 다시 한번 공부  </a:t>
            </a:r>
            <a:endParaRPr lang="ko-KR" altLang="en-US" dirty="0">
              <a:latin typeface="안상수2006중간" pitchFamily="18" charset="-127"/>
              <a:ea typeface="안상수2006중간" pitchFamily="18" charset="-127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6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 animBg="1"/>
      <p:bldP spid="22" grpId="0"/>
      <p:bldP spid="23" grpId="0" animBg="1"/>
      <p:bldP spid="24" grpId="0"/>
      <p:bldP spid="25" grpId="0" animBg="1"/>
      <p:bldP spid="26" grpId="0" animBg="1"/>
      <p:bldP spid="27" grpId="0"/>
      <p:bldP spid="13" grpId="0" animBg="1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내용 개체 틀 13"/>
          <p:cNvSpPr txBox="1">
            <a:spLocks/>
          </p:cNvSpPr>
          <p:nvPr/>
        </p:nvSpPr>
        <p:spPr>
          <a:xfrm>
            <a:off x="357158" y="2183152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ko-KR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일주일에 </a:t>
            </a:r>
            <a:r>
              <a:rPr kumimoji="0" lang="en-US" altLang="ko-K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AMOLED</a:t>
            </a:r>
            <a:r>
              <a:rPr kumimoji="0" lang="ko-KR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관련 논문 한편씩 읽기</a:t>
            </a:r>
            <a:endParaRPr kumimoji="0" lang="en-US" altLang="ko-KR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lang="en-US" altLang="ko-KR" sz="2600" dirty="0" smtClean="0"/>
          </a:p>
          <a:p>
            <a:pPr marL="274320" marR="0" lvl="0" indent="-27432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ko-KR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중국어 회화 연습 </a:t>
            </a:r>
            <a:r>
              <a:rPr kumimoji="0" lang="en-US" altLang="ko-K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(50</a:t>
            </a:r>
            <a:r>
              <a:rPr kumimoji="0" lang="ko-KR" alt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문장 이상</a:t>
            </a:r>
            <a:r>
              <a:rPr kumimoji="0" lang="en-US" altLang="ko-K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ko-KR" alt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제목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10’</a:t>
            </a:r>
            <a:r>
              <a:rPr lang="ko-KR" altLang="en-US" sz="4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계획 및 목표</a:t>
            </a:r>
            <a:endParaRPr lang="ko-KR" altLang="en-US" sz="4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pic>
        <p:nvPicPr>
          <p:cNvPr id="29" name="Picture 8" descr="C:\Documents and Settings\m\Local Settings\Temporary Internet Files\Content.IE5\JN5VT3Q1\MPj0262539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419600"/>
            <a:ext cx="3657600" cy="2438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pSp>
        <p:nvGrpSpPr>
          <p:cNvPr id="30" name="그룹 29"/>
          <p:cNvGrpSpPr/>
          <p:nvPr/>
        </p:nvGrpSpPr>
        <p:grpSpPr>
          <a:xfrm>
            <a:off x="7072330" y="1000108"/>
            <a:ext cx="1804998" cy="2143140"/>
            <a:chOff x="6858016" y="1071546"/>
            <a:chExt cx="1804998" cy="2143140"/>
          </a:xfrm>
        </p:grpSpPr>
        <p:pic>
          <p:nvPicPr>
            <p:cNvPr id="31" name="MSj00750280000[1].wav">
              <a:hlinkClick r:id="" action="ppaction://media"/>
            </p:cNvPr>
            <p:cNvPicPr>
              <a:picLocks noRot="1" noChangeAspect="1"/>
            </p:cNvPicPr>
            <p:nvPr>
              <a:wavAudioFile r:embed="rId1" name="MSj00750280000[1].wav"/>
            </p:nvPr>
          </p:nvPicPr>
          <p:blipFill>
            <a:blip r:embed="rId4" cstate="print">
              <a:lum bright="100000"/>
            </a:blip>
            <a:stretch>
              <a:fillRect/>
            </a:stretch>
          </p:blipFill>
          <p:spPr>
            <a:xfrm>
              <a:off x="8358214" y="1071546"/>
              <a:ext cx="304800" cy="304800"/>
            </a:xfrm>
            <a:prstGeom prst="rect">
              <a:avLst/>
            </a:prstGeom>
          </p:spPr>
        </p:pic>
        <p:pic>
          <p:nvPicPr>
            <p:cNvPr id="32" name="Picture 9" descr="C:\Documents and Settings\m\Local Settings\Temporary Internet Files\Content.IE5\0RAAKZZ0\MCj03950660000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858016" y="1071546"/>
              <a:ext cx="1767535" cy="1231697"/>
            </a:xfrm>
            <a:prstGeom prst="rect">
              <a:avLst/>
            </a:prstGeom>
            <a:noFill/>
          </p:spPr>
        </p:pic>
        <p:sp>
          <p:nvSpPr>
            <p:cNvPr id="33" name="모서리가 둥근 사각형 설명선 32"/>
            <p:cNvSpPr/>
            <p:nvPr/>
          </p:nvSpPr>
          <p:spPr>
            <a:xfrm rot="10800000">
              <a:off x="7231082" y="2428868"/>
              <a:ext cx="1214446" cy="785818"/>
            </a:xfrm>
            <a:prstGeom prst="wedgeRoundRectCallout">
              <a:avLst/>
            </a:prstGeom>
            <a:noFill/>
            <a:ln w="31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7466034" y="2643182"/>
              <a:ext cx="10715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o-KR" altLang="en-US" dirty="0" smtClean="0"/>
                <a:t>어 흥</a:t>
              </a:r>
              <a:r>
                <a:rPr lang="en-US" altLang="ko-KR" dirty="0" smtClean="0"/>
                <a:t>!</a:t>
              </a:r>
              <a:endParaRPr lang="ko-KR" altLang="en-US" dirty="0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5" name="Picture 9" descr="C:\Documents and Settings\m\Local Settings\Temporary Internet Files\Content.IE5\8ZHW5JOY\MPj0425329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100763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1428728" y="1643050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경인년 새해</a:t>
            </a:r>
            <a:endParaRPr lang="ko-KR" alt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3214678" y="1643050"/>
            <a:ext cx="32147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모두 호랑이 기운 받아</a:t>
            </a:r>
            <a:endParaRPr lang="ko-KR" alt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6357950" y="164305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건강하게</a:t>
            </a:r>
            <a:endParaRPr lang="ko-KR" alt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1714480" y="5799455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정한 목표를 모두 이루기를</a:t>
            </a:r>
            <a:endParaRPr lang="ko-KR" alt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5429256" y="578645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dirty="0" smtClean="0"/>
              <a:t>기원합니다</a:t>
            </a:r>
            <a:r>
              <a:rPr lang="en-US" altLang="ko-KR" sz="2400" dirty="0" smtClean="0"/>
              <a:t>!</a:t>
            </a:r>
            <a:endParaRPr lang="ko-KR" alt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8858280" y="6519470"/>
            <a:ext cx="2857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smtClean="0"/>
              <a:t>명사</a:t>
            </a:r>
            <a:endParaRPr lang="ko-KR" altLang="en-US" sz="800" dirty="0"/>
          </a:p>
        </p:txBody>
      </p:sp>
      <p:sp>
        <p:nvSpPr>
          <p:cNvPr id="27" name="TextBox 26"/>
          <p:cNvSpPr txBox="1"/>
          <p:nvPr/>
        </p:nvSpPr>
        <p:spPr>
          <a:xfrm>
            <a:off x="1558904" y="3206748"/>
            <a:ext cx="6357982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ko-KR" altLang="en-US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감사합니다</a:t>
            </a:r>
            <a:r>
              <a:rPr lang="en-US" altLang="ko-KR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!</a:t>
            </a:r>
            <a:endParaRPr lang="ko-KR" altLang="en-US" sz="8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20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652</TotalTime>
  <Words>170</Words>
  <Application>Microsoft Office PowerPoint</Application>
  <PresentationFormat>화면 슬라이드 쇼(4:3)</PresentationFormat>
  <Paragraphs>48</Paragraphs>
  <Slides>5</Slides>
  <Notes>0</Notes>
  <HiddenSlides>0</HiddenSlides>
  <MMClips>1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Flow</vt:lpstr>
      <vt:lpstr>10’ 상반기 WorkShop</vt:lpstr>
      <vt:lpstr>10’ 계획 및 목표</vt:lpstr>
      <vt:lpstr>10’ 계획 및 목표</vt:lpstr>
      <vt:lpstr>10’ 계획 및 목표</vt:lpstr>
      <vt:lpstr>슬라이드 5</vt:lpstr>
    </vt:vector>
  </TitlesOfParts>
  <Company>XP SP3 FINAL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10’ 상반기 WorkShop</dc:title>
  <dc:creator>Heo</dc:creator>
  <cp:lastModifiedBy>Heo</cp:lastModifiedBy>
  <cp:revision>66</cp:revision>
  <dcterms:created xsi:type="dcterms:W3CDTF">2010-01-07T08:16:17Z</dcterms:created>
  <dcterms:modified xsi:type="dcterms:W3CDTF">2010-01-07T19:13:28Z</dcterms:modified>
</cp:coreProperties>
</file>