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3" r:id="rId3"/>
    <p:sldId id="302" r:id="rId4"/>
    <p:sldId id="299" r:id="rId5"/>
    <p:sldId id="334" r:id="rId6"/>
    <p:sldId id="335" r:id="rId7"/>
    <p:sldId id="338" r:id="rId8"/>
    <p:sldId id="327" r:id="rId9"/>
    <p:sldId id="328" r:id="rId10"/>
    <p:sldId id="336" r:id="rId11"/>
    <p:sldId id="329" r:id="rId12"/>
    <p:sldId id="337" r:id="rId13"/>
    <p:sldId id="331" r:id="rId14"/>
    <p:sldId id="333" r:id="rId15"/>
    <p:sldId id="332" r:id="rId16"/>
    <p:sldId id="257" r:id="rId17"/>
    <p:sldId id="340" r:id="rId18"/>
    <p:sldId id="29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6C0000"/>
    <a:srgbClr val="777777"/>
    <a:srgbClr val="80808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 autoAdjust="0"/>
    <p:restoredTop sz="84333" autoAdjust="0"/>
  </p:normalViewPr>
  <p:slideViewPr>
    <p:cSldViewPr>
      <p:cViewPr>
        <p:scale>
          <a:sx n="66" d="100"/>
          <a:sy n="66" d="100"/>
        </p:scale>
        <p:origin x="-153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7D8A7-02C4-462A-A072-F9A65774007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4712AED5-5EFC-47EF-B10A-D8E731BE2D0F}">
      <dgm:prSet phldrT="[텍스트]"/>
      <dgm:spPr/>
      <dgm:t>
        <a:bodyPr/>
        <a:lstStyle/>
        <a:p>
          <a:pPr algn="ctr" latinLnBrk="1"/>
          <a:r>
            <a:rPr lang="en-US" altLang="ko-KR" dirty="0" smtClean="0"/>
            <a:t>OTFT RFID</a:t>
          </a:r>
          <a:endParaRPr lang="ko-KR" altLang="en-US" dirty="0"/>
        </a:p>
      </dgm:t>
    </dgm:pt>
    <dgm:pt modelId="{FDA49308-3246-4039-A5E7-6FDA12F30F55}" type="parTrans" cxnId="{5AC26BDA-203B-49DC-9CFA-7FB9B21E4711}">
      <dgm:prSet/>
      <dgm:spPr/>
      <dgm:t>
        <a:bodyPr/>
        <a:lstStyle/>
        <a:p>
          <a:pPr latinLnBrk="1"/>
          <a:endParaRPr lang="ko-KR" altLang="en-US"/>
        </a:p>
      </dgm:t>
    </dgm:pt>
    <dgm:pt modelId="{9E6E8BD6-7EA9-4813-AB3B-6454764DEC29}" type="sibTrans" cxnId="{5AC26BDA-203B-49DC-9CFA-7FB9B21E4711}">
      <dgm:prSet/>
      <dgm:spPr/>
      <dgm:t>
        <a:bodyPr/>
        <a:lstStyle/>
        <a:p>
          <a:pPr latinLnBrk="1"/>
          <a:endParaRPr lang="ko-KR" altLang="en-US"/>
        </a:p>
      </dgm:t>
    </dgm:pt>
    <dgm:pt modelId="{BAED0A4A-CA81-43C2-97C9-BCF516044E2D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216AA7AD-91FE-4E0E-B43B-23452C8D1C4C}" type="parTrans" cxnId="{3A04B3B7-D67E-41EC-9743-67656ACA2004}">
      <dgm:prSet/>
      <dgm:spPr/>
      <dgm:t>
        <a:bodyPr/>
        <a:lstStyle/>
        <a:p>
          <a:pPr latinLnBrk="1"/>
          <a:endParaRPr lang="ko-KR" altLang="en-US"/>
        </a:p>
      </dgm:t>
    </dgm:pt>
    <dgm:pt modelId="{3F566E62-87A2-479C-9F91-B8C680543E7E}" type="sibTrans" cxnId="{3A04B3B7-D67E-41EC-9743-67656ACA2004}">
      <dgm:prSet/>
      <dgm:spPr/>
      <dgm:t>
        <a:bodyPr/>
        <a:lstStyle/>
        <a:p>
          <a:pPr latinLnBrk="1"/>
          <a:endParaRPr lang="ko-KR" altLang="en-US"/>
        </a:p>
      </dgm:t>
    </dgm:pt>
    <dgm:pt modelId="{A2B4D0DB-54E3-46E9-882C-8AA7E9F9FD0E}">
      <dgm:prSet phldrT="[텍스트]" custT="1"/>
      <dgm:spPr/>
      <dgm:t>
        <a:bodyPr/>
        <a:lstStyle/>
        <a:p>
          <a:pPr algn="ctr" latinLnBrk="1"/>
          <a:r>
            <a:rPr lang="en-US" altLang="ko-KR" sz="2000" dirty="0" smtClean="0"/>
            <a:t>21</a:t>
          </a:r>
          <a:r>
            <a:rPr lang="en-US" altLang="ko-KR" sz="2000" baseline="30000" dirty="0" smtClean="0"/>
            <a:t>st</a:t>
          </a:r>
          <a:r>
            <a:rPr lang="en-US" altLang="ko-KR" sz="2000" dirty="0" smtClean="0"/>
            <a:t> April, 2008</a:t>
          </a:r>
          <a:endParaRPr lang="ko-KR" altLang="en-US" sz="2000" dirty="0"/>
        </a:p>
      </dgm:t>
    </dgm:pt>
    <dgm:pt modelId="{35B4DFA7-FBAC-4D1E-9C3B-3C2A9BA78BD3}" type="parTrans" cxnId="{D53BEFA8-C4DD-40C4-ADBF-89005AABDD12}">
      <dgm:prSet/>
      <dgm:spPr/>
      <dgm:t>
        <a:bodyPr/>
        <a:lstStyle/>
        <a:p>
          <a:pPr latinLnBrk="1"/>
          <a:endParaRPr lang="ko-KR" altLang="en-US"/>
        </a:p>
      </dgm:t>
    </dgm:pt>
    <dgm:pt modelId="{D972FFA3-0542-4076-9FDB-C71F91EF47DC}" type="sibTrans" cxnId="{D53BEFA8-C4DD-40C4-ADBF-89005AABDD12}">
      <dgm:prSet/>
      <dgm:spPr/>
      <dgm:t>
        <a:bodyPr/>
        <a:lstStyle/>
        <a:p>
          <a:pPr latinLnBrk="1"/>
          <a:endParaRPr lang="ko-KR" altLang="en-US"/>
        </a:p>
      </dgm:t>
    </dgm:pt>
    <dgm:pt modelId="{194FEAA6-AFFE-4FC3-AF7F-5F2E2005669F}">
      <dgm:prSet phldrT="[텍스트]" custT="1"/>
      <dgm:spPr/>
      <dgm:t>
        <a:bodyPr/>
        <a:lstStyle/>
        <a:p>
          <a:pPr latinLnBrk="1"/>
          <a:endParaRPr lang="ko-KR" altLang="en-US" sz="2400" dirty="0"/>
        </a:p>
      </dgm:t>
    </dgm:pt>
    <dgm:pt modelId="{6A07E251-27C2-4541-BD56-AF54FB391B9C}" type="parTrans" cxnId="{8C257A2D-C051-49AC-AA5E-766D1957F4C7}">
      <dgm:prSet/>
      <dgm:spPr/>
      <dgm:t>
        <a:bodyPr/>
        <a:lstStyle/>
        <a:p>
          <a:pPr latinLnBrk="1"/>
          <a:endParaRPr lang="ko-KR" altLang="en-US"/>
        </a:p>
      </dgm:t>
    </dgm:pt>
    <dgm:pt modelId="{01B86005-B570-40D5-8833-BBB15E341F52}" type="sibTrans" cxnId="{8C257A2D-C051-49AC-AA5E-766D1957F4C7}">
      <dgm:prSet/>
      <dgm:spPr/>
      <dgm:t>
        <a:bodyPr/>
        <a:lstStyle/>
        <a:p>
          <a:pPr latinLnBrk="1"/>
          <a:endParaRPr lang="ko-KR" altLang="en-US"/>
        </a:p>
      </dgm:t>
    </dgm:pt>
    <dgm:pt modelId="{DCB94CA7-CF33-4781-86BB-7F227325813F}" type="pres">
      <dgm:prSet presAssocID="{9E97D8A7-02C4-462A-A072-F9A6577400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570410-0559-4AF0-8C3C-3F8E0C7C3C19}" type="pres">
      <dgm:prSet presAssocID="{4712AED5-5EFC-47EF-B10A-D8E731BE2D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AFF230-7712-498A-8162-A51AF4BE8A9E}" type="pres">
      <dgm:prSet presAssocID="{4712AED5-5EFC-47EF-B10A-D8E731BE2D0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5EAEB2-D0FF-4E03-9C16-8CA66F29BE2A}" type="pres">
      <dgm:prSet presAssocID="{A2B4D0DB-54E3-46E9-882C-8AA7E9F9FD0E}" presName="parentText" presStyleLbl="node1" presStyleIdx="1" presStyleCnt="2" custScaleX="42970" custScaleY="6229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7E09AD-ECF6-48DC-BEDA-AC3DDB64661B}" type="pres">
      <dgm:prSet presAssocID="{A2B4D0DB-54E3-46E9-882C-8AA7E9F9FD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1B47EF1-E70E-4DB4-B8AB-A58AB8A122D9}" type="presOf" srcId="{A2B4D0DB-54E3-46E9-882C-8AA7E9F9FD0E}" destId="{ED5EAEB2-D0FF-4E03-9C16-8CA66F29BE2A}" srcOrd="0" destOrd="0" presId="urn:microsoft.com/office/officeart/2005/8/layout/vList2"/>
    <dgm:cxn modelId="{5AC26BDA-203B-49DC-9CFA-7FB9B21E4711}" srcId="{9E97D8A7-02C4-462A-A072-F9A65774007C}" destId="{4712AED5-5EFC-47EF-B10A-D8E731BE2D0F}" srcOrd="0" destOrd="0" parTransId="{FDA49308-3246-4039-A5E7-6FDA12F30F55}" sibTransId="{9E6E8BD6-7EA9-4813-AB3B-6454764DEC29}"/>
    <dgm:cxn modelId="{CB905257-2A65-47C7-B5BE-F685CF36A016}" type="presOf" srcId="{9E97D8A7-02C4-462A-A072-F9A65774007C}" destId="{DCB94CA7-CF33-4781-86BB-7F227325813F}" srcOrd="0" destOrd="0" presId="urn:microsoft.com/office/officeart/2005/8/layout/vList2"/>
    <dgm:cxn modelId="{D53BEFA8-C4DD-40C4-ADBF-89005AABDD12}" srcId="{9E97D8A7-02C4-462A-A072-F9A65774007C}" destId="{A2B4D0DB-54E3-46E9-882C-8AA7E9F9FD0E}" srcOrd="1" destOrd="0" parTransId="{35B4DFA7-FBAC-4D1E-9C3B-3C2A9BA78BD3}" sibTransId="{D972FFA3-0542-4076-9FDB-C71F91EF47DC}"/>
    <dgm:cxn modelId="{6B759626-9A1E-4831-8046-B08DF0E77F95}" type="presOf" srcId="{4712AED5-5EFC-47EF-B10A-D8E731BE2D0F}" destId="{8D570410-0559-4AF0-8C3C-3F8E0C7C3C19}" srcOrd="0" destOrd="0" presId="urn:microsoft.com/office/officeart/2005/8/layout/vList2"/>
    <dgm:cxn modelId="{4C50D7E8-9F5E-48D7-BD2C-ED71D09782DE}" type="presOf" srcId="{194FEAA6-AFFE-4FC3-AF7F-5F2E2005669F}" destId="{A47E09AD-ECF6-48DC-BEDA-AC3DDB64661B}" srcOrd="0" destOrd="0" presId="urn:microsoft.com/office/officeart/2005/8/layout/vList2"/>
    <dgm:cxn modelId="{8C257A2D-C051-49AC-AA5E-766D1957F4C7}" srcId="{A2B4D0DB-54E3-46E9-882C-8AA7E9F9FD0E}" destId="{194FEAA6-AFFE-4FC3-AF7F-5F2E2005669F}" srcOrd="0" destOrd="0" parTransId="{6A07E251-27C2-4541-BD56-AF54FB391B9C}" sibTransId="{01B86005-B570-40D5-8833-BBB15E341F52}"/>
    <dgm:cxn modelId="{89EE068B-F74A-4C6D-B02E-99A4DD348420}" type="presOf" srcId="{BAED0A4A-CA81-43C2-97C9-BCF516044E2D}" destId="{99AFF230-7712-498A-8162-A51AF4BE8A9E}" srcOrd="0" destOrd="0" presId="urn:microsoft.com/office/officeart/2005/8/layout/vList2"/>
    <dgm:cxn modelId="{3A04B3B7-D67E-41EC-9743-67656ACA2004}" srcId="{4712AED5-5EFC-47EF-B10A-D8E731BE2D0F}" destId="{BAED0A4A-CA81-43C2-97C9-BCF516044E2D}" srcOrd="0" destOrd="0" parTransId="{216AA7AD-91FE-4E0E-B43B-23452C8D1C4C}" sibTransId="{3F566E62-87A2-479C-9F91-B8C680543E7E}"/>
    <dgm:cxn modelId="{CB6A1DF5-4C19-4322-A7C5-DEB2967B8A14}" type="presParOf" srcId="{DCB94CA7-CF33-4781-86BB-7F227325813F}" destId="{8D570410-0559-4AF0-8C3C-3F8E0C7C3C19}" srcOrd="0" destOrd="0" presId="urn:microsoft.com/office/officeart/2005/8/layout/vList2"/>
    <dgm:cxn modelId="{83FA9836-FED6-4267-96E7-A6249155A7AF}" type="presParOf" srcId="{DCB94CA7-CF33-4781-86BB-7F227325813F}" destId="{99AFF230-7712-498A-8162-A51AF4BE8A9E}" srcOrd="1" destOrd="0" presId="urn:microsoft.com/office/officeart/2005/8/layout/vList2"/>
    <dgm:cxn modelId="{E8CB3C1B-5D74-4CE0-974A-2C9E8E95EA62}" type="presParOf" srcId="{DCB94CA7-CF33-4781-86BB-7F227325813F}" destId="{ED5EAEB2-D0FF-4E03-9C16-8CA66F29BE2A}" srcOrd="2" destOrd="0" presId="urn:microsoft.com/office/officeart/2005/8/layout/vList2"/>
    <dgm:cxn modelId="{3082FD27-3044-4C7E-B89F-CD80BED83995}" type="presParOf" srcId="{DCB94CA7-CF33-4781-86BB-7F227325813F}" destId="{A47E09AD-ECF6-48DC-BEDA-AC3DDB64661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F63FF-DBEC-4D47-B7D3-E8EE52862B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33510C1-9957-4D9E-B0A6-CF4719EEB3EB}">
      <dgm:prSet phldrT="[텍스트]"/>
      <dgm:spPr/>
      <dgm:t>
        <a:bodyPr/>
        <a:lstStyle/>
        <a:p>
          <a:pPr latinLnBrk="1"/>
          <a:r>
            <a:rPr lang="en-US" altLang="ko-KR" dirty="0" smtClean="0"/>
            <a:t>2008 </a:t>
          </a:r>
          <a:r>
            <a:rPr lang="ko-KR" altLang="en-US" dirty="0" err="1" smtClean="0"/>
            <a:t>싱가폴</a:t>
          </a:r>
          <a:r>
            <a:rPr lang="ko-KR" altLang="en-US" dirty="0" smtClean="0"/>
            <a:t> 국가연구소 </a:t>
          </a:r>
          <a:r>
            <a:rPr lang="ko-KR" altLang="en-US" dirty="0" err="1" smtClean="0"/>
            <a:t>인턴쉽</a:t>
          </a:r>
          <a:endParaRPr lang="ko-KR" altLang="en-US" dirty="0"/>
        </a:p>
      </dgm:t>
    </dgm:pt>
    <dgm:pt modelId="{7C1DD164-2D4A-4DDF-AC94-CCC182FC4F07}" type="parTrans" cxnId="{E8A8F9CE-88F2-4551-87B7-512B3D0F86A2}">
      <dgm:prSet/>
      <dgm:spPr/>
      <dgm:t>
        <a:bodyPr/>
        <a:lstStyle/>
        <a:p>
          <a:pPr latinLnBrk="1"/>
          <a:endParaRPr lang="ko-KR" altLang="en-US"/>
        </a:p>
      </dgm:t>
    </dgm:pt>
    <dgm:pt modelId="{63A52666-F75D-4EE9-9F92-4F5973175A75}" type="sibTrans" cxnId="{E8A8F9CE-88F2-4551-87B7-512B3D0F86A2}">
      <dgm:prSet/>
      <dgm:spPr/>
      <dgm:t>
        <a:bodyPr/>
        <a:lstStyle/>
        <a:p>
          <a:pPr latinLnBrk="1"/>
          <a:endParaRPr lang="ko-KR" altLang="en-US"/>
        </a:p>
      </dgm:t>
    </dgm:pt>
    <dgm:pt modelId="{9B95BA5D-FBF4-45F1-9035-66D211234AAD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B6977E0B-B610-4E88-BD19-E885A4E0F68C}" type="parTrans" cxnId="{2E938B35-1470-429E-9538-AAD85055E8FF}">
      <dgm:prSet/>
      <dgm:spPr/>
      <dgm:t>
        <a:bodyPr/>
        <a:lstStyle/>
        <a:p>
          <a:pPr latinLnBrk="1"/>
          <a:endParaRPr lang="ko-KR" altLang="en-US"/>
        </a:p>
      </dgm:t>
    </dgm:pt>
    <dgm:pt modelId="{23BC6FD4-0E6A-4851-B21B-6F500AEC4605}" type="sibTrans" cxnId="{2E938B35-1470-429E-9538-AAD85055E8FF}">
      <dgm:prSet/>
      <dgm:spPr/>
      <dgm:t>
        <a:bodyPr/>
        <a:lstStyle/>
        <a:p>
          <a:pPr latinLnBrk="1"/>
          <a:endParaRPr lang="ko-KR" altLang="en-US"/>
        </a:p>
      </dgm:t>
    </dgm:pt>
    <dgm:pt modelId="{BD21FB29-B4C6-4641-958F-0558A8B8AB4F}">
      <dgm:prSet phldrT="[텍스트]"/>
      <dgm:spPr/>
      <dgm:t>
        <a:bodyPr/>
        <a:lstStyle/>
        <a:p>
          <a:pPr latinLnBrk="1"/>
          <a:r>
            <a:rPr lang="en-US" altLang="ko-KR" dirty="0" smtClean="0"/>
            <a:t>2009 </a:t>
          </a:r>
          <a:r>
            <a:rPr lang="ko-KR" altLang="en-US" dirty="0" err="1" smtClean="0"/>
            <a:t>큐슈</a:t>
          </a:r>
          <a:r>
            <a:rPr lang="ko-KR" altLang="en-US" dirty="0" smtClean="0"/>
            <a:t> 대학 하토리 교수 박사과정</a:t>
          </a:r>
          <a:endParaRPr lang="ko-KR" altLang="en-US" dirty="0"/>
        </a:p>
      </dgm:t>
    </dgm:pt>
    <dgm:pt modelId="{7F25B7B9-D5A6-46AF-967F-A2BD32ADBD67}" type="parTrans" cxnId="{4C4DA286-A12C-4A45-8310-A0B0D96D7960}">
      <dgm:prSet/>
      <dgm:spPr/>
      <dgm:t>
        <a:bodyPr/>
        <a:lstStyle/>
        <a:p>
          <a:pPr latinLnBrk="1"/>
          <a:endParaRPr lang="ko-KR" altLang="en-US"/>
        </a:p>
      </dgm:t>
    </dgm:pt>
    <dgm:pt modelId="{A345D96C-29D6-4381-B7BD-8621AD20CB60}" type="sibTrans" cxnId="{4C4DA286-A12C-4A45-8310-A0B0D96D7960}">
      <dgm:prSet/>
      <dgm:spPr/>
      <dgm:t>
        <a:bodyPr/>
        <a:lstStyle/>
        <a:p>
          <a:pPr latinLnBrk="1"/>
          <a:endParaRPr lang="ko-KR" altLang="en-US"/>
        </a:p>
      </dgm:t>
    </dgm:pt>
    <dgm:pt modelId="{547E5926-85A0-46F6-BD76-B6FF8E5B561E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12A2EEA5-D070-4EFA-8364-AD7E06604770}" type="parTrans" cxnId="{585BBD8C-6EC6-44E4-A6EC-C188D87EDF40}">
      <dgm:prSet/>
      <dgm:spPr/>
      <dgm:t>
        <a:bodyPr/>
        <a:lstStyle/>
        <a:p>
          <a:pPr latinLnBrk="1"/>
          <a:endParaRPr lang="ko-KR" altLang="en-US"/>
        </a:p>
      </dgm:t>
    </dgm:pt>
    <dgm:pt modelId="{0AF98EBD-499C-4D42-871E-5008A68B6205}" type="sibTrans" cxnId="{585BBD8C-6EC6-44E4-A6EC-C188D87EDF40}">
      <dgm:prSet/>
      <dgm:spPr/>
      <dgm:t>
        <a:bodyPr/>
        <a:lstStyle/>
        <a:p>
          <a:pPr latinLnBrk="1"/>
          <a:endParaRPr lang="ko-KR" altLang="en-US"/>
        </a:p>
      </dgm:t>
    </dgm:pt>
    <dgm:pt modelId="{F379F03E-0666-4696-916C-98912F507642}" type="pres">
      <dgm:prSet presAssocID="{E18F63FF-DBEC-4D47-B7D3-E8EE52862BC3}" presName="linear" presStyleCnt="0">
        <dgm:presLayoutVars>
          <dgm:animLvl val="lvl"/>
          <dgm:resizeHandles val="exact"/>
        </dgm:presLayoutVars>
      </dgm:prSet>
      <dgm:spPr/>
    </dgm:pt>
    <dgm:pt modelId="{CACD421F-B436-427A-B7AA-A33D96DB72B1}" type="pres">
      <dgm:prSet presAssocID="{733510C1-9957-4D9E-B0A6-CF4719EEB3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5C30E2-3884-41D2-9D47-1F7989DD43DE}" type="pres">
      <dgm:prSet presAssocID="{733510C1-9957-4D9E-B0A6-CF4719EEB3EB}" presName="childText" presStyleLbl="revTx" presStyleIdx="0" presStyleCnt="2">
        <dgm:presLayoutVars>
          <dgm:bulletEnabled val="1"/>
        </dgm:presLayoutVars>
      </dgm:prSet>
      <dgm:spPr/>
    </dgm:pt>
    <dgm:pt modelId="{DD691A64-66B7-44F4-B4E6-2EB29264B517}" type="pres">
      <dgm:prSet presAssocID="{BD21FB29-B4C6-4641-958F-0558A8B8AB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B01DB81-7A4D-43FD-BE3A-25D3561B6C8D}" type="pres">
      <dgm:prSet presAssocID="{BD21FB29-B4C6-4641-958F-0558A8B8AB4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186C1DB-BF33-46BB-8395-55D354F19DC7}" type="presOf" srcId="{BD21FB29-B4C6-4641-958F-0558A8B8AB4F}" destId="{DD691A64-66B7-44F4-B4E6-2EB29264B517}" srcOrd="0" destOrd="0" presId="urn:microsoft.com/office/officeart/2005/8/layout/vList2"/>
    <dgm:cxn modelId="{4C4DA286-A12C-4A45-8310-A0B0D96D7960}" srcId="{E18F63FF-DBEC-4D47-B7D3-E8EE52862BC3}" destId="{BD21FB29-B4C6-4641-958F-0558A8B8AB4F}" srcOrd="1" destOrd="0" parTransId="{7F25B7B9-D5A6-46AF-967F-A2BD32ADBD67}" sibTransId="{A345D96C-29D6-4381-B7BD-8621AD20CB60}"/>
    <dgm:cxn modelId="{E8A8F9CE-88F2-4551-87B7-512B3D0F86A2}" srcId="{E18F63FF-DBEC-4D47-B7D3-E8EE52862BC3}" destId="{733510C1-9957-4D9E-B0A6-CF4719EEB3EB}" srcOrd="0" destOrd="0" parTransId="{7C1DD164-2D4A-4DDF-AC94-CCC182FC4F07}" sibTransId="{63A52666-F75D-4EE9-9F92-4F5973175A75}"/>
    <dgm:cxn modelId="{B3A589A0-8AB3-499E-B7AD-AB35EC76C218}" type="presOf" srcId="{E18F63FF-DBEC-4D47-B7D3-E8EE52862BC3}" destId="{F379F03E-0666-4696-916C-98912F507642}" srcOrd="0" destOrd="0" presId="urn:microsoft.com/office/officeart/2005/8/layout/vList2"/>
    <dgm:cxn modelId="{585BBD8C-6EC6-44E4-A6EC-C188D87EDF40}" srcId="{BD21FB29-B4C6-4641-958F-0558A8B8AB4F}" destId="{547E5926-85A0-46F6-BD76-B6FF8E5B561E}" srcOrd="0" destOrd="0" parTransId="{12A2EEA5-D070-4EFA-8364-AD7E06604770}" sibTransId="{0AF98EBD-499C-4D42-871E-5008A68B6205}"/>
    <dgm:cxn modelId="{331C99FE-8CC1-47BE-BA81-6971CCA78A1B}" type="presOf" srcId="{733510C1-9957-4D9E-B0A6-CF4719EEB3EB}" destId="{CACD421F-B436-427A-B7AA-A33D96DB72B1}" srcOrd="0" destOrd="0" presId="urn:microsoft.com/office/officeart/2005/8/layout/vList2"/>
    <dgm:cxn modelId="{40ED4B1C-98FC-493B-830F-855E24A0B196}" type="presOf" srcId="{9B95BA5D-FBF4-45F1-9035-66D211234AAD}" destId="{D45C30E2-3884-41D2-9D47-1F7989DD43DE}" srcOrd="0" destOrd="0" presId="urn:microsoft.com/office/officeart/2005/8/layout/vList2"/>
    <dgm:cxn modelId="{2E938B35-1470-429E-9538-AAD85055E8FF}" srcId="{733510C1-9957-4D9E-B0A6-CF4719EEB3EB}" destId="{9B95BA5D-FBF4-45F1-9035-66D211234AAD}" srcOrd="0" destOrd="0" parTransId="{B6977E0B-B610-4E88-BD19-E885A4E0F68C}" sibTransId="{23BC6FD4-0E6A-4851-B21B-6F500AEC4605}"/>
    <dgm:cxn modelId="{8FBEF301-D03F-40F7-8ADA-8A2CB9916B8C}" type="presOf" srcId="{547E5926-85A0-46F6-BD76-B6FF8E5B561E}" destId="{0B01DB81-7A4D-43FD-BE3A-25D3561B6C8D}" srcOrd="0" destOrd="0" presId="urn:microsoft.com/office/officeart/2005/8/layout/vList2"/>
    <dgm:cxn modelId="{BC2B5A40-DC1B-4F90-8CFD-57E90A217E69}" type="presParOf" srcId="{F379F03E-0666-4696-916C-98912F507642}" destId="{CACD421F-B436-427A-B7AA-A33D96DB72B1}" srcOrd="0" destOrd="0" presId="urn:microsoft.com/office/officeart/2005/8/layout/vList2"/>
    <dgm:cxn modelId="{B8C79459-8900-44D1-9BAE-29F726DF27FE}" type="presParOf" srcId="{F379F03E-0666-4696-916C-98912F507642}" destId="{D45C30E2-3884-41D2-9D47-1F7989DD43DE}" srcOrd="1" destOrd="0" presId="urn:microsoft.com/office/officeart/2005/8/layout/vList2"/>
    <dgm:cxn modelId="{F18EE498-F2A5-44C9-88BC-FCFE8E59A923}" type="presParOf" srcId="{F379F03E-0666-4696-916C-98912F507642}" destId="{DD691A64-66B7-44F4-B4E6-2EB29264B517}" srcOrd="2" destOrd="0" presId="urn:microsoft.com/office/officeart/2005/8/layout/vList2"/>
    <dgm:cxn modelId="{23ECC404-389C-409D-A35D-6091A122C972}" type="presParOf" srcId="{F379F03E-0666-4696-916C-98912F507642}" destId="{0B01DB81-7A4D-43FD-BE3A-25D3561B6C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70410-0559-4AF0-8C3C-3F8E0C7C3C19}">
      <dsp:nvSpPr>
        <dsp:cNvPr id="0" name=""/>
        <dsp:cNvSpPr/>
      </dsp:nvSpPr>
      <dsp:spPr>
        <a:xfrm>
          <a:off x="0" y="11013"/>
          <a:ext cx="6096000" cy="14905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900" kern="1200" dirty="0" smtClean="0"/>
            <a:t>OTFT RFID</a:t>
          </a:r>
          <a:endParaRPr lang="ko-KR" altLang="en-US" sz="4900" kern="1200" dirty="0"/>
        </a:p>
      </dsp:txBody>
      <dsp:txXfrm>
        <a:off x="0" y="11013"/>
        <a:ext cx="6096000" cy="1490579"/>
      </dsp:txXfrm>
    </dsp:sp>
    <dsp:sp modelId="{99AFF230-7712-498A-8162-A51AF4BE8A9E}">
      <dsp:nvSpPr>
        <dsp:cNvPr id="0" name=""/>
        <dsp:cNvSpPr/>
      </dsp:nvSpPr>
      <dsp:spPr>
        <a:xfrm>
          <a:off x="0" y="1501593"/>
          <a:ext cx="6096000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2230" rIns="348488" bIns="62230" numCol="1" spcCol="1270" anchor="t" anchorCtr="0">
          <a:noAutofit/>
        </a:bodyPr>
        <a:lstStyle/>
        <a:p>
          <a:pPr marL="285750" lvl="1" indent="-285750" algn="l" defTabSz="1689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3800" kern="1200" dirty="0"/>
        </a:p>
      </dsp:txBody>
      <dsp:txXfrm>
        <a:off x="0" y="1501593"/>
        <a:ext cx="6096000" cy="811440"/>
      </dsp:txXfrm>
    </dsp:sp>
    <dsp:sp modelId="{ED5EAEB2-D0FF-4E03-9C16-8CA66F29BE2A}">
      <dsp:nvSpPr>
        <dsp:cNvPr id="0" name=""/>
        <dsp:cNvSpPr/>
      </dsp:nvSpPr>
      <dsp:spPr>
        <a:xfrm>
          <a:off x="1738274" y="2313033"/>
          <a:ext cx="2619451" cy="92851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21</a:t>
          </a:r>
          <a:r>
            <a:rPr lang="en-US" altLang="ko-KR" sz="2000" kern="1200" baseline="30000" dirty="0" smtClean="0"/>
            <a:t>st</a:t>
          </a:r>
          <a:r>
            <a:rPr lang="en-US" altLang="ko-KR" sz="2000" kern="1200" dirty="0" smtClean="0"/>
            <a:t> April, 2008</a:t>
          </a:r>
          <a:endParaRPr lang="ko-KR" altLang="en-US" sz="2000" kern="1200" dirty="0"/>
        </a:p>
      </dsp:txBody>
      <dsp:txXfrm>
        <a:off x="1738274" y="2313033"/>
        <a:ext cx="2619451" cy="928512"/>
      </dsp:txXfrm>
    </dsp:sp>
    <dsp:sp modelId="{A47E09AD-ECF6-48DC-BEDA-AC3DDB64661B}">
      <dsp:nvSpPr>
        <dsp:cNvPr id="0" name=""/>
        <dsp:cNvSpPr/>
      </dsp:nvSpPr>
      <dsp:spPr>
        <a:xfrm>
          <a:off x="0" y="3241546"/>
          <a:ext cx="6096000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2400" kern="1200" dirty="0"/>
        </a:p>
      </dsp:txBody>
      <dsp:txXfrm>
        <a:off x="0" y="3241546"/>
        <a:ext cx="6096000" cy="811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CD421F-B436-427A-B7AA-A33D96DB72B1}">
      <dsp:nvSpPr>
        <dsp:cNvPr id="0" name=""/>
        <dsp:cNvSpPr/>
      </dsp:nvSpPr>
      <dsp:spPr>
        <a:xfrm>
          <a:off x="0" y="537478"/>
          <a:ext cx="8229600" cy="1129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/>
            <a:t>2008 </a:t>
          </a:r>
          <a:r>
            <a:rPr lang="ko-KR" altLang="en-US" sz="3200" kern="1200" dirty="0" err="1" smtClean="0"/>
            <a:t>싱가폴</a:t>
          </a:r>
          <a:r>
            <a:rPr lang="ko-KR" altLang="en-US" sz="3200" kern="1200" dirty="0" smtClean="0"/>
            <a:t> 국가연구소 </a:t>
          </a:r>
          <a:r>
            <a:rPr lang="ko-KR" altLang="en-US" sz="3200" kern="1200" dirty="0" err="1" smtClean="0"/>
            <a:t>인턴쉽</a:t>
          </a:r>
          <a:endParaRPr lang="ko-KR" altLang="en-US" sz="3200" kern="1200" dirty="0"/>
        </a:p>
      </dsp:txBody>
      <dsp:txXfrm>
        <a:off x="0" y="537478"/>
        <a:ext cx="8229600" cy="1129342"/>
      </dsp:txXfrm>
    </dsp:sp>
    <dsp:sp modelId="{D45C30E2-3884-41D2-9D47-1F7989DD43DE}">
      <dsp:nvSpPr>
        <dsp:cNvPr id="0" name=""/>
        <dsp:cNvSpPr/>
      </dsp:nvSpPr>
      <dsp:spPr>
        <a:xfrm>
          <a:off x="0" y="1666821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2500" kern="1200"/>
        </a:p>
      </dsp:txBody>
      <dsp:txXfrm>
        <a:off x="0" y="1666821"/>
        <a:ext cx="8229600" cy="596160"/>
      </dsp:txXfrm>
    </dsp:sp>
    <dsp:sp modelId="{DD691A64-66B7-44F4-B4E6-2EB29264B517}">
      <dsp:nvSpPr>
        <dsp:cNvPr id="0" name=""/>
        <dsp:cNvSpPr/>
      </dsp:nvSpPr>
      <dsp:spPr>
        <a:xfrm>
          <a:off x="0" y="2262981"/>
          <a:ext cx="8229600" cy="1129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/>
            <a:t>2009 </a:t>
          </a:r>
          <a:r>
            <a:rPr lang="ko-KR" altLang="en-US" sz="3200" kern="1200" dirty="0" err="1" smtClean="0"/>
            <a:t>큐슈</a:t>
          </a:r>
          <a:r>
            <a:rPr lang="ko-KR" altLang="en-US" sz="3200" kern="1200" dirty="0" smtClean="0"/>
            <a:t> 대학 하토리 교수 박사과정</a:t>
          </a:r>
          <a:endParaRPr lang="ko-KR" altLang="en-US" sz="3200" kern="1200" dirty="0"/>
        </a:p>
      </dsp:txBody>
      <dsp:txXfrm>
        <a:off x="0" y="2262981"/>
        <a:ext cx="8229600" cy="1129342"/>
      </dsp:txXfrm>
    </dsp:sp>
    <dsp:sp modelId="{0B01DB81-7A4D-43FD-BE3A-25D3561B6C8D}">
      <dsp:nvSpPr>
        <dsp:cNvPr id="0" name=""/>
        <dsp:cNvSpPr/>
      </dsp:nvSpPr>
      <dsp:spPr>
        <a:xfrm>
          <a:off x="0" y="3392324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2500" kern="1200"/>
        </a:p>
      </dsp:txBody>
      <dsp:txXfrm>
        <a:off x="0" y="3392324"/>
        <a:ext cx="8229600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8D39C-F80F-4B30-8D73-BD10811B2088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D53E-3B15-4276-8F6E-2C33A4DEA9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4341-A080-438D-A462-82B5CED0B443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5844-91E0-4164-8243-AFF0C54C91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성공적인 사업을 위한 필요충분조건으로 대학은 입학과 취업을 고려하지 않을 수 없다 </a:t>
            </a:r>
            <a:endParaRPr lang="en-US" altLang="ko-KR" dirty="0" smtClean="0"/>
          </a:p>
          <a:p>
            <a:r>
              <a:rPr lang="ko-KR" altLang="en-US" dirty="0" smtClean="0"/>
              <a:t>예비대학생을 위한 지역혁신프로그램 마련과 </a:t>
            </a:r>
            <a:endParaRPr lang="en-US" altLang="ko-KR" dirty="0" smtClean="0"/>
          </a:p>
          <a:p>
            <a:r>
              <a:rPr lang="ko-KR" altLang="en-US" dirty="0" smtClean="0"/>
              <a:t>기업체를 위한 임직원 재교육 프로그램으로 발을 맞추어야 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2173289"/>
            <a:ext cx="7772400" cy="898521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6400800" cy="68103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BC4E-C805-4630-9678-388C5AEFABEF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426-4E0F-4114-8F99-1D4838F066DC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656D-656D-45CF-88F1-01062896BA3A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6" name="AutoShape 28"/>
          <p:cNvSpPr>
            <a:spLocks noChangeArrowheads="1"/>
          </p:cNvSpPr>
          <p:nvPr userDrawn="1"/>
        </p:nvSpPr>
        <p:spPr bwMode="auto">
          <a:xfrm>
            <a:off x="76200" y="6402388"/>
            <a:ext cx="8993188" cy="376237"/>
          </a:xfrm>
          <a:prstGeom prst="roundRect">
            <a:avLst>
              <a:gd name="adj" fmla="val 0"/>
            </a:avLst>
          </a:prstGeom>
          <a:solidFill>
            <a:srgbClr val="8094D1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202" tIns="45601" rIns="91202" bIns="45601"/>
          <a:lstStyle/>
          <a:p>
            <a:endParaRPr lang="ko-KR" altLang="en-US"/>
          </a:p>
        </p:txBody>
      </p:sp>
      <p:sp>
        <p:nvSpPr>
          <p:cNvPr id="150561" name="AutoShape 33"/>
          <p:cNvSpPr>
            <a:spLocks noChangeArrowheads="1"/>
          </p:cNvSpPr>
          <p:nvPr userDrawn="1"/>
        </p:nvSpPr>
        <p:spPr bwMode="auto">
          <a:xfrm>
            <a:off x="76200" y="80963"/>
            <a:ext cx="8993188" cy="981075"/>
          </a:xfrm>
          <a:prstGeom prst="roundRect">
            <a:avLst>
              <a:gd name="adj" fmla="val 7583"/>
            </a:avLst>
          </a:prstGeom>
          <a:solidFill>
            <a:srgbClr val="1C2F69"/>
          </a:solidFill>
          <a:ln w="635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378000" anchor="ctr"/>
          <a:lstStyle/>
          <a:p>
            <a:endParaRPr lang="ko-KR" altLang="en-US"/>
          </a:p>
        </p:txBody>
      </p:sp>
      <p:sp>
        <p:nvSpPr>
          <p:cNvPr id="150564" name="Rectangle 36"/>
          <p:cNvSpPr>
            <a:spLocks noChangeArrowheads="1"/>
          </p:cNvSpPr>
          <p:nvPr userDrawn="1"/>
        </p:nvSpPr>
        <p:spPr bwMode="auto">
          <a:xfrm>
            <a:off x="250825" y="6480175"/>
            <a:ext cx="1584325" cy="246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23149" tIns="11575" rIns="23149" bIns="11575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600">
                <a:solidFill>
                  <a:schemeClr val="bg1"/>
                </a:solidFill>
                <a:latin typeface="Arial" charset="0"/>
              </a:rPr>
              <a:t>Thin Film - LAB</a:t>
            </a:r>
          </a:p>
        </p:txBody>
      </p:sp>
      <p:sp>
        <p:nvSpPr>
          <p:cNvPr id="150566" name="AutoShape 38"/>
          <p:cNvSpPr>
            <a:spLocks noChangeArrowheads="1"/>
          </p:cNvSpPr>
          <p:nvPr userDrawn="1"/>
        </p:nvSpPr>
        <p:spPr bwMode="auto">
          <a:xfrm>
            <a:off x="333375" y="244475"/>
            <a:ext cx="809625" cy="7350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8094D1"/>
            </a:solidFill>
            <a:round/>
            <a:headEnd/>
            <a:tailEnd/>
          </a:ln>
          <a:effectLst/>
        </p:spPr>
        <p:txBody>
          <a:bodyPr lIns="91202" tIns="45601" rIns="91202" bIns="45601"/>
          <a:lstStyle/>
          <a:p>
            <a:endParaRPr lang="ko-KR" altLang="en-US"/>
          </a:p>
        </p:txBody>
      </p:sp>
      <p:graphicFrame>
        <p:nvGraphicFramePr>
          <p:cNvPr id="150568" name="Object 40"/>
          <p:cNvGraphicFramePr>
            <a:graphicFrameLocks noChangeAspect="1"/>
          </p:cNvGraphicFramePr>
          <p:nvPr/>
        </p:nvGraphicFramePr>
        <p:xfrm>
          <a:off x="425450" y="296863"/>
          <a:ext cx="644525" cy="646112"/>
        </p:xfrm>
        <a:graphic>
          <a:graphicData uri="http://schemas.openxmlformats.org/presentationml/2006/ole">
            <p:oleObj spid="_x0000_s2050" name="비트맵 이미지" r:id="rId3" imgW="2847619" imgH="2857899" progId="PBrush">
              <p:embed/>
            </p:oleObj>
          </a:graphicData>
        </a:graphic>
      </p:graphicFrame>
      <p:grpSp>
        <p:nvGrpSpPr>
          <p:cNvPr id="2" name="Group 43"/>
          <p:cNvGrpSpPr>
            <a:grpSpLocks/>
          </p:cNvGrpSpPr>
          <p:nvPr userDrawn="1"/>
        </p:nvGrpSpPr>
        <p:grpSpPr bwMode="auto">
          <a:xfrm>
            <a:off x="539750" y="5116513"/>
            <a:ext cx="2663825" cy="904875"/>
            <a:chOff x="612" y="3521"/>
            <a:chExt cx="1364" cy="433"/>
          </a:xfrm>
        </p:grpSpPr>
        <p:pic>
          <p:nvPicPr>
            <p:cNvPr id="150572" name="Picture 44" descr="logo_1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 l="25366" r="23740" b="14845"/>
            <a:stretch>
              <a:fillRect/>
            </a:stretch>
          </p:blipFill>
          <p:spPr bwMode="auto">
            <a:xfrm>
              <a:off x="612" y="3521"/>
              <a:ext cx="448" cy="433"/>
            </a:xfrm>
            <a:prstGeom prst="rect">
              <a:avLst/>
            </a:prstGeom>
            <a:noFill/>
          </p:spPr>
        </p:pic>
        <p:pic>
          <p:nvPicPr>
            <p:cNvPr id="150573" name="Picture 45" descr="logo_10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 t="62962"/>
            <a:stretch>
              <a:fillRect/>
            </a:stretch>
          </p:blipFill>
          <p:spPr bwMode="auto">
            <a:xfrm>
              <a:off x="1111" y="3598"/>
              <a:ext cx="865" cy="2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8FC1-8BE8-4186-88C6-9C43BF3F1DE0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0670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28596" y="15668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28-B005-4747-B43E-41488A76EF89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41B2-7735-4B94-8B36-5FB811BA89E8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BD62-DD67-43AA-8785-06011918EA63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769F-C1C7-46B4-96E3-623330062BB0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4718-3EC2-4915-A5A7-464C775911CB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B704-308E-4B6B-B385-E877AE71E186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7D8C-089C-4913-AA58-63DAD1E9DEE3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99DA-884E-4411-A31E-D6D48CEF5C80}" type="datetime1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ln>
            <a:solidFill>
              <a:srgbClr val="777777"/>
            </a:solidFill>
          </a:ln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lowerpicturesflowerlove.com/index.ht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1214422"/>
            <a:ext cx="9144000" cy="5643578"/>
            <a:chOff x="0" y="1214422"/>
            <a:chExt cx="9144000" cy="564357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4893" t="7854" r="5638"/>
            <a:stretch>
              <a:fillRect/>
            </a:stretch>
          </p:blipFill>
          <p:spPr bwMode="auto">
            <a:xfrm>
              <a:off x="0" y="1214422"/>
              <a:ext cx="9144000" cy="564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직사각형 10"/>
            <p:cNvSpPr/>
            <p:nvPr/>
          </p:nvSpPr>
          <p:spPr>
            <a:xfrm>
              <a:off x="0" y="1214422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28760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</a:rPr>
              <a:t>전자소자 </a:t>
            </a:r>
            <a:r>
              <a:rPr lang="ko-KR" altLang="en-US" sz="4000" dirty="0" smtClean="0">
                <a:ln>
                  <a:solidFill>
                    <a:schemeClr val="tx1"/>
                  </a:solidFill>
                </a:ln>
              </a:rPr>
              <a:t>실험</a:t>
            </a:r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</a:rPr>
              <a:t>실</a:t>
            </a: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en-US" altLang="ko-KR" sz="40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</a:rPr>
              <a:t>Electronic Device Lab</a:t>
            </a:r>
            <a:endParaRPr lang="ko-KR" altLang="en-US" sz="4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6400800" cy="61437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2010. 1. 09</a:t>
            </a:r>
            <a:endParaRPr lang="ko-KR" altLang="en-US" sz="24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김종선 사장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LG </a:t>
            </a:r>
            <a:r>
              <a:rPr lang="ko-KR" altLang="en-US" dirty="0" smtClean="0"/>
              <a:t>구미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삼성전자 기흥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삼성전자 </a:t>
            </a:r>
            <a:r>
              <a:rPr lang="ko-KR" altLang="en-US" dirty="0" err="1" smtClean="0"/>
              <a:t>탕정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필립스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싱가폴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MCT </a:t>
            </a:r>
            <a:r>
              <a:rPr lang="ko-KR" altLang="en-US" dirty="0" smtClean="0"/>
              <a:t>창업</a:t>
            </a:r>
            <a:r>
              <a:rPr lang="en-US" altLang="ko-KR" dirty="0" smtClean="0"/>
              <a:t>: </a:t>
            </a:r>
            <a:r>
              <a:rPr lang="ko-KR" altLang="en-US" dirty="0" smtClean="0"/>
              <a:t>드라이버 </a:t>
            </a:r>
            <a:r>
              <a:rPr lang="en-US" altLang="ko-KR" dirty="0" smtClean="0"/>
              <a:t>IC</a:t>
            </a:r>
          </a:p>
          <a:p>
            <a:pPr lvl="1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홍선표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86116" y="1857364"/>
            <a:ext cx="564360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2007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싱가폴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ASID </a:t>
            </a:r>
            <a:r>
              <a:rPr lang="ko-KR" altLang="en-US" sz="2000" dirty="0" smtClean="0"/>
              <a:t>학회 참석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2008</a:t>
            </a:r>
            <a:r>
              <a:rPr lang="ko-KR" altLang="en-US" sz="2000" dirty="0" smtClean="0"/>
              <a:t>년 오리온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과제 참여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AMOLED </a:t>
            </a:r>
            <a:r>
              <a:rPr lang="ko-KR" altLang="en-US" sz="2000" dirty="0" err="1" smtClean="0"/>
              <a:t>화소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2009</a:t>
            </a:r>
            <a:r>
              <a:rPr lang="ko-KR" altLang="en-US" sz="2000" dirty="0" smtClean="0"/>
              <a:t>년 오리온 </a:t>
            </a:r>
            <a:r>
              <a:rPr lang="en-US" altLang="ko-KR" sz="2000" dirty="0" smtClean="0"/>
              <a:t>OLED </a:t>
            </a:r>
            <a:r>
              <a:rPr lang="ko-KR" altLang="en-US" sz="2000" dirty="0" smtClean="0"/>
              <a:t>입사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98193"/>
            <a:ext cx="1857388" cy="22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오리온 </a:t>
            </a:r>
            <a:r>
              <a:rPr lang="en-US" altLang="ko-KR" dirty="0" smtClean="0"/>
              <a:t>OLED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전신</a:t>
            </a:r>
            <a:r>
              <a:rPr lang="en-US" altLang="ko-KR" dirty="0" smtClean="0"/>
              <a:t>:</a:t>
            </a:r>
            <a:r>
              <a:rPr lang="ko-KR" altLang="en-US" dirty="0" smtClean="0"/>
              <a:t>대우고등기술원</a:t>
            </a:r>
            <a:endParaRPr lang="en-US" altLang="ko-KR" dirty="0" smtClean="0"/>
          </a:p>
          <a:p>
            <a:r>
              <a:rPr lang="ko-KR" altLang="en-US" dirty="0" smtClean="0"/>
              <a:t>매트선 </a:t>
            </a:r>
            <a:r>
              <a:rPr lang="ko-KR" altLang="en-US" dirty="0" err="1" smtClean="0"/>
              <a:t>패터슨에</a:t>
            </a:r>
            <a:r>
              <a:rPr lang="ko-KR" altLang="en-US" dirty="0" smtClean="0"/>
              <a:t> 매각 후</a:t>
            </a:r>
            <a:r>
              <a:rPr lang="en-US" altLang="ko-KR" dirty="0" smtClean="0"/>
              <a:t> </a:t>
            </a:r>
            <a:r>
              <a:rPr lang="ko-KR" altLang="en-US" dirty="0" smtClean="0"/>
              <a:t>중국 창홍에 재 매각</a:t>
            </a:r>
            <a:endParaRPr lang="en-US" altLang="ko-KR" dirty="0" smtClean="0"/>
          </a:p>
          <a:p>
            <a:r>
              <a:rPr lang="ko-KR" altLang="en-US" dirty="0" smtClean="0"/>
              <a:t>구미 </a:t>
            </a:r>
            <a:r>
              <a:rPr lang="en-US" altLang="ko-KR" dirty="0" smtClean="0"/>
              <a:t>PMOLED </a:t>
            </a:r>
            <a:r>
              <a:rPr lang="ko-KR" altLang="en-US" dirty="0" smtClean="0"/>
              <a:t>공장</a:t>
            </a:r>
            <a:endParaRPr lang="en-US" altLang="ko-KR" dirty="0" smtClean="0"/>
          </a:p>
          <a:p>
            <a:r>
              <a:rPr lang="ko-KR" altLang="en-US" dirty="0" err="1" smtClean="0"/>
              <a:t>화소</a:t>
            </a:r>
            <a:r>
              <a:rPr lang="ko-KR" altLang="en-US" dirty="0" smtClean="0"/>
              <a:t> 설계 과제</a:t>
            </a:r>
            <a:endParaRPr lang="en-US" altLang="ko-KR" dirty="0" smtClean="0"/>
          </a:p>
          <a:p>
            <a:r>
              <a:rPr lang="ko-KR" altLang="en-US" dirty="0" smtClean="0"/>
              <a:t>무기 </a:t>
            </a:r>
            <a:r>
              <a:rPr lang="en-US" altLang="ko-KR" dirty="0" smtClean="0"/>
              <a:t>EL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김상우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86116" y="1857364"/>
            <a:ext cx="564360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2007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싱가폴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ASID </a:t>
            </a:r>
            <a:r>
              <a:rPr lang="ko-KR" altLang="en-US" sz="2000" dirty="0" smtClean="0"/>
              <a:t>학회 참석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2008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ETRI </a:t>
            </a:r>
            <a:r>
              <a:rPr lang="ko-KR" altLang="en-US" sz="2000" dirty="0" smtClean="0"/>
              <a:t>과제 참여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Oxide TFT </a:t>
            </a:r>
            <a:r>
              <a:rPr lang="ko-KR" altLang="en-US" sz="2000" dirty="0" smtClean="0"/>
              <a:t>회로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DTEC </a:t>
            </a:r>
            <a:r>
              <a:rPr lang="ko-KR" altLang="en-US" sz="2000" dirty="0" smtClean="0"/>
              <a:t>실습 조교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</a:t>
            </a:r>
            <a:r>
              <a:rPr lang="ko-KR" altLang="en-US" sz="2000" dirty="0" smtClean="0"/>
              <a:t>공정 서비스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2009</a:t>
            </a:r>
            <a:r>
              <a:rPr lang="ko-KR" altLang="en-US" sz="2000" dirty="0" smtClean="0"/>
              <a:t>년 </a:t>
            </a:r>
            <a:r>
              <a:rPr lang="ko-KR" altLang="en-US" sz="2000" dirty="0" err="1" smtClean="0"/>
              <a:t>토비스</a:t>
            </a:r>
            <a:r>
              <a:rPr lang="ko-KR" altLang="en-US" sz="2000" dirty="0" smtClean="0"/>
              <a:t> 입사</a:t>
            </a: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7" name="Picture 19" descr="김상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25649"/>
            <a:ext cx="2428892" cy="252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1026" name="Picture 2" descr="H:\AA\700 My\Picture\IMG_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0"/>
            <a:ext cx="9144064" cy="51335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유진태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86116" y="1857364"/>
            <a:ext cx="564360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1991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삼성전자 입사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1999</a:t>
            </a:r>
            <a:r>
              <a:rPr lang="ko-KR" altLang="en-US" sz="2000" dirty="0" smtClean="0"/>
              <a:t>년 일진디스플레이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2007</a:t>
            </a:r>
            <a:r>
              <a:rPr lang="ko-KR" altLang="en-US" sz="2000" dirty="0" smtClean="0"/>
              <a:t>년 박사과정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2010</a:t>
            </a:r>
            <a:r>
              <a:rPr lang="ko-KR" altLang="en-US" sz="2000" dirty="0" smtClean="0"/>
              <a:t>년 부산 동아대 미디어 센터</a:t>
            </a: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6" name="Picture 9" descr="유진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5987"/>
            <a:ext cx="2000264" cy="284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네트웍</a:t>
            </a:r>
            <a:r>
              <a:rPr lang="en-US" altLang="ko-KR" dirty="0" smtClean="0"/>
              <a:t>/</a:t>
            </a:r>
            <a:r>
              <a:rPr lang="ko-KR" altLang="en-US" dirty="0" smtClean="0"/>
              <a:t>협동연구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71472" y="4071942"/>
            <a:ext cx="1785950" cy="142876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연구소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536149" y="3857628"/>
            <a:ext cx="2071702" cy="16430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/>
              <a:t>대학</a:t>
            </a:r>
            <a:endParaRPr lang="ko-KR" altLang="en-US" sz="32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58016" y="4000504"/>
            <a:ext cx="1643074" cy="12858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기업체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929066"/>
            <a:ext cx="164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EDLAB</a:t>
            </a:r>
            <a:endParaRPr lang="ko-KR" altLang="en-US" sz="3600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214414" y="1857364"/>
            <a:ext cx="1785950" cy="135732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</a:rPr>
              <a:t>지자체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rot="16200000" flipV="1">
            <a:off x="2964645" y="3178967"/>
            <a:ext cx="714380" cy="642942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2500298" y="4857760"/>
            <a:ext cx="1000132" cy="1588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5786446" y="4714884"/>
            <a:ext cx="928694" cy="1588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572132" y="1785926"/>
            <a:ext cx="2071702" cy="12858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주변대학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rot="5400000" flipH="1" flipV="1">
            <a:off x="5143504" y="3286124"/>
            <a:ext cx="785818" cy="357190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57290" y="6072206"/>
            <a:ext cx="69294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협동연구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과제 연구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기술 기획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애로 기술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등</a:t>
            </a:r>
            <a:endParaRPr lang="ko-KR" altLang="en-US" sz="2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5"/>
          <p:cNvSpPr txBox="1">
            <a:spLocks noGrp="1"/>
          </p:cNvSpPr>
          <p:nvPr/>
        </p:nvSpPr>
        <p:spPr bwMode="gray">
          <a:xfrm>
            <a:off x="6905625" y="968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2F991C-6B4C-418E-A600-07CA36AEF7FD}" type="slidenum">
              <a:rPr lang="ko-KR" altLang="en-US" sz="1500" b="1">
                <a:cs typeface="Arial" charset="0"/>
              </a:rPr>
              <a:pPr algn="r"/>
              <a:t>17</a:t>
            </a:fld>
            <a:endParaRPr lang="en-US" altLang="ko-KR" sz="1500" b="1">
              <a:cs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35203" y="2197113"/>
            <a:ext cx="4032250" cy="3521075"/>
            <a:chOff x="3014" y="806"/>
            <a:chExt cx="1304" cy="1104"/>
          </a:xfrm>
        </p:grpSpPr>
        <p:sp>
          <p:nvSpPr>
            <p:cNvPr id="17466" name="AutoShape 20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969696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7" name="AutoShape 21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chemeClr val="bg2">
                <a:alpha val="38823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95853" y="3921138"/>
            <a:ext cx="2668588" cy="757238"/>
            <a:chOff x="1880" y="3333"/>
            <a:chExt cx="1920" cy="559"/>
          </a:xfrm>
        </p:grpSpPr>
        <p:sp>
          <p:nvSpPr>
            <p:cNvPr id="17464" name="Oval 6"/>
            <p:cNvSpPr>
              <a:spLocks noChangeArrowheads="1"/>
            </p:cNvSpPr>
            <p:nvPr/>
          </p:nvSpPr>
          <p:spPr bwMode="gray">
            <a:xfrm>
              <a:off x="1880" y="3333"/>
              <a:ext cx="1920" cy="559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  <p:sp>
          <p:nvSpPr>
            <p:cNvPr id="17465" name="Oval 7"/>
            <p:cNvSpPr>
              <a:spLocks noChangeArrowheads="1"/>
            </p:cNvSpPr>
            <p:nvPr/>
          </p:nvSpPr>
          <p:spPr bwMode="gray">
            <a:xfrm>
              <a:off x="1996" y="3335"/>
              <a:ext cx="1684" cy="55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39803" y="3135326"/>
            <a:ext cx="2954338" cy="757237"/>
            <a:chOff x="1873" y="2735"/>
            <a:chExt cx="1926" cy="559"/>
          </a:xfrm>
        </p:grpSpPr>
        <p:sp>
          <p:nvSpPr>
            <p:cNvPr id="17462" name="Oval 9"/>
            <p:cNvSpPr>
              <a:spLocks noChangeArrowheads="1"/>
            </p:cNvSpPr>
            <p:nvPr/>
          </p:nvSpPr>
          <p:spPr bwMode="gray">
            <a:xfrm>
              <a:off x="1873" y="2743"/>
              <a:ext cx="1926" cy="547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3" name="Oval 10"/>
            <p:cNvSpPr>
              <a:spLocks noChangeArrowheads="1"/>
            </p:cNvSpPr>
            <p:nvPr/>
          </p:nvSpPr>
          <p:spPr bwMode="gray">
            <a:xfrm>
              <a:off x="1996" y="2735"/>
              <a:ext cx="1684" cy="559"/>
            </a:xfrm>
            <a:prstGeom prst="ellipse">
              <a:avLst/>
            </a:prstGeom>
            <a:solidFill>
              <a:srgbClr val="00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4" name="Rectangle 15"/>
          <p:cNvSpPr>
            <a:spLocks noChangeArrowheads="1"/>
          </p:cNvSpPr>
          <p:nvPr/>
        </p:nvSpPr>
        <p:spPr bwMode="black">
          <a:xfrm>
            <a:off x="5778478" y="4137038"/>
            <a:ext cx="12795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latin typeface="HY헤드라인M" pitchFamily="18" charset="-127"/>
                <a:ea typeface="HY헤드라인M" pitchFamily="18" charset="-127"/>
              </a:rPr>
              <a:t>겸허한 인성</a:t>
            </a:r>
            <a:endParaRPr lang="en-US" altLang="ko-KR" sz="16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5" name="Rectangle 24"/>
          <p:cNvSpPr>
            <a:spLocks noChangeArrowheads="1"/>
          </p:cNvSpPr>
          <p:nvPr/>
        </p:nvSpPr>
        <p:spPr bwMode="gray">
          <a:xfrm>
            <a:off x="757216" y="787416"/>
            <a:ext cx="7924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>
              <a:buFont typeface="Wingdings" pitchFamily="2" charset="2"/>
              <a:buNone/>
            </a:pPr>
            <a:r>
              <a:rPr kumimoji="1" lang="en-US" altLang="ko-KR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Vision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81166" y="3778263"/>
            <a:ext cx="2540000" cy="752475"/>
            <a:chOff x="2029" y="2178"/>
            <a:chExt cx="1600" cy="474"/>
          </a:xfrm>
        </p:grpSpPr>
        <p:sp>
          <p:nvSpPr>
            <p:cNvPr id="17460" name="Oval 12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1" name="Oval 13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89466" y="3309951"/>
            <a:ext cx="2540000" cy="752475"/>
            <a:chOff x="2029" y="2178"/>
            <a:chExt cx="1600" cy="474"/>
          </a:xfrm>
        </p:grpSpPr>
        <p:sp>
          <p:nvSpPr>
            <p:cNvPr id="17458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9" name="Oval 27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8" name="Rectangle 28"/>
          <p:cNvSpPr>
            <a:spLocks noChangeArrowheads="1"/>
          </p:cNvSpPr>
          <p:nvPr/>
        </p:nvSpPr>
        <p:spPr bwMode="gray">
          <a:xfrm>
            <a:off x="2309791" y="3992576"/>
            <a:ext cx="15811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끝없는 도전</a:t>
            </a:r>
          </a:p>
        </p:txBody>
      </p:sp>
      <p:sp>
        <p:nvSpPr>
          <p:cNvPr id="17419" name="Rectangle 29"/>
          <p:cNvSpPr>
            <a:spLocks noChangeArrowheads="1"/>
          </p:cNvSpPr>
          <p:nvPr/>
        </p:nvSpPr>
        <p:spPr bwMode="gray">
          <a:xfrm>
            <a:off x="4935516" y="3511563"/>
            <a:ext cx="23034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인정받는 인재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881041" y="4875226"/>
            <a:ext cx="1368425" cy="863600"/>
            <a:chOff x="407" y="2478"/>
            <a:chExt cx="771" cy="544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431" y="2478"/>
              <a:ext cx="635" cy="544"/>
              <a:chOff x="839" y="2523"/>
              <a:chExt cx="916" cy="713"/>
            </a:xfrm>
          </p:grpSpPr>
          <p:sp>
            <p:nvSpPr>
              <p:cNvPr id="17455" name="AutoShape 35"/>
              <p:cNvSpPr>
                <a:spLocks noChangeArrowheads="1"/>
              </p:cNvSpPr>
              <p:nvPr/>
            </p:nvSpPr>
            <p:spPr bwMode="gray">
              <a:xfrm>
                <a:off x="839" y="2523"/>
                <a:ext cx="916" cy="713"/>
              </a:xfrm>
              <a:prstGeom prst="roundRect">
                <a:avLst>
                  <a:gd name="adj" fmla="val 17509"/>
                </a:avLst>
              </a:prstGeom>
              <a:solidFill>
                <a:srgbClr val="4E91D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56" name="AutoShape 36"/>
              <p:cNvSpPr>
                <a:spLocks noChangeArrowheads="1"/>
              </p:cNvSpPr>
              <p:nvPr/>
            </p:nvSpPr>
            <p:spPr bwMode="gray">
              <a:xfrm>
                <a:off x="861" y="3040"/>
                <a:ext cx="876" cy="1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93B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57" name="AutoShape 37"/>
              <p:cNvSpPr>
                <a:spLocks noChangeArrowheads="1"/>
              </p:cNvSpPr>
              <p:nvPr/>
            </p:nvSpPr>
            <p:spPr bwMode="gray">
              <a:xfrm>
                <a:off x="861" y="2531"/>
                <a:ext cx="876" cy="17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EE1F3"/>
                  </a:gs>
                  <a:gs pos="100000">
                    <a:srgbClr val="4E91D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7454" name="Rectangle 38"/>
            <p:cNvSpPr>
              <a:spLocks noChangeArrowheads="1"/>
            </p:cNvSpPr>
            <p:nvPr/>
          </p:nvSpPr>
          <p:spPr bwMode="auto">
            <a:xfrm>
              <a:off x="407" y="2552"/>
              <a:ext cx="771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latin typeface="HY헤드라인M" pitchFamily="18" charset="-127"/>
                  <a:ea typeface="HY헤드라인M" pitchFamily="18" charset="-127"/>
                </a:rPr>
                <a:t>Circuit</a:t>
              </a:r>
              <a:r>
                <a:rPr kumimoji="1" lang="ko-KR" altLang="en-US" sz="14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simulation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022453" y="4875226"/>
            <a:ext cx="1890713" cy="863600"/>
            <a:chOff x="2034" y="2629"/>
            <a:chExt cx="1065" cy="544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064" y="2629"/>
              <a:ext cx="924" cy="544"/>
              <a:chOff x="2047" y="2629"/>
              <a:chExt cx="903" cy="686"/>
            </a:xfrm>
          </p:grpSpPr>
          <p:sp>
            <p:nvSpPr>
              <p:cNvPr id="17450" name="AutoShape 41"/>
              <p:cNvSpPr>
                <a:spLocks noChangeArrowheads="1"/>
              </p:cNvSpPr>
              <p:nvPr/>
            </p:nvSpPr>
            <p:spPr bwMode="gray">
              <a:xfrm>
                <a:off x="2047" y="2629"/>
                <a:ext cx="903" cy="686"/>
              </a:xfrm>
              <a:prstGeom prst="roundRect">
                <a:avLst>
                  <a:gd name="adj" fmla="val 17509"/>
                </a:avLst>
              </a:prstGeom>
              <a:solidFill>
                <a:srgbClr val="34B03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51" name="AutoShape 42"/>
              <p:cNvSpPr>
                <a:spLocks noChangeArrowheads="1"/>
              </p:cNvSpPr>
              <p:nvPr/>
            </p:nvSpPr>
            <p:spPr bwMode="gray">
              <a:xfrm>
                <a:off x="2069" y="3127"/>
                <a:ext cx="863" cy="17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4B034">
                      <a:alpha val="0"/>
                    </a:srgbClr>
                  </a:gs>
                  <a:gs pos="100000">
                    <a:srgbClr val="A3DBA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52" name="AutoShape 43"/>
              <p:cNvSpPr>
                <a:spLocks noChangeArrowheads="1"/>
              </p:cNvSpPr>
              <p:nvPr/>
            </p:nvSpPr>
            <p:spPr bwMode="gray">
              <a:xfrm>
                <a:off x="2069" y="2637"/>
                <a:ext cx="863" cy="17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0F3E0"/>
                  </a:gs>
                  <a:gs pos="100000">
                    <a:srgbClr val="34B03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49" name="Text Box 44"/>
            <p:cNvSpPr txBox="1">
              <a:spLocks noChangeArrowheads="1"/>
            </p:cNvSpPr>
            <p:nvPr/>
          </p:nvSpPr>
          <p:spPr bwMode="auto">
            <a:xfrm>
              <a:off x="2034" y="2703"/>
              <a:ext cx="1065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 dirty="0">
                  <a:ea typeface="HY헤드라인M" pitchFamily="18" charset="-127"/>
                  <a:cs typeface="Arial" charset="0"/>
                </a:rPr>
                <a:t>Material Physics</a:t>
              </a:r>
              <a:endParaRPr kumimoji="1" lang="ko-KR" altLang="en-US" sz="1400" dirty="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3740128" y="4875226"/>
            <a:ext cx="1403350" cy="863600"/>
            <a:chOff x="3210" y="2761"/>
            <a:chExt cx="790" cy="544"/>
          </a:xfrm>
        </p:grpSpPr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210" y="2761"/>
              <a:ext cx="680" cy="544"/>
              <a:chOff x="3210" y="2761"/>
              <a:chExt cx="895" cy="659"/>
            </a:xfrm>
          </p:grpSpPr>
          <p:sp>
            <p:nvSpPr>
              <p:cNvPr id="17445" name="AutoShape 47"/>
              <p:cNvSpPr>
                <a:spLocks noChangeArrowheads="1"/>
              </p:cNvSpPr>
              <p:nvPr/>
            </p:nvSpPr>
            <p:spPr bwMode="gray">
              <a:xfrm>
                <a:off x="3210" y="2761"/>
                <a:ext cx="895" cy="659"/>
              </a:xfrm>
              <a:prstGeom prst="roundRect">
                <a:avLst>
                  <a:gd name="adj" fmla="val 17509"/>
                </a:avLst>
              </a:prstGeom>
              <a:solidFill>
                <a:srgbClr val="B59F4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6" name="AutoShape 48"/>
              <p:cNvSpPr>
                <a:spLocks noChangeArrowheads="1"/>
              </p:cNvSpPr>
              <p:nvPr/>
            </p:nvSpPr>
            <p:spPr bwMode="gray">
              <a:xfrm>
                <a:off x="3230" y="3239"/>
                <a:ext cx="858" cy="16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59F43"/>
                  </a:gs>
                  <a:gs pos="100000">
                    <a:srgbClr val="DBD0A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7" name="AutoShape 49"/>
              <p:cNvSpPr>
                <a:spLocks noChangeArrowheads="1"/>
              </p:cNvSpPr>
              <p:nvPr/>
            </p:nvSpPr>
            <p:spPr bwMode="gray">
              <a:xfrm>
                <a:off x="3230" y="2768"/>
                <a:ext cx="858" cy="16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EDE8D1"/>
                  </a:gs>
                  <a:gs pos="100000">
                    <a:srgbClr val="B59F4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44" name="Text Box 50"/>
            <p:cNvSpPr txBox="1">
              <a:spLocks noChangeArrowheads="1"/>
            </p:cNvSpPr>
            <p:nvPr/>
          </p:nvSpPr>
          <p:spPr bwMode="auto">
            <a:xfrm>
              <a:off x="3238" y="2796"/>
              <a:ext cx="762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Equipment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Operation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Skill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4967266" y="4875226"/>
            <a:ext cx="1927225" cy="863600"/>
            <a:chOff x="2835" y="2478"/>
            <a:chExt cx="1086" cy="544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835" y="2478"/>
              <a:ext cx="771" cy="544"/>
              <a:chOff x="2416" y="1296"/>
              <a:chExt cx="1088" cy="1248"/>
            </a:xfrm>
          </p:grpSpPr>
          <p:sp>
            <p:nvSpPr>
              <p:cNvPr id="17440" name="AutoShape 53"/>
              <p:cNvSpPr>
                <a:spLocks noChangeArrowheads="1"/>
              </p:cNvSpPr>
              <p:nvPr/>
            </p:nvSpPr>
            <p:spPr bwMode="gray">
              <a:xfrm>
                <a:off x="2416" y="1296"/>
                <a:ext cx="1088" cy="1248"/>
              </a:xfrm>
              <a:prstGeom prst="roundRect">
                <a:avLst>
                  <a:gd name="adj" fmla="val 17509"/>
                </a:avLst>
              </a:prstGeom>
              <a:solidFill>
                <a:srgbClr val="0BB4C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1" name="AutoShape 54"/>
              <p:cNvSpPr>
                <a:spLocks noChangeArrowheads="1"/>
              </p:cNvSpPr>
              <p:nvPr/>
            </p:nvSpPr>
            <p:spPr bwMode="gray">
              <a:xfrm>
                <a:off x="2442" y="2202"/>
                <a:ext cx="1040" cy="3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BB4C1"/>
                  </a:gs>
                  <a:gs pos="100000">
                    <a:srgbClr val="82D8D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2" name="AutoShape 55"/>
              <p:cNvSpPr>
                <a:spLocks noChangeArrowheads="1"/>
              </p:cNvSpPr>
              <p:nvPr/>
            </p:nvSpPr>
            <p:spPr bwMode="gray">
              <a:xfrm>
                <a:off x="2442" y="1311"/>
                <a:ext cx="1040" cy="3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3F1F4"/>
                  </a:gs>
                  <a:gs pos="100000">
                    <a:srgbClr val="0BB4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39" name="Text Box 56"/>
            <p:cNvSpPr txBox="1">
              <a:spLocks noChangeArrowheads="1"/>
            </p:cNvSpPr>
            <p:nvPr/>
          </p:nvSpPr>
          <p:spPr bwMode="auto">
            <a:xfrm>
              <a:off x="2856" y="2571"/>
              <a:ext cx="1065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Process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Know- how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362678" y="4875226"/>
            <a:ext cx="1690688" cy="863600"/>
            <a:chOff x="3651" y="2478"/>
            <a:chExt cx="953" cy="544"/>
          </a:xfrm>
        </p:grpSpPr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3651" y="2478"/>
              <a:ext cx="953" cy="544"/>
              <a:chOff x="3817" y="1536"/>
              <a:chExt cx="1079" cy="1198"/>
            </a:xfrm>
          </p:grpSpPr>
          <p:sp>
            <p:nvSpPr>
              <p:cNvPr id="17435" name="AutoShape 59"/>
              <p:cNvSpPr>
                <a:spLocks noChangeArrowheads="1"/>
              </p:cNvSpPr>
              <p:nvPr/>
            </p:nvSpPr>
            <p:spPr bwMode="gray">
              <a:xfrm>
                <a:off x="3817" y="1536"/>
                <a:ext cx="1079" cy="1198"/>
              </a:xfrm>
              <a:prstGeom prst="roundRect">
                <a:avLst>
                  <a:gd name="adj" fmla="val 17509"/>
                </a:avLst>
              </a:prstGeom>
              <a:solidFill>
                <a:srgbClr val="FA822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36" name="AutoShape 60"/>
              <p:cNvSpPr>
                <a:spLocks noChangeArrowheads="1"/>
              </p:cNvSpPr>
              <p:nvPr/>
            </p:nvSpPr>
            <p:spPr bwMode="gray">
              <a:xfrm>
                <a:off x="3842" y="2405"/>
                <a:ext cx="1033" cy="2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A8228">
                      <a:alpha val="0"/>
                    </a:srgbClr>
                  </a:gs>
                  <a:gs pos="100000">
                    <a:srgbClr val="FDC29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37" name="AutoShape 61"/>
              <p:cNvSpPr>
                <a:spLocks noChangeArrowheads="1"/>
              </p:cNvSpPr>
              <p:nvPr/>
            </p:nvSpPr>
            <p:spPr bwMode="gray">
              <a:xfrm>
                <a:off x="3842" y="1549"/>
                <a:ext cx="1033" cy="2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EECDE"/>
                  </a:gs>
                  <a:gs pos="100000">
                    <a:srgbClr val="FA822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34" name="Text Box 62"/>
            <p:cNvSpPr txBox="1">
              <a:spLocks noChangeArrowheads="1"/>
            </p:cNvSpPr>
            <p:nvPr/>
          </p:nvSpPr>
          <p:spPr bwMode="auto">
            <a:xfrm>
              <a:off x="3696" y="2559"/>
              <a:ext cx="908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Professional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mind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1500166" y="1333513"/>
            <a:ext cx="5816600" cy="738188"/>
            <a:chOff x="1053" y="920"/>
            <a:chExt cx="3493" cy="465"/>
          </a:xfrm>
        </p:grpSpPr>
        <p:sp>
          <p:nvSpPr>
            <p:cNvPr id="17429" name="AutoShape 64"/>
            <p:cNvSpPr>
              <a:spLocks noChangeArrowheads="1"/>
            </p:cNvSpPr>
            <p:nvPr/>
          </p:nvSpPr>
          <p:spPr bwMode="gray">
            <a:xfrm rot="10800000">
              <a:off x="1053" y="920"/>
              <a:ext cx="3493" cy="465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ko-KR" altLang="en-US"/>
            </a:p>
          </p:txBody>
        </p: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 rot="10800000">
              <a:off x="1053" y="1253"/>
              <a:ext cx="3493" cy="91"/>
              <a:chOff x="2029" y="2178"/>
              <a:chExt cx="1600" cy="474"/>
            </a:xfrm>
          </p:grpSpPr>
          <p:sp>
            <p:nvSpPr>
              <p:cNvPr id="17431" name="Oval 66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7432" name="Oval 67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67332" name="Rectangle 68"/>
          <p:cNvSpPr>
            <a:spLocks noChangeArrowheads="1"/>
          </p:cNvSpPr>
          <p:nvPr/>
        </p:nvSpPr>
        <p:spPr bwMode="auto">
          <a:xfrm>
            <a:off x="1489053" y="1287476"/>
            <a:ext cx="5843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 anchor="ctr"/>
          <a:lstStyle/>
          <a:p>
            <a:pPr algn="ctr" latinLnBrk="1">
              <a:defRPr/>
            </a:pPr>
            <a:r>
              <a:rPr kumimoji="1"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자아 실현</a:t>
            </a:r>
            <a:endParaRPr kumimoji="1" lang="ko-KR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7428" name="Rectangle 15"/>
          <p:cNvSpPr>
            <a:spLocks noChangeArrowheads="1"/>
          </p:cNvSpPr>
          <p:nvPr/>
        </p:nvSpPr>
        <p:spPr bwMode="black">
          <a:xfrm>
            <a:off x="1922441" y="3349638"/>
            <a:ext cx="1268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ea typeface="HY헤드라인M" pitchFamily="18" charset="-127"/>
                <a:cs typeface="Arial" charset="0"/>
              </a:rPr>
              <a:t>창조적 사고</a:t>
            </a:r>
            <a:endParaRPr lang="en-US" altLang="ko-KR" sz="1600"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050" name="AutoShape 2" descr="http://farm1.static.flickr.com/31/41938335_6fa86e4b43_o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61" name="Picture 13" descr="Flower picture - where have all the flowers gone, by Esther G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3983" b="10596"/>
          <a:stretch>
            <a:fillRect/>
          </a:stretch>
        </p:blipFill>
        <p:spPr bwMode="auto">
          <a:xfrm>
            <a:off x="4500562" y="1071546"/>
            <a:ext cx="4302209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5"/>
          <p:cNvSpPr txBox="1">
            <a:spLocks noGrp="1"/>
          </p:cNvSpPr>
          <p:nvPr/>
        </p:nvSpPr>
        <p:spPr bwMode="gray">
          <a:xfrm>
            <a:off x="6905625" y="968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2F991C-6B4C-418E-A600-07CA36AEF7FD}" type="slidenum">
              <a:rPr lang="ko-KR" altLang="en-US" sz="1500" b="1">
                <a:cs typeface="Arial" charset="0"/>
              </a:rPr>
              <a:pPr algn="r"/>
              <a:t>2</a:t>
            </a:fld>
            <a:endParaRPr lang="en-US" altLang="ko-KR" sz="1500" b="1">
              <a:cs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35203" y="2197113"/>
            <a:ext cx="4032250" cy="3521075"/>
            <a:chOff x="3014" y="806"/>
            <a:chExt cx="1304" cy="1104"/>
          </a:xfrm>
        </p:grpSpPr>
        <p:sp>
          <p:nvSpPr>
            <p:cNvPr id="17466" name="AutoShape 20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969696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7" name="AutoShape 21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chemeClr val="bg2">
                <a:alpha val="38823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95853" y="3921138"/>
            <a:ext cx="2668588" cy="757238"/>
            <a:chOff x="1880" y="3333"/>
            <a:chExt cx="1920" cy="559"/>
          </a:xfrm>
        </p:grpSpPr>
        <p:sp>
          <p:nvSpPr>
            <p:cNvPr id="17464" name="Oval 6"/>
            <p:cNvSpPr>
              <a:spLocks noChangeArrowheads="1"/>
            </p:cNvSpPr>
            <p:nvPr/>
          </p:nvSpPr>
          <p:spPr bwMode="gray">
            <a:xfrm>
              <a:off x="1880" y="3333"/>
              <a:ext cx="1920" cy="559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  <p:sp>
          <p:nvSpPr>
            <p:cNvPr id="17465" name="Oval 7"/>
            <p:cNvSpPr>
              <a:spLocks noChangeArrowheads="1"/>
            </p:cNvSpPr>
            <p:nvPr/>
          </p:nvSpPr>
          <p:spPr bwMode="gray">
            <a:xfrm>
              <a:off x="1996" y="3335"/>
              <a:ext cx="1684" cy="55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39803" y="3135326"/>
            <a:ext cx="2954338" cy="757237"/>
            <a:chOff x="1873" y="2735"/>
            <a:chExt cx="1926" cy="559"/>
          </a:xfrm>
        </p:grpSpPr>
        <p:sp>
          <p:nvSpPr>
            <p:cNvPr id="17462" name="Oval 9"/>
            <p:cNvSpPr>
              <a:spLocks noChangeArrowheads="1"/>
            </p:cNvSpPr>
            <p:nvPr/>
          </p:nvSpPr>
          <p:spPr bwMode="gray">
            <a:xfrm>
              <a:off x="1873" y="2743"/>
              <a:ext cx="1926" cy="547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3" name="Oval 10"/>
            <p:cNvSpPr>
              <a:spLocks noChangeArrowheads="1"/>
            </p:cNvSpPr>
            <p:nvPr/>
          </p:nvSpPr>
          <p:spPr bwMode="gray">
            <a:xfrm>
              <a:off x="1996" y="2735"/>
              <a:ext cx="1684" cy="559"/>
            </a:xfrm>
            <a:prstGeom prst="ellipse">
              <a:avLst/>
            </a:prstGeom>
            <a:solidFill>
              <a:srgbClr val="00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4" name="Rectangle 15"/>
          <p:cNvSpPr>
            <a:spLocks noChangeArrowheads="1"/>
          </p:cNvSpPr>
          <p:nvPr/>
        </p:nvSpPr>
        <p:spPr bwMode="black">
          <a:xfrm>
            <a:off x="5778478" y="4137038"/>
            <a:ext cx="12795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latin typeface="HY헤드라인M" pitchFamily="18" charset="-127"/>
                <a:ea typeface="HY헤드라인M" pitchFamily="18" charset="-127"/>
              </a:rPr>
              <a:t>겸허한 인성</a:t>
            </a:r>
            <a:endParaRPr lang="en-US" altLang="ko-KR" sz="16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5" name="Rectangle 24"/>
          <p:cNvSpPr>
            <a:spLocks noChangeArrowheads="1"/>
          </p:cNvSpPr>
          <p:nvPr/>
        </p:nvSpPr>
        <p:spPr bwMode="gray">
          <a:xfrm>
            <a:off x="757216" y="787416"/>
            <a:ext cx="7924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>
              <a:buFont typeface="Wingdings" pitchFamily="2" charset="2"/>
              <a:buNone/>
            </a:pPr>
            <a:r>
              <a:rPr kumimoji="1" lang="en-US" altLang="ko-KR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Vision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81166" y="3778263"/>
            <a:ext cx="2540000" cy="752475"/>
            <a:chOff x="2029" y="2178"/>
            <a:chExt cx="1600" cy="474"/>
          </a:xfrm>
        </p:grpSpPr>
        <p:sp>
          <p:nvSpPr>
            <p:cNvPr id="17460" name="Oval 12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1" name="Oval 13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89466" y="3309951"/>
            <a:ext cx="2540000" cy="752475"/>
            <a:chOff x="2029" y="2178"/>
            <a:chExt cx="1600" cy="474"/>
          </a:xfrm>
        </p:grpSpPr>
        <p:sp>
          <p:nvSpPr>
            <p:cNvPr id="17458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9" name="Oval 27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8" name="Rectangle 28"/>
          <p:cNvSpPr>
            <a:spLocks noChangeArrowheads="1"/>
          </p:cNvSpPr>
          <p:nvPr/>
        </p:nvSpPr>
        <p:spPr bwMode="gray">
          <a:xfrm>
            <a:off x="2309791" y="3992576"/>
            <a:ext cx="15811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끝없는 도전</a:t>
            </a:r>
          </a:p>
        </p:txBody>
      </p:sp>
      <p:sp>
        <p:nvSpPr>
          <p:cNvPr id="17419" name="Rectangle 29"/>
          <p:cNvSpPr>
            <a:spLocks noChangeArrowheads="1"/>
          </p:cNvSpPr>
          <p:nvPr/>
        </p:nvSpPr>
        <p:spPr bwMode="gray">
          <a:xfrm>
            <a:off x="4935516" y="3511563"/>
            <a:ext cx="23034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인정받는 인재</a:t>
            </a:r>
          </a:p>
        </p:txBody>
      </p:sp>
      <p:sp>
        <p:nvSpPr>
          <p:cNvPr id="17420" name="AutoShape 32"/>
          <p:cNvSpPr>
            <a:spLocks noChangeArrowheads="1"/>
          </p:cNvSpPr>
          <p:nvPr/>
        </p:nvSpPr>
        <p:spPr bwMode="gray">
          <a:xfrm>
            <a:off x="1428728" y="5286388"/>
            <a:ext cx="7343775" cy="884238"/>
          </a:xfrm>
          <a:prstGeom prst="rightArrow">
            <a:avLst>
              <a:gd name="adj1" fmla="val 72167"/>
              <a:gd name="adj2" fmla="val 236391"/>
            </a:avLst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881041" y="4875226"/>
            <a:ext cx="1368425" cy="863600"/>
            <a:chOff x="407" y="2478"/>
            <a:chExt cx="771" cy="544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431" y="2478"/>
              <a:ext cx="635" cy="544"/>
              <a:chOff x="839" y="2523"/>
              <a:chExt cx="916" cy="713"/>
            </a:xfrm>
          </p:grpSpPr>
          <p:sp>
            <p:nvSpPr>
              <p:cNvPr id="17455" name="AutoShape 35"/>
              <p:cNvSpPr>
                <a:spLocks noChangeArrowheads="1"/>
              </p:cNvSpPr>
              <p:nvPr/>
            </p:nvSpPr>
            <p:spPr bwMode="gray">
              <a:xfrm>
                <a:off x="839" y="2523"/>
                <a:ext cx="916" cy="713"/>
              </a:xfrm>
              <a:prstGeom prst="roundRect">
                <a:avLst>
                  <a:gd name="adj" fmla="val 17509"/>
                </a:avLst>
              </a:prstGeom>
              <a:solidFill>
                <a:srgbClr val="4E91D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56" name="AutoShape 36"/>
              <p:cNvSpPr>
                <a:spLocks noChangeArrowheads="1"/>
              </p:cNvSpPr>
              <p:nvPr/>
            </p:nvSpPr>
            <p:spPr bwMode="gray">
              <a:xfrm>
                <a:off x="861" y="3040"/>
                <a:ext cx="876" cy="1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93B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57" name="AutoShape 37"/>
              <p:cNvSpPr>
                <a:spLocks noChangeArrowheads="1"/>
              </p:cNvSpPr>
              <p:nvPr/>
            </p:nvSpPr>
            <p:spPr bwMode="gray">
              <a:xfrm>
                <a:off x="861" y="2531"/>
                <a:ext cx="876" cy="17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EE1F3"/>
                  </a:gs>
                  <a:gs pos="100000">
                    <a:srgbClr val="4E91D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7454" name="Rectangle 38"/>
            <p:cNvSpPr>
              <a:spLocks noChangeArrowheads="1"/>
            </p:cNvSpPr>
            <p:nvPr/>
          </p:nvSpPr>
          <p:spPr bwMode="auto">
            <a:xfrm>
              <a:off x="407" y="2552"/>
              <a:ext cx="771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latin typeface="HY헤드라인M" pitchFamily="18" charset="-127"/>
                  <a:ea typeface="HY헤드라인M" pitchFamily="18" charset="-127"/>
                </a:rPr>
                <a:t>Circuit</a:t>
              </a:r>
              <a:r>
                <a:rPr kumimoji="1" lang="ko-KR" altLang="en-US" sz="14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simulation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022453" y="4875226"/>
            <a:ext cx="1890713" cy="863600"/>
            <a:chOff x="2034" y="2629"/>
            <a:chExt cx="1065" cy="544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064" y="2629"/>
              <a:ext cx="924" cy="544"/>
              <a:chOff x="2047" y="2629"/>
              <a:chExt cx="903" cy="686"/>
            </a:xfrm>
          </p:grpSpPr>
          <p:sp>
            <p:nvSpPr>
              <p:cNvPr id="17450" name="AutoShape 41"/>
              <p:cNvSpPr>
                <a:spLocks noChangeArrowheads="1"/>
              </p:cNvSpPr>
              <p:nvPr/>
            </p:nvSpPr>
            <p:spPr bwMode="gray">
              <a:xfrm>
                <a:off x="2047" y="2629"/>
                <a:ext cx="903" cy="686"/>
              </a:xfrm>
              <a:prstGeom prst="roundRect">
                <a:avLst>
                  <a:gd name="adj" fmla="val 17509"/>
                </a:avLst>
              </a:prstGeom>
              <a:solidFill>
                <a:srgbClr val="34B03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51" name="AutoShape 42"/>
              <p:cNvSpPr>
                <a:spLocks noChangeArrowheads="1"/>
              </p:cNvSpPr>
              <p:nvPr/>
            </p:nvSpPr>
            <p:spPr bwMode="gray">
              <a:xfrm>
                <a:off x="2069" y="3127"/>
                <a:ext cx="863" cy="17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4B034">
                      <a:alpha val="0"/>
                    </a:srgbClr>
                  </a:gs>
                  <a:gs pos="100000">
                    <a:srgbClr val="A3DBA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52" name="AutoShape 43"/>
              <p:cNvSpPr>
                <a:spLocks noChangeArrowheads="1"/>
              </p:cNvSpPr>
              <p:nvPr/>
            </p:nvSpPr>
            <p:spPr bwMode="gray">
              <a:xfrm>
                <a:off x="2069" y="2637"/>
                <a:ext cx="863" cy="17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0F3E0"/>
                  </a:gs>
                  <a:gs pos="100000">
                    <a:srgbClr val="34B03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49" name="Text Box 44"/>
            <p:cNvSpPr txBox="1">
              <a:spLocks noChangeArrowheads="1"/>
            </p:cNvSpPr>
            <p:nvPr/>
          </p:nvSpPr>
          <p:spPr bwMode="auto">
            <a:xfrm>
              <a:off x="2034" y="2703"/>
              <a:ext cx="1065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Material Physics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3740128" y="4875226"/>
            <a:ext cx="1403350" cy="863600"/>
            <a:chOff x="3210" y="2761"/>
            <a:chExt cx="790" cy="544"/>
          </a:xfrm>
        </p:grpSpPr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210" y="2761"/>
              <a:ext cx="680" cy="544"/>
              <a:chOff x="3210" y="2761"/>
              <a:chExt cx="895" cy="659"/>
            </a:xfrm>
          </p:grpSpPr>
          <p:sp>
            <p:nvSpPr>
              <p:cNvPr id="17445" name="AutoShape 47"/>
              <p:cNvSpPr>
                <a:spLocks noChangeArrowheads="1"/>
              </p:cNvSpPr>
              <p:nvPr/>
            </p:nvSpPr>
            <p:spPr bwMode="gray">
              <a:xfrm>
                <a:off x="3210" y="2761"/>
                <a:ext cx="895" cy="659"/>
              </a:xfrm>
              <a:prstGeom prst="roundRect">
                <a:avLst>
                  <a:gd name="adj" fmla="val 17509"/>
                </a:avLst>
              </a:prstGeom>
              <a:solidFill>
                <a:srgbClr val="B59F4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6" name="AutoShape 48"/>
              <p:cNvSpPr>
                <a:spLocks noChangeArrowheads="1"/>
              </p:cNvSpPr>
              <p:nvPr/>
            </p:nvSpPr>
            <p:spPr bwMode="gray">
              <a:xfrm>
                <a:off x="3230" y="3239"/>
                <a:ext cx="858" cy="16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59F43"/>
                  </a:gs>
                  <a:gs pos="100000">
                    <a:srgbClr val="DBD0A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7" name="AutoShape 49"/>
              <p:cNvSpPr>
                <a:spLocks noChangeArrowheads="1"/>
              </p:cNvSpPr>
              <p:nvPr/>
            </p:nvSpPr>
            <p:spPr bwMode="gray">
              <a:xfrm>
                <a:off x="3230" y="2768"/>
                <a:ext cx="858" cy="16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EDE8D1"/>
                  </a:gs>
                  <a:gs pos="100000">
                    <a:srgbClr val="B59F4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44" name="Text Box 50"/>
            <p:cNvSpPr txBox="1">
              <a:spLocks noChangeArrowheads="1"/>
            </p:cNvSpPr>
            <p:nvPr/>
          </p:nvSpPr>
          <p:spPr bwMode="auto">
            <a:xfrm>
              <a:off x="3238" y="2796"/>
              <a:ext cx="762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Equipment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Operation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Skill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4967266" y="4875226"/>
            <a:ext cx="1927225" cy="863600"/>
            <a:chOff x="2835" y="2478"/>
            <a:chExt cx="1086" cy="544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835" y="2478"/>
              <a:ext cx="771" cy="544"/>
              <a:chOff x="2416" y="1296"/>
              <a:chExt cx="1088" cy="1248"/>
            </a:xfrm>
          </p:grpSpPr>
          <p:sp>
            <p:nvSpPr>
              <p:cNvPr id="17440" name="AutoShape 53"/>
              <p:cNvSpPr>
                <a:spLocks noChangeArrowheads="1"/>
              </p:cNvSpPr>
              <p:nvPr/>
            </p:nvSpPr>
            <p:spPr bwMode="gray">
              <a:xfrm>
                <a:off x="2416" y="1296"/>
                <a:ext cx="1088" cy="1248"/>
              </a:xfrm>
              <a:prstGeom prst="roundRect">
                <a:avLst>
                  <a:gd name="adj" fmla="val 17509"/>
                </a:avLst>
              </a:prstGeom>
              <a:solidFill>
                <a:srgbClr val="0BB4C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1" name="AutoShape 54"/>
              <p:cNvSpPr>
                <a:spLocks noChangeArrowheads="1"/>
              </p:cNvSpPr>
              <p:nvPr/>
            </p:nvSpPr>
            <p:spPr bwMode="gray">
              <a:xfrm>
                <a:off x="2442" y="2202"/>
                <a:ext cx="1040" cy="3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BB4C1"/>
                  </a:gs>
                  <a:gs pos="100000">
                    <a:srgbClr val="82D8D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2" name="AutoShape 55"/>
              <p:cNvSpPr>
                <a:spLocks noChangeArrowheads="1"/>
              </p:cNvSpPr>
              <p:nvPr/>
            </p:nvSpPr>
            <p:spPr bwMode="gray">
              <a:xfrm>
                <a:off x="2442" y="1311"/>
                <a:ext cx="1040" cy="3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3F1F4"/>
                  </a:gs>
                  <a:gs pos="100000">
                    <a:srgbClr val="0BB4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39" name="Text Box 56"/>
            <p:cNvSpPr txBox="1">
              <a:spLocks noChangeArrowheads="1"/>
            </p:cNvSpPr>
            <p:nvPr/>
          </p:nvSpPr>
          <p:spPr bwMode="auto">
            <a:xfrm>
              <a:off x="2856" y="2571"/>
              <a:ext cx="1065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Process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Know- how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362678" y="4875226"/>
            <a:ext cx="1690688" cy="863600"/>
            <a:chOff x="3651" y="2478"/>
            <a:chExt cx="953" cy="544"/>
          </a:xfrm>
        </p:grpSpPr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3651" y="2478"/>
              <a:ext cx="953" cy="544"/>
              <a:chOff x="3817" y="1536"/>
              <a:chExt cx="1079" cy="1198"/>
            </a:xfrm>
          </p:grpSpPr>
          <p:sp>
            <p:nvSpPr>
              <p:cNvPr id="17435" name="AutoShape 59"/>
              <p:cNvSpPr>
                <a:spLocks noChangeArrowheads="1"/>
              </p:cNvSpPr>
              <p:nvPr/>
            </p:nvSpPr>
            <p:spPr bwMode="gray">
              <a:xfrm>
                <a:off x="3817" y="1536"/>
                <a:ext cx="1079" cy="1198"/>
              </a:xfrm>
              <a:prstGeom prst="roundRect">
                <a:avLst>
                  <a:gd name="adj" fmla="val 17509"/>
                </a:avLst>
              </a:prstGeom>
              <a:solidFill>
                <a:srgbClr val="FA822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36" name="AutoShape 60"/>
              <p:cNvSpPr>
                <a:spLocks noChangeArrowheads="1"/>
              </p:cNvSpPr>
              <p:nvPr/>
            </p:nvSpPr>
            <p:spPr bwMode="gray">
              <a:xfrm>
                <a:off x="3842" y="2405"/>
                <a:ext cx="1033" cy="2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A8228">
                      <a:alpha val="0"/>
                    </a:srgbClr>
                  </a:gs>
                  <a:gs pos="100000">
                    <a:srgbClr val="FDC29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37" name="AutoShape 61"/>
              <p:cNvSpPr>
                <a:spLocks noChangeArrowheads="1"/>
              </p:cNvSpPr>
              <p:nvPr/>
            </p:nvSpPr>
            <p:spPr bwMode="gray">
              <a:xfrm>
                <a:off x="3842" y="1549"/>
                <a:ext cx="1033" cy="2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EECDE"/>
                  </a:gs>
                  <a:gs pos="100000">
                    <a:srgbClr val="FA822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34" name="Text Box 62"/>
            <p:cNvSpPr txBox="1">
              <a:spLocks noChangeArrowheads="1"/>
            </p:cNvSpPr>
            <p:nvPr/>
          </p:nvSpPr>
          <p:spPr bwMode="auto">
            <a:xfrm>
              <a:off x="3696" y="2559"/>
              <a:ext cx="908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Professional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mind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1500166" y="1333513"/>
            <a:ext cx="5816600" cy="738188"/>
            <a:chOff x="1053" y="920"/>
            <a:chExt cx="3493" cy="465"/>
          </a:xfrm>
        </p:grpSpPr>
        <p:sp>
          <p:nvSpPr>
            <p:cNvPr id="17429" name="AutoShape 64"/>
            <p:cNvSpPr>
              <a:spLocks noChangeArrowheads="1"/>
            </p:cNvSpPr>
            <p:nvPr/>
          </p:nvSpPr>
          <p:spPr bwMode="gray">
            <a:xfrm rot="10800000">
              <a:off x="1053" y="920"/>
              <a:ext cx="3493" cy="465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ko-KR" altLang="en-US"/>
            </a:p>
          </p:txBody>
        </p: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 rot="10800000">
              <a:off x="1053" y="1253"/>
              <a:ext cx="3493" cy="91"/>
              <a:chOff x="2029" y="2178"/>
              <a:chExt cx="1600" cy="474"/>
            </a:xfrm>
          </p:grpSpPr>
          <p:sp>
            <p:nvSpPr>
              <p:cNvPr id="17431" name="Oval 66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7432" name="Oval 67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67332" name="Rectangle 68"/>
          <p:cNvSpPr>
            <a:spLocks noChangeArrowheads="1"/>
          </p:cNvSpPr>
          <p:nvPr/>
        </p:nvSpPr>
        <p:spPr bwMode="auto">
          <a:xfrm>
            <a:off x="1489053" y="1287476"/>
            <a:ext cx="5843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 anchor="ctr"/>
          <a:lstStyle/>
          <a:p>
            <a:pPr algn="ctr" latinLnBrk="1">
              <a:defRPr/>
            </a:pPr>
            <a:r>
              <a:rPr kumimoji="1"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자아 실현</a:t>
            </a:r>
            <a:endParaRPr kumimoji="1" lang="ko-KR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7428" name="Rectangle 15"/>
          <p:cNvSpPr>
            <a:spLocks noChangeArrowheads="1"/>
          </p:cNvSpPr>
          <p:nvPr/>
        </p:nvSpPr>
        <p:spPr bwMode="black">
          <a:xfrm>
            <a:off x="1922441" y="3349638"/>
            <a:ext cx="1268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ea typeface="HY헤드라인M" pitchFamily="18" charset="-127"/>
                <a:cs typeface="Arial" charset="0"/>
              </a:rPr>
              <a:t>창조적 사고</a:t>
            </a:r>
            <a:endParaRPr lang="en-US" altLang="ko-KR" sz="1600"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2006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호서대학교 디스플레이공학부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………..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졸업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김승겸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	   </a:t>
            </a:r>
            <a:r>
              <a:rPr lang="ko-KR" altLang="en-US" dirty="0" smtClean="0"/>
              <a:t>정남현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홍선표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</a:t>
            </a:r>
            <a:r>
              <a:rPr lang="ko-KR" altLang="en-US" dirty="0" smtClean="0"/>
              <a:t>전호식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김상우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김승겸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4810" y="1500174"/>
            <a:ext cx="4143404" cy="47506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2006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Organic TFT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 ETRI RC Oscillator </a:t>
            </a:r>
            <a:r>
              <a:rPr lang="ko-KR" altLang="en-US" sz="1800" dirty="0" smtClean="0"/>
              <a:t>과제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2007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:</a:t>
            </a:r>
            <a:r>
              <a:rPr lang="ko-KR" altLang="en-US" sz="1800" dirty="0" err="1" smtClean="0"/>
              <a:t>후쿠오카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큐슈</a:t>
            </a:r>
            <a:r>
              <a:rPr lang="ko-KR" altLang="en-US" sz="1800" dirty="0" smtClean="0"/>
              <a:t> 대학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       </a:t>
            </a:r>
            <a:r>
              <a:rPr lang="ko-KR" altLang="en-US" sz="1800" dirty="0" smtClean="0"/>
              <a:t>하토리 </a:t>
            </a:r>
            <a:r>
              <a:rPr lang="ko-KR" altLang="en-US" sz="1800" dirty="0" smtClean="0"/>
              <a:t>교수 실험실 </a:t>
            </a:r>
            <a:r>
              <a:rPr lang="ko-KR" altLang="en-US" sz="1800" dirty="0" smtClean="0"/>
              <a:t> 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       </a:t>
            </a:r>
            <a:r>
              <a:rPr lang="ko-KR" altLang="en-US" sz="1800" dirty="0" smtClean="0"/>
              <a:t>방문 </a:t>
            </a:r>
            <a:r>
              <a:rPr lang="ko-KR" altLang="en-US" sz="1800" dirty="0" smtClean="0"/>
              <a:t>세미나 실시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:</a:t>
            </a:r>
            <a:r>
              <a:rPr lang="ko-KR" altLang="en-US" sz="1800" dirty="0" smtClean="0"/>
              <a:t>오키나와 </a:t>
            </a:r>
            <a:r>
              <a:rPr lang="ko-KR" altLang="en-US" sz="1800" dirty="0" err="1" smtClean="0"/>
              <a:t>류큐대학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       </a:t>
            </a:r>
            <a:r>
              <a:rPr lang="ko-KR" altLang="en-US" sz="1800" dirty="0" err="1" smtClean="0"/>
              <a:t>노구치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교수 실험실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       </a:t>
            </a:r>
            <a:r>
              <a:rPr lang="ko-KR" altLang="en-US" sz="1800" dirty="0" smtClean="0"/>
              <a:t>방문 </a:t>
            </a:r>
            <a:r>
              <a:rPr lang="ko-KR" altLang="en-US" sz="1800" dirty="0" smtClean="0"/>
              <a:t>세미나 실시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: </a:t>
            </a:r>
            <a:r>
              <a:rPr lang="ko-KR" altLang="en-US" sz="1800" dirty="0" err="1" smtClean="0"/>
              <a:t>싱가폴</a:t>
            </a:r>
            <a:r>
              <a:rPr lang="ko-KR" altLang="en-US" sz="1800" dirty="0" smtClean="0"/>
              <a:t> 국가연구소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       </a:t>
            </a:r>
            <a:r>
              <a:rPr lang="ko-KR" altLang="en-US" sz="1800" dirty="0" smtClean="0"/>
              <a:t>방문 </a:t>
            </a:r>
            <a:r>
              <a:rPr lang="ko-KR" altLang="en-US" sz="1800" dirty="0" smtClean="0"/>
              <a:t>세미나실시</a:t>
            </a:r>
            <a:r>
              <a:rPr lang="en-US" altLang="ko-KR" sz="1800" dirty="0" smtClean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58243"/>
            <a:ext cx="2451066" cy="194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860925" y="4222750"/>
            <a:ext cx="4103688" cy="21002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indent="0" algn="r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>
                <a:solidFill>
                  <a:schemeClr val="tx1"/>
                </a:solidFill>
                <a:latin typeface="Times New Roman" pitchFamily="18" charset="0"/>
              </a:rPr>
              <a:t>April. 16. 2007.</a:t>
            </a:r>
          </a:p>
          <a:p>
            <a:pPr marL="0" indent="0" algn="r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>
                <a:solidFill>
                  <a:schemeClr val="tx1"/>
                </a:solidFill>
                <a:latin typeface="Times New Roman" pitchFamily="18" charset="0"/>
              </a:rPr>
              <a:t>Seung Kyum Kim</a:t>
            </a:r>
          </a:p>
          <a:p>
            <a:pPr marL="0" indent="0" algn="r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>
                <a:solidFill>
                  <a:schemeClr val="tx1"/>
                </a:solidFill>
                <a:latin typeface="Times New Roman" pitchFamily="18" charset="0"/>
              </a:rPr>
              <a:t>School of Display Engineering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331913" y="2205038"/>
            <a:ext cx="669766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3200"/>
              <a:t>OTFT RC Oscillator of Design and Fabrication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다이어그램 5"/>
          <p:cNvGraphicFramePr/>
          <p:nvPr/>
        </p:nvGraphicFramePr>
        <p:xfrm>
          <a:off x="1428728" y="12144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정남현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0398" y="2500306"/>
            <a:ext cx="5072130" cy="22860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2007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싱가폴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ASID </a:t>
            </a:r>
            <a:r>
              <a:rPr lang="ko-KR" altLang="en-US" sz="2000" dirty="0" smtClean="0"/>
              <a:t>학회 발표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2008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MCT </a:t>
            </a:r>
            <a:r>
              <a:rPr lang="ko-KR" altLang="en-US" sz="2000" dirty="0" smtClean="0"/>
              <a:t>방문 세미나 실시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a-</a:t>
            </a:r>
            <a:r>
              <a:rPr lang="en-US" altLang="ko-KR" sz="2000" dirty="0" err="1" smtClean="0"/>
              <a:t>Si:H</a:t>
            </a:r>
            <a:r>
              <a:rPr lang="en-US" altLang="ko-KR" sz="2000" dirty="0" smtClean="0"/>
              <a:t> TFT </a:t>
            </a:r>
            <a:r>
              <a:rPr lang="ko-KR" altLang="en-US" sz="2000" dirty="0" err="1" smtClean="0"/>
              <a:t>게이트</a:t>
            </a:r>
            <a:r>
              <a:rPr lang="ko-KR" altLang="en-US" sz="2000" dirty="0" smtClean="0"/>
              <a:t> 드라이버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2009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MC</a:t>
            </a:r>
            <a:r>
              <a:rPr lang="ko-KR" altLang="en-US" sz="2000" dirty="0" err="1" smtClean="0"/>
              <a:t>테크놀러지</a:t>
            </a:r>
            <a:r>
              <a:rPr lang="ko-KR" altLang="en-US" sz="2000" dirty="0" smtClean="0"/>
              <a:t> 입사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2286016" cy="21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6" name="Picture 25" descr="단체사진02_gra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69" y="1696329"/>
            <a:ext cx="5731410" cy="3891672"/>
          </a:xfrm>
          <a:prstGeom prst="rect">
            <a:avLst/>
          </a:prstGeom>
          <a:noFill/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679569" y="1643050"/>
            <a:ext cx="5784861" cy="3887039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42910" y="92867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싱가폴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ASID </a:t>
            </a:r>
            <a:r>
              <a:rPr lang="ko-KR" altLang="en-US" sz="2000" b="1" dirty="0" smtClean="0"/>
              <a:t>학회 참석</a:t>
            </a:r>
            <a:endParaRPr lang="ko-KR" altLang="en-US" sz="2000" b="1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prstDash val="solid"/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1161</TotalTime>
  <Words>326</Words>
  <Application>Microsoft Office PowerPoint</Application>
  <PresentationFormat>화면 슬라이드 쇼(4:3)</PresentationFormat>
  <Paragraphs>123</Paragraphs>
  <Slides>18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Office 테마</vt:lpstr>
      <vt:lpstr>비트맵 이미지</vt:lpstr>
      <vt:lpstr>전자소자 실험실 Electronic Device Lab</vt:lpstr>
      <vt:lpstr>슬라이드 2</vt:lpstr>
      <vt:lpstr>2006년 2월  호서대학교 디스플레이공학부 ………..  졸업 : 김승겸     정남현, 홍선표          전호식, 김상우 </vt:lpstr>
      <vt:lpstr>김승겸</vt:lpstr>
      <vt:lpstr>슬라이드 5</vt:lpstr>
      <vt:lpstr>슬라이드 6</vt:lpstr>
      <vt:lpstr>슬라이드 7</vt:lpstr>
      <vt:lpstr>정남현</vt:lpstr>
      <vt:lpstr>슬라이드 9</vt:lpstr>
      <vt:lpstr>MCT</vt:lpstr>
      <vt:lpstr>홍선표</vt:lpstr>
      <vt:lpstr>오리온 OLED</vt:lpstr>
      <vt:lpstr>김상우</vt:lpstr>
      <vt:lpstr>슬라이드 14</vt:lpstr>
      <vt:lpstr>유진태</vt:lpstr>
      <vt:lpstr>네트웍/협동연구</vt:lpstr>
      <vt:lpstr>슬라이드 17</vt:lpstr>
      <vt:lpstr>감사합니다</vt:lpstr>
    </vt:vector>
  </TitlesOfParts>
  <Company>Portable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夜來香</dc:creator>
  <cp:lastModifiedBy>Windows User</cp:lastModifiedBy>
  <cp:revision>106</cp:revision>
  <dcterms:created xsi:type="dcterms:W3CDTF">2009-01-19T07:37:31Z</dcterms:created>
  <dcterms:modified xsi:type="dcterms:W3CDTF">2010-01-09T08:11:24Z</dcterms:modified>
</cp:coreProperties>
</file>