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62" r:id="rId4"/>
    <p:sldId id="276" r:id="rId5"/>
    <p:sldId id="261" r:id="rId6"/>
    <p:sldId id="263" r:id="rId7"/>
    <p:sldId id="264" r:id="rId8"/>
    <p:sldId id="273" r:id="rId9"/>
    <p:sldId id="265" r:id="rId10"/>
    <p:sldId id="270" r:id="rId11"/>
    <p:sldId id="266" r:id="rId12"/>
    <p:sldId id="274" r:id="rId13"/>
    <p:sldId id="267" r:id="rId14"/>
    <p:sldId id="278" r:id="rId15"/>
    <p:sldId id="277" r:id="rId16"/>
    <p:sldId id="279" r:id="rId17"/>
    <p:sldId id="268" r:id="rId18"/>
    <p:sldId id="269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2" autoAdjust="0"/>
    <p:restoredTop sz="88869" autoAdjust="0"/>
  </p:normalViewPr>
  <p:slideViewPr>
    <p:cSldViewPr>
      <p:cViewPr>
        <p:scale>
          <a:sx n="100" d="100"/>
          <a:sy n="100" d="100"/>
        </p:scale>
        <p:origin x="-49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DA393-6713-44FE-A782-28545AB6DD77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76AF0-227F-4270-9DBF-946B985C97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31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25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1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91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30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273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99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4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6AF0-227F-4270-9DBF-946B985C972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23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020B6CE-59CB-468A-89F6-67F54FB80C3E}" type="datetimeFigureOut">
              <a:rPr lang="ko-KR" altLang="en-US" smtClean="0"/>
              <a:t>2020-01-06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9411F2B-81E9-4E37-9B59-B15AAFEEFE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>
                <a:latin typeface="HY동녘M" panose="02030600000101010101" pitchFamily="18" charset="-127"/>
                <a:ea typeface="HY동녘M" panose="02030600000101010101" pitchFamily="18" charset="-127"/>
              </a:rPr>
              <a:t>Liquid crystal </a:t>
            </a:r>
            <a:r>
              <a:rPr lang="en-US" altLang="ko-KR" b="1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b="1" dirty="0">
                <a:latin typeface="HY동녘M" panose="02030600000101010101" pitchFamily="18" charset="-127"/>
                <a:ea typeface="HY동녘M" panose="02030600000101010101" pitchFamily="18" charset="-127"/>
              </a:rPr>
              <a:t> lens with variable refractive index (2)</a:t>
            </a:r>
            <a:endParaRPr lang="ko-KR" altLang="en-US" b="1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59632" y="3900016"/>
            <a:ext cx="6400800" cy="14732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altLang="ko-KR" sz="2600" b="1" dirty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▷</a:t>
            </a:r>
            <a:r>
              <a:rPr lang="en-US" altLang="ko-KR" sz="2600" b="1" dirty="0" err="1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Hoseo</a:t>
            </a:r>
            <a:r>
              <a:rPr lang="en-US" altLang="ko-KR" sz="2600" b="1" dirty="0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 </a:t>
            </a:r>
            <a:r>
              <a:rPr lang="en-US" altLang="ko-KR" sz="2600" b="1" dirty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University</a:t>
            </a:r>
          </a:p>
          <a:p>
            <a:pPr algn="r">
              <a:defRPr lang="ko-KR" altLang="en-US"/>
            </a:pPr>
            <a:r>
              <a:rPr lang="en-US" altLang="ko-KR" sz="2600" b="1" dirty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▷Electron Devices Laboratory </a:t>
            </a:r>
          </a:p>
          <a:p>
            <a:pPr algn="r">
              <a:defRPr lang="ko-KR" altLang="en-US"/>
            </a:pPr>
            <a:r>
              <a:rPr lang="en-US" altLang="ko-KR" sz="2600" b="1" dirty="0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▷Undergraduate </a:t>
            </a:r>
            <a:r>
              <a:rPr lang="en-US" altLang="ko-KR" sz="2600" b="1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Student 1</a:t>
            </a:r>
            <a:r>
              <a:rPr lang="en-US" altLang="ko-KR" sz="2600" b="1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st</a:t>
            </a:r>
            <a:endParaRPr lang="en-US" altLang="ko-KR" sz="2600" b="1" dirty="0">
              <a:solidFill>
                <a:schemeClr val="bg1"/>
              </a:solidFill>
              <a:latin typeface="HY동녘M" panose="02030600000101010101" pitchFamily="18" charset="-127"/>
              <a:ea typeface="HY동녘M" panose="02030600000101010101" pitchFamily="18" charset="-127"/>
              <a:cs typeface="함초롬바탕" panose="02030504000101010101" pitchFamily="18" charset="-127"/>
            </a:endParaRPr>
          </a:p>
          <a:p>
            <a:pPr algn="r">
              <a:defRPr lang="ko-KR" altLang="en-US"/>
            </a:pPr>
            <a:r>
              <a:rPr lang="en-US" altLang="ko-KR" sz="2600" b="1" dirty="0" smtClean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▷</a:t>
            </a:r>
            <a:r>
              <a:rPr lang="en-US" altLang="ko-KR" sz="2600" b="1" dirty="0">
                <a:solidFill>
                  <a:schemeClr val="bg1"/>
                </a:solidFill>
                <a:latin typeface="HY동녘M" panose="02030600000101010101" pitchFamily="18" charset="-127"/>
                <a:ea typeface="HY동녘M" panose="02030600000101010101" pitchFamily="18" charset="-127"/>
                <a:cs typeface="함초롬바탕" panose="02030504000101010101" pitchFamily="18" charset="-127"/>
              </a:rPr>
              <a:t>YOUNG JIN KIM</a:t>
            </a:r>
          </a:p>
          <a:p>
            <a:pPr algn="r"/>
            <a:endParaRPr lang="ko-KR" altLang="en-US" dirty="0">
              <a:solidFill>
                <a:schemeClr val="bg1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0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3200" b="1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200" b="1" dirty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200" b="1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lens</a:t>
            </a:r>
            <a:r>
              <a:rPr lang="ko-KR" altLang="en-US" sz="3200" b="1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: ON/OFF state</a:t>
            </a:r>
            <a:endParaRPr lang="en-US" altLang="ko-KR" sz="32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/>
          <a:stretch/>
        </p:blipFill>
        <p:spPr bwMode="auto">
          <a:xfrm>
            <a:off x="611560" y="2492896"/>
            <a:ext cx="3864260" cy="35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/>
          <a:stretch/>
        </p:blipFill>
        <p:spPr bwMode="auto">
          <a:xfrm>
            <a:off x="4850772" y="2564904"/>
            <a:ext cx="3753676" cy="35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타원 8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98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3200" dirty="0" err="1" smtClean="0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 lens: </a:t>
            </a:r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ON/OFF </a:t>
            </a:r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state (1</a:t>
            </a:r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)</a:t>
            </a:r>
            <a:endParaRPr lang="ko-KR" altLang="en-US" sz="32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F67F93D-E457-418C-8230-620048C4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15616" y="2362906"/>
            <a:ext cx="3278555" cy="304639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6D373E4-9C44-4412-B4B6-052F8DE6B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932040" y="2372763"/>
            <a:ext cx="3096344" cy="303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A822BB-0EE6-4325-9BD4-89C2C124DE66}"/>
              </a:ext>
            </a:extLst>
          </p:cNvPr>
          <p:cNvSpPr txBox="1"/>
          <p:nvPr/>
        </p:nvSpPr>
        <p:spPr>
          <a:xfrm>
            <a:off x="1909558" y="5765194"/>
            <a:ext cx="169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Voltage off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A822BB-0EE6-4325-9BD4-89C2C124DE66}"/>
              </a:ext>
            </a:extLst>
          </p:cNvPr>
          <p:cNvSpPr txBox="1"/>
          <p:nvPr/>
        </p:nvSpPr>
        <p:spPr>
          <a:xfrm>
            <a:off x="5224677" y="5765194"/>
            <a:ext cx="25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Voltage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on(15V)</a:t>
            </a:r>
            <a:r>
              <a:rPr lang="ko-KR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9" name="그림 8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11" name="그림 10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11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9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3200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 lens : </a:t>
            </a:r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ON/OFF state (2)</a:t>
            </a:r>
            <a:endParaRPr lang="en-US" altLang="ko-KR" sz="32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4"/>
          <a:stretch/>
        </p:blipFill>
        <p:spPr bwMode="auto">
          <a:xfrm>
            <a:off x="755576" y="2301578"/>
            <a:ext cx="7684617" cy="334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12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A822BB-0EE6-4325-9BD4-89C2C124DE66}"/>
              </a:ext>
            </a:extLst>
          </p:cNvPr>
          <p:cNvSpPr txBox="1"/>
          <p:nvPr/>
        </p:nvSpPr>
        <p:spPr>
          <a:xfrm>
            <a:off x="1887806" y="5444745"/>
            <a:ext cx="169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Voltage off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A822BB-0EE6-4325-9BD4-89C2C124DE66}"/>
              </a:ext>
            </a:extLst>
          </p:cNvPr>
          <p:cNvSpPr txBox="1"/>
          <p:nvPr/>
        </p:nvSpPr>
        <p:spPr>
          <a:xfrm>
            <a:off x="5202925" y="5444745"/>
            <a:ext cx="25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Voltage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on(15V)</a:t>
            </a:r>
            <a:r>
              <a:rPr lang="ko-KR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14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3600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 lens : 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video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002DB3-9F32-4000-9EA8-2466D5DEF62A}"/>
              </a:ext>
            </a:extLst>
          </p:cNvPr>
          <p:cNvSpPr txBox="1"/>
          <p:nvPr/>
        </p:nvSpPr>
        <p:spPr>
          <a:xfrm>
            <a:off x="1619672" y="56612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A video that measures the lens using </a:t>
            </a:r>
            <a:r>
              <a:rPr lang="en-US" altLang="ko-KR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Dioptometer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2" name="우재근 선배님이 주신것 (1)">
            <a:hlinkClick r:id="" action="ppaction://media"/>
            <a:extLst>
              <a:ext uri="{FF2B5EF4-FFF2-40B4-BE49-F238E27FC236}">
                <a16:creationId xmlns:a16="http://schemas.microsoft.com/office/drawing/2014/main" xmlns="" id="{63166A9C-ECC9-45A5-B793-53E45692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607" y="1556792"/>
            <a:ext cx="6804786" cy="3824704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13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9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2400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2400" dirty="0">
                <a:latin typeface="HY동녘M" panose="02030600000101010101" pitchFamily="18" charset="-127"/>
                <a:ea typeface="HY동녘M" panose="02030600000101010101" pitchFamily="18" charset="-127"/>
              </a:rPr>
              <a:t> lens : </a:t>
            </a:r>
            <a:r>
              <a:rPr lang="en-US" altLang="ko-KR" sz="24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ON/OFF state(2)</a:t>
            </a:r>
            <a:endParaRPr lang="en-US" altLang="ko-KR" sz="24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14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0935"/>
            <a:ext cx="3494364" cy="6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0" y="1675071"/>
            <a:ext cx="1823269" cy="131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9" y="3585520"/>
            <a:ext cx="3494364" cy="70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23" y="3200201"/>
            <a:ext cx="1819890" cy="14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255376" y="2140999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>
            <a:off x="4285436" y="3585520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5" y="4942567"/>
            <a:ext cx="3508597" cy="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오른쪽 화살표 20"/>
          <p:cNvSpPr/>
          <p:nvPr/>
        </p:nvSpPr>
        <p:spPr>
          <a:xfrm>
            <a:off x="4285524" y="4950744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0" y="4746000"/>
            <a:ext cx="1801933" cy="13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15808" y="5233646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10V = 0.50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15808" y="361615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9V = 0.00</a:t>
            </a:r>
          </a:p>
          <a:p>
            <a:r>
              <a:rPr lang="en-US" altLang="ko-KR" b="1" dirty="0" smtClean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out of range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15808" y="2101558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8V = 0.00</a:t>
            </a:r>
          </a:p>
        </p:txBody>
      </p:sp>
    </p:spTree>
    <p:extLst>
      <p:ext uri="{BB962C8B-B14F-4D97-AF65-F5344CB8AC3E}">
        <p14:creationId xmlns:p14="http://schemas.microsoft.com/office/powerpoint/2010/main" val="13880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2400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2400" dirty="0">
                <a:latin typeface="HY동녘M" panose="02030600000101010101" pitchFamily="18" charset="-127"/>
                <a:ea typeface="HY동녘M" panose="02030600000101010101" pitchFamily="18" charset="-127"/>
              </a:rPr>
              <a:t> lens : </a:t>
            </a:r>
            <a:r>
              <a:rPr lang="en-US" altLang="ko-KR" sz="24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ON/OFF state(2)</a:t>
            </a:r>
            <a:endParaRPr lang="en-US" altLang="ko-KR" sz="24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15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51472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29" y="1802013"/>
            <a:ext cx="1794968" cy="13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오른쪽 화살표 13"/>
          <p:cNvSpPr/>
          <p:nvPr/>
        </p:nvSpPr>
        <p:spPr>
          <a:xfrm>
            <a:off x="4255376" y="2140999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611873"/>
            <a:ext cx="3514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오른쪽 화살표 16"/>
          <p:cNvSpPr/>
          <p:nvPr/>
        </p:nvSpPr>
        <p:spPr>
          <a:xfrm>
            <a:off x="4255376" y="3639169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44" y="3356992"/>
            <a:ext cx="17938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351472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오른쪽 화살표 19"/>
          <p:cNvSpPr/>
          <p:nvPr/>
        </p:nvSpPr>
        <p:spPr>
          <a:xfrm>
            <a:off x="4283968" y="4857450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44" y="4725144"/>
            <a:ext cx="177224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74328" y="5116542"/>
            <a:ext cx="146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13V = 1.00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88764" y="37077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12V = 0.75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10264" y="2151162"/>
            <a:ext cx="149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11V = 0.50</a:t>
            </a:r>
          </a:p>
        </p:txBody>
      </p:sp>
    </p:spTree>
    <p:extLst>
      <p:ext uri="{BB962C8B-B14F-4D97-AF65-F5344CB8AC3E}">
        <p14:creationId xmlns:p14="http://schemas.microsoft.com/office/powerpoint/2010/main" val="4442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Pattern </a:t>
            </a:r>
            <a:r>
              <a:rPr lang="en-US" altLang="ko-KR" sz="3200" dirty="0" err="1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200" dirty="0">
                <a:latin typeface="HY동녘M" panose="02030600000101010101" pitchFamily="18" charset="-127"/>
                <a:ea typeface="HY동녘M" panose="02030600000101010101" pitchFamily="18" charset="-127"/>
              </a:rPr>
              <a:t> lens : </a:t>
            </a:r>
            <a:r>
              <a:rPr lang="en-US" altLang="ko-KR" sz="32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ON/OFF state(2)</a:t>
            </a:r>
            <a:endParaRPr lang="en-US" altLang="ko-KR" sz="32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16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4255376" y="2140999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4255376" y="3639169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4283968" y="4857450"/>
            <a:ext cx="792088" cy="659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164288" y="51479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16V~20V = 0.75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80312" y="37797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15V = 0.75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0312" y="2267580"/>
            <a:ext cx="149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14V = 1.00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5" y="2151162"/>
            <a:ext cx="3408809" cy="77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98441"/>
            <a:ext cx="1793853" cy="127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4" y="3602347"/>
            <a:ext cx="3408809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70176"/>
            <a:ext cx="1793853" cy="11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4" y="4868476"/>
            <a:ext cx="3408809" cy="7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42" y="4857450"/>
            <a:ext cx="1793791" cy="109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Result</a:t>
            </a:r>
          </a:p>
        </p:txBody>
      </p:sp>
      <p:sp>
        <p:nvSpPr>
          <p:cNvPr id="6" name="제목 3"/>
          <p:cNvSpPr txBox="1">
            <a:spLocks/>
          </p:cNvSpPr>
          <p:nvPr/>
        </p:nvSpPr>
        <p:spPr>
          <a:xfrm>
            <a:off x="467544" y="2492896"/>
            <a:ext cx="8496944" cy="3470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1.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Blow molding </a:t>
            </a:r>
            <a:r>
              <a:rPr lang="en-US" altLang="ko-KR" sz="20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 lens</a:t>
            </a:r>
            <a:endParaRPr lang="en-US" altLang="ko-KR" sz="20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 - According to driving ON/OFF voltage, measure diopter</a:t>
            </a: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 - diopter is changed </a:t>
            </a:r>
          </a:p>
          <a:p>
            <a:endParaRPr lang="en-US" altLang="ko-KR" sz="20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2.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Pattern </a:t>
            </a:r>
            <a:r>
              <a:rPr lang="en-US" altLang="ko-KR" sz="20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 lens </a:t>
            </a:r>
            <a:endParaRPr lang="en-US" altLang="ko-KR" sz="20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 -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According to driving ON/OFF voltage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, measure diopter</a:t>
            </a:r>
          </a:p>
          <a:p>
            <a:pPr algn="just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-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diopter is changed </a:t>
            </a:r>
            <a:endParaRPr lang="en-US" altLang="ko-KR" sz="20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/>
            <a:endParaRPr lang="en-US" altLang="ko-KR" sz="20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그림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17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9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/>
          <p:cNvSpPr txBox="1">
            <a:spLocks/>
          </p:cNvSpPr>
          <p:nvPr/>
        </p:nvSpPr>
        <p:spPr>
          <a:xfrm>
            <a:off x="251520" y="1340768"/>
            <a:ext cx="8653944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endParaRPr lang="en-US" altLang="ko-KR" sz="2000" dirty="0"/>
          </a:p>
          <a:p>
            <a:pPr algn="just"/>
            <a:endParaRPr lang="en-US" altLang="ko-KR" sz="2000" dirty="0"/>
          </a:p>
        </p:txBody>
      </p:sp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8000" dirty="0">
                <a:latin typeface="HY동녘M" panose="02030600000101010101" pitchFamily="18" charset="-127"/>
                <a:ea typeface="HY동녘M" panose="02030600000101010101" pitchFamily="18" charset="-127"/>
              </a:rPr>
              <a:t>Thank You</a:t>
            </a:r>
            <a:endParaRPr lang="ko-KR" altLang="en-US" sz="80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18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22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HY동녘M" panose="02030600000101010101" pitchFamily="18" charset="-127"/>
                <a:ea typeface="HY동녘M" panose="02030600000101010101" pitchFamily="18" charset="-127"/>
              </a:rPr>
              <a:t>Table of contents</a:t>
            </a:r>
            <a:endParaRPr lang="ko-KR" altLang="en-US" sz="3600" b="1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6" name="제목 3"/>
          <p:cNvSpPr txBox="1">
            <a:spLocks/>
          </p:cNvSpPr>
          <p:nvPr/>
        </p:nvSpPr>
        <p:spPr>
          <a:xfrm>
            <a:off x="409880" y="2708920"/>
            <a:ext cx="3874088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1. Introduction</a:t>
            </a:r>
          </a:p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. Explain about the diopter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3. Sample pictures 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4. Measurement equipment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5.</a:t>
            </a:r>
            <a:r>
              <a:rPr lang="ko-KR" altLang="en-US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Lens Measurement</a:t>
            </a:r>
            <a:r>
              <a:rPr lang="ko-KR" altLang="en-US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Method</a:t>
            </a:r>
            <a:r>
              <a:rPr lang="ko-KR" altLang="en-US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sz="16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endParaRPr lang="en-US" altLang="ko-KR" sz="16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제목 3"/>
          <p:cNvSpPr txBox="1">
            <a:spLocks/>
          </p:cNvSpPr>
          <p:nvPr/>
        </p:nvSpPr>
        <p:spPr>
          <a:xfrm>
            <a:off x="3995936" y="2924944"/>
            <a:ext cx="5544616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6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Blow 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molding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ON/OFF state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7. Blow molding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video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8. Pattern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ON/OFF state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9. Pattern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 </a:t>
            </a:r>
            <a:r>
              <a:rPr lang="en-US" altLang="ko-KR" sz="16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video</a:t>
            </a:r>
          </a:p>
          <a:p>
            <a:pPr algn="l"/>
            <a:endParaRPr lang="en-US" altLang="ko-KR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10. Result</a:t>
            </a:r>
          </a:p>
          <a:p>
            <a:pPr algn="l"/>
            <a:endParaRPr lang="en-US" altLang="ko-KR" sz="16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8" name="그림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9" name="그림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1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Introduction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6" name="제목 3"/>
          <p:cNvSpPr txBox="1">
            <a:spLocks/>
          </p:cNvSpPr>
          <p:nvPr/>
        </p:nvSpPr>
        <p:spPr>
          <a:xfrm>
            <a:off x="675864" y="1916832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1. Purpose</a:t>
            </a: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According to voltage, measure the diopter value. </a:t>
            </a:r>
          </a:p>
          <a:p>
            <a:pPr algn="l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  ▷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Take a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picture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of the change in diopter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en-US" altLang="ko-KR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endParaRPr lang="en-US" altLang="ko-KR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2. Measurement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method</a:t>
            </a: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   ▷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Apply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AC voltage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to signal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generator</a:t>
            </a: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   ▷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Measure the diopter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using a </a:t>
            </a:r>
            <a:r>
              <a:rPr lang="en-US" altLang="ko-KR" sz="20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dioptermeter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en-US" altLang="ko-KR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l"/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   ▷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Take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a picture operation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</p:txBody>
      </p:sp>
      <p:pic>
        <p:nvPicPr>
          <p:cNvPr id="4" name="그림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0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53" y="2076304"/>
            <a:ext cx="2781555" cy="2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96148"/>
            <a:ext cx="2851086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Explain about the diopter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12" name="부제목 1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442E9413-4F3E-4150-BA0F-22E5F283B084}"/>
              </a:ext>
            </a:extLst>
          </p:cNvPr>
          <p:cNvSpPr txBox="1">
            <a:spLocks/>
          </p:cNvSpPr>
          <p:nvPr/>
        </p:nvSpPr>
        <p:spPr>
          <a:xfrm>
            <a:off x="879602" y="4653136"/>
            <a:ext cx="758083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800" b="1" dirty="0">
                <a:latin typeface="굴림" panose="020B0600000101010101" pitchFamily="50" charset="-127"/>
                <a:ea typeface="굴림" panose="020B0600000101010101" pitchFamily="50" charset="-127"/>
              </a:rPr>
              <a:t>Diopter</a:t>
            </a:r>
            <a:endParaRPr lang="en-US" altLang="ko-KR" sz="1800" b="1" dirty="0" smtClean="0">
              <a:latin typeface="굴림" panose="020B0600000101010101" pitchFamily="50" charset="-127"/>
              <a:ea typeface="굴림" panose="020B0600000101010101" pitchFamily="50" charset="-127"/>
              <a:cs typeface="함초롬바탕" panose="02030504000101010101" pitchFamily="18" charset="-127"/>
            </a:endParaRPr>
          </a:p>
          <a:p>
            <a:pPr algn="just"/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 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Diopter is the unit of refractive index of the lens</a:t>
            </a:r>
          </a:p>
          <a:p>
            <a:pPr algn="just"/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Diopter (</a:t>
            </a:r>
            <a:r>
              <a:rPr lang="en-US" altLang="ko-KR" sz="1800" b="1" dirty="0">
                <a:latin typeface="굴림" panose="020B0600000101010101" pitchFamily="50" charset="-127"/>
                <a:ea typeface="굴림" panose="020B0600000101010101" pitchFamily="50" charset="-127"/>
              </a:rPr>
              <a:t>unit: D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)= 1/f’(f’= focal </a:t>
            </a:r>
            <a:r>
              <a:rPr lang="en-US" altLang="ko-KR" sz="1800" b="1" dirty="0">
                <a:latin typeface="굴림" panose="020B0600000101010101" pitchFamily="50" charset="-127"/>
                <a:ea typeface="굴림" panose="020B0600000101010101" pitchFamily="50" charset="-127"/>
              </a:rPr>
              <a:t>distance)</a:t>
            </a:r>
            <a:endParaRPr lang="en-US" altLang="ko-KR" sz="18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/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 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Convex lens = D value: +</a:t>
            </a:r>
          </a:p>
          <a:p>
            <a:pPr algn="just"/>
            <a:r>
              <a:rPr lang="en-US" altLang="ko-KR" sz="18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 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Concave </a:t>
            </a:r>
            <a:r>
              <a:rPr lang="en-US" altLang="ko-KR" sz="1800" b="1" dirty="0">
                <a:latin typeface="굴림" panose="020B0600000101010101" pitchFamily="50" charset="-127"/>
                <a:ea typeface="굴림" panose="020B0600000101010101" pitchFamily="50" charset="-127"/>
              </a:rPr>
              <a:t>lens = D value:</a:t>
            </a:r>
            <a:r>
              <a:rPr lang="ko-KR" altLang="en-US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endParaRPr lang="en-US" altLang="ko-KR" sz="1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부제목 1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442E9413-4F3E-4150-BA0F-22E5F283B084}"/>
              </a:ext>
            </a:extLst>
          </p:cNvPr>
          <p:cNvSpPr txBox="1">
            <a:spLocks/>
          </p:cNvSpPr>
          <p:nvPr/>
        </p:nvSpPr>
        <p:spPr>
          <a:xfrm>
            <a:off x="1475656" y="4293576"/>
            <a:ext cx="6129052" cy="359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1/0.5(m)= 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2(D</a:t>
            </a:r>
            <a:r>
              <a:rPr lang="en-US" altLang="ko-KR" sz="14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)                                        1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/-0.25(m)= -4(D)</a:t>
            </a:r>
            <a:endParaRPr lang="en-US" altLang="ko-KR" sz="1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altLang="ko-KR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부제목 1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442E9413-4F3E-4150-BA0F-22E5F283B084}"/>
              </a:ext>
            </a:extLst>
          </p:cNvPr>
          <p:cNvSpPr txBox="1">
            <a:spLocks/>
          </p:cNvSpPr>
          <p:nvPr/>
        </p:nvSpPr>
        <p:spPr>
          <a:xfrm>
            <a:off x="2555776" y="3633680"/>
            <a:ext cx="936104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3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0.5(meter)</a:t>
            </a:r>
          </a:p>
        </p:txBody>
      </p:sp>
      <p:sp>
        <p:nvSpPr>
          <p:cNvPr id="13" name="부제목 1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442E9413-4F3E-4150-BA0F-22E5F283B084}"/>
              </a:ext>
            </a:extLst>
          </p:cNvPr>
          <p:cNvSpPr txBox="1">
            <a:spLocks/>
          </p:cNvSpPr>
          <p:nvPr/>
        </p:nvSpPr>
        <p:spPr>
          <a:xfrm>
            <a:off x="5292080" y="3608316"/>
            <a:ext cx="1152128" cy="396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3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-0.25(meter)</a:t>
            </a:r>
            <a:endParaRPr lang="en-US" altLang="ko-KR" sz="13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9" name="그림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14" name="그림 13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39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Sample 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pictures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3163171-B55B-47B8-BF76-5B28E1CBE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7" t="26712" r="49591" b="41252"/>
          <a:stretch/>
        </p:blipFill>
        <p:spPr>
          <a:xfrm>
            <a:off x="904064" y="1962198"/>
            <a:ext cx="3163879" cy="32333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D8BB7DE-9A3B-45B0-9FE5-055106616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26" t="22105" r="29923" b="18765"/>
          <a:stretch/>
        </p:blipFill>
        <p:spPr>
          <a:xfrm>
            <a:off x="5071577" y="1962197"/>
            <a:ext cx="3163880" cy="3233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F98F25-7915-4F89-A27D-A9CCF5DC4D31}"/>
              </a:ext>
            </a:extLst>
          </p:cNvPr>
          <p:cNvSpPr txBox="1"/>
          <p:nvPr/>
        </p:nvSpPr>
        <p:spPr>
          <a:xfrm>
            <a:off x="904064" y="5457478"/>
            <a:ext cx="316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Blow molding </a:t>
            </a:r>
            <a:r>
              <a:rPr lang="en-US" altLang="ko-KR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lens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4931B8-A72B-44D6-ACAF-CF45C0732EB9}"/>
              </a:ext>
            </a:extLst>
          </p:cNvPr>
          <p:cNvSpPr txBox="1"/>
          <p:nvPr/>
        </p:nvSpPr>
        <p:spPr>
          <a:xfrm>
            <a:off x="4383026" y="5457478"/>
            <a:ext cx="454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Pattern </a:t>
            </a:r>
            <a:r>
              <a:rPr lang="en-US" altLang="ko-KR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lens</a:t>
            </a:r>
            <a:endParaRPr lang="en-US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" name="그림 9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11" name="그림 10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0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Measurement 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equipment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7637"/>
            <a:ext cx="2304256" cy="282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부제목 16">
            <a:extLst>
              <a:ext uri="{FF2B5EF4-FFF2-40B4-BE49-F238E27FC236}">
                <a16:creationId xmlns:a16="http://schemas.microsoft.com/office/drawing/2014/main" xmlns="" id="{442E9413-4F3E-4150-BA0F-22E5F283B084}"/>
              </a:ext>
            </a:extLst>
          </p:cNvPr>
          <p:cNvSpPr txBox="1">
            <a:spLocks/>
          </p:cNvSpPr>
          <p:nvPr/>
        </p:nvSpPr>
        <p:spPr>
          <a:xfrm>
            <a:off x="1403648" y="4342786"/>
            <a:ext cx="1867018" cy="39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</a:rPr>
              <a:t>Dioptometer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부제목 16">
                <a:extLst>
                  <a:ext uri="{FF2B5EF4-FFF2-40B4-BE49-F238E27FC236}">
                    <a16:creationId xmlns:a16="http://schemas.microsoft.com/office/drawing/2014/main" xmlns="" id="{442E9413-4F3E-4150-BA0F-22E5F283B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9592" y="4725144"/>
                <a:ext cx="5400600" cy="1972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  <a:cs typeface="함초롬바탕" panose="02030504000101010101" pitchFamily="18" charset="-127"/>
                  </a:rPr>
                  <a:t>▷ 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Measurement of SCA</a:t>
                </a:r>
                <a:r>
                  <a:rPr lang="ko-KR" altLang="en-US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(Only S value is used)</a:t>
                </a:r>
              </a:p>
              <a:p>
                <a:pPr algn="just"/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  <a:cs typeface="함초롬바탕" panose="02030504000101010101" pitchFamily="18" charset="-127"/>
                  </a:rPr>
                  <a:t>▷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The unit 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of measure of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the diopter</a:t>
                </a:r>
              </a:p>
              <a:p>
                <a:pPr algn="just"/>
                <a:r>
                  <a:rPr lang="ko-KR" altLang="en-US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    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S : -2.00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(D): f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'(focal distance)=1/(-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2.00 D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)=-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0.5m</a:t>
                </a:r>
              </a:p>
              <a:p>
                <a:pPr algn="just"/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   S : +2.00 (D): f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'(focal distance)=1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/(+2.00 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D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)=+0.5m</a:t>
                </a:r>
              </a:p>
              <a:p>
                <a:pPr algn="just"/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  <a:cs typeface="함초롬바탕" panose="02030504000101010101" pitchFamily="18" charset="-127"/>
                  </a:rPr>
                  <a:t>▷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farsightedness = S value:</a:t>
                </a:r>
                <a:r>
                  <a:rPr lang="ko-KR" altLang="en-US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+,   nearsightedness </a:t>
                </a:r>
                <a:r>
                  <a:rPr lang="en-US" altLang="ko-KR" sz="14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= </a:t>
                </a:r>
                <a:r>
                  <a:rPr lang="en-US" altLang="ko-KR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S value:</a:t>
                </a:r>
                <a:r>
                  <a:rPr lang="ko-KR" altLang="en-US" sz="1400" b="1" dirty="0" smtClean="0"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sz="1400" b="1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altLang="ko-KR" sz="1400" b="1" dirty="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12" name="부제목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2E9413-4F3E-4150-BA0F-22E5F283B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725144"/>
                <a:ext cx="5400600" cy="1972712"/>
              </a:xfrm>
              <a:prstGeom prst="rect">
                <a:avLst/>
              </a:prstGeom>
              <a:blipFill rotWithShape="1">
                <a:blip r:embed="rId3"/>
                <a:stretch>
                  <a:fillRect l="-339" t="-12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93401"/>
            <a:ext cx="2304256" cy="282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부제목 16">
            <a:extLst>
              <a:ext uri="{FF2B5EF4-FFF2-40B4-BE49-F238E27FC236}">
                <a16:creationId xmlns:a16="http://schemas.microsoft.com/office/drawing/2014/main" xmlns="" id="{E356DD18-1824-4773-8367-597EC893CB9B}"/>
              </a:ext>
            </a:extLst>
          </p:cNvPr>
          <p:cNvSpPr txBox="1">
            <a:spLocks/>
          </p:cNvSpPr>
          <p:nvPr/>
        </p:nvSpPr>
        <p:spPr>
          <a:xfrm>
            <a:off x="6012160" y="4740141"/>
            <a:ext cx="309634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▷ </a:t>
            </a:r>
            <a:r>
              <a:rPr lang="en-US" altLang="ko-KR" sz="14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Generating 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an </a:t>
            </a:r>
            <a:r>
              <a:rPr lang="en-US" altLang="ko-KR" sz="1400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driving voltage</a:t>
            </a:r>
            <a:endParaRPr lang="en-US" altLang="ko-KR" sz="1400" b="1" dirty="0">
              <a:latin typeface="굴림" panose="020B0600000101010101" pitchFamily="50" charset="-127"/>
              <a:ea typeface="굴림" panose="020B0600000101010101" pitchFamily="50" charset="-127"/>
              <a:cs typeface="함초롬바탕" panose="02030504000101010101" pitchFamily="18" charset="-127"/>
            </a:endParaRPr>
          </a:p>
        </p:txBody>
      </p:sp>
      <p:sp>
        <p:nvSpPr>
          <p:cNvPr id="10" name="부제목 16">
            <a:extLst>
              <a:ext uri="{FF2B5EF4-FFF2-40B4-BE49-F238E27FC236}">
                <a16:creationId xmlns:a16="http://schemas.microsoft.com/office/drawing/2014/main" xmlns="" id="{5F2A2C51-D79F-4FE2-8D9A-1AA02B64A116}"/>
              </a:ext>
            </a:extLst>
          </p:cNvPr>
          <p:cNvSpPr txBox="1">
            <a:spLocks/>
          </p:cNvSpPr>
          <p:nvPr/>
        </p:nvSpPr>
        <p:spPr>
          <a:xfrm>
            <a:off x="5580112" y="4378995"/>
            <a:ext cx="3446004" cy="324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</a:rPr>
              <a:t>Signal generator</a:t>
            </a:r>
          </a:p>
        </p:txBody>
      </p:sp>
      <p:pic>
        <p:nvPicPr>
          <p:cNvPr id="11" name="그림 1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13" name="그림 12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0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Lens Measurement</a:t>
            </a:r>
            <a:r>
              <a:rPr lang="ko-KR" altLang="en-US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Method</a:t>
            </a:r>
            <a:r>
              <a:rPr lang="ko-KR" altLang="en-US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(1)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529804"/>
            <a:ext cx="3024336" cy="27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2529805"/>
            <a:ext cx="2862397" cy="275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직선 연결선 17"/>
          <p:cNvCxnSpPr>
            <a:cxnSpLocks/>
          </p:cNvCxnSpPr>
          <p:nvPr/>
        </p:nvCxnSpPr>
        <p:spPr>
          <a:xfrm>
            <a:off x="4752020" y="52507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2532D6-5041-4EE3-94DA-F5BE0621D402}"/>
              </a:ext>
            </a:extLst>
          </p:cNvPr>
          <p:cNvSpPr txBox="1"/>
          <p:nvPr/>
        </p:nvSpPr>
        <p:spPr>
          <a:xfrm>
            <a:off x="755575" y="5497487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Blow molding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</a:t>
            </a:r>
            <a:endParaRPr lang="ko-KR" altLang="en-US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BAD11FB-2136-4C9B-A4D6-0F19B0874986}"/>
              </a:ext>
            </a:extLst>
          </p:cNvPr>
          <p:cNvSpPr txBox="1"/>
          <p:nvPr/>
        </p:nvSpPr>
        <p:spPr>
          <a:xfrm>
            <a:off x="4396542" y="5497487"/>
            <a:ext cx="4797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Pattern </a:t>
            </a:r>
            <a:r>
              <a:rPr lang="en-US" altLang="ko-KR" sz="16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fresnel</a:t>
            </a:r>
            <a:r>
              <a:rPr lang="en-US" altLang="ko-KR" sz="1600" b="1" dirty="0">
                <a:latin typeface="굴림" panose="020B0600000101010101" pitchFamily="50" charset="-127"/>
                <a:ea typeface="굴림" panose="020B0600000101010101" pitchFamily="50" charset="-127"/>
              </a:rPr>
              <a:t> lens</a:t>
            </a:r>
            <a:endParaRPr lang="ko-KR" altLang="en-US" sz="16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13526E43-B416-4781-9541-01BF35D02687}"/>
              </a:ext>
            </a:extLst>
          </p:cNvPr>
          <p:cNvCxnSpPr>
            <a:cxnSpLocks/>
            <a:stCxn id="17" idx="2"/>
            <a:endCxn id="17" idx="2"/>
          </p:cNvCxnSpPr>
          <p:nvPr/>
        </p:nvCxnSpPr>
        <p:spPr>
          <a:xfrm>
            <a:off x="6795288" y="583604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10" name="그림 9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09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Lens Measurement</a:t>
            </a:r>
            <a:r>
              <a:rPr lang="ko-KR" altLang="en-US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Method (</a:t>
            </a:r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2)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4C22E1-2356-45EC-854B-8B778787AFD5}"/>
              </a:ext>
            </a:extLst>
          </p:cNvPr>
          <p:cNvSpPr txBox="1"/>
          <p:nvPr/>
        </p:nvSpPr>
        <p:spPr>
          <a:xfrm>
            <a:off x="620980" y="5436513"/>
            <a:ext cx="7931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altLang="ko-KR" sz="1600" dirty="0"/>
          </a:p>
          <a:p>
            <a:pPr algn="ctr"/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  <a:cs typeface="함초롬바탕" panose="02030504000101010101" pitchFamily="18" charset="-127"/>
              </a:rPr>
              <a:t>Measure diopter using </a:t>
            </a:r>
            <a:r>
              <a:rPr lang="en-US" altLang="ko-KR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Dioptometer</a:t>
            </a:r>
            <a:endParaRPr lang="en-US" altLang="ko-KR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0737"/>
            <a:ext cx="3888432" cy="27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직선 연결선 17"/>
          <p:cNvCxnSpPr>
            <a:cxnSpLocks/>
          </p:cNvCxnSpPr>
          <p:nvPr/>
        </p:nvCxnSpPr>
        <p:spPr>
          <a:xfrm>
            <a:off x="4752020" y="47190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8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54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dirty="0">
                <a:latin typeface="HY동녘M" panose="02030600000101010101" pitchFamily="18" charset="-127"/>
                <a:ea typeface="HY동녘M" panose="02030600000101010101" pitchFamily="18" charset="-127"/>
              </a:rPr>
              <a:t>Blow molding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3600" dirty="0" err="1" smtClean="0">
                <a:latin typeface="HY동녘M" panose="02030600000101010101" pitchFamily="18" charset="-127"/>
                <a:ea typeface="HY동녘M" panose="02030600000101010101" pitchFamily="18" charset="-127"/>
              </a:rPr>
              <a:t>fresnel</a:t>
            </a:r>
            <a:r>
              <a:rPr lang="en-US" altLang="ko-KR" sz="3600" dirty="0" smtClean="0">
                <a:latin typeface="HY동녘M" panose="02030600000101010101" pitchFamily="18" charset="-127"/>
                <a:ea typeface="HY동녘M" panose="02030600000101010101" pitchFamily="18" charset="-127"/>
              </a:rPr>
              <a:t> lens: video</a:t>
            </a:r>
            <a:endParaRPr lang="ko-KR" altLang="en-US" sz="36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002DB3-9F32-4000-9EA8-2466D5DEF62A}"/>
              </a:ext>
            </a:extLst>
          </p:cNvPr>
          <p:cNvSpPr txBox="1"/>
          <p:nvPr/>
        </p:nvSpPr>
        <p:spPr>
          <a:xfrm>
            <a:off x="2222572" y="5877272"/>
            <a:ext cx="505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The driving voltage is 15V on/off </a:t>
            </a:r>
          </a:p>
        </p:txBody>
      </p:sp>
      <p:pic>
        <p:nvPicPr>
          <p:cNvPr id="2" name="우재근 선배님이 주신것">
            <a:hlinkClick r:id="" action="ppaction://media"/>
            <a:extLst>
              <a:ext uri="{FF2B5EF4-FFF2-40B4-BE49-F238E27FC236}">
                <a16:creationId xmlns:a16="http://schemas.microsoft.com/office/drawing/2014/main" xmlns="" id="{3F39B131-508F-4653-B614-33D6AC8594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0" end="272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20" y="1504558"/>
            <a:ext cx="7523559" cy="4228698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00" y="0"/>
            <a:ext cx="720000" cy="720000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7199784" y="6406400"/>
            <a:ext cx="194421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9</a:t>
            </a:r>
            <a:endParaRPr lang="ko-KR" altLang="en-US" b="1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9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파형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파형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1308</TotalTime>
  <Words>496</Words>
  <Application>Microsoft Office PowerPoint</Application>
  <PresentationFormat>화면 슬라이드 쇼(4:3)</PresentationFormat>
  <Paragraphs>119</Paragraphs>
  <Slides>18</Slides>
  <Notes>8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파형</vt:lpstr>
      <vt:lpstr>Liquid crystal fresnel lens with variable refractive index (2)</vt:lpstr>
      <vt:lpstr>Table of contents</vt:lpstr>
      <vt:lpstr>Introduction</vt:lpstr>
      <vt:lpstr>Explain about the diopter</vt:lpstr>
      <vt:lpstr>Sample pictures</vt:lpstr>
      <vt:lpstr>Measurement equipment</vt:lpstr>
      <vt:lpstr>Lens Measurement Method (1)</vt:lpstr>
      <vt:lpstr>Lens Measurement Method (2)</vt:lpstr>
      <vt:lpstr>Blow molding fresnel lens: video</vt:lpstr>
      <vt:lpstr>Pattern fresnel lens : ON/OFF state</vt:lpstr>
      <vt:lpstr>Pattern fresnel lens: ON/OFF state (1)</vt:lpstr>
      <vt:lpstr>Pattern fresnel lens : ON/OFF state (2)</vt:lpstr>
      <vt:lpstr>Pattern fresnel lens : video</vt:lpstr>
      <vt:lpstr>Pattern fresnel lens : ON/OFF state(2)</vt:lpstr>
      <vt:lpstr>Pattern fresnel lens : ON/OFF state(2)</vt:lpstr>
      <vt:lpstr>Pattern fresnel lens : ON/OFF state(2)</vt:lpstr>
      <vt:lpstr>Result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crystal fresnel lens with variable refractive index (2)</dc:title>
  <dc:creator>TRAIS01</dc:creator>
  <cp:lastModifiedBy>TRAIS01</cp:lastModifiedBy>
  <cp:revision>94</cp:revision>
  <dcterms:created xsi:type="dcterms:W3CDTF">2020-01-02T06:38:42Z</dcterms:created>
  <dcterms:modified xsi:type="dcterms:W3CDTF">2020-01-06T14:46:28Z</dcterms:modified>
</cp:coreProperties>
</file>