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9" r:id="rId5"/>
    <p:sldId id="261" r:id="rId6"/>
    <p:sldId id="257" r:id="rId7"/>
    <p:sldId id="260" r:id="rId8"/>
    <p:sldId id="262" r:id="rId9"/>
    <p:sldId id="264" r:id="rId10"/>
    <p:sldId id="267" r:id="rId11"/>
    <p:sldId id="258" r:id="rId12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강인혜" initials="강" lastIdx="1" clrIdx="0">
    <p:extLst>
      <p:ext uri="{19B8F6BF-5375-455C-9EA6-DF929625EA0E}">
        <p15:presenceInfo xmlns:p15="http://schemas.microsoft.com/office/powerpoint/2012/main" userId="강인혜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C8E1"/>
    <a:srgbClr val="0991A3"/>
    <a:srgbClr val="076D7B"/>
    <a:srgbClr val="ECC226"/>
    <a:srgbClr val="13D7F1"/>
    <a:srgbClr val="F9F9F9"/>
    <a:srgbClr val="E9EBEA"/>
    <a:srgbClr val="E2E3E5"/>
    <a:srgbClr val="D7D7D9"/>
    <a:srgbClr val="ECA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44F0C-DAD8-46CE-8268-51CFA323D559}" v="1" dt="2020-01-06T13:14:38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227" autoAdjust="0"/>
  </p:normalViewPr>
  <p:slideViewPr>
    <p:cSldViewPr>
      <p:cViewPr varScale="1">
        <p:scale>
          <a:sx n="73" d="100"/>
          <a:sy n="73" d="100"/>
        </p:scale>
        <p:origin x="1594" y="53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9A1FD-2CF3-4DBD-94D4-7FF43366BE4E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59EDC-669E-4D5D-9CE9-975324762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76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Hello.</a:t>
            </a:r>
          </a:p>
          <a:p>
            <a:r>
              <a:rPr lang="en-US" altLang="ko-KR" dirty="0"/>
              <a:t>My name is In </a:t>
            </a:r>
            <a:r>
              <a:rPr lang="en-US" altLang="ko-KR" dirty="0" err="1"/>
              <a:t>Hye</a:t>
            </a:r>
            <a:r>
              <a:rPr lang="en-US" altLang="ko-KR" dirty="0"/>
              <a:t> Kang.</a:t>
            </a:r>
          </a:p>
          <a:p>
            <a:r>
              <a:rPr lang="en-US" altLang="ko-KR" dirty="0"/>
              <a:t>My topic is the characteristics of a-IGZO Thin-film transistors on polyimide substrates.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9EDC-669E-4D5D-9CE9-975324762E1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73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When the 16th collaboration meeting​, I gave a presentation of the gate drive circuit with a-IGZO TFTs for stretchable display.</a:t>
            </a:r>
          </a:p>
          <a:p>
            <a:r>
              <a:rPr lang="en-US" altLang="ko-KR" dirty="0"/>
              <a:t>It was shown in figure 1 and composed of only two a-IGZO TFTs in a stage.</a:t>
            </a:r>
          </a:p>
          <a:p>
            <a:r>
              <a:rPr lang="en-US" altLang="ko-KR" dirty="0"/>
              <a:t>Because the size of the stretchable display changes, there may arise problems such as a change in the characteristics of the electrodes and TFTs. </a:t>
            </a:r>
          </a:p>
          <a:p>
            <a:r>
              <a:rPr lang="en-US" altLang="ko-KR" dirty="0"/>
              <a:t>Therefore, When the AMOLED panel is strained, the proposed circuit prevents loss or distortion of an output signal even if the characteristics of TFTs and bus lines change.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9EDC-669E-4D5D-9CE9-975324762E1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10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 made a-IGZO TFT on glass substrates shown in figure 2.</a:t>
            </a:r>
          </a:p>
          <a:p>
            <a:r>
              <a:rPr lang="en-US" altLang="ko-KR" dirty="0"/>
              <a:t>We used the SOG solution for Insulator at that time.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9EDC-669E-4D5D-9CE9-975324762E1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27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When an SS signal of 20 V with the pulse width of 10 </a:t>
            </a:r>
            <a:r>
              <a:rPr lang="en-US" altLang="ko-KR" dirty="0" err="1"/>
              <a:t>μs</a:t>
            </a:r>
            <a:r>
              <a:rPr lang="en-US" altLang="ko-KR" dirty="0"/>
              <a:t> was inputted, as shown in Figure 6, measured the output voltage was about 0.12 V, which equivalented to 20 V. </a:t>
            </a:r>
          </a:p>
          <a:p>
            <a:r>
              <a:rPr lang="en-US" altLang="ko-KR" dirty="0"/>
              <a:t>Since the on-resistance of the a-IGZO TFT is much larger than the input impedance of the oscilloscope, the output waveform was measured to be small. </a:t>
            </a:r>
          </a:p>
          <a:p>
            <a:r>
              <a:rPr lang="en-US" altLang="ko-KR" dirty="0"/>
              <a:t>Therefore, the output voltage of 0.12 V corresponds to 20 V.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9EDC-669E-4D5D-9CE9-975324762E1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06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 should make to TFT on a PI substrate to operate the proposed circuit on the stretchable display.</a:t>
            </a:r>
          </a:p>
          <a:p>
            <a:r>
              <a:rPr lang="en-US" altLang="ko-KR" dirty="0"/>
              <a:t>So, I made a-IGZO TFT using shadow masks on the PI substrate.</a:t>
            </a:r>
          </a:p>
          <a:p>
            <a:r>
              <a:rPr lang="en-US" altLang="ko-KR" dirty="0"/>
              <a:t>Unlike a-IGZO TFT had made on the glass substrate, I used SiO2 for insulator by sputtering.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9EDC-669E-4D5D-9CE9-975324762E1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69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Figure 5 is shown the characteristics of the a-IGZO TFT on the PI/Glass substrate.</a:t>
            </a:r>
          </a:p>
          <a:p>
            <a:r>
              <a:rPr lang="en-US" altLang="ko-KR" dirty="0"/>
              <a:t>It is not excellent performance despite not removing the glass substrate.</a:t>
            </a:r>
          </a:p>
          <a:p>
            <a:r>
              <a:rPr lang="en-US" altLang="ko-KR" dirty="0"/>
              <a:t>We take comfort in the fact that I found some possibility in the result.</a:t>
            </a:r>
          </a:p>
          <a:p>
            <a:r>
              <a:rPr lang="en-US" altLang="ko-KR" dirty="0"/>
              <a:t>However, we will try to make good characteristics of the a-IGZO TFT on the PI substrate.</a:t>
            </a:r>
          </a:p>
          <a:p>
            <a:r>
              <a:rPr lang="en-US" altLang="ko-KR" dirty="0"/>
              <a:t>Here, we need technology to detach PI and Glass.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9EDC-669E-4D5D-9CE9-975324762E1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22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paper is to stretchable IGZO TFT on a wavy-dimensional elastomer substrate.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paper, TFTs were lift-offed by laser after it was made on CPI and Glass substrate.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then, TFT on the PI substrate was transferred to the pre-stretched elastomer.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we don't equip with a laser machine for lift-off.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we need different ways to detach PI and glass.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Anyway, I will make IGZO TFT in reference to the methods of this paper.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also need to try many new things.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9EDC-669E-4D5D-9CE9-975324762E1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22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906001" cy="4437112"/>
          </a:xfrm>
          <a:prstGeom prst="rect">
            <a:avLst/>
          </a:prstGeom>
          <a:solidFill>
            <a:srgbClr val="076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3" name="직사각형 2"/>
          <p:cNvSpPr/>
          <p:nvPr userDrawn="1"/>
        </p:nvSpPr>
        <p:spPr>
          <a:xfrm rot="5400000">
            <a:off x="570269" y="-135215"/>
            <a:ext cx="62739" cy="1198471"/>
          </a:xfrm>
          <a:prstGeom prst="rect">
            <a:avLst/>
          </a:prstGeom>
          <a:solidFill>
            <a:srgbClr val="E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81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 userDrawn="1"/>
        </p:nvGrpSpPr>
        <p:grpSpPr>
          <a:xfrm>
            <a:off x="193147" y="171018"/>
            <a:ext cx="9519706" cy="1023357"/>
            <a:chOff x="193147" y="171018"/>
            <a:chExt cx="9519706" cy="1023357"/>
          </a:xfrm>
        </p:grpSpPr>
        <p:grpSp>
          <p:nvGrpSpPr>
            <p:cNvPr id="6" name="그룹 5"/>
            <p:cNvGrpSpPr/>
            <p:nvPr userDrawn="1"/>
          </p:nvGrpSpPr>
          <p:grpSpPr>
            <a:xfrm>
              <a:off x="193147" y="171018"/>
              <a:ext cx="9519706" cy="397565"/>
              <a:chOff x="240275" y="200046"/>
              <a:chExt cx="9425451" cy="397565"/>
            </a:xfrm>
          </p:grpSpPr>
          <p:sp>
            <p:nvSpPr>
              <p:cNvPr id="7" name="자유형 6"/>
              <p:cNvSpPr/>
              <p:nvPr/>
            </p:nvSpPr>
            <p:spPr>
              <a:xfrm>
                <a:off x="240275" y="200046"/>
                <a:ext cx="7028466" cy="397565"/>
              </a:xfrm>
              <a:custGeom>
                <a:avLst/>
                <a:gdLst>
                  <a:gd name="connsiteX0" fmla="*/ 0 w 7028466"/>
                  <a:gd name="connsiteY0" fmla="*/ 0 h 397565"/>
                  <a:gd name="connsiteX1" fmla="*/ 7028466 w 7028466"/>
                  <a:gd name="connsiteY1" fmla="*/ 0 h 397565"/>
                  <a:gd name="connsiteX2" fmla="*/ 6849562 w 7028466"/>
                  <a:gd name="connsiteY2" fmla="*/ 397565 h 397565"/>
                  <a:gd name="connsiteX3" fmla="*/ 0 w 7028466"/>
                  <a:gd name="connsiteY3" fmla="*/ 397565 h 39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28466" h="397565">
                    <a:moveTo>
                      <a:pt x="0" y="0"/>
                    </a:moveTo>
                    <a:lnTo>
                      <a:pt x="7028466" y="0"/>
                    </a:lnTo>
                    <a:lnTo>
                      <a:pt x="6849562" y="397565"/>
                    </a:lnTo>
                    <a:lnTo>
                      <a:pt x="0" y="397565"/>
                    </a:lnTo>
                    <a:close/>
                  </a:path>
                </a:pathLst>
              </a:custGeom>
              <a:solidFill>
                <a:srgbClr val="076D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자유형 7"/>
              <p:cNvSpPr/>
              <p:nvPr/>
            </p:nvSpPr>
            <p:spPr>
              <a:xfrm flipH="1">
                <a:off x="7133380" y="200046"/>
                <a:ext cx="2532346" cy="397565"/>
              </a:xfrm>
              <a:custGeom>
                <a:avLst/>
                <a:gdLst>
                  <a:gd name="connsiteX0" fmla="*/ 2353442 w 2532346"/>
                  <a:gd name="connsiteY0" fmla="*/ 0 h 397565"/>
                  <a:gd name="connsiteX1" fmla="*/ 0 w 2532346"/>
                  <a:gd name="connsiteY1" fmla="*/ 0 h 397565"/>
                  <a:gd name="connsiteX2" fmla="*/ 0 w 2532346"/>
                  <a:gd name="connsiteY2" fmla="*/ 397565 h 397565"/>
                  <a:gd name="connsiteX3" fmla="*/ 2532346 w 2532346"/>
                  <a:gd name="connsiteY3" fmla="*/ 397565 h 39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2346" h="397565">
                    <a:moveTo>
                      <a:pt x="2353442" y="0"/>
                    </a:moveTo>
                    <a:lnTo>
                      <a:pt x="0" y="0"/>
                    </a:lnTo>
                    <a:lnTo>
                      <a:pt x="0" y="397565"/>
                    </a:lnTo>
                    <a:lnTo>
                      <a:pt x="2532346" y="397565"/>
                    </a:lnTo>
                    <a:close/>
                  </a:path>
                </a:pathLst>
              </a:custGeom>
              <a:solidFill>
                <a:srgbClr val="ECC2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" name="직사각형 8"/>
            <p:cNvSpPr/>
            <p:nvPr userDrawn="1"/>
          </p:nvSpPr>
          <p:spPr>
            <a:xfrm>
              <a:off x="193800" y="609600"/>
              <a:ext cx="9518400" cy="584775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81A-128B-499D-A1BD-52947A59EC4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468836" y="171018"/>
            <a:ext cx="2228850" cy="365125"/>
          </a:xfrm>
        </p:spPr>
        <p:txBody>
          <a:bodyPr/>
          <a:lstStyle/>
          <a:p>
            <a:fld id="{2BC17A30-1FC8-4D84-BE84-9964863F1D7D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8547" y="650617"/>
            <a:ext cx="4724400" cy="54375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3200" b="1" kern="1200" spc="-150" baseline="0" dirty="0" smtClean="0">
                <a:solidFill>
                  <a:srgbClr val="076D7B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defRPr lang="ko-KR" altLang="en-US" sz="3200" b="1" kern="1200" spc="-150" dirty="0" smtClean="0">
                <a:solidFill>
                  <a:srgbClr val="076D7B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3200" b="1" kern="1200" spc="-150" dirty="0" smtClean="0">
                <a:solidFill>
                  <a:srgbClr val="076D7B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3200" b="1" kern="1200" spc="-150" dirty="0" smtClean="0">
                <a:solidFill>
                  <a:srgbClr val="076D7B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3200" b="1" kern="1200" spc="-150" dirty="0">
                <a:solidFill>
                  <a:srgbClr val="076D7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/>
              <a:t>INSERT SLIDE TITLE HERE</a:t>
            </a:r>
            <a:endParaRPr lang="ko-KR" altLang="en-US" dirty="0"/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228780" y="231691"/>
            <a:ext cx="4724400" cy="30445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0" kern="1200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defRPr lang="ko-KR" altLang="en-US" sz="3200" b="1" kern="1200" spc="-150" dirty="0" smtClean="0">
                <a:solidFill>
                  <a:srgbClr val="076D7B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defRPr lang="ko-KR" altLang="en-US" sz="3200" b="1" kern="1200" spc="-150" dirty="0" smtClean="0">
                <a:solidFill>
                  <a:srgbClr val="076D7B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defRPr lang="ko-KR" altLang="en-US" sz="3200" b="1" kern="1200" spc="-150" dirty="0" smtClean="0">
                <a:solidFill>
                  <a:srgbClr val="076D7B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defRPr lang="ko-KR" altLang="en-US" sz="3200" b="1" kern="1200" spc="-150" dirty="0">
                <a:solidFill>
                  <a:srgbClr val="076D7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/>
              <a:t>INSERT SLIDE TITLE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166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64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4" pos="6114" userDrawn="1">
          <p15:clr>
            <a:srgbClr val="FBAE40"/>
          </p15:clr>
        </p15:guide>
        <p15:guide id="5" orient="horz" pos="754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1"/>
            <a:ext cx="9906001" cy="6857998"/>
          </a:xfrm>
          <a:prstGeom prst="rect">
            <a:avLst/>
          </a:prstGeom>
          <a:solidFill>
            <a:srgbClr val="076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1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981A-128B-499D-A1BD-52947A59EC4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7A30-1FC8-4D84-BE84-9964863F1D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90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5203" y="1412776"/>
            <a:ext cx="82555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150" dirty="0">
                <a:solidFill>
                  <a:schemeClr val="bg1"/>
                </a:solidFill>
              </a:rPr>
              <a:t>The Characteristics of ​</a:t>
            </a:r>
          </a:p>
          <a:p>
            <a:pPr algn="ctr"/>
            <a:r>
              <a:rPr lang="en-US" altLang="ko-KR" sz="4800" b="1" spc="-150" dirty="0">
                <a:solidFill>
                  <a:schemeClr val="bg1"/>
                </a:solidFill>
              </a:rPr>
              <a:t>a-IGZO Thin-Film Transistors ​</a:t>
            </a:r>
          </a:p>
          <a:p>
            <a:pPr algn="ctr"/>
            <a:r>
              <a:rPr lang="en-US" altLang="ko-KR" sz="4800" b="1" spc="-150" dirty="0">
                <a:solidFill>
                  <a:schemeClr val="bg1"/>
                </a:solidFill>
              </a:rPr>
              <a:t>on Polyimide Substrates​</a:t>
            </a:r>
            <a:endParaRPr lang="ko-KR" altLang="en-US" sz="4800" b="1" spc="-150" dirty="0" err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592" y="276617"/>
            <a:ext cx="401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150" dirty="0">
                <a:solidFill>
                  <a:schemeClr val="bg1"/>
                </a:solidFill>
              </a:rPr>
              <a:t>The 20</a:t>
            </a:r>
            <a:r>
              <a:rPr lang="en-US" altLang="ko-KR" sz="2400" spc="-150" baseline="30000" dirty="0">
                <a:solidFill>
                  <a:schemeClr val="bg1"/>
                </a:solidFill>
              </a:rPr>
              <a:t>th</a:t>
            </a:r>
            <a:r>
              <a:rPr lang="en-US" altLang="ko-KR" sz="2400" spc="-150" dirty="0">
                <a:solidFill>
                  <a:schemeClr val="bg1"/>
                </a:solidFill>
              </a:rPr>
              <a:t> Collaboration Meeting​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CF6BB4-58E6-41BD-919F-F314B39ABE9E}"/>
              </a:ext>
            </a:extLst>
          </p:cNvPr>
          <p:cNvSpPr txBox="1"/>
          <p:nvPr/>
        </p:nvSpPr>
        <p:spPr>
          <a:xfrm flipH="1">
            <a:off x="3080791" y="4869160"/>
            <a:ext cx="37444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1200"/>
              </a:spcAft>
            </a:pPr>
            <a:r>
              <a:rPr lang="en-US" altLang="ko-KR" sz="2400" dirty="0">
                <a:latin typeface="+mn-ea"/>
              </a:rPr>
              <a:t>2020. 01. 07</a:t>
            </a:r>
          </a:p>
          <a:p>
            <a:pPr algn="ctr" fontAlgn="base">
              <a:spcAft>
                <a:spcPts val="1200"/>
              </a:spcAft>
            </a:pPr>
            <a:r>
              <a:rPr lang="en-US" altLang="ko-KR" sz="2400" dirty="0" err="1">
                <a:latin typeface="+mn-ea"/>
              </a:rPr>
              <a:t>Hoseo</a:t>
            </a:r>
            <a:r>
              <a:rPr lang="en-US" altLang="ko-KR" sz="2400" dirty="0">
                <a:latin typeface="+mn-ea"/>
              </a:rPr>
              <a:t> </a:t>
            </a:r>
            <a:r>
              <a:rPr lang="en-US" altLang="ko-KR" sz="2400" dirty="0" err="1">
                <a:latin typeface="+mn-ea"/>
              </a:rPr>
              <a:t>Univiersity</a:t>
            </a:r>
            <a:endParaRPr lang="en-US" altLang="ko-KR" sz="2400" dirty="0">
              <a:latin typeface="+mn-ea"/>
            </a:endParaRPr>
          </a:p>
          <a:p>
            <a:pPr algn="ctr" fontAlgn="base"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Kang, In </a:t>
            </a:r>
            <a:r>
              <a:rPr lang="en-US" altLang="ko-KR" sz="2400" b="1" dirty="0" err="1">
                <a:latin typeface="+mn-ea"/>
              </a:rPr>
              <a:t>Hye</a:t>
            </a:r>
            <a:r>
              <a:rPr lang="en-US" altLang="ko-KR" sz="2400" b="1" dirty="0">
                <a:latin typeface="+mn-ea"/>
              </a:rPr>
              <a:t> (</a:t>
            </a:r>
            <a:r>
              <a:rPr lang="ko-KR" altLang="en-US" sz="2400" b="1" dirty="0">
                <a:latin typeface="+mn-ea"/>
              </a:rPr>
              <a:t>姜 仁 惠</a:t>
            </a:r>
            <a:r>
              <a:rPr lang="en-US" altLang="ko-KR" sz="2400" b="1" dirty="0">
                <a:latin typeface="+mn-ea"/>
              </a:rPr>
              <a:t>)</a:t>
            </a:r>
            <a:r>
              <a:rPr lang="ko-KR" altLang="en-US" sz="2400" b="1" dirty="0">
                <a:latin typeface="+mn-ea"/>
              </a:rPr>
              <a:t>​</a:t>
            </a:r>
            <a:endParaRPr lang="ko-KR" altLang="en-US" sz="2400" b="1" spc="-15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691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3"/>
          </p:nvPr>
        </p:nvSpPr>
        <p:spPr>
          <a:xfrm>
            <a:off x="218546" y="650617"/>
            <a:ext cx="9486981" cy="543758"/>
          </a:xfrm>
        </p:spPr>
        <p:txBody>
          <a:bodyPr/>
          <a:lstStyle/>
          <a:p>
            <a:r>
              <a:rPr lang="en-US" altLang="ko-KR" dirty="0"/>
              <a:t>Gate Drive Circuit for Stretchable Display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/>
          </p:nvPr>
        </p:nvSpPr>
        <p:spPr>
          <a:xfrm>
            <a:off x="228780" y="231691"/>
            <a:ext cx="4724400" cy="304452"/>
          </a:xfrm>
        </p:spPr>
        <p:txBody>
          <a:bodyPr/>
          <a:lstStyle/>
          <a:p>
            <a:r>
              <a:rPr lang="en-US" altLang="ko-KR" dirty="0"/>
              <a:t>The 16</a:t>
            </a:r>
            <a:r>
              <a:rPr lang="en-US" altLang="ko-KR" baseline="30000" dirty="0"/>
              <a:t>th</a:t>
            </a:r>
            <a:r>
              <a:rPr lang="en-US" altLang="ko-KR" dirty="0"/>
              <a:t> Collaboration Meeting​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880FD3-9142-4CA5-8F8B-CC01C04CED5C}"/>
              </a:ext>
            </a:extLst>
          </p:cNvPr>
          <p:cNvSpPr txBox="1"/>
          <p:nvPr/>
        </p:nvSpPr>
        <p:spPr>
          <a:xfrm>
            <a:off x="1657350" y="6150277"/>
            <a:ext cx="653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1400" u="sng">
                <a:solidFill>
                  <a:sysClr val="windowText" lastClr="000000"/>
                </a:solidFill>
                <a:latin typeface="Bahnschrift SemiLight" panose="020B0502040204020203" pitchFamily="34" charset="0"/>
              </a:defRPr>
            </a:lvl1pPr>
          </a:lstStyle>
          <a:p>
            <a:r>
              <a:rPr lang="en-US" altLang="ko-KR" sz="1600" b="1" u="none" dirty="0">
                <a:latin typeface="+mn-ea"/>
              </a:rPr>
              <a:t>Figure. 1 </a:t>
            </a:r>
            <a:r>
              <a:rPr lang="en-US" altLang="ko-KR" sz="1600" u="none" dirty="0">
                <a:latin typeface="+mn-ea"/>
              </a:rPr>
              <a:t>— (a) A circuit diagram of the proposed gate drive circuit, (b) The simulation result of the proposed gate drive circuit.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008DF8C-B27D-44DD-98F9-05436C3BDC46}"/>
              </a:ext>
            </a:extLst>
          </p:cNvPr>
          <p:cNvGrpSpPr/>
          <p:nvPr/>
        </p:nvGrpSpPr>
        <p:grpSpPr>
          <a:xfrm>
            <a:off x="551372" y="1659176"/>
            <a:ext cx="2656530" cy="4397968"/>
            <a:chOff x="551372" y="1659176"/>
            <a:chExt cx="2656530" cy="4397968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E90AA993-58E3-47E6-9E25-022D29EE7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372" y="1659176"/>
              <a:ext cx="2656530" cy="3996886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EB559BB0-5EE0-4098-9E7E-3D841E180A29}"/>
                </a:ext>
              </a:extLst>
            </p:cNvPr>
            <p:cNvSpPr/>
            <p:nvPr/>
          </p:nvSpPr>
          <p:spPr>
            <a:xfrm>
              <a:off x="1712670" y="5749367"/>
              <a:ext cx="342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ko-KR" sz="1400" dirty="0">
                  <a:solidFill>
                    <a:sysClr val="windowText" lastClr="000000"/>
                  </a:solidFill>
                  <a:latin typeface="맑은 고딕" panose="020B0503020000020004" pitchFamily="50" charset="-127"/>
                </a:rPr>
                <a:t>(a)</a:t>
              </a:r>
              <a:endParaRPr lang="ko-KR" altLang="ko-KR" sz="1400" dirty="0">
                <a:solidFill>
                  <a:sysClr val="windowText" lastClr="000000"/>
                </a:solidFill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C2781236-70A6-41F7-8328-48BC4BB29C96}"/>
              </a:ext>
            </a:extLst>
          </p:cNvPr>
          <p:cNvGrpSpPr/>
          <p:nvPr/>
        </p:nvGrpSpPr>
        <p:grpSpPr>
          <a:xfrm>
            <a:off x="3224808" y="1558825"/>
            <a:ext cx="5787870" cy="4498319"/>
            <a:chOff x="3224808" y="1558825"/>
            <a:chExt cx="5787870" cy="4498319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CC25955-9B3D-432A-BD9B-FB330C639A78}"/>
                </a:ext>
              </a:extLst>
            </p:cNvPr>
            <p:cNvGrpSpPr/>
            <p:nvPr/>
          </p:nvGrpSpPr>
          <p:grpSpPr>
            <a:xfrm>
              <a:off x="3224808" y="1558825"/>
              <a:ext cx="5787870" cy="4197589"/>
              <a:chOff x="1049555" y="1356897"/>
              <a:chExt cx="7105043" cy="5026805"/>
            </a:xfrm>
          </p:grpSpPr>
          <p:graphicFrame>
            <p:nvGraphicFramePr>
              <p:cNvPr id="13" name="개체 12">
                <a:extLst>
                  <a:ext uri="{FF2B5EF4-FFF2-40B4-BE49-F238E27FC236}">
                    <a16:creationId xmlns:a16="http://schemas.microsoft.com/office/drawing/2014/main" id="{F0AB08DF-1273-4210-99C4-5E95C58005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9006567"/>
                  </p:ext>
                </p:extLst>
              </p:nvPr>
            </p:nvGraphicFramePr>
            <p:xfrm>
              <a:off x="1049555" y="1356897"/>
              <a:ext cx="7105043" cy="50268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" name="Graph" r:id="rId5" imgW="4276800" imgH="3025440" progId="Origin50.Graph">
                      <p:embed/>
                    </p:oleObj>
                  </mc:Choice>
                  <mc:Fallback>
                    <p:oleObj name="Graph" r:id="rId5" imgW="4276800" imgH="3025440" progId="Origin50.Graph">
                      <p:embed/>
                      <p:pic>
                        <p:nvPicPr>
                          <p:cNvPr id="13" name="개체 12">
                            <a:extLst>
                              <a:ext uri="{FF2B5EF4-FFF2-40B4-BE49-F238E27FC236}">
                                <a16:creationId xmlns:a16="http://schemas.microsoft.com/office/drawing/2014/main" id="{F0AB08DF-1273-4210-99C4-5E95C580052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049555" y="1356897"/>
                            <a:ext cx="7105043" cy="502680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25B9F4-86E9-4A7D-BAF6-448BA5B8D492}"/>
                  </a:ext>
                </a:extLst>
              </p:cNvPr>
              <p:cNvSpPr txBox="1"/>
              <p:nvPr/>
            </p:nvSpPr>
            <p:spPr>
              <a:xfrm>
                <a:off x="2223345" y="5228000"/>
                <a:ext cx="372309" cy="40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맑은 고딕" panose="020B0503020000020004" pitchFamily="50" charset="-127"/>
                    <a:ea typeface="함초롬돋움" panose="02030504000101010101" pitchFamily="18" charset="-127"/>
                    <a:cs typeface="함초롬돋움" panose="02030504000101010101" pitchFamily="18" charset="-127"/>
                  </a:rPr>
                  <a:t>1</a:t>
                </a:r>
                <a:endParaRPr lang="ko-KR" altLang="en-US" sz="1600" b="1" dirty="0">
                  <a:latin typeface="맑은 고딕" panose="020B0503020000020004" pitchFamily="50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DE70CE-657F-4B0F-A284-589C14F95F33}"/>
                  </a:ext>
                </a:extLst>
              </p:cNvPr>
              <p:cNvSpPr txBox="1"/>
              <p:nvPr/>
            </p:nvSpPr>
            <p:spPr>
              <a:xfrm>
                <a:off x="2616864" y="5228000"/>
                <a:ext cx="372309" cy="40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맑은 고딕" panose="020B0503020000020004" pitchFamily="50" charset="-127"/>
                    <a:ea typeface="함초롬돋움" panose="02030504000101010101" pitchFamily="18" charset="-127"/>
                    <a:cs typeface="함초롬돋움" panose="02030504000101010101" pitchFamily="18" charset="-127"/>
                  </a:rPr>
                  <a:t>2</a:t>
                </a:r>
                <a:endParaRPr lang="ko-KR" altLang="en-US" sz="1600" b="1" dirty="0">
                  <a:latin typeface="맑은 고딕" panose="020B0503020000020004" pitchFamily="50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2BD2D7-BFC1-4924-A34A-D3AFFE3BED39}"/>
                  </a:ext>
                </a:extLst>
              </p:cNvPr>
              <p:cNvSpPr txBox="1"/>
              <p:nvPr/>
            </p:nvSpPr>
            <p:spPr>
              <a:xfrm>
                <a:off x="3010379" y="5228000"/>
                <a:ext cx="372309" cy="40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맑은 고딕" panose="020B0503020000020004" pitchFamily="50" charset="-127"/>
                    <a:ea typeface="함초롬돋움" panose="02030504000101010101" pitchFamily="18" charset="-127"/>
                    <a:cs typeface="함초롬돋움" panose="02030504000101010101" pitchFamily="18" charset="-127"/>
                  </a:rPr>
                  <a:t>3</a:t>
                </a:r>
                <a:endParaRPr lang="ko-KR" altLang="en-US" sz="1600" b="1" dirty="0">
                  <a:latin typeface="맑은 고딕" panose="020B0503020000020004" pitchFamily="50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0F5162-33D2-4B0F-B71B-14BAC213CD00}"/>
                  </a:ext>
                </a:extLst>
              </p:cNvPr>
              <p:cNvSpPr txBox="1"/>
              <p:nvPr/>
            </p:nvSpPr>
            <p:spPr>
              <a:xfrm>
                <a:off x="3406701" y="5228000"/>
                <a:ext cx="372309" cy="40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맑은 고딕" panose="020B0503020000020004" pitchFamily="50" charset="-127"/>
                    <a:ea typeface="함초롬돋움" panose="02030504000101010101" pitchFamily="18" charset="-127"/>
                    <a:cs typeface="함초롬돋움" panose="02030504000101010101" pitchFamily="18" charset="-127"/>
                  </a:rPr>
                  <a:t>4</a:t>
                </a:r>
                <a:endParaRPr lang="ko-KR" altLang="en-US" sz="1600" b="1" dirty="0">
                  <a:latin typeface="맑은 고딕" panose="020B0503020000020004" pitchFamily="50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EDD2C5-0C37-4A2F-BDB0-140F2E45D0E8}"/>
                  </a:ext>
                </a:extLst>
              </p:cNvPr>
              <p:cNvSpPr txBox="1"/>
              <p:nvPr/>
            </p:nvSpPr>
            <p:spPr>
              <a:xfrm>
                <a:off x="3800219" y="5228000"/>
                <a:ext cx="372309" cy="40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맑은 고딕" panose="020B0503020000020004" pitchFamily="50" charset="-127"/>
                    <a:ea typeface="함초롬돋움" panose="02030504000101010101" pitchFamily="18" charset="-127"/>
                    <a:cs typeface="함초롬돋움" panose="02030504000101010101" pitchFamily="18" charset="-127"/>
                  </a:rPr>
                  <a:t>5</a:t>
                </a:r>
                <a:endParaRPr lang="ko-KR" altLang="en-US" sz="1600" b="1" dirty="0">
                  <a:latin typeface="맑은 고딕" panose="020B0503020000020004" pitchFamily="50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56765A-8E2C-4ED3-A427-9E3B2D870FFA}"/>
                  </a:ext>
                </a:extLst>
              </p:cNvPr>
              <p:cNvSpPr txBox="1"/>
              <p:nvPr/>
            </p:nvSpPr>
            <p:spPr>
              <a:xfrm>
                <a:off x="4219137" y="5228000"/>
                <a:ext cx="372309" cy="40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맑은 고딕" panose="020B0503020000020004" pitchFamily="50" charset="-127"/>
                    <a:ea typeface="함초롬돋움" panose="02030504000101010101" pitchFamily="18" charset="-127"/>
                    <a:cs typeface="함초롬돋움" panose="02030504000101010101" pitchFamily="18" charset="-127"/>
                  </a:rPr>
                  <a:t>6</a:t>
                </a:r>
                <a:endParaRPr lang="ko-KR" altLang="en-US" sz="1600" b="1" dirty="0">
                  <a:latin typeface="맑은 고딕" panose="020B0503020000020004" pitchFamily="50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5EABE8-E58A-41EB-BF66-71FA83635E30}"/>
                  </a:ext>
                </a:extLst>
              </p:cNvPr>
              <p:cNvSpPr txBox="1"/>
              <p:nvPr/>
            </p:nvSpPr>
            <p:spPr>
              <a:xfrm>
                <a:off x="4609734" y="5228000"/>
                <a:ext cx="372309" cy="40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맑은 고딕" panose="020B0503020000020004" pitchFamily="50" charset="-127"/>
                    <a:ea typeface="함초롬돋움" panose="02030504000101010101" pitchFamily="18" charset="-127"/>
                    <a:cs typeface="함초롬돋움" panose="02030504000101010101" pitchFamily="18" charset="-127"/>
                  </a:rPr>
                  <a:t>1</a:t>
                </a:r>
                <a:endParaRPr lang="ko-KR" altLang="en-US" sz="1600" b="1" dirty="0">
                  <a:latin typeface="맑은 고딕" panose="020B0503020000020004" pitchFamily="50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39BFB3-1611-42BB-AB0C-7154B97345A0}"/>
                  </a:ext>
                </a:extLst>
              </p:cNvPr>
              <p:cNvSpPr txBox="1"/>
              <p:nvPr/>
            </p:nvSpPr>
            <p:spPr>
              <a:xfrm>
                <a:off x="5027245" y="5228000"/>
                <a:ext cx="372309" cy="40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맑은 고딕" panose="020B0503020000020004" pitchFamily="50" charset="-127"/>
                    <a:ea typeface="함초롬돋움" panose="02030504000101010101" pitchFamily="18" charset="-127"/>
                    <a:cs typeface="함초롬돋움" panose="02030504000101010101" pitchFamily="18" charset="-127"/>
                  </a:rPr>
                  <a:t>2</a:t>
                </a:r>
                <a:endParaRPr lang="ko-KR" altLang="en-US" sz="1600" b="1" dirty="0">
                  <a:latin typeface="맑은 고딕" panose="020B0503020000020004" pitchFamily="50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0E96E6-C594-497A-8F2B-D04D4E62A2C3}"/>
                  </a:ext>
                </a:extLst>
              </p:cNvPr>
              <p:cNvSpPr txBox="1"/>
              <p:nvPr/>
            </p:nvSpPr>
            <p:spPr>
              <a:xfrm>
                <a:off x="5420762" y="5228000"/>
                <a:ext cx="372309" cy="40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맑은 고딕" panose="020B0503020000020004" pitchFamily="50" charset="-127"/>
                    <a:ea typeface="함초롬돋움" panose="02030504000101010101" pitchFamily="18" charset="-127"/>
                    <a:cs typeface="함초롬돋움" panose="02030504000101010101" pitchFamily="18" charset="-127"/>
                  </a:rPr>
                  <a:t>3</a:t>
                </a:r>
                <a:endParaRPr lang="ko-KR" altLang="en-US" sz="1600" b="1" dirty="0">
                  <a:latin typeface="맑은 고딕" panose="020B0503020000020004" pitchFamily="50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661B41-F537-466B-8DD4-AB42599CFAFE}"/>
                  </a:ext>
                </a:extLst>
              </p:cNvPr>
              <p:cNvSpPr txBox="1"/>
              <p:nvPr/>
            </p:nvSpPr>
            <p:spPr>
              <a:xfrm>
                <a:off x="5817082" y="5228000"/>
                <a:ext cx="372309" cy="40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맑은 고딕" panose="020B0503020000020004" pitchFamily="50" charset="-127"/>
                    <a:ea typeface="함초롬돋움" panose="02030504000101010101" pitchFamily="18" charset="-127"/>
                    <a:cs typeface="함초롬돋움" panose="02030504000101010101" pitchFamily="18" charset="-127"/>
                  </a:rPr>
                  <a:t>4</a:t>
                </a:r>
                <a:endParaRPr lang="ko-KR" altLang="en-US" sz="1600" b="1" dirty="0">
                  <a:latin typeface="맑은 고딕" panose="020B0503020000020004" pitchFamily="50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694D02-3B96-4308-AF60-9663CA14273C}"/>
                  </a:ext>
                </a:extLst>
              </p:cNvPr>
              <p:cNvSpPr txBox="1"/>
              <p:nvPr/>
            </p:nvSpPr>
            <p:spPr>
              <a:xfrm>
                <a:off x="6210600" y="5228000"/>
                <a:ext cx="372309" cy="40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맑은 고딕" panose="020B0503020000020004" pitchFamily="50" charset="-127"/>
                    <a:ea typeface="함초롬돋움" panose="02030504000101010101" pitchFamily="18" charset="-127"/>
                    <a:cs typeface="함초롬돋움" panose="02030504000101010101" pitchFamily="18" charset="-127"/>
                  </a:rPr>
                  <a:t>5</a:t>
                </a:r>
                <a:endParaRPr lang="ko-KR" altLang="en-US" sz="1600" b="1" dirty="0">
                  <a:latin typeface="맑은 고딕" panose="020B0503020000020004" pitchFamily="50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875C15-5F8E-4176-A6B5-6EEB5D0FDF9D}"/>
                  </a:ext>
                </a:extLst>
              </p:cNvPr>
              <p:cNvSpPr txBox="1"/>
              <p:nvPr/>
            </p:nvSpPr>
            <p:spPr>
              <a:xfrm>
                <a:off x="6604118" y="5228000"/>
                <a:ext cx="372309" cy="40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맑은 고딕" panose="020B0503020000020004" pitchFamily="50" charset="-127"/>
                    <a:ea typeface="함초롬돋움" panose="02030504000101010101" pitchFamily="18" charset="-127"/>
                    <a:cs typeface="함초롬돋움" panose="02030504000101010101" pitchFamily="18" charset="-127"/>
                  </a:rPr>
                  <a:t>6</a:t>
                </a:r>
                <a:endParaRPr lang="ko-KR" altLang="en-US" sz="1600" b="1" dirty="0">
                  <a:latin typeface="맑은 고딕" panose="020B0503020000020004" pitchFamily="50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7876AB-16B3-4279-9FF4-4FBA2C54B926}"/>
                  </a:ext>
                </a:extLst>
              </p:cNvPr>
              <p:cNvSpPr txBox="1"/>
              <p:nvPr/>
            </p:nvSpPr>
            <p:spPr>
              <a:xfrm>
                <a:off x="7028566" y="5228000"/>
                <a:ext cx="372309" cy="40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맑은 고딕" panose="020B0503020000020004" pitchFamily="50" charset="-127"/>
                    <a:ea typeface="함초롬돋움" panose="02030504000101010101" pitchFamily="18" charset="-127"/>
                    <a:cs typeface="함초롬돋움" panose="02030504000101010101" pitchFamily="18" charset="-127"/>
                  </a:rPr>
                  <a:t>1</a:t>
                </a:r>
                <a:endParaRPr lang="ko-KR" altLang="en-US" sz="1600" b="1" dirty="0">
                  <a:latin typeface="맑은 고딕" panose="020B0503020000020004" pitchFamily="50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</p:grp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78AF14C8-7E19-48AC-8FF1-4E7B364DCF27}"/>
                </a:ext>
              </a:extLst>
            </p:cNvPr>
            <p:cNvSpPr/>
            <p:nvPr/>
          </p:nvSpPr>
          <p:spPr>
            <a:xfrm>
              <a:off x="5947655" y="5749367"/>
              <a:ext cx="480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ko-KR" sz="1400" dirty="0">
                  <a:solidFill>
                    <a:sysClr val="windowText" lastClr="000000"/>
                  </a:solidFill>
                  <a:latin typeface="맑은 고딕" panose="020B0503020000020004" pitchFamily="50" charset="-127"/>
                </a:rPr>
                <a:t>(b)</a:t>
              </a:r>
              <a:endParaRPr lang="ko-KR" altLang="ko-KR" sz="1400" dirty="0">
                <a:solidFill>
                  <a:sysClr val="windowText" lastClr="000000"/>
                </a:solidFill>
                <a:latin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74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>
            <a:extLst>
              <a:ext uri="{FF2B5EF4-FFF2-40B4-BE49-F238E27FC236}">
                <a16:creationId xmlns:a16="http://schemas.microsoft.com/office/drawing/2014/main" id="{7409A87C-8E07-4939-BECE-3CE3AB982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61" y="1691993"/>
            <a:ext cx="3887568" cy="1444937"/>
          </a:xfrm>
          <a:prstGeom prst="rect">
            <a:avLst/>
          </a:prstGeom>
        </p:spPr>
      </p:pic>
      <p:pic>
        <p:nvPicPr>
          <p:cNvPr id="78" name="Picture 1">
            <a:extLst>
              <a:ext uri="{FF2B5EF4-FFF2-40B4-BE49-F238E27FC236}">
                <a16:creationId xmlns:a16="http://schemas.microsoft.com/office/drawing/2014/main" id="{884AB57F-5FCF-4E29-B614-22C82C66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" b="5048"/>
          <a:stretch>
            <a:fillRect/>
          </a:stretch>
        </p:blipFill>
        <p:spPr bwMode="auto">
          <a:xfrm>
            <a:off x="90086" y="3720594"/>
            <a:ext cx="4149764" cy="25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텍스트 개체 틀 16"/>
          <p:cNvSpPr>
            <a:spLocks noGrp="1"/>
          </p:cNvSpPr>
          <p:nvPr>
            <p:ph type="body" sz="quarter" idx="13"/>
          </p:nvPr>
        </p:nvSpPr>
        <p:spPr>
          <a:xfrm>
            <a:off x="218546" y="650617"/>
            <a:ext cx="9486981" cy="543758"/>
          </a:xfrm>
        </p:spPr>
        <p:txBody>
          <a:bodyPr/>
          <a:lstStyle/>
          <a:p>
            <a:r>
              <a:rPr lang="en-US" altLang="ko-KR" dirty="0"/>
              <a:t>Gate Drive Circuit for Stretchable Display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/>
          </p:nvPr>
        </p:nvSpPr>
        <p:spPr>
          <a:xfrm>
            <a:off x="228780" y="231691"/>
            <a:ext cx="4724400" cy="304452"/>
          </a:xfrm>
        </p:spPr>
        <p:txBody>
          <a:bodyPr/>
          <a:lstStyle/>
          <a:p>
            <a:r>
              <a:rPr lang="en-US" altLang="ko-KR" dirty="0"/>
              <a:t>The 16</a:t>
            </a:r>
            <a:r>
              <a:rPr lang="en-US" altLang="ko-KR" baseline="30000" dirty="0"/>
              <a:t>th</a:t>
            </a:r>
            <a:r>
              <a:rPr lang="en-US" altLang="ko-KR" dirty="0"/>
              <a:t> Collaboration Meeting​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17C00D4-6ADF-452E-AED6-3E266773B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754091"/>
              </p:ext>
            </p:extLst>
          </p:nvPr>
        </p:nvGraphicFramePr>
        <p:xfrm>
          <a:off x="4160912" y="4598886"/>
          <a:ext cx="5506563" cy="670560"/>
        </p:xfrm>
        <a:graphic>
          <a:graphicData uri="http://schemas.openxmlformats.org/drawingml/2006/table">
            <a:tbl>
              <a:tblPr/>
              <a:tblGrid>
                <a:gridCol w="1258697">
                  <a:extLst>
                    <a:ext uri="{9D8B030D-6E8A-4147-A177-3AD203B41FA5}">
                      <a16:colId xmlns:a16="http://schemas.microsoft.com/office/drawing/2014/main" val="3612339945"/>
                    </a:ext>
                  </a:extLst>
                </a:gridCol>
                <a:gridCol w="1233805">
                  <a:extLst>
                    <a:ext uri="{9D8B030D-6E8A-4147-A177-3AD203B41FA5}">
                      <a16:colId xmlns:a16="http://schemas.microsoft.com/office/drawing/2014/main" val="2942612382"/>
                    </a:ext>
                  </a:extLst>
                </a:gridCol>
                <a:gridCol w="1900906">
                  <a:extLst>
                    <a:ext uri="{9D8B030D-6E8A-4147-A177-3AD203B41FA5}">
                      <a16:colId xmlns:a16="http://schemas.microsoft.com/office/drawing/2014/main" val="92464705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3311329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On/off ratio</a:t>
                      </a:r>
                      <a:r>
                        <a:rPr lang="en-US" altLang="ko-KR" sz="1600" b="0" i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​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6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Mobility</a:t>
                      </a:r>
                      <a:r>
                        <a:rPr lang="en-US" altLang="ko-KR" sz="1600" b="0" i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​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6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 err="1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Thresholdvoltage</a:t>
                      </a:r>
                      <a:r>
                        <a:rPr lang="en-US" altLang="ko-KR" sz="1600" b="0" i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​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6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S.S.</a:t>
                      </a:r>
                      <a:r>
                        <a:rPr lang="en-US" altLang="ko-KR" sz="1600" b="0" i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​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6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9959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3.3x10</a:t>
                      </a:r>
                      <a:r>
                        <a:rPr lang="en-US" sz="1600" b="0" i="0" baseline="300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en-US" altLang="ko-KR" sz="16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​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7.1 cm</a:t>
                      </a:r>
                      <a:r>
                        <a:rPr lang="en-US" sz="1600" b="0" i="0" baseline="30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/Vs</a:t>
                      </a:r>
                      <a:r>
                        <a:rPr lang="en-US" altLang="ko-KR" sz="1600" b="0" i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​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-0.5 V</a:t>
                      </a:r>
                      <a:r>
                        <a:rPr lang="en-US" altLang="ko-KR" sz="1600" b="0" i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​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0.1 V/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dec</a:t>
                      </a:r>
                      <a:r>
                        <a:rPr lang="en-US" altLang="ko-KR" sz="1600" b="0" i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​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54164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6CAD941E-C5F9-42A0-B495-8C512704BAF9}"/>
              </a:ext>
            </a:extLst>
          </p:cNvPr>
          <p:cNvSpPr txBox="1"/>
          <p:nvPr/>
        </p:nvSpPr>
        <p:spPr>
          <a:xfrm>
            <a:off x="4059528" y="1330268"/>
            <a:ext cx="5846472" cy="2846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CC226"/>
              </a:buClr>
              <a:buFont typeface="Wingdings" panose="05000000000000000000" pitchFamily="2" charset="2"/>
              <a:buChar char="l"/>
            </a:pPr>
            <a:r>
              <a:rPr lang="en-US" altLang="ko-KR" dirty="0">
                <a:latin typeface="+mn-ea"/>
              </a:rPr>
              <a:t>Active (a-IGZO) / 50 nm / RF sputtering</a:t>
            </a:r>
          </a:p>
          <a:p>
            <a:pPr marL="285750" indent="-285750">
              <a:spcAft>
                <a:spcPts val="600"/>
              </a:spcAft>
              <a:buClr>
                <a:srgbClr val="ECC226"/>
              </a:buClr>
              <a:buFont typeface="Wingdings" panose="05000000000000000000" pitchFamily="2" charset="2"/>
              <a:buChar char="l"/>
            </a:pPr>
            <a:r>
              <a:rPr lang="en-US" altLang="ko-KR" dirty="0">
                <a:latin typeface="+mn-ea"/>
              </a:rPr>
              <a:t>O</a:t>
            </a:r>
            <a:r>
              <a:rPr lang="en-US" altLang="ko-KR" baseline="-25000" dirty="0">
                <a:latin typeface="+mn-ea"/>
              </a:rPr>
              <a:t>2</a:t>
            </a:r>
            <a:r>
              <a:rPr lang="en-US" altLang="ko-KR" dirty="0">
                <a:latin typeface="+mn-ea"/>
              </a:rPr>
              <a:t> post annealing</a:t>
            </a:r>
          </a:p>
          <a:p>
            <a:pPr marL="285750" indent="-285750">
              <a:spcAft>
                <a:spcPts val="600"/>
              </a:spcAft>
              <a:buClr>
                <a:srgbClr val="ECC226"/>
              </a:buClr>
              <a:buFont typeface="Wingdings" panose="05000000000000000000" pitchFamily="2" charset="2"/>
              <a:buChar char="l"/>
            </a:pPr>
            <a:r>
              <a:rPr lang="en-US" altLang="ko-KR" dirty="0">
                <a:latin typeface="+mn-ea"/>
              </a:rPr>
              <a:t>Gate insulator (SOG) / 350 nm / Spin coating</a:t>
            </a:r>
          </a:p>
          <a:p>
            <a:pPr marL="285750" indent="-285750">
              <a:spcAft>
                <a:spcPts val="600"/>
              </a:spcAft>
              <a:buClr>
                <a:srgbClr val="ECC226"/>
              </a:buClr>
              <a:buFont typeface="Wingdings" panose="05000000000000000000" pitchFamily="2" charset="2"/>
              <a:buChar char="l"/>
            </a:pPr>
            <a:r>
              <a:rPr lang="en-US" altLang="ko-KR" dirty="0">
                <a:latin typeface="+mn-ea"/>
              </a:rPr>
              <a:t>Gate (Cr) / 150 nm / DC sputtering</a:t>
            </a:r>
          </a:p>
          <a:p>
            <a:pPr marL="285750" indent="-285750">
              <a:spcAft>
                <a:spcPts val="600"/>
              </a:spcAft>
              <a:buClr>
                <a:srgbClr val="ECC226"/>
              </a:buClr>
              <a:buFont typeface="Wingdings" panose="05000000000000000000" pitchFamily="2" charset="2"/>
              <a:buChar char="l"/>
            </a:pPr>
            <a:r>
              <a:rPr lang="en-US" altLang="ko-KR" dirty="0">
                <a:latin typeface="+mn-ea"/>
              </a:rPr>
              <a:t>Gate insulator patterning / Dry etching</a:t>
            </a:r>
          </a:p>
          <a:p>
            <a:pPr marL="285750" indent="-285750">
              <a:spcAft>
                <a:spcPts val="600"/>
              </a:spcAft>
              <a:buClr>
                <a:srgbClr val="ECC226"/>
              </a:buClr>
              <a:buFont typeface="Wingdings" panose="05000000000000000000" pitchFamily="2" charset="2"/>
              <a:buChar char="l"/>
            </a:pPr>
            <a:r>
              <a:rPr lang="en-US" altLang="ko-KR" dirty="0">
                <a:latin typeface="+mn-ea"/>
              </a:rPr>
              <a:t>Inter layer dielectric (SOG) / 350 nm / Spin coating</a:t>
            </a:r>
          </a:p>
          <a:p>
            <a:pPr marL="285750" indent="-285750">
              <a:spcAft>
                <a:spcPts val="600"/>
              </a:spcAft>
              <a:buClr>
                <a:srgbClr val="ECC226"/>
              </a:buClr>
              <a:buFont typeface="Wingdings" panose="05000000000000000000" pitchFamily="2" charset="2"/>
              <a:buChar char="l"/>
            </a:pPr>
            <a:r>
              <a:rPr lang="en-US" altLang="ko-KR" dirty="0">
                <a:latin typeface="+mn-ea"/>
              </a:rPr>
              <a:t>Contact hole / Dry etching</a:t>
            </a:r>
          </a:p>
          <a:p>
            <a:pPr marL="285750" indent="-285750">
              <a:spcAft>
                <a:spcPts val="600"/>
              </a:spcAft>
              <a:buClr>
                <a:srgbClr val="ECC226"/>
              </a:buClr>
              <a:buFont typeface="Wingdings" panose="05000000000000000000" pitchFamily="2" charset="2"/>
              <a:buChar char="l"/>
            </a:pPr>
            <a:r>
              <a:rPr lang="en-US" altLang="ko-KR" dirty="0">
                <a:latin typeface="+mn-ea"/>
              </a:rPr>
              <a:t>Source/Drain (Al) / 150 nm / DC sputtering</a:t>
            </a:r>
            <a:endParaRPr lang="ko-KR" altLang="en-US" dirty="0">
              <a:latin typeface="+mn-e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D898936-2179-444F-A336-C44F983F678C}"/>
              </a:ext>
            </a:extLst>
          </p:cNvPr>
          <p:cNvSpPr txBox="1"/>
          <p:nvPr/>
        </p:nvSpPr>
        <p:spPr>
          <a:xfrm>
            <a:off x="4150868" y="5702979"/>
            <a:ext cx="550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1400" u="sng">
                <a:solidFill>
                  <a:sysClr val="windowText" lastClr="000000"/>
                </a:solidFill>
                <a:latin typeface="Bahnschrift SemiLight" panose="020B0502040204020203" pitchFamily="34" charset="0"/>
              </a:defRPr>
            </a:lvl1pPr>
          </a:lstStyle>
          <a:p>
            <a:r>
              <a:rPr lang="en-US" altLang="ko-KR" sz="1600" b="1" u="none" dirty="0">
                <a:latin typeface="+mn-ea"/>
              </a:rPr>
              <a:t>Figure. 2 </a:t>
            </a:r>
            <a:r>
              <a:rPr lang="en-US" altLang="ko-KR" sz="1600" u="none" dirty="0">
                <a:latin typeface="+mn-ea"/>
              </a:rPr>
              <a:t>— (a) A cross-sectional structure of the top-gate a-IGZO TFT, (b) Transfer characteristic and microscope image of the a-IGZO TFT</a:t>
            </a: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D346717D-C551-4839-B738-21203E2E0746}"/>
              </a:ext>
            </a:extLst>
          </p:cNvPr>
          <p:cNvSpPr/>
          <p:nvPr/>
        </p:nvSpPr>
        <p:spPr>
          <a:xfrm>
            <a:off x="1993881" y="3205401"/>
            <a:ext cx="34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400" dirty="0">
                <a:solidFill>
                  <a:sysClr val="windowText" lastClr="000000"/>
                </a:solidFill>
                <a:latin typeface="맑은 고딕" panose="020B0503020000020004" pitchFamily="50" charset="-127"/>
              </a:rPr>
              <a:t>(a)</a:t>
            </a:r>
            <a:endParaRPr lang="ko-KR" altLang="ko-KR" sz="1400" dirty="0">
              <a:solidFill>
                <a:sysClr val="windowText" lastClr="00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1A088311-E526-4C0D-848D-B236A61B6AA5}"/>
              </a:ext>
            </a:extLst>
          </p:cNvPr>
          <p:cNvSpPr/>
          <p:nvPr/>
        </p:nvSpPr>
        <p:spPr>
          <a:xfrm>
            <a:off x="1993881" y="6202462"/>
            <a:ext cx="438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400" dirty="0">
                <a:solidFill>
                  <a:sysClr val="windowText" lastClr="000000"/>
                </a:solidFill>
                <a:latin typeface="맑은 고딕" panose="020B0503020000020004" pitchFamily="50" charset="-127"/>
              </a:rPr>
              <a:t>(b)</a:t>
            </a:r>
            <a:endParaRPr lang="ko-KR" altLang="ko-KR" sz="1400" dirty="0">
              <a:solidFill>
                <a:sysClr val="windowText" lastClr="000000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045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3"/>
          </p:nvPr>
        </p:nvSpPr>
        <p:spPr>
          <a:xfrm>
            <a:off x="218546" y="650617"/>
            <a:ext cx="9486981" cy="543758"/>
          </a:xfrm>
        </p:spPr>
        <p:txBody>
          <a:bodyPr/>
          <a:lstStyle/>
          <a:p>
            <a:r>
              <a:rPr lang="en-US" altLang="ko-KR" dirty="0"/>
              <a:t>Gate Drive Circuit for Stretchable Display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/>
          </p:nvPr>
        </p:nvSpPr>
        <p:spPr>
          <a:xfrm>
            <a:off x="228780" y="231691"/>
            <a:ext cx="4724400" cy="304452"/>
          </a:xfrm>
        </p:spPr>
        <p:txBody>
          <a:bodyPr/>
          <a:lstStyle/>
          <a:p>
            <a:r>
              <a:rPr lang="en-US" altLang="ko-KR" dirty="0"/>
              <a:t>The 16</a:t>
            </a:r>
            <a:r>
              <a:rPr lang="en-US" altLang="ko-KR" baseline="30000" dirty="0"/>
              <a:t>th</a:t>
            </a:r>
            <a:r>
              <a:rPr lang="en-US" altLang="ko-KR" dirty="0"/>
              <a:t> Collaboration Meeting​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93B2466-D21C-40FA-837B-BA6048755DBF}"/>
              </a:ext>
            </a:extLst>
          </p:cNvPr>
          <p:cNvGrpSpPr/>
          <p:nvPr/>
        </p:nvGrpSpPr>
        <p:grpSpPr>
          <a:xfrm>
            <a:off x="438513" y="2011739"/>
            <a:ext cx="9028975" cy="3577501"/>
            <a:chOff x="143249" y="1268760"/>
            <a:chExt cx="9028975" cy="3577501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C4E2F160-A0EF-46F0-926A-9AF5970B2732}"/>
                </a:ext>
              </a:extLst>
            </p:cNvPr>
            <p:cNvGrpSpPr/>
            <p:nvPr/>
          </p:nvGrpSpPr>
          <p:grpSpPr>
            <a:xfrm>
              <a:off x="1510451" y="1268760"/>
              <a:ext cx="6885098" cy="2530550"/>
              <a:chOff x="706439" y="1211446"/>
              <a:chExt cx="6885098" cy="2530550"/>
            </a:xfrm>
          </p:grpSpPr>
          <p:pic>
            <p:nvPicPr>
              <p:cNvPr id="33" name="Picture 1">
                <a:extLst>
                  <a:ext uri="{FF2B5EF4-FFF2-40B4-BE49-F238E27FC236}">
                    <a16:creationId xmlns:a16="http://schemas.microsoft.com/office/drawing/2014/main" id="{6828F0A9-F2AB-4DD3-8392-9D23A0A0F1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4"/>
              <a:stretch>
                <a:fillRect/>
              </a:stretch>
            </p:blipFill>
            <p:spPr bwMode="auto">
              <a:xfrm>
                <a:off x="706439" y="1323089"/>
                <a:ext cx="2334351" cy="23072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3">
                <a:extLst>
                  <a:ext uri="{FF2B5EF4-FFF2-40B4-BE49-F238E27FC236}">
                    <a16:creationId xmlns:a16="http://schemas.microsoft.com/office/drawing/2014/main" id="{407DAAC4-453E-4CAB-8393-383EC0223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6" t="8678" r="4689"/>
              <a:stretch>
                <a:fillRect/>
              </a:stretch>
            </p:blipFill>
            <p:spPr bwMode="auto">
              <a:xfrm>
                <a:off x="3902825" y="1211446"/>
                <a:ext cx="3688712" cy="2530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4FF3CE8-4C6F-4AEE-9895-7E12758C8CB3}"/>
                </a:ext>
              </a:extLst>
            </p:cNvPr>
            <p:cNvSpPr/>
            <p:nvPr/>
          </p:nvSpPr>
          <p:spPr>
            <a:xfrm>
              <a:off x="143249" y="4261486"/>
              <a:ext cx="9028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ysClr val="windowText" lastClr="000000"/>
                  </a:solidFill>
                  <a:latin typeface="맑은 고딕" panose="020B0503020000020004" pitchFamily="50" charset="-127"/>
                </a:rPr>
                <a:t>Figure 3. </a:t>
              </a:r>
              <a:r>
                <a:rPr lang="en-US" altLang="ko-KR" sz="1600" dirty="0">
                  <a:latin typeface="+mn-ea"/>
                </a:rPr>
                <a:t>—</a:t>
              </a:r>
              <a:r>
                <a:rPr lang="en-US" altLang="ko-KR" sz="1600" b="1" dirty="0">
                  <a:solidFill>
                    <a:sysClr val="windowText" lastClr="000000"/>
                  </a:solidFill>
                  <a:latin typeface="맑은 고딕" panose="020B0503020000020004" pitchFamily="50" charset="-127"/>
                </a:rPr>
                <a:t> </a:t>
              </a:r>
              <a:r>
                <a:rPr lang="en-US" altLang="ko-KR" sz="1600" dirty="0">
                  <a:solidFill>
                    <a:sysClr val="windowText" lastClr="000000"/>
                  </a:solidFill>
                  <a:latin typeface="맑은 고딕" panose="020B0503020000020004" pitchFamily="50" charset="-127"/>
                </a:rPr>
                <a:t>(a) The microscope image of the proposed gate drive circuit, </a:t>
              </a:r>
            </a:p>
            <a:p>
              <a:pPr algn="ctr"/>
              <a:r>
                <a:rPr lang="en-US" altLang="ko-KR" sz="1600" dirty="0">
                  <a:solidFill>
                    <a:sysClr val="windowText" lastClr="000000"/>
                  </a:solidFill>
                  <a:latin typeface="맑은 고딕" panose="020B0503020000020004" pitchFamily="50" charset="-127"/>
                </a:rPr>
                <a:t>(b) The Measurement result of the proposed gate drive circuit.</a:t>
              </a:r>
              <a:endParaRPr lang="ko-KR" altLang="ko-KR" sz="1600" dirty="0">
                <a:solidFill>
                  <a:sysClr val="windowText" lastClr="00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CF67F34-C670-4E36-BEDF-9BD932FFE362}"/>
                </a:ext>
              </a:extLst>
            </p:cNvPr>
            <p:cNvSpPr/>
            <p:nvPr/>
          </p:nvSpPr>
          <p:spPr>
            <a:xfrm>
              <a:off x="2506538" y="3735595"/>
              <a:ext cx="342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ko-KR" sz="1400" dirty="0">
                  <a:solidFill>
                    <a:sysClr val="windowText" lastClr="000000"/>
                  </a:solidFill>
                  <a:latin typeface="맑은 고딕" panose="020B0503020000020004" pitchFamily="50" charset="-127"/>
                </a:rPr>
                <a:t>(a)</a:t>
              </a:r>
              <a:endParaRPr lang="ko-KR" altLang="ko-KR" sz="1400" dirty="0">
                <a:solidFill>
                  <a:sysClr val="windowText" lastClr="00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2F5E10EF-268B-46FB-A683-3AA41C9D4E17}"/>
                </a:ext>
              </a:extLst>
            </p:cNvPr>
            <p:cNvSpPr/>
            <p:nvPr/>
          </p:nvSpPr>
          <p:spPr>
            <a:xfrm>
              <a:off x="6380105" y="3735595"/>
              <a:ext cx="5171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ko-KR" sz="1400" dirty="0">
                  <a:solidFill>
                    <a:sysClr val="windowText" lastClr="000000"/>
                  </a:solidFill>
                  <a:latin typeface="맑은 고딕" panose="020B0503020000020004" pitchFamily="50" charset="-127"/>
                </a:rPr>
                <a:t>(b)</a:t>
              </a:r>
              <a:endParaRPr lang="ko-KR" altLang="ko-KR" sz="1400" dirty="0">
                <a:solidFill>
                  <a:sysClr val="windowText" lastClr="000000"/>
                </a:solidFill>
                <a:latin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65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3"/>
          </p:nvPr>
        </p:nvSpPr>
        <p:spPr>
          <a:xfrm>
            <a:off x="218546" y="650617"/>
            <a:ext cx="9486981" cy="543758"/>
          </a:xfrm>
        </p:spPr>
        <p:txBody>
          <a:bodyPr/>
          <a:lstStyle/>
          <a:p>
            <a:r>
              <a:rPr lang="en-US" altLang="ko-KR" dirty="0"/>
              <a:t>Gate Drive Circuit for Stretchable Display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/>
          </p:nvPr>
        </p:nvSpPr>
        <p:spPr>
          <a:xfrm>
            <a:off x="228780" y="231691"/>
            <a:ext cx="4724400" cy="304452"/>
          </a:xfrm>
        </p:spPr>
        <p:txBody>
          <a:bodyPr/>
          <a:lstStyle/>
          <a:p>
            <a:r>
              <a:rPr lang="en-US" altLang="ko-KR" dirty="0"/>
              <a:t>The 20</a:t>
            </a:r>
            <a:r>
              <a:rPr lang="en-US" altLang="ko-KR" baseline="30000" dirty="0"/>
              <a:t>th</a:t>
            </a:r>
            <a:r>
              <a:rPr lang="en-US" altLang="ko-KR" dirty="0"/>
              <a:t> Collaboration Meeting​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EC7F9E0-5D65-4539-9B9B-625B39080B87}"/>
              </a:ext>
            </a:extLst>
          </p:cNvPr>
          <p:cNvGrpSpPr/>
          <p:nvPr/>
        </p:nvGrpSpPr>
        <p:grpSpPr>
          <a:xfrm>
            <a:off x="1280592" y="3933300"/>
            <a:ext cx="1747988" cy="1953830"/>
            <a:chOff x="717922" y="2772026"/>
            <a:chExt cx="1747988" cy="195383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E491C87-5A83-45A2-B114-4DFE48D33C12}"/>
                </a:ext>
              </a:extLst>
            </p:cNvPr>
            <p:cNvSpPr/>
            <p:nvPr/>
          </p:nvSpPr>
          <p:spPr>
            <a:xfrm>
              <a:off x="726162" y="3777900"/>
              <a:ext cx="1739748" cy="9479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b="1" dirty="0">
                  <a:solidFill>
                    <a:sysClr val="windowText" lastClr="000000"/>
                  </a:solidFill>
                  <a:latin typeface="+mn-ea"/>
                </a:rPr>
                <a:t>Glass</a:t>
              </a:r>
              <a:endParaRPr lang="ko-KR" altLang="en-US" b="1" dirty="0">
                <a:solidFill>
                  <a:sysClr val="windowText" lastClr="000000"/>
                </a:solidFill>
                <a:latin typeface="+mn-ea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61F2FED-E5A0-4E36-BDEA-4517BE5CD185}"/>
                </a:ext>
              </a:extLst>
            </p:cNvPr>
            <p:cNvSpPr/>
            <p:nvPr/>
          </p:nvSpPr>
          <p:spPr>
            <a:xfrm>
              <a:off x="717922" y="3584954"/>
              <a:ext cx="1739748" cy="1929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latin typeface="+mn-ea"/>
                </a:rPr>
                <a:t>PI</a:t>
              </a:r>
              <a:endParaRPr lang="ko-KR" altLang="en-US" sz="1050" b="1" dirty="0">
                <a:latin typeface="+mn-ea"/>
              </a:endParaRPr>
            </a:p>
          </p:txBody>
        </p:sp>
        <p:sp>
          <p:nvSpPr>
            <p:cNvPr id="13" name="모서리가 둥근 직사각형 230">
              <a:extLst>
                <a:ext uri="{FF2B5EF4-FFF2-40B4-BE49-F238E27FC236}">
                  <a16:creationId xmlns:a16="http://schemas.microsoft.com/office/drawing/2014/main" id="{A40EE1D3-BA41-48F6-9C88-BBB955C0B001}"/>
                </a:ext>
              </a:extLst>
            </p:cNvPr>
            <p:cNvSpPr/>
            <p:nvPr/>
          </p:nvSpPr>
          <p:spPr bwMode="auto">
            <a:xfrm>
              <a:off x="1926426" y="3003150"/>
              <a:ext cx="229264" cy="58199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7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모서리가 둥근 직사각형 231">
              <a:extLst>
                <a:ext uri="{FF2B5EF4-FFF2-40B4-BE49-F238E27FC236}">
                  <a16:creationId xmlns:a16="http://schemas.microsoft.com/office/drawing/2014/main" id="{1A5AFECD-6B06-4FFD-AFAE-69939EFA7A92}"/>
                </a:ext>
              </a:extLst>
            </p:cNvPr>
            <p:cNvSpPr/>
            <p:nvPr/>
          </p:nvSpPr>
          <p:spPr bwMode="auto">
            <a:xfrm>
              <a:off x="1109359" y="3020233"/>
              <a:ext cx="222470" cy="56974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7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5" name="그룹 184">
              <a:extLst>
                <a:ext uri="{FF2B5EF4-FFF2-40B4-BE49-F238E27FC236}">
                  <a16:creationId xmlns:a16="http://schemas.microsoft.com/office/drawing/2014/main" id="{F2259AA8-2A17-4C24-B15A-0706F169DA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162" y="2880038"/>
              <a:ext cx="1731508" cy="704916"/>
              <a:chOff x="16833625" y="18260683"/>
              <a:chExt cx="5057031" cy="1850408"/>
            </a:xfrm>
            <a:effectLst/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FF054327-08BF-4981-80A5-07843F87FDD8}"/>
                  </a:ext>
                </a:extLst>
              </p:cNvPr>
              <p:cNvSpPr/>
              <p:nvPr/>
            </p:nvSpPr>
            <p:spPr>
              <a:xfrm>
                <a:off x="20737472" y="19500470"/>
                <a:ext cx="178557" cy="3484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700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60E7191D-67C4-4CBC-8F82-9E56EF4E1E28}"/>
                  </a:ext>
                </a:extLst>
              </p:cNvPr>
              <p:cNvSpPr/>
              <p:nvPr/>
            </p:nvSpPr>
            <p:spPr>
              <a:xfrm>
                <a:off x="18093836" y="19495111"/>
                <a:ext cx="178557" cy="348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700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9506EBB4-6D1A-47EE-9A44-ECD011128AE4}"/>
                  </a:ext>
                </a:extLst>
              </p:cNvPr>
              <p:cNvGrpSpPr/>
              <p:nvPr/>
            </p:nvGrpSpPr>
            <p:grpSpPr>
              <a:xfrm>
                <a:off x="16833625" y="18260683"/>
                <a:ext cx="5057031" cy="1850408"/>
                <a:chOff x="16833625" y="18260683"/>
                <a:chExt cx="5057031" cy="185040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37" name="모서리가 둥근 직사각형 236">
                  <a:extLst>
                    <a:ext uri="{FF2B5EF4-FFF2-40B4-BE49-F238E27FC236}">
                      <a16:creationId xmlns:a16="http://schemas.microsoft.com/office/drawing/2014/main" id="{8A7A14BE-7901-4402-8F0B-994382D5A462}"/>
                    </a:ext>
                  </a:extLst>
                </p:cNvPr>
                <p:cNvSpPr/>
                <p:nvPr/>
              </p:nvSpPr>
              <p:spPr>
                <a:xfrm>
                  <a:off x="16833625" y="18923759"/>
                  <a:ext cx="1384621" cy="1097992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700" b="1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모서리가 둥근 직사각형 237">
                  <a:extLst>
                    <a:ext uri="{FF2B5EF4-FFF2-40B4-BE49-F238E27FC236}">
                      <a16:creationId xmlns:a16="http://schemas.microsoft.com/office/drawing/2014/main" id="{56E7DDF9-222B-4D8E-BE69-2AC0F0C3A30E}"/>
                    </a:ext>
                  </a:extLst>
                </p:cNvPr>
                <p:cNvSpPr/>
                <p:nvPr/>
              </p:nvSpPr>
              <p:spPr>
                <a:xfrm>
                  <a:off x="20733792" y="18936917"/>
                  <a:ext cx="1156864" cy="109799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700" b="1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모서리가 둥근 직사각형 238">
                  <a:extLst>
                    <a:ext uri="{FF2B5EF4-FFF2-40B4-BE49-F238E27FC236}">
                      <a16:creationId xmlns:a16="http://schemas.microsoft.com/office/drawing/2014/main" id="{E52190F3-C30F-4F43-979D-5D746532B993}"/>
                    </a:ext>
                  </a:extLst>
                </p:cNvPr>
                <p:cNvSpPr/>
                <p:nvPr/>
              </p:nvSpPr>
              <p:spPr>
                <a:xfrm>
                  <a:off x="19908315" y="18260683"/>
                  <a:ext cx="665088" cy="185040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700" b="1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모서리가 둥근 직사각형 239">
                  <a:extLst>
                    <a:ext uri="{FF2B5EF4-FFF2-40B4-BE49-F238E27FC236}">
                      <a16:creationId xmlns:a16="http://schemas.microsoft.com/office/drawing/2014/main" id="{E756E979-F42A-4281-AC6C-6F8B8E68F7DE}"/>
                    </a:ext>
                  </a:extLst>
                </p:cNvPr>
                <p:cNvSpPr/>
                <p:nvPr/>
              </p:nvSpPr>
              <p:spPr>
                <a:xfrm>
                  <a:off x="18411678" y="18260683"/>
                  <a:ext cx="650051" cy="1850405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700" b="1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6" name="모서리가 둥근 직사각형 241">
              <a:extLst>
                <a:ext uri="{FF2B5EF4-FFF2-40B4-BE49-F238E27FC236}">
                  <a16:creationId xmlns:a16="http://schemas.microsoft.com/office/drawing/2014/main" id="{F39DD8A7-D751-4A90-ACD8-3F363D799CBD}"/>
                </a:ext>
              </a:extLst>
            </p:cNvPr>
            <p:cNvSpPr/>
            <p:nvPr/>
          </p:nvSpPr>
          <p:spPr bwMode="auto">
            <a:xfrm>
              <a:off x="1330874" y="2940781"/>
              <a:ext cx="611371" cy="4492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ko-KR" altLang="en-US" sz="7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EE894FD-98CB-47DB-B265-99B62E12B180}"/>
                </a:ext>
              </a:extLst>
            </p:cNvPr>
            <p:cNvSpPr/>
            <p:nvPr/>
          </p:nvSpPr>
          <p:spPr bwMode="auto">
            <a:xfrm>
              <a:off x="2071313" y="3250245"/>
              <a:ext cx="61137" cy="134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7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1908266E-5AB2-4BB6-869B-FBF3A73322DF}"/>
                </a:ext>
              </a:extLst>
            </p:cNvPr>
            <p:cNvSpPr/>
            <p:nvPr/>
          </p:nvSpPr>
          <p:spPr bwMode="auto">
            <a:xfrm>
              <a:off x="1166144" y="3248203"/>
              <a:ext cx="61137" cy="134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7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C6786D74-A56F-48C6-A9B8-16EAB4FA54B2}"/>
                </a:ext>
              </a:extLst>
            </p:cNvPr>
            <p:cNvGrpSpPr/>
            <p:nvPr/>
          </p:nvGrpSpPr>
          <p:grpSpPr bwMode="auto">
            <a:xfrm>
              <a:off x="717922" y="3079881"/>
              <a:ext cx="1739748" cy="450404"/>
              <a:chOff x="16782284" y="19052237"/>
              <a:chExt cx="5081100" cy="1182311"/>
            </a:xfrm>
            <a:solidFill>
              <a:srgbClr val="E3E81C"/>
            </a:solidFill>
            <a:effectLst/>
          </p:grpSpPr>
          <p:sp>
            <p:nvSpPr>
              <p:cNvPr id="29" name="모서리가 둥근 직사각형 247">
                <a:extLst>
                  <a:ext uri="{FF2B5EF4-FFF2-40B4-BE49-F238E27FC236}">
                    <a16:creationId xmlns:a16="http://schemas.microsoft.com/office/drawing/2014/main" id="{E78FD86B-3CA3-4B85-83C0-34F48E8C8021}"/>
                  </a:ext>
                </a:extLst>
              </p:cNvPr>
              <p:cNvSpPr/>
              <p:nvPr/>
            </p:nvSpPr>
            <p:spPr>
              <a:xfrm>
                <a:off x="18146241" y="19052237"/>
                <a:ext cx="2662796" cy="118231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endParaRPr lang="ko-KR" altLang="en-US" sz="700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모서리가 둥근 직사각형 248">
                <a:extLst>
                  <a:ext uri="{FF2B5EF4-FFF2-40B4-BE49-F238E27FC236}">
                    <a16:creationId xmlns:a16="http://schemas.microsoft.com/office/drawing/2014/main" id="{1EC18E10-3385-4859-B55E-B481BD24AC22}"/>
                  </a:ext>
                </a:extLst>
              </p:cNvPr>
              <p:cNvSpPr/>
              <p:nvPr/>
            </p:nvSpPr>
            <p:spPr>
              <a:xfrm>
                <a:off x="19905020" y="19480561"/>
                <a:ext cx="1958364" cy="46595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ko-KR" altLang="en-US" sz="700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모서리가 둥근 직사각형 249">
                <a:extLst>
                  <a:ext uri="{FF2B5EF4-FFF2-40B4-BE49-F238E27FC236}">
                    <a16:creationId xmlns:a16="http://schemas.microsoft.com/office/drawing/2014/main" id="{4FF172D0-C52F-424C-8946-66488E649C5D}"/>
                  </a:ext>
                </a:extLst>
              </p:cNvPr>
              <p:cNvSpPr/>
              <p:nvPr/>
            </p:nvSpPr>
            <p:spPr>
              <a:xfrm>
                <a:off x="16782284" y="19445835"/>
                <a:ext cx="2208335" cy="44400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ko-KR" altLang="en-US" sz="700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모서리가 둥근 직사각형 245">
              <a:extLst>
                <a:ext uri="{FF2B5EF4-FFF2-40B4-BE49-F238E27FC236}">
                  <a16:creationId xmlns:a16="http://schemas.microsoft.com/office/drawing/2014/main" id="{98750AEE-0E59-45C8-8031-3A0C2BC151F0}"/>
                </a:ext>
              </a:extLst>
            </p:cNvPr>
            <p:cNvSpPr/>
            <p:nvPr/>
          </p:nvSpPr>
          <p:spPr bwMode="auto">
            <a:xfrm>
              <a:off x="1381821" y="3229824"/>
              <a:ext cx="548536" cy="31244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altLang="ko-KR" sz="7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71AAB8DA-3A7F-4D91-A337-003946A202F6}"/>
                </a:ext>
              </a:extLst>
            </p:cNvPr>
            <p:cNvSpPr/>
            <p:nvPr/>
          </p:nvSpPr>
          <p:spPr bwMode="auto">
            <a:xfrm>
              <a:off x="717922" y="3398968"/>
              <a:ext cx="1739748" cy="18963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7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FE4814-BE8C-49AF-AE18-48121ED16CEC}"/>
                </a:ext>
              </a:extLst>
            </p:cNvPr>
            <p:cNvSpPr txBox="1"/>
            <p:nvPr/>
          </p:nvSpPr>
          <p:spPr>
            <a:xfrm>
              <a:off x="1514137" y="3198116"/>
              <a:ext cx="359519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latin typeface="+mn-ea"/>
                </a:rPr>
                <a:t>Ta</a:t>
              </a:r>
              <a:endParaRPr lang="ko-KR" altLang="en-US" sz="900" b="1" dirty="0">
                <a:latin typeface="+mn-ea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B13065-C5BE-4EBC-95A5-15BBF6644A6A}"/>
                </a:ext>
              </a:extLst>
            </p:cNvPr>
            <p:cNvSpPr txBox="1"/>
            <p:nvPr/>
          </p:nvSpPr>
          <p:spPr>
            <a:xfrm>
              <a:off x="1478170" y="2899988"/>
              <a:ext cx="460949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latin typeface="+mn-ea"/>
                </a:rPr>
                <a:t>IGZO</a:t>
              </a:r>
              <a:endParaRPr lang="ko-KR" altLang="en-US" sz="900" b="1" dirty="0">
                <a:latin typeface="+mn-e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3A1BAC-6BCC-44F1-91C0-B877FE32C7A4}"/>
                </a:ext>
              </a:extLst>
            </p:cNvPr>
            <p:cNvSpPr txBox="1"/>
            <p:nvPr/>
          </p:nvSpPr>
          <p:spPr>
            <a:xfrm>
              <a:off x="786782" y="3208329"/>
              <a:ext cx="414729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latin typeface="+mn-ea"/>
                </a:rPr>
                <a:t>SiO</a:t>
              </a:r>
              <a:r>
                <a:rPr lang="en-US" altLang="ko-KR" sz="900" b="1" baseline="-25000" dirty="0">
                  <a:latin typeface="+mn-ea"/>
                </a:rPr>
                <a:t>2</a:t>
              </a:r>
              <a:endParaRPr lang="ko-KR" altLang="en-US" sz="900" b="1" dirty="0">
                <a:latin typeface="+mn-e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6B6943-F6FF-4CDD-AEA1-A89893F7522B}"/>
                </a:ext>
              </a:extLst>
            </p:cNvPr>
            <p:cNvSpPr txBox="1"/>
            <p:nvPr/>
          </p:nvSpPr>
          <p:spPr>
            <a:xfrm>
              <a:off x="1767315" y="2772026"/>
              <a:ext cx="316337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latin typeface="+mn-ea"/>
                </a:rPr>
                <a:t>Ta</a:t>
              </a:r>
              <a:endParaRPr lang="ko-KR" altLang="en-US" sz="900" b="1" dirty="0">
                <a:latin typeface="+mn-e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691A77-58A9-4485-8FF6-8988CB234383}"/>
                </a:ext>
              </a:extLst>
            </p:cNvPr>
            <p:cNvSpPr txBox="1"/>
            <p:nvPr/>
          </p:nvSpPr>
          <p:spPr>
            <a:xfrm>
              <a:off x="932705" y="3378371"/>
              <a:ext cx="414729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latin typeface="+mn-ea"/>
                </a:rPr>
                <a:t>SiO</a:t>
              </a:r>
              <a:r>
                <a:rPr lang="en-US" altLang="ko-KR" sz="900" b="1" baseline="-25000" dirty="0">
                  <a:latin typeface="+mn-ea"/>
                </a:rPr>
                <a:t>2</a:t>
              </a:r>
              <a:endParaRPr lang="ko-KR" altLang="en-US" sz="900" b="1" dirty="0">
                <a:latin typeface="+mn-ea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B6D0242-149B-4158-88DB-3CEFD4D47A03}"/>
              </a:ext>
            </a:extLst>
          </p:cNvPr>
          <p:cNvSpPr txBox="1"/>
          <p:nvPr/>
        </p:nvSpPr>
        <p:spPr>
          <a:xfrm>
            <a:off x="4514123" y="1844824"/>
            <a:ext cx="3359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Mask: Shadow mask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Structure: bottom gate TFT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Substrate: PI film / glass</a:t>
            </a:r>
            <a:endParaRPr lang="ko-KR" altLang="en-US" dirty="0">
              <a:latin typeface="+mn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6DB54C-DBEE-42D1-8F37-88028A9AC282}"/>
              </a:ext>
            </a:extLst>
          </p:cNvPr>
          <p:cNvSpPr txBox="1"/>
          <p:nvPr/>
        </p:nvSpPr>
        <p:spPr>
          <a:xfrm>
            <a:off x="4514123" y="2780928"/>
            <a:ext cx="4496103" cy="3285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285750" indent="-285750">
              <a:spcAft>
                <a:spcPts val="600"/>
              </a:spcAft>
              <a:buClr>
                <a:srgbClr val="ECC226"/>
              </a:buClr>
              <a:buFont typeface="Wingdings" panose="05000000000000000000" pitchFamily="2" charset="2"/>
              <a:buChar char="l"/>
              <a:defRPr>
                <a:latin typeface="+mn-ea"/>
              </a:defRPr>
            </a:lvl1pPr>
          </a:lstStyle>
          <a:p>
            <a:r>
              <a:rPr lang="en-US" altLang="ko-KR" dirty="0"/>
              <a:t>Substrate: Glass</a:t>
            </a:r>
            <a:r>
              <a:rPr lang="ko-KR" altLang="en-US" dirty="0"/>
              <a:t>위에 </a:t>
            </a:r>
            <a:r>
              <a:rPr lang="en-US" altLang="ko-KR" dirty="0"/>
              <a:t>Kapton tape</a:t>
            </a:r>
            <a:r>
              <a:rPr lang="ko-KR" altLang="en-US" dirty="0"/>
              <a:t> 부착</a:t>
            </a:r>
            <a:endParaRPr lang="en-US" altLang="ko-KR" dirty="0"/>
          </a:p>
          <a:p>
            <a:r>
              <a:rPr lang="en-US" altLang="ko-KR" dirty="0"/>
              <a:t>Buffer: SiO</a:t>
            </a:r>
            <a:r>
              <a:rPr lang="en-US" altLang="ko-KR" baseline="-25000" dirty="0"/>
              <a:t>2</a:t>
            </a:r>
            <a:r>
              <a:rPr lang="en-US" altLang="ko-KR" dirty="0"/>
              <a:t> (2500s / </a:t>
            </a:r>
            <a:r>
              <a:rPr lang="ko-KR" altLang="en-US" dirty="0"/>
              <a:t>약 </a:t>
            </a:r>
            <a:r>
              <a:rPr lang="en-US" altLang="ko-KR" dirty="0"/>
              <a:t>1250Å) </a:t>
            </a:r>
            <a:r>
              <a:rPr lang="ko-KR" altLang="en-US" dirty="0"/>
              <a:t>증착</a:t>
            </a:r>
            <a:endParaRPr lang="en-US" altLang="ko-KR" dirty="0"/>
          </a:p>
          <a:p>
            <a:r>
              <a:rPr lang="en-US" altLang="ko-KR" dirty="0"/>
              <a:t>Annealing: Air, 250℃, 1h 30m</a:t>
            </a:r>
          </a:p>
          <a:p>
            <a:r>
              <a:rPr lang="en-US" altLang="ko-KR" dirty="0"/>
              <a:t>Gate: Ta (300s / </a:t>
            </a:r>
            <a:r>
              <a:rPr lang="ko-KR" altLang="en-US" dirty="0"/>
              <a:t>약 </a:t>
            </a:r>
            <a:r>
              <a:rPr lang="en-US" altLang="ko-KR" dirty="0"/>
              <a:t>750Å) </a:t>
            </a:r>
            <a:r>
              <a:rPr lang="ko-KR" altLang="en-US" dirty="0"/>
              <a:t>증착</a:t>
            </a:r>
            <a:endParaRPr lang="en-US" altLang="ko-KR" dirty="0"/>
          </a:p>
          <a:p>
            <a:r>
              <a:rPr lang="en-US" altLang="ko-KR" dirty="0"/>
              <a:t>GI: SiO</a:t>
            </a:r>
            <a:r>
              <a:rPr lang="en-US" altLang="ko-KR" baseline="-25000" dirty="0"/>
              <a:t>2</a:t>
            </a:r>
            <a:r>
              <a:rPr lang="en-US" altLang="ko-KR" dirty="0"/>
              <a:t> (5000s / </a:t>
            </a:r>
            <a:r>
              <a:rPr lang="ko-KR" altLang="en-US" dirty="0"/>
              <a:t>약 </a:t>
            </a:r>
            <a:r>
              <a:rPr lang="en-US" altLang="ko-KR" dirty="0"/>
              <a:t>2500Å) </a:t>
            </a:r>
            <a:r>
              <a:rPr lang="ko-KR" altLang="en-US" dirty="0"/>
              <a:t>증착</a:t>
            </a:r>
            <a:endParaRPr lang="en-US" altLang="ko-KR" dirty="0"/>
          </a:p>
          <a:p>
            <a:r>
              <a:rPr lang="en-US" altLang="ko-KR" dirty="0"/>
              <a:t>Annealing: Air, 250℃, 1h 30m</a:t>
            </a:r>
          </a:p>
          <a:p>
            <a:r>
              <a:rPr lang="en-US" altLang="ko-KR" dirty="0"/>
              <a:t>Active: IGZO (15m, </a:t>
            </a:r>
            <a:r>
              <a:rPr lang="ko-KR" altLang="en-US" dirty="0"/>
              <a:t>약 </a:t>
            </a:r>
            <a:r>
              <a:rPr lang="en-US" altLang="ko-KR" dirty="0"/>
              <a:t>500Å) </a:t>
            </a:r>
            <a:r>
              <a:rPr lang="ko-KR" altLang="en-US" dirty="0"/>
              <a:t>증착</a:t>
            </a:r>
            <a:endParaRPr lang="en-US" altLang="ko-KR" dirty="0"/>
          </a:p>
          <a:p>
            <a:r>
              <a:rPr lang="en-US" altLang="ko-KR" dirty="0"/>
              <a:t>Annealing: O</a:t>
            </a:r>
            <a:r>
              <a:rPr lang="en-US" altLang="ko-KR" baseline="-25000" dirty="0"/>
              <a:t>2</a:t>
            </a:r>
            <a:r>
              <a:rPr lang="en-US" altLang="ko-KR" dirty="0"/>
              <a:t>, 250℃, 1h</a:t>
            </a:r>
          </a:p>
          <a:p>
            <a:r>
              <a:rPr lang="en-US" altLang="ko-KR" dirty="0"/>
              <a:t>S/D: Ta (600s / </a:t>
            </a:r>
            <a:r>
              <a:rPr lang="ko-KR" altLang="en-US" dirty="0"/>
              <a:t>약 </a:t>
            </a:r>
            <a:r>
              <a:rPr lang="en-US" altLang="ko-KR" dirty="0"/>
              <a:t>1500Å) </a:t>
            </a:r>
            <a:r>
              <a:rPr lang="ko-KR" altLang="en-US" dirty="0"/>
              <a:t>증착</a:t>
            </a:r>
            <a:endParaRPr lang="en-US" altLang="ko-KR" dirty="0"/>
          </a:p>
        </p:txBody>
      </p:sp>
      <p:pic>
        <p:nvPicPr>
          <p:cNvPr id="43" name="Picture 2" descr="51408-00008-00 - Masking Tape, Polyimide Film, Amber, 33 m x 19 mm">
            <a:extLst>
              <a:ext uri="{FF2B5EF4-FFF2-40B4-BE49-F238E27FC236}">
                <a16:creationId xmlns:a16="http://schemas.microsoft.com/office/drawing/2014/main" id="{F6FB84D8-5D20-4966-BC60-84C24350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446708"/>
            <a:ext cx="2619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연결선: 구부러짐 43">
            <a:extLst>
              <a:ext uri="{FF2B5EF4-FFF2-40B4-BE49-F238E27FC236}">
                <a16:creationId xmlns:a16="http://schemas.microsoft.com/office/drawing/2014/main" id="{23ABCD1F-5A08-4E55-8475-2032EDD9141C}"/>
              </a:ext>
            </a:extLst>
          </p:cNvPr>
          <p:cNvCxnSpPr>
            <a:stCxn id="43" idx="3"/>
            <a:endCxn id="12" idx="3"/>
          </p:cNvCxnSpPr>
          <p:nvPr/>
        </p:nvCxnSpPr>
        <p:spPr>
          <a:xfrm flipH="1">
            <a:off x="3020340" y="2399208"/>
            <a:ext cx="663603" cy="2443493"/>
          </a:xfrm>
          <a:prstGeom prst="curvedConnector3">
            <a:avLst>
              <a:gd name="adj1" fmla="val -3444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1AA5A224-57DB-40FA-A352-8ED5135B8A47}"/>
              </a:ext>
            </a:extLst>
          </p:cNvPr>
          <p:cNvSpPr/>
          <p:nvPr/>
        </p:nvSpPr>
        <p:spPr>
          <a:xfrm>
            <a:off x="438512" y="6245262"/>
            <a:ext cx="902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ysClr val="windowText" lastClr="000000"/>
                </a:solidFill>
                <a:latin typeface="맑은 고딕" panose="020B0503020000020004" pitchFamily="50" charset="-127"/>
              </a:rPr>
              <a:t>Figure 4. </a:t>
            </a:r>
            <a:r>
              <a:rPr lang="en-US" altLang="ko-KR" sz="1600" dirty="0">
                <a:latin typeface="+mn-ea"/>
              </a:rPr>
              <a:t>—</a:t>
            </a:r>
            <a:r>
              <a:rPr lang="en-US" altLang="ko-KR" sz="1600" b="1" dirty="0">
                <a:solidFill>
                  <a:sysClr val="windowText" lastClr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ysClr val="windowText" lastClr="000000"/>
                </a:solidFill>
                <a:latin typeface="맑은 고딕" panose="020B0503020000020004" pitchFamily="50" charset="-127"/>
              </a:rPr>
              <a:t>(a) The microscope image of the proposed gate drive circuit, 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맑은 고딕" panose="020B0503020000020004" pitchFamily="50" charset="-127"/>
              </a:rPr>
              <a:t>(b) The Measurement result of the proposed gate drive circuit.</a:t>
            </a:r>
            <a:endParaRPr lang="ko-KR" altLang="ko-KR" sz="1600" dirty="0">
              <a:solidFill>
                <a:sysClr val="windowText" lastClr="000000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764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E9B9B9F-6E10-47A3-9575-3B1DB6B27A42}"/>
              </a:ext>
            </a:extLst>
          </p:cNvPr>
          <p:cNvGrpSpPr/>
          <p:nvPr/>
        </p:nvGrpSpPr>
        <p:grpSpPr>
          <a:xfrm>
            <a:off x="4642166" y="833932"/>
            <a:ext cx="4458466" cy="6024068"/>
            <a:chOff x="3927450" y="2056149"/>
            <a:chExt cx="3652524" cy="4935118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D603236C-1CD4-4178-96DD-764A32C90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91"/>
            <a:stretch/>
          </p:blipFill>
          <p:spPr>
            <a:xfrm>
              <a:off x="4014845" y="4446360"/>
              <a:ext cx="3565129" cy="2544907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0EBF56C4-C9AE-4F48-BED6-74651D88A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10"/>
            <a:stretch/>
          </p:blipFill>
          <p:spPr>
            <a:xfrm>
              <a:off x="3927450" y="2056149"/>
              <a:ext cx="3383135" cy="2544907"/>
            </a:xfrm>
            <a:prstGeom prst="rect">
              <a:avLst/>
            </a:prstGeom>
          </p:spPr>
        </p:pic>
      </p:grpSp>
      <p:sp>
        <p:nvSpPr>
          <p:cNvPr id="17" name="텍스트 개체 틀 16"/>
          <p:cNvSpPr>
            <a:spLocks noGrp="1"/>
          </p:cNvSpPr>
          <p:nvPr>
            <p:ph type="body" sz="quarter" idx="13"/>
          </p:nvPr>
        </p:nvSpPr>
        <p:spPr>
          <a:xfrm>
            <a:off x="218546" y="650617"/>
            <a:ext cx="9486981" cy="543758"/>
          </a:xfrm>
        </p:spPr>
        <p:txBody>
          <a:bodyPr/>
          <a:lstStyle/>
          <a:p>
            <a:r>
              <a:rPr lang="en-US" altLang="ko-KR" dirty="0"/>
              <a:t>Gate Drive Circuit for Stretchable Display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/>
          </p:nvPr>
        </p:nvSpPr>
        <p:spPr>
          <a:xfrm>
            <a:off x="228780" y="231691"/>
            <a:ext cx="4724400" cy="304452"/>
          </a:xfrm>
        </p:spPr>
        <p:txBody>
          <a:bodyPr/>
          <a:lstStyle/>
          <a:p>
            <a:r>
              <a:rPr lang="en-US" altLang="ko-KR" dirty="0"/>
              <a:t>The 20</a:t>
            </a:r>
            <a:r>
              <a:rPr lang="en-US" altLang="ko-KR" baseline="30000" dirty="0"/>
              <a:t>th</a:t>
            </a:r>
            <a:r>
              <a:rPr lang="en-US" altLang="ko-KR" dirty="0"/>
              <a:t> Collaboration Meeting​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4D9F5F2-C749-4BA8-B91B-35A9B06A0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68" y="2545423"/>
            <a:ext cx="2156752" cy="2412256"/>
          </a:xfrm>
          <a:prstGeom prst="rect">
            <a:avLst/>
          </a:prstGeom>
        </p:spPr>
      </p:pic>
      <p:sp>
        <p:nvSpPr>
          <p:cNvPr id="62" name="직사각형 61">
            <a:extLst>
              <a:ext uri="{FF2B5EF4-FFF2-40B4-BE49-F238E27FC236}">
                <a16:creationId xmlns:a16="http://schemas.microsoft.com/office/drawing/2014/main" id="{4826478D-7B21-40D9-915E-9B45BAB32268}"/>
              </a:ext>
            </a:extLst>
          </p:cNvPr>
          <p:cNvSpPr/>
          <p:nvPr/>
        </p:nvSpPr>
        <p:spPr>
          <a:xfrm>
            <a:off x="590282" y="5304775"/>
            <a:ext cx="4001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ysClr val="windowText" lastClr="000000"/>
                </a:solidFill>
                <a:latin typeface="맑은 고딕" panose="020B0503020000020004" pitchFamily="50" charset="-127"/>
              </a:rPr>
              <a:t>Figure 5. </a:t>
            </a:r>
            <a:r>
              <a:rPr lang="en-US" altLang="ko-KR" sz="1600" dirty="0">
                <a:latin typeface="+mn-ea"/>
              </a:rPr>
              <a:t>—</a:t>
            </a:r>
            <a:r>
              <a:rPr lang="en-US" altLang="ko-KR" sz="1600" b="1" dirty="0">
                <a:solidFill>
                  <a:sysClr val="windowText" lastClr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ysClr val="windowText" lastClr="000000"/>
                </a:solidFill>
                <a:latin typeface="맑은 고딕" panose="020B0503020000020004" pitchFamily="50" charset="-127"/>
              </a:rPr>
              <a:t>(a) The microscope image of the proposed gate drive circuit, 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맑은 고딕" panose="020B0503020000020004" pitchFamily="50" charset="-127"/>
              </a:rPr>
              <a:t>(b) The Measurement result of the proposed gate drive circuit.</a:t>
            </a:r>
            <a:endParaRPr lang="ko-KR" altLang="ko-KR" sz="1600" dirty="0">
              <a:solidFill>
                <a:sysClr val="windowText" lastClr="000000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615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3"/>
          </p:nvPr>
        </p:nvSpPr>
        <p:spPr>
          <a:xfrm>
            <a:off x="218546" y="650617"/>
            <a:ext cx="9486981" cy="543758"/>
          </a:xfrm>
        </p:spPr>
        <p:txBody>
          <a:bodyPr/>
          <a:lstStyle/>
          <a:p>
            <a:r>
              <a:rPr lang="en-US" altLang="ko-KR" dirty="0"/>
              <a:t>Future Work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/>
          </p:nvPr>
        </p:nvSpPr>
        <p:spPr>
          <a:xfrm>
            <a:off x="228780" y="231691"/>
            <a:ext cx="4724400" cy="304452"/>
          </a:xfrm>
        </p:spPr>
        <p:txBody>
          <a:bodyPr/>
          <a:lstStyle/>
          <a:p>
            <a:r>
              <a:rPr lang="en-US" altLang="ko-KR" dirty="0"/>
              <a:t>The 20</a:t>
            </a:r>
            <a:r>
              <a:rPr lang="en-US" altLang="ko-KR" baseline="30000" dirty="0"/>
              <a:t>th</a:t>
            </a:r>
            <a:r>
              <a:rPr lang="en-US" altLang="ko-KR" dirty="0"/>
              <a:t> Collaboration Meeting​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6A33E44-62CD-46C3-96D7-C2C811B8B2E4}"/>
              </a:ext>
            </a:extLst>
          </p:cNvPr>
          <p:cNvGrpSpPr/>
          <p:nvPr/>
        </p:nvGrpSpPr>
        <p:grpSpPr>
          <a:xfrm>
            <a:off x="0" y="1484784"/>
            <a:ext cx="9906000" cy="4509120"/>
            <a:chOff x="0" y="2348880"/>
            <a:chExt cx="9906000" cy="4509120"/>
          </a:xfrm>
        </p:grpSpPr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FEF9388C-20BF-4A81-8E62-9118DA26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3794" y="2348880"/>
              <a:ext cx="5542206" cy="450912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A815568A-0AE9-4615-9B65-D63273E53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348880"/>
              <a:ext cx="4363794" cy="1756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123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74793" y="2455015"/>
            <a:ext cx="64021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400" b="1" spc="-15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altLang="ko-KR" sz="4400" b="1" spc="-150" dirty="0">
              <a:solidFill>
                <a:schemeClr val="bg1"/>
              </a:solidFill>
            </a:endParaRPr>
          </a:p>
          <a:p>
            <a:pPr algn="ctr"/>
            <a:r>
              <a:rPr lang="en-US" altLang="ko-KR" sz="4400" b="1" spc="-150" dirty="0">
                <a:solidFill>
                  <a:srgbClr val="ECC226"/>
                </a:solidFill>
              </a:rPr>
              <a:t>Thank</a:t>
            </a:r>
            <a:r>
              <a:rPr lang="en-US" altLang="ko-KR" sz="4400" b="1" spc="-150" dirty="0">
                <a:solidFill>
                  <a:schemeClr val="bg1"/>
                </a:solidFill>
              </a:rPr>
              <a:t> for your attention</a:t>
            </a:r>
            <a:endParaRPr lang="en-US" altLang="ko-KR" sz="4400" b="1" spc="-150" dirty="0">
              <a:solidFill>
                <a:srgbClr val="EC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67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spcBef>
            <a:spcPts val="1000"/>
          </a:spcBef>
          <a:defRPr sz="1400" dirty="0">
            <a:solidFill>
              <a:schemeClr val="tx1">
                <a:lumMod val="85000"/>
                <a:lumOff val="15000"/>
              </a:schemeClr>
            </a:solidFill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spc="-150" dirty="0" err="1" smtClean="0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프레젠테이션1" id="{F7762C1D-79AF-45D9-9F54-C9F6A6EC5ABA}" vid="{7453B7AF-C83B-446C-873F-AD38C2A95FA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237195584A7C64589D508F87794EAEE" ma:contentTypeVersion="8" ma:contentTypeDescription="새 문서를 만듭니다." ma:contentTypeScope="" ma:versionID="199fe948a3f00b8d18a62f0029cb0fea">
  <xsd:schema xmlns:xsd="http://www.w3.org/2001/XMLSchema" xmlns:xs="http://www.w3.org/2001/XMLSchema" xmlns:p="http://schemas.microsoft.com/office/2006/metadata/properties" xmlns:ns3="a76e68fd-d791-4af4-a4ec-8e2e7231f786" targetNamespace="http://schemas.microsoft.com/office/2006/metadata/properties" ma:root="true" ma:fieldsID="68016e54f20005e7e9273860b10ca3d6" ns3:_="">
    <xsd:import namespace="a76e68fd-d791-4af4-a4ec-8e2e7231f7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e68fd-d791-4af4-a4ec-8e2e7231f7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4576AA-A0BC-478D-8315-236444A349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6e68fd-d791-4af4-a4ec-8e2e7231f7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CC1E0B-D2F8-48E4-B2E8-77299724A41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76e68fd-d791-4af4-a4ec-8e2e7231f78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0470AC-F194-4FA8-8CAE-797A6B1663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244</TotalTime>
  <Words>933</Words>
  <Application>Microsoft Office PowerPoint</Application>
  <PresentationFormat>A4 용지(210x297mm)</PresentationFormat>
  <Paragraphs>117</Paragraphs>
  <Slides>8</Slides>
  <Notes>7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Wingdings</vt:lpstr>
      <vt:lpstr>Office 테마</vt:lpstr>
      <vt:lpstr>Graph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 su Hwang</dc:creator>
  <cp:lastModifiedBy>강인혜</cp:lastModifiedBy>
  <cp:revision>17</cp:revision>
  <dcterms:created xsi:type="dcterms:W3CDTF">2016-11-10T04:16:03Z</dcterms:created>
  <dcterms:modified xsi:type="dcterms:W3CDTF">2020-01-06T13:18:18Z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0x010100E237195584A7C64589D508F87794EAEE</vt:lpwstr>
  </property>
</Properties>
</file>