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58" r:id="rId4"/>
    <p:sldId id="259" r:id="rId5"/>
    <p:sldId id="261" r:id="rId6"/>
    <p:sldId id="289" r:id="rId7"/>
    <p:sldId id="291" r:id="rId8"/>
    <p:sldId id="279" r:id="rId9"/>
    <p:sldId id="277" r:id="rId10"/>
    <p:sldId id="288" r:id="rId11"/>
    <p:sldId id="284" r:id="rId12"/>
    <p:sldId id="287" r:id="rId13"/>
    <p:sldId id="281" r:id="rId14"/>
    <p:sldId id="292" r:id="rId15"/>
    <p:sldId id="282" r:id="rId16"/>
    <p:sldId id="27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0299" autoAdjust="0"/>
  </p:normalViewPr>
  <p:slideViewPr>
    <p:cSldViewPr snapToGrid="0" showGuides="1">
      <p:cViewPr varScale="1">
        <p:scale>
          <a:sx n="56" d="100"/>
          <a:sy n="56" d="100"/>
        </p:scale>
        <p:origin x="-354" y="-90"/>
      </p:cViewPr>
      <p:guideLst>
        <p:guide orient="horz" pos="2160"/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6T06:31:2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16420 0 0,'10'-71'-16'0'0,"0"9"-73"0"0,3-5 81 0 0,1 16 8 0 0,-8 31-1016 0 0,-2 9-1672 0 0,4 18-825 0 0,0 15-80 0 0,13 37-584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6585-531F-4366-A85E-5001713E1EEC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EC5A7-DBA0-412E-8841-2A51A026A3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68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Good afternoon everyone. </a:t>
            </a:r>
          </a:p>
          <a:p>
            <a:r>
              <a:rPr lang="en-US" altLang="ko-KR" baseline="0" dirty="0"/>
              <a:t>Today, I would like to talk about our ED Lab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690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made a stretchable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oled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circuit.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can be seen from the figure on the right, the brightness is lowered with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increase of the strain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it is under study to minimize this change.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Elongation - </a:t>
            </a:r>
            <a:r>
              <a:rPr lang="ko-KR" altLang="en-US" dirty="0"/>
              <a:t>연장</a:t>
            </a:r>
            <a:r>
              <a:rPr lang="en-US" altLang="ko-KR" dirty="0"/>
              <a:t>(</a:t>
            </a:r>
            <a:r>
              <a:rPr lang="ko-KR" altLang="en-US" dirty="0"/>
              <a:t>늘어남</a:t>
            </a:r>
            <a:r>
              <a:rPr lang="en-US" altLang="ko-KR" dirty="0"/>
              <a:t>)</a:t>
            </a:r>
            <a:r>
              <a:rPr lang="ko-KR" altLang="en-US" dirty="0"/>
              <a:t>에 따른 휘도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5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research is Presbyopia glasses.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research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inject liquid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crystals between glasses to change refractive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 making it easier to see.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994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could change the refractive index according to the voltage applied to the cholesteric liquid crystal.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When the voltage is turned off, the transmittance is lowered, and when the voltage is applied, the transmittance is increased.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 to the high drive voltage, we are focusing on decreasing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drive voltage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07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research is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 sensor.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is a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optical type touch sensor. This can use light sources or image sensors to recognize fingerprints.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is a capacitance type. This can detect changes in the capacitance of the area that the </a:t>
            </a:r>
            <a:r>
              <a:rPr lang="en-US" altLang="ko-K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fingerprintcontacts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dirty="0"/>
              <a:t>A device that is needed</a:t>
            </a:r>
            <a:r>
              <a:rPr lang="en-US" altLang="ko-KR" baseline="0" dirty="0"/>
              <a:t> to implement fingerprint recognition function with integral display is a TFT.</a:t>
            </a:r>
          </a:p>
          <a:p>
            <a:r>
              <a:rPr lang="en-US" altLang="ko-KR" baseline="0" dirty="0"/>
              <a:t>We study the sensor circuit using oxide TFT.</a:t>
            </a:r>
            <a:endParaRPr lang="en-US" altLang="ko-KR" dirty="0"/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모바일에 집적 가능한 소형화된 디스플레이 일체형 지문인식</a:t>
            </a:r>
            <a:r>
              <a:rPr lang="en-US" altLang="ko-KR" dirty="0"/>
              <a:t>-</a:t>
            </a:r>
            <a:r>
              <a:rPr lang="ko-KR" altLang="en-US" dirty="0"/>
              <a:t>터치</a:t>
            </a:r>
            <a:r>
              <a:rPr lang="ko-KR" altLang="en-US" baseline="0" dirty="0"/>
              <a:t> 센서를 구현하는데 필요한 소자는 </a:t>
            </a:r>
            <a:r>
              <a:rPr lang="ko-KR" altLang="en-US" u="sng" baseline="0" dirty="0"/>
              <a:t>박막 트랜지스터</a:t>
            </a:r>
            <a:r>
              <a:rPr lang="ko-KR" altLang="en-US" baseline="0" dirty="0"/>
              <a:t>입니다</a:t>
            </a:r>
            <a:r>
              <a:rPr lang="en-US" altLang="ko-KR" baseline="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/>
              <a:t>산화물 </a:t>
            </a:r>
            <a:r>
              <a:rPr lang="en-US" altLang="ko-KR" baseline="0" dirty="0"/>
              <a:t>TFT</a:t>
            </a:r>
            <a:r>
              <a:rPr lang="ko-KR" altLang="en-US" baseline="0" dirty="0"/>
              <a:t>를 기반으로 지문인식</a:t>
            </a:r>
            <a:r>
              <a:rPr lang="en-US" altLang="ko-KR" baseline="0" dirty="0"/>
              <a:t>-</a:t>
            </a:r>
            <a:r>
              <a:rPr lang="ko-KR" altLang="en-US" baseline="0" dirty="0"/>
              <a:t>터치 센서 회로를 연구하였습니다</a:t>
            </a:r>
            <a:r>
              <a:rPr lang="en-US" altLang="ko-KR" baseline="0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1301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photo on the left is a taste sensor made by our TFT, and the right picture is a circuit made to amplify the weak signal.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sensor membrane fabrication and amplification circuit technology is expected to be applicable to portable </a:t>
            </a:r>
            <a:r>
              <a:rPr lang="en-US" altLang="ko-KR" sz="1200" b="0" i="0" strike="dbl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portable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taste sensor applications.</a:t>
            </a:r>
            <a:endParaRPr lang="en-US" altLang="ko-KR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왼쪽 사진은 우리가 만든 </a:t>
            </a:r>
            <a:r>
              <a:rPr lang="en-US" altLang="ko-KR" dirty="0"/>
              <a:t>TFT</a:t>
            </a:r>
            <a:r>
              <a:rPr lang="ko-KR" altLang="en-US" dirty="0"/>
              <a:t>로 만든 미각 센서이고</a:t>
            </a:r>
            <a:r>
              <a:rPr lang="en-US" altLang="ko-KR" dirty="0"/>
              <a:t>, </a:t>
            </a:r>
            <a:r>
              <a:rPr lang="ko-KR" altLang="en-US" dirty="0"/>
              <a:t>오른쪽사진은 신호가 약해서 이를 증폭</a:t>
            </a:r>
            <a:r>
              <a:rPr lang="ko-KR" altLang="en-US" baseline="0" dirty="0"/>
              <a:t>하기</a:t>
            </a:r>
            <a:r>
              <a:rPr lang="ko-KR" altLang="en-US" dirty="0"/>
              <a:t> 위해 만든 회로이다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latin typeface="+mn-ea"/>
                <a:sym typeface="Wingdings" panose="05000000000000000000" pitchFamily="2" charset="2"/>
              </a:rPr>
              <a:t>이러한 </a:t>
            </a:r>
            <a:r>
              <a:rPr lang="ko-KR" altLang="en-US" dirty="0" err="1">
                <a:latin typeface="+mn-ea"/>
                <a:sym typeface="Wingdings" panose="05000000000000000000" pitchFamily="2" charset="2"/>
              </a:rPr>
              <a:t>센서막의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 제작과 </a:t>
            </a:r>
            <a:r>
              <a:rPr lang="ko-KR" altLang="en-US" dirty="0" err="1">
                <a:latin typeface="+mn-ea"/>
                <a:sym typeface="Wingdings" panose="05000000000000000000" pitchFamily="2" charset="2"/>
              </a:rPr>
              <a:t>증폭회로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 기술은 휴대가 가능한 소형 </a:t>
            </a:r>
            <a:r>
              <a:rPr lang="ko-KR" altLang="en-US" dirty="0" err="1">
                <a:latin typeface="+mn-ea"/>
                <a:sym typeface="Wingdings" panose="05000000000000000000" pitchFamily="2" charset="2"/>
              </a:rPr>
              <a:t>미각센서</a:t>
            </a:r>
            <a:r>
              <a:rPr lang="ko-KR" altLang="en-US" dirty="0">
                <a:latin typeface="+mn-ea"/>
                <a:sym typeface="Wingdings" panose="05000000000000000000" pitchFamily="2" charset="2"/>
              </a:rPr>
              <a:t> 어플리케이션에 적용 가능할 것이라고 예상한다</a:t>
            </a:r>
            <a:r>
              <a:rPr lang="en-US" altLang="ko-KR" dirty="0">
                <a:latin typeface="+mn-ea"/>
                <a:sym typeface="Wingdings" panose="05000000000000000000" pitchFamily="2" charset="2"/>
              </a:rPr>
              <a:t>.</a:t>
            </a:r>
            <a:endParaRPr lang="en-US" altLang="ko-KR" dirty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132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Finally, Interfacial oxidation.</a:t>
            </a:r>
          </a:p>
          <a:p>
            <a:pPr fontAlgn="base" latinLnBrk="1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Reducing the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Interfacial oxide between IGZO and metal is important to reduce the contact resistance.</a:t>
            </a:r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17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listening to my presentation.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5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Fisrt</a:t>
            </a:r>
            <a:r>
              <a:rPr lang="en-US" altLang="ko-KR" dirty="0"/>
              <a:t> let me introduce myself. </a:t>
            </a:r>
          </a:p>
          <a:p>
            <a:r>
              <a:rPr lang="en-US" altLang="ko-KR" dirty="0"/>
              <a:t>My name is </a:t>
            </a:r>
            <a:r>
              <a:rPr lang="en-US" altLang="ko-KR" dirty="0" err="1"/>
              <a:t>WonJun</a:t>
            </a:r>
            <a:r>
              <a:rPr lang="en-US" altLang="ko-KR" dirty="0"/>
              <a:t> Kang who is a member of the ED lab.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 am Electronic Display Engineering</a:t>
            </a:r>
            <a:r>
              <a:rPr lang="en-US" altLang="ko-KR" sz="1200" b="0" baseline="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Hoseo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University.</a:t>
            </a:r>
          </a:p>
          <a:p>
            <a:r>
              <a:rPr lang="en-US" altLang="ko-KR" dirty="0"/>
              <a:t>I am 27 years old and a 4th grade in university.</a:t>
            </a:r>
          </a:p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became a member to this laboratory in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November, a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I'm learning a lot from this laboratory.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table of contents.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list here is what we're doing in our lab.</a:t>
            </a:r>
          </a:p>
          <a:p>
            <a:r>
              <a:rPr lang="en-US" altLang="ko-KR" dirty="0"/>
              <a:t>I will show my lab members and what they are working on.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939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Before introducing the task, introduce the researchers.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47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introduce the Electronic Device Laboratory members.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en-US" altLang="ko-K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Professor 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ByungSeoung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Second,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doctor’s course, there are </a:t>
            </a:r>
            <a:r>
              <a:rPr lang="en-US" altLang="ko-KR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jongmo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Lee, </a:t>
            </a:r>
            <a:r>
              <a:rPr lang="en-US" altLang="ko-KR" sz="120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SeungJae</a:t>
            </a:r>
            <a:r>
              <a:rPr lang="en-US" altLang="ko-KR" sz="1200" u="non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Moon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ko-KR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InHye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Kang, there are</a:t>
            </a:r>
            <a:r>
              <a:rPr lang="en-US" altLang="ko-KR" sz="120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Third,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master’s course,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</a:t>
            </a:r>
            <a:r>
              <a:rPr lang="en-US" altLang="ko-KR" sz="1200" dirty="0" err="1"/>
              <a:t>Jae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Geun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/>
              <a:t>Woo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en-US" altLang="ko-KR" sz="12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SeokJun</a:t>
            </a:r>
            <a:r>
              <a:rPr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Kang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en-US" altLang="ko-KR" sz="12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SeoGwon</a:t>
            </a:r>
            <a:r>
              <a:rPr lang="en-US" altLang="ko-KR" sz="12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Kim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people.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Finally, </a:t>
            </a:r>
            <a:r>
              <a:rPr lang="en-US" altLang="ko-KR" dirty="0" err="1"/>
              <a:t>EunSeong</a:t>
            </a:r>
            <a:r>
              <a:rPr lang="en-US" altLang="ko-KR" dirty="0"/>
              <a:t> Yu, </a:t>
            </a:r>
            <a:r>
              <a:rPr lang="en-US" altLang="ko-KR" dirty="0" err="1"/>
              <a:t>YoungJin</a:t>
            </a:r>
            <a:r>
              <a:rPr lang="en-US" altLang="ko-KR" dirty="0"/>
              <a:t> Kim, </a:t>
            </a:r>
            <a:r>
              <a:rPr lang="en-US" altLang="ko-KR" dirty="0" err="1"/>
              <a:t>HyuckSoo</a:t>
            </a:r>
            <a:r>
              <a:rPr lang="en-US" altLang="ko-KR" dirty="0"/>
              <a:t> Lee, </a:t>
            </a:r>
            <a:r>
              <a:rPr lang="en-US" altLang="ko-KR" dirty="0" err="1"/>
              <a:t>WonJun</a:t>
            </a:r>
            <a:r>
              <a:rPr lang="en-US" altLang="ko-KR" dirty="0"/>
              <a:t> Kang, </a:t>
            </a:r>
            <a:r>
              <a:rPr lang="en-US" altLang="ko-KR" dirty="0" err="1"/>
              <a:t>Jiwon</a:t>
            </a:r>
            <a:r>
              <a:rPr lang="en-US" altLang="ko-KR" dirty="0"/>
              <a:t> Lee There are five undergraduates composed.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of all, I am learning about the process in the lab. 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learning how to handle process equipment and how to operate it.</a:t>
            </a:r>
            <a:endParaRPr lang="ko-KR" altLang="en-US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156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part is about the clean room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24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slide introduce the clean room we are using.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picture shows the inside of the clean room.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import condition for making a TFT should be that there is no such thing as a particle.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we proceed with all the processes here. 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508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part is about the lab project.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32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slide introduce my laboratory research.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research is Stretchable.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research is under study to design a stretch and flexible circuit as shown above.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futuristic display that is expected to be used in a wide variety of industries because the brightness does not change.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C5A7-DBA0-412E-8841-2A51A026A37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28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C857BDC-DA42-451E-AAF4-D4D6807DC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4EF0A6D6-994D-4DD9-93D8-4A987EA9A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D0502B4-B97F-4C7E-9FD9-55353F5D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FE2E3A2-AFAE-453B-B0E6-B13C686B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F3BD738-B138-492C-8F6C-3D66E522D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43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0E85250-9693-44BE-9DE3-8B11979E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8A1E2C6-D326-4BE8-B14B-02E774D87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1C49086-6613-4EF3-B75E-D69583FC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896547D-BEF1-445C-9523-C4F37504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152F411D-F87A-4D8C-9777-16AE95D3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19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974E8498-5E35-457F-9A66-E13FF1F9E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E13EE6DF-379B-4C44-ADF4-C29A9FCA5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8833EEA-A96E-4265-8EA4-313E10CA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5F2630E-77DF-41AD-8B2F-E86F6572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437BDC1-4533-4960-88E2-6DD67132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22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C9874961-62A1-42D7-AC3D-8CC0A85E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2BA64DE-47D0-45C2-975B-FFD8D3B7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B2A676F-9345-426F-BE2A-15162A98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9AE440F-B2DE-4AF2-9CCD-DF3EAB0E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441511E-5CE7-4458-BFD5-1A457561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65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29F32DD-DE45-42A7-9B4A-A9FB06E3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3D8C1F37-211D-4467-B909-FCB0A70C8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7D0AF46E-0A11-4B81-A74B-02ECCDC6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219980B0-0587-4C90-B9B2-71851D69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18363C3-F6F1-428A-84FC-F598B934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2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67286C6-1113-45C8-B214-0864A61B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B80DCDC-E29D-466F-8870-FAB93962B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3508A761-CD75-4346-8FDB-4F9E6C72F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717FB97-A98B-4BC0-B74A-9AF07D16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9DDE331-5ECE-45CF-BD45-292BC762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244D859-C604-4461-8A08-53193151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73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B691FC-C96B-483A-A999-DE80E109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BC690495-AEFA-4F98-89A3-D4D3D39F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0083B319-362D-4C4C-AB0A-1C9595204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933806C3-DEA4-4593-9C07-1C796EDF9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2A8A5C5-717E-483C-8546-2D7D5AE6A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D981929-1655-4A44-9709-800EF14D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99E96C80-C2DC-4707-98A8-1663FA1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A75890A9-9F5A-46CD-887A-040D62C0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92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0230F5E-5C65-4304-A4ED-3ED5FEA7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A1CAF8F-A3ED-4D63-9428-72EA889E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8E30C74A-3B86-48A5-8FAD-58AD9832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C72BF808-C7D2-4103-9ADB-C0E95927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37D94597-DFDD-4222-92A4-00291151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DE8133B7-E25C-4099-97CF-B0169549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3B910D6B-502E-4AA3-8A6C-8878556D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20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3D33109-CEE2-48E6-8D81-8F27D1D3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0C05D65-0BEA-4CFA-A487-574598D6D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40BFACE6-DA32-4538-AD49-88DF7828F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12E3B36-A86A-459A-B258-1DB83FF32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E8E351D-EEB2-4430-A5D6-0FC38320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DF7B129-18FD-47A2-92CC-895F0F95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752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87CC14A-C8F6-4406-898C-F6071740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AA2CBC3-EA60-413D-B347-2A4DD040E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12D0C81-3B7B-48E7-A6DD-8F410EEAB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F92FCED-6F48-4568-A7ED-19659723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C1D9BA3-5FF1-4F14-A80A-191041EE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02B33B4-4EE5-44E1-98E9-D33C8361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93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7FAEB1A6-2B4E-47A8-8563-C9FBE2F3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496A52E-33CA-4F21-9A28-ABBCDA660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7D10030-A965-457E-9C33-04BB27B67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B99C-9B6F-4B9E-A2C8-D50A6870A801}" type="datetimeFigureOut">
              <a:rPr lang="ko-KR" altLang="en-US" smtClean="0"/>
              <a:t>2020-01-07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6A352D97-179B-4667-BE4E-6211BE062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4E0E745-7CA7-4119-A6A1-81A3F040C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0D76-A36C-4715-88AD-F73D86C097E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7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6.jpeg"/><Relationship Id="rId5" Type="http://schemas.openxmlformats.org/officeDocument/2006/relationships/image" Target="../media/image9.jpeg"/><Relationship Id="rId1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2028410"/>
            <a:ext cx="12192000" cy="4239867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662609"/>
            <a:ext cx="12192000" cy="136580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/>
        </p:nvGrpSpPr>
        <p:grpSpPr>
          <a:xfrm>
            <a:off x="556589" y="1460994"/>
            <a:ext cx="6471532" cy="1134834"/>
            <a:chOff x="556590" y="1460994"/>
            <a:chExt cx="3869636" cy="1134834"/>
          </a:xfrm>
        </p:grpSpPr>
        <p:sp>
          <p:nvSpPr>
            <p:cNvPr id="8" name="ホームベース 7"/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795130" y="179757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800" b="1" spc="-300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9112094" y="1082723"/>
            <a:ext cx="2506749" cy="550548"/>
            <a:chOff x="7797664" y="910445"/>
            <a:chExt cx="3980206" cy="874158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7797664" y="910445"/>
              <a:ext cx="1022897" cy="797622"/>
              <a:chOff x="6811617" y="999956"/>
              <a:chExt cx="1022897" cy="797622"/>
            </a:xfrm>
          </p:grpSpPr>
          <p:sp>
            <p:nvSpPr>
              <p:cNvPr id="14" name="二等辺三角形 13"/>
              <p:cNvSpPr/>
              <p:nvPr/>
            </p:nvSpPr>
            <p:spPr>
              <a:xfrm>
                <a:off x="6811617" y="999956"/>
                <a:ext cx="884584" cy="762572"/>
              </a:xfrm>
              <a:prstGeom prst="triangle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" name="二等辺三角形 10"/>
              <p:cNvSpPr/>
              <p:nvPr/>
            </p:nvSpPr>
            <p:spPr>
              <a:xfrm>
                <a:off x="6917635" y="1007165"/>
                <a:ext cx="916879" cy="790413"/>
              </a:xfrm>
              <a:prstGeom prst="triangle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>
              <a:off x="9380681" y="910445"/>
              <a:ext cx="918534" cy="874158"/>
              <a:chOff x="8132702" y="1007164"/>
              <a:chExt cx="918534" cy="874158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8132702" y="1118750"/>
                <a:ext cx="828260" cy="762572"/>
              </a:xfrm>
              <a:prstGeom prst="rect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正方形/長方形 11"/>
              <p:cNvSpPr/>
              <p:nvPr/>
            </p:nvSpPr>
            <p:spPr>
              <a:xfrm>
                <a:off x="8236228" y="1007164"/>
                <a:ext cx="815008" cy="790413"/>
              </a:xfrm>
              <a:prstGeom prst="rect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10859336" y="910445"/>
              <a:ext cx="918534" cy="840710"/>
              <a:chOff x="9349424" y="1020404"/>
              <a:chExt cx="918534" cy="840710"/>
            </a:xfrm>
          </p:grpSpPr>
          <p:sp>
            <p:nvSpPr>
              <p:cNvPr id="16" name="五角形 15"/>
              <p:cNvSpPr/>
              <p:nvPr/>
            </p:nvSpPr>
            <p:spPr>
              <a:xfrm>
                <a:off x="9349424" y="1065882"/>
                <a:ext cx="819977" cy="795232"/>
              </a:xfrm>
              <a:prstGeom prst="pentagon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3" name="五角形 12"/>
              <p:cNvSpPr/>
              <p:nvPr/>
            </p:nvSpPr>
            <p:spPr>
              <a:xfrm>
                <a:off x="9452950" y="1020404"/>
                <a:ext cx="815008" cy="790413"/>
              </a:xfrm>
              <a:prstGeom prst="pentagon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22" name="テキスト ボックス 21"/>
          <p:cNvSpPr txBox="1"/>
          <p:nvPr/>
        </p:nvSpPr>
        <p:spPr>
          <a:xfrm>
            <a:off x="1843880" y="3145008"/>
            <a:ext cx="85042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6600" b="1" spc="-300" dirty="0">
                <a:solidFill>
                  <a:schemeClr val="bg1"/>
                </a:solidFill>
              </a:rPr>
              <a:t>Introduction </a:t>
            </a:r>
            <a:r>
              <a:rPr kumimoji="1" lang="en-US" altLang="ja-JP" sz="6600" b="1" spc="-300">
                <a:solidFill>
                  <a:schemeClr val="bg1"/>
                </a:solidFill>
              </a:rPr>
              <a:t>to EDLAB</a:t>
            </a:r>
            <a:endParaRPr kumimoji="1" lang="ja-JP" altLang="en-US" sz="6600" b="1" spc="-3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91812" y="559500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pc="-150" dirty="0" smtClean="0">
                <a:solidFill>
                  <a:schemeClr val="bg1"/>
                </a:solidFill>
                <a:latin typeface="+mn-ea"/>
              </a:rPr>
              <a:t>2020.01.07</a:t>
            </a:r>
            <a:endParaRPr kumimoji="1" lang="ja-JP" altLang="en-US" spc="-15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제목 2">
            <a:extLst>
              <a:ext uri="{FF2B5EF4-FFF2-40B4-BE49-F238E27FC236}">
                <a16:creationId xmlns:a16="http://schemas.microsoft.com/office/drawing/2014/main" xmlns="" id="{424D0C1A-91E6-4ADB-B04D-DE0DE118D22B}"/>
              </a:ext>
            </a:extLst>
          </p:cNvPr>
          <p:cNvSpPr txBox="1">
            <a:spLocks/>
          </p:cNvSpPr>
          <p:nvPr/>
        </p:nvSpPr>
        <p:spPr>
          <a:xfrm>
            <a:off x="396770" y="1772014"/>
            <a:ext cx="6354905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400" dirty="0"/>
              <a:t>The 20</a:t>
            </a:r>
            <a:r>
              <a:rPr lang="en-US" altLang="ko-KR" sz="2400" baseline="30000" dirty="0"/>
              <a:t>th</a:t>
            </a:r>
            <a:r>
              <a:rPr lang="en-US" altLang="ko-KR" sz="2400" dirty="0"/>
              <a:t> Technical Collaboration Meeting</a:t>
            </a:r>
            <a:endParaRPr lang="ko-KR" altLang="en-US" sz="2400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3AD1C83A-726A-4F3D-9027-6CD66FED60A4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012E7CD1-A8AC-4C35-A327-DB79F564EF07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xmlns="" id="{B6BDCE92-4B48-4ADC-83C8-CDED2869F5A7}"/>
                  </a:ext>
                </a:extLst>
              </p14:cNvPr>
              <p14:cNvContentPartPr/>
              <p14:nvPr/>
            </p14:nvContentPartPr>
            <p14:xfrm>
              <a:off x="7703640" y="3736820"/>
              <a:ext cx="34200" cy="1015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B6BDCE92-4B48-4ADC-83C8-CDED2869F5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95000" y="3727820"/>
                <a:ext cx="5184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229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6CE91BF1-329D-479D-B46A-B7A51F38B1FA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正方形/長方形 1">
            <a:extLst>
              <a:ext uri="{FF2B5EF4-FFF2-40B4-BE49-F238E27FC236}">
                <a16:creationId xmlns:a16="http://schemas.microsoft.com/office/drawing/2014/main" xmlns="" id="{88797362-1062-49D6-A80D-0A228F24722C}"/>
              </a:ext>
            </a:extLst>
          </p:cNvPr>
          <p:cNvSpPr/>
          <p:nvPr/>
        </p:nvSpPr>
        <p:spPr>
          <a:xfrm>
            <a:off x="0" y="1878139"/>
            <a:ext cx="12192000" cy="4534231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4245" y="227603"/>
            <a:ext cx="5828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Stretchable Display</a:t>
            </a:r>
            <a:endParaRPr lang="ko-KR" altLang="en-US" sz="48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687711-8B9A-4CEA-AEB1-5460DF8B91FF}"/>
              </a:ext>
            </a:extLst>
          </p:cNvPr>
          <p:cNvSpPr txBox="1"/>
          <p:nvPr/>
        </p:nvSpPr>
        <p:spPr>
          <a:xfrm>
            <a:off x="1329283" y="6627167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6" name="グループ化 1">
            <a:extLst>
              <a:ext uri="{FF2B5EF4-FFF2-40B4-BE49-F238E27FC236}">
                <a16:creationId xmlns:a16="http://schemas.microsoft.com/office/drawing/2014/main" xmlns="" id="{B0BD8B9D-4A7A-4C36-88CE-19BF9D42BF2E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17" name="ホームベース 2">
              <a:extLst>
                <a:ext uri="{FF2B5EF4-FFF2-40B4-BE49-F238E27FC236}">
                  <a16:creationId xmlns:a16="http://schemas.microsoft.com/office/drawing/2014/main" xmlns="" id="{B8E96A78-E4B3-4024-B5B4-53B50A1D2AD6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3">
              <a:extLst>
                <a:ext uri="{FF2B5EF4-FFF2-40B4-BE49-F238E27FC236}">
                  <a16:creationId xmlns:a16="http://schemas.microsoft.com/office/drawing/2014/main" xmlns="" id="{FEA95957-DB3A-4426-9211-4FCD438F1D95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7DC9F150-9F55-40D0-8A02-3464C8239BE7}"/>
              </a:ext>
            </a:extLst>
          </p:cNvPr>
          <p:cNvSpPr/>
          <p:nvPr/>
        </p:nvSpPr>
        <p:spPr>
          <a:xfrm>
            <a:off x="1174372" y="514621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504000101010101" pitchFamily="18" charset="-127"/>
              </a:rPr>
              <a:t>Stretchable OLED circuit.</a:t>
            </a:r>
            <a:endParaRPr lang="ko-KR" altLang="en-US" sz="2400" b="1" dirty="0">
              <a:solidFill>
                <a:schemeClr val="bg1"/>
              </a:solidFill>
              <a:latin typeface="+mj-lt"/>
              <a:ea typeface="굴림" panose="020B0600000101010101" pitchFamily="50" charset="-127"/>
              <a:cs typeface="함초롬바탕" panose="02030504000101010101" pitchFamily="18" charset="-127"/>
            </a:endParaRPr>
          </a:p>
        </p:txBody>
      </p:sp>
      <p:pic>
        <p:nvPicPr>
          <p:cNvPr id="24" name="Picture 3" descr="D:\Downloads\KakaoTalk_20180831_232612194.jpg">
            <a:extLst>
              <a:ext uri="{FF2B5EF4-FFF2-40B4-BE49-F238E27FC236}">
                <a16:creationId xmlns:a16="http://schemas.microsoft.com/office/drawing/2014/main" xmlns="" id="{E34ABD15-2DDA-439E-9DF4-0FDE18BF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585" y="2092417"/>
            <a:ext cx="3102163" cy="28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E7210C8B-6DE3-46B1-95C3-B796BEBD21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07" y="2095535"/>
            <a:ext cx="4461399" cy="28532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8FE3F71-785B-48A1-969E-62F8E1723858}"/>
              </a:ext>
            </a:extLst>
          </p:cNvPr>
          <p:cNvSpPr txBox="1"/>
          <p:nvPr/>
        </p:nvSpPr>
        <p:spPr>
          <a:xfrm>
            <a:off x="5432396" y="5180522"/>
            <a:ext cx="5562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L</a:t>
            </a:r>
            <a:r>
              <a:rPr lang="ko-KR" altLang="ko-KR" sz="2400" b="1" dirty="0" err="1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uminance</a:t>
            </a:r>
            <a:r>
              <a:rPr lang="ko-KR" altLang="ko-KR" sz="2400" b="1" dirty="0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depending</a:t>
            </a:r>
            <a:r>
              <a:rPr lang="ko-KR" altLang="ko-KR" sz="2400" b="1" dirty="0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on</a:t>
            </a:r>
            <a:r>
              <a:rPr lang="ko-KR" altLang="ko-KR" sz="2400" b="1" dirty="0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 </a:t>
            </a:r>
            <a:r>
              <a:rPr lang="ko-KR" altLang="ko-KR" sz="2400" b="1" dirty="0" err="1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elongation</a:t>
            </a:r>
            <a:r>
              <a:rPr lang="ko-KR" altLang="ko-KR" sz="2400" b="1" dirty="0">
                <a:solidFill>
                  <a:schemeClr val="bg1"/>
                </a:solidFill>
                <a:latin typeface="+mj-lt"/>
                <a:ea typeface="굴림" panose="020B0600000101010101" pitchFamily="50" charset="-127"/>
                <a:cs typeface="함초롬바탕" panose="02030604000101010101" pitchFamily="18" charset="-127"/>
              </a:rPr>
              <a:t> </a:t>
            </a:r>
          </a:p>
          <a:p>
            <a:endParaRPr lang="ko-KR" altLang="en-US" dirty="0">
              <a:solidFill>
                <a:schemeClr val="bg1"/>
              </a:solidFill>
              <a:latin typeface="+mj-lt"/>
              <a:ea typeface="굴림" panose="020B0600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15060" y="643345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-10-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1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FC88026-7235-4012-B779-DDB6134FD882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正方形/長方形 4">
            <a:extLst>
              <a:ext uri="{FF2B5EF4-FFF2-40B4-BE49-F238E27FC236}">
                <a16:creationId xmlns:a16="http://schemas.microsoft.com/office/drawing/2014/main" xmlns="" id="{90E15785-8C63-4384-BC25-7FB0D8E02C9E}"/>
              </a:ext>
            </a:extLst>
          </p:cNvPr>
          <p:cNvSpPr/>
          <p:nvPr/>
        </p:nvSpPr>
        <p:spPr>
          <a:xfrm>
            <a:off x="0" y="6292442"/>
            <a:ext cx="12192000" cy="573017"/>
          </a:xfrm>
          <a:prstGeom prst="rect">
            <a:avLst/>
          </a:prstGeom>
          <a:gradFill flip="none" rotWithShape="1">
            <a:gsLst>
              <a:gs pos="0">
                <a:srgbClr val="22578B">
                  <a:shade val="30000"/>
                  <a:satMod val="115000"/>
                </a:srgbClr>
              </a:gs>
              <a:gs pos="50000">
                <a:srgbClr val="22578B">
                  <a:shade val="67500"/>
                  <a:satMod val="115000"/>
                </a:srgbClr>
              </a:gs>
              <a:gs pos="100000">
                <a:srgbClr val="22578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7812" y="227603"/>
            <a:ext cx="565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glasses</a:t>
            </a:r>
            <a:endParaRPr lang="ko-KR" altLang="en-US" sz="4800" b="1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DA4104F9-4935-4C3A-BE5A-60C16852E7B4}"/>
              </a:ext>
            </a:extLst>
          </p:cNvPr>
          <p:cNvSpPr/>
          <p:nvPr/>
        </p:nvSpPr>
        <p:spPr>
          <a:xfrm>
            <a:off x="2373087" y="5154046"/>
            <a:ext cx="6836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glasses by changing the refractive index using liquid crystal.</a:t>
            </a:r>
            <a:endParaRPr lang="ko-KR" altLang="en-US" sz="3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1392783" y="6589918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ED46E75-1D60-43AA-9C0D-906C9ABCED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2" y="1893444"/>
            <a:ext cx="3482921" cy="27705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F7F54F1-27FE-4D9F-9C4F-F2C1A363A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71" y="1917929"/>
            <a:ext cx="3596907" cy="2679700"/>
          </a:xfrm>
          <a:prstGeom prst="rect">
            <a:avLst/>
          </a:prstGeom>
        </p:spPr>
      </p:pic>
      <p:grpSp>
        <p:nvGrpSpPr>
          <p:cNvPr id="17" name="グループ化 1">
            <a:extLst>
              <a:ext uri="{FF2B5EF4-FFF2-40B4-BE49-F238E27FC236}">
                <a16:creationId xmlns:a16="http://schemas.microsoft.com/office/drawing/2014/main" xmlns="" id="{2752539B-5F88-4EFE-93F6-C4550E2A16C6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18" name="ホームベース 2">
              <a:extLst>
                <a:ext uri="{FF2B5EF4-FFF2-40B4-BE49-F238E27FC236}">
                  <a16:creationId xmlns:a16="http://schemas.microsoft.com/office/drawing/2014/main" xmlns="" id="{0D593410-1C58-464B-8E4B-3F7143CF4290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xmlns="" id="{BD67BBEE-5081-40C8-935A-879FB4569C50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615060" y="6433457"/>
            <a:ext cx="488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-11-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9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FC88026-7235-4012-B779-DDB6134FD882}"/>
              </a:ext>
            </a:extLst>
          </p:cNvPr>
          <p:cNvSpPr/>
          <p:nvPr/>
        </p:nvSpPr>
        <p:spPr>
          <a:xfrm>
            <a:off x="0" y="1359453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正方形/長方形 4">
            <a:extLst>
              <a:ext uri="{FF2B5EF4-FFF2-40B4-BE49-F238E27FC236}">
                <a16:creationId xmlns:a16="http://schemas.microsoft.com/office/drawing/2014/main" xmlns="" id="{90E15785-8C63-4384-BC25-7FB0D8E02C9E}"/>
              </a:ext>
            </a:extLst>
          </p:cNvPr>
          <p:cNvSpPr/>
          <p:nvPr/>
        </p:nvSpPr>
        <p:spPr>
          <a:xfrm>
            <a:off x="0" y="6292442"/>
            <a:ext cx="12192000" cy="573017"/>
          </a:xfrm>
          <a:prstGeom prst="rect">
            <a:avLst/>
          </a:prstGeom>
          <a:gradFill flip="none" rotWithShape="1">
            <a:gsLst>
              <a:gs pos="0">
                <a:srgbClr val="22578B">
                  <a:shade val="30000"/>
                  <a:satMod val="115000"/>
                </a:srgbClr>
              </a:gs>
              <a:gs pos="50000">
                <a:srgbClr val="22578B">
                  <a:shade val="67500"/>
                  <a:satMod val="115000"/>
                </a:srgbClr>
              </a:gs>
              <a:gs pos="100000">
                <a:srgbClr val="22578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7812" y="227603"/>
            <a:ext cx="565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Presbyopia glasses</a:t>
            </a:r>
            <a:endParaRPr lang="ko-KR" altLang="en-US" sz="4800" b="1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1392783" y="6589918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7" name="グループ化 1">
            <a:extLst>
              <a:ext uri="{FF2B5EF4-FFF2-40B4-BE49-F238E27FC236}">
                <a16:creationId xmlns:a16="http://schemas.microsoft.com/office/drawing/2014/main" xmlns="" id="{2752539B-5F88-4EFE-93F6-C4550E2A16C6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18" name="ホームベース 2">
              <a:extLst>
                <a:ext uri="{FF2B5EF4-FFF2-40B4-BE49-F238E27FC236}">
                  <a16:creationId xmlns:a16="http://schemas.microsoft.com/office/drawing/2014/main" xmlns="" id="{0D593410-1C58-464B-8E4B-3F7143CF4290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xmlns="" id="{BD67BBEE-5081-40C8-935A-879FB4569C50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31EB83AF-CED9-4549-BD64-613E7A3933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72" y="1995219"/>
            <a:ext cx="3048000" cy="2867561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E1AE0BD6-AF33-4EC7-8B31-8FCCD98B67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52" y="1988999"/>
            <a:ext cx="3048000" cy="288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736A0E-9407-4F06-B924-C9BC0E1278C8}"/>
              </a:ext>
            </a:extLst>
          </p:cNvPr>
          <p:cNvSpPr txBox="1"/>
          <p:nvPr/>
        </p:nvSpPr>
        <p:spPr>
          <a:xfrm>
            <a:off x="3294906" y="4992014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ea typeface="굴림" panose="020B0600000101010101" pitchFamily="50" charset="-127"/>
              </a:rPr>
              <a:t>Off state </a:t>
            </a:r>
            <a:endParaRPr lang="ko-KR" altLang="en-US" dirty="0">
              <a:latin typeface="+mj-lt"/>
              <a:ea typeface="굴림" panose="020B0600000101010101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F994F5F-6AE0-47DF-95F0-72F06472DC5B}"/>
              </a:ext>
            </a:extLst>
          </p:cNvPr>
          <p:cNvSpPr txBox="1"/>
          <p:nvPr/>
        </p:nvSpPr>
        <p:spPr>
          <a:xfrm>
            <a:off x="7229618" y="4992014"/>
            <a:ext cx="113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j-lt"/>
                <a:ea typeface="굴림" panose="020B0600000101010101" pitchFamily="50" charset="-127"/>
              </a:rPr>
              <a:t>On state</a:t>
            </a:r>
            <a:endParaRPr lang="ko-KR" altLang="en-US" dirty="0">
              <a:latin typeface="+mj-lt"/>
              <a:ea typeface="굴림" panose="020B060000010101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15060" y="643345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-12-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3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FC88026-7235-4012-B779-DDB6134FD882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正方形/長方形 4">
            <a:extLst>
              <a:ext uri="{FF2B5EF4-FFF2-40B4-BE49-F238E27FC236}">
                <a16:creationId xmlns:a16="http://schemas.microsoft.com/office/drawing/2014/main" xmlns="" id="{34FCEFFD-91D1-4EE9-9B73-AE1318307C12}"/>
              </a:ext>
            </a:extLst>
          </p:cNvPr>
          <p:cNvSpPr/>
          <p:nvPr/>
        </p:nvSpPr>
        <p:spPr>
          <a:xfrm>
            <a:off x="0" y="6292442"/>
            <a:ext cx="12192000" cy="573017"/>
          </a:xfrm>
          <a:prstGeom prst="rect">
            <a:avLst/>
          </a:prstGeom>
          <a:gradFill flip="none" rotWithShape="1">
            <a:gsLst>
              <a:gs pos="0">
                <a:srgbClr val="22578B">
                  <a:shade val="30000"/>
                  <a:satMod val="115000"/>
                </a:srgbClr>
              </a:gs>
              <a:gs pos="50000">
                <a:srgbClr val="22578B">
                  <a:shade val="67500"/>
                  <a:satMod val="115000"/>
                </a:srgbClr>
              </a:gs>
              <a:gs pos="100000">
                <a:srgbClr val="22578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2359" y="345212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z="32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Touch Sensor &amp; Taste Sensor </a:t>
            </a:r>
            <a:endParaRPr lang="ko-KR" altLang="en-US" sz="32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1392783" y="6589918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9" name="グループ化 1">
            <a:extLst>
              <a:ext uri="{FF2B5EF4-FFF2-40B4-BE49-F238E27FC236}">
                <a16:creationId xmlns:a16="http://schemas.microsoft.com/office/drawing/2014/main" xmlns="" id="{EBA95E9C-AD35-45DF-B2FA-D0773AAC5CAF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20" name="ホームベース 2">
              <a:extLst>
                <a:ext uri="{FF2B5EF4-FFF2-40B4-BE49-F238E27FC236}">
                  <a16:creationId xmlns:a16="http://schemas.microsoft.com/office/drawing/2014/main" xmlns="" id="{FAEB3BE2-FB1A-4761-895F-DAE2E4AD0BED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3">
              <a:extLst>
                <a:ext uri="{FF2B5EF4-FFF2-40B4-BE49-F238E27FC236}">
                  <a16:creationId xmlns:a16="http://schemas.microsoft.com/office/drawing/2014/main" xmlns="" id="{2A5BE346-8119-4C7F-8ABF-ECAFEF250F95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379030" y="1760637"/>
            <a:ext cx="3028128" cy="2367927"/>
            <a:chOff x="6226508" y="1556792"/>
            <a:chExt cx="2881046" cy="2736813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6393160" y="1556792"/>
              <a:ext cx="2714394" cy="2714394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1851">
              <a:off x="6226508" y="2924999"/>
              <a:ext cx="1116459" cy="1116459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>
              <a:off x="6231123" y="3565428"/>
              <a:ext cx="728177" cy="728177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2198004" y="1547618"/>
            <a:ext cx="2852968" cy="2868508"/>
            <a:chOff x="1368475" y="1543224"/>
            <a:chExt cx="2714394" cy="3398470"/>
          </a:xfrm>
        </p:grpSpPr>
        <p:grpSp>
          <p:nvGrpSpPr>
            <p:cNvPr id="30" name="그룹 29"/>
            <p:cNvGrpSpPr/>
            <p:nvPr/>
          </p:nvGrpSpPr>
          <p:grpSpPr>
            <a:xfrm>
              <a:off x="1584499" y="3573542"/>
              <a:ext cx="1368152" cy="1368152"/>
              <a:chOff x="9705528" y="-4419872"/>
              <a:chExt cx="1368152" cy="1368152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9705528" y="-4419872"/>
                <a:ext cx="1368152" cy="1368152"/>
              </a:xfrm>
              <a:prstGeom prst="ellipse">
                <a:avLst/>
              </a:prstGeom>
              <a:solidFill>
                <a:srgbClr val="FF8463"/>
              </a:solidFill>
              <a:ln w="76200">
                <a:solidFill>
                  <a:srgbClr val="ED68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타원 32"/>
              <p:cNvSpPr/>
              <p:nvPr/>
            </p:nvSpPr>
            <p:spPr>
              <a:xfrm>
                <a:off x="10065568" y="-4059832"/>
                <a:ext cx="648072" cy="648072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FAB9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368475" y="1543224"/>
              <a:ext cx="2714394" cy="2714394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791292" y="4738562"/>
            <a:ext cx="4952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/>
              <a:t>Figure 1. 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Optical type</a:t>
            </a:r>
            <a:endParaRPr lang="ko-KR" altLang="en-US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5504540" y="4750063"/>
            <a:ext cx="4952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dirty="0"/>
              <a:t>Figure 2. </a:t>
            </a:r>
            <a:r>
              <a:rPr lang="en-US" altLang="ko-KR" sz="2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Capacitance type</a:t>
            </a:r>
            <a:endParaRPr lang="ko-KR" altLang="en-US" sz="2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615060" y="643345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-13-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9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FC88026-7235-4012-B779-DDB6134FD882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正方形/長方形 4">
            <a:extLst>
              <a:ext uri="{FF2B5EF4-FFF2-40B4-BE49-F238E27FC236}">
                <a16:creationId xmlns:a16="http://schemas.microsoft.com/office/drawing/2014/main" xmlns="" id="{34FCEFFD-91D1-4EE9-9B73-AE1318307C12}"/>
              </a:ext>
            </a:extLst>
          </p:cNvPr>
          <p:cNvSpPr/>
          <p:nvPr/>
        </p:nvSpPr>
        <p:spPr>
          <a:xfrm>
            <a:off x="0" y="6292442"/>
            <a:ext cx="12192000" cy="573017"/>
          </a:xfrm>
          <a:prstGeom prst="rect">
            <a:avLst/>
          </a:prstGeom>
          <a:gradFill flip="none" rotWithShape="1">
            <a:gsLst>
              <a:gs pos="0">
                <a:srgbClr val="22578B">
                  <a:shade val="30000"/>
                  <a:satMod val="115000"/>
                </a:srgbClr>
              </a:gs>
              <a:gs pos="50000">
                <a:srgbClr val="22578B">
                  <a:shade val="67500"/>
                  <a:satMod val="115000"/>
                </a:srgbClr>
              </a:gs>
              <a:gs pos="100000">
                <a:srgbClr val="22578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2359" y="345212"/>
            <a:ext cx="604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ko-KR" sz="32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Touch Sensor &amp; Taste Sensor </a:t>
            </a:r>
            <a:endParaRPr lang="ko-KR" altLang="en-US" sz="32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1392783" y="6589918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9" name="グループ化 1">
            <a:extLst>
              <a:ext uri="{FF2B5EF4-FFF2-40B4-BE49-F238E27FC236}">
                <a16:creationId xmlns:a16="http://schemas.microsoft.com/office/drawing/2014/main" xmlns="" id="{EBA95E9C-AD35-45DF-B2FA-D0773AAC5CAF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20" name="ホームベース 2">
              <a:extLst>
                <a:ext uri="{FF2B5EF4-FFF2-40B4-BE49-F238E27FC236}">
                  <a16:creationId xmlns:a16="http://schemas.microsoft.com/office/drawing/2014/main" xmlns="" id="{FAEB3BE2-FB1A-4761-895F-DAE2E4AD0BED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3">
              <a:extLst>
                <a:ext uri="{FF2B5EF4-FFF2-40B4-BE49-F238E27FC236}">
                  <a16:creationId xmlns:a16="http://schemas.microsoft.com/office/drawing/2014/main" xmlns="" id="{2A5BE346-8119-4C7F-8ABF-ECAFEF250F95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2235985" y="4656531"/>
            <a:ext cx="3565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+mj-lt"/>
                <a:ea typeface="굴림" panose="020B0600000101010101" pitchFamily="50" charset="-127"/>
              </a:rPr>
              <a:t>Taste sensor using TFT</a:t>
            </a:r>
            <a:endParaRPr lang="ko-KR" altLang="en-US" sz="2400" dirty="0">
              <a:latin typeface="+mj-lt"/>
              <a:ea typeface="굴림" panose="020B0600000101010101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63" y="1705629"/>
            <a:ext cx="2178716" cy="2904955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r="4025" b="10156"/>
          <a:stretch/>
        </p:blipFill>
        <p:spPr>
          <a:xfrm>
            <a:off x="6059656" y="1751577"/>
            <a:ext cx="3672408" cy="2904953"/>
          </a:xfrm>
          <a:prstGeom prst="rect">
            <a:avLst/>
          </a:prstGeom>
        </p:spPr>
      </p:pic>
      <p:sp>
        <p:nvSpPr>
          <p:cNvPr id="53" name="직사각형 52"/>
          <p:cNvSpPr/>
          <p:nvPr/>
        </p:nvSpPr>
        <p:spPr>
          <a:xfrm>
            <a:off x="6339123" y="4656531"/>
            <a:ext cx="3350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+mj-lt"/>
                <a:ea typeface="굴림" panose="020B0600000101010101" pitchFamily="50" charset="-127"/>
              </a:rPr>
              <a:t>Circuit of the amplifier</a:t>
            </a:r>
            <a:endParaRPr lang="ko-KR" altLang="en-US" sz="2400" dirty="0">
              <a:latin typeface="+mj-lt"/>
              <a:ea typeface="굴림" panose="020B0600000101010101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615060" y="643345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-14-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17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8FC88026-7235-4012-B779-DDB6134FD882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正方形/長方形 4">
            <a:extLst>
              <a:ext uri="{FF2B5EF4-FFF2-40B4-BE49-F238E27FC236}">
                <a16:creationId xmlns:a16="http://schemas.microsoft.com/office/drawing/2014/main" xmlns="" id="{540D84D5-DC67-401E-AA65-39645F6F533F}"/>
              </a:ext>
            </a:extLst>
          </p:cNvPr>
          <p:cNvSpPr/>
          <p:nvPr/>
        </p:nvSpPr>
        <p:spPr>
          <a:xfrm>
            <a:off x="0" y="6292442"/>
            <a:ext cx="12192000" cy="573017"/>
          </a:xfrm>
          <a:prstGeom prst="rect">
            <a:avLst/>
          </a:prstGeom>
          <a:gradFill flip="none" rotWithShape="1">
            <a:gsLst>
              <a:gs pos="0">
                <a:srgbClr val="22578B">
                  <a:shade val="30000"/>
                  <a:satMod val="115000"/>
                </a:srgbClr>
              </a:gs>
              <a:gs pos="50000">
                <a:srgbClr val="22578B">
                  <a:shade val="67500"/>
                  <a:satMod val="115000"/>
                </a:srgbClr>
              </a:gs>
              <a:gs pos="100000">
                <a:srgbClr val="22578B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86355" y="256312"/>
            <a:ext cx="6255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ja-JP" sz="4800" b="1" spc="-15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en-US" altLang="ja-JP" sz="48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Interfacial oxidation</a:t>
            </a:r>
            <a:endParaRPr lang="ko-KR" altLang="en-US" sz="48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F3E353-2C67-4DDB-A9A1-1154EB68A3C7}"/>
              </a:ext>
            </a:extLst>
          </p:cNvPr>
          <p:cNvSpPr txBox="1"/>
          <p:nvPr/>
        </p:nvSpPr>
        <p:spPr>
          <a:xfrm>
            <a:off x="1392783" y="6589918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9" name="グループ化 1">
            <a:extLst>
              <a:ext uri="{FF2B5EF4-FFF2-40B4-BE49-F238E27FC236}">
                <a16:creationId xmlns:a16="http://schemas.microsoft.com/office/drawing/2014/main" xmlns="" id="{EBA95E9C-AD35-45DF-B2FA-D0773AAC5CAF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20" name="ホームベース 2">
              <a:extLst>
                <a:ext uri="{FF2B5EF4-FFF2-40B4-BE49-F238E27FC236}">
                  <a16:creationId xmlns:a16="http://schemas.microsoft.com/office/drawing/2014/main" xmlns="" id="{FAEB3BE2-FB1A-4761-895F-DAE2E4AD0BED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3">
              <a:extLst>
                <a:ext uri="{FF2B5EF4-FFF2-40B4-BE49-F238E27FC236}">
                  <a16:creationId xmlns:a16="http://schemas.microsoft.com/office/drawing/2014/main" xmlns="" id="{2A5BE346-8119-4C7F-8ABF-ECAFEF250F95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4B89CDC8-31F3-4234-81F2-61E374956891}"/>
              </a:ext>
            </a:extLst>
          </p:cNvPr>
          <p:cNvSpPr/>
          <p:nvPr/>
        </p:nvSpPr>
        <p:spPr>
          <a:xfrm>
            <a:off x="3233910" y="4954770"/>
            <a:ext cx="57241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0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Interfacial oxidation research.</a:t>
            </a:r>
            <a:endParaRPr lang="ko-KR" altLang="en-US" sz="3000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CDD1DC13-C6FD-4103-B79C-28520915B5F3}"/>
              </a:ext>
            </a:extLst>
          </p:cNvPr>
          <p:cNvSpPr/>
          <p:nvPr/>
        </p:nvSpPr>
        <p:spPr>
          <a:xfrm>
            <a:off x="2477565" y="3481442"/>
            <a:ext cx="6984776" cy="5730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>
                    <a:lumMod val="60000"/>
                    <a:lumOff val="40000"/>
                  </a:schemeClr>
                </a:solidFill>
              </a:rPr>
              <a:t>Glass</a:t>
            </a:r>
            <a:endParaRPr lang="ko-KR" alt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56A5221F-E2A7-4567-B5C0-9883F42DBD32}"/>
              </a:ext>
            </a:extLst>
          </p:cNvPr>
          <p:cNvSpPr/>
          <p:nvPr/>
        </p:nvSpPr>
        <p:spPr>
          <a:xfrm>
            <a:off x="2477565" y="3190363"/>
            <a:ext cx="6984776" cy="2910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IGZO</a:t>
            </a:r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xmlns="" id="{EE91911F-6155-49E6-A22E-A13CB8789818}"/>
              </a:ext>
            </a:extLst>
          </p:cNvPr>
          <p:cNvSpPr/>
          <p:nvPr/>
        </p:nvSpPr>
        <p:spPr>
          <a:xfrm>
            <a:off x="2477565" y="2974339"/>
            <a:ext cx="6984776" cy="2160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Interfacial Oxidation</a:t>
            </a:r>
            <a:endParaRPr lang="ko-KR" altLang="en-US" b="1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xmlns="" id="{51BAAE8D-BFEB-4220-8A8D-A94A2B9E2F49}"/>
              </a:ext>
            </a:extLst>
          </p:cNvPr>
          <p:cNvSpPr/>
          <p:nvPr/>
        </p:nvSpPr>
        <p:spPr>
          <a:xfrm>
            <a:off x="2477565" y="2692401"/>
            <a:ext cx="6984776" cy="2819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Metal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615060" y="643345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-15-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25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5">
            <a:extLst>
              <a:ext uri="{FF2B5EF4-FFF2-40B4-BE49-F238E27FC236}">
                <a16:creationId xmlns:a16="http://schemas.microsoft.com/office/drawing/2014/main" xmlns="" id="{FB753A61-FB71-42CF-8334-CD776638B581}"/>
              </a:ext>
            </a:extLst>
          </p:cNvPr>
          <p:cNvSpPr/>
          <p:nvPr/>
        </p:nvSpPr>
        <p:spPr>
          <a:xfrm>
            <a:off x="0" y="2028408"/>
            <a:ext cx="12192000" cy="4239867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4">
            <a:extLst>
              <a:ext uri="{FF2B5EF4-FFF2-40B4-BE49-F238E27FC236}">
                <a16:creationId xmlns:a16="http://schemas.microsoft.com/office/drawing/2014/main" xmlns="" id="{F17FD4D0-EBA7-4666-B521-66F6F9A997FD}"/>
              </a:ext>
            </a:extLst>
          </p:cNvPr>
          <p:cNvSpPr/>
          <p:nvPr/>
        </p:nvSpPr>
        <p:spPr>
          <a:xfrm>
            <a:off x="0" y="630057"/>
            <a:ext cx="12192000" cy="136580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23">
            <a:extLst>
              <a:ext uri="{FF2B5EF4-FFF2-40B4-BE49-F238E27FC236}">
                <a16:creationId xmlns:a16="http://schemas.microsoft.com/office/drawing/2014/main" xmlns="" id="{0A06C4B1-9DA1-4C82-817C-252CA9341302}"/>
              </a:ext>
            </a:extLst>
          </p:cNvPr>
          <p:cNvGrpSpPr/>
          <p:nvPr/>
        </p:nvGrpSpPr>
        <p:grpSpPr>
          <a:xfrm>
            <a:off x="556590" y="1460994"/>
            <a:ext cx="3869636" cy="1134834"/>
            <a:chOff x="556590" y="1460994"/>
            <a:chExt cx="3869636" cy="1134834"/>
          </a:xfrm>
        </p:grpSpPr>
        <p:sp>
          <p:nvSpPr>
            <p:cNvPr id="6" name="ホームベース 7">
              <a:extLst>
                <a:ext uri="{FF2B5EF4-FFF2-40B4-BE49-F238E27FC236}">
                  <a16:creationId xmlns:a16="http://schemas.microsoft.com/office/drawing/2014/main" xmlns="" id="{07312CC8-BDBD-4DBC-9E79-AB2511AEAA2B}"/>
                </a:ext>
              </a:extLst>
            </p:cNvPr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8">
              <a:extLst>
                <a:ext uri="{FF2B5EF4-FFF2-40B4-BE49-F238E27FC236}">
                  <a16:creationId xmlns:a16="http://schemas.microsoft.com/office/drawing/2014/main" xmlns="" id="{F0591927-51F6-4D9E-829D-AF626F57FFF5}"/>
                </a:ext>
              </a:extLst>
            </p:cNvPr>
            <p:cNvSpPr txBox="1"/>
            <p:nvPr/>
          </p:nvSpPr>
          <p:spPr>
            <a:xfrm>
              <a:off x="1087230" y="1612910"/>
              <a:ext cx="30148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b="1" spc="-300" dirty="0">
                  <a:solidFill>
                    <a:srgbClr val="1F3359"/>
                  </a:solidFill>
                </a:rPr>
                <a:t>EDLAB</a:t>
              </a:r>
              <a:endParaRPr kumimoji="1" lang="ja-JP" altLang="en-US" sz="4800" b="1" spc="-300" dirty="0">
                <a:solidFill>
                  <a:srgbClr val="1F3359"/>
                </a:solidFill>
              </a:endParaRPr>
            </a:p>
          </p:txBody>
        </p:sp>
      </p:grpSp>
      <p:sp>
        <p:nvSpPr>
          <p:cNvPr id="8" name="제목 2">
            <a:extLst>
              <a:ext uri="{FF2B5EF4-FFF2-40B4-BE49-F238E27FC236}">
                <a16:creationId xmlns:a16="http://schemas.microsoft.com/office/drawing/2014/main" xmlns="" id="{6F3436EC-FB6B-41D5-9E74-6E46B3BBDBA2}"/>
              </a:ext>
            </a:extLst>
          </p:cNvPr>
          <p:cNvSpPr txBox="1">
            <a:spLocks/>
          </p:cNvSpPr>
          <p:nvPr/>
        </p:nvSpPr>
        <p:spPr>
          <a:xfrm>
            <a:off x="1524000" y="3212976"/>
            <a:ext cx="9144000" cy="1008111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4800" dirty="0">
                <a:solidFill>
                  <a:schemeClr val="bg1">
                    <a:lumMod val="95000"/>
                  </a:schemeClr>
                </a:solidFill>
              </a:rPr>
              <a:t>Thank you for attention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463FE024-AF06-4BCF-B1C2-88D66774C5B3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EE3FD1D-85A4-419A-B4BE-D56E43EE6600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11" name="제목 2">
            <a:extLst>
              <a:ext uri="{FF2B5EF4-FFF2-40B4-BE49-F238E27FC236}">
                <a16:creationId xmlns:a16="http://schemas.microsoft.com/office/drawing/2014/main" xmlns="" id="{B7BD500C-5166-47CE-8E5F-5833AED78F51}"/>
              </a:ext>
            </a:extLst>
          </p:cNvPr>
          <p:cNvSpPr txBox="1">
            <a:spLocks/>
          </p:cNvSpPr>
          <p:nvPr/>
        </p:nvSpPr>
        <p:spPr>
          <a:xfrm>
            <a:off x="1080000" y="70801"/>
            <a:ext cx="10392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The 20</a:t>
            </a:r>
            <a:r>
              <a:rPr lang="en-US" altLang="ko-KR" sz="2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 Technical Collaboration Meeting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FE21ED-D010-4188-83AE-B96B88E5C032}"/>
              </a:ext>
            </a:extLst>
          </p:cNvPr>
          <p:cNvSpPr txBox="1"/>
          <p:nvPr/>
        </p:nvSpPr>
        <p:spPr>
          <a:xfrm>
            <a:off x="1392783" y="6589918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5060" y="643345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-16-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F64F037B-4929-4A01-BEAF-0E6DDE115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" y="0"/>
            <a:ext cx="12192000" cy="6864627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-9027" y="1580529"/>
            <a:ext cx="12192000" cy="5264896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0" y="662609"/>
            <a:ext cx="12192000" cy="917919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513141" y="1131170"/>
            <a:ext cx="3329990" cy="917919"/>
            <a:chOff x="556590" y="1460994"/>
            <a:chExt cx="3869636" cy="1134834"/>
          </a:xfrm>
        </p:grpSpPr>
        <p:sp>
          <p:nvSpPr>
            <p:cNvPr id="5" name="ホームベース 4"/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32392" y="1606942"/>
              <a:ext cx="36735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rgbClr val="1F3359"/>
                  </a:solidFill>
                </a:rPr>
                <a:t>Introduction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9112094" y="1082723"/>
            <a:ext cx="2506749" cy="550548"/>
            <a:chOff x="7797664" y="910445"/>
            <a:chExt cx="3980206" cy="87415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797664" y="910445"/>
              <a:ext cx="1022897" cy="797622"/>
              <a:chOff x="6811617" y="999956"/>
              <a:chExt cx="1022897" cy="797622"/>
            </a:xfrm>
          </p:grpSpPr>
          <p:sp>
            <p:nvSpPr>
              <p:cNvPr id="15" name="二等辺三角形 14"/>
              <p:cNvSpPr/>
              <p:nvPr/>
            </p:nvSpPr>
            <p:spPr>
              <a:xfrm>
                <a:off x="6811617" y="999956"/>
                <a:ext cx="884584" cy="762572"/>
              </a:xfrm>
              <a:prstGeom prst="triangle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二等辺三角形 15"/>
              <p:cNvSpPr/>
              <p:nvPr/>
            </p:nvSpPr>
            <p:spPr>
              <a:xfrm>
                <a:off x="6917635" y="1007165"/>
                <a:ext cx="916879" cy="790413"/>
              </a:xfrm>
              <a:prstGeom prst="triangle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9380681" y="910445"/>
              <a:ext cx="918534" cy="874158"/>
              <a:chOff x="8132702" y="1007164"/>
              <a:chExt cx="918534" cy="874158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8132702" y="1118750"/>
                <a:ext cx="828260" cy="762572"/>
              </a:xfrm>
              <a:prstGeom prst="rect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8236228" y="1007164"/>
                <a:ext cx="815008" cy="790413"/>
              </a:xfrm>
              <a:prstGeom prst="rect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10859336" y="910445"/>
              <a:ext cx="918534" cy="840710"/>
              <a:chOff x="9349424" y="1020404"/>
              <a:chExt cx="918534" cy="840710"/>
            </a:xfrm>
          </p:grpSpPr>
          <p:sp>
            <p:nvSpPr>
              <p:cNvPr id="11" name="五角形 10"/>
              <p:cNvSpPr/>
              <p:nvPr/>
            </p:nvSpPr>
            <p:spPr>
              <a:xfrm>
                <a:off x="9349424" y="1065882"/>
                <a:ext cx="819977" cy="795232"/>
              </a:xfrm>
              <a:prstGeom prst="pentagon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五角形 11"/>
              <p:cNvSpPr/>
              <p:nvPr/>
            </p:nvSpPr>
            <p:spPr>
              <a:xfrm>
                <a:off x="9452950" y="1020404"/>
                <a:ext cx="815008" cy="790413"/>
              </a:xfrm>
              <a:prstGeom prst="pentagon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849A6C3-B1F1-4B55-95D6-04DCE29E2C1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1188574-9808-43EA-A9E1-6C06F5C21F42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21" name="제목 2">
            <a:extLst>
              <a:ext uri="{FF2B5EF4-FFF2-40B4-BE49-F238E27FC236}">
                <a16:creationId xmlns:a16="http://schemas.microsoft.com/office/drawing/2014/main" xmlns="" id="{E6317F61-323B-489A-9CFB-DEE6EB8562EC}"/>
              </a:ext>
            </a:extLst>
          </p:cNvPr>
          <p:cNvSpPr txBox="1">
            <a:spLocks/>
          </p:cNvSpPr>
          <p:nvPr/>
        </p:nvSpPr>
        <p:spPr>
          <a:xfrm>
            <a:off x="1080000" y="70801"/>
            <a:ext cx="10392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The 20</a:t>
            </a:r>
            <a:r>
              <a:rPr lang="en-US" altLang="ko-KR" sz="2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 Technical Collaboration Meeting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5F549B-3418-446C-AC96-6B50651C7357}"/>
              </a:ext>
            </a:extLst>
          </p:cNvPr>
          <p:cNvSpPr txBox="1"/>
          <p:nvPr/>
        </p:nvSpPr>
        <p:spPr>
          <a:xfrm>
            <a:off x="1316583" y="6585325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tx1">
                  <a:lumMod val="40000"/>
                  <a:lumOff val="6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8790778F-198A-4895-A5CB-6F90E73A90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31" y="1784982"/>
            <a:ext cx="1828200" cy="2437595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C57190A8-ACBC-4650-BF81-191DF758F334}"/>
              </a:ext>
            </a:extLst>
          </p:cNvPr>
          <p:cNvSpPr/>
          <p:nvPr/>
        </p:nvSpPr>
        <p:spPr>
          <a:xfrm>
            <a:off x="2842431" y="4332882"/>
            <a:ext cx="6096000" cy="1420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  <a:cs typeface="함초롬바탕" panose="02030504000101010101" pitchFamily="18" charset="-127"/>
              </a:rPr>
              <a:t>Name : </a:t>
            </a:r>
            <a:r>
              <a:rPr lang="en-US" altLang="ko-KR" sz="2000" b="1" dirty="0" err="1">
                <a:solidFill>
                  <a:schemeClr val="bg1"/>
                </a:solidFill>
                <a:ea typeface="굴림" panose="020B0600000101010101" pitchFamily="50" charset="-127"/>
                <a:cs typeface="함초롬바탕" panose="02030504000101010101" pitchFamily="18" charset="-127"/>
              </a:rPr>
              <a:t>WonJun</a:t>
            </a: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  <a:cs typeface="함초롬바탕" panose="02030504000101010101" pitchFamily="18" charset="-127"/>
              </a:rPr>
              <a:t> Kang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  <a:cs typeface="함초롬바탕" panose="02030504000101010101" pitchFamily="18" charset="-127"/>
              </a:rPr>
              <a:t>Age : 27 (Undergraduate)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  <a:cs typeface="함초롬바탕" panose="02030504000101010101" pitchFamily="18" charset="-127"/>
              </a:rPr>
              <a:t>Major: </a:t>
            </a: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Electronic Display Engineering</a:t>
            </a:r>
            <a:endParaRPr lang="en-US" altLang="ko-KR" sz="2000" b="1" dirty="0">
              <a:solidFill>
                <a:schemeClr val="bg1"/>
              </a:solidFill>
              <a:ea typeface="굴림" panose="020B0600000101010101" pitchFamily="50" charset="-127"/>
              <a:cs typeface="함초롬바탕" panose="02030504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-2-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1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662609"/>
            <a:ext cx="12192000" cy="76944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323518" y="1947271"/>
            <a:ext cx="4725560" cy="646332"/>
            <a:chOff x="1965105" y="2451651"/>
            <a:chExt cx="8070575" cy="808384"/>
          </a:xfrm>
        </p:grpSpPr>
        <p:sp>
          <p:nvSpPr>
            <p:cNvPr id="7" name="正方形/長方形 6"/>
            <p:cNvSpPr/>
            <p:nvPr/>
          </p:nvSpPr>
          <p:spPr>
            <a:xfrm>
              <a:off x="1965105" y="2451652"/>
              <a:ext cx="808383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b="1" dirty="0">
                  <a:solidFill>
                    <a:schemeClr val="tx1">
                      <a:lumMod val="75000"/>
                    </a:schemeClr>
                  </a:solidFill>
                </a:rPr>
                <a:t>1</a:t>
              </a:r>
              <a:endParaRPr lang="ja-JP" altLang="en-US" sz="4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091540" y="2451651"/>
              <a:ext cx="6944140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298615" y="2482952"/>
              <a:ext cx="3161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LAB</a:t>
              </a:r>
              <a:r>
                <a:rPr kumimoji="1" lang="ko-KR" altLang="en-US" sz="36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kumimoji="1" lang="en-US" altLang="ko-KR" sz="36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MEMBER</a:t>
              </a:r>
              <a:endParaRPr kumimoji="1" lang="ja-JP" altLang="en-US" sz="3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125604" y="1972297"/>
            <a:ext cx="4725560" cy="646334"/>
            <a:chOff x="1965105" y="2451649"/>
            <a:chExt cx="8070575" cy="808386"/>
          </a:xfrm>
        </p:grpSpPr>
        <p:sp>
          <p:nvSpPr>
            <p:cNvPr id="16" name="正方形/長方形 15"/>
            <p:cNvSpPr/>
            <p:nvPr/>
          </p:nvSpPr>
          <p:spPr>
            <a:xfrm>
              <a:off x="1965105" y="2451652"/>
              <a:ext cx="808383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b="1" dirty="0">
                  <a:solidFill>
                    <a:schemeClr val="tx1">
                      <a:lumMod val="75000"/>
                    </a:schemeClr>
                  </a:solidFill>
                </a:rPr>
                <a:t>3</a:t>
              </a:r>
              <a:endParaRPr lang="ja-JP" altLang="en-US" sz="4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091540" y="2451649"/>
              <a:ext cx="6944140" cy="80838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313043" y="2466377"/>
              <a:ext cx="3959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ED Lab Research</a:t>
              </a:r>
              <a:endParaRPr kumimoji="1" lang="ja-JP" altLang="en-US" sz="3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3ED358D-ADDD-4321-ACA4-2044311531CA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37DA7E2A-BB36-4621-9411-1746EAB7761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26" name="제목 2">
            <a:extLst>
              <a:ext uri="{FF2B5EF4-FFF2-40B4-BE49-F238E27FC236}">
                <a16:creationId xmlns:a16="http://schemas.microsoft.com/office/drawing/2014/main" xmlns="" id="{B2EFC5D7-595C-4035-931D-D04EBE8D1137}"/>
              </a:ext>
            </a:extLst>
          </p:cNvPr>
          <p:cNvSpPr txBox="1">
            <a:spLocks/>
          </p:cNvSpPr>
          <p:nvPr/>
        </p:nvSpPr>
        <p:spPr>
          <a:xfrm>
            <a:off x="1080000" y="70801"/>
            <a:ext cx="10392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The 20</a:t>
            </a:r>
            <a:r>
              <a:rPr lang="en-US" altLang="ko-KR" sz="2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 Technical Collaboration Meeting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5" name="グループ化 14">
            <a:extLst>
              <a:ext uri="{FF2B5EF4-FFF2-40B4-BE49-F238E27FC236}">
                <a16:creationId xmlns:a16="http://schemas.microsoft.com/office/drawing/2014/main" xmlns="" id="{E37EDEDA-BEA5-47E3-A4D5-021E92D35354}"/>
              </a:ext>
            </a:extLst>
          </p:cNvPr>
          <p:cNvGrpSpPr/>
          <p:nvPr/>
        </p:nvGrpSpPr>
        <p:grpSpPr>
          <a:xfrm>
            <a:off x="6773524" y="2946994"/>
            <a:ext cx="4130648" cy="523220"/>
            <a:chOff x="3091540" y="2451651"/>
            <a:chExt cx="6944140" cy="823702"/>
          </a:xfrm>
        </p:grpSpPr>
        <p:sp>
          <p:nvSpPr>
            <p:cNvPr id="28" name="正方形/長方形 16">
              <a:extLst>
                <a:ext uri="{FF2B5EF4-FFF2-40B4-BE49-F238E27FC236}">
                  <a16:creationId xmlns:a16="http://schemas.microsoft.com/office/drawing/2014/main" xmlns="" id="{8FD0A15A-013D-4E62-A1B0-1A9A996A36D3}"/>
                </a:ext>
              </a:extLst>
            </p:cNvPr>
            <p:cNvSpPr/>
            <p:nvPr/>
          </p:nvSpPr>
          <p:spPr>
            <a:xfrm>
              <a:off x="3091540" y="2451651"/>
              <a:ext cx="6944140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9" name="テキスト ボックス 17">
              <a:extLst>
                <a:ext uri="{FF2B5EF4-FFF2-40B4-BE49-F238E27FC236}">
                  <a16:creationId xmlns:a16="http://schemas.microsoft.com/office/drawing/2014/main" xmlns="" id="{BBBD4AC5-BB7F-45C1-A646-92F05652C056}"/>
                </a:ext>
              </a:extLst>
            </p:cNvPr>
            <p:cNvSpPr txBox="1"/>
            <p:nvPr/>
          </p:nvSpPr>
          <p:spPr>
            <a:xfrm>
              <a:off x="4086141" y="2451651"/>
              <a:ext cx="4198639" cy="823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- Stretchable Display</a:t>
              </a:r>
              <a:endPara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30" name="グループ化 14">
            <a:extLst>
              <a:ext uri="{FF2B5EF4-FFF2-40B4-BE49-F238E27FC236}">
                <a16:creationId xmlns:a16="http://schemas.microsoft.com/office/drawing/2014/main" xmlns="" id="{B7012E25-30EE-4406-A409-FFB3728416CA}"/>
              </a:ext>
            </a:extLst>
          </p:cNvPr>
          <p:cNvGrpSpPr/>
          <p:nvPr/>
        </p:nvGrpSpPr>
        <p:grpSpPr>
          <a:xfrm>
            <a:off x="6751224" y="3872764"/>
            <a:ext cx="4152948" cy="523220"/>
            <a:chOff x="3091540" y="2451651"/>
            <a:chExt cx="6944140" cy="823702"/>
          </a:xfrm>
        </p:grpSpPr>
        <p:sp>
          <p:nvSpPr>
            <p:cNvPr id="31" name="正方形/長方形 16">
              <a:extLst>
                <a:ext uri="{FF2B5EF4-FFF2-40B4-BE49-F238E27FC236}">
                  <a16:creationId xmlns:a16="http://schemas.microsoft.com/office/drawing/2014/main" xmlns="" id="{65CFCBF5-99AD-4290-80DA-FD20F7E4F9CE}"/>
                </a:ext>
              </a:extLst>
            </p:cNvPr>
            <p:cNvSpPr/>
            <p:nvPr/>
          </p:nvSpPr>
          <p:spPr>
            <a:xfrm>
              <a:off x="3091540" y="2451651"/>
              <a:ext cx="6944140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2" name="テキスト ボックス 17">
              <a:extLst>
                <a:ext uri="{FF2B5EF4-FFF2-40B4-BE49-F238E27FC236}">
                  <a16:creationId xmlns:a16="http://schemas.microsoft.com/office/drawing/2014/main" xmlns="" id="{92CE94FE-4C07-4C3C-B13C-018399A2C9DD}"/>
                </a:ext>
              </a:extLst>
            </p:cNvPr>
            <p:cNvSpPr txBox="1"/>
            <p:nvPr/>
          </p:nvSpPr>
          <p:spPr>
            <a:xfrm>
              <a:off x="4150119" y="2451651"/>
              <a:ext cx="4154656" cy="823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- </a:t>
              </a:r>
              <a:r>
                <a:rPr lang="en-US" altLang="ja-JP" sz="2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Presbyopia glasses</a:t>
              </a:r>
              <a:endPara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38" name="グループ化 3">
            <a:extLst>
              <a:ext uri="{FF2B5EF4-FFF2-40B4-BE49-F238E27FC236}">
                <a16:creationId xmlns:a16="http://schemas.microsoft.com/office/drawing/2014/main" xmlns="" id="{5256DD75-54BD-4B96-9329-58DBF00215BE}"/>
              </a:ext>
            </a:extLst>
          </p:cNvPr>
          <p:cNvGrpSpPr/>
          <p:nvPr/>
        </p:nvGrpSpPr>
        <p:grpSpPr>
          <a:xfrm>
            <a:off x="246771" y="1071222"/>
            <a:ext cx="2368838" cy="685615"/>
            <a:chOff x="551654" y="1435270"/>
            <a:chExt cx="3874572" cy="1160558"/>
          </a:xfrm>
        </p:grpSpPr>
        <p:sp>
          <p:nvSpPr>
            <p:cNvPr id="39" name="ホームベース 4">
              <a:extLst>
                <a:ext uri="{FF2B5EF4-FFF2-40B4-BE49-F238E27FC236}">
                  <a16:creationId xmlns:a16="http://schemas.microsoft.com/office/drawing/2014/main" xmlns="" id="{9B302E7B-707C-425F-9618-24047AB53FBA}"/>
                </a:ext>
              </a:extLst>
            </p:cNvPr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5">
              <a:extLst>
                <a:ext uri="{FF2B5EF4-FFF2-40B4-BE49-F238E27FC236}">
                  <a16:creationId xmlns:a16="http://schemas.microsoft.com/office/drawing/2014/main" xmlns="" id="{38DF6A77-5DCB-4552-9EFD-420529EBD53D}"/>
                </a:ext>
              </a:extLst>
            </p:cNvPr>
            <p:cNvSpPr txBox="1"/>
            <p:nvPr/>
          </p:nvSpPr>
          <p:spPr>
            <a:xfrm>
              <a:off x="551654" y="1435270"/>
              <a:ext cx="3574229" cy="1094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rgbClr val="1F3359"/>
                  </a:solidFill>
                </a:rPr>
                <a:t>Contents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27" name="グループ化 14">
            <a:extLst>
              <a:ext uri="{FF2B5EF4-FFF2-40B4-BE49-F238E27FC236}">
                <a16:creationId xmlns:a16="http://schemas.microsoft.com/office/drawing/2014/main" xmlns="" id="{08A81E13-F9E0-4000-A230-2F152DC6C3B5}"/>
              </a:ext>
            </a:extLst>
          </p:cNvPr>
          <p:cNvGrpSpPr/>
          <p:nvPr/>
        </p:nvGrpSpPr>
        <p:grpSpPr>
          <a:xfrm>
            <a:off x="6741690" y="4831382"/>
            <a:ext cx="4152948" cy="513489"/>
            <a:chOff x="3091540" y="2451651"/>
            <a:chExt cx="6944140" cy="808383"/>
          </a:xfrm>
        </p:grpSpPr>
        <p:sp>
          <p:nvSpPr>
            <p:cNvPr id="36" name="正方形/長方形 16">
              <a:extLst>
                <a:ext uri="{FF2B5EF4-FFF2-40B4-BE49-F238E27FC236}">
                  <a16:creationId xmlns:a16="http://schemas.microsoft.com/office/drawing/2014/main" xmlns="" id="{F875DD97-C484-4C1D-8B83-6D52DD28889B}"/>
                </a:ext>
              </a:extLst>
            </p:cNvPr>
            <p:cNvSpPr/>
            <p:nvPr/>
          </p:nvSpPr>
          <p:spPr>
            <a:xfrm>
              <a:off x="3091540" y="2451651"/>
              <a:ext cx="6944140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41" name="テキスト ボックス 17">
              <a:extLst>
                <a:ext uri="{FF2B5EF4-FFF2-40B4-BE49-F238E27FC236}">
                  <a16:creationId xmlns:a16="http://schemas.microsoft.com/office/drawing/2014/main" xmlns="" id="{F334DE3A-6B6B-4FE5-A43F-A06D4CD483AB}"/>
                </a:ext>
              </a:extLst>
            </p:cNvPr>
            <p:cNvSpPr txBox="1"/>
            <p:nvPr/>
          </p:nvSpPr>
          <p:spPr>
            <a:xfrm>
              <a:off x="3111714" y="2555965"/>
              <a:ext cx="6674680" cy="6298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- </a:t>
              </a:r>
              <a:r>
                <a:rPr lang="en-US" altLang="ja-JP" sz="20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Touch sensor &amp; Taste sensor</a:t>
              </a:r>
              <a:endParaRPr lang="ko-KR" altLang="en-US" sz="2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grpSp>
        <p:nvGrpSpPr>
          <p:cNvPr id="45" name="グループ化 14">
            <a:extLst>
              <a:ext uri="{FF2B5EF4-FFF2-40B4-BE49-F238E27FC236}">
                <a16:creationId xmlns:a16="http://schemas.microsoft.com/office/drawing/2014/main" xmlns="" id="{32C3206F-8850-426E-BB64-41903B84736F}"/>
              </a:ext>
            </a:extLst>
          </p:cNvPr>
          <p:cNvGrpSpPr/>
          <p:nvPr/>
        </p:nvGrpSpPr>
        <p:grpSpPr>
          <a:xfrm>
            <a:off x="6741690" y="5792203"/>
            <a:ext cx="4152948" cy="523222"/>
            <a:chOff x="3091540" y="2451651"/>
            <a:chExt cx="6944140" cy="823705"/>
          </a:xfrm>
        </p:grpSpPr>
        <p:sp>
          <p:nvSpPr>
            <p:cNvPr id="46" name="正方形/長方形 16">
              <a:extLst>
                <a:ext uri="{FF2B5EF4-FFF2-40B4-BE49-F238E27FC236}">
                  <a16:creationId xmlns:a16="http://schemas.microsoft.com/office/drawing/2014/main" xmlns="" id="{396B5F8D-C373-49CF-AE46-693C8F6B62B0}"/>
                </a:ext>
              </a:extLst>
            </p:cNvPr>
            <p:cNvSpPr/>
            <p:nvPr/>
          </p:nvSpPr>
          <p:spPr>
            <a:xfrm>
              <a:off x="3091540" y="2451651"/>
              <a:ext cx="6944140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47" name="テキスト ボックス 17">
              <a:extLst>
                <a:ext uri="{FF2B5EF4-FFF2-40B4-BE49-F238E27FC236}">
                  <a16:creationId xmlns:a16="http://schemas.microsoft.com/office/drawing/2014/main" xmlns="" id="{9DDF9485-DAFE-4B56-BD96-91AF3C98501B}"/>
                </a:ext>
              </a:extLst>
            </p:cNvPr>
            <p:cNvSpPr txBox="1"/>
            <p:nvPr/>
          </p:nvSpPr>
          <p:spPr>
            <a:xfrm>
              <a:off x="3094946" y="2451654"/>
              <a:ext cx="6667284" cy="823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ja-JP" sz="2800" b="1" spc="-150" dirty="0">
                  <a:solidFill>
                    <a:schemeClr val="tx1">
                      <a:lumMod val="7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- </a:t>
              </a:r>
              <a:r>
                <a:rPr lang="en-US" altLang="ja-JP" sz="28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Interfacial oxidation</a:t>
              </a:r>
              <a:endParaRPr lang="ko-KR" altLang="en-US" sz="2800" dirty="0"/>
            </a:p>
          </p:txBody>
        </p:sp>
      </p:grpSp>
      <p:grpSp>
        <p:nvGrpSpPr>
          <p:cNvPr id="33" name="グループ化 13"/>
          <p:cNvGrpSpPr/>
          <p:nvPr/>
        </p:nvGrpSpPr>
        <p:grpSpPr>
          <a:xfrm>
            <a:off x="323518" y="3806341"/>
            <a:ext cx="4725560" cy="671357"/>
            <a:chOff x="1965105" y="2451651"/>
            <a:chExt cx="8070575" cy="839684"/>
          </a:xfrm>
        </p:grpSpPr>
        <p:sp>
          <p:nvSpPr>
            <p:cNvPr id="34" name="正方形/長方形 6"/>
            <p:cNvSpPr/>
            <p:nvPr/>
          </p:nvSpPr>
          <p:spPr>
            <a:xfrm>
              <a:off x="1965105" y="2451652"/>
              <a:ext cx="808383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b="1" dirty="0">
                  <a:solidFill>
                    <a:schemeClr val="tx1">
                      <a:lumMod val="75000"/>
                    </a:schemeClr>
                  </a:solidFill>
                </a:rPr>
                <a:t>2</a:t>
              </a:r>
              <a:endParaRPr lang="ja-JP" altLang="en-US" sz="4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5" name="正方形/長方形 7"/>
            <p:cNvSpPr/>
            <p:nvPr/>
          </p:nvSpPr>
          <p:spPr>
            <a:xfrm>
              <a:off x="3091540" y="2451651"/>
              <a:ext cx="6944140" cy="80838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 sz="3600" b="1" spc="-15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7" name="テキスト ボックス 12"/>
            <p:cNvSpPr txBox="1"/>
            <p:nvPr/>
          </p:nvSpPr>
          <p:spPr>
            <a:xfrm>
              <a:off x="3298614" y="2482952"/>
              <a:ext cx="4564070" cy="808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Clean room</a:t>
              </a:r>
              <a:endParaRPr kumimoji="1" lang="ja-JP" altLang="en-US" sz="3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-3-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8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2028410"/>
            <a:ext cx="12192000" cy="4239867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62609"/>
            <a:ext cx="12192000" cy="136580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556590" y="1460994"/>
            <a:ext cx="3031356" cy="1134834"/>
            <a:chOff x="556590" y="1460994"/>
            <a:chExt cx="3869636" cy="1134834"/>
          </a:xfrm>
        </p:grpSpPr>
        <p:sp>
          <p:nvSpPr>
            <p:cNvPr id="5" name="ホームベース 4"/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95130" y="1705243"/>
              <a:ext cx="1310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1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9112094" y="1082723"/>
            <a:ext cx="2506749" cy="550548"/>
            <a:chOff x="7797664" y="910445"/>
            <a:chExt cx="3980206" cy="87415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797664" y="910445"/>
              <a:ext cx="1022897" cy="797622"/>
              <a:chOff x="6811617" y="999956"/>
              <a:chExt cx="1022897" cy="797622"/>
            </a:xfrm>
          </p:grpSpPr>
          <p:sp>
            <p:nvSpPr>
              <p:cNvPr id="15" name="二等辺三角形 14"/>
              <p:cNvSpPr/>
              <p:nvPr/>
            </p:nvSpPr>
            <p:spPr>
              <a:xfrm>
                <a:off x="6811617" y="999956"/>
                <a:ext cx="884584" cy="762572"/>
              </a:xfrm>
              <a:prstGeom prst="triangle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二等辺三角形 15"/>
              <p:cNvSpPr/>
              <p:nvPr/>
            </p:nvSpPr>
            <p:spPr>
              <a:xfrm>
                <a:off x="6917635" y="1007165"/>
                <a:ext cx="916879" cy="790413"/>
              </a:xfrm>
              <a:prstGeom prst="triangle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9380681" y="910445"/>
              <a:ext cx="918534" cy="874158"/>
              <a:chOff x="8132702" y="1007164"/>
              <a:chExt cx="918534" cy="874158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8132702" y="1118750"/>
                <a:ext cx="828260" cy="762572"/>
              </a:xfrm>
              <a:prstGeom prst="rect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8236228" y="1007164"/>
                <a:ext cx="815008" cy="790413"/>
              </a:xfrm>
              <a:prstGeom prst="rect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10859336" y="910445"/>
              <a:ext cx="918534" cy="840710"/>
              <a:chOff x="9349424" y="1020404"/>
              <a:chExt cx="918534" cy="840710"/>
            </a:xfrm>
          </p:grpSpPr>
          <p:sp>
            <p:nvSpPr>
              <p:cNvPr id="11" name="五角形 10"/>
              <p:cNvSpPr/>
              <p:nvPr/>
            </p:nvSpPr>
            <p:spPr>
              <a:xfrm>
                <a:off x="9349424" y="1065882"/>
                <a:ext cx="819977" cy="795232"/>
              </a:xfrm>
              <a:prstGeom prst="pentagon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五角形 11"/>
              <p:cNvSpPr/>
              <p:nvPr/>
            </p:nvSpPr>
            <p:spPr>
              <a:xfrm>
                <a:off x="9452950" y="1020404"/>
                <a:ext cx="815008" cy="790413"/>
              </a:xfrm>
              <a:prstGeom prst="pentagon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3587946" y="3394213"/>
            <a:ext cx="5016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6000" b="1" spc="-300" dirty="0">
                <a:solidFill>
                  <a:schemeClr val="bg1"/>
                </a:solidFill>
              </a:rPr>
              <a:t>LAB MEMBER</a:t>
            </a:r>
            <a:endParaRPr kumimoji="1" lang="ja-JP" altLang="en-US" sz="6000" b="1" spc="-300" dirty="0">
              <a:solidFill>
                <a:schemeClr val="bg1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849A6C3-B1F1-4B55-95D6-04DCE29E2C1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1188574-9808-43EA-A9E1-6C06F5C21F42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21" name="제목 2">
            <a:extLst>
              <a:ext uri="{FF2B5EF4-FFF2-40B4-BE49-F238E27FC236}">
                <a16:creationId xmlns:a16="http://schemas.microsoft.com/office/drawing/2014/main" xmlns="" id="{E6317F61-323B-489A-9CFB-DEE6EB8562EC}"/>
              </a:ext>
            </a:extLst>
          </p:cNvPr>
          <p:cNvSpPr txBox="1">
            <a:spLocks/>
          </p:cNvSpPr>
          <p:nvPr/>
        </p:nvSpPr>
        <p:spPr>
          <a:xfrm>
            <a:off x="1080000" y="70801"/>
            <a:ext cx="10392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The 20</a:t>
            </a:r>
            <a:r>
              <a:rPr lang="en-US" altLang="ko-KR" sz="2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 Technical Collaboration Meeting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5F549B-3418-446C-AC96-6B50651C7357}"/>
              </a:ext>
            </a:extLst>
          </p:cNvPr>
          <p:cNvSpPr txBox="1"/>
          <p:nvPr/>
        </p:nvSpPr>
        <p:spPr>
          <a:xfrm>
            <a:off x="1316583" y="6585325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tx1">
                  <a:lumMod val="40000"/>
                  <a:lumOff val="6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25946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-4-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9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직사각형 54">
            <a:extLst>
              <a:ext uri="{FF2B5EF4-FFF2-40B4-BE49-F238E27FC236}">
                <a16:creationId xmlns:a16="http://schemas.microsoft.com/office/drawing/2014/main" xmlns="" id="{1BE8D30E-2030-4DB2-A037-7F94F1717C12}"/>
              </a:ext>
            </a:extLst>
          </p:cNvPr>
          <p:cNvSpPr/>
          <p:nvPr/>
        </p:nvSpPr>
        <p:spPr>
          <a:xfrm>
            <a:off x="0" y="802497"/>
            <a:ext cx="12192000" cy="605550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747643" y="50685"/>
            <a:ext cx="4493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5400" b="1" spc="-300" dirty="0">
                <a:solidFill>
                  <a:schemeClr val="bg1"/>
                </a:solidFill>
              </a:rPr>
              <a:t>LAB MEMBER</a:t>
            </a:r>
            <a:endParaRPr kumimoji="1" lang="ja-JP" altLang="en-US" sz="5400" b="1" spc="-300" dirty="0">
              <a:solidFill>
                <a:schemeClr val="bg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82270" y="6626087"/>
            <a:ext cx="11909730" cy="26504"/>
          </a:xfrm>
          <a:prstGeom prst="line">
            <a:avLst/>
          </a:prstGeom>
          <a:ln w="12700">
            <a:solidFill>
              <a:srgbClr val="1F33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june\Desktop\교수님1.jpg">
            <a:extLst>
              <a:ext uri="{FF2B5EF4-FFF2-40B4-BE49-F238E27FC236}">
                <a16:creationId xmlns:a16="http://schemas.microsoft.com/office/drawing/2014/main" xmlns="" id="{3EE2908D-2866-4CAB-9552-8423CCC86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3257" y="1036938"/>
            <a:ext cx="974440" cy="10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D6783EE-D0F6-4974-B333-3A6C4BF47BAE}"/>
              </a:ext>
            </a:extLst>
          </p:cNvPr>
          <p:cNvSpPr txBox="1"/>
          <p:nvPr/>
        </p:nvSpPr>
        <p:spPr>
          <a:xfrm>
            <a:off x="5040635" y="2045503"/>
            <a:ext cx="18383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ByungSeoung</a:t>
            </a:r>
            <a:r>
              <a:rPr lang="en-US" altLang="ko-KR" sz="1500" b="1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Bae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xmlns="" id="{A7216E05-D308-4EFB-933B-FEB49EBC5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5491" y="2264562"/>
            <a:ext cx="845705" cy="111121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DD2CA2A-5ED9-4F7E-B964-1A801D9FD984}"/>
              </a:ext>
            </a:extLst>
          </p:cNvPr>
          <p:cNvSpPr txBox="1"/>
          <p:nvPr/>
        </p:nvSpPr>
        <p:spPr>
          <a:xfrm>
            <a:off x="3484482" y="3316335"/>
            <a:ext cx="15277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JongMo Lee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D775A4-7410-4052-9511-D6805E0D7370}"/>
              </a:ext>
            </a:extLst>
          </p:cNvPr>
          <p:cNvSpPr txBox="1"/>
          <p:nvPr/>
        </p:nvSpPr>
        <p:spPr>
          <a:xfrm>
            <a:off x="6949770" y="3279273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InHye Kang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3" name="Picture 3" descr="C:\Users\june\Desktop\연구원 사진\강석준.jpg">
            <a:extLst>
              <a:ext uri="{FF2B5EF4-FFF2-40B4-BE49-F238E27FC236}">
                <a16:creationId xmlns:a16="http://schemas.microsoft.com/office/drawing/2014/main" xmlns="" id="{5C60FE1E-8174-4E1F-B1C9-C335E2C0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272" y="3622402"/>
            <a:ext cx="890909" cy="11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DD0BC00-383B-4CF0-9281-993DEF74B5F9}"/>
              </a:ext>
            </a:extLst>
          </p:cNvPr>
          <p:cNvSpPr txBox="1"/>
          <p:nvPr/>
        </p:nvSpPr>
        <p:spPr>
          <a:xfrm>
            <a:off x="5212954" y="4752224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SeokJun Kang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35" name="Picture 5" descr="C:\Users\june\Desktop\연구원 사진\종모형.PNG">
            <a:extLst>
              <a:ext uri="{FF2B5EF4-FFF2-40B4-BE49-F238E27FC236}">
                <a16:creationId xmlns:a16="http://schemas.microsoft.com/office/drawing/2014/main" xmlns="" id="{757CF522-8D25-40EB-91CD-0AC1BEEC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557" y="2278094"/>
            <a:ext cx="813462" cy="10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제목 1">
            <a:extLst>
              <a:ext uri="{FF2B5EF4-FFF2-40B4-BE49-F238E27FC236}">
                <a16:creationId xmlns:a16="http://schemas.microsoft.com/office/drawing/2014/main" xmlns="" id="{ED258CC8-9CB3-46D1-9FED-4E520AFE761E}"/>
              </a:ext>
            </a:extLst>
          </p:cNvPr>
          <p:cNvSpPr txBox="1">
            <a:spLocks/>
          </p:cNvSpPr>
          <p:nvPr/>
        </p:nvSpPr>
        <p:spPr>
          <a:xfrm>
            <a:off x="82116" y="1231623"/>
            <a:ext cx="3400577" cy="65817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 lang="ko-KR" altLang="en-US"/>
            </a:pP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Professor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algn="ctr">
              <a:buFont typeface="Georgia" pitchFamily="18" charset="0"/>
              <a:buNone/>
              <a:defRPr lang="ko-KR" altLang="en-US"/>
            </a:pP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xmlns="" id="{ABB92DFC-2EB3-4C63-A979-821B0C1C5099}"/>
              </a:ext>
            </a:extLst>
          </p:cNvPr>
          <p:cNvSpPr txBox="1">
            <a:spLocks/>
          </p:cNvSpPr>
          <p:nvPr/>
        </p:nvSpPr>
        <p:spPr>
          <a:xfrm>
            <a:off x="329613" y="3946156"/>
            <a:ext cx="2879941" cy="54527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Master’s course</a:t>
            </a:r>
          </a:p>
        </p:txBody>
      </p:sp>
      <p:sp>
        <p:nvSpPr>
          <p:cNvPr id="38" name="제목 1">
            <a:extLst>
              <a:ext uri="{FF2B5EF4-FFF2-40B4-BE49-F238E27FC236}">
                <a16:creationId xmlns:a16="http://schemas.microsoft.com/office/drawing/2014/main" xmlns="" id="{2F13008B-4E8A-4BA2-BE77-4D771A08D1E9}"/>
              </a:ext>
            </a:extLst>
          </p:cNvPr>
          <p:cNvSpPr txBox="1">
            <a:spLocks/>
          </p:cNvSpPr>
          <p:nvPr/>
        </p:nvSpPr>
        <p:spPr>
          <a:xfrm>
            <a:off x="324802" y="2478412"/>
            <a:ext cx="3229644" cy="7655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Doctor’s course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9" name="제목 1">
            <a:extLst>
              <a:ext uri="{FF2B5EF4-FFF2-40B4-BE49-F238E27FC236}">
                <a16:creationId xmlns:a16="http://schemas.microsoft.com/office/drawing/2014/main" xmlns="" id="{46D7AB14-BA5D-4FBA-B98E-2B5D911D2456}"/>
              </a:ext>
            </a:extLst>
          </p:cNvPr>
          <p:cNvSpPr txBox="1">
            <a:spLocks/>
          </p:cNvSpPr>
          <p:nvPr/>
        </p:nvSpPr>
        <p:spPr>
          <a:xfrm>
            <a:off x="462698" y="5338035"/>
            <a:ext cx="2615509" cy="565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altLang="ko-KR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Undergraduate</a:t>
            </a:r>
            <a:endParaRPr lang="ko-KR" altLang="en-US" sz="2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7FA1CBD-8353-4660-A29C-45D8583BB3D8}"/>
              </a:ext>
            </a:extLst>
          </p:cNvPr>
          <p:cNvSpPr txBox="1"/>
          <p:nvPr/>
        </p:nvSpPr>
        <p:spPr>
          <a:xfrm>
            <a:off x="1316583" y="6458325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tx1">
                  <a:lumMod val="40000"/>
                  <a:lumOff val="6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xmlns="" id="{F33505E3-3C81-46E5-B6DA-D985CA550A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73" y="3639568"/>
            <a:ext cx="841729" cy="1111218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xmlns="" id="{51930432-E21F-4AF2-95C3-B30BAA92A2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91" y="3619408"/>
            <a:ext cx="890909" cy="1187878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xmlns="" id="{63230262-E4E9-4F61-B29C-E05124AC05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782" y="5072807"/>
            <a:ext cx="890695" cy="1187875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xmlns="" id="{EDF4DAB3-E3CA-4B8E-B700-592C882297C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13" y="5052571"/>
            <a:ext cx="890695" cy="1172234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xmlns="" id="{2BEADACB-8598-4FEF-B1A7-7C29F48D573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933" y="5022841"/>
            <a:ext cx="890908" cy="1187875"/>
          </a:xfrm>
          <a:prstGeom prst="rect">
            <a:avLst/>
          </a:prstGeom>
        </p:spPr>
      </p:pic>
      <p:pic>
        <p:nvPicPr>
          <p:cNvPr id="46" name="_x158962616" descr="EMB00002ed83c2f">
            <a:extLst>
              <a:ext uri="{FF2B5EF4-FFF2-40B4-BE49-F238E27FC236}">
                <a16:creationId xmlns:a16="http://schemas.microsoft.com/office/drawing/2014/main" xmlns="" id="{CF36C915-0E84-424B-AD18-70B3284CD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23477" r="33135" b="23948"/>
          <a:stretch/>
        </p:blipFill>
        <p:spPr bwMode="auto">
          <a:xfrm rot="16200000">
            <a:off x="5320371" y="5218666"/>
            <a:ext cx="1170712" cy="8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683D4B8-B383-4D43-8C99-57093D11373B}"/>
              </a:ext>
            </a:extLst>
          </p:cNvPr>
          <p:cNvSpPr txBox="1"/>
          <p:nvPr/>
        </p:nvSpPr>
        <p:spPr>
          <a:xfrm>
            <a:off x="3511913" y="4746491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/>
              <a:t>Jae</a:t>
            </a:r>
            <a:r>
              <a:rPr lang="en-US" altLang="ko-KR" sz="15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Geun</a:t>
            </a:r>
            <a:r>
              <a:rPr lang="en-US" altLang="ko-KR" sz="1500" dirty="0"/>
              <a:t> Woo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F24714E-5A49-4E06-A25D-9C9B2BA83926}"/>
              </a:ext>
            </a:extLst>
          </p:cNvPr>
          <p:cNvSpPr txBox="1"/>
          <p:nvPr/>
        </p:nvSpPr>
        <p:spPr>
          <a:xfrm>
            <a:off x="6859146" y="4755600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SeoGwon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Kim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A6FB838-973B-4A0F-95E0-8F4F4AEA9D5C}"/>
              </a:ext>
            </a:extLst>
          </p:cNvPr>
          <p:cNvSpPr txBox="1"/>
          <p:nvPr/>
        </p:nvSpPr>
        <p:spPr>
          <a:xfrm>
            <a:off x="3486991" y="6167294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EunSeong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Yu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4424040-75BB-429E-8E96-EA930AA5F5F5}"/>
              </a:ext>
            </a:extLst>
          </p:cNvPr>
          <p:cNvSpPr txBox="1"/>
          <p:nvPr/>
        </p:nvSpPr>
        <p:spPr>
          <a:xfrm>
            <a:off x="6803045" y="6134194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HyuckSoo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Lee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F46C851-0435-4E31-B80F-2ADE1333C0D6}"/>
              </a:ext>
            </a:extLst>
          </p:cNvPr>
          <p:cNvSpPr txBox="1"/>
          <p:nvPr/>
        </p:nvSpPr>
        <p:spPr>
          <a:xfrm>
            <a:off x="8470491" y="6126937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WonJun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Kang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A4CD39A-5580-45E0-967E-738A75429CA7}"/>
              </a:ext>
            </a:extLst>
          </p:cNvPr>
          <p:cNvSpPr txBox="1"/>
          <p:nvPr/>
        </p:nvSpPr>
        <p:spPr>
          <a:xfrm>
            <a:off x="5209521" y="6150704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YoungJin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Kim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3" name="_x253886696" descr="EMB0000477008cb">
            <a:extLst>
              <a:ext uri="{FF2B5EF4-FFF2-40B4-BE49-F238E27FC236}">
                <a16:creationId xmlns:a16="http://schemas.microsoft.com/office/drawing/2014/main" xmlns="" id="{BD1A8F1E-499C-4D35-90AF-C1DD08F99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t="24715" r="26461" b="19698"/>
          <a:stretch/>
        </p:blipFill>
        <p:spPr bwMode="auto">
          <a:xfrm rot="5400000">
            <a:off x="10026716" y="5194219"/>
            <a:ext cx="1187878" cy="8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E4B2182-B384-45B4-973A-D1D1FAB9C97E}"/>
              </a:ext>
            </a:extLst>
          </p:cNvPr>
          <p:cNvSpPr txBox="1"/>
          <p:nvPr/>
        </p:nvSpPr>
        <p:spPr>
          <a:xfrm>
            <a:off x="10131653" y="6167294"/>
            <a:ext cx="1772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JiWon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Lee</a:t>
            </a:r>
          </a:p>
        </p:txBody>
      </p:sp>
      <p:sp>
        <p:nvSpPr>
          <p:cNvPr id="60" name="正方形/長方形 4">
            <a:extLst>
              <a:ext uri="{FF2B5EF4-FFF2-40B4-BE49-F238E27FC236}">
                <a16:creationId xmlns:a16="http://schemas.microsoft.com/office/drawing/2014/main" xmlns="" id="{C6223EA2-A1CB-4CE0-9447-FCEBD1C315F2}"/>
              </a:ext>
            </a:extLst>
          </p:cNvPr>
          <p:cNvSpPr/>
          <p:nvPr/>
        </p:nvSpPr>
        <p:spPr>
          <a:xfrm>
            <a:off x="0" y="1"/>
            <a:ext cx="12192000" cy="802496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xmlns="" id="{CFA0BCE3-8F6D-44FD-BFD9-DF05E2C3FA86}"/>
              </a:ext>
            </a:extLst>
          </p:cNvPr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802496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xmlns="" id="{CCA51C93-AEE6-47B4-970E-ADBA422799EE}"/>
              </a:ext>
            </a:extLst>
          </p:cNvPr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800081"/>
          </a:xfrm>
          <a:prstGeom prst="rect">
            <a:avLst/>
          </a:prstGeom>
        </p:spPr>
      </p:pic>
      <p:sp>
        <p:nvSpPr>
          <p:cNvPr id="63" name="テキスト ボックス 5">
            <a:extLst>
              <a:ext uri="{FF2B5EF4-FFF2-40B4-BE49-F238E27FC236}">
                <a16:creationId xmlns:a16="http://schemas.microsoft.com/office/drawing/2014/main" xmlns="" id="{305BC00F-F3DB-4731-834A-BE5D8E448B3F}"/>
              </a:ext>
            </a:extLst>
          </p:cNvPr>
          <p:cNvSpPr txBox="1"/>
          <p:nvPr/>
        </p:nvSpPr>
        <p:spPr>
          <a:xfrm>
            <a:off x="3962344" y="-41240"/>
            <a:ext cx="397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spc="-300" dirty="0">
                <a:solidFill>
                  <a:schemeClr val="bg1"/>
                </a:solidFill>
              </a:rPr>
              <a:t>LAB MEMBER</a:t>
            </a:r>
            <a:endParaRPr kumimoji="1" lang="ja-JP" altLang="en-US" sz="4800" b="1" spc="-300" dirty="0">
              <a:solidFill>
                <a:schemeClr val="bg1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223746" y="55815"/>
            <a:ext cx="1923491" cy="615184"/>
            <a:chOff x="556590" y="1386007"/>
            <a:chExt cx="2110410" cy="1209821"/>
          </a:xfrm>
        </p:grpSpPr>
        <p:sp>
          <p:nvSpPr>
            <p:cNvPr id="3" name="ホームベース 2"/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805765" y="1386007"/>
              <a:ext cx="1310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1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271" y="2277528"/>
            <a:ext cx="890909" cy="103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DD775A4-7410-4052-9511-D6805E0D7370}"/>
              </a:ext>
            </a:extLst>
          </p:cNvPr>
          <p:cNvSpPr txBox="1"/>
          <p:nvPr/>
        </p:nvSpPr>
        <p:spPr>
          <a:xfrm>
            <a:off x="5176011" y="3292867"/>
            <a:ext cx="1697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SeungJae</a:t>
            </a:r>
            <a:r>
              <a:rPr lang="en-US" altLang="ko-KR" sz="15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Moon</a:t>
            </a:r>
            <a:endParaRPr lang="ko-KR" altLang="en-US" sz="15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658603" y="6281056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-5-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E52A3FCF-D28C-4911-B0D8-C8F238DC9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09"/>
            <a:ext cx="12192000" cy="619539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D749F0-8B13-4416-8C9C-1E8F7AEB936B}"/>
              </a:ext>
            </a:extLst>
          </p:cNvPr>
          <p:cNvSpPr/>
          <p:nvPr/>
        </p:nvSpPr>
        <p:spPr>
          <a:xfrm>
            <a:off x="0" y="0"/>
            <a:ext cx="12192000" cy="695160"/>
          </a:xfrm>
          <a:prstGeom prst="rect">
            <a:avLst/>
          </a:prstGeom>
          <a:solidFill>
            <a:srgbClr val="1F33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2028410"/>
            <a:ext cx="12192000" cy="4239867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62609"/>
            <a:ext cx="12192000" cy="136580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556590" y="1460994"/>
            <a:ext cx="3031356" cy="1134834"/>
            <a:chOff x="556590" y="1460994"/>
            <a:chExt cx="3869636" cy="1134834"/>
          </a:xfrm>
        </p:grpSpPr>
        <p:sp>
          <p:nvSpPr>
            <p:cNvPr id="5" name="ホームベース 4"/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95130" y="1705243"/>
              <a:ext cx="1872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2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9112094" y="1082723"/>
            <a:ext cx="2506749" cy="550548"/>
            <a:chOff x="7797664" y="910445"/>
            <a:chExt cx="3980206" cy="87415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797664" y="910445"/>
              <a:ext cx="1022897" cy="797622"/>
              <a:chOff x="6811617" y="999956"/>
              <a:chExt cx="1022897" cy="797622"/>
            </a:xfrm>
          </p:grpSpPr>
          <p:sp>
            <p:nvSpPr>
              <p:cNvPr id="15" name="二等辺三角形 14"/>
              <p:cNvSpPr/>
              <p:nvPr/>
            </p:nvSpPr>
            <p:spPr>
              <a:xfrm>
                <a:off x="6811617" y="999956"/>
                <a:ext cx="884584" cy="762572"/>
              </a:xfrm>
              <a:prstGeom prst="triangle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二等辺三角形 15"/>
              <p:cNvSpPr/>
              <p:nvPr/>
            </p:nvSpPr>
            <p:spPr>
              <a:xfrm>
                <a:off x="6917635" y="1007165"/>
                <a:ext cx="916879" cy="790413"/>
              </a:xfrm>
              <a:prstGeom prst="triangle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9380681" y="910445"/>
              <a:ext cx="918534" cy="874158"/>
              <a:chOff x="8132702" y="1007164"/>
              <a:chExt cx="918534" cy="874158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8132702" y="1118750"/>
                <a:ext cx="828260" cy="762572"/>
              </a:xfrm>
              <a:prstGeom prst="rect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8236228" y="1007164"/>
                <a:ext cx="815008" cy="790413"/>
              </a:xfrm>
              <a:prstGeom prst="rect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10859336" y="910445"/>
              <a:ext cx="918534" cy="840710"/>
              <a:chOff x="9349424" y="1020404"/>
              <a:chExt cx="918534" cy="840710"/>
            </a:xfrm>
          </p:grpSpPr>
          <p:sp>
            <p:nvSpPr>
              <p:cNvPr id="11" name="五角形 10"/>
              <p:cNvSpPr/>
              <p:nvPr/>
            </p:nvSpPr>
            <p:spPr>
              <a:xfrm>
                <a:off x="9349424" y="1065882"/>
                <a:ext cx="819977" cy="795232"/>
              </a:xfrm>
              <a:prstGeom prst="pentagon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五角形 11"/>
              <p:cNvSpPr/>
              <p:nvPr/>
            </p:nvSpPr>
            <p:spPr>
              <a:xfrm>
                <a:off x="9452950" y="1020404"/>
                <a:ext cx="815008" cy="790413"/>
              </a:xfrm>
              <a:prstGeom prst="pentagon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3724453" y="3416389"/>
            <a:ext cx="4331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Clean room</a:t>
            </a:r>
            <a:endParaRPr kumimoji="1" lang="ja-JP" altLang="en-US" sz="6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849A6C3-B1F1-4B55-95D6-04DCE29E2C1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1188574-9808-43EA-A9E1-6C06F5C21F42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21" name="제목 2">
            <a:extLst>
              <a:ext uri="{FF2B5EF4-FFF2-40B4-BE49-F238E27FC236}">
                <a16:creationId xmlns:a16="http://schemas.microsoft.com/office/drawing/2014/main" xmlns="" id="{E6317F61-323B-489A-9CFB-DEE6EB8562EC}"/>
              </a:ext>
            </a:extLst>
          </p:cNvPr>
          <p:cNvSpPr txBox="1">
            <a:spLocks/>
          </p:cNvSpPr>
          <p:nvPr/>
        </p:nvSpPr>
        <p:spPr>
          <a:xfrm>
            <a:off x="1080000" y="70801"/>
            <a:ext cx="10392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The 20</a:t>
            </a:r>
            <a:r>
              <a:rPr lang="en-US" altLang="ko-KR" sz="2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 Technical Collaboration Meeting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5F549B-3418-446C-AC96-6B50651C7357}"/>
              </a:ext>
            </a:extLst>
          </p:cNvPr>
          <p:cNvSpPr txBox="1"/>
          <p:nvPr/>
        </p:nvSpPr>
        <p:spPr>
          <a:xfrm>
            <a:off x="1316583" y="6585325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tx1">
                  <a:lumMod val="40000"/>
                  <a:lumOff val="6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-6-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6CE91BF1-329D-479D-B46A-B7A51F38B1FA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正方形/長方形 1">
            <a:extLst>
              <a:ext uri="{FF2B5EF4-FFF2-40B4-BE49-F238E27FC236}">
                <a16:creationId xmlns:a16="http://schemas.microsoft.com/office/drawing/2014/main" xmlns="" id="{88797362-1062-49D6-A80D-0A228F24722C}"/>
              </a:ext>
            </a:extLst>
          </p:cNvPr>
          <p:cNvSpPr/>
          <p:nvPr/>
        </p:nvSpPr>
        <p:spPr>
          <a:xfrm>
            <a:off x="0" y="2028410"/>
            <a:ext cx="12192000" cy="438396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35064" y="227603"/>
            <a:ext cx="3615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Clean room</a:t>
            </a:r>
            <a:endParaRPr lang="ko-KR" altLang="en-US" sz="48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687711-8B9A-4CEA-AEB1-5460DF8B91FF}"/>
              </a:ext>
            </a:extLst>
          </p:cNvPr>
          <p:cNvSpPr txBox="1"/>
          <p:nvPr/>
        </p:nvSpPr>
        <p:spPr>
          <a:xfrm>
            <a:off x="1329283" y="6627167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6" name="グループ化 1">
            <a:extLst>
              <a:ext uri="{FF2B5EF4-FFF2-40B4-BE49-F238E27FC236}">
                <a16:creationId xmlns:a16="http://schemas.microsoft.com/office/drawing/2014/main" xmlns="" id="{B0BD8B9D-4A7A-4C36-88CE-19BF9D42BF2E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17" name="ホームベース 2">
              <a:extLst>
                <a:ext uri="{FF2B5EF4-FFF2-40B4-BE49-F238E27FC236}">
                  <a16:creationId xmlns:a16="http://schemas.microsoft.com/office/drawing/2014/main" xmlns="" id="{B8E96A78-E4B3-4024-B5B4-53B50A1D2AD6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3">
              <a:extLst>
                <a:ext uri="{FF2B5EF4-FFF2-40B4-BE49-F238E27FC236}">
                  <a16:creationId xmlns:a16="http://schemas.microsoft.com/office/drawing/2014/main" xmlns="" id="{FEA95957-DB3A-4426-9211-4FCD438F1D95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2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/>
          <a:srcRect r="1045" b="929"/>
          <a:stretch/>
        </p:blipFill>
        <p:spPr>
          <a:xfrm>
            <a:off x="3143578" y="1649914"/>
            <a:ext cx="5614975" cy="39109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B687711-8B9A-4CEA-AEB1-5460DF8B91FF}"/>
              </a:ext>
            </a:extLst>
          </p:cNvPr>
          <p:cNvSpPr txBox="1"/>
          <p:nvPr/>
        </p:nvSpPr>
        <p:spPr>
          <a:xfrm>
            <a:off x="1437970" y="5739345"/>
            <a:ext cx="9147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The inside of clean room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-7-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E52A3FCF-D28C-4911-B0D8-C8F238DC9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609"/>
            <a:ext cx="12192000" cy="619539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3BD749F0-8B13-4416-8C9C-1E8F7AEB936B}"/>
              </a:ext>
            </a:extLst>
          </p:cNvPr>
          <p:cNvSpPr/>
          <p:nvPr/>
        </p:nvSpPr>
        <p:spPr>
          <a:xfrm>
            <a:off x="0" y="0"/>
            <a:ext cx="12192000" cy="695160"/>
          </a:xfrm>
          <a:prstGeom prst="rect">
            <a:avLst/>
          </a:prstGeom>
          <a:solidFill>
            <a:srgbClr val="1F33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0" y="2028410"/>
            <a:ext cx="12192000" cy="4239867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0" y="662609"/>
            <a:ext cx="12192000" cy="1365802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556590" y="1460994"/>
            <a:ext cx="3031356" cy="1134834"/>
            <a:chOff x="556590" y="1460994"/>
            <a:chExt cx="3869636" cy="1134834"/>
          </a:xfrm>
        </p:grpSpPr>
        <p:sp>
          <p:nvSpPr>
            <p:cNvPr id="5" name="ホームベース 4"/>
            <p:cNvSpPr/>
            <p:nvPr/>
          </p:nvSpPr>
          <p:spPr>
            <a:xfrm>
              <a:off x="556590" y="1460994"/>
              <a:ext cx="3869636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95130" y="1705243"/>
              <a:ext cx="18727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9112094" y="1082723"/>
            <a:ext cx="2506749" cy="550548"/>
            <a:chOff x="7797664" y="910445"/>
            <a:chExt cx="3980206" cy="874158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7797664" y="910445"/>
              <a:ext cx="1022897" cy="797622"/>
              <a:chOff x="6811617" y="999956"/>
              <a:chExt cx="1022897" cy="797622"/>
            </a:xfrm>
          </p:grpSpPr>
          <p:sp>
            <p:nvSpPr>
              <p:cNvPr id="15" name="二等辺三角形 14"/>
              <p:cNvSpPr/>
              <p:nvPr/>
            </p:nvSpPr>
            <p:spPr>
              <a:xfrm>
                <a:off x="6811617" y="999956"/>
                <a:ext cx="884584" cy="762572"/>
              </a:xfrm>
              <a:prstGeom prst="triangle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二等辺三角形 15"/>
              <p:cNvSpPr/>
              <p:nvPr/>
            </p:nvSpPr>
            <p:spPr>
              <a:xfrm>
                <a:off x="6917635" y="1007165"/>
                <a:ext cx="916879" cy="790413"/>
              </a:xfrm>
              <a:prstGeom prst="triangle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9" name="グループ化 8"/>
            <p:cNvGrpSpPr/>
            <p:nvPr/>
          </p:nvGrpSpPr>
          <p:grpSpPr>
            <a:xfrm>
              <a:off x="9380681" y="910445"/>
              <a:ext cx="918534" cy="874158"/>
              <a:chOff x="8132702" y="1007164"/>
              <a:chExt cx="918534" cy="874158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8132702" y="1118750"/>
                <a:ext cx="828260" cy="762572"/>
              </a:xfrm>
              <a:prstGeom prst="rect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" name="正方形/長方形 13"/>
              <p:cNvSpPr/>
              <p:nvPr/>
            </p:nvSpPr>
            <p:spPr>
              <a:xfrm>
                <a:off x="8236228" y="1007164"/>
                <a:ext cx="815008" cy="790413"/>
              </a:xfrm>
              <a:prstGeom prst="rect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0" name="グループ化 9"/>
            <p:cNvGrpSpPr/>
            <p:nvPr/>
          </p:nvGrpSpPr>
          <p:grpSpPr>
            <a:xfrm>
              <a:off x="10859336" y="910445"/>
              <a:ext cx="918534" cy="840710"/>
              <a:chOff x="9349424" y="1020404"/>
              <a:chExt cx="918534" cy="840710"/>
            </a:xfrm>
          </p:grpSpPr>
          <p:sp>
            <p:nvSpPr>
              <p:cNvPr id="11" name="五角形 10"/>
              <p:cNvSpPr/>
              <p:nvPr/>
            </p:nvSpPr>
            <p:spPr>
              <a:xfrm>
                <a:off x="9349424" y="1065882"/>
                <a:ext cx="819977" cy="795232"/>
              </a:xfrm>
              <a:prstGeom prst="pentagon">
                <a:avLst/>
              </a:prstGeom>
              <a:solidFill>
                <a:srgbClr val="FFC000">
                  <a:alpha val="85000"/>
                </a:srgb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2" name="五角形 11"/>
              <p:cNvSpPr/>
              <p:nvPr/>
            </p:nvSpPr>
            <p:spPr>
              <a:xfrm>
                <a:off x="9452950" y="1020404"/>
                <a:ext cx="815008" cy="790413"/>
              </a:xfrm>
              <a:prstGeom prst="pentagon">
                <a:avLst/>
              </a:prstGeom>
              <a:noFill/>
              <a:ln w="76200">
                <a:solidFill>
                  <a:srgbClr val="1F33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2889446" y="3394213"/>
            <a:ext cx="6399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ED Lab Research</a:t>
            </a:r>
            <a:endParaRPr kumimoji="1" lang="ja-JP" altLang="en-US" sz="6000" b="1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9849A6C3-B1F1-4B55-95D6-04DCE29E2C16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A1188574-9808-43EA-A9E1-6C06F5C21F42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sp>
        <p:nvSpPr>
          <p:cNvPr id="21" name="제목 2">
            <a:extLst>
              <a:ext uri="{FF2B5EF4-FFF2-40B4-BE49-F238E27FC236}">
                <a16:creationId xmlns:a16="http://schemas.microsoft.com/office/drawing/2014/main" xmlns="" id="{E6317F61-323B-489A-9CFB-DEE6EB8562EC}"/>
              </a:ext>
            </a:extLst>
          </p:cNvPr>
          <p:cNvSpPr txBox="1">
            <a:spLocks/>
          </p:cNvSpPr>
          <p:nvPr/>
        </p:nvSpPr>
        <p:spPr>
          <a:xfrm>
            <a:off x="1080000" y="70801"/>
            <a:ext cx="10392000" cy="476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1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The 20</a:t>
            </a:r>
            <a:r>
              <a:rPr lang="en-US" altLang="ko-KR" sz="2800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ko-KR" sz="2800" dirty="0">
                <a:solidFill>
                  <a:schemeClr val="accent6">
                    <a:lumMod val="75000"/>
                  </a:schemeClr>
                </a:solidFill>
              </a:rPr>
              <a:t> Technical Collaboration Meeting</a:t>
            </a:r>
            <a:endParaRPr lang="ko-KR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5F549B-3418-446C-AC96-6B50651C7357}"/>
              </a:ext>
            </a:extLst>
          </p:cNvPr>
          <p:cNvSpPr txBox="1"/>
          <p:nvPr/>
        </p:nvSpPr>
        <p:spPr>
          <a:xfrm>
            <a:off x="1316583" y="6585325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tx1">
                    <a:lumMod val="40000"/>
                    <a:lumOff val="6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tx1">
                  <a:lumMod val="40000"/>
                  <a:lumOff val="6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-8-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2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6CE91BF1-329D-479D-B46A-B7A51F38B1FA}"/>
              </a:ext>
            </a:extLst>
          </p:cNvPr>
          <p:cNvSpPr/>
          <p:nvPr/>
        </p:nvSpPr>
        <p:spPr>
          <a:xfrm>
            <a:off x="0" y="1346201"/>
            <a:ext cx="12192000" cy="55117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正方形/長方形 1">
            <a:extLst>
              <a:ext uri="{FF2B5EF4-FFF2-40B4-BE49-F238E27FC236}">
                <a16:creationId xmlns:a16="http://schemas.microsoft.com/office/drawing/2014/main" xmlns="" id="{88797362-1062-49D6-A80D-0A228F24722C}"/>
              </a:ext>
            </a:extLst>
          </p:cNvPr>
          <p:cNvSpPr/>
          <p:nvPr/>
        </p:nvSpPr>
        <p:spPr>
          <a:xfrm>
            <a:off x="0" y="2028410"/>
            <a:ext cx="12192000" cy="438396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192000" cy="1346200"/>
          </a:xfrm>
          <a:prstGeom prst="rect">
            <a:avLst/>
          </a:prstGeom>
          <a:solidFill>
            <a:srgbClr val="225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94245" y="227603"/>
            <a:ext cx="5828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Stretchable Display</a:t>
            </a:r>
            <a:endParaRPr lang="ko-KR" altLang="en-US" sz="48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10E7CCE8-10CC-4A12-9B14-6E652C512B18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2000" y="0"/>
            <a:ext cx="720000" cy="69516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647FB554-CA1B-4BE1-820A-6E93539617D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6"/>
            <a:ext cx="1080000" cy="660193"/>
          </a:xfrm>
          <a:prstGeom prst="rect">
            <a:avLst/>
          </a:prstGeom>
        </p:spPr>
      </p:pic>
      <p:pic>
        <p:nvPicPr>
          <p:cNvPr id="27" name="Picture 2" descr="C:\Users\june\Desktop\1.jpg">
            <a:extLst>
              <a:ext uri="{FF2B5EF4-FFF2-40B4-BE49-F238E27FC236}">
                <a16:creationId xmlns:a16="http://schemas.microsoft.com/office/drawing/2014/main" xmlns="" id="{FF6B0F36-F3EC-4824-AB50-0CC23854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499" y="1595702"/>
            <a:ext cx="3017447" cy="20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june\Desktop\2.png">
            <a:extLst>
              <a:ext uri="{FF2B5EF4-FFF2-40B4-BE49-F238E27FC236}">
                <a16:creationId xmlns:a16="http://schemas.microsoft.com/office/drawing/2014/main" xmlns="" id="{72D475AA-75C3-4A05-801F-88FD602EA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410" y="3896545"/>
            <a:ext cx="3017447" cy="20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xmlns="" id="{DA4104F9-4935-4C3A-BE5A-60C16852E7B4}"/>
              </a:ext>
            </a:extLst>
          </p:cNvPr>
          <p:cNvSpPr/>
          <p:nvPr/>
        </p:nvSpPr>
        <p:spPr>
          <a:xfrm>
            <a:off x="3564750" y="5920954"/>
            <a:ext cx="4986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Studying a flexible circuit.</a:t>
            </a:r>
            <a:endParaRPr lang="ko-KR" altLang="en-US" sz="3000" b="1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C3185C1-E8ED-4A68-A60E-58146C906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595701"/>
            <a:ext cx="3005039" cy="200504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0D656027-69EB-4C96-B35E-FFDDC47502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3896545"/>
            <a:ext cx="3017446" cy="202882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B687711-8B9A-4CEA-AEB1-5460DF8B91FF}"/>
              </a:ext>
            </a:extLst>
          </p:cNvPr>
          <p:cNvSpPr txBox="1"/>
          <p:nvPr/>
        </p:nvSpPr>
        <p:spPr>
          <a:xfrm>
            <a:off x="1329283" y="6627167"/>
            <a:ext cx="9147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Technical </a:t>
            </a:r>
            <a:r>
              <a:rPr lang="en-US" altLang="ko-KR" sz="9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Collaboration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825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Meeeting</a:t>
            </a:r>
            <a:r>
              <a:rPr lang="en-US" altLang="ko-KR" sz="82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2020, January, WBF Hotel, Okinawa, Japan</a:t>
            </a:r>
            <a:endParaRPr lang="ko-KR" altLang="en-US" sz="825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grpSp>
        <p:nvGrpSpPr>
          <p:cNvPr id="16" name="グループ化 1">
            <a:extLst>
              <a:ext uri="{FF2B5EF4-FFF2-40B4-BE49-F238E27FC236}">
                <a16:creationId xmlns:a16="http://schemas.microsoft.com/office/drawing/2014/main" xmlns="" id="{B0BD8B9D-4A7A-4C36-88CE-19BF9D42BF2E}"/>
              </a:ext>
            </a:extLst>
          </p:cNvPr>
          <p:cNvGrpSpPr/>
          <p:nvPr/>
        </p:nvGrpSpPr>
        <p:grpSpPr>
          <a:xfrm>
            <a:off x="1437970" y="202203"/>
            <a:ext cx="2110410" cy="929201"/>
            <a:chOff x="556590" y="1460994"/>
            <a:chExt cx="2110410" cy="1134834"/>
          </a:xfrm>
        </p:grpSpPr>
        <p:sp>
          <p:nvSpPr>
            <p:cNvPr id="17" name="ホームベース 2">
              <a:extLst>
                <a:ext uri="{FF2B5EF4-FFF2-40B4-BE49-F238E27FC236}">
                  <a16:creationId xmlns:a16="http://schemas.microsoft.com/office/drawing/2014/main" xmlns="" id="{B8E96A78-E4B3-4024-B5B4-53B50A1D2AD6}"/>
                </a:ext>
              </a:extLst>
            </p:cNvPr>
            <p:cNvSpPr/>
            <p:nvPr/>
          </p:nvSpPr>
          <p:spPr>
            <a:xfrm>
              <a:off x="556590" y="1460994"/>
              <a:ext cx="2110410" cy="1134834"/>
            </a:xfrm>
            <a:prstGeom prst="homePlate">
              <a:avLst/>
            </a:prstGeom>
            <a:solidFill>
              <a:schemeClr val="bg1"/>
            </a:solidFill>
            <a:ln w="76200">
              <a:solidFill>
                <a:srgbClr val="1F33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3">
              <a:extLst>
                <a:ext uri="{FF2B5EF4-FFF2-40B4-BE49-F238E27FC236}">
                  <a16:creationId xmlns:a16="http://schemas.microsoft.com/office/drawing/2014/main" xmlns="" id="{FEA95957-DB3A-4426-9211-4FCD438F1D95}"/>
                </a:ext>
              </a:extLst>
            </p:cNvPr>
            <p:cNvSpPr txBox="1"/>
            <p:nvPr/>
          </p:nvSpPr>
          <p:spPr>
            <a:xfrm>
              <a:off x="795130" y="1606538"/>
              <a:ext cx="1467068" cy="7893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3600" b="1" dirty="0">
                  <a:solidFill>
                    <a:srgbClr val="1F3359"/>
                  </a:solidFill>
                </a:rPr>
                <a:t>Part 3</a:t>
              </a:r>
              <a:endParaRPr kumimoji="1" lang="ja-JP" altLang="en-US" sz="3600" b="1" dirty="0">
                <a:solidFill>
                  <a:srgbClr val="1F3359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615060" y="643345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-9-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14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190616">
      <a:dk1>
        <a:srgbClr val="3A3838"/>
      </a:dk1>
      <a:lt1>
        <a:srgbClr val="FFFFFF"/>
      </a:lt1>
      <a:dk2>
        <a:srgbClr val="3A3838"/>
      </a:dk2>
      <a:lt2>
        <a:srgbClr val="F2F2F2"/>
      </a:lt2>
      <a:accent1>
        <a:srgbClr val="A0CEDE"/>
      </a:accent1>
      <a:accent2>
        <a:srgbClr val="00B9CE"/>
      </a:accent2>
      <a:accent3>
        <a:srgbClr val="83CDBE"/>
      </a:accent3>
      <a:accent4>
        <a:srgbClr val="0064A2"/>
      </a:accent4>
      <a:accent5>
        <a:srgbClr val="7BB6D4"/>
      </a:accent5>
      <a:accent6>
        <a:srgbClr val="CAD6D6"/>
      </a:accent6>
      <a:hlink>
        <a:srgbClr val="757070"/>
      </a:hlink>
      <a:folHlink>
        <a:srgbClr val="757070"/>
      </a:folHlink>
    </a:clrScheme>
    <a:fontScheme name="사용자 지정 1">
      <a:majorFont>
        <a:latin typeface="Arial"/>
        <a:ea typeface="나눔스퀘어 Bold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1104</Words>
  <Application>Microsoft Office PowerPoint</Application>
  <PresentationFormat>사용자 지정</PresentationFormat>
  <Paragraphs>182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SAMSUNG</cp:lastModifiedBy>
  <cp:revision>83</cp:revision>
  <dcterms:created xsi:type="dcterms:W3CDTF">2019-06-16T11:26:11Z</dcterms:created>
  <dcterms:modified xsi:type="dcterms:W3CDTF">2020-01-06T17:26:26Z</dcterms:modified>
</cp:coreProperties>
</file>