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9" r:id="rId7"/>
    <p:sldId id="263" r:id="rId8"/>
    <p:sldId id="264" r:id="rId9"/>
    <p:sldId id="266" r:id="rId10"/>
    <p:sldId id="265" r:id="rId11"/>
    <p:sldId id="260" r:id="rId12"/>
    <p:sldId id="261" r:id="rId13"/>
    <p:sldId id="267" r:id="rId14"/>
    <p:sldId id="269" r:id="rId15"/>
    <p:sldId id="268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7" autoAdjust="0"/>
    <p:restoredTop sz="78253" autoAdjust="0"/>
  </p:normalViewPr>
  <p:slideViewPr>
    <p:cSldViewPr snapToGrid="0">
      <p:cViewPr varScale="1">
        <p:scale>
          <a:sx n="56" d="100"/>
          <a:sy n="56" d="100"/>
        </p:scale>
        <p:origin x="16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강석준" userId="59b22e38-7a2c-453c-b142-0884cceade54" providerId="ADAL" clId="{22C51E65-CF35-416F-8797-C56479BE6901}"/>
    <pc:docChg chg="modSld">
      <pc:chgData name="강석준" userId="59b22e38-7a2c-453c-b142-0884cceade54" providerId="ADAL" clId="{22C51E65-CF35-416F-8797-C56479BE6901}" dt="2020-01-06T17:03:45.767" v="11" actId="6549"/>
      <pc:docMkLst>
        <pc:docMk/>
      </pc:docMkLst>
      <pc:sldChg chg="modNotesTx">
        <pc:chgData name="강석준" userId="59b22e38-7a2c-453c-b142-0884cceade54" providerId="ADAL" clId="{22C51E65-CF35-416F-8797-C56479BE6901}" dt="2020-01-06T17:03:19.520" v="1" actId="6549"/>
        <pc:sldMkLst>
          <pc:docMk/>
          <pc:sldMk cId="972556715" sldId="256"/>
        </pc:sldMkLst>
      </pc:sldChg>
      <pc:sldChg chg="modNotesTx">
        <pc:chgData name="강석준" userId="59b22e38-7a2c-453c-b142-0884cceade54" providerId="ADAL" clId="{22C51E65-CF35-416F-8797-C56479BE6901}" dt="2020-01-06T17:03:22.487" v="2" actId="6549"/>
        <pc:sldMkLst>
          <pc:docMk/>
          <pc:sldMk cId="439547630" sldId="257"/>
        </pc:sldMkLst>
      </pc:sldChg>
      <pc:sldChg chg="modNotesTx">
        <pc:chgData name="강석준" userId="59b22e38-7a2c-453c-b142-0884cceade54" providerId="ADAL" clId="{22C51E65-CF35-416F-8797-C56479BE6901}" dt="2020-01-06T17:03:24.787" v="3" actId="6549"/>
        <pc:sldMkLst>
          <pc:docMk/>
          <pc:sldMk cId="3854321743" sldId="259"/>
        </pc:sldMkLst>
      </pc:sldChg>
      <pc:sldChg chg="modNotesTx">
        <pc:chgData name="강석준" userId="59b22e38-7a2c-453c-b142-0884cceade54" providerId="ADAL" clId="{22C51E65-CF35-416F-8797-C56479BE6901}" dt="2020-01-06T17:03:36.760" v="7" actId="6549"/>
        <pc:sldMkLst>
          <pc:docMk/>
          <pc:sldMk cId="758437249" sldId="260"/>
        </pc:sldMkLst>
      </pc:sldChg>
      <pc:sldChg chg="modNotesTx">
        <pc:chgData name="강석준" userId="59b22e38-7a2c-453c-b142-0884cceade54" providerId="ADAL" clId="{22C51E65-CF35-416F-8797-C56479BE6901}" dt="2020-01-06T17:03:38.660" v="8" actId="6549"/>
        <pc:sldMkLst>
          <pc:docMk/>
          <pc:sldMk cId="582290163" sldId="261"/>
        </pc:sldMkLst>
      </pc:sldChg>
      <pc:sldChg chg="modNotesTx">
        <pc:chgData name="강석준" userId="59b22e38-7a2c-453c-b142-0884cceade54" providerId="ADAL" clId="{22C51E65-CF35-416F-8797-C56479BE6901}" dt="2020-01-06T17:03:16.093" v="0" actId="6549"/>
        <pc:sldMkLst>
          <pc:docMk/>
          <pc:sldMk cId="661883568" sldId="263"/>
        </pc:sldMkLst>
      </pc:sldChg>
      <pc:sldChg chg="modNotesTx">
        <pc:chgData name="강석준" userId="59b22e38-7a2c-453c-b142-0884cceade54" providerId="ADAL" clId="{22C51E65-CF35-416F-8797-C56479BE6901}" dt="2020-01-06T17:03:29.877" v="4" actId="6549"/>
        <pc:sldMkLst>
          <pc:docMk/>
          <pc:sldMk cId="1028837287" sldId="264"/>
        </pc:sldMkLst>
      </pc:sldChg>
      <pc:sldChg chg="modNotesTx">
        <pc:chgData name="강석준" userId="59b22e38-7a2c-453c-b142-0884cceade54" providerId="ADAL" clId="{22C51E65-CF35-416F-8797-C56479BE6901}" dt="2020-01-06T17:03:34.476" v="6" actId="6549"/>
        <pc:sldMkLst>
          <pc:docMk/>
          <pc:sldMk cId="4230620258" sldId="265"/>
        </pc:sldMkLst>
      </pc:sldChg>
      <pc:sldChg chg="modNotesTx">
        <pc:chgData name="강석준" userId="59b22e38-7a2c-453c-b142-0884cceade54" providerId="ADAL" clId="{22C51E65-CF35-416F-8797-C56479BE6901}" dt="2020-01-06T17:03:32.033" v="5" actId="6549"/>
        <pc:sldMkLst>
          <pc:docMk/>
          <pc:sldMk cId="3360806294" sldId="266"/>
        </pc:sldMkLst>
      </pc:sldChg>
      <pc:sldChg chg="modNotesTx">
        <pc:chgData name="강석준" userId="59b22e38-7a2c-453c-b142-0884cceade54" providerId="ADAL" clId="{22C51E65-CF35-416F-8797-C56479BE6901}" dt="2020-01-06T17:03:40.977" v="9" actId="6549"/>
        <pc:sldMkLst>
          <pc:docMk/>
          <pc:sldMk cId="2409894145" sldId="267"/>
        </pc:sldMkLst>
      </pc:sldChg>
      <pc:sldChg chg="modNotesTx">
        <pc:chgData name="강석준" userId="59b22e38-7a2c-453c-b142-0884cceade54" providerId="ADAL" clId="{22C51E65-CF35-416F-8797-C56479BE6901}" dt="2020-01-06T17:03:45.767" v="11" actId="6549"/>
        <pc:sldMkLst>
          <pc:docMk/>
          <pc:sldMk cId="1704716929" sldId="268"/>
        </pc:sldMkLst>
      </pc:sldChg>
      <pc:sldChg chg="modNotesTx">
        <pc:chgData name="강석준" userId="59b22e38-7a2c-453c-b142-0884cceade54" providerId="ADAL" clId="{22C51E65-CF35-416F-8797-C56479BE6901}" dt="2020-01-06T17:03:43.549" v="10" actId="6549"/>
        <pc:sldMkLst>
          <pc:docMk/>
          <pc:sldMk cId="3974157817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49D9E-A589-482E-9C63-7CEABD6C53B6}" type="datetimeFigureOut">
              <a:rPr lang="ko-KR" altLang="en-US" smtClean="0"/>
              <a:t>2020-01-07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C5795-9280-42A3-94A2-F692150542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379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349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545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8969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4834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목)"/>
                <a:ea typeface="함초롬바탕" panose="02030604000101010101" pitchFamily="18" charset="-127"/>
                <a:cs typeface="함초롬바탕" panose="02030604000101010101" pitchFamily="18" charset="-127"/>
              </a:rPr>
              <a:t>Thank you for your attention!</a:t>
            </a:r>
            <a:endParaRPr lang="ko-KR" altLang="en-U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목)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081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dirty="0">
              <a:latin typeface="Times New Roman목)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66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Times New Roman목)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805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737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8361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6446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768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576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C5795-9280-42A3-94A2-F692150542D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29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103"/>
            <a:ext cx="12188825" cy="685621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80582" y="6376800"/>
            <a:ext cx="7827659" cy="377825"/>
          </a:xfrm>
        </p:spPr>
        <p:txBody>
          <a:bodyPr/>
          <a:lstStyle>
            <a:lvl1pPr algn="ctr">
              <a:defRPr b="1">
                <a:latin typeface="Times New Roman목)"/>
              </a:defRPr>
            </a:lvl1pPr>
          </a:lstStyle>
          <a:p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 dirty="0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97396" y="6376799"/>
            <a:ext cx="835468" cy="377825"/>
          </a:xfrm>
        </p:spPr>
        <p:txBody>
          <a:bodyPr/>
          <a:lstStyle>
            <a:lvl1pPr>
              <a:defRPr sz="1500" b="1">
                <a:latin typeface="Times New Roman목)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C3271AD-7B45-4859-A846-3548BA0064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1" t="18765" r="21408" b="69877"/>
          <a:stretch/>
        </p:blipFill>
        <p:spPr>
          <a:xfrm>
            <a:off x="696137" y="77744"/>
            <a:ext cx="1802827" cy="669063"/>
          </a:xfrm>
          <a:prstGeom prst="rect">
            <a:avLst/>
          </a:prstGeom>
        </p:spPr>
      </p:pic>
      <p:pic>
        <p:nvPicPr>
          <p:cNvPr id="7" name="Picture 2" descr="호서대 엠블럼에 대한 이미지 검색결과">
            <a:extLst>
              <a:ext uri="{FF2B5EF4-FFF2-40B4-BE49-F238E27FC236}">
                <a16:creationId xmlns:a16="http://schemas.microsoft.com/office/drawing/2014/main" id="{EEC51B77-1AB3-4612-AD99-7F42941C05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60" y="0"/>
            <a:ext cx="824549" cy="8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내용 개체 틀 3">
            <a:extLst>
              <a:ext uri="{FF2B5EF4-FFF2-40B4-BE49-F238E27FC236}">
                <a16:creationId xmlns:a16="http://schemas.microsoft.com/office/drawing/2014/main" id="{D3A475AE-8CEA-4C13-862C-545E6F4DED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231916"/>
              </a:clrFrom>
              <a:clrTo>
                <a:srgbClr val="23191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87" y="77744"/>
            <a:ext cx="2296731" cy="617394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3BD506-25E9-43D8-9AF6-1A941EFF04DC}"/>
              </a:ext>
            </a:extLst>
          </p:cNvPr>
          <p:cNvSpPr txBox="1"/>
          <p:nvPr userDrawn="1"/>
        </p:nvSpPr>
        <p:spPr>
          <a:xfrm>
            <a:off x="11688785" y="6414899"/>
            <a:ext cx="5664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atin typeface="Times New Roman목)"/>
              </a:rPr>
              <a:t>/ 13</a:t>
            </a:r>
            <a:endParaRPr lang="ko-KR" altLang="en-US" sz="1500" b="1" dirty="0">
              <a:latin typeface="Times New Roman목)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 Technical Exchange Meeting, January 07, 2020, University of the Ryukyus, Okinawa,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hdr="0" dt="0"/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01F100-D71C-4CA1-844F-808F5A215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360" y="1479635"/>
            <a:ext cx="9422765" cy="2421464"/>
          </a:xfrm>
        </p:spPr>
        <p:txBody>
          <a:bodyPr/>
          <a:lstStyle/>
          <a:p>
            <a:r>
              <a:rPr lang="en-US" altLang="ko-KR" b="1" cap="none" dirty="0">
                <a:latin typeface="Times New Roman목)"/>
              </a:rPr>
              <a:t>The Characterization of Insulators by Reactive Sputtering.</a:t>
            </a:r>
            <a:endParaRPr lang="ko-KR" altLang="en-US" b="1" cap="none" dirty="0">
              <a:latin typeface="Times New Roman목)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ABC7B3E-00A8-4240-A48C-FC29643C98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b="1" cap="none" dirty="0">
                <a:latin typeface="Times New Roman목)"/>
              </a:rPr>
              <a:t>Electronic Device LAB. </a:t>
            </a:r>
            <a:r>
              <a:rPr lang="en-US" altLang="ko-KR" b="1" cap="none" dirty="0" err="1">
                <a:latin typeface="Times New Roman목)"/>
              </a:rPr>
              <a:t>Hoseo</a:t>
            </a:r>
            <a:r>
              <a:rPr lang="en-US" altLang="ko-KR" b="1" cap="none" dirty="0">
                <a:latin typeface="Times New Roman목)"/>
              </a:rPr>
              <a:t> University</a:t>
            </a:r>
          </a:p>
          <a:p>
            <a:r>
              <a:rPr lang="en-US" altLang="ko-KR" b="1" cap="none" dirty="0">
                <a:latin typeface="Times New Roman목)"/>
              </a:rPr>
              <a:t>The master’s course</a:t>
            </a:r>
          </a:p>
          <a:p>
            <a:r>
              <a:rPr lang="en-US" altLang="ko-KR" b="1" cap="none" dirty="0">
                <a:latin typeface="Times New Roman목)"/>
              </a:rPr>
              <a:t>Kang Seok Jun</a:t>
            </a:r>
            <a:endParaRPr lang="ko-KR" altLang="en-US" b="1" cap="none" dirty="0">
              <a:latin typeface="Times New Roman목)"/>
            </a:endParaRPr>
          </a:p>
        </p:txBody>
      </p:sp>
    </p:spTree>
    <p:extLst>
      <p:ext uri="{BB962C8B-B14F-4D97-AF65-F5344CB8AC3E}">
        <p14:creationId xmlns:p14="http://schemas.microsoft.com/office/powerpoint/2010/main" val="97255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E704606B-99E8-4102-A1A2-435D345B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C0F8D22-C62E-4240-8849-1C9ADF59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5398C-EBFC-4925-8257-66CCBABB5BCD}"/>
              </a:ext>
            </a:extLst>
          </p:cNvPr>
          <p:cNvSpPr txBox="1"/>
          <p:nvPr/>
        </p:nvSpPr>
        <p:spPr>
          <a:xfrm>
            <a:off x="1313688" y="789028"/>
            <a:ext cx="7963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C-V Measurement Sample Characterization </a:t>
            </a:r>
          </a:p>
          <a:p>
            <a:endParaRPr lang="en-US" altLang="ko-KR" sz="3000" b="1" dirty="0">
              <a:latin typeface="Times New Roman목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BD1D6-F5C9-4535-9376-98CAEA838283}"/>
              </a:ext>
            </a:extLst>
          </p:cNvPr>
          <p:cNvSpPr txBox="1"/>
          <p:nvPr/>
        </p:nvSpPr>
        <p:spPr>
          <a:xfrm>
            <a:off x="1763532" y="1190804"/>
            <a:ext cx="2351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dirty="0"/>
              <a:t>IRUJA - SiO</a:t>
            </a:r>
            <a:r>
              <a:rPr lang="en-US" altLang="ko-KR" sz="3000" baseline="-25000" dirty="0"/>
              <a:t>2</a:t>
            </a:r>
            <a:r>
              <a:rPr lang="en-US" altLang="ko-KR" sz="3000" dirty="0"/>
              <a:t> </a:t>
            </a:r>
            <a:endParaRPr lang="ko-KR" altLang="en-US" sz="30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261DA25-1C0A-4054-9CDA-256ED5E1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58" y="1725168"/>
            <a:ext cx="4901184" cy="340766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C37CB8E-AF28-4E0A-ABD2-4A338E3BA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858" y="1725168"/>
            <a:ext cx="4901184" cy="34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9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E704606B-99E8-4102-A1A2-435D345B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C0F8D22-C62E-4240-8849-1C9ADF59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5398C-EBFC-4925-8257-66CCBABB5BCD}"/>
              </a:ext>
            </a:extLst>
          </p:cNvPr>
          <p:cNvSpPr txBox="1"/>
          <p:nvPr/>
        </p:nvSpPr>
        <p:spPr>
          <a:xfrm>
            <a:off x="1313688" y="789028"/>
            <a:ext cx="7963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C-V Measurement Sample Characterization </a:t>
            </a:r>
          </a:p>
          <a:p>
            <a:endParaRPr lang="en-US" altLang="ko-KR" sz="3000" b="1" dirty="0">
              <a:latin typeface="Times New Roman목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17CAA-7231-45EC-89FF-F73C9DABA516}"/>
              </a:ext>
            </a:extLst>
          </p:cNvPr>
          <p:cNvSpPr txBox="1"/>
          <p:nvPr/>
        </p:nvSpPr>
        <p:spPr>
          <a:xfrm>
            <a:off x="1763532" y="1190804"/>
            <a:ext cx="2941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dirty="0"/>
              <a:t>SiO</a:t>
            </a:r>
            <a:r>
              <a:rPr lang="en-US" altLang="ko-KR" sz="3000" baseline="-25000" dirty="0"/>
              <a:t>2</a:t>
            </a:r>
            <a:endParaRPr lang="ko-KR" altLang="en-US" sz="3000" baseline="-250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3043992-68C6-4259-914A-7F7340E71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59" y="1725168"/>
            <a:ext cx="4901184" cy="340766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BEC842E-7B3B-423C-A01E-47DD40158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859" y="1725168"/>
            <a:ext cx="4901184" cy="34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57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E704606B-99E8-4102-A1A2-435D345B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C0F8D22-C62E-4240-8849-1C9ADF59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5398C-EBFC-4925-8257-66CCBABB5BCD}"/>
              </a:ext>
            </a:extLst>
          </p:cNvPr>
          <p:cNvSpPr txBox="1"/>
          <p:nvPr/>
        </p:nvSpPr>
        <p:spPr>
          <a:xfrm>
            <a:off x="1313688" y="789028"/>
            <a:ext cx="7963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C-V Measurement Sample Characterization </a:t>
            </a:r>
          </a:p>
          <a:p>
            <a:endParaRPr lang="en-US" altLang="ko-KR" sz="3000" b="1" dirty="0">
              <a:latin typeface="Times New Roman목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8E2E7-84CD-4091-B288-0E8784721AE2}"/>
              </a:ext>
            </a:extLst>
          </p:cNvPr>
          <p:cNvSpPr txBox="1"/>
          <p:nvPr/>
        </p:nvSpPr>
        <p:spPr>
          <a:xfrm>
            <a:off x="1763532" y="1190804"/>
            <a:ext cx="2941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dirty="0"/>
              <a:t>Oxidation 3000</a:t>
            </a:r>
            <a:r>
              <a:rPr lang="en-US" altLang="ko-KR" sz="23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Å</a:t>
            </a:r>
            <a:r>
              <a:rPr lang="en-US" altLang="ko-KR" sz="3000" dirty="0"/>
              <a:t> </a:t>
            </a:r>
            <a:endParaRPr lang="ko-KR" altLang="en-US" sz="30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EAAAF49-659A-40CB-AA86-645B229CE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57" y="1725168"/>
            <a:ext cx="4901184" cy="340766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2BBA80D-228B-4235-814D-305CDA7DE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861" y="1725168"/>
            <a:ext cx="4901184" cy="34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1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E704606B-99E8-4102-A1A2-435D345B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C0F8D22-C62E-4240-8849-1C9ADF59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49501890-117C-4B12-AF43-A4F4EC3793BF}"/>
              </a:ext>
            </a:extLst>
          </p:cNvPr>
          <p:cNvSpPr txBox="1">
            <a:spLocks/>
          </p:cNvSpPr>
          <p:nvPr/>
        </p:nvSpPr>
        <p:spPr>
          <a:xfrm>
            <a:off x="1636711" y="2703454"/>
            <a:ext cx="8915399" cy="1451091"/>
          </a:xfrm>
          <a:prstGeom prst="rect">
            <a:avLst/>
          </a:prstGeom>
        </p:spPr>
        <p:txBody>
          <a:bodyPr numCol="1">
            <a:prstTxWarp prst="textCanUp">
              <a:avLst/>
            </a:prstTxWarp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목)"/>
                <a:ea typeface="함초롬바탕" panose="02030604000101010101" pitchFamily="18" charset="-127"/>
                <a:cs typeface="함초롬바탕" panose="02030604000101010101" pitchFamily="18" charset="-127"/>
              </a:rPr>
              <a:t>Thank you for your attention!</a:t>
            </a:r>
            <a:endParaRPr lang="ko-KR" altLang="en-U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목)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0469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1A20D7-250B-4AF5-80BC-36D9977BBF57}"/>
              </a:ext>
            </a:extLst>
          </p:cNvPr>
          <p:cNvSpPr txBox="1"/>
          <p:nvPr/>
        </p:nvSpPr>
        <p:spPr>
          <a:xfrm>
            <a:off x="1313688" y="789028"/>
            <a:ext cx="4782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  <a:ea typeface="함초롬바탕" panose="02030604000101010101" pitchFamily="18" charset="-127"/>
                <a:cs typeface="함초롬바탕" panose="02030604000101010101" pitchFamily="18" charset="-127"/>
              </a:rPr>
              <a:t>Contents</a:t>
            </a:r>
            <a:endParaRPr lang="ko-KR" altLang="en-US" sz="3000" b="1" dirty="0">
              <a:latin typeface="Times New Roman목)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B3CA63-4CC1-46E4-84EA-7695FB2D1FD8}"/>
              </a:ext>
            </a:extLst>
          </p:cNvPr>
          <p:cNvSpPr txBox="1">
            <a:spLocks/>
          </p:cNvSpPr>
          <p:nvPr/>
        </p:nvSpPr>
        <p:spPr>
          <a:xfrm>
            <a:off x="1636852" y="1381918"/>
            <a:ext cx="9905999" cy="40941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85750" indent="-285750" algn="l" defTabSz="457200" rtl="0" eaLnBrk="1" latinLnBrk="1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altLang="ko-KR" sz="2000" b="1" dirty="0">
                <a:latin typeface="Times New Roman목)"/>
              </a:rPr>
              <a:t>Introduction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altLang="ko-KR" sz="2000" b="1" dirty="0">
                <a:latin typeface="Times New Roman목)"/>
              </a:rPr>
              <a:t>Experiment &amp; Measurement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altLang="ko-KR" sz="2000" b="1" dirty="0">
                <a:latin typeface="Times New Roman목)"/>
              </a:rPr>
              <a:t>Result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altLang="ko-KR" sz="2000" b="1" dirty="0">
                <a:latin typeface="Times New Roman목)"/>
              </a:rPr>
              <a:t>Conclusion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altLang="ko-KR" sz="2000" b="1" dirty="0">
                <a:latin typeface="Times New Roman목)"/>
              </a:rPr>
              <a:t>C-V Measurement Sample Characterization </a:t>
            </a: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BF2E0A2-2EFF-4536-9FD6-4C1CD2AB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 b="1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 b="1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b="1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2C42986-8B5A-4E31-8847-7CF6868A5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4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E704606B-99E8-4102-A1A2-435D345B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C0F8D22-C62E-4240-8849-1C9ADF59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54689-7B67-4443-A525-8BC7C6B769A9}"/>
              </a:ext>
            </a:extLst>
          </p:cNvPr>
          <p:cNvSpPr txBox="1"/>
          <p:nvPr/>
        </p:nvSpPr>
        <p:spPr>
          <a:xfrm>
            <a:off x="1313688" y="789028"/>
            <a:ext cx="4782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Introduction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8B616-A350-4CEC-993E-431C0A805F85}"/>
              </a:ext>
            </a:extLst>
          </p:cNvPr>
          <p:cNvSpPr txBox="1"/>
          <p:nvPr/>
        </p:nvSpPr>
        <p:spPr>
          <a:xfrm>
            <a:off x="1836736" y="1997839"/>
            <a:ext cx="8515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목)"/>
              </a:rPr>
              <a:t>An  insulator layer  can be  deposited by reactive sputtering.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Times New Roman목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목)"/>
              </a:rPr>
              <a:t>This research is to study the formation of insulators by reactive sputtering.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Times New Roman목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목)"/>
              </a:rPr>
              <a:t>Control the oxygen flow rate to get the high quality  insulator.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Times New Roman목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목)"/>
              </a:rPr>
              <a:t>The breakdown voltage and C-V curves were measured for insulator characteristics.</a:t>
            </a:r>
            <a:endParaRPr lang="ko-KR" altLang="en-US" sz="2000" dirty="0">
              <a:latin typeface="Times New Roman목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Times New Roman목)"/>
            </a:endParaRPr>
          </a:p>
        </p:txBody>
      </p:sp>
    </p:spTree>
    <p:extLst>
      <p:ext uri="{BB962C8B-B14F-4D97-AF65-F5344CB8AC3E}">
        <p14:creationId xmlns:p14="http://schemas.microsoft.com/office/powerpoint/2010/main" val="3854321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E704606B-99E8-4102-A1A2-435D345B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C0F8D22-C62E-4240-8849-1C9ADF59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664BF7-F677-4ED4-BB48-210DBF0D7DF9}"/>
              </a:ext>
            </a:extLst>
          </p:cNvPr>
          <p:cNvSpPr/>
          <p:nvPr/>
        </p:nvSpPr>
        <p:spPr>
          <a:xfrm>
            <a:off x="1152525" y="2901753"/>
            <a:ext cx="4943475" cy="276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목)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3074D4D-7D16-49BF-9609-31D475830043}"/>
              </a:ext>
            </a:extLst>
          </p:cNvPr>
          <p:cNvSpPr/>
          <p:nvPr/>
        </p:nvSpPr>
        <p:spPr>
          <a:xfrm>
            <a:off x="1152524" y="2668578"/>
            <a:ext cx="4943475" cy="22364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목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375AA6-C949-4209-AF47-E171A7E7B0B9}"/>
              </a:ext>
            </a:extLst>
          </p:cNvPr>
          <p:cNvSpPr txBox="1"/>
          <p:nvPr/>
        </p:nvSpPr>
        <p:spPr>
          <a:xfrm>
            <a:off x="1676400" y="2620765"/>
            <a:ext cx="4452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>
                <a:solidFill>
                  <a:schemeClr val="bg1"/>
                </a:solidFill>
                <a:latin typeface="Times New Roman목)"/>
              </a:rPr>
              <a:t>ITO</a:t>
            </a:r>
            <a:endParaRPr lang="ko-KR" altLang="en-US" sz="1500" b="1" dirty="0">
              <a:solidFill>
                <a:schemeClr val="bg1"/>
              </a:solidFill>
              <a:latin typeface="Times New Roman목)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95CA42E-EEEA-4CF5-AD56-6FD8E3268B4E}"/>
              </a:ext>
            </a:extLst>
          </p:cNvPr>
          <p:cNvGrpSpPr/>
          <p:nvPr/>
        </p:nvGrpSpPr>
        <p:grpSpPr>
          <a:xfrm>
            <a:off x="1676400" y="2349119"/>
            <a:ext cx="4419598" cy="385233"/>
            <a:chOff x="1643062" y="3089934"/>
            <a:chExt cx="4419598" cy="385233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AEB60DA-941D-4E6E-99BF-E1A47A9133C3}"/>
                </a:ext>
              </a:extLst>
            </p:cNvPr>
            <p:cNvSpPr/>
            <p:nvPr/>
          </p:nvSpPr>
          <p:spPr>
            <a:xfrm>
              <a:off x="1643062" y="3089934"/>
              <a:ext cx="4419598" cy="3097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목)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7138C0-01FB-425C-A6E7-E595B152E4A6}"/>
                </a:ext>
              </a:extLst>
            </p:cNvPr>
            <p:cNvSpPr txBox="1"/>
            <p:nvPr/>
          </p:nvSpPr>
          <p:spPr>
            <a:xfrm>
              <a:off x="1643062" y="3105835"/>
              <a:ext cx="4419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err="1">
                  <a:solidFill>
                    <a:schemeClr val="bg2"/>
                  </a:solidFill>
                  <a:latin typeface="Times New Roman목)"/>
                </a:rPr>
                <a:t>TaOx</a:t>
              </a:r>
              <a:r>
                <a:rPr lang="en-US" altLang="ko-KR" b="1" dirty="0">
                  <a:solidFill>
                    <a:schemeClr val="bg2"/>
                  </a:solidFill>
                  <a:latin typeface="Times New Roman목)"/>
                </a:rPr>
                <a:t>  </a:t>
              </a:r>
              <a:endParaRPr lang="ko-KR" altLang="en-US" b="1" dirty="0">
                <a:solidFill>
                  <a:schemeClr val="bg2"/>
                </a:solidFill>
                <a:latin typeface="Times New Roman목)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435CCC26-6F4B-475D-99B4-143B507D8583}"/>
              </a:ext>
            </a:extLst>
          </p:cNvPr>
          <p:cNvGrpSpPr/>
          <p:nvPr/>
        </p:nvGrpSpPr>
        <p:grpSpPr>
          <a:xfrm>
            <a:off x="2990850" y="2020507"/>
            <a:ext cx="1790698" cy="338351"/>
            <a:chOff x="2957512" y="2761322"/>
            <a:chExt cx="1790698" cy="33835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BF6328A-B3D3-4295-92A0-10BFD50DD461}"/>
                </a:ext>
              </a:extLst>
            </p:cNvPr>
            <p:cNvSpPr/>
            <p:nvPr/>
          </p:nvSpPr>
          <p:spPr>
            <a:xfrm>
              <a:off x="2957512" y="2761322"/>
              <a:ext cx="1790698" cy="309746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목)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F9159B-CE84-4A9A-B9C9-5008CA6AEE7C}"/>
                </a:ext>
              </a:extLst>
            </p:cNvPr>
            <p:cNvSpPr txBox="1"/>
            <p:nvPr/>
          </p:nvSpPr>
          <p:spPr>
            <a:xfrm>
              <a:off x="2957512" y="2776508"/>
              <a:ext cx="179069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>
                  <a:solidFill>
                    <a:schemeClr val="bg1"/>
                  </a:solidFill>
                  <a:latin typeface="Times New Roman목)"/>
                </a:rPr>
                <a:t>Ta</a:t>
              </a:r>
              <a:endParaRPr lang="ko-KR" altLang="en-US" sz="1500" b="1" dirty="0">
                <a:solidFill>
                  <a:schemeClr val="bg1"/>
                </a:solidFill>
                <a:latin typeface="Times New Roman목)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E497936-9C59-48EC-8C5E-84F94F9374A1}"/>
              </a:ext>
            </a:extLst>
          </p:cNvPr>
          <p:cNvSpPr txBox="1"/>
          <p:nvPr/>
        </p:nvSpPr>
        <p:spPr>
          <a:xfrm>
            <a:off x="6865753" y="1376421"/>
            <a:ext cx="4677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목)"/>
              </a:rPr>
              <a:t>Conditions of Ta Reactive Sputtering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>
                <a:latin typeface="Times New Roman목)"/>
              </a:rPr>
              <a:t>Ar</a:t>
            </a:r>
            <a:r>
              <a:rPr lang="en-US" altLang="ko-KR" dirty="0">
                <a:latin typeface="Times New Roman목)"/>
              </a:rPr>
              <a:t> : 18 </a:t>
            </a:r>
            <a:r>
              <a:rPr lang="en-US" altLang="ko-KR" dirty="0" err="1">
                <a:latin typeface="Times New Roman목)"/>
              </a:rPr>
              <a:t>Sccm</a:t>
            </a:r>
            <a:endParaRPr lang="en-US" altLang="ko-KR" dirty="0">
              <a:latin typeface="Times New Roman목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목)"/>
              </a:rPr>
              <a:t>O</a:t>
            </a:r>
            <a:r>
              <a:rPr lang="en-US" altLang="ko-KR" baseline="-25000" dirty="0">
                <a:latin typeface="Times New Roman목)"/>
              </a:rPr>
              <a:t>2</a:t>
            </a:r>
            <a:r>
              <a:rPr lang="en-US" altLang="ko-KR" dirty="0">
                <a:latin typeface="Times New Roman목)"/>
              </a:rPr>
              <a:t> : 2 </a:t>
            </a:r>
            <a:r>
              <a:rPr lang="en-US" altLang="ko-KR" dirty="0" err="1">
                <a:latin typeface="Times New Roman목)"/>
              </a:rPr>
              <a:t>Sccm</a:t>
            </a:r>
            <a:endParaRPr lang="en-US" altLang="ko-KR" dirty="0">
              <a:latin typeface="Times New Roman목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목)"/>
              </a:rPr>
              <a:t>Gas flow  : 5mtorr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목)"/>
              </a:rPr>
              <a:t>Power : 125W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목)"/>
              </a:rPr>
              <a:t>Depo. : pre – 600 s, main – 1000, 2000s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Times New Roman목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dirty="0">
              <a:latin typeface="Times New Roman목)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DFCF9D-A6FB-4A09-B5BF-39EE62B41AC6}"/>
              </a:ext>
            </a:extLst>
          </p:cNvPr>
          <p:cNvSpPr txBox="1"/>
          <p:nvPr/>
        </p:nvSpPr>
        <p:spPr>
          <a:xfrm>
            <a:off x="6865753" y="3244779"/>
            <a:ext cx="4677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목)"/>
              </a:rPr>
              <a:t>Conditions of Ta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>
                <a:latin typeface="Times New Roman목)"/>
              </a:rPr>
              <a:t>Ar</a:t>
            </a:r>
            <a:r>
              <a:rPr lang="en-US" altLang="ko-KR" dirty="0">
                <a:latin typeface="Times New Roman목)"/>
              </a:rPr>
              <a:t> : 20 </a:t>
            </a:r>
            <a:r>
              <a:rPr lang="en-US" altLang="ko-KR" dirty="0" err="1">
                <a:latin typeface="Times New Roman목)"/>
              </a:rPr>
              <a:t>Sccm</a:t>
            </a:r>
            <a:endParaRPr lang="en-US" altLang="ko-KR" dirty="0">
              <a:latin typeface="Times New Roman목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목)"/>
              </a:rPr>
              <a:t>Gas flow  : 5mtorr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목)"/>
              </a:rPr>
              <a:t>Power : 125W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목)"/>
              </a:rPr>
              <a:t>Depo. : pre – 300 s, main -1000s</a:t>
            </a:r>
          </a:p>
          <a:p>
            <a:endParaRPr lang="ko-KR" altLang="en-US" dirty="0">
              <a:latin typeface="Times New Roman목)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EA820-3825-45AB-B423-408BF8CCDBDC}"/>
              </a:ext>
            </a:extLst>
          </p:cNvPr>
          <p:cNvSpPr txBox="1"/>
          <p:nvPr/>
        </p:nvSpPr>
        <p:spPr>
          <a:xfrm>
            <a:off x="6865753" y="4906772"/>
            <a:ext cx="4677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목)"/>
              </a:rPr>
              <a:t>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목)"/>
              </a:rPr>
              <a:t>Breakdown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목)"/>
              </a:rPr>
              <a:t>C-V</a:t>
            </a:r>
            <a:endParaRPr lang="ko-KR" altLang="en-US" dirty="0">
              <a:latin typeface="Times New Roman목)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47B851B-AB49-4758-AB65-9A57AEB90D04}"/>
              </a:ext>
            </a:extLst>
          </p:cNvPr>
          <p:cNvGrpSpPr/>
          <p:nvPr/>
        </p:nvGrpSpPr>
        <p:grpSpPr>
          <a:xfrm rot="2164182">
            <a:off x="4383954" y="1296531"/>
            <a:ext cx="97865" cy="785657"/>
            <a:chOff x="3885194" y="1447800"/>
            <a:chExt cx="135360" cy="786467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E5706F4-DADA-4D09-B1E9-0BF128D69C05}"/>
                </a:ext>
              </a:extLst>
            </p:cNvPr>
            <p:cNvSpPr/>
            <p:nvPr/>
          </p:nvSpPr>
          <p:spPr>
            <a:xfrm>
              <a:off x="3924300" y="1447800"/>
              <a:ext cx="57150" cy="70485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목)"/>
              </a:endParaRPr>
            </a:p>
          </p:txBody>
        </p:sp>
        <p:sp>
          <p:nvSpPr>
            <p:cNvPr id="26" name="화살표: 갈매기형 수장 25">
              <a:extLst>
                <a:ext uri="{FF2B5EF4-FFF2-40B4-BE49-F238E27FC236}">
                  <a16:creationId xmlns:a16="http://schemas.microsoft.com/office/drawing/2014/main" id="{873BAF6B-D03F-4C86-B0DA-C4BFF9B2EA57}"/>
                </a:ext>
              </a:extLst>
            </p:cNvPr>
            <p:cNvSpPr/>
            <p:nvPr/>
          </p:nvSpPr>
          <p:spPr>
            <a:xfrm rot="5400000">
              <a:off x="3899318" y="2113032"/>
              <a:ext cx="107111" cy="135360"/>
            </a:xfrm>
            <a:prstGeom prst="chevron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Times New Roman목)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8363AA2-6551-43DA-81CA-24F9C5E8FE03}"/>
              </a:ext>
            </a:extLst>
          </p:cNvPr>
          <p:cNvGrpSpPr/>
          <p:nvPr/>
        </p:nvGrpSpPr>
        <p:grpSpPr>
          <a:xfrm rot="19368914">
            <a:off x="1150073" y="1949090"/>
            <a:ext cx="97865" cy="785657"/>
            <a:chOff x="3885194" y="1447800"/>
            <a:chExt cx="135360" cy="786467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8FD38C0A-C9C4-4DDA-818B-4B1138311A18}"/>
                </a:ext>
              </a:extLst>
            </p:cNvPr>
            <p:cNvSpPr/>
            <p:nvPr/>
          </p:nvSpPr>
          <p:spPr>
            <a:xfrm>
              <a:off x="3924300" y="1447800"/>
              <a:ext cx="57150" cy="70485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목)"/>
              </a:endParaRPr>
            </a:p>
          </p:txBody>
        </p:sp>
        <p:sp>
          <p:nvSpPr>
            <p:cNvPr id="29" name="화살표: 갈매기형 수장 28">
              <a:extLst>
                <a:ext uri="{FF2B5EF4-FFF2-40B4-BE49-F238E27FC236}">
                  <a16:creationId xmlns:a16="http://schemas.microsoft.com/office/drawing/2014/main" id="{99BE6100-10D6-41FE-AF86-4D0D2947BD65}"/>
                </a:ext>
              </a:extLst>
            </p:cNvPr>
            <p:cNvSpPr/>
            <p:nvPr/>
          </p:nvSpPr>
          <p:spPr>
            <a:xfrm rot="5400000">
              <a:off x="3899318" y="2113032"/>
              <a:ext cx="107111" cy="135360"/>
            </a:xfrm>
            <a:prstGeom prst="chevron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Times New Roman목)"/>
              </a:endParaRPr>
            </a:p>
          </p:txBody>
        </p:sp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59005F48-ACD2-4030-8C57-BC810993B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2" t="16389" r="47700" b="21250"/>
          <a:stretch/>
        </p:blipFill>
        <p:spPr>
          <a:xfrm>
            <a:off x="2350198" y="3474857"/>
            <a:ext cx="2709292" cy="2602078"/>
          </a:xfrm>
          <a:prstGeom prst="rect">
            <a:avLst/>
          </a:prstGeom>
        </p:spPr>
      </p:pic>
      <p:grpSp>
        <p:nvGrpSpPr>
          <p:cNvPr id="33" name="그룹 32">
            <a:extLst>
              <a:ext uri="{FF2B5EF4-FFF2-40B4-BE49-F238E27FC236}">
                <a16:creationId xmlns:a16="http://schemas.microsoft.com/office/drawing/2014/main" id="{BB84C651-B43B-4CC9-B307-B6A96BEAB266}"/>
              </a:ext>
            </a:extLst>
          </p:cNvPr>
          <p:cNvGrpSpPr/>
          <p:nvPr/>
        </p:nvGrpSpPr>
        <p:grpSpPr>
          <a:xfrm rot="2164182">
            <a:off x="5003453" y="4075447"/>
            <a:ext cx="97865" cy="785657"/>
            <a:chOff x="3885194" y="1447800"/>
            <a:chExt cx="135360" cy="786467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8353E47C-73A4-4D8A-92EA-10F8586559EB}"/>
                </a:ext>
              </a:extLst>
            </p:cNvPr>
            <p:cNvSpPr/>
            <p:nvPr/>
          </p:nvSpPr>
          <p:spPr>
            <a:xfrm>
              <a:off x="3924300" y="1447800"/>
              <a:ext cx="57150" cy="70485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목)"/>
              </a:endParaRPr>
            </a:p>
          </p:txBody>
        </p:sp>
        <p:sp>
          <p:nvSpPr>
            <p:cNvPr id="35" name="화살표: 갈매기형 수장 34">
              <a:extLst>
                <a:ext uri="{FF2B5EF4-FFF2-40B4-BE49-F238E27FC236}">
                  <a16:creationId xmlns:a16="http://schemas.microsoft.com/office/drawing/2014/main" id="{6CFEF600-239C-4D8A-A90C-60161594C31A}"/>
                </a:ext>
              </a:extLst>
            </p:cNvPr>
            <p:cNvSpPr/>
            <p:nvPr/>
          </p:nvSpPr>
          <p:spPr>
            <a:xfrm rot="5400000">
              <a:off x="3899318" y="2113032"/>
              <a:ext cx="107111" cy="135360"/>
            </a:xfrm>
            <a:prstGeom prst="chevron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Times New Roman목)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20D71876-F299-48A3-A500-AD5D651E2BA5}"/>
              </a:ext>
            </a:extLst>
          </p:cNvPr>
          <p:cNvGrpSpPr/>
          <p:nvPr/>
        </p:nvGrpSpPr>
        <p:grpSpPr>
          <a:xfrm rot="2164182">
            <a:off x="4291755" y="3656752"/>
            <a:ext cx="97865" cy="785657"/>
            <a:chOff x="3885194" y="1447800"/>
            <a:chExt cx="135360" cy="786467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24496641-9900-4DE1-A9EC-DA11E03FF7A0}"/>
                </a:ext>
              </a:extLst>
            </p:cNvPr>
            <p:cNvSpPr/>
            <p:nvPr/>
          </p:nvSpPr>
          <p:spPr>
            <a:xfrm>
              <a:off x="3924300" y="1447800"/>
              <a:ext cx="57150" cy="70485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목)"/>
              </a:endParaRPr>
            </a:p>
          </p:txBody>
        </p:sp>
        <p:sp>
          <p:nvSpPr>
            <p:cNvPr id="39" name="화살표: 갈매기형 수장 38">
              <a:extLst>
                <a:ext uri="{FF2B5EF4-FFF2-40B4-BE49-F238E27FC236}">
                  <a16:creationId xmlns:a16="http://schemas.microsoft.com/office/drawing/2014/main" id="{9C98372C-9E1A-4BE2-A262-97DE2E79F432}"/>
                </a:ext>
              </a:extLst>
            </p:cNvPr>
            <p:cNvSpPr/>
            <p:nvPr/>
          </p:nvSpPr>
          <p:spPr>
            <a:xfrm rot="5400000">
              <a:off x="3899318" y="2113032"/>
              <a:ext cx="107111" cy="135360"/>
            </a:xfrm>
            <a:prstGeom prst="chevron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Times New Roman목)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F1B1137-37A4-4A04-BF4D-9E589040705D}"/>
              </a:ext>
            </a:extLst>
          </p:cNvPr>
          <p:cNvSpPr txBox="1"/>
          <p:nvPr/>
        </p:nvSpPr>
        <p:spPr>
          <a:xfrm>
            <a:off x="1313688" y="789028"/>
            <a:ext cx="5106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Experiment &amp; Measurement</a:t>
            </a:r>
          </a:p>
        </p:txBody>
      </p:sp>
    </p:spTree>
    <p:extLst>
      <p:ext uri="{BB962C8B-B14F-4D97-AF65-F5344CB8AC3E}">
        <p14:creationId xmlns:p14="http://schemas.microsoft.com/office/powerpoint/2010/main" val="66188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BFA2CA9C-B80F-4538-A50F-791102BD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E1239B9-428D-4168-9FD0-EC16C409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31483C-8007-420C-9ECF-38BDE4867678}"/>
              </a:ext>
            </a:extLst>
          </p:cNvPr>
          <p:cNvSpPr txBox="1"/>
          <p:nvPr/>
        </p:nvSpPr>
        <p:spPr>
          <a:xfrm>
            <a:off x="1313687" y="789028"/>
            <a:ext cx="5401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Result ( </a:t>
            </a:r>
            <a:r>
              <a:rPr lang="en-US" altLang="ko-KR" sz="3200" dirty="0"/>
              <a:t>Breakdown voltage </a:t>
            </a:r>
            <a:r>
              <a:rPr lang="en-US" altLang="ko-KR" sz="3000" b="1" dirty="0">
                <a:latin typeface="Times New Roman목)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11E86-ABA8-4048-9649-B6CC32B7D5B6}"/>
              </a:ext>
            </a:extLst>
          </p:cNvPr>
          <p:cNvSpPr txBox="1"/>
          <p:nvPr/>
        </p:nvSpPr>
        <p:spPr>
          <a:xfrm>
            <a:off x="2115190" y="5068929"/>
            <a:ext cx="24722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>
                <a:latin typeface="Times New Roman목)"/>
              </a:rPr>
              <a:t>1000 s Deposition</a:t>
            </a:r>
            <a:endParaRPr lang="ko-KR" altLang="en-US" sz="2300" dirty="0">
              <a:latin typeface="Times New Roman목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018550-B057-4F14-9C67-23255C6A038F}"/>
              </a:ext>
            </a:extLst>
          </p:cNvPr>
          <p:cNvSpPr txBox="1"/>
          <p:nvPr/>
        </p:nvSpPr>
        <p:spPr>
          <a:xfrm>
            <a:off x="7604544" y="5068929"/>
            <a:ext cx="24722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>
                <a:latin typeface="Times New Roman목)"/>
              </a:rPr>
              <a:t>2000 s Deposition</a:t>
            </a:r>
            <a:endParaRPr lang="ko-KR" altLang="en-US" sz="2300" dirty="0">
              <a:latin typeface="Times New Roman목)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D8F2939-7E2B-489A-B9A2-917163B6B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80" y="1345311"/>
            <a:ext cx="4901184" cy="340766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336D605-85E6-42B4-9A94-241C2C97B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085" y="1326218"/>
            <a:ext cx="4901184" cy="3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3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BFA2CA9C-B80F-4538-A50F-791102BD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E1239B9-428D-4168-9FD0-EC16C409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7201E-76DA-4E1C-9549-5EBBC164AD2A}"/>
              </a:ext>
            </a:extLst>
          </p:cNvPr>
          <p:cNvSpPr txBox="1"/>
          <p:nvPr/>
        </p:nvSpPr>
        <p:spPr>
          <a:xfrm>
            <a:off x="1313688" y="789028"/>
            <a:ext cx="4782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Result ( C-V curve 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0BE188-9A06-4558-A889-3F0E26431417}"/>
              </a:ext>
            </a:extLst>
          </p:cNvPr>
          <p:cNvSpPr txBox="1"/>
          <p:nvPr/>
        </p:nvSpPr>
        <p:spPr>
          <a:xfrm>
            <a:off x="2115190" y="5068929"/>
            <a:ext cx="24722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>
                <a:latin typeface="Times New Roman목)"/>
              </a:rPr>
              <a:t>1000 s Deposition</a:t>
            </a:r>
            <a:endParaRPr lang="ko-KR" altLang="en-US" sz="2300" dirty="0">
              <a:latin typeface="Times New Roman목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A9354-5341-41C5-A3EF-0FF045246EE1}"/>
              </a:ext>
            </a:extLst>
          </p:cNvPr>
          <p:cNvSpPr txBox="1"/>
          <p:nvPr/>
        </p:nvSpPr>
        <p:spPr>
          <a:xfrm>
            <a:off x="7604544" y="5068929"/>
            <a:ext cx="24722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>
                <a:latin typeface="Times New Roman목)"/>
              </a:rPr>
              <a:t>1000 s Deposition</a:t>
            </a:r>
            <a:endParaRPr lang="ko-KR" altLang="en-US" sz="2300" dirty="0">
              <a:latin typeface="Times New Roman목)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130F2DB-D384-48EF-AA7F-E10D0A30B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57" y="1352759"/>
            <a:ext cx="4901184" cy="340766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7A1BF56-6942-4AF4-A484-407213FE9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859" y="1334471"/>
            <a:ext cx="4901184" cy="3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06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BFA2CA9C-B80F-4538-A50F-791102BD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E1239B9-428D-4168-9FD0-EC16C409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9323F-2AC8-41A3-8949-5D9D389EBCED}"/>
              </a:ext>
            </a:extLst>
          </p:cNvPr>
          <p:cNvSpPr txBox="1"/>
          <p:nvPr/>
        </p:nvSpPr>
        <p:spPr>
          <a:xfrm>
            <a:off x="1313688" y="789028"/>
            <a:ext cx="4782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Result ( C-V curve 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4E0B1-E17C-4495-A236-AEB756FE0B31}"/>
              </a:ext>
            </a:extLst>
          </p:cNvPr>
          <p:cNvSpPr txBox="1"/>
          <p:nvPr/>
        </p:nvSpPr>
        <p:spPr>
          <a:xfrm>
            <a:off x="2115190" y="5068929"/>
            <a:ext cx="24722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>
                <a:latin typeface="Times New Roman목)"/>
              </a:rPr>
              <a:t>2000 s Deposition</a:t>
            </a:r>
            <a:endParaRPr lang="ko-KR" altLang="en-US" sz="2300" dirty="0">
              <a:latin typeface="Times New Roman목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85478-F99C-42B7-913C-6CEF7FBA1296}"/>
              </a:ext>
            </a:extLst>
          </p:cNvPr>
          <p:cNvSpPr txBox="1"/>
          <p:nvPr/>
        </p:nvSpPr>
        <p:spPr>
          <a:xfrm>
            <a:off x="7604544" y="5068929"/>
            <a:ext cx="24722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>
                <a:latin typeface="Times New Roman목)"/>
              </a:rPr>
              <a:t>2000 s Deposition</a:t>
            </a:r>
            <a:endParaRPr lang="ko-KR" altLang="en-US" sz="2300" dirty="0">
              <a:latin typeface="Times New Roman목)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F5ECE83-FCB6-4959-8A81-67DD1D93D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1" y="1342795"/>
            <a:ext cx="4901184" cy="340766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F4F0BBE-2280-4300-BC76-6736EFF6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087" y="1342795"/>
            <a:ext cx="4901184" cy="34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2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E704606B-99E8-4102-A1A2-435D345B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C0F8D22-C62E-4240-8849-1C9ADF59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79FC8-19A3-44D3-8DDC-84107ADE9010}"/>
              </a:ext>
            </a:extLst>
          </p:cNvPr>
          <p:cNvSpPr txBox="1"/>
          <p:nvPr/>
        </p:nvSpPr>
        <p:spPr>
          <a:xfrm>
            <a:off x="1313688" y="789028"/>
            <a:ext cx="4782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Conclusion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175DD-5351-4235-B0A5-4FEFD63EB28D}"/>
              </a:ext>
            </a:extLst>
          </p:cNvPr>
          <p:cNvSpPr txBox="1"/>
          <p:nvPr/>
        </p:nvSpPr>
        <p:spPr>
          <a:xfrm>
            <a:off x="1484311" y="1619250"/>
            <a:ext cx="92202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500" dirty="0">
                <a:latin typeface="Times New Roman목)"/>
              </a:rPr>
              <a:t>The deposition rate varies depending on the oxygen flow rate.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500" dirty="0">
              <a:latin typeface="Times New Roman목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500" dirty="0">
                <a:latin typeface="Times New Roman목)"/>
              </a:rPr>
              <a:t>Gas flow rate were </a:t>
            </a:r>
            <a:r>
              <a:rPr lang="en-US" altLang="ko-KR" sz="2500" dirty="0" err="1">
                <a:latin typeface="Times New Roman목)"/>
              </a:rPr>
              <a:t>Ar</a:t>
            </a:r>
            <a:r>
              <a:rPr lang="en-US" altLang="ko-KR" sz="2500" dirty="0">
                <a:latin typeface="Times New Roman목)"/>
              </a:rPr>
              <a:t>: 18 </a:t>
            </a:r>
            <a:r>
              <a:rPr lang="en-US" altLang="ko-KR" sz="2500" dirty="0" err="1">
                <a:latin typeface="Times New Roman목)"/>
              </a:rPr>
              <a:t>Sccm</a:t>
            </a:r>
            <a:r>
              <a:rPr lang="en-US" altLang="ko-KR" sz="2500" dirty="0">
                <a:latin typeface="Times New Roman목)"/>
              </a:rPr>
              <a:t>, and O</a:t>
            </a:r>
            <a:r>
              <a:rPr lang="en-US" altLang="ko-KR" sz="2500" baseline="-25000" dirty="0">
                <a:latin typeface="Times New Roman목)"/>
              </a:rPr>
              <a:t>2</a:t>
            </a:r>
            <a:r>
              <a:rPr lang="en-US" altLang="ko-KR" sz="2500" dirty="0">
                <a:latin typeface="Times New Roman목)"/>
              </a:rPr>
              <a:t>: 2 </a:t>
            </a:r>
            <a:r>
              <a:rPr lang="en-US" altLang="ko-KR" sz="2500" dirty="0" err="1">
                <a:latin typeface="Times New Roman목)"/>
              </a:rPr>
              <a:t>Sccm</a:t>
            </a:r>
            <a:r>
              <a:rPr lang="en-US" altLang="ko-KR" sz="2500" dirty="0">
                <a:latin typeface="Times New Roman목)"/>
              </a:rPr>
              <a:t>. And deposition times were  1000s and 2000s.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500" dirty="0">
              <a:latin typeface="Times New Roman목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500" dirty="0">
                <a:latin typeface="Times New Roman목)"/>
              </a:rPr>
              <a:t>The breakdown voltage was 126 V for 1000s reactive sputtered </a:t>
            </a:r>
            <a:r>
              <a:rPr lang="en-US" altLang="ko-KR" sz="2500" dirty="0" err="1">
                <a:latin typeface="Times New Roman목)"/>
              </a:rPr>
              <a:t>TaOx</a:t>
            </a:r>
            <a:r>
              <a:rPr lang="en-US" altLang="ko-KR" sz="2500" dirty="0">
                <a:latin typeface="Times New Roman목)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5EF14-69F0-4FE4-B68B-D03CE85C7464}"/>
              </a:ext>
            </a:extLst>
          </p:cNvPr>
          <p:cNvSpPr txBox="1"/>
          <p:nvPr/>
        </p:nvSpPr>
        <p:spPr>
          <a:xfrm>
            <a:off x="1484311" y="4552023"/>
            <a:ext cx="927735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Times New Roman목)"/>
              </a:rPr>
              <a:t>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500" dirty="0">
                <a:latin typeface="Times New Roman목)"/>
              </a:rPr>
              <a:t>Improving the insulator characteristics.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500" dirty="0">
              <a:latin typeface="Times New Roman목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500" dirty="0">
                <a:latin typeface="Times New Roman목)"/>
              </a:rPr>
              <a:t>Process optimization for TFT fabrication.</a:t>
            </a:r>
            <a:endParaRPr lang="ko-KR" altLang="en-US" sz="2500" dirty="0">
              <a:latin typeface="Times New Roman목)"/>
            </a:endParaRPr>
          </a:p>
        </p:txBody>
      </p:sp>
    </p:spTree>
    <p:extLst>
      <p:ext uri="{BB962C8B-B14F-4D97-AF65-F5344CB8AC3E}">
        <p14:creationId xmlns:p14="http://schemas.microsoft.com/office/powerpoint/2010/main" val="75843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E704606B-99E8-4102-A1A2-435D345B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r>
              <a:rPr lang="en-US" altLang="ko-KR">
                <a:ea typeface="함초롬돋움" panose="020B0604000101010101" pitchFamily="50" charset="-127"/>
                <a:cs typeface="함초롬돋움" panose="020B0604000101010101" pitchFamily="50" charset="-127"/>
              </a:rPr>
              <a:t>Technical Exchange Meeting, January 07, 2020, University of the Ryukyus, Okinawa, Japan</a:t>
            </a:r>
            <a:endParaRPr lang="en-US" altLang="ko-KR" dirty="0"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C0F8D22-C62E-4240-8849-1C9ADF59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5398C-EBFC-4925-8257-66CCBABB5BCD}"/>
              </a:ext>
            </a:extLst>
          </p:cNvPr>
          <p:cNvSpPr txBox="1"/>
          <p:nvPr/>
        </p:nvSpPr>
        <p:spPr>
          <a:xfrm>
            <a:off x="1313688" y="789028"/>
            <a:ext cx="7963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latin typeface="Times New Roman목)"/>
              </a:rPr>
              <a:t>C-V Measurement Sample Characterization </a:t>
            </a:r>
          </a:p>
          <a:p>
            <a:endParaRPr lang="en-US" altLang="ko-KR" sz="3000" b="1" dirty="0">
              <a:latin typeface="Times New Roman목)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4C54C-3941-4D5B-87F9-794608A34367}"/>
              </a:ext>
            </a:extLst>
          </p:cNvPr>
          <p:cNvSpPr txBox="1"/>
          <p:nvPr/>
        </p:nvSpPr>
        <p:spPr>
          <a:xfrm>
            <a:off x="1763533" y="1238429"/>
            <a:ext cx="143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dirty="0"/>
              <a:t>SOG</a:t>
            </a:r>
            <a:endParaRPr lang="ko-KR" altLang="en-US" sz="30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8D3FD02-6DC8-4F94-A996-01EE111DD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58" y="1716404"/>
            <a:ext cx="4901184" cy="340766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E67E58B-7F7A-4B6A-A3A4-2FF8CBB53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872" y="1716404"/>
            <a:ext cx="4901184" cy="34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90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천체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CDF7723F60ECF44294FA5B5901290173" ma:contentTypeVersion="8" ma:contentTypeDescription="새 문서를 만듭니다." ma:contentTypeScope="" ma:versionID="c31b9f3e42914c4fe7587030f38f921e">
  <xsd:schema xmlns:xsd="http://www.w3.org/2001/XMLSchema" xmlns:xs="http://www.w3.org/2001/XMLSchema" xmlns:p="http://schemas.microsoft.com/office/2006/metadata/properties" xmlns:ns3="f5378e1c-6ffe-46ed-99b0-2507b2498ff9" targetNamespace="http://schemas.microsoft.com/office/2006/metadata/properties" ma:root="true" ma:fieldsID="fc8de4654b93553c7d7bef33f1bd7f84" ns3:_="">
    <xsd:import namespace="f5378e1c-6ffe-46ed-99b0-2507b2498ff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378e1c-6ffe-46ed-99b0-2507b2498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D859C0-2B5F-46EC-A5A9-E9398FB61E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378e1c-6ffe-46ed-99b0-2507b2498f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C924B3-AC30-4B85-8A03-AD357FF81BF0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f5378e1c-6ffe-46ed-99b0-2507b2498ff9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4E2150-9468-4B42-B7B2-85C6282AE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TM03457452[[fn=천체]]</Template>
  <TotalTime>953</TotalTime>
  <Words>505</Words>
  <Application>Microsoft Office PowerPoint</Application>
  <PresentationFormat>와이드스크린</PresentationFormat>
  <Paragraphs>114</Paragraphs>
  <Slides>13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0" baseType="lpstr">
      <vt:lpstr>Times New Roman목)</vt:lpstr>
      <vt:lpstr>맑은 고딕</vt:lpstr>
      <vt:lpstr>함초롬바탕</vt:lpstr>
      <vt:lpstr>Arial</vt:lpstr>
      <vt:lpstr>Calibri</vt:lpstr>
      <vt:lpstr>Calibri Light</vt:lpstr>
      <vt:lpstr>천체</vt:lpstr>
      <vt:lpstr>The Characterization of Insulators by Reactive Sputtering.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Characterization of Insulators Using Reactive Sputtering.</dc:title>
  <dc:creator>강석준</dc:creator>
  <cp:lastModifiedBy>강석준</cp:lastModifiedBy>
  <cp:revision>28</cp:revision>
  <dcterms:created xsi:type="dcterms:W3CDTF">2020-01-05T05:27:21Z</dcterms:created>
  <dcterms:modified xsi:type="dcterms:W3CDTF">2020-01-06T17:03:48Z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0x010100CDF7723F60ECF44294FA5B5901290173</vt:lpwstr>
  </property>
</Properties>
</file>