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90" r:id="rId4"/>
    <p:sldId id="260" r:id="rId5"/>
    <p:sldId id="257" r:id="rId6"/>
    <p:sldId id="286" r:id="rId7"/>
    <p:sldId id="287" r:id="rId8"/>
    <p:sldId id="288" r:id="rId9"/>
    <p:sldId id="292" r:id="rId10"/>
    <p:sldId id="293" r:id="rId11"/>
    <p:sldId id="29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5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2" autoAdjust="0"/>
    <p:restoredTop sz="83140" autoAdjust="0"/>
  </p:normalViewPr>
  <p:slideViewPr>
    <p:cSldViewPr snapToGrid="0">
      <p:cViewPr varScale="1">
        <p:scale>
          <a:sx n="75" d="100"/>
          <a:sy n="75" d="100"/>
        </p:scale>
        <p:origin x="-89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="" xmlns:a16="http://schemas.microsoft.com/office/drawing/2014/main" id="{DA7F1BC6-5388-4288-A09F-8A739B6566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EC6788FA-7050-48E5-AD70-CFD6662A63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4955C-AD5F-46C9-B4AB-C901138BA11C}" type="datetimeFigureOut">
              <a:rPr lang="ko-KR" altLang="en-US" smtClean="0"/>
              <a:t>2020-01-07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71C06F37-4B96-4D2E-87C4-2B9CA3E83E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04DE488D-A83C-4A96-8D15-AB115C7562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5F43A-0236-4FB6-B134-B014248B57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463694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2082C-16F7-445E-95D1-671FF74CB4C6}" type="datetimeFigureOut">
              <a:rPr lang="ko-KR" altLang="en-US" smtClean="0"/>
              <a:t>2020-01-07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49296-2B14-4F99-B51F-768DB06F45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31857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i will introduce annealing  effect on IGZO-Metal Interface</a:t>
            </a:r>
          </a:p>
          <a:p>
            <a:endParaRPr lang="en-US" altLang="ko-KR" dirty="0"/>
          </a:p>
          <a:p>
            <a:r>
              <a:rPr lang="en-US" altLang="ko-KR" dirty="0"/>
              <a:t>This presentation, I introduce now is my first research</a:t>
            </a:r>
          </a:p>
          <a:p>
            <a:endParaRPr lang="en-US" altLang="ko-KR" dirty="0"/>
          </a:p>
          <a:p>
            <a:r>
              <a:rPr lang="en-US" altLang="ko-KR" dirty="0"/>
              <a:t>Many trials and errors have been made to produce results in the course of the study.</a:t>
            </a:r>
          </a:p>
          <a:p>
            <a:endParaRPr lang="en-US" altLang="ko-KR" dirty="0"/>
          </a:p>
          <a:p>
            <a:r>
              <a:rPr lang="en-US" altLang="ko-KR" dirty="0"/>
              <a:t>I will show you how the experiment was conducted.</a:t>
            </a:r>
          </a:p>
          <a:p>
            <a:endParaRPr lang="en-US" altLang="ko-KR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549296-2B14-4F99-B51F-768DB06F450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1477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Through annealing, an oxide formed between IGZO and metal.</a:t>
            </a:r>
            <a:r>
              <a:rPr lang="en-US" altLang="ko-KR" b="0" dirty="0"/>
              <a:t/>
            </a:r>
            <a:br>
              <a:rPr lang="en-US" altLang="ko-KR" b="0" dirty="0"/>
            </a:br>
            <a:r>
              <a:rPr lang="en-US" altLang="ko-KR" b="0" dirty="0"/>
              <a:t/>
            </a:r>
            <a:br>
              <a:rPr lang="en-US" altLang="ko-KR" b="0" dirty="0"/>
            </a:b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the annealing temperature increased from room temperature to 450C, the breakdown voltage increased to 0.62V, 0.99V, 1.09V and 1.62V.</a:t>
            </a:r>
            <a:r>
              <a:rPr lang="en-US" altLang="ko-KR" b="0" dirty="0"/>
              <a:t/>
            </a:r>
            <a:br>
              <a:rPr lang="en-US" altLang="ko-KR" b="0" dirty="0"/>
            </a:br>
            <a:r>
              <a:rPr lang="en-US" altLang="ko-KR" b="0" dirty="0"/>
              <a:t/>
            </a:r>
            <a:br>
              <a:rPr lang="en-US" altLang="ko-KR" b="0" dirty="0"/>
            </a:br>
            <a:r>
              <a:rPr lang="en-US" altLang="ko-KR" b="0" dirty="0">
                <a:solidFill>
                  <a:srgbClr val="FF0000"/>
                </a:solidFill>
              </a:rPr>
              <a:t>Tantalum adhesion on the ITO was bad.</a:t>
            </a:r>
            <a:endParaRPr lang="en-US" altLang="ko-KR" b="0" dirty="0">
              <a:solidFill>
                <a:srgbClr val="FF0000"/>
              </a:solidFill>
              <a:effectLst/>
            </a:endParaRPr>
          </a:p>
          <a:p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800" dirty="0"/>
              <a:t>In Future work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/>
              <a:t>Improving the insulator characteristics</a:t>
            </a:r>
            <a:r>
              <a:rPr lang="en-US" altLang="ko-KR" baseline="0" dirty="0"/>
              <a:t> and </a:t>
            </a:r>
            <a:r>
              <a:rPr lang="en-US" altLang="ko-KR" dirty="0"/>
              <a:t>Analysis for various annealing atmospheres is required</a:t>
            </a: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549296-2B14-4F99-B51F-768DB06F450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7209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The table of contents consists of introductions, experiments, results, and conclusions.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549296-2B14-4F99-B51F-768DB06F450E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8132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Several studies have shown that heat treatment creates oxidation in the metal and IGZO interfaces.</a:t>
            </a:r>
          </a:p>
          <a:p>
            <a:endParaRPr lang="en-US" altLang="ko-KR" dirty="0"/>
          </a:p>
          <a:p>
            <a:r>
              <a:rPr lang="en-US" altLang="ko-KR" dirty="0"/>
              <a:t>I used this result to do it as a way to replace the insulator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49296-2B14-4F99-B51F-768DB06F450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2394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0" dirty="0"/>
              <a:t>If IGZO and metal </a:t>
            </a:r>
            <a:r>
              <a:rPr lang="en-US" altLang="ko-KR" b="0" dirty="0">
                <a:solidFill>
                  <a:srgbClr val="FF0000"/>
                </a:solidFill>
              </a:rPr>
              <a:t>are </a:t>
            </a:r>
            <a:r>
              <a:rPr lang="en-US" altLang="ko-KR" b="0" u="none" dirty="0">
                <a:solidFill>
                  <a:srgbClr val="FF0000"/>
                </a:solidFill>
              </a:rPr>
              <a:t>annealed</a:t>
            </a:r>
            <a:r>
              <a:rPr lang="ko-KR" altLang="en-US" b="0" u="none" dirty="0">
                <a:solidFill>
                  <a:srgbClr val="FF0000"/>
                </a:solidFill>
              </a:rPr>
              <a:t> </a:t>
            </a:r>
            <a:r>
              <a:rPr lang="en-US" altLang="ko-KR" b="0" u="none" dirty="0">
                <a:solidFill>
                  <a:srgbClr val="FF0000"/>
                </a:solidFill>
              </a:rPr>
              <a:t>under</a:t>
            </a:r>
            <a:r>
              <a:rPr lang="ko-KR" altLang="en-US" b="0" u="none" dirty="0">
                <a:solidFill>
                  <a:srgbClr val="FF0000"/>
                </a:solidFill>
              </a:rPr>
              <a:t> </a:t>
            </a:r>
            <a:r>
              <a:rPr lang="en-US" altLang="ko-KR" b="0" u="none" dirty="0" smtClean="0">
                <a:solidFill>
                  <a:srgbClr val="FF0000"/>
                </a:solidFill>
              </a:rPr>
              <a:t>oxygen </a:t>
            </a:r>
            <a:r>
              <a:rPr lang="en-US" altLang="ko-KR" b="0" u="none" dirty="0">
                <a:solidFill>
                  <a:srgbClr val="FF0000"/>
                </a:solidFill>
              </a:rPr>
              <a:t>ambient</a:t>
            </a:r>
            <a:r>
              <a:rPr lang="en-US" altLang="ko-KR" b="0" dirty="0"/>
              <a:t>, it shows that ta2o5 is produced</a:t>
            </a:r>
          </a:p>
          <a:p>
            <a:endParaRPr lang="en-US" altLang="ko-KR" b="0" dirty="0"/>
          </a:p>
          <a:p>
            <a:r>
              <a:rPr lang="en-US" altLang="ko-KR" b="0" dirty="0"/>
              <a:t>The characteristics and strength of insulator are shown according to the thickness of Ta2O5.</a:t>
            </a:r>
          </a:p>
          <a:p>
            <a:endParaRPr lang="en-US" altLang="ko-KR" b="0" dirty="0"/>
          </a:p>
          <a:p>
            <a:endParaRPr lang="en-US" altLang="ko-KR" dirty="0"/>
          </a:p>
          <a:p>
            <a:r>
              <a:rPr lang="en-US" altLang="ko-KR" dirty="0"/>
              <a:t>First , I tried to make a </a:t>
            </a:r>
            <a:r>
              <a:rPr lang="en-US" altLang="ko-KR" dirty="0" smtClean="0"/>
              <a:t>sample</a:t>
            </a:r>
            <a:endParaRPr lang="en-US" altLang="ko-KR" strike="dblStrike" baseline="0" dirty="0"/>
          </a:p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49296-2B14-4F99-B51F-768DB06F450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809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The deposition conditions are as follows, and the conditions for </a:t>
            </a:r>
            <a:r>
              <a:rPr lang="en-US" altLang="ko-KR" dirty="0" smtClean="0"/>
              <a:t> </a:t>
            </a:r>
            <a:r>
              <a:rPr lang="en-US" altLang="ko-KR" dirty="0"/>
              <a:t>the manufacture of TFTs are as follows.</a:t>
            </a:r>
          </a:p>
          <a:p>
            <a:endParaRPr lang="en-US" altLang="ko-KR" dirty="0"/>
          </a:p>
          <a:p>
            <a:r>
              <a:rPr lang="en-US" altLang="ko-KR" dirty="0"/>
              <a:t>First of all, </a:t>
            </a:r>
            <a:r>
              <a:rPr lang="en-US" altLang="ko-KR" sz="1200" b="0" dirty="0"/>
              <a:t>we deposited ITO on a  Glass for the bottom electrodes.</a:t>
            </a:r>
          </a:p>
          <a:p>
            <a:r>
              <a:rPr lang="en-US" altLang="ko-KR" sz="1200" b="0" dirty="0"/>
              <a:t>Ta and IGZO were sequentially deposited and ITO was deposited for top electrode using shadow mask.</a:t>
            </a:r>
          </a:p>
          <a:p>
            <a:endParaRPr lang="en-US" altLang="ko-KR" sz="1200" b="0" dirty="0"/>
          </a:p>
          <a:p>
            <a:r>
              <a:rPr lang="en-US" altLang="ko-KR" sz="1200" b="0" dirty="0"/>
              <a:t>Breakdown voltages were measured.</a:t>
            </a:r>
            <a:endParaRPr lang="ko-KR" altLang="en-US" sz="1200" b="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49296-2B14-4F99-B51F-768DB06F450E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1525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0" dirty="0"/>
              <a:t>The two kind of samples were produced in reverse order of annealing and top ITO Deposition.</a:t>
            </a:r>
          </a:p>
          <a:p>
            <a:endParaRPr lang="en-US" altLang="ko-KR" b="0" dirty="0"/>
          </a:p>
          <a:p>
            <a:r>
              <a:rPr lang="en-US" altLang="ko-KR" b="0" dirty="0"/>
              <a:t>This is because if annealing of oxygen atmosphere is carried out when top ITO is present,</a:t>
            </a:r>
          </a:p>
          <a:p>
            <a:r>
              <a:rPr lang="en-US" altLang="ko-KR" b="0" dirty="0"/>
              <a:t> it may not be possible for oxygen to penetrate into the Ta interface properly.</a:t>
            </a:r>
          </a:p>
          <a:p>
            <a:endParaRPr lang="en-US" altLang="ko-KR" b="0" dirty="0"/>
          </a:p>
          <a:p>
            <a:r>
              <a:rPr lang="en-US" altLang="ko-KR" b="0" dirty="0"/>
              <a:t>If you look at the picture of the sample, you can see that there is a lot of peel off.</a:t>
            </a:r>
          </a:p>
          <a:p>
            <a:r>
              <a:rPr lang="en-US" altLang="ko-KR" b="0" dirty="0"/>
              <a:t>These pictures show a high temperature heat treatment of 450 degrees, 400 degrees, and 350 degrees from the left.</a:t>
            </a:r>
          </a:p>
          <a:p>
            <a:endParaRPr lang="ko-KR" altLang="en-US" b="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49296-2B14-4F99-B51F-768DB06F450E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340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0" dirty="0"/>
              <a:t>Although it was manufactured under different conditions, there were a lot of peel off to the extent that it could not be measured.</a:t>
            </a:r>
          </a:p>
          <a:p>
            <a:endParaRPr lang="en-US" altLang="ko-KR" b="0" dirty="0"/>
          </a:p>
          <a:p>
            <a:r>
              <a:rPr lang="en-US" altLang="ko-KR" b="0" dirty="0"/>
              <a:t>This is assumed to be resulted from bad adhesion between the lower </a:t>
            </a:r>
            <a:r>
              <a:rPr lang="en-US" altLang="ko-KR" dirty="0"/>
              <a:t>ITO and Tantalum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49296-2B14-4F99-B51F-768DB06F450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320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To </a:t>
            </a:r>
            <a:r>
              <a:rPr lang="en-US" altLang="ko-KR" b="0" dirty="0"/>
              <a:t>solve the problem, we have created a new process that uses Ta as an electrode, without the ITO.</a:t>
            </a:r>
          </a:p>
          <a:p>
            <a:endParaRPr lang="en-US" altLang="ko-KR" b="0" dirty="0"/>
          </a:p>
          <a:p>
            <a:r>
              <a:rPr lang="en-US" altLang="ko-KR" b="0" dirty="0"/>
              <a:t>Ta and IGZO were deposited on  Glass and   IGZO was removed on the side using BOE after annealing</a:t>
            </a:r>
          </a:p>
          <a:p>
            <a:endParaRPr lang="en-US" altLang="ko-KR" b="0" dirty="0"/>
          </a:p>
          <a:p>
            <a:r>
              <a:rPr lang="en-US" altLang="ko-KR" b="0" dirty="0"/>
              <a:t>Then, the TOP Ta was deposited using a mask after a sample was annealed.</a:t>
            </a:r>
          </a:p>
          <a:p>
            <a:r>
              <a:rPr lang="en-US" altLang="ko-KR" b="0" dirty="0"/>
              <a:t>I could see that the adhesion is very good </a:t>
            </a:r>
            <a:r>
              <a:rPr lang="en-US" altLang="ko-KR" dirty="0"/>
              <a:t>compared to the previous sample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49296-2B14-4F99-B51F-768DB06F450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3688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effectLst/>
              </a:rPr>
              <a:t>As the annealing temperature rose from room temperature to 450 C, the </a:t>
            </a:r>
            <a:r>
              <a:rPr lang="en-US" altLang="ko-KR">
                <a:effectLst/>
              </a:rPr>
              <a:t>breakdown voltages </a:t>
            </a:r>
            <a:r>
              <a:rPr lang="en-US" altLang="ko-KR" dirty="0">
                <a:effectLst/>
              </a:rPr>
              <a:t>increased to 0.62V, 0.99V, 1.09V and 1.62V.</a:t>
            </a:r>
          </a:p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49296-2B14-4F99-B51F-768DB06F450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821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DB346-95F0-4CAE-9BC3-38A052B22A49}" type="datetime1">
              <a:rPr lang="ko-KR" altLang="en-US" smtClean="0"/>
              <a:t>2020-01-07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318D-CE39-475E-A755-4E603AABA6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044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0450-2BE9-43F9-B9CD-5DB8874DFA08}" type="datetime1">
              <a:rPr lang="ko-KR" altLang="en-US" smtClean="0"/>
              <a:t>2020-01-07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318D-CE39-475E-A755-4E603AABA6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181760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0450-2BE9-43F9-B9CD-5DB8874DFA08}" type="datetime1">
              <a:rPr lang="ko-KR" altLang="en-US" smtClean="0"/>
              <a:t>2020-01-07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318D-CE39-475E-A755-4E603AABA6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571810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0450-2BE9-43F9-B9CD-5DB8874DFA08}" type="datetime1">
              <a:rPr lang="ko-KR" altLang="en-US" smtClean="0"/>
              <a:t>2020-01-07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318D-CE39-475E-A755-4E603AABA6B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636525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0450-2BE9-43F9-B9CD-5DB8874DFA08}" type="datetime1">
              <a:rPr lang="ko-KR" altLang="en-US" smtClean="0"/>
              <a:t>2020-01-07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318D-CE39-475E-A755-4E603AABA6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016963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0450-2BE9-43F9-B9CD-5DB8874DFA08}" type="datetime1">
              <a:rPr lang="ko-KR" altLang="en-US" smtClean="0"/>
              <a:t>2020-01-07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318D-CE39-475E-A755-4E603AABA6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828949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0450-2BE9-43F9-B9CD-5DB8874DFA08}" type="datetime1">
              <a:rPr lang="ko-KR" altLang="en-US" smtClean="0"/>
              <a:t>2020-01-07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318D-CE39-475E-A755-4E603AABA6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834260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67BA-A6C2-440A-9282-103FDF3EB028}" type="datetime1">
              <a:rPr lang="ko-KR" altLang="en-US" smtClean="0"/>
              <a:t>2020-01-07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318D-CE39-475E-A755-4E603AABA6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5687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C0EA-8F00-474F-B679-C94D26B92087}" type="datetime1">
              <a:rPr lang="ko-KR" altLang="en-US" smtClean="0"/>
              <a:t>2020-01-07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318D-CE39-475E-A755-4E603AABA6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804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2388-0A5E-4927-8BD1-CFEFB0BDD614}" type="datetime1">
              <a:rPr lang="ko-KR" altLang="en-US" smtClean="0"/>
              <a:t>2020-01-07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318D-CE39-475E-A755-4E603AABA6B3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F80E9401-0E5C-48C6-AB4F-E3EDB418F8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1" t="18765" r="21408" b="69877"/>
          <a:stretch/>
        </p:blipFill>
        <p:spPr>
          <a:xfrm>
            <a:off x="696137" y="77744"/>
            <a:ext cx="1802827" cy="669063"/>
          </a:xfrm>
          <a:prstGeom prst="rect">
            <a:avLst/>
          </a:prstGeom>
        </p:spPr>
      </p:pic>
      <p:pic>
        <p:nvPicPr>
          <p:cNvPr id="8" name="Picture 2" descr="호서대 엠블럼에 대한 이미지 검색결과">
            <a:extLst>
              <a:ext uri="{FF2B5EF4-FFF2-40B4-BE49-F238E27FC236}">
                <a16:creationId xmlns="" xmlns:a16="http://schemas.microsoft.com/office/drawing/2014/main" id="{7A879C75-177F-4C47-9E00-14BB67B793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60" y="0"/>
            <a:ext cx="824549" cy="82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내용 개체 틀 3">
            <a:extLst>
              <a:ext uri="{FF2B5EF4-FFF2-40B4-BE49-F238E27FC236}">
                <a16:creationId xmlns="" xmlns:a16="http://schemas.microsoft.com/office/drawing/2014/main" id="{817DC328-385F-4AE0-BB23-FEC70F6E0F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231916"/>
              </a:clrFrom>
              <a:clrTo>
                <a:srgbClr val="23191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287" y="77744"/>
            <a:ext cx="2296731" cy="617394"/>
          </a:xfrm>
          <a:prstGeom prst="rect">
            <a:avLst/>
          </a:prstGeom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53331CD-F5FF-48E3-820C-E998A600BECF}"/>
              </a:ext>
            </a:extLst>
          </p:cNvPr>
          <p:cNvSpPr txBox="1"/>
          <p:nvPr userDrawn="1"/>
        </p:nvSpPr>
        <p:spPr>
          <a:xfrm>
            <a:off x="3667287" y="6467559"/>
            <a:ext cx="48574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900" dirty="0">
              <a:solidFill>
                <a:schemeClr val="bg2">
                  <a:lumMod val="75000"/>
                </a:schemeClr>
              </a:solidFill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900" dirty="0">
                <a:solidFill>
                  <a:schemeClr val="bg2">
                    <a:lumMod val="75000"/>
                  </a:schemeClr>
                </a:solidFill>
                <a:ea typeface="함초롬돋움" panose="020B0604000101010101" pitchFamily="50" charset="-127"/>
                <a:cs typeface="함초롬돋움" panose="020B0604000101010101" pitchFamily="50" charset="-127"/>
              </a:rPr>
              <a:t>Technical Exchange Meeting, January 07, 2020, University of the Ryukyus, Okinawa, Japan</a:t>
            </a:r>
          </a:p>
          <a:p>
            <a:endParaRPr lang="ko-KR" altLang="en-US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6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6B1B-E03D-441C-8B59-0CEE05C3B437}" type="datetime1">
              <a:rPr lang="ko-KR" altLang="en-US" smtClean="0"/>
              <a:t>2020-01-07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318D-CE39-475E-A755-4E603AABA6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63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ACE7-312E-4ED2-BB0A-13C021D42906}" type="datetime1">
              <a:rPr lang="ko-KR" altLang="en-US" smtClean="0"/>
              <a:t>2020-01-07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318D-CE39-475E-A755-4E603AABA6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6217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EE67-963D-448E-B7B0-CF7E1417EA0E}" type="datetime1">
              <a:rPr lang="ko-KR" altLang="en-US" smtClean="0"/>
              <a:t>2020-01-07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318D-CE39-475E-A755-4E603AABA6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6339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8B36-DCC7-4DDC-8B00-37488604A41B}" type="datetime1">
              <a:rPr lang="ko-KR" altLang="en-US" smtClean="0"/>
              <a:t>2020-01-07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318D-CE39-475E-A755-4E603AABA6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300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0951-50EA-4584-B602-C582F4F889E9}" type="datetime1">
              <a:rPr lang="ko-KR" altLang="en-US" smtClean="0"/>
              <a:t>2020-01-07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318D-CE39-475E-A755-4E603AABA6B3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406A45FC-9732-4D66-B785-717170ABAD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1" t="18765" r="21408" b="69877"/>
          <a:stretch/>
        </p:blipFill>
        <p:spPr>
          <a:xfrm>
            <a:off x="696137" y="77744"/>
            <a:ext cx="1802827" cy="669063"/>
          </a:xfrm>
          <a:prstGeom prst="rect">
            <a:avLst/>
          </a:prstGeom>
        </p:spPr>
      </p:pic>
      <p:pic>
        <p:nvPicPr>
          <p:cNvPr id="6" name="Picture 2" descr="호서대 엠블럼에 대한 이미지 검색결과">
            <a:extLst>
              <a:ext uri="{FF2B5EF4-FFF2-40B4-BE49-F238E27FC236}">
                <a16:creationId xmlns="" xmlns:a16="http://schemas.microsoft.com/office/drawing/2014/main" id="{C950BC26-9B8D-4B48-9CD0-D386B601F0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60" y="0"/>
            <a:ext cx="824549" cy="82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내용 개체 틀 3">
            <a:extLst>
              <a:ext uri="{FF2B5EF4-FFF2-40B4-BE49-F238E27FC236}">
                <a16:creationId xmlns="" xmlns:a16="http://schemas.microsoft.com/office/drawing/2014/main" id="{A8758464-AE2E-43D2-95D1-8ABCD7E6EF8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231916"/>
              </a:clrFrom>
              <a:clrTo>
                <a:srgbClr val="23191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287" y="77744"/>
            <a:ext cx="2296731" cy="617394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41E1D31-0C0D-4120-9F3E-F135E9A77737}"/>
              </a:ext>
            </a:extLst>
          </p:cNvPr>
          <p:cNvSpPr txBox="1"/>
          <p:nvPr userDrawn="1"/>
        </p:nvSpPr>
        <p:spPr>
          <a:xfrm>
            <a:off x="3667287" y="6467559"/>
            <a:ext cx="48574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900" dirty="0">
              <a:solidFill>
                <a:schemeClr val="bg2">
                  <a:lumMod val="75000"/>
                </a:schemeClr>
              </a:solidFill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900" dirty="0">
                <a:solidFill>
                  <a:schemeClr val="bg2">
                    <a:lumMod val="75000"/>
                  </a:schemeClr>
                </a:solidFill>
                <a:ea typeface="함초롬돋움" panose="020B0604000101010101" pitchFamily="50" charset="-127"/>
                <a:cs typeface="함초롬돋움" panose="020B0604000101010101" pitchFamily="50" charset="-127"/>
              </a:rPr>
              <a:t>Technical Exchange Meeting, January 07, 2020, University of the Ryukyus, Okinawa, Japan</a:t>
            </a:r>
          </a:p>
          <a:p>
            <a:endParaRPr lang="ko-KR" altLang="en-US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80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0450-2BE9-43F9-B9CD-5DB8874DFA08}" type="datetime1">
              <a:rPr lang="ko-KR" altLang="en-US" smtClean="0"/>
              <a:t>2020-01-07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318D-CE39-475E-A755-4E603AABA6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775052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4846-C261-4DA2-86F5-DF4BEE92ED14}" type="datetime1">
              <a:rPr lang="ko-KR" altLang="en-US" smtClean="0"/>
              <a:t>2020-01-07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318D-CE39-475E-A755-4E603AABA6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850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F0450-2BE9-43F9-B9CD-5DB8874DFA08}" type="datetime1">
              <a:rPr lang="ko-KR" altLang="en-US" smtClean="0"/>
              <a:t>2020-01-07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C318D-CE39-475E-A755-4E603AABA6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9415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hdr="0" ftr="0" dt="0"/>
  <p:txStyles>
    <p:titleStyle>
      <a:lvl1pPr algn="ctr" defTabSz="914400" rtl="0" eaLnBrk="1" latinLnBrk="1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0965D94-D271-494D-B72B-B572BEEAF3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Annealing Effect on IGZO-Metal Interface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부제목 2">
            <a:extLst>
              <a:ext uri="{FF2B5EF4-FFF2-40B4-BE49-F238E27FC236}">
                <a16:creationId xmlns="" xmlns:a16="http://schemas.microsoft.com/office/drawing/2014/main" id="{50636023-ECF5-408E-A626-801A477EA0FF}"/>
              </a:ext>
            </a:extLst>
          </p:cNvPr>
          <p:cNvSpPr txBox="1">
            <a:spLocks/>
          </p:cNvSpPr>
          <p:nvPr/>
        </p:nvSpPr>
        <p:spPr>
          <a:xfrm>
            <a:off x="6096000" y="4831093"/>
            <a:ext cx="5553740" cy="140546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1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b="1" dirty="0"/>
              <a:t>Electronic Device LAB. </a:t>
            </a:r>
            <a:r>
              <a:rPr lang="en-US" altLang="ko-KR" b="1" dirty="0" err="1"/>
              <a:t>Hoseo</a:t>
            </a:r>
            <a:r>
              <a:rPr lang="en-US" altLang="ko-KR" b="1" dirty="0"/>
              <a:t> University</a:t>
            </a:r>
          </a:p>
          <a:p>
            <a:pPr algn="r"/>
            <a:r>
              <a:rPr lang="en-US" altLang="ko-KR" dirty="0">
                <a:effectLst/>
              </a:rPr>
              <a:t>Undergraduate Student</a:t>
            </a:r>
            <a:endParaRPr lang="en-US" altLang="ko-KR" dirty="0"/>
          </a:p>
          <a:p>
            <a:pPr algn="r"/>
            <a:r>
              <a:rPr lang="en-US" altLang="ko-KR" dirty="0"/>
              <a:t>Yu </a:t>
            </a:r>
            <a:r>
              <a:rPr lang="en-US" altLang="ko-KR" dirty="0" err="1"/>
              <a:t>Eun</a:t>
            </a:r>
            <a:r>
              <a:rPr lang="en-US" altLang="ko-KR" dirty="0"/>
              <a:t> </a:t>
            </a:r>
            <a:r>
              <a:rPr lang="en-US" altLang="ko-KR" dirty="0" err="1"/>
              <a:t>Seong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247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0"/>
    </mc:Choice>
    <mc:Fallback xmlns="">
      <p:transition spd="slow" advTm="126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39874D1-4343-43B0-969B-2FB0EB24C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443" y="1399397"/>
            <a:ext cx="10353762" cy="2672873"/>
          </a:xfrm>
        </p:spPr>
        <p:txBody>
          <a:bodyPr/>
          <a:lstStyle/>
          <a:p>
            <a:r>
              <a:rPr lang="en-US" altLang="ko-KR" dirty="0">
                <a:effectLst/>
              </a:rPr>
              <a:t>Through the annealing, an oxide was formed between the IGZO and the metal.</a:t>
            </a:r>
          </a:p>
          <a:p>
            <a:endParaRPr lang="en-US" altLang="ko-KR" sz="1000" dirty="0">
              <a:effectLst/>
            </a:endParaRPr>
          </a:p>
          <a:p>
            <a:r>
              <a:rPr lang="en-US" altLang="ko-KR" dirty="0">
                <a:effectLst/>
              </a:rPr>
              <a:t>As the annealing temperature rose from room temperature to 450 C, the breakdown voltage increased to 0.62V, 0.99V, 1.09V and 1.62V.</a:t>
            </a:r>
          </a:p>
          <a:p>
            <a:endParaRPr lang="en-US" altLang="ko-KR" dirty="0">
              <a:effectLst/>
            </a:endParaRPr>
          </a:p>
          <a:p>
            <a:r>
              <a:rPr lang="en-US" altLang="ko-KR" dirty="0"/>
              <a:t>Tantalum adhesion on the ITO was bad.</a:t>
            </a:r>
            <a:endParaRPr lang="en-US" altLang="ko-KR" dirty="0">
              <a:effectLst/>
            </a:endParaRPr>
          </a:p>
          <a:p>
            <a:endParaRPr lang="en-US" altLang="ko-KR" dirty="0">
              <a:solidFill>
                <a:srgbClr val="FF0000"/>
              </a:solidFill>
              <a:effectLst/>
            </a:endParaRPr>
          </a:p>
          <a:p>
            <a:endParaRPr lang="en-US" altLang="ko-KR" sz="1000" dirty="0">
              <a:effectLst/>
            </a:endParaRPr>
          </a:p>
          <a:p>
            <a:endParaRPr lang="en-US" altLang="ko-KR" dirty="0">
              <a:effectLst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CB33ACB-F4ED-4D68-9EEC-608CB8D8E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318D-CE39-475E-A755-4E603AABA6B3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5" name="제목 1">
            <a:extLst>
              <a:ext uri="{FF2B5EF4-FFF2-40B4-BE49-F238E27FC236}">
                <a16:creationId xmlns="" xmlns:a16="http://schemas.microsoft.com/office/drawing/2014/main" id="{1C46ACAE-9D44-4789-B9CF-92D57D017A9D}"/>
              </a:ext>
            </a:extLst>
          </p:cNvPr>
          <p:cNvSpPr txBox="1">
            <a:spLocks/>
          </p:cNvSpPr>
          <p:nvPr/>
        </p:nvSpPr>
        <p:spPr>
          <a:xfrm>
            <a:off x="839520" y="30480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dirty="0">
                <a:latin typeface="HY견고딕" panose="02030600000101010101" pitchFamily="18" charset="-127"/>
                <a:ea typeface="HY견고딕" panose="02030600000101010101" pitchFamily="18" charset="-127"/>
              </a:rPr>
              <a:t>Conclusion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8B51CAD-B124-4F09-9DC5-70577CD8F84D}"/>
              </a:ext>
            </a:extLst>
          </p:cNvPr>
          <p:cNvSpPr txBox="1"/>
          <p:nvPr/>
        </p:nvSpPr>
        <p:spPr>
          <a:xfrm>
            <a:off x="924443" y="4246803"/>
            <a:ext cx="8208923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/>
              <a:t>Future work</a:t>
            </a:r>
          </a:p>
          <a:p>
            <a:endParaRPr lang="en-US" altLang="ko-KR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Improving the insulator characteristics.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Analysis for various annealing atmospheres is required.</a:t>
            </a:r>
          </a:p>
        </p:txBody>
      </p:sp>
    </p:spTree>
    <p:extLst>
      <p:ext uri="{BB962C8B-B14F-4D97-AF65-F5344CB8AC3E}">
        <p14:creationId xmlns:p14="http://schemas.microsoft.com/office/powerpoint/2010/main" val="1572946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94D9C850-412A-41DE-8508-B27C5912E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753" y="2546100"/>
            <a:ext cx="10353761" cy="1765800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n-lt"/>
                <a:ea typeface="문체부 궁체 흘림체" panose="02030609000101010101" pitchFamily="17" charset="-127"/>
                <a:cs typeface="함초롬바탕" panose="02030604000101010101" pitchFamily="18" charset="-127"/>
              </a:rPr>
              <a:t/>
            </a:r>
            <a:br>
              <a:rPr lang="en-US" altLang="ko-KR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n-lt"/>
                <a:ea typeface="문체부 궁체 흘림체" panose="02030609000101010101" pitchFamily="17" charset="-127"/>
                <a:cs typeface="함초롬바탕" panose="02030604000101010101" pitchFamily="18" charset="-127"/>
              </a:rPr>
            </a:br>
            <a:r>
              <a:rPr lang="en-US" altLang="ko-KR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함초롬바탕" panose="02030604000101010101" pitchFamily="18" charset="-127"/>
              </a:rPr>
              <a:t/>
            </a:r>
            <a:br>
              <a:rPr lang="en-US" altLang="ko-KR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함초롬바탕" panose="02030604000101010101" pitchFamily="18" charset="-127"/>
              </a:rPr>
            </a:br>
            <a:r>
              <a:rPr lang="ja-JP" altLang="en-US" b="0" dirty="0">
                <a:effectLst/>
                <a:latin typeface="휴먼둥근헤드라인" panose="02030504000101010101" pitchFamily="18" charset="-127"/>
              </a:rPr>
              <a:t>ありがとうございます</a:t>
            </a:r>
            <a:r>
              <a:rPr lang="en-US" altLang="ja-JP" b="0" dirty="0">
                <a:effectLst/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/>
            </a:r>
            <a:br>
              <a:rPr lang="en-US" altLang="ja-JP" b="0" dirty="0">
                <a:effectLst/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</a:br>
            <a:r>
              <a:rPr lang="en-US" altLang="ja-JP" b="0" dirty="0">
                <a:effectLst/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/>
            </a:r>
            <a:br>
              <a:rPr lang="en-US" altLang="ja-JP" b="0" dirty="0">
                <a:effectLst/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</a:br>
            <a:r>
              <a:rPr lang="en-US" altLang="ja-JP" b="0" dirty="0">
                <a:effectLst/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Thank you for your attention</a:t>
            </a:r>
            <a:r>
              <a:rPr lang="en-US" altLang="ja-JP" b="0" dirty="0">
                <a:effectLst/>
                <a:latin typeface="+mn-lt"/>
              </a:rPr>
              <a:t/>
            </a:r>
            <a:br>
              <a:rPr lang="en-US" altLang="ja-JP" b="0" dirty="0">
                <a:effectLst/>
                <a:latin typeface="+mn-lt"/>
              </a:rPr>
            </a:br>
            <a:r>
              <a:rPr lang="en-US" altLang="ja-JP" b="0" dirty="0">
                <a:effectLst/>
                <a:latin typeface="+mn-lt"/>
              </a:rPr>
              <a:t/>
            </a:r>
            <a:br>
              <a:rPr lang="en-US" altLang="ja-JP" b="0" dirty="0">
                <a:effectLst/>
                <a:latin typeface="+mn-lt"/>
              </a:rPr>
            </a:br>
            <a:endParaRPr lang="ko-KR" altLang="en-US" dirty="0">
              <a:latin typeface="+mn-lt"/>
              <a:ea typeface="문체부 궁체 흘림체" panose="02030609000101010101" pitchFamily="17" charset="-127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="" xmlns:a16="http://schemas.microsoft.com/office/drawing/2014/main" id="{1C2D36A9-9814-4830-815D-87833CB2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318D-CE39-475E-A755-4E603AABA6B3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8688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B153E6B-D562-495E-BAB6-A2EE20AD5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20" y="30480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Contents</a:t>
            </a:r>
            <a:endParaRPr lang="ko-KR" altLang="en-US" sz="3600" b="1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4EF789B5-9D65-48FA-9AA5-C5908C180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318D-CE39-475E-A755-4E603AABA6B3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="" xmlns:a16="http://schemas.microsoft.com/office/drawing/2014/main" id="{11478A2E-6616-40E7-9A9A-D934272EA64D}"/>
              </a:ext>
            </a:extLst>
          </p:cNvPr>
          <p:cNvSpPr/>
          <p:nvPr/>
        </p:nvSpPr>
        <p:spPr>
          <a:xfrm>
            <a:off x="839520" y="836923"/>
            <a:ext cx="9546672" cy="5184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1.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Introduction</a:t>
            </a:r>
          </a:p>
          <a:p>
            <a:endParaRPr lang="en-US" altLang="ko-KR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2. Experiment</a:t>
            </a:r>
            <a:endParaRPr lang="en-US" altLang="ko-KR" sz="2400" dirty="0">
              <a:solidFill>
                <a:schemeClr val="tx1"/>
              </a:solidFill>
              <a:latin typeface="Bahnschrift Condensed" panose="020B0502040204020203" pitchFamily="34" charset="0"/>
              <a:ea typeface="HY견고딕" panose="02030600000101010101" pitchFamily="18" charset="-127"/>
            </a:endParaRPr>
          </a:p>
          <a:p>
            <a:endParaRPr lang="en-US" altLang="ko-KR" sz="2400" dirty="0">
              <a:solidFill>
                <a:schemeClr val="tx1"/>
              </a:solidFill>
              <a:latin typeface="Bahnschrift Condensed" panose="020B0502040204020203" pitchFamily="34" charset="0"/>
              <a:ea typeface="HY견고딕" panose="02030600000101010101" pitchFamily="18" charset="-127"/>
            </a:endParaRPr>
          </a:p>
          <a:p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3. Result</a:t>
            </a:r>
          </a:p>
          <a:p>
            <a:endParaRPr lang="en-US" altLang="ko-KR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4. Conclusion</a:t>
            </a:r>
            <a:endParaRPr lang="en-US" altLang="ko-KR" sz="2400" dirty="0">
              <a:solidFill>
                <a:schemeClr val="tx1"/>
              </a:solidFill>
              <a:latin typeface="Bahnschrift Condensed" panose="020B0502040204020203" pitchFamily="34" charset="0"/>
              <a:ea typeface="HY견고딕" panose="02030600000101010101" pitchFamily="18" charset="-127"/>
            </a:endParaRPr>
          </a:p>
          <a:p>
            <a:endParaRPr lang="en-US" altLang="ko-KR" sz="32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788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="" xmlns:a16="http://schemas.microsoft.com/office/drawing/2014/main" id="{898CF75B-CAB0-42FD-A2AE-F7CE48B6D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318D-CE39-475E-A755-4E603AABA6B3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2F05F9E-F280-43D2-8A8C-5F815A53EE7A}"/>
              </a:ext>
            </a:extLst>
          </p:cNvPr>
          <p:cNvSpPr txBox="1"/>
          <p:nvPr/>
        </p:nvSpPr>
        <p:spPr>
          <a:xfrm>
            <a:off x="1293191" y="1630363"/>
            <a:ext cx="9630841" cy="365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Several studies have shown that oxidation is formed on the metal and IGZO interfaces through heat treatment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This interfacial</a:t>
            </a:r>
            <a:r>
              <a:rPr lang="ko-KR" altLang="en-US" sz="2400" dirty="0"/>
              <a:t> </a:t>
            </a:r>
            <a:r>
              <a:rPr lang="en-US" altLang="ko-KR" sz="2400" dirty="0"/>
              <a:t>oxide can be used to replace the insulator deposition process </a:t>
            </a:r>
            <a:endParaRPr lang="en-US" altLang="ko-KR" sz="2400" strike="dblStrike" dirty="0"/>
          </a:p>
        </p:txBody>
      </p:sp>
      <p:sp>
        <p:nvSpPr>
          <p:cNvPr id="6" name="제목 1">
            <a:extLst>
              <a:ext uri="{FF2B5EF4-FFF2-40B4-BE49-F238E27FC236}">
                <a16:creationId xmlns="" xmlns:a16="http://schemas.microsoft.com/office/drawing/2014/main" id="{2F5C4E63-17A2-4E52-94D1-52D43F99C86A}"/>
              </a:ext>
            </a:extLst>
          </p:cNvPr>
          <p:cNvSpPr txBox="1">
            <a:spLocks/>
          </p:cNvSpPr>
          <p:nvPr/>
        </p:nvSpPr>
        <p:spPr>
          <a:xfrm>
            <a:off x="839520" y="30480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dirty="0">
                <a:latin typeface="HY견고딕" panose="02030600000101010101" pitchFamily="18" charset="-127"/>
                <a:ea typeface="HY견고딕" panose="02030600000101010101" pitchFamily="18" charset="-127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782288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B9B5AA1-5898-4478-82A1-65DCA3557FCF}"/>
              </a:ext>
            </a:extLst>
          </p:cNvPr>
          <p:cNvSpPr txBox="1"/>
          <p:nvPr/>
        </p:nvSpPr>
        <p:spPr>
          <a:xfrm>
            <a:off x="1137311" y="1229138"/>
            <a:ext cx="103607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The Oxidation formation by annealing at the furnace under various gas conditions (Air,</a:t>
            </a:r>
            <a:r>
              <a:rPr lang="ko-KR" altLang="en-US" sz="2400" dirty="0"/>
              <a:t> </a:t>
            </a:r>
            <a:r>
              <a:rPr lang="en-US" altLang="ko-KR" sz="2400" dirty="0"/>
              <a:t>N</a:t>
            </a:r>
            <a:r>
              <a:rPr lang="en-US" altLang="ko-KR" sz="2400" baseline="-25000" dirty="0"/>
              <a:t>2</a:t>
            </a:r>
            <a:r>
              <a:rPr lang="en-US" altLang="ko-KR" sz="2400" dirty="0"/>
              <a:t>, O</a:t>
            </a:r>
            <a:r>
              <a:rPr lang="en-US" altLang="ko-KR" sz="2400" baseline="-25000" dirty="0"/>
              <a:t>2</a:t>
            </a:r>
            <a:r>
              <a:rPr lang="en-US" altLang="ko-KR" sz="2400" dirty="0"/>
              <a:t>)</a:t>
            </a:r>
          </a:p>
          <a:p>
            <a:endParaRPr lang="en-US" altLang="ko-KR" sz="2400" dirty="0"/>
          </a:p>
          <a:p>
            <a:r>
              <a:rPr lang="en-US" altLang="ko-KR" sz="2400" dirty="0"/>
              <a:t>An oxide was formed between IGZO and metal after high temperature anneal under oxygen ambient.</a:t>
            </a:r>
          </a:p>
          <a:p>
            <a:r>
              <a:rPr lang="en-US" altLang="ko-KR" sz="2400" dirty="0"/>
              <a:t> 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B2D50BAB-3664-46F0-9704-E5375AEFB720}"/>
              </a:ext>
            </a:extLst>
          </p:cNvPr>
          <p:cNvSpPr/>
          <p:nvPr/>
        </p:nvSpPr>
        <p:spPr>
          <a:xfrm>
            <a:off x="3655901" y="5378362"/>
            <a:ext cx="4606828" cy="504913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Ta</a:t>
            </a: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BD459EB6-BACE-4434-B35D-A6D7682A4995}"/>
              </a:ext>
            </a:extLst>
          </p:cNvPr>
          <p:cNvSpPr/>
          <p:nvPr/>
        </p:nvSpPr>
        <p:spPr>
          <a:xfrm>
            <a:off x="3655904" y="4358504"/>
            <a:ext cx="4606826" cy="50992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IGZO</a:t>
            </a:r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E9EA6618-42D6-437D-89D6-A53FA3F9AFE0}"/>
              </a:ext>
            </a:extLst>
          </p:cNvPr>
          <p:cNvSpPr/>
          <p:nvPr/>
        </p:nvSpPr>
        <p:spPr>
          <a:xfrm>
            <a:off x="3655902" y="4868433"/>
            <a:ext cx="4606828" cy="5049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Ta</a:t>
            </a:r>
            <a:r>
              <a:rPr lang="en-US" altLang="ko-KR" baseline="-25000" dirty="0"/>
              <a:t>2</a:t>
            </a:r>
            <a:r>
              <a:rPr lang="en-US" altLang="ko-KR" dirty="0"/>
              <a:t>O</a:t>
            </a:r>
            <a:r>
              <a:rPr lang="en-US" altLang="ko-KR" baseline="-25000" dirty="0"/>
              <a:t>5</a:t>
            </a:r>
            <a:endParaRPr lang="ko-KR" altLang="en-US" dirty="0"/>
          </a:p>
        </p:txBody>
      </p:sp>
      <p:cxnSp>
        <p:nvCxnSpPr>
          <p:cNvPr id="7" name="연결선: 구부러짐 6">
            <a:extLst>
              <a:ext uri="{FF2B5EF4-FFF2-40B4-BE49-F238E27FC236}">
                <a16:creationId xmlns="" xmlns:a16="http://schemas.microsoft.com/office/drawing/2014/main" id="{1DCFA3D6-225E-4DE6-A1FD-0A47A7D165C6}"/>
              </a:ext>
            </a:extLst>
          </p:cNvPr>
          <p:cNvCxnSpPr>
            <a:cxnSpLocks/>
          </p:cNvCxnSpPr>
          <p:nvPr/>
        </p:nvCxnSpPr>
        <p:spPr>
          <a:xfrm rot="10800000" flipV="1">
            <a:off x="8598415" y="4426220"/>
            <a:ext cx="595749" cy="44221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연결선: 구부러짐 7">
            <a:extLst>
              <a:ext uri="{FF2B5EF4-FFF2-40B4-BE49-F238E27FC236}">
                <a16:creationId xmlns="" xmlns:a16="http://schemas.microsoft.com/office/drawing/2014/main" id="{DDFDBF1A-8A90-4DC3-8CEA-82D6111E128E}"/>
              </a:ext>
            </a:extLst>
          </p:cNvPr>
          <p:cNvCxnSpPr>
            <a:cxnSpLocks/>
          </p:cNvCxnSpPr>
          <p:nvPr/>
        </p:nvCxnSpPr>
        <p:spPr>
          <a:xfrm rot="10800000" flipV="1">
            <a:off x="8504995" y="4163389"/>
            <a:ext cx="568037" cy="396411"/>
          </a:xfrm>
          <a:prstGeom prst="curvedConnector3">
            <a:avLst>
              <a:gd name="adj1" fmla="val 7439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연결선: 구부러짐 13">
            <a:extLst>
              <a:ext uri="{FF2B5EF4-FFF2-40B4-BE49-F238E27FC236}">
                <a16:creationId xmlns="" xmlns:a16="http://schemas.microsoft.com/office/drawing/2014/main" id="{8AA6A831-9418-4531-A592-049250EECFAE}"/>
              </a:ext>
            </a:extLst>
          </p:cNvPr>
          <p:cNvCxnSpPr>
            <a:cxnSpLocks/>
          </p:cNvCxnSpPr>
          <p:nvPr/>
        </p:nvCxnSpPr>
        <p:spPr>
          <a:xfrm>
            <a:off x="2873315" y="4290791"/>
            <a:ext cx="616333" cy="44221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연결선: 구부러짐 14">
            <a:extLst>
              <a:ext uri="{FF2B5EF4-FFF2-40B4-BE49-F238E27FC236}">
                <a16:creationId xmlns="" xmlns:a16="http://schemas.microsoft.com/office/drawing/2014/main" id="{489A867F-BA12-4C88-897E-FCD7B133094F}"/>
              </a:ext>
            </a:extLst>
          </p:cNvPr>
          <p:cNvCxnSpPr>
            <a:cxnSpLocks/>
          </p:cNvCxnSpPr>
          <p:nvPr/>
        </p:nvCxnSpPr>
        <p:spPr>
          <a:xfrm>
            <a:off x="2693203" y="4426219"/>
            <a:ext cx="720436" cy="50992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BA3BD74-0DA1-4602-B809-5E7D977F4E1B}"/>
              </a:ext>
            </a:extLst>
          </p:cNvPr>
          <p:cNvSpPr txBox="1"/>
          <p:nvPr/>
        </p:nvSpPr>
        <p:spPr>
          <a:xfrm>
            <a:off x="9194164" y="387511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Heat</a:t>
            </a:r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D130872-5679-47DC-B253-A7147B13F2EE}"/>
              </a:ext>
            </a:extLst>
          </p:cNvPr>
          <p:cNvSpPr txBox="1"/>
          <p:nvPr/>
        </p:nvSpPr>
        <p:spPr>
          <a:xfrm>
            <a:off x="9315297" y="417383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O</a:t>
            </a:r>
            <a:r>
              <a:rPr lang="en-US" altLang="ko-KR" baseline="-25000" dirty="0"/>
              <a:t>2</a:t>
            </a:r>
            <a:endParaRPr lang="en-US" altLang="ko-KR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7F72B63-F68A-492E-AF7F-06DA33E1F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318D-CE39-475E-A755-4E603AABA6B3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17" name="제목 1">
            <a:extLst>
              <a:ext uri="{FF2B5EF4-FFF2-40B4-BE49-F238E27FC236}">
                <a16:creationId xmlns="" xmlns:a16="http://schemas.microsoft.com/office/drawing/2014/main" id="{204AAF3D-FCA3-4E25-B607-7E12B40A9A3E}"/>
              </a:ext>
            </a:extLst>
          </p:cNvPr>
          <p:cNvSpPr txBox="1">
            <a:spLocks/>
          </p:cNvSpPr>
          <p:nvPr/>
        </p:nvSpPr>
        <p:spPr>
          <a:xfrm>
            <a:off x="839520" y="30480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dirty="0">
                <a:latin typeface="HY견고딕" panose="02030600000101010101" pitchFamily="18" charset="-127"/>
                <a:ea typeface="HY견고딕" panose="02030600000101010101" pitchFamily="18" charset="-127"/>
              </a:rPr>
              <a:t>Experiment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15740D9-D650-4B60-9D0A-E26D61AAAF89}"/>
              </a:ext>
            </a:extLst>
          </p:cNvPr>
          <p:cNvSpPr txBox="1"/>
          <p:nvPr/>
        </p:nvSpPr>
        <p:spPr>
          <a:xfrm>
            <a:off x="2133872" y="385527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Heat</a:t>
            </a:r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585FE65-08BA-4F39-B9DA-859A3C688BFF}"/>
              </a:ext>
            </a:extLst>
          </p:cNvPr>
          <p:cNvSpPr txBox="1"/>
          <p:nvPr/>
        </p:nvSpPr>
        <p:spPr>
          <a:xfrm>
            <a:off x="2255005" y="415399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O</a:t>
            </a:r>
            <a:r>
              <a:rPr lang="en-US" altLang="ko-KR" baseline="-25000" dirty="0"/>
              <a:t>2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158414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F43CFD6-2E2E-4748-A157-80845CBF7F9B}"/>
              </a:ext>
            </a:extLst>
          </p:cNvPr>
          <p:cNvSpPr txBox="1"/>
          <p:nvPr/>
        </p:nvSpPr>
        <p:spPr>
          <a:xfrm>
            <a:off x="-5561220" y="4841058"/>
            <a:ext cx="269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Bottom Gate Structure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FF3308C-B06F-457C-8292-C1E5EC38462F}"/>
              </a:ext>
            </a:extLst>
          </p:cNvPr>
          <p:cNvSpPr txBox="1"/>
          <p:nvPr/>
        </p:nvSpPr>
        <p:spPr>
          <a:xfrm>
            <a:off x="1318902" y="4214258"/>
            <a:ext cx="4199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/>
              <a:t>Sample Structure for interfacial </a:t>
            </a:r>
            <a:r>
              <a:rPr lang="en-US" altLang="ko-KR" sz="2000" dirty="0" err="1"/>
              <a:t>oxdiation</a:t>
            </a:r>
            <a:endParaRPr lang="en-US" altLang="ko-KR" sz="2000" dirty="0"/>
          </a:p>
        </p:txBody>
      </p:sp>
      <p:sp>
        <p:nvSpPr>
          <p:cNvPr id="20" name="직사각형 19">
            <a:extLst>
              <a:ext uri="{FF2B5EF4-FFF2-40B4-BE49-F238E27FC236}">
                <a16:creationId xmlns="" xmlns:a16="http://schemas.microsoft.com/office/drawing/2014/main" id="{57755FCD-A1F9-4EF5-A5B4-F2306A77983E}"/>
              </a:ext>
            </a:extLst>
          </p:cNvPr>
          <p:cNvSpPr/>
          <p:nvPr/>
        </p:nvSpPr>
        <p:spPr>
          <a:xfrm>
            <a:off x="-6470425" y="4266317"/>
            <a:ext cx="4450772" cy="318655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Glass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DCA2786B-46B9-43FE-8401-8F76EF970A7F}"/>
              </a:ext>
            </a:extLst>
          </p:cNvPr>
          <p:cNvSpPr/>
          <p:nvPr/>
        </p:nvSpPr>
        <p:spPr>
          <a:xfrm>
            <a:off x="-3518542" y="4113923"/>
            <a:ext cx="1286742" cy="15239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Source</a:t>
            </a:r>
            <a:endParaRPr lang="ko-KR" altLang="en-US" dirty="0"/>
          </a:p>
        </p:txBody>
      </p:sp>
      <p:sp>
        <p:nvSpPr>
          <p:cNvPr id="22" name="직사각형 21">
            <a:extLst>
              <a:ext uri="{FF2B5EF4-FFF2-40B4-BE49-F238E27FC236}">
                <a16:creationId xmlns="" xmlns:a16="http://schemas.microsoft.com/office/drawing/2014/main" id="{BE7AE723-FB22-4456-945C-3CBAA46D18AB}"/>
              </a:ext>
            </a:extLst>
          </p:cNvPr>
          <p:cNvSpPr/>
          <p:nvPr/>
        </p:nvSpPr>
        <p:spPr>
          <a:xfrm>
            <a:off x="-6258277" y="4113922"/>
            <a:ext cx="1286742" cy="15239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Drain</a:t>
            </a:r>
            <a:endParaRPr lang="ko-KR" altLang="en-US" dirty="0"/>
          </a:p>
        </p:txBody>
      </p:sp>
      <p:sp>
        <p:nvSpPr>
          <p:cNvPr id="25" name="직사각형 24">
            <a:extLst>
              <a:ext uri="{FF2B5EF4-FFF2-40B4-BE49-F238E27FC236}">
                <a16:creationId xmlns="" xmlns:a16="http://schemas.microsoft.com/office/drawing/2014/main" id="{2B9C770B-D4A9-4AFB-BD53-C8EA17D80B86}"/>
              </a:ext>
            </a:extLst>
          </p:cNvPr>
          <p:cNvSpPr/>
          <p:nvPr/>
        </p:nvSpPr>
        <p:spPr>
          <a:xfrm>
            <a:off x="-3732421" y="3982308"/>
            <a:ext cx="1314004" cy="13854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="" xmlns:a16="http://schemas.microsoft.com/office/drawing/2014/main" id="{513DC334-3363-42EB-86F9-D27E8C56A000}"/>
              </a:ext>
            </a:extLst>
          </p:cNvPr>
          <p:cNvSpPr/>
          <p:nvPr/>
        </p:nvSpPr>
        <p:spPr>
          <a:xfrm>
            <a:off x="-6071659" y="3982308"/>
            <a:ext cx="1314004" cy="1385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="" xmlns:a16="http://schemas.microsoft.com/office/drawing/2014/main" id="{538F3399-56AC-4CC1-AC70-58B2855796B9}"/>
              </a:ext>
            </a:extLst>
          </p:cNvPr>
          <p:cNvSpPr/>
          <p:nvPr/>
        </p:nvSpPr>
        <p:spPr>
          <a:xfrm>
            <a:off x="-4971535" y="4113922"/>
            <a:ext cx="1452993" cy="1385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ILD</a:t>
            </a:r>
            <a:endParaRPr lang="ko-KR" altLang="en-US" dirty="0"/>
          </a:p>
        </p:txBody>
      </p:sp>
      <p:sp>
        <p:nvSpPr>
          <p:cNvPr id="28" name="직사각형 27">
            <a:extLst>
              <a:ext uri="{FF2B5EF4-FFF2-40B4-BE49-F238E27FC236}">
                <a16:creationId xmlns="" xmlns:a16="http://schemas.microsoft.com/office/drawing/2014/main" id="{B11327D4-838B-4E47-8630-140A97E40F14}"/>
              </a:ext>
            </a:extLst>
          </p:cNvPr>
          <p:cNvSpPr/>
          <p:nvPr/>
        </p:nvSpPr>
        <p:spPr>
          <a:xfrm>
            <a:off x="-4757655" y="3982308"/>
            <a:ext cx="1025234" cy="1298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Ta</a:t>
            </a:r>
            <a:endParaRPr lang="ko-KR" altLang="en-US" dirty="0"/>
          </a:p>
        </p:txBody>
      </p:sp>
      <p:sp>
        <p:nvSpPr>
          <p:cNvPr id="29" name="직사각형 28">
            <a:extLst>
              <a:ext uri="{FF2B5EF4-FFF2-40B4-BE49-F238E27FC236}">
                <a16:creationId xmlns="" xmlns:a16="http://schemas.microsoft.com/office/drawing/2014/main" id="{ADE56950-D580-4FA4-B5AB-684EDC46FCAE}"/>
              </a:ext>
            </a:extLst>
          </p:cNvPr>
          <p:cNvSpPr/>
          <p:nvPr/>
        </p:nvSpPr>
        <p:spPr>
          <a:xfrm>
            <a:off x="-5470490" y="3836832"/>
            <a:ext cx="2514790" cy="13854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IGZO</a:t>
            </a:r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29DA883-56E0-4FEF-9591-28A27434A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318D-CE39-475E-A755-4E603AABA6B3}" type="slidenum">
              <a:rPr lang="ko-KR" altLang="en-US" smtClean="0"/>
              <a:t>5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="" xmlns:a16="http://schemas.microsoft.com/office/drawing/2014/main" id="{682EF5BE-1F51-4EB6-AA69-2A71DF5FEA89}"/>
              </a:ext>
            </a:extLst>
          </p:cNvPr>
          <p:cNvGrpSpPr/>
          <p:nvPr/>
        </p:nvGrpSpPr>
        <p:grpSpPr>
          <a:xfrm>
            <a:off x="1660187" y="2595313"/>
            <a:ext cx="3587330" cy="1197233"/>
            <a:chOff x="6955449" y="2610170"/>
            <a:chExt cx="3587330" cy="1197233"/>
          </a:xfrm>
        </p:grpSpPr>
        <p:sp>
          <p:nvSpPr>
            <p:cNvPr id="23" name="직사각형 22">
              <a:extLst>
                <a:ext uri="{FF2B5EF4-FFF2-40B4-BE49-F238E27FC236}">
                  <a16:creationId xmlns="" xmlns:a16="http://schemas.microsoft.com/office/drawing/2014/main" id="{BFC4D6D0-8AAD-47C4-B52C-94EB4762D981}"/>
                </a:ext>
              </a:extLst>
            </p:cNvPr>
            <p:cNvSpPr/>
            <p:nvPr/>
          </p:nvSpPr>
          <p:spPr>
            <a:xfrm>
              <a:off x="7349344" y="3213748"/>
              <a:ext cx="3193435" cy="30675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Ta</a:t>
              </a:r>
              <a:endParaRPr lang="ko-KR" altLang="en-US" dirty="0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="" xmlns:a16="http://schemas.microsoft.com/office/drawing/2014/main" id="{814D7D87-143C-4644-9871-C71CE1AA5F9D}"/>
                </a:ext>
              </a:extLst>
            </p:cNvPr>
            <p:cNvSpPr/>
            <p:nvPr/>
          </p:nvSpPr>
          <p:spPr>
            <a:xfrm>
              <a:off x="7349344" y="2914936"/>
              <a:ext cx="3193435" cy="30675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IGZO</a:t>
              </a:r>
              <a:endParaRPr lang="ko-KR" altLang="en-US" dirty="0"/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="" xmlns:a16="http://schemas.microsoft.com/office/drawing/2014/main" id="{DFF3A1E1-1DB9-4850-925B-A6D370695606}"/>
                </a:ext>
              </a:extLst>
            </p:cNvPr>
            <p:cNvSpPr/>
            <p:nvPr/>
          </p:nvSpPr>
          <p:spPr>
            <a:xfrm>
              <a:off x="9977170" y="2612155"/>
              <a:ext cx="465209" cy="30278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/>
                <a:t>ITO</a:t>
              </a:r>
              <a:endParaRPr lang="ko-KR" altLang="en-US" sz="1100" dirty="0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="" xmlns:a16="http://schemas.microsoft.com/office/drawing/2014/main" id="{12DB4740-8ADF-4995-879A-42C4DF267861}"/>
                </a:ext>
              </a:extLst>
            </p:cNvPr>
            <p:cNvSpPr/>
            <p:nvPr/>
          </p:nvSpPr>
          <p:spPr>
            <a:xfrm>
              <a:off x="6955449" y="3500653"/>
              <a:ext cx="3587330" cy="30675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/>
                <a:t>ITO</a:t>
              </a:r>
              <a:endParaRPr lang="ko-KR" altLang="en-US" sz="1400" dirty="0"/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="" xmlns:a16="http://schemas.microsoft.com/office/drawing/2014/main" id="{9D802EFE-5F29-479A-A646-3AA742AC9560}"/>
                </a:ext>
              </a:extLst>
            </p:cNvPr>
            <p:cNvSpPr/>
            <p:nvPr/>
          </p:nvSpPr>
          <p:spPr>
            <a:xfrm>
              <a:off x="9112977" y="2610170"/>
              <a:ext cx="465209" cy="30278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/>
                <a:t>ITO</a:t>
              </a:r>
              <a:endParaRPr lang="ko-KR" altLang="en-US" sz="1100" dirty="0"/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="" xmlns:a16="http://schemas.microsoft.com/office/drawing/2014/main" id="{939606AA-447A-463C-87E5-16D5DF57C431}"/>
                </a:ext>
              </a:extLst>
            </p:cNvPr>
            <p:cNvSpPr/>
            <p:nvPr/>
          </p:nvSpPr>
          <p:spPr>
            <a:xfrm>
              <a:off x="8248784" y="2610170"/>
              <a:ext cx="465209" cy="30278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/>
                <a:t>ITO</a:t>
              </a:r>
              <a:endParaRPr lang="ko-KR" altLang="en-US" sz="1100" dirty="0"/>
            </a:p>
          </p:txBody>
        </p:sp>
      </p:grpSp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D4BD4E3F-8D0C-43BE-89B9-F858801C3E90}"/>
              </a:ext>
            </a:extLst>
          </p:cNvPr>
          <p:cNvSpPr/>
          <p:nvPr/>
        </p:nvSpPr>
        <p:spPr>
          <a:xfrm>
            <a:off x="1499870" y="2415626"/>
            <a:ext cx="3978944" cy="155660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7" name="연결선: 구부러짐 46">
            <a:extLst>
              <a:ext uri="{FF2B5EF4-FFF2-40B4-BE49-F238E27FC236}">
                <a16:creationId xmlns="" xmlns:a16="http://schemas.microsoft.com/office/drawing/2014/main" id="{A4957A8E-ED9E-4C93-AB00-9518C27C079A}"/>
              </a:ext>
            </a:extLst>
          </p:cNvPr>
          <p:cNvCxnSpPr>
            <a:cxnSpLocks/>
          </p:cNvCxnSpPr>
          <p:nvPr/>
        </p:nvCxnSpPr>
        <p:spPr>
          <a:xfrm>
            <a:off x="858192" y="2344108"/>
            <a:ext cx="616333" cy="44221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연결선: 구부러짐 47">
            <a:extLst>
              <a:ext uri="{FF2B5EF4-FFF2-40B4-BE49-F238E27FC236}">
                <a16:creationId xmlns="" xmlns:a16="http://schemas.microsoft.com/office/drawing/2014/main" id="{E1CEB60C-1AB2-43BC-80FB-950BAB690287}"/>
              </a:ext>
            </a:extLst>
          </p:cNvPr>
          <p:cNvCxnSpPr>
            <a:cxnSpLocks/>
          </p:cNvCxnSpPr>
          <p:nvPr/>
        </p:nvCxnSpPr>
        <p:spPr>
          <a:xfrm>
            <a:off x="678080" y="2479536"/>
            <a:ext cx="720436" cy="50992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8BE385D1-A7A2-4291-87B0-9763463CA519}"/>
              </a:ext>
            </a:extLst>
          </p:cNvPr>
          <p:cNvSpPr txBox="1"/>
          <p:nvPr/>
        </p:nvSpPr>
        <p:spPr>
          <a:xfrm>
            <a:off x="280670" y="1904861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Heat</a:t>
            </a:r>
            <a:endParaRPr lang="ko-KR" alt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B4C21636-FAA9-4FD4-B31C-CA1646FC1F21}"/>
              </a:ext>
            </a:extLst>
          </p:cNvPr>
          <p:cNvSpPr txBox="1"/>
          <p:nvPr/>
        </p:nvSpPr>
        <p:spPr>
          <a:xfrm>
            <a:off x="222178" y="223871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O</a:t>
            </a:r>
            <a:r>
              <a:rPr lang="en-US" altLang="ko-KR" baseline="-25000" dirty="0"/>
              <a:t>2</a:t>
            </a:r>
            <a:endParaRPr lang="en-US" altLang="ko-KR" dirty="0"/>
          </a:p>
        </p:txBody>
      </p:sp>
      <p:sp>
        <p:nvSpPr>
          <p:cNvPr id="51" name="제목 1">
            <a:extLst>
              <a:ext uri="{FF2B5EF4-FFF2-40B4-BE49-F238E27FC236}">
                <a16:creationId xmlns="" xmlns:a16="http://schemas.microsoft.com/office/drawing/2014/main" id="{9D560FE0-4108-4738-AAC0-881803C1C5D8}"/>
              </a:ext>
            </a:extLst>
          </p:cNvPr>
          <p:cNvSpPr txBox="1">
            <a:spLocks/>
          </p:cNvSpPr>
          <p:nvPr/>
        </p:nvSpPr>
        <p:spPr>
          <a:xfrm>
            <a:off x="839520" y="30480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dirty="0">
                <a:latin typeface="HY견고딕" panose="02030600000101010101" pitchFamily="18" charset="-127"/>
                <a:ea typeface="HY견고딕" panose="02030600000101010101" pitchFamily="18" charset="-127"/>
              </a:rPr>
              <a:t>Result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5DE75E95-E52B-418A-9A1A-1ECD3882CC82}"/>
              </a:ext>
            </a:extLst>
          </p:cNvPr>
          <p:cNvSpPr txBox="1"/>
          <p:nvPr/>
        </p:nvSpPr>
        <p:spPr>
          <a:xfrm>
            <a:off x="6660097" y="967581"/>
            <a:ext cx="46770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Conditions of  ITO Deposition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err="1"/>
              <a:t>Ar</a:t>
            </a:r>
            <a:r>
              <a:rPr lang="en-US" altLang="ko-KR" dirty="0"/>
              <a:t> : 20 </a:t>
            </a:r>
            <a:r>
              <a:rPr lang="en-US" altLang="ko-KR" dirty="0" err="1"/>
              <a:t>sccm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Gas flow  : 5 </a:t>
            </a:r>
            <a:r>
              <a:rPr lang="en-US" altLang="ko-KR" dirty="0" err="1"/>
              <a:t>mtorr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Power : 125 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Depo. : pre – 300 s, main – 600s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76C20DC8-3872-4FC7-B26E-79DA3EC578C3}"/>
              </a:ext>
            </a:extLst>
          </p:cNvPr>
          <p:cNvSpPr txBox="1"/>
          <p:nvPr/>
        </p:nvSpPr>
        <p:spPr>
          <a:xfrm>
            <a:off x="6699843" y="4226096"/>
            <a:ext cx="46770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Conditions of  Ta Deposition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err="1"/>
              <a:t>Ar</a:t>
            </a:r>
            <a:r>
              <a:rPr lang="en-US" altLang="ko-KR" dirty="0"/>
              <a:t> : 20 </a:t>
            </a:r>
            <a:r>
              <a:rPr lang="en-US" altLang="ko-KR" dirty="0" err="1"/>
              <a:t>Sccm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Gas flow  : 5mtorr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Power : 125W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Depo. : pre – 300 s, main -1200s</a:t>
            </a:r>
          </a:p>
          <a:p>
            <a:endParaRPr lang="ko-KR" alt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6058C0C5-3823-4B17-A705-540A5C9B07FE}"/>
              </a:ext>
            </a:extLst>
          </p:cNvPr>
          <p:cNvSpPr txBox="1"/>
          <p:nvPr/>
        </p:nvSpPr>
        <p:spPr>
          <a:xfrm>
            <a:off x="6699843" y="5832208"/>
            <a:ext cx="4677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Measurement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Breakdown voltage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B888866D-013C-4B40-9C68-1F9BB9D58C76}"/>
              </a:ext>
            </a:extLst>
          </p:cNvPr>
          <p:cNvSpPr txBox="1"/>
          <p:nvPr/>
        </p:nvSpPr>
        <p:spPr>
          <a:xfrm>
            <a:off x="6660097" y="2573693"/>
            <a:ext cx="4677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Conditions of  IGZO Deposition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err="1"/>
              <a:t>Ar</a:t>
            </a:r>
            <a:r>
              <a:rPr lang="en-US" altLang="ko-KR" dirty="0"/>
              <a:t> : 30 </a:t>
            </a:r>
            <a:r>
              <a:rPr lang="en-US" altLang="ko-KR" dirty="0" err="1"/>
              <a:t>sccm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Gas flow  : 5 </a:t>
            </a:r>
            <a:r>
              <a:rPr lang="en-US" altLang="ko-KR" dirty="0" err="1"/>
              <a:t>mtorr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Power : 50 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Depo. : pre – 600 s, main – 600s , 250℃ </a:t>
            </a:r>
          </a:p>
        </p:txBody>
      </p:sp>
    </p:spTree>
    <p:extLst>
      <p:ext uri="{BB962C8B-B14F-4D97-AF65-F5344CB8AC3E}">
        <p14:creationId xmlns:p14="http://schemas.microsoft.com/office/powerpoint/2010/main" val="424543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>
            <a:extLst>
              <a:ext uri="{FF2B5EF4-FFF2-40B4-BE49-F238E27FC236}">
                <a16:creationId xmlns="" xmlns:a16="http://schemas.microsoft.com/office/drawing/2014/main" id="{C476315B-FD9C-4E45-A3A4-93A30BFCA5EE}"/>
              </a:ext>
            </a:extLst>
          </p:cNvPr>
          <p:cNvSpPr/>
          <p:nvPr/>
        </p:nvSpPr>
        <p:spPr>
          <a:xfrm>
            <a:off x="1577533" y="5579660"/>
            <a:ext cx="18776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800" b="1" dirty="0"/>
              <a:t>450</a:t>
            </a:r>
            <a:r>
              <a:rPr lang="en-US" altLang="ko-KR" sz="2800" dirty="0"/>
              <a:t>℃ </a:t>
            </a:r>
          </a:p>
          <a:p>
            <a:pPr lvl="0" algn="ctr">
              <a:defRPr/>
            </a:pPr>
            <a:endParaRPr lang="en-US" altLang="ko-KR" sz="2800" b="1" dirty="0"/>
          </a:p>
        </p:txBody>
      </p:sp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AA4CC6AA-DB81-4E9E-891C-57BEF40A79BF}"/>
              </a:ext>
            </a:extLst>
          </p:cNvPr>
          <p:cNvSpPr/>
          <p:nvPr/>
        </p:nvSpPr>
        <p:spPr>
          <a:xfrm>
            <a:off x="5061730" y="5579659"/>
            <a:ext cx="18776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800" b="1" dirty="0"/>
              <a:t>400</a:t>
            </a:r>
            <a:r>
              <a:rPr lang="en-US" altLang="ko-KR" sz="2800" dirty="0"/>
              <a:t>℃ </a:t>
            </a:r>
          </a:p>
          <a:p>
            <a:pPr lvl="0" algn="ctr">
              <a:defRPr/>
            </a:pPr>
            <a:endParaRPr lang="en-US" altLang="ko-KR" sz="2800" b="1" dirty="0"/>
          </a:p>
        </p:txBody>
      </p:sp>
      <p:sp>
        <p:nvSpPr>
          <p:cNvPr id="22" name="직사각형 21">
            <a:extLst>
              <a:ext uri="{FF2B5EF4-FFF2-40B4-BE49-F238E27FC236}">
                <a16:creationId xmlns="" xmlns:a16="http://schemas.microsoft.com/office/drawing/2014/main" id="{16BEC92C-AAC6-4D84-A588-D8C51BD66DA4}"/>
              </a:ext>
            </a:extLst>
          </p:cNvPr>
          <p:cNvSpPr/>
          <p:nvPr/>
        </p:nvSpPr>
        <p:spPr>
          <a:xfrm>
            <a:off x="8736788" y="5608186"/>
            <a:ext cx="18776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800" b="1" dirty="0"/>
              <a:t>350</a:t>
            </a:r>
            <a:r>
              <a:rPr lang="en-US" altLang="ko-KR" sz="2800" dirty="0"/>
              <a:t>℃ </a:t>
            </a:r>
          </a:p>
          <a:p>
            <a:pPr lvl="0" algn="ctr">
              <a:defRPr/>
            </a:pPr>
            <a:endParaRPr lang="en-US" altLang="ko-KR" sz="2800" b="1" dirty="0"/>
          </a:p>
        </p:txBody>
      </p:sp>
      <p:sp>
        <p:nvSpPr>
          <p:cNvPr id="24" name="슬라이드 번호 개체 틀 23">
            <a:extLst>
              <a:ext uri="{FF2B5EF4-FFF2-40B4-BE49-F238E27FC236}">
                <a16:creationId xmlns="" xmlns:a16="http://schemas.microsoft.com/office/drawing/2014/main" id="{376C2186-6557-41E9-A8D0-56E91AA17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318D-CE39-475E-A755-4E603AABA6B3}" type="slidenum">
              <a:rPr lang="ko-KR" altLang="en-US" smtClean="0"/>
              <a:t>6</a:t>
            </a:fld>
            <a:endParaRPr lang="ko-KR" altLang="en-US"/>
          </a:p>
        </p:txBody>
      </p:sp>
      <p:pic>
        <p:nvPicPr>
          <p:cNvPr id="39" name="그림 38">
            <a:extLst>
              <a:ext uri="{FF2B5EF4-FFF2-40B4-BE49-F238E27FC236}">
                <a16:creationId xmlns="" xmlns:a16="http://schemas.microsoft.com/office/drawing/2014/main" id="{044C2A87-B424-4184-9B63-4DEB3800EB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85" b="34630"/>
          <a:stretch/>
        </p:blipFill>
        <p:spPr>
          <a:xfrm>
            <a:off x="1494466" y="3645552"/>
            <a:ext cx="2058606" cy="2019635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="" xmlns:a16="http://schemas.microsoft.com/office/drawing/2014/main" id="{4839B530-B4E2-4203-953D-0DAE9737F3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480" t="10194" r="8487" b="35656"/>
          <a:stretch/>
        </p:blipFill>
        <p:spPr>
          <a:xfrm>
            <a:off x="5008827" y="3633085"/>
            <a:ext cx="2134395" cy="2057956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="" xmlns:a16="http://schemas.microsoft.com/office/drawing/2014/main" id="{21659F26-7811-4F99-B6F8-9916947713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42" t="7906" r="-2242" b="36124"/>
          <a:stretch/>
        </p:blipFill>
        <p:spPr>
          <a:xfrm>
            <a:off x="8736788" y="3629254"/>
            <a:ext cx="2082391" cy="2057958"/>
          </a:xfrm>
          <a:prstGeom prst="rect">
            <a:avLst/>
          </a:prstGeom>
        </p:spPr>
      </p:pic>
      <p:grpSp>
        <p:nvGrpSpPr>
          <p:cNvPr id="53" name="그룹 52">
            <a:extLst>
              <a:ext uri="{FF2B5EF4-FFF2-40B4-BE49-F238E27FC236}">
                <a16:creationId xmlns="" xmlns:a16="http://schemas.microsoft.com/office/drawing/2014/main" id="{D0A927F2-06C3-4E5F-8FCB-0FF378D08A9D}"/>
              </a:ext>
            </a:extLst>
          </p:cNvPr>
          <p:cNvGrpSpPr/>
          <p:nvPr/>
        </p:nvGrpSpPr>
        <p:grpSpPr>
          <a:xfrm>
            <a:off x="1378476" y="1417972"/>
            <a:ext cx="3587330" cy="1197233"/>
            <a:chOff x="6955449" y="2610170"/>
            <a:chExt cx="3587330" cy="1197233"/>
          </a:xfrm>
        </p:grpSpPr>
        <p:sp>
          <p:nvSpPr>
            <p:cNvPr id="54" name="직사각형 53">
              <a:extLst>
                <a:ext uri="{FF2B5EF4-FFF2-40B4-BE49-F238E27FC236}">
                  <a16:creationId xmlns="" xmlns:a16="http://schemas.microsoft.com/office/drawing/2014/main" id="{2D86A9AD-1CF1-4EF4-BA37-D5CEFA6DF54A}"/>
                </a:ext>
              </a:extLst>
            </p:cNvPr>
            <p:cNvSpPr/>
            <p:nvPr/>
          </p:nvSpPr>
          <p:spPr>
            <a:xfrm>
              <a:off x="7349344" y="3213748"/>
              <a:ext cx="3193435" cy="30675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Ta</a:t>
              </a:r>
              <a:endParaRPr lang="ko-KR" altLang="en-US" dirty="0"/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="" xmlns:a16="http://schemas.microsoft.com/office/drawing/2014/main" id="{03467B89-B9DE-46E6-AB5B-11777AEBA881}"/>
                </a:ext>
              </a:extLst>
            </p:cNvPr>
            <p:cNvSpPr/>
            <p:nvPr/>
          </p:nvSpPr>
          <p:spPr>
            <a:xfrm>
              <a:off x="7349344" y="2914936"/>
              <a:ext cx="3193435" cy="30675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IGZO</a:t>
              </a:r>
              <a:endParaRPr lang="ko-KR" altLang="en-US" dirty="0"/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="" xmlns:a16="http://schemas.microsoft.com/office/drawing/2014/main" id="{9D0AD152-53A3-42B7-8337-A69C120DFA14}"/>
                </a:ext>
              </a:extLst>
            </p:cNvPr>
            <p:cNvSpPr/>
            <p:nvPr/>
          </p:nvSpPr>
          <p:spPr>
            <a:xfrm>
              <a:off x="9977170" y="2612155"/>
              <a:ext cx="465209" cy="30278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/>
                <a:t>ITO</a:t>
              </a:r>
              <a:endParaRPr lang="ko-KR" altLang="en-US" sz="1100" dirty="0"/>
            </a:p>
          </p:txBody>
        </p:sp>
        <p:sp>
          <p:nvSpPr>
            <p:cNvPr id="57" name="직사각형 56">
              <a:extLst>
                <a:ext uri="{FF2B5EF4-FFF2-40B4-BE49-F238E27FC236}">
                  <a16:creationId xmlns="" xmlns:a16="http://schemas.microsoft.com/office/drawing/2014/main" id="{952D8873-D6F4-4C4A-B73E-6584E339563D}"/>
                </a:ext>
              </a:extLst>
            </p:cNvPr>
            <p:cNvSpPr/>
            <p:nvPr/>
          </p:nvSpPr>
          <p:spPr>
            <a:xfrm>
              <a:off x="6955449" y="3500653"/>
              <a:ext cx="3587330" cy="30675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/>
                <a:t>ITO</a:t>
              </a:r>
              <a:endParaRPr lang="ko-KR" altLang="en-US" sz="1400" dirty="0"/>
            </a:p>
          </p:txBody>
        </p:sp>
        <p:sp>
          <p:nvSpPr>
            <p:cNvPr id="58" name="직사각형 57">
              <a:extLst>
                <a:ext uri="{FF2B5EF4-FFF2-40B4-BE49-F238E27FC236}">
                  <a16:creationId xmlns="" xmlns:a16="http://schemas.microsoft.com/office/drawing/2014/main" id="{238D6082-70AB-4023-B86C-39B92636E087}"/>
                </a:ext>
              </a:extLst>
            </p:cNvPr>
            <p:cNvSpPr/>
            <p:nvPr/>
          </p:nvSpPr>
          <p:spPr>
            <a:xfrm>
              <a:off x="9112977" y="2610170"/>
              <a:ext cx="465209" cy="30278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/>
                <a:t>ITO</a:t>
              </a:r>
              <a:endParaRPr lang="ko-KR" altLang="en-US" sz="1100" dirty="0"/>
            </a:p>
          </p:txBody>
        </p:sp>
        <p:sp>
          <p:nvSpPr>
            <p:cNvPr id="59" name="직사각형 58">
              <a:extLst>
                <a:ext uri="{FF2B5EF4-FFF2-40B4-BE49-F238E27FC236}">
                  <a16:creationId xmlns="" xmlns:a16="http://schemas.microsoft.com/office/drawing/2014/main" id="{62B89A97-03F9-4080-9295-2C7266B13F6E}"/>
                </a:ext>
              </a:extLst>
            </p:cNvPr>
            <p:cNvSpPr/>
            <p:nvPr/>
          </p:nvSpPr>
          <p:spPr>
            <a:xfrm>
              <a:off x="8248784" y="2610170"/>
              <a:ext cx="465209" cy="30278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/>
                <a:t>ITO</a:t>
              </a:r>
              <a:endParaRPr lang="ko-KR" altLang="en-US" sz="1100" dirty="0"/>
            </a:p>
          </p:txBody>
        </p:sp>
      </p:grpSp>
      <p:sp>
        <p:nvSpPr>
          <p:cNvPr id="60" name="직사각형 59">
            <a:extLst>
              <a:ext uri="{FF2B5EF4-FFF2-40B4-BE49-F238E27FC236}">
                <a16:creationId xmlns="" xmlns:a16="http://schemas.microsoft.com/office/drawing/2014/main" id="{A3FA6F8D-9D68-46A6-9BF6-83DF15D05975}"/>
              </a:ext>
            </a:extLst>
          </p:cNvPr>
          <p:cNvSpPr/>
          <p:nvPr/>
        </p:nvSpPr>
        <p:spPr>
          <a:xfrm>
            <a:off x="1218159" y="1238285"/>
            <a:ext cx="3978944" cy="155660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1" name="연결선: 구부러짐 60">
            <a:extLst>
              <a:ext uri="{FF2B5EF4-FFF2-40B4-BE49-F238E27FC236}">
                <a16:creationId xmlns="" xmlns:a16="http://schemas.microsoft.com/office/drawing/2014/main" id="{97F4383A-4851-48E2-821A-DE999B2B7643}"/>
              </a:ext>
            </a:extLst>
          </p:cNvPr>
          <p:cNvCxnSpPr>
            <a:cxnSpLocks/>
          </p:cNvCxnSpPr>
          <p:nvPr/>
        </p:nvCxnSpPr>
        <p:spPr>
          <a:xfrm>
            <a:off x="576481" y="1166767"/>
            <a:ext cx="616333" cy="44221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연결선: 구부러짐 61">
            <a:extLst>
              <a:ext uri="{FF2B5EF4-FFF2-40B4-BE49-F238E27FC236}">
                <a16:creationId xmlns="" xmlns:a16="http://schemas.microsoft.com/office/drawing/2014/main" id="{46BFB708-3314-4095-84A0-B46AD70CA77C}"/>
              </a:ext>
            </a:extLst>
          </p:cNvPr>
          <p:cNvCxnSpPr>
            <a:cxnSpLocks/>
          </p:cNvCxnSpPr>
          <p:nvPr/>
        </p:nvCxnSpPr>
        <p:spPr>
          <a:xfrm>
            <a:off x="396369" y="1302195"/>
            <a:ext cx="720436" cy="50992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747E8F58-DFC0-4BB7-859C-0E586409B673}"/>
              </a:ext>
            </a:extLst>
          </p:cNvPr>
          <p:cNvSpPr txBox="1"/>
          <p:nvPr/>
        </p:nvSpPr>
        <p:spPr>
          <a:xfrm>
            <a:off x="234807" y="782077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O</a:t>
            </a:r>
            <a:r>
              <a:rPr lang="en-US" altLang="ko-KR" baseline="-25000" dirty="0"/>
              <a:t>2</a:t>
            </a:r>
            <a:endParaRPr lang="en-US" altLang="ko-KR" dirty="0"/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935BC232-959D-40BF-BB46-36D8528F881C}"/>
              </a:ext>
            </a:extLst>
          </p:cNvPr>
          <p:cNvSpPr txBox="1"/>
          <p:nvPr/>
        </p:nvSpPr>
        <p:spPr>
          <a:xfrm>
            <a:off x="-19304" y="113925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Heat</a:t>
            </a:r>
            <a:endParaRPr lang="ko-KR" altLang="en-US" dirty="0"/>
          </a:p>
        </p:txBody>
      </p:sp>
      <p:graphicFrame>
        <p:nvGraphicFramePr>
          <p:cNvPr id="25" name="표 24">
            <a:extLst>
              <a:ext uri="{FF2B5EF4-FFF2-40B4-BE49-F238E27FC236}">
                <a16:creationId xmlns="" xmlns:a16="http://schemas.microsoft.com/office/drawing/2014/main" id="{F2A24709-D815-4572-9932-46A4588106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604249"/>
              </p:ext>
            </p:extLst>
          </p:nvPr>
        </p:nvGraphicFramePr>
        <p:xfrm>
          <a:off x="6491479" y="841212"/>
          <a:ext cx="2666900" cy="23837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4562">
                  <a:extLst>
                    <a:ext uri="{9D8B030D-6E8A-4147-A177-3AD203B41FA5}">
                      <a16:colId xmlns="" xmlns:a16="http://schemas.microsoft.com/office/drawing/2014/main" val="1763895422"/>
                    </a:ext>
                  </a:extLst>
                </a:gridCol>
                <a:gridCol w="1972338">
                  <a:extLst>
                    <a:ext uri="{9D8B030D-6E8A-4147-A177-3AD203B41FA5}">
                      <a16:colId xmlns="" xmlns:a16="http://schemas.microsoft.com/office/drawing/2014/main" val="74972223"/>
                    </a:ext>
                  </a:extLst>
                </a:gridCol>
              </a:tblGrid>
              <a:tr h="340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Times New Roman목)"/>
                        </a:rPr>
                        <a:t>No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Times New Roman목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Times New Roman목)"/>
                        </a:rPr>
                        <a:t>Process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37562873"/>
                  </a:ext>
                </a:extLst>
              </a:tr>
              <a:tr h="340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Times New Roman목)"/>
                        </a:rPr>
                        <a:t>1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Times New Roman목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Times New Roman목)"/>
                        </a:rPr>
                        <a:t>Bottom ITO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Times New Roman목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54214646"/>
                  </a:ext>
                </a:extLst>
              </a:tr>
              <a:tr h="340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Times New Roman목)"/>
                        </a:rPr>
                        <a:t>2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Times New Roman목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Times New Roman목)"/>
                        </a:rPr>
                        <a:t>ITO annealing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Times New Roman목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56456934"/>
                  </a:ext>
                </a:extLst>
              </a:tr>
              <a:tr h="340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Times New Roman목)"/>
                        </a:rPr>
                        <a:t>3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Times New Roman목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Times New Roman목)"/>
                        </a:rPr>
                        <a:t>Ta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Times New Roman목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84985698"/>
                  </a:ext>
                </a:extLst>
              </a:tr>
              <a:tr h="340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Times New Roman목)"/>
                        </a:rPr>
                        <a:t>4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Times New Roman목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Times New Roman목)"/>
                        </a:rPr>
                        <a:t>IGZO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Times New Roman목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322649"/>
                  </a:ext>
                </a:extLst>
              </a:tr>
              <a:tr h="340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Times New Roman목)"/>
                        </a:rPr>
                        <a:t>5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Times New Roman목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Times New Roman목)"/>
                        </a:rPr>
                        <a:t>Top ITO depo</a:t>
                      </a:r>
                      <a:endParaRPr lang="ko-KR" altLang="en-US" sz="1400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Times New Roman목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26388996"/>
                  </a:ext>
                </a:extLst>
              </a:tr>
              <a:tr h="340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Times New Roman목)"/>
                        </a:rPr>
                        <a:t>6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Times New Roman목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Times New Roman목)"/>
                        </a:rPr>
                        <a:t>Annealing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Times New Roman목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43037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3037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B2A5C9A1-9AB7-47C3-BB13-0DF8F46EF2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64877" y="2564588"/>
            <a:ext cx="1928813" cy="342900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="" xmlns:a16="http://schemas.microsoft.com/office/drawing/2014/main" id="{0C367FD3-F693-4A25-AA61-F040A1BD3FBF}"/>
              </a:ext>
            </a:extLst>
          </p:cNvPr>
          <p:cNvSpPr/>
          <p:nvPr/>
        </p:nvSpPr>
        <p:spPr>
          <a:xfrm>
            <a:off x="2766104" y="5406220"/>
            <a:ext cx="18776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800" b="1" dirty="0"/>
              <a:t>450</a:t>
            </a:r>
            <a:r>
              <a:rPr lang="en-US" altLang="ko-KR" sz="2800" dirty="0"/>
              <a:t>℃ </a:t>
            </a:r>
          </a:p>
          <a:p>
            <a:pPr lvl="0" algn="ctr">
              <a:defRPr/>
            </a:pPr>
            <a:endParaRPr lang="en-US" altLang="ko-KR" sz="2800" b="1" dirty="0"/>
          </a:p>
        </p:txBody>
      </p:sp>
      <p:sp>
        <p:nvSpPr>
          <p:cNvPr id="18" name="직사각형 17">
            <a:extLst>
              <a:ext uri="{FF2B5EF4-FFF2-40B4-BE49-F238E27FC236}">
                <a16:creationId xmlns="" xmlns:a16="http://schemas.microsoft.com/office/drawing/2014/main" id="{C410B4E6-2003-47A8-9C7B-A56C5F550B52}"/>
              </a:ext>
            </a:extLst>
          </p:cNvPr>
          <p:cNvSpPr/>
          <p:nvPr/>
        </p:nvSpPr>
        <p:spPr>
          <a:xfrm>
            <a:off x="1231985" y="5406220"/>
            <a:ext cx="18776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800" b="1" dirty="0"/>
              <a:t>400</a:t>
            </a:r>
            <a:r>
              <a:rPr lang="en-US" altLang="ko-KR" sz="2800" dirty="0"/>
              <a:t>℃ </a:t>
            </a:r>
          </a:p>
          <a:p>
            <a:pPr lvl="0" algn="ctr">
              <a:defRPr/>
            </a:pPr>
            <a:endParaRPr lang="en-US" altLang="ko-KR" sz="2800" b="1" dirty="0"/>
          </a:p>
        </p:txBody>
      </p:sp>
      <p:sp>
        <p:nvSpPr>
          <p:cNvPr id="22" name="슬라이드 번호 개체 틀 21">
            <a:extLst>
              <a:ext uri="{FF2B5EF4-FFF2-40B4-BE49-F238E27FC236}">
                <a16:creationId xmlns="" xmlns:a16="http://schemas.microsoft.com/office/drawing/2014/main" id="{D22ABA6C-3E2D-49F8-97DD-97EED2D65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318D-CE39-475E-A755-4E603AABA6B3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44" name="직사각형 43">
            <a:extLst>
              <a:ext uri="{FF2B5EF4-FFF2-40B4-BE49-F238E27FC236}">
                <a16:creationId xmlns="" xmlns:a16="http://schemas.microsoft.com/office/drawing/2014/main" id="{5E39B07F-9975-40EB-BCD6-51B977C08B7A}"/>
              </a:ext>
            </a:extLst>
          </p:cNvPr>
          <p:cNvSpPr/>
          <p:nvPr/>
        </p:nvSpPr>
        <p:spPr>
          <a:xfrm>
            <a:off x="5692744" y="5421608"/>
            <a:ext cx="5905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latin typeface="Noto Sans"/>
              </a:rPr>
              <a:t>Tantalum and ITO's adhesion were bad</a:t>
            </a:r>
            <a:endParaRPr lang="ko-KR" altLang="en-US" sz="4000" strike="dblStrike" dirty="0"/>
          </a:p>
        </p:txBody>
      </p:sp>
      <p:grpSp>
        <p:nvGrpSpPr>
          <p:cNvPr id="59" name="그룹 58">
            <a:extLst>
              <a:ext uri="{FF2B5EF4-FFF2-40B4-BE49-F238E27FC236}">
                <a16:creationId xmlns="" xmlns:a16="http://schemas.microsoft.com/office/drawing/2014/main" id="{A9F05FBC-AC91-4AB2-A102-1C93278D9117}"/>
              </a:ext>
            </a:extLst>
          </p:cNvPr>
          <p:cNvGrpSpPr/>
          <p:nvPr/>
        </p:nvGrpSpPr>
        <p:grpSpPr>
          <a:xfrm>
            <a:off x="1378476" y="1722738"/>
            <a:ext cx="3587330" cy="892467"/>
            <a:chOff x="6955449" y="2914936"/>
            <a:chExt cx="3587330" cy="892467"/>
          </a:xfrm>
        </p:grpSpPr>
        <p:sp>
          <p:nvSpPr>
            <p:cNvPr id="60" name="직사각형 59">
              <a:extLst>
                <a:ext uri="{FF2B5EF4-FFF2-40B4-BE49-F238E27FC236}">
                  <a16:creationId xmlns="" xmlns:a16="http://schemas.microsoft.com/office/drawing/2014/main" id="{8F4981C6-B4F9-4931-BBB8-3AD400569D44}"/>
                </a:ext>
              </a:extLst>
            </p:cNvPr>
            <p:cNvSpPr/>
            <p:nvPr/>
          </p:nvSpPr>
          <p:spPr>
            <a:xfrm>
              <a:off x="7349344" y="3213748"/>
              <a:ext cx="3193435" cy="30675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Ta</a:t>
              </a:r>
              <a:endParaRPr lang="ko-KR" altLang="en-US" dirty="0"/>
            </a:p>
          </p:txBody>
        </p:sp>
        <p:sp>
          <p:nvSpPr>
            <p:cNvPr id="61" name="직사각형 60">
              <a:extLst>
                <a:ext uri="{FF2B5EF4-FFF2-40B4-BE49-F238E27FC236}">
                  <a16:creationId xmlns="" xmlns:a16="http://schemas.microsoft.com/office/drawing/2014/main" id="{CC6A53F9-0C64-41B8-A366-30C02BE1FCFA}"/>
                </a:ext>
              </a:extLst>
            </p:cNvPr>
            <p:cNvSpPr/>
            <p:nvPr/>
          </p:nvSpPr>
          <p:spPr>
            <a:xfrm>
              <a:off x="7349344" y="2914936"/>
              <a:ext cx="3193435" cy="30675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IGZO</a:t>
              </a:r>
              <a:endParaRPr lang="ko-KR" altLang="en-US" dirty="0"/>
            </a:p>
          </p:txBody>
        </p:sp>
        <p:sp>
          <p:nvSpPr>
            <p:cNvPr id="63" name="직사각형 62">
              <a:extLst>
                <a:ext uri="{FF2B5EF4-FFF2-40B4-BE49-F238E27FC236}">
                  <a16:creationId xmlns="" xmlns:a16="http://schemas.microsoft.com/office/drawing/2014/main" id="{399C390E-890B-45CD-B9C7-8C54002B7289}"/>
                </a:ext>
              </a:extLst>
            </p:cNvPr>
            <p:cNvSpPr/>
            <p:nvPr/>
          </p:nvSpPr>
          <p:spPr>
            <a:xfrm>
              <a:off x="6955449" y="3500653"/>
              <a:ext cx="3587330" cy="30675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/>
                <a:t>ITO</a:t>
              </a:r>
              <a:endParaRPr lang="ko-KR" altLang="en-US" sz="1400" dirty="0"/>
            </a:p>
          </p:txBody>
        </p:sp>
      </p:grpSp>
      <p:sp>
        <p:nvSpPr>
          <p:cNvPr id="66" name="직사각형 65">
            <a:extLst>
              <a:ext uri="{FF2B5EF4-FFF2-40B4-BE49-F238E27FC236}">
                <a16:creationId xmlns="" xmlns:a16="http://schemas.microsoft.com/office/drawing/2014/main" id="{A9396CA9-4092-4970-9045-061DE9D0BD46}"/>
              </a:ext>
            </a:extLst>
          </p:cNvPr>
          <p:cNvSpPr/>
          <p:nvPr/>
        </p:nvSpPr>
        <p:spPr>
          <a:xfrm>
            <a:off x="1218159" y="1608979"/>
            <a:ext cx="3978944" cy="109266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7" name="연결선: 구부러짐 66">
            <a:extLst>
              <a:ext uri="{FF2B5EF4-FFF2-40B4-BE49-F238E27FC236}">
                <a16:creationId xmlns="" xmlns:a16="http://schemas.microsoft.com/office/drawing/2014/main" id="{C2A53C07-2780-4CE3-8ADE-D7751BE9BB56}"/>
              </a:ext>
            </a:extLst>
          </p:cNvPr>
          <p:cNvCxnSpPr>
            <a:cxnSpLocks/>
          </p:cNvCxnSpPr>
          <p:nvPr/>
        </p:nvCxnSpPr>
        <p:spPr>
          <a:xfrm>
            <a:off x="576481" y="1166767"/>
            <a:ext cx="616333" cy="44221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연결선: 구부러짐 67">
            <a:extLst>
              <a:ext uri="{FF2B5EF4-FFF2-40B4-BE49-F238E27FC236}">
                <a16:creationId xmlns="" xmlns:a16="http://schemas.microsoft.com/office/drawing/2014/main" id="{5929F8AD-64C0-4346-B272-DA81B68B5CE7}"/>
              </a:ext>
            </a:extLst>
          </p:cNvPr>
          <p:cNvCxnSpPr>
            <a:cxnSpLocks/>
          </p:cNvCxnSpPr>
          <p:nvPr/>
        </p:nvCxnSpPr>
        <p:spPr>
          <a:xfrm>
            <a:off x="396369" y="1302195"/>
            <a:ext cx="720436" cy="50992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5339DC07-5886-4B28-8C03-C6ED2A410B20}"/>
              </a:ext>
            </a:extLst>
          </p:cNvPr>
          <p:cNvSpPr txBox="1"/>
          <p:nvPr/>
        </p:nvSpPr>
        <p:spPr>
          <a:xfrm>
            <a:off x="-19304" y="113925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Heat</a:t>
            </a:r>
            <a:endParaRPr lang="ko-KR" altLang="en-US" dirty="0"/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C844CC10-AB85-42A0-8E91-C849BFA4C449}"/>
              </a:ext>
            </a:extLst>
          </p:cNvPr>
          <p:cNvSpPr txBox="1"/>
          <p:nvPr/>
        </p:nvSpPr>
        <p:spPr>
          <a:xfrm>
            <a:off x="233411" y="739645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O</a:t>
            </a:r>
            <a:r>
              <a:rPr lang="en-US" altLang="ko-KR" baseline="-25000" dirty="0"/>
              <a:t>2</a:t>
            </a:r>
            <a:endParaRPr lang="en-US" altLang="ko-KR" dirty="0"/>
          </a:p>
        </p:txBody>
      </p:sp>
      <p:sp>
        <p:nvSpPr>
          <p:cNvPr id="71" name="직사각형 70">
            <a:extLst>
              <a:ext uri="{FF2B5EF4-FFF2-40B4-BE49-F238E27FC236}">
                <a16:creationId xmlns="" xmlns:a16="http://schemas.microsoft.com/office/drawing/2014/main" id="{7E412A0C-9E66-46E4-B3BE-724708C71CF1}"/>
              </a:ext>
            </a:extLst>
          </p:cNvPr>
          <p:cNvSpPr/>
          <p:nvPr/>
        </p:nvSpPr>
        <p:spPr>
          <a:xfrm>
            <a:off x="4494490" y="1281101"/>
            <a:ext cx="465209" cy="302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/>
              <a:t>ITO</a:t>
            </a:r>
            <a:endParaRPr lang="ko-KR" altLang="en-US" sz="1100" dirty="0"/>
          </a:p>
        </p:txBody>
      </p:sp>
      <p:sp>
        <p:nvSpPr>
          <p:cNvPr id="72" name="직사각형 71">
            <a:extLst>
              <a:ext uri="{FF2B5EF4-FFF2-40B4-BE49-F238E27FC236}">
                <a16:creationId xmlns="" xmlns:a16="http://schemas.microsoft.com/office/drawing/2014/main" id="{B69A04C8-37D2-4C60-9FDF-548161A223E2}"/>
              </a:ext>
            </a:extLst>
          </p:cNvPr>
          <p:cNvSpPr/>
          <p:nvPr/>
        </p:nvSpPr>
        <p:spPr>
          <a:xfrm>
            <a:off x="3630297" y="1279116"/>
            <a:ext cx="465209" cy="302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/>
              <a:t>ITO</a:t>
            </a:r>
            <a:endParaRPr lang="ko-KR" altLang="en-US" sz="1100" dirty="0"/>
          </a:p>
        </p:txBody>
      </p:sp>
      <p:sp>
        <p:nvSpPr>
          <p:cNvPr id="73" name="직사각형 72">
            <a:extLst>
              <a:ext uri="{FF2B5EF4-FFF2-40B4-BE49-F238E27FC236}">
                <a16:creationId xmlns="" xmlns:a16="http://schemas.microsoft.com/office/drawing/2014/main" id="{FE3FDD23-72B0-4A2E-94FA-4DD2B0FA058A}"/>
              </a:ext>
            </a:extLst>
          </p:cNvPr>
          <p:cNvSpPr/>
          <p:nvPr/>
        </p:nvSpPr>
        <p:spPr>
          <a:xfrm>
            <a:off x="2766104" y="1279116"/>
            <a:ext cx="465209" cy="302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/>
              <a:t>ITO</a:t>
            </a:r>
            <a:endParaRPr lang="ko-KR" altLang="en-US" sz="1100" dirty="0"/>
          </a:p>
        </p:txBody>
      </p:sp>
      <p:pic>
        <p:nvPicPr>
          <p:cNvPr id="20" name="그림 19">
            <a:extLst>
              <a:ext uri="{FF2B5EF4-FFF2-40B4-BE49-F238E27FC236}">
                <a16:creationId xmlns="" xmlns:a16="http://schemas.microsoft.com/office/drawing/2014/main" id="{36124447-4616-4A5D-9338-F6FC920D43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13" y="3714696"/>
            <a:ext cx="1805946" cy="1563702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="" xmlns:a16="http://schemas.microsoft.com/office/drawing/2014/main" id="{DDF5F6B5-8C01-43E9-AAB5-ACF3C36971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182" y="3749599"/>
            <a:ext cx="1805946" cy="1493896"/>
          </a:xfrm>
          <a:prstGeom prst="rect">
            <a:avLst/>
          </a:prstGeom>
        </p:spPr>
      </p:pic>
      <p:graphicFrame>
        <p:nvGraphicFramePr>
          <p:cNvPr id="24" name="표 23">
            <a:extLst>
              <a:ext uri="{FF2B5EF4-FFF2-40B4-BE49-F238E27FC236}">
                <a16:creationId xmlns="" xmlns:a16="http://schemas.microsoft.com/office/drawing/2014/main" id="{122074CF-1740-4F01-8465-7E837D05BB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814261"/>
              </p:ext>
            </p:extLst>
          </p:nvPr>
        </p:nvGraphicFramePr>
        <p:xfrm>
          <a:off x="6491479" y="841212"/>
          <a:ext cx="2666900" cy="23837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4562">
                  <a:extLst>
                    <a:ext uri="{9D8B030D-6E8A-4147-A177-3AD203B41FA5}">
                      <a16:colId xmlns="" xmlns:a16="http://schemas.microsoft.com/office/drawing/2014/main" val="1763895422"/>
                    </a:ext>
                  </a:extLst>
                </a:gridCol>
                <a:gridCol w="1972338">
                  <a:extLst>
                    <a:ext uri="{9D8B030D-6E8A-4147-A177-3AD203B41FA5}">
                      <a16:colId xmlns="" xmlns:a16="http://schemas.microsoft.com/office/drawing/2014/main" val="74972223"/>
                    </a:ext>
                  </a:extLst>
                </a:gridCol>
              </a:tblGrid>
              <a:tr h="340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Times New Roman목)"/>
                        </a:rPr>
                        <a:t>No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Times New Roman목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Times New Roman목)"/>
                        </a:rPr>
                        <a:t>Process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37562873"/>
                  </a:ext>
                </a:extLst>
              </a:tr>
              <a:tr h="340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Times New Roman목)"/>
                        </a:rPr>
                        <a:t>1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Times New Roman목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Times New Roman목)"/>
                        </a:rPr>
                        <a:t>Bottom ITO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Times New Roman목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54214646"/>
                  </a:ext>
                </a:extLst>
              </a:tr>
              <a:tr h="340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Times New Roman목)"/>
                        </a:rPr>
                        <a:t>2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Times New Roman목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Times New Roman목)"/>
                        </a:rPr>
                        <a:t>ITO annealing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Times New Roman목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56456934"/>
                  </a:ext>
                </a:extLst>
              </a:tr>
              <a:tr h="340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Times New Roman목)"/>
                        </a:rPr>
                        <a:t>3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Times New Roman목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Times New Roman목)"/>
                        </a:rPr>
                        <a:t>Ta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Times New Roman목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84985698"/>
                  </a:ext>
                </a:extLst>
              </a:tr>
              <a:tr h="340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Times New Roman목)"/>
                        </a:rPr>
                        <a:t>4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Times New Roman목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Times New Roman목)"/>
                        </a:rPr>
                        <a:t>IGZO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Times New Roman목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322649"/>
                  </a:ext>
                </a:extLst>
              </a:tr>
              <a:tr h="340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Times New Roman목)"/>
                        </a:rPr>
                        <a:t>5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Times New Roman목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Times New Roman목)"/>
                        </a:rPr>
                        <a:t>Annealing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Times New Roman목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26388996"/>
                  </a:ext>
                </a:extLst>
              </a:tr>
              <a:tr h="340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Times New Roman목)"/>
                        </a:rPr>
                        <a:t>6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Times New Roman목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Times New Roman목)"/>
                        </a:rPr>
                        <a:t>Top ITO depo</a:t>
                      </a:r>
                      <a:endParaRPr lang="ko-KR" altLang="en-US" sz="1400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Times New Roman목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43037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839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>
            <a:extLst>
              <a:ext uri="{FF2B5EF4-FFF2-40B4-BE49-F238E27FC236}">
                <a16:creationId xmlns="" xmlns:a16="http://schemas.microsoft.com/office/drawing/2014/main" id="{6ABE93DF-293B-4159-8588-FB1FE2AD5A2F}"/>
              </a:ext>
            </a:extLst>
          </p:cNvPr>
          <p:cNvSpPr/>
          <p:nvPr/>
        </p:nvSpPr>
        <p:spPr>
          <a:xfrm>
            <a:off x="1243568" y="2903811"/>
            <a:ext cx="6031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2400" dirty="0"/>
              <a:t>Annealing and Top Ta Deposition </a:t>
            </a:r>
            <a:endParaRPr lang="en-US" altLang="ko-KR" sz="3600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9AF97D2C-5649-4911-84E8-1D5765D5D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318D-CE39-475E-A755-4E603AABA6B3}" type="slidenum">
              <a:rPr lang="ko-KR" altLang="en-US" smtClean="0"/>
              <a:t>8</a:t>
            </a:fld>
            <a:endParaRPr lang="ko-KR" altLang="en-US"/>
          </a:p>
        </p:txBody>
      </p:sp>
      <p:grpSp>
        <p:nvGrpSpPr>
          <p:cNvPr id="7" name="그룹 6">
            <a:extLst>
              <a:ext uri="{FF2B5EF4-FFF2-40B4-BE49-F238E27FC236}">
                <a16:creationId xmlns="" xmlns:a16="http://schemas.microsoft.com/office/drawing/2014/main" id="{28E41EE6-4D2E-4777-82B5-E75F23ADCB55}"/>
              </a:ext>
            </a:extLst>
          </p:cNvPr>
          <p:cNvGrpSpPr/>
          <p:nvPr/>
        </p:nvGrpSpPr>
        <p:grpSpPr>
          <a:xfrm>
            <a:off x="1235746" y="1553729"/>
            <a:ext cx="3599913" cy="1206047"/>
            <a:chOff x="5339323" y="4276733"/>
            <a:chExt cx="3599913" cy="1206047"/>
          </a:xfrm>
        </p:grpSpPr>
        <p:sp>
          <p:nvSpPr>
            <p:cNvPr id="43" name="직사각형 42">
              <a:extLst>
                <a:ext uri="{FF2B5EF4-FFF2-40B4-BE49-F238E27FC236}">
                  <a16:creationId xmlns="" xmlns:a16="http://schemas.microsoft.com/office/drawing/2014/main" id="{4202A6CF-58C0-427B-8136-DF421242CF8A}"/>
                </a:ext>
              </a:extLst>
            </p:cNvPr>
            <p:cNvSpPr/>
            <p:nvPr/>
          </p:nvSpPr>
          <p:spPr>
            <a:xfrm>
              <a:off x="5347145" y="4869280"/>
              <a:ext cx="3592091" cy="30675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Ta</a:t>
              </a:r>
              <a:endParaRPr lang="ko-KR" altLang="en-US" dirty="0"/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="" xmlns:a16="http://schemas.microsoft.com/office/drawing/2014/main" id="{B450118F-187E-47C0-8FA3-CD6612D98543}"/>
                </a:ext>
              </a:extLst>
            </p:cNvPr>
            <p:cNvSpPr/>
            <p:nvPr/>
          </p:nvSpPr>
          <p:spPr>
            <a:xfrm>
              <a:off x="5745801" y="4570468"/>
              <a:ext cx="3193435" cy="30675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IGZO</a:t>
              </a:r>
              <a:endParaRPr lang="ko-KR" altLang="en-US" dirty="0"/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="" xmlns:a16="http://schemas.microsoft.com/office/drawing/2014/main" id="{26DC326F-BAF0-4B73-8C9E-AC78ED893489}"/>
                </a:ext>
              </a:extLst>
            </p:cNvPr>
            <p:cNvSpPr/>
            <p:nvPr/>
          </p:nvSpPr>
          <p:spPr>
            <a:xfrm>
              <a:off x="5339323" y="5176030"/>
              <a:ext cx="3587330" cy="3067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</a:rPr>
                <a:t>Glass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="" xmlns:a16="http://schemas.microsoft.com/office/drawing/2014/main" id="{A55A6429-C4F6-41A9-BA10-AB1FDCF1CE37}"/>
                </a:ext>
              </a:extLst>
            </p:cNvPr>
            <p:cNvSpPr/>
            <p:nvPr/>
          </p:nvSpPr>
          <p:spPr>
            <a:xfrm>
              <a:off x="8418443" y="4283562"/>
              <a:ext cx="520793" cy="277351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Ta</a:t>
              </a:r>
              <a:endParaRPr lang="ko-KR" altLang="en-US" dirty="0"/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="" xmlns:a16="http://schemas.microsoft.com/office/drawing/2014/main" id="{E37332DA-9E5F-488B-B270-A2661CC5DEE5}"/>
                </a:ext>
              </a:extLst>
            </p:cNvPr>
            <p:cNvSpPr/>
            <p:nvPr/>
          </p:nvSpPr>
          <p:spPr>
            <a:xfrm>
              <a:off x="7666382" y="4276733"/>
              <a:ext cx="520793" cy="277351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Ta</a:t>
              </a:r>
              <a:endParaRPr lang="ko-KR" altLang="en-US" dirty="0"/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="" xmlns:a16="http://schemas.microsoft.com/office/drawing/2014/main" id="{5DBC68DF-673E-4BD5-A110-5758DC5A4387}"/>
                </a:ext>
              </a:extLst>
            </p:cNvPr>
            <p:cNvSpPr/>
            <p:nvPr/>
          </p:nvSpPr>
          <p:spPr>
            <a:xfrm>
              <a:off x="6885174" y="4276733"/>
              <a:ext cx="520793" cy="277351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Ta</a:t>
              </a:r>
              <a:endParaRPr lang="ko-KR" altLang="en-US" dirty="0"/>
            </a:p>
          </p:txBody>
        </p:sp>
      </p:grpSp>
      <p:sp>
        <p:nvSpPr>
          <p:cNvPr id="20" name="직사각형 19">
            <a:extLst>
              <a:ext uri="{FF2B5EF4-FFF2-40B4-BE49-F238E27FC236}">
                <a16:creationId xmlns="" xmlns:a16="http://schemas.microsoft.com/office/drawing/2014/main" id="{FCCEC80E-BDDD-4AD1-9BA4-0C4AA1ECAB61}"/>
              </a:ext>
            </a:extLst>
          </p:cNvPr>
          <p:cNvSpPr/>
          <p:nvPr/>
        </p:nvSpPr>
        <p:spPr>
          <a:xfrm>
            <a:off x="3080273" y="448736"/>
            <a:ext cx="60314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3200" dirty="0"/>
              <a:t>New process</a:t>
            </a:r>
            <a:endParaRPr lang="en-US" altLang="ko-KR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9" r="13056" b="30606"/>
          <a:stretch/>
        </p:blipFill>
        <p:spPr bwMode="auto">
          <a:xfrm>
            <a:off x="1372778" y="3548722"/>
            <a:ext cx="2094763" cy="202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0" t="24101" r="17078" b="33799"/>
          <a:stretch/>
        </p:blipFill>
        <p:spPr bwMode="auto">
          <a:xfrm>
            <a:off x="4835659" y="3493348"/>
            <a:ext cx="2170923" cy="202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7" r="17655" b="28333"/>
          <a:stretch/>
        </p:blipFill>
        <p:spPr bwMode="auto">
          <a:xfrm>
            <a:off x="8269079" y="3493348"/>
            <a:ext cx="2089951" cy="202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직사각형 21">
            <a:extLst>
              <a:ext uri="{FF2B5EF4-FFF2-40B4-BE49-F238E27FC236}">
                <a16:creationId xmlns="" xmlns:a16="http://schemas.microsoft.com/office/drawing/2014/main" id="{C476315B-FD9C-4E45-A3A4-93A30BFCA5EE}"/>
              </a:ext>
            </a:extLst>
          </p:cNvPr>
          <p:cNvSpPr/>
          <p:nvPr/>
        </p:nvSpPr>
        <p:spPr>
          <a:xfrm>
            <a:off x="1577533" y="5579660"/>
            <a:ext cx="18776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800" b="1" dirty="0"/>
              <a:t>450</a:t>
            </a:r>
            <a:r>
              <a:rPr lang="en-US" altLang="ko-KR" sz="2800" dirty="0"/>
              <a:t>℃ </a:t>
            </a:r>
          </a:p>
          <a:p>
            <a:pPr lvl="0" algn="ctr">
              <a:defRPr/>
            </a:pPr>
            <a:endParaRPr lang="en-US" altLang="ko-KR" sz="2800" b="1" dirty="0"/>
          </a:p>
        </p:txBody>
      </p:sp>
      <p:sp>
        <p:nvSpPr>
          <p:cNvPr id="23" name="직사각형 22">
            <a:extLst>
              <a:ext uri="{FF2B5EF4-FFF2-40B4-BE49-F238E27FC236}">
                <a16:creationId xmlns="" xmlns:a16="http://schemas.microsoft.com/office/drawing/2014/main" id="{AA4CC6AA-DB81-4E9E-891C-57BEF40A79BF}"/>
              </a:ext>
            </a:extLst>
          </p:cNvPr>
          <p:cNvSpPr/>
          <p:nvPr/>
        </p:nvSpPr>
        <p:spPr>
          <a:xfrm>
            <a:off x="5061730" y="5579659"/>
            <a:ext cx="18776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800" b="1" dirty="0"/>
              <a:t>400</a:t>
            </a:r>
            <a:r>
              <a:rPr lang="en-US" altLang="ko-KR" sz="2800" dirty="0"/>
              <a:t>℃ </a:t>
            </a:r>
          </a:p>
          <a:p>
            <a:pPr lvl="0" algn="ctr">
              <a:defRPr/>
            </a:pPr>
            <a:endParaRPr lang="en-US" altLang="ko-KR" sz="2800" b="1" dirty="0"/>
          </a:p>
        </p:txBody>
      </p:sp>
      <p:sp>
        <p:nvSpPr>
          <p:cNvPr id="24" name="직사각형 23">
            <a:extLst>
              <a:ext uri="{FF2B5EF4-FFF2-40B4-BE49-F238E27FC236}">
                <a16:creationId xmlns="" xmlns:a16="http://schemas.microsoft.com/office/drawing/2014/main" id="{16BEC92C-AAC6-4D84-A588-D8C51BD66DA4}"/>
              </a:ext>
            </a:extLst>
          </p:cNvPr>
          <p:cNvSpPr/>
          <p:nvPr/>
        </p:nvSpPr>
        <p:spPr>
          <a:xfrm>
            <a:off x="8736788" y="5608186"/>
            <a:ext cx="18776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800" b="1" dirty="0"/>
              <a:t>350</a:t>
            </a:r>
            <a:r>
              <a:rPr lang="en-US" altLang="ko-KR" sz="2800" dirty="0"/>
              <a:t>℃ </a:t>
            </a:r>
          </a:p>
          <a:p>
            <a:pPr lvl="0" algn="ctr">
              <a:defRPr/>
            </a:pPr>
            <a:endParaRPr lang="en-US" altLang="ko-KR" sz="2800" b="1" dirty="0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000379"/>
              </p:ext>
            </p:extLst>
          </p:nvPr>
        </p:nvGraphicFramePr>
        <p:xfrm>
          <a:off x="7703289" y="1302891"/>
          <a:ext cx="1972338" cy="17026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23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40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Times New Roman목)"/>
                        </a:rPr>
                        <a:t>Process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0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Times New Roman목)"/>
                        </a:rPr>
                        <a:t>Bottom Ta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Times New Roman목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0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Times New Roman목)"/>
                        </a:rPr>
                        <a:t>IGZO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Times New Roman목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05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Times New Roman목)"/>
                        </a:rPr>
                        <a:t>Annealing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Times New Roman목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05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Times New Roman목)"/>
                        </a:rPr>
                        <a:t>Top Ta depo</a:t>
                      </a:r>
                      <a:endParaRPr lang="ko-KR" altLang="en-US" sz="1400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Times New Roman목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319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="" xmlns:a16="http://schemas.microsoft.com/office/drawing/2014/main" id="{8A250310-AA66-4092-B948-453D766B6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318D-CE39-475E-A755-4E603AABA6B3}" type="slidenum">
              <a:rPr lang="ko-KR" altLang="en-US" smtClean="0"/>
              <a:t>9</a:t>
            </a:fld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717DBC6B-32BC-40D4-9598-CB86C0C5B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055" y="1041991"/>
            <a:ext cx="6007396" cy="44337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50294D9-7372-4B7D-A502-572D2A3F64EA}"/>
              </a:ext>
            </a:extLst>
          </p:cNvPr>
          <p:cNvSpPr txBox="1"/>
          <p:nvPr/>
        </p:nvSpPr>
        <p:spPr>
          <a:xfrm>
            <a:off x="3395281" y="5523621"/>
            <a:ext cx="540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latin typeface="Times New Roman목)"/>
              </a:rPr>
              <a:t>Result ( </a:t>
            </a:r>
            <a:r>
              <a:rPr lang="en-US" altLang="ko-KR" sz="3200" dirty="0"/>
              <a:t>Breakdown voltage </a:t>
            </a:r>
            <a:r>
              <a:rPr lang="en-US" altLang="ko-KR" sz="3000" b="1" dirty="0">
                <a:latin typeface="Times New Roman목)"/>
              </a:rPr>
              <a:t>)</a:t>
            </a:r>
          </a:p>
        </p:txBody>
      </p:sp>
      <p:cxnSp>
        <p:nvCxnSpPr>
          <p:cNvPr id="10" name="직선 연결선 9">
            <a:extLst>
              <a:ext uri="{FF2B5EF4-FFF2-40B4-BE49-F238E27FC236}">
                <a16:creationId xmlns="" xmlns:a16="http://schemas.microsoft.com/office/drawing/2014/main" id="{B65CA55C-AA40-4308-93A9-1FC4C0CB79D0}"/>
              </a:ext>
            </a:extLst>
          </p:cNvPr>
          <p:cNvCxnSpPr>
            <a:cxnSpLocks/>
          </p:cNvCxnSpPr>
          <p:nvPr/>
        </p:nvCxnSpPr>
        <p:spPr>
          <a:xfrm>
            <a:off x="5635256" y="1594884"/>
            <a:ext cx="0" cy="310470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="" xmlns:a16="http://schemas.microsoft.com/office/drawing/2014/main" id="{EC439B3A-D490-4920-8D8B-EF4C13F59934}"/>
              </a:ext>
            </a:extLst>
          </p:cNvPr>
          <p:cNvCxnSpPr>
            <a:cxnSpLocks/>
          </p:cNvCxnSpPr>
          <p:nvPr/>
        </p:nvCxnSpPr>
        <p:spPr>
          <a:xfrm>
            <a:off x="6733953" y="1594884"/>
            <a:ext cx="0" cy="310470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="" xmlns:a16="http://schemas.microsoft.com/office/drawing/2014/main" id="{2F3A29F1-33EB-4087-8B3A-8775E3C14C16}"/>
              </a:ext>
            </a:extLst>
          </p:cNvPr>
          <p:cNvCxnSpPr>
            <a:cxnSpLocks/>
          </p:cNvCxnSpPr>
          <p:nvPr/>
        </p:nvCxnSpPr>
        <p:spPr>
          <a:xfrm>
            <a:off x="7042297" y="1594884"/>
            <a:ext cx="0" cy="312863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직선 연결선 16">
            <a:extLst>
              <a:ext uri="{FF2B5EF4-FFF2-40B4-BE49-F238E27FC236}">
                <a16:creationId xmlns="" xmlns:a16="http://schemas.microsoft.com/office/drawing/2014/main" id="{A246BFA8-1A38-416C-977F-DD3995A69430}"/>
              </a:ext>
            </a:extLst>
          </p:cNvPr>
          <p:cNvCxnSpPr>
            <a:cxnSpLocks/>
          </p:cNvCxnSpPr>
          <p:nvPr/>
        </p:nvCxnSpPr>
        <p:spPr>
          <a:xfrm>
            <a:off x="8584018" y="1594884"/>
            <a:ext cx="0" cy="310470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23256FC8-F7A8-4557-A962-777A62B8A00E}"/>
              </a:ext>
            </a:extLst>
          </p:cNvPr>
          <p:cNvSpPr txBox="1"/>
          <p:nvPr/>
        </p:nvSpPr>
        <p:spPr>
          <a:xfrm>
            <a:off x="4976059" y="4215687"/>
            <a:ext cx="887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0.62V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258DE377-2E8A-4F40-8612-E3D0D373E7E0}"/>
              </a:ext>
            </a:extLst>
          </p:cNvPr>
          <p:cNvSpPr txBox="1"/>
          <p:nvPr/>
        </p:nvSpPr>
        <p:spPr>
          <a:xfrm>
            <a:off x="6079153" y="4215687"/>
            <a:ext cx="887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0.99V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10055DC4-4E3E-414A-BC39-EA16A0104426}"/>
              </a:ext>
            </a:extLst>
          </p:cNvPr>
          <p:cNvSpPr txBox="1"/>
          <p:nvPr/>
        </p:nvSpPr>
        <p:spPr>
          <a:xfrm>
            <a:off x="7083079" y="3013851"/>
            <a:ext cx="887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1.09V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A98F26A4-1EA4-4A6B-8351-3B7394E4B857}"/>
              </a:ext>
            </a:extLst>
          </p:cNvPr>
          <p:cNvSpPr txBox="1"/>
          <p:nvPr/>
        </p:nvSpPr>
        <p:spPr>
          <a:xfrm>
            <a:off x="7915111" y="2989924"/>
            <a:ext cx="887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1.62V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857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TM04033921[[fn=다마스크]]</Template>
  <TotalTime>2769</TotalTime>
  <Words>828</Words>
  <Application>Microsoft Office PowerPoint</Application>
  <PresentationFormat>사용자 지정</PresentationFormat>
  <Paragraphs>214</Paragraphs>
  <Slides>11</Slides>
  <Notes>10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Damask</vt:lpstr>
      <vt:lpstr>Annealing Effect on IGZO-Metal Interface</vt:lpstr>
      <vt:lpstr>Contents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  ありがとうございます  Thank you for your attention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Annealing Effect on IGZO-Metal Interface</dc:title>
  <dc:creator>유은성</dc:creator>
  <cp:lastModifiedBy>SAMSUNG</cp:lastModifiedBy>
  <cp:revision>64</cp:revision>
  <dcterms:created xsi:type="dcterms:W3CDTF">2019-12-17T09:39:11Z</dcterms:created>
  <dcterms:modified xsi:type="dcterms:W3CDTF">2020-01-07T00:24:05Z</dcterms:modified>
</cp:coreProperties>
</file>