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7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78" r:id="rId9"/>
    <p:sldId id="262" r:id="rId10"/>
    <p:sldId id="271" r:id="rId11"/>
    <p:sldId id="272" r:id="rId12"/>
    <p:sldId id="273" r:id="rId13"/>
    <p:sldId id="274" r:id="rId14"/>
    <p:sldId id="275" r:id="rId15"/>
    <p:sldId id="276" r:id="rId16"/>
    <p:sldId id="277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/>
        <a:ea typeface="+mn-ea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53" userDrawn="1">
          <p15:clr>
            <a:srgbClr val="A4A3A4"/>
          </p15:clr>
        </p15:guide>
        <p15:guide id="2" orient="horz" pos="1251">
          <p15:clr>
            <a:srgbClr val="A4A3A4"/>
          </p15:clr>
        </p15:guide>
        <p15:guide id="3" orient="horz" pos="3634" userDrawn="1">
          <p15:clr>
            <a:srgbClr val="A4A3A4"/>
          </p15:clr>
        </p15:guide>
        <p15:guide id="5" orient="horz" pos="3702" userDrawn="1">
          <p15:clr>
            <a:srgbClr val="A4A3A4"/>
          </p15:clr>
        </p15:guide>
        <p15:guide id="6" pos="226" userDrawn="1">
          <p15:clr>
            <a:srgbClr val="A4A3A4"/>
          </p15:clr>
        </p15:guide>
        <p15:guide id="7" pos="5760">
          <p15:clr>
            <a:srgbClr val="A4A3A4"/>
          </p15:clr>
        </p15:guide>
        <p15:guide id="8" pos="5420" userDrawn="1">
          <p15:clr>
            <a:srgbClr val="A4A3A4"/>
          </p15:clr>
        </p15:guide>
        <p15:guide id="9" pos="295" userDrawn="1">
          <p15:clr>
            <a:srgbClr val="A4A3A4"/>
          </p15:clr>
        </p15:guide>
        <p15:guide id="10" pos="5511" userDrawn="1">
          <p15:clr>
            <a:srgbClr val="A4A3A4"/>
          </p15:clr>
        </p15:guide>
        <p15:guide id="11" orient="horz" pos="13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272" autoAdjust="0"/>
  </p:normalViewPr>
  <p:slideViewPr>
    <p:cSldViewPr>
      <p:cViewPr varScale="1">
        <p:scale>
          <a:sx n="66" d="100"/>
          <a:sy n="66" d="100"/>
        </p:scale>
        <p:origin x="1930" y="38"/>
      </p:cViewPr>
      <p:guideLst>
        <p:guide orient="horz" pos="1253"/>
        <p:guide orient="horz" pos="1251"/>
        <p:guide orient="horz" pos="3634"/>
        <p:guide orient="horz" pos="3702"/>
        <p:guide pos="226"/>
        <p:guide pos="5760"/>
        <p:guide pos="5420"/>
        <p:guide pos="295"/>
        <p:guide pos="5511"/>
        <p:guide orient="horz" pos="132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5650A093-1871-4FA5-9E36-F32282BDAB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78324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D60A222-5D18-445A-8977-E0D16451972F}" type="datetime8">
              <a:rPr lang="ar-SA" altLang="en-US"/>
              <a:pPr>
                <a:defRPr/>
              </a:pPr>
              <a:t>07 كانون الثاني، 20</a:t>
            </a:fld>
            <a:endParaRPr lang="ar-SA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/>
          </a:ln>
          <a:effectLst/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GB" altLang="en-US"/>
              <a:t>Click to edit Master text styles</a:t>
            </a:r>
          </a:p>
          <a:p>
            <a:pPr lvl="1">
              <a:defRPr/>
            </a:pPr>
            <a:r>
              <a:rPr lang="en-GB" altLang="en-US"/>
              <a:t>Second level</a:t>
            </a:r>
          </a:p>
          <a:p>
            <a:pPr lvl="2">
              <a:defRPr/>
            </a:pPr>
            <a:r>
              <a:rPr lang="en-GB" altLang="en-US"/>
              <a:t>Third level</a:t>
            </a:r>
          </a:p>
          <a:p>
            <a:pPr lvl="3">
              <a:defRPr/>
            </a:pPr>
            <a:r>
              <a:rPr lang="en-GB" altLang="en-US"/>
              <a:t>Fourth level</a:t>
            </a:r>
          </a:p>
          <a:p>
            <a:pPr lvl="4">
              <a:defRPr/>
            </a:pPr>
            <a:r>
              <a:rPr lang="en-GB" altLang="en-US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b" anchorCtr="0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BEDB655C-E911-41F6-980D-34A0EC31E8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9109467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Arial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Arial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Arial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Arial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+mn-ea"/>
        <a:cs typeface="Arial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I am Hyuk Soo Lee, a student at </a:t>
            </a:r>
            <a:r>
              <a:rPr lang="en-US" altLang="ko-KR" sz="1200" b="0" i="0" kern="1200" dirty="0" err="1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Hoseo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University.</a:t>
            </a:r>
          </a:p>
          <a:p>
            <a:pPr eaLnBrk="1" hangingPunct="1">
              <a:defRPr/>
            </a:pPr>
            <a:endParaRPr lang="en-US" altLang="ko-KR" dirty="0"/>
          </a:p>
          <a:p>
            <a:pPr eaLnBrk="1" hangingPunct="1">
              <a:defRPr/>
            </a:pPr>
            <a:r>
              <a:rPr lang="en-US" altLang="ko-KR" dirty="0"/>
              <a:t>The topic of the presentation is LTPO TFT Technology for AMOLEDs.</a:t>
            </a:r>
          </a:p>
        </p:txBody>
      </p:sp>
    </p:spTree>
    <p:extLst>
      <p:ext uri="{BB962C8B-B14F-4D97-AF65-F5344CB8AC3E}">
        <p14:creationId xmlns:p14="http://schemas.microsoft.com/office/powerpoint/2010/main" val="38056923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The last topic is the LTPO pixel circuit.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37482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This is the circuit diagram used in Apple Watch 4.</a:t>
            </a:r>
          </a:p>
          <a:p>
            <a:pPr eaLnBrk="1" hangingPunct="1">
              <a:defRPr/>
            </a:pP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It consists of six transistors and one storage capacitor.</a:t>
            </a:r>
          </a:p>
          <a:p>
            <a:pPr eaLnBrk="1" hangingPunct="1">
              <a:defRPr/>
            </a:pP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Except for T3, which is OXIDE TFT, five are LTPS TFTs.</a:t>
            </a:r>
          </a:p>
          <a:p>
            <a:pPr eaLnBrk="1" hangingPunct="1">
              <a:defRPr/>
            </a:pP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This circuit </a:t>
            </a:r>
            <a:r>
              <a:rPr lang="en-US" altLang="ko-KR" sz="1200" b="1" i="0" kern="1200" dirty="0" smtClean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take </a:t>
            </a:r>
            <a:r>
              <a:rPr lang="en-US" altLang="ko-KR" sz="1200" b="1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power signals from </a:t>
            </a:r>
            <a:r>
              <a:rPr lang="en-US" altLang="ko-KR" sz="1200" b="1" i="0" kern="1200" dirty="0" err="1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Vdd</a:t>
            </a:r>
            <a:r>
              <a:rPr lang="en-US" altLang="ko-KR" sz="1200" b="1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 and Vss.</a:t>
            </a:r>
          </a:p>
          <a:p>
            <a:pPr eaLnBrk="1" hangingPunct="1">
              <a:defRPr/>
            </a:pP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And it has one data signal and an initialization voltage.</a:t>
            </a:r>
          </a:p>
          <a:p>
            <a:pPr eaLnBrk="1" hangingPunct="1">
              <a:defRPr/>
            </a:pP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It also has two scan signals and two emission signals.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21098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US" altLang="ko-KR" dirty="0"/>
              <a:t>We analyzed the pixel of apple watch 5 based on FIB-SEM images.</a:t>
            </a:r>
          </a:p>
          <a:p>
            <a:pPr eaLnBrk="1" hangingPunct="1">
              <a:defRPr/>
            </a:pPr>
            <a:r>
              <a:rPr lang="en-US" altLang="ko-KR" dirty="0"/>
              <a:t>The following circuit diagrams have been entered into Apple Watch Series 5.</a:t>
            </a:r>
          </a:p>
          <a:p>
            <a:pPr eaLnBrk="1" hangingPunct="1">
              <a:defRPr/>
            </a:pPr>
            <a:r>
              <a:rPr lang="en-US" altLang="ko-KR" dirty="0"/>
              <a:t>Using these two pictures, I will explain the operation of the pixel circuit using LTPO.</a:t>
            </a:r>
          </a:p>
        </p:txBody>
      </p:sp>
    </p:spTree>
    <p:extLst>
      <p:ext uri="{BB962C8B-B14F-4D97-AF65-F5344CB8AC3E}">
        <p14:creationId xmlns:p14="http://schemas.microsoft.com/office/powerpoint/2010/main" val="14601284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US" altLang="ko-KR" dirty="0"/>
              <a:t>First, in the initialization section, the scan1 voltage and the emission2 voltage are high voltages.</a:t>
            </a:r>
          </a:p>
          <a:p>
            <a:pPr eaLnBrk="1" hangingPunct="1">
              <a:defRPr/>
            </a:pPr>
            <a:r>
              <a:rPr lang="en-US" altLang="ko-KR" dirty="0"/>
              <a:t>So, transistors 3, 4, and 6 are turned on.</a:t>
            </a:r>
          </a:p>
          <a:p>
            <a:pPr eaLnBrk="1" hangingPunct="1">
              <a:defRPr/>
            </a:pPr>
            <a:r>
              <a:rPr lang="en-US" altLang="ko-KR" dirty="0"/>
              <a:t>As a result, node1 and node2 are initialized with initialization voltage and </a:t>
            </a:r>
            <a:r>
              <a:rPr lang="en-US" altLang="ko-KR" dirty="0" err="1"/>
              <a:t>Vdd</a:t>
            </a:r>
            <a:r>
              <a:rPr lang="en-US" altLang="ko-KR" dirty="0"/>
              <a:t>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000753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US" altLang="ko-KR" dirty="0"/>
              <a:t>The following is the operation of the Programming and threshold voltage Compression section.</a:t>
            </a:r>
          </a:p>
          <a:p>
            <a:pPr eaLnBrk="1" hangingPunct="1">
              <a:defRPr/>
            </a:pPr>
            <a:r>
              <a:rPr lang="en-US" altLang="ko-KR" dirty="0"/>
              <a:t>The emission2 voltage gets low, and the scan1 voltage and the scan2 voltage get high.</a:t>
            </a:r>
          </a:p>
          <a:p>
            <a:pPr eaLnBrk="1" hangingPunct="1">
              <a:defRPr/>
            </a:pPr>
            <a:r>
              <a:rPr lang="en-US" altLang="ko-KR" dirty="0"/>
              <a:t>So, transistor 4 is turned off, and transistor 1 is turned on.</a:t>
            </a:r>
          </a:p>
          <a:p>
            <a:pPr eaLnBrk="1" hangingPunct="1">
              <a:defRPr/>
            </a:pPr>
            <a:r>
              <a:rPr lang="en-US" altLang="ko-KR" dirty="0"/>
              <a:t>And then, </a:t>
            </a:r>
            <a:r>
              <a:rPr lang="en-US" altLang="ko-KR" b="1" dirty="0"/>
              <a:t>Data voltage is programmed into node </a:t>
            </a:r>
            <a:r>
              <a:rPr lang="en-US" altLang="ko-KR" b="1" dirty="0" smtClean="0"/>
              <a:t>2.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442527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US" altLang="ko-KR" dirty="0"/>
              <a:t>The following is the drive of the Emission section.</a:t>
            </a:r>
          </a:p>
          <a:p>
            <a:pPr eaLnBrk="1" hangingPunct="1">
              <a:defRPr/>
            </a:pPr>
            <a:r>
              <a:rPr lang="en-US" altLang="ko-KR" dirty="0"/>
              <a:t>Two scan voltages get low and emission voltages get high.</a:t>
            </a:r>
          </a:p>
          <a:p>
            <a:pPr eaLnBrk="1" hangingPunct="1">
              <a:defRPr/>
            </a:pPr>
            <a:r>
              <a:rPr lang="en-US" altLang="ko-KR" dirty="0" smtClean="0"/>
              <a:t>transistor </a:t>
            </a:r>
            <a:r>
              <a:rPr lang="en-US" altLang="ko-KR" dirty="0"/>
              <a:t>4, transistor 2 and transistor 5 </a:t>
            </a:r>
            <a:r>
              <a:rPr lang="en-US" altLang="ko-KR" b="1" dirty="0"/>
              <a:t>are</a:t>
            </a:r>
            <a:r>
              <a:rPr lang="en-US" altLang="ko-KR" dirty="0"/>
              <a:t> turned on </a:t>
            </a:r>
            <a:r>
              <a:rPr lang="en-US" altLang="ko-KR" b="1" dirty="0"/>
              <a:t>and </a:t>
            </a:r>
            <a:r>
              <a:rPr lang="en-US" altLang="ko-KR" b="1" dirty="0" smtClean="0"/>
              <a:t>current  </a:t>
            </a:r>
            <a:r>
              <a:rPr lang="en-US" altLang="ko-KR" b="1" dirty="0"/>
              <a:t>path is formed from </a:t>
            </a:r>
            <a:r>
              <a:rPr lang="en-US" altLang="ko-KR" b="1" dirty="0" err="1"/>
              <a:t>Vdd</a:t>
            </a:r>
            <a:r>
              <a:rPr lang="en-US" altLang="ko-KR" b="1" dirty="0"/>
              <a:t> to Vss</a:t>
            </a:r>
            <a:r>
              <a:rPr lang="en-US" altLang="ko-KR" dirty="0"/>
              <a:t>.</a:t>
            </a:r>
          </a:p>
          <a:p>
            <a:pPr eaLnBrk="1" hangingPunct="1">
              <a:defRPr/>
            </a:pPr>
            <a:r>
              <a:rPr lang="en-US" altLang="ko-KR" dirty="0"/>
              <a:t>As a result, current can flow through OLED pixels.</a:t>
            </a:r>
          </a:p>
        </p:txBody>
      </p:sp>
    </p:spTree>
    <p:extLst>
      <p:ext uri="{BB962C8B-B14F-4D97-AF65-F5344CB8AC3E}">
        <p14:creationId xmlns:p14="http://schemas.microsoft.com/office/powerpoint/2010/main" val="33747495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US" altLang="ko-KR" dirty="0"/>
              <a:t>This concludes the presentation.</a:t>
            </a:r>
          </a:p>
          <a:p>
            <a:pPr eaLnBrk="1" hangingPunct="1">
              <a:defRPr/>
            </a:pPr>
            <a:r>
              <a:rPr lang="en-US" altLang="ko-KR" b="1"/>
              <a:t>I just joined the EDLAB just two months ago. </a:t>
            </a:r>
            <a:endParaRPr lang="en-US" altLang="ko-KR" b="1" dirty="0"/>
          </a:p>
          <a:p>
            <a:pPr eaLnBrk="1" hangingPunct="1">
              <a:defRPr/>
            </a:pPr>
            <a:r>
              <a:rPr lang="en-US" altLang="ko-KR" b="1"/>
              <a:t>I </a:t>
            </a:r>
            <a:r>
              <a:rPr lang="en-US" altLang="ko-KR"/>
              <a:t>studied </a:t>
            </a:r>
            <a:r>
              <a:rPr lang="en-US" altLang="ko-KR" dirty="0"/>
              <a:t>LTPO, which is classified as a new technology, and set the direction for future research.</a:t>
            </a:r>
          </a:p>
          <a:p>
            <a:pPr eaLnBrk="1" hangingPunct="1">
              <a:defRPr/>
            </a:pPr>
            <a:r>
              <a:rPr lang="en-US" altLang="ko-KR" dirty="0"/>
              <a:t>I hope next time I can introduce new technology that I have studied.</a:t>
            </a:r>
          </a:p>
          <a:p>
            <a:pPr eaLnBrk="1" hangingPunct="1">
              <a:defRPr/>
            </a:pPr>
            <a:r>
              <a:rPr lang="en-US" altLang="ko-KR" dirty="0"/>
              <a:t>Thank you for listening to the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583960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US" altLang="ko-KR" dirty="0"/>
              <a:t>I prepared 3 contents. </a:t>
            </a:r>
          </a:p>
          <a:p>
            <a:pPr eaLnBrk="1" hangingPunct="1">
              <a:defRPr/>
            </a:pPr>
            <a:r>
              <a:rPr lang="en-US" altLang="ko-KR" dirty="0"/>
              <a:t>I'll start my presentation.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80538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US" altLang="ko-KR" dirty="0"/>
              <a:t>What is LTPO?</a:t>
            </a:r>
          </a:p>
          <a:p>
            <a:pPr eaLnBrk="1" hangingPunct="1">
              <a:defRPr/>
            </a:pPr>
            <a:endParaRPr lang="en-US" altLang="ko-KR" dirty="0"/>
          </a:p>
          <a:p>
            <a:pPr eaLnBrk="1" hangingPunct="1">
              <a:defRPr/>
            </a:pPr>
            <a:r>
              <a:rPr lang="en-US" altLang="ko-KR" dirty="0"/>
              <a:t>LTPO was used as AMOLED backplane for the first time at Apple Watch 4.</a:t>
            </a:r>
          </a:p>
          <a:p>
            <a:pPr eaLnBrk="1" hangingPunct="1">
              <a:defRPr/>
            </a:pPr>
            <a:endParaRPr lang="en-US" altLang="ko-KR" dirty="0"/>
          </a:p>
          <a:p>
            <a:pPr eaLnBrk="1" hangingPunct="1">
              <a:defRPr/>
            </a:pPr>
            <a:r>
              <a:rPr lang="en-US" altLang="ko-KR" sz="1200" b="0" i="0" u="sng" kern="1200" dirty="0">
                <a:solidFill>
                  <a:srgbClr val="FF0000"/>
                </a:solidFill>
                <a:effectLst/>
                <a:latin typeface="Arial"/>
                <a:ea typeface="+mn-ea"/>
                <a:cs typeface="Arial"/>
              </a:rPr>
              <a:t>LTPO combines both LTPS TFTs and Oxide TFTs.</a:t>
            </a:r>
            <a:endParaRPr lang="ko-KR" altLang="en-US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615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US" altLang="ko-KR" dirty="0"/>
              <a:t>LTPS has superior mobility.</a:t>
            </a:r>
          </a:p>
          <a:p>
            <a:pPr eaLnBrk="1" hangingPunct="1">
              <a:defRPr/>
            </a:pP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So LTPS has been widely used as backplane technology in mobile and wearable displays.</a:t>
            </a:r>
          </a:p>
          <a:p>
            <a:pPr eaLnBrk="1" hangingPunct="1">
              <a:defRPr/>
            </a:pPr>
            <a:r>
              <a:rPr lang="en-US" altLang="ko-KR" dirty="0"/>
              <a:t>However, since off-state leakage currents are inherently high, visible artifacts often occur.</a:t>
            </a:r>
          </a:p>
          <a:p>
            <a:pPr eaLnBrk="1" hangingPunct="1">
              <a:defRPr/>
            </a:pPr>
            <a:r>
              <a:rPr lang="en-US" altLang="ko-KR" dirty="0"/>
              <a:t>And the frame cannot exceed 60 hertz to prevent artifacts from occurring.</a:t>
            </a:r>
          </a:p>
          <a:p>
            <a:pPr eaLnBrk="1" hangingPunct="1">
              <a:defRPr/>
            </a:pPr>
            <a:endParaRPr lang="en-US" altLang="ko-KR" dirty="0"/>
          </a:p>
          <a:p>
            <a:pPr eaLnBrk="1" hangingPunct="1">
              <a:defRPr/>
            </a:pPr>
            <a:r>
              <a:rPr lang="en-US" altLang="ko-KR" dirty="0"/>
              <a:t>Oxide TFTs such as IGZO have low leakage current.</a:t>
            </a:r>
          </a:p>
          <a:p>
            <a:pPr eaLnBrk="1" hangingPunct="1">
              <a:defRPr/>
            </a:pPr>
            <a:r>
              <a:rPr lang="en-US" altLang="ko-KR" dirty="0"/>
              <a:t>Low leakage current can reduce the frame rate, so the frequency of voltage change is low.</a:t>
            </a:r>
          </a:p>
          <a:p>
            <a:pPr eaLnBrk="1" hangingPunct="1">
              <a:defRPr/>
            </a:pPr>
            <a:r>
              <a:rPr lang="en-US" altLang="ko-KR" dirty="0"/>
              <a:t>However, due to low mobility, the </a:t>
            </a:r>
            <a:r>
              <a:rPr lang="en-US" altLang="ko-KR" b="0" dirty="0" smtClean="0"/>
              <a:t>gate </a:t>
            </a:r>
            <a:r>
              <a:rPr lang="en-US" altLang="ko-KR" sz="1200" b="0" dirty="0" smtClean="0"/>
              <a:t>Integrated</a:t>
            </a:r>
            <a:r>
              <a:rPr lang="en-US" altLang="ko-KR" sz="1200" b="0" baseline="0" dirty="0" smtClean="0"/>
              <a:t> </a:t>
            </a:r>
            <a:r>
              <a:rPr lang="en-US" altLang="ko-KR" sz="1200" b="0" dirty="0" smtClean="0"/>
              <a:t>Peripheral </a:t>
            </a:r>
            <a:r>
              <a:rPr lang="en-US" altLang="ko-KR" b="0" dirty="0" smtClean="0"/>
              <a:t>drive</a:t>
            </a:r>
            <a:r>
              <a:rPr lang="ko-KR" altLang="en-US" b="0" dirty="0" smtClean="0"/>
              <a:t> </a:t>
            </a:r>
            <a:r>
              <a:rPr lang="en-US" altLang="ko-KR" b="0" dirty="0"/>
              <a:t>circuit size</a:t>
            </a:r>
            <a:r>
              <a:rPr lang="en-US" altLang="ko-KR" b="1" dirty="0"/>
              <a:t> </a:t>
            </a:r>
            <a:r>
              <a:rPr lang="en-US" altLang="ko-KR" dirty="0"/>
              <a:t>is large.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56005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US" altLang="ko-KR" dirty="0"/>
              <a:t>If OXIDE is embedded in LTPS’s backplane, the benefits of the two types of TFT are available.</a:t>
            </a:r>
          </a:p>
          <a:p>
            <a:pPr eaLnBrk="1" hangingPunct="1">
              <a:defRPr/>
            </a:pPr>
            <a:r>
              <a:rPr lang="en-US" altLang="ko-KR" dirty="0"/>
              <a:t>The LTPO architecture allows for thin edges of LTPS and low GIP power.</a:t>
            </a:r>
          </a:p>
          <a:p>
            <a:pPr eaLnBrk="1" hangingPunct="1">
              <a:defRPr/>
            </a:pP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And there are two benefits of cultivating the Oxide TFT into a pixel circuit.</a:t>
            </a:r>
          </a:p>
          <a:p>
            <a:pPr eaLnBrk="1" hangingPunct="1">
              <a:defRPr/>
            </a:pP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One is to lower the rate of regeneration and the other is to reduce the power consumption.</a:t>
            </a:r>
            <a:endParaRPr lang="en-US" altLang="ko-KR" dirty="0"/>
          </a:p>
          <a:p>
            <a:pPr eaLnBrk="1" hangingPunct="1">
              <a:defRPr/>
            </a:pPr>
            <a:r>
              <a:rPr lang="en-US" altLang="ko-KR" dirty="0"/>
              <a:t>However, its resolution is lower than LTPS due </a:t>
            </a:r>
            <a:r>
              <a:rPr lang="en-US" altLang="ko-KR" dirty="0" smtClean="0"/>
              <a:t>to</a:t>
            </a:r>
            <a:r>
              <a:rPr lang="en-US" altLang="ko-KR" sz="1200" b="0" i="0" kern="1200" dirty="0" smtClean="0">
                <a:solidFill>
                  <a:schemeClr val="dk1"/>
                </a:solidFill>
                <a:effectLst/>
                <a:latin typeface="Arial"/>
                <a:ea typeface="+mn-ea"/>
                <a:cs typeface="Arial"/>
              </a:rPr>
              <a:t> reducing emitting area. 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784910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US" altLang="ko-KR" dirty="0"/>
              <a:t>The following </a:t>
            </a:r>
            <a:r>
              <a:rPr lang="en-US" altLang="ko-KR" dirty="0" smtClean="0"/>
              <a:t>is </a:t>
            </a:r>
            <a:r>
              <a:rPr lang="en-US" altLang="ko-KR" dirty="0"/>
              <a:t>LTPO Structure and Photography.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95379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US" altLang="ko-KR" sz="1200" b="1" i="0" kern="1200" dirty="0" smtClean="0">
                <a:solidFill>
                  <a:srgbClr val="FF0000"/>
                </a:solidFill>
                <a:effectLst/>
                <a:latin typeface="Arial"/>
                <a:ea typeface="+mn-ea"/>
                <a:cs typeface="Arial"/>
              </a:rPr>
              <a:t>These </a:t>
            </a:r>
            <a:r>
              <a:rPr lang="en-US" altLang="ko-KR" sz="1200" b="1" i="0" kern="1200" dirty="0">
                <a:solidFill>
                  <a:srgbClr val="FF0000"/>
                </a:solidFill>
                <a:effectLst/>
                <a:latin typeface="Arial"/>
                <a:ea typeface="+mn-ea"/>
                <a:cs typeface="Arial"/>
              </a:rPr>
              <a:t>are </a:t>
            </a: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microscope images of the pixel of apple watch 5.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6748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The left image is the top view of the pixel in the apple watch 5.</a:t>
            </a:r>
          </a:p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Also, the right image is the FIB-SEM image of the red part in the left image.</a:t>
            </a:r>
          </a:p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In the right picture, there is another GATE metal other than that of OXIDE TFT.</a:t>
            </a:r>
          </a:p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This is marked as GATE 1 and GATE2.</a:t>
            </a:r>
          </a:p>
          <a:p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Gate 1 and Gate 2 are located on different layers.</a:t>
            </a:r>
          </a:p>
        </p:txBody>
      </p:sp>
    </p:spTree>
    <p:extLst>
      <p:ext uri="{BB962C8B-B14F-4D97-AF65-F5344CB8AC3E}">
        <p14:creationId xmlns:p14="http://schemas.microsoft.com/office/powerpoint/2010/main" val="3566966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>
              <a:defRPr/>
            </a:pP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This picture expresses the structure of LTPO TFT in apple watch 5.</a:t>
            </a:r>
          </a:p>
          <a:p>
            <a:pPr eaLnBrk="1" hangingPunct="1">
              <a:defRPr/>
            </a:pP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The LTPS and Oxide TFTs take the structure of the top gate.</a:t>
            </a:r>
          </a:p>
          <a:p>
            <a:pPr eaLnBrk="1" hangingPunct="1">
              <a:defRPr/>
            </a:pPr>
            <a:r>
              <a:rPr lang="en-US" altLang="ko-KR" sz="1200" b="0" i="0" kern="1200" dirty="0">
                <a:solidFill>
                  <a:schemeClr val="tx1"/>
                </a:solidFill>
                <a:effectLst/>
                <a:latin typeface="Arial"/>
                <a:ea typeface="+mn-ea"/>
                <a:cs typeface="Arial"/>
              </a:rPr>
              <a:t>And this structure is called the TOP GATE structure of LTPO.</a:t>
            </a:r>
          </a:p>
        </p:txBody>
      </p:sp>
    </p:spTree>
    <p:extLst>
      <p:ext uri="{BB962C8B-B14F-4D97-AF65-F5344CB8AC3E}">
        <p14:creationId xmlns:p14="http://schemas.microsoft.com/office/powerpoint/2010/main" val="3475306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>
          <a:xfrm>
            <a:off x="0" y="0"/>
            <a:ext cx="9144000" cy="366236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>
          <a:xfrm>
            <a:off x="0" y="6605588"/>
            <a:ext cx="9139238" cy="2778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>
          <a:xfrm>
            <a:off x="0" y="3617913"/>
            <a:ext cx="9147175" cy="2159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468313" y="1773238"/>
            <a:ext cx="7989887" cy="1655762"/>
          </a:xfrm>
        </p:spPr>
        <p:txBody>
          <a:bodyPr/>
          <a:lstStyle>
            <a:lvl1pPr>
              <a:defRPr/>
            </a:lvl1pPr>
          </a:lstStyle>
          <a:p>
            <a:pPr lvl="0">
              <a:defRPr/>
            </a:pPr>
            <a:r>
              <a:rPr lang="en-US" altLang="en-US"/>
              <a:t>Click to edit Master title style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886200"/>
            <a:ext cx="7304087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>
              <a:defRPr/>
            </a:pPr>
            <a:r>
              <a:rPr lang="en-US" altLang="en-US"/>
              <a:t>Click to edit Master subtitle style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605588"/>
            <a:ext cx="2133600" cy="2794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60A222-5D18-445A-8977-E0D16451972F}" type="datetime8">
              <a:rPr lang="ar-SA" altLang="en-US"/>
              <a:pPr>
                <a:defRPr/>
              </a:pPr>
              <a:t>07 كانون الثاني، 20</a:t>
            </a:fld>
            <a:endParaRPr lang="ar-SA" alt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05588"/>
            <a:ext cx="2895600" cy="2794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605588"/>
            <a:ext cx="2133600" cy="2794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12980A-2644-4BEE-A206-89319AAD07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0A222-5D18-445A-8977-E0D16451972F}" type="datetime8">
              <a:rPr lang="ar-SA" altLang="en-US"/>
              <a:pPr>
                <a:defRPr/>
              </a:pPr>
              <a:t>07 كانون الثاني، 20</a:t>
            </a:fld>
            <a:endParaRPr lang="ar-SA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AF16A6-B3C0-4001-9D5B-9FF1F9751C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77025" y="260350"/>
            <a:ext cx="2071688" cy="5832475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67425" cy="5832475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0A222-5D18-445A-8977-E0D16451972F}" type="datetime8">
              <a:rPr lang="ar-SA" altLang="en-US"/>
              <a:pPr>
                <a:defRPr/>
              </a:pPr>
              <a:t>07 كانون الثاني، 20</a:t>
            </a:fld>
            <a:endParaRPr lang="ar-SA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4C377-7CB3-4001-A02C-6624527FED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able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91513" cy="720725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484313"/>
            <a:ext cx="8291513" cy="4608512"/>
          </a:xfr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0A222-5D18-445A-8977-E0D16451972F}" type="datetime8">
              <a:rPr lang="ar-SA" altLang="en-US"/>
              <a:pPr>
                <a:defRPr/>
              </a:pPr>
              <a:t>07 كانون الثاني، 20</a:t>
            </a:fld>
            <a:endParaRPr lang="ar-SA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E6787-3CBD-4FD5-A3A0-2FF150B4A5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hart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91513" cy="720725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484313"/>
            <a:ext cx="8291513" cy="4608512"/>
          </a:xfrm>
        </p:spPr>
        <p:txBody>
          <a:bodyPr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0A222-5D18-445A-8977-E0D16451972F}" type="datetime8">
              <a:rPr lang="ar-SA" altLang="en-US"/>
              <a:pPr>
                <a:defRPr/>
              </a:pPr>
              <a:t>07 كانون الثاني، 20</a:t>
            </a:fld>
            <a:endParaRPr lang="ar-SA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B05C15-5C83-4477-914D-9B7F9BCF1A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91513" cy="720725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484313"/>
            <a:ext cx="4068763" cy="4608512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484313"/>
            <a:ext cx="4070350" cy="4608512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0A222-5D18-445A-8977-E0D16451972F}" type="datetime8">
              <a:rPr lang="ar-SA" altLang="en-US"/>
              <a:pPr>
                <a:defRPr/>
              </a:pPr>
              <a:t>07 كانون الثاني، 20</a:t>
            </a:fld>
            <a:endParaRPr lang="ar-SA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4B9D3E-D1F0-4566-8130-6D7DCBD1A5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0A222-5D18-445A-8977-E0D16451972F}" type="datetime8">
              <a:rPr lang="ar-SA" altLang="en-US"/>
              <a:pPr>
                <a:defRPr/>
              </a:pPr>
              <a:t>07 كانون الثاني، 20</a:t>
            </a:fld>
            <a:endParaRPr lang="ar-SA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EDC33-7EA9-43F2-AE64-68F1F8EE06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pPr lvl="0"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0A222-5D18-445A-8977-E0D16451972F}" type="datetime8">
              <a:rPr lang="ar-SA" altLang="en-US"/>
              <a:pPr>
                <a:defRPr/>
              </a:pPr>
              <a:t>07 كانون الثاني، 20</a:t>
            </a:fld>
            <a:endParaRPr lang="ar-SA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4714A-AF78-40F5-87C0-C9D596974D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4313"/>
            <a:ext cx="4068763" cy="4608512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8363" y="1484313"/>
            <a:ext cx="4070350" cy="4608512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0A222-5D18-445A-8977-E0D16451972F}" type="datetime8">
              <a:rPr lang="ar-SA" altLang="en-US"/>
              <a:pPr>
                <a:defRPr/>
              </a:pPr>
              <a:t>07 كانون الثاني، 20</a:t>
            </a:fld>
            <a:endParaRPr lang="ar-SA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59940C-05E2-4863-A1B6-20A77C6C7F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0A222-5D18-445A-8977-E0D16451972F}" type="datetime8">
              <a:rPr lang="ar-SA" altLang="en-US"/>
              <a:pPr>
                <a:defRPr/>
              </a:pPr>
              <a:t>07 كانون الثاني، 20</a:t>
            </a:fld>
            <a:endParaRPr lang="ar-SA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A3D6C-92D1-4E7C-BECE-CB50E486CA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0A222-5D18-445A-8977-E0D16451972F}" type="datetime8">
              <a:rPr lang="ar-SA" altLang="en-US"/>
              <a:pPr>
                <a:defRPr/>
              </a:pPr>
              <a:t>07 كانون الثاني، 20</a:t>
            </a:fld>
            <a:endParaRPr lang="ar-SA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2E054-60A4-470E-BA2C-CCD3A50129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0A222-5D18-445A-8977-E0D16451972F}" type="datetime8">
              <a:rPr lang="ar-SA" altLang="en-US"/>
              <a:pPr>
                <a:defRPr/>
              </a:pPr>
              <a:t>07 كانون الثاني، 20</a:t>
            </a:fld>
            <a:endParaRPr lang="ar-SA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04FBFD-92B6-4F82-B19C-A462A43839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  <a:p>
            <a:pPr lvl="1">
              <a:defRPr/>
            </a:pPr>
            <a:r>
              <a:rPr lang="en-US"/>
              <a:t>Second level</a:t>
            </a:r>
          </a:p>
          <a:p>
            <a:pPr lvl="2">
              <a:defRPr/>
            </a:pPr>
            <a:r>
              <a:rPr lang="en-US"/>
              <a:t>Third level</a:t>
            </a:r>
          </a:p>
          <a:p>
            <a:pPr lvl="3">
              <a:defRPr/>
            </a:pPr>
            <a:r>
              <a:rPr lang="en-US"/>
              <a:t>Fourth level</a:t>
            </a:r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0A222-5D18-445A-8977-E0D16451972F}" type="datetime8">
              <a:rPr lang="ar-SA" altLang="en-US"/>
              <a:pPr>
                <a:defRPr/>
              </a:pPr>
              <a:t>07 كانون الثاني، 20</a:t>
            </a:fld>
            <a:endParaRPr lang="ar-SA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4B89D3-3FDB-40CC-8E0A-ED07971BD1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0A222-5D18-445A-8977-E0D16451972F}" type="datetime8">
              <a:rPr lang="ar-SA" altLang="en-US"/>
              <a:pPr>
                <a:defRPr/>
              </a:pPr>
              <a:t>07 كانون الثاني، 20</a:t>
            </a:fld>
            <a:endParaRPr lang="ar-SA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6B2B0-A5A6-4CFF-BD5E-D35610C09C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Default Desig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"/>
          <p:cNvSpPr>
            <a:spLocks noChangeArrowheads="1"/>
          </p:cNvSpPr>
          <p:nvPr/>
        </p:nvSpPr>
        <p:spPr>
          <a:xfrm>
            <a:off x="-3175" y="0"/>
            <a:ext cx="9144000" cy="11969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  <p:sp>
        <p:nvSpPr>
          <p:cNvPr id="1027" name="Rectangle 9"/>
          <p:cNvSpPr>
            <a:spLocks noChangeArrowheads="1"/>
          </p:cNvSpPr>
          <p:nvPr/>
        </p:nvSpPr>
        <p:spPr>
          <a:xfrm>
            <a:off x="0" y="6308725"/>
            <a:ext cx="9139238" cy="2778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  <p:sp>
        <p:nvSpPr>
          <p:cNvPr id="1028" name="Rectangle 10"/>
          <p:cNvSpPr>
            <a:spLocks noChangeArrowheads="1"/>
          </p:cNvSpPr>
          <p:nvPr/>
        </p:nvSpPr>
        <p:spPr>
          <a:xfrm>
            <a:off x="-3175" y="1089025"/>
            <a:ext cx="9147175" cy="2159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91513" cy="7207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ctr" anchorCtr="0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altLang="en-US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84313"/>
            <a:ext cx="8291513" cy="46085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US" altLang="en-US"/>
              <a:t>Click to edit Master text styles</a:t>
            </a:r>
          </a:p>
          <a:p>
            <a:pPr lvl="1">
              <a:defRPr/>
            </a:pPr>
            <a:r>
              <a:rPr lang="en-US" altLang="en-US"/>
              <a:t>Second level</a:t>
            </a:r>
          </a:p>
          <a:p>
            <a:pPr lvl="2">
              <a:defRPr/>
            </a:pPr>
            <a:r>
              <a:rPr lang="en-US" altLang="en-US"/>
              <a:t>Third level</a:t>
            </a:r>
          </a:p>
          <a:p>
            <a:pPr lvl="3">
              <a:defRPr/>
            </a:pPr>
            <a:r>
              <a:rPr lang="en-US" altLang="en-US"/>
              <a:t>Fourth level</a:t>
            </a:r>
          </a:p>
          <a:p>
            <a:pPr lvl="4">
              <a:defRPr/>
            </a:pPr>
            <a:r>
              <a:rPr lang="en-US" alt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08725"/>
            <a:ext cx="2133600" cy="279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fld id="{6D60A222-5D18-445A-8977-E0D16451972F}" type="datetime8">
              <a:rPr lang="ar-SA" altLang="en-US"/>
              <a:pPr>
                <a:defRPr/>
              </a:pPr>
              <a:t>07 كانون الثاني، 20</a:t>
            </a:fld>
            <a:endParaRPr lang="ar-SA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08725"/>
            <a:ext cx="2895600" cy="279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08725"/>
            <a:ext cx="2133600" cy="2794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41250AF0-0E5B-458C-83C7-F67A23B41A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4" name="Rectangle 11"/>
          <p:cNvSpPr>
            <a:spLocks noChangeArrowheads="1"/>
          </p:cNvSpPr>
          <p:nvPr/>
        </p:nvSpPr>
        <p:spPr>
          <a:xfrm>
            <a:off x="0" y="6605588"/>
            <a:ext cx="9139238" cy="2778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/>
                <a:cs typeface="Arial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/>
                <a:cs typeface="Arial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/>
                <a:cs typeface="Arial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/>
                <a:cs typeface="Arial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</p:sldLayoutIdLst>
  <p:transition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cs typeface="Arial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cs typeface="Arial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cs typeface="Arial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cs typeface="Arial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cs typeface="Arial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cs typeface="Arial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cs typeface="Arial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/>
          <a:cs typeface="Arial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52990" y="116632"/>
            <a:ext cx="6299931" cy="3312368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en-US" dirty="0"/>
              <a:t>LTPO TFT Technology for AMOLEDs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886200"/>
            <a:ext cx="8675687" cy="1752600"/>
          </a:xfrm>
        </p:spPr>
        <p:txBody>
          <a:bodyPr/>
          <a:lstStyle/>
          <a:p>
            <a:pPr algn="r" eaLnBrk="1" hangingPunct="1">
              <a:defRPr/>
            </a:pPr>
            <a:r>
              <a:rPr lang="en-US" altLang="ko-KR" sz="2800" dirty="0"/>
              <a:t>Lee, </a:t>
            </a:r>
            <a:r>
              <a:rPr lang="en-US" altLang="ko-KR" sz="2800" dirty="0" err="1"/>
              <a:t>Hyuck</a:t>
            </a:r>
            <a:r>
              <a:rPr lang="en-US" altLang="ko-KR" sz="2800" dirty="0"/>
              <a:t> Su</a:t>
            </a:r>
          </a:p>
          <a:p>
            <a:pPr algn="r" eaLnBrk="1" hangingPunct="1">
              <a:defRPr/>
            </a:pPr>
            <a:r>
              <a:rPr lang="en-US" altLang="ko-KR" sz="2800" dirty="0"/>
              <a:t>Undergraduate Student of Electronic Device LAB </a:t>
            </a:r>
            <a:endParaRPr lang="en-US" altLang="en-US" sz="2800" dirty="0"/>
          </a:p>
        </p:txBody>
      </p:sp>
      <p:grpSp>
        <p:nvGrpSpPr>
          <p:cNvPr id="11" name="그룹 10"/>
          <p:cNvGrpSpPr/>
          <p:nvPr/>
        </p:nvGrpSpPr>
        <p:grpSpPr>
          <a:xfrm>
            <a:off x="0" y="5877272"/>
            <a:ext cx="9176804" cy="1016387"/>
            <a:chOff x="0" y="5877272"/>
            <a:chExt cx="9176804" cy="1016387"/>
          </a:xfrm>
        </p:grpSpPr>
        <p:grpSp>
          <p:nvGrpSpPr>
            <p:cNvPr id="12" name="그룹 11"/>
            <p:cNvGrpSpPr/>
            <p:nvPr/>
          </p:nvGrpSpPr>
          <p:grpSpPr>
            <a:xfrm>
              <a:off x="0" y="5877272"/>
              <a:ext cx="9142048" cy="755303"/>
              <a:chOff x="0" y="5877272"/>
              <a:chExt cx="9142048" cy="755303"/>
            </a:xfrm>
          </p:grpSpPr>
          <p:pic>
            <p:nvPicPr>
              <p:cNvPr id="15" name="그림 14"/>
              <p:cNvPicPr/>
              <p:nvPr/>
            </p:nvPicPr>
            <p:blipFill rotWithShape="1">
              <a:blip r:embed="rId3"/>
              <a:stretch>
                <a:fillRect/>
              </a:stretch>
            </p:blipFill>
            <p:spPr>
              <a:xfrm>
                <a:off x="0" y="5877272"/>
                <a:ext cx="1259632" cy="755303"/>
              </a:xfrm>
              <a:prstGeom prst="rect">
                <a:avLst/>
              </a:prstGeom>
            </p:spPr>
          </p:pic>
          <p:pic>
            <p:nvPicPr>
              <p:cNvPr id="16" name="그림 15"/>
              <p:cNvPicPr/>
              <p:nvPr/>
            </p:nvPicPr>
            <p:blipFill rotWithShape="1">
              <a:blip r:embed="rId4"/>
              <a:stretch>
                <a:fillRect/>
              </a:stretch>
            </p:blipFill>
            <p:spPr>
              <a:xfrm>
                <a:off x="7882048" y="5902192"/>
                <a:ext cx="1260000" cy="695160"/>
              </a:xfrm>
              <a:prstGeom prst="rect">
                <a:avLst/>
              </a:prstGeom>
            </p:spPr>
          </p:pic>
        </p:grpSp>
        <p:sp>
          <p:nvSpPr>
            <p:cNvPr id="13" name="제목 2"/>
            <p:cNvSpPr txBox="1"/>
            <p:nvPr/>
          </p:nvSpPr>
          <p:spPr>
            <a:xfrm>
              <a:off x="1259631" y="5887942"/>
              <a:ext cx="6622417" cy="709410"/>
            </a:xfrm>
            <a:prstGeom prst="rect">
              <a:avLst/>
            </a:prstGeom>
            <a:effectLst/>
          </p:spPr>
          <p:txBody>
            <a:bodyPr vert="horz" lIns="91440" tIns="45720" rIns="91440" bIns="45720" anchor="t" anchorCtr="0">
              <a:noAutofit/>
            </a:bodyPr>
            <a:lstStyle>
              <a:lvl1pPr marL="640080" indent="-457200" algn="l" defTabSz="914400" rtl="0" eaLnBrk="1" latinLnBrk="1" hangingPunct="1">
                <a:spcBef>
                  <a:spcPct val="0"/>
                </a:spcBef>
                <a:buClr>
                  <a:schemeClr val="accent6">
                    <a:lumMod val="75000"/>
                  </a:schemeClr>
                </a:buClr>
                <a:buSzPct val="128000"/>
                <a:buFont typeface="Georgia"/>
                <a:buChar char="*"/>
                <a:defRPr sz="5400" b="1" i="0" kern="1200">
                  <a:gradFill>
                    <a:gsLst>
                      <a:gs pos="0">
                        <a:schemeClr val="tx1"/>
                      </a:gs>
                      <a:gs pos="4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2">
                          <a:alpha val="65000"/>
                        </a:schemeClr>
                      </a:gs>
                    </a:gsLst>
                    <a:lin ang="5400000" scaled="0"/>
                  </a:gradFill>
                  <a:effectLst>
                    <a:reflection blurRad="6350" stA="55000" endA="300" endPos="45500" dir="5400000" sy="-100000" algn="bl" rotWithShape="0"/>
                  </a:effectLst>
                  <a:latin typeface="+mj-lt"/>
                  <a:ea typeface="+mj-ea"/>
                  <a:cs typeface="+mj-cs"/>
                </a:defRPr>
              </a:lvl1pPr>
              <a:lvl2pPr eaLnBrk="1" latinLnBrk="1" hangingPunct="1">
                <a:defRPr>
                  <a:solidFill>
                    <a:schemeClr val="tx2"/>
                  </a:solidFill>
                </a:defRPr>
              </a:lvl2pPr>
              <a:lvl3pPr eaLnBrk="1" latinLnBrk="1" hangingPunct="1">
                <a:defRPr>
                  <a:solidFill>
                    <a:schemeClr val="tx2"/>
                  </a:solidFill>
                </a:defRPr>
              </a:lvl3pPr>
              <a:lvl4pPr eaLnBrk="1" latinLnBrk="1" hangingPunct="1">
                <a:defRPr>
                  <a:solidFill>
                    <a:schemeClr val="tx2"/>
                  </a:solidFill>
                </a:defRPr>
              </a:lvl4pPr>
              <a:lvl5pPr eaLnBrk="1" latinLnBrk="1" hangingPunct="1">
                <a:defRPr>
                  <a:solidFill>
                    <a:schemeClr val="tx2"/>
                  </a:solidFill>
                </a:defRPr>
              </a:lvl5pPr>
              <a:lvl6pPr eaLnBrk="1" latinLnBrk="1" hangingPunct="1">
                <a:defRPr>
                  <a:solidFill>
                    <a:schemeClr val="tx2"/>
                  </a:solidFill>
                </a:defRPr>
              </a:lvl6pPr>
              <a:lvl7pPr eaLnBrk="1" latinLnBrk="1" hangingPunct="1">
                <a:defRPr>
                  <a:solidFill>
                    <a:schemeClr val="tx2"/>
                  </a:solidFill>
                </a:defRPr>
              </a:lvl7pPr>
              <a:lvl8pPr eaLnBrk="1" latinLnBrk="1" hangingPunct="1">
                <a:defRPr>
                  <a:solidFill>
                    <a:schemeClr val="tx2"/>
                  </a:solidFill>
                </a:defRPr>
              </a:lvl8pPr>
              <a:lvl9pPr eaLnBrk="1" latin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marL="182880" indent="0" algn="ctr">
                <a:buNone/>
                <a:defRPr/>
              </a:pPr>
              <a:r>
                <a:rPr lang="en-US" altLang="ko-KR" sz="2400" b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The 20</a:t>
              </a:r>
              <a:r>
                <a:rPr lang="en-US" altLang="ko-KR" sz="2400" b="0" baseline="300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</a:t>
              </a:r>
              <a:r>
                <a:rPr lang="en-US" altLang="ko-KR" sz="2400" b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Technical Collaboration Meeting</a:t>
              </a:r>
              <a:endParaRPr lang="ko-KR" altLang="en-US" sz="2400" b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108" y="6585882"/>
              <a:ext cx="914769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latinLnBrk="1">
                <a:defRPr/>
              </a:pPr>
              <a:r>
                <a:rPr lang="en-US" altLang="ko-KR" sz="12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함초롬바탕"/>
                  <a:ea typeface="함초롬바탕"/>
                  <a:cs typeface="함초롬바탕"/>
                </a:rPr>
                <a:t>Technical </a:t>
              </a:r>
              <a:r>
                <a:rPr lang="en-US" altLang="ko-KR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함초롬바탕"/>
                  <a:ea typeface="함초롬바탕"/>
                  <a:cs typeface="함초롬바탕"/>
                </a:rPr>
                <a:t>Collaboration</a:t>
              </a:r>
              <a:r>
                <a:rPr lang="en-US" altLang="ko-KR" sz="12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함초롬바탕"/>
                  <a:ea typeface="함초롬바탕"/>
                  <a:cs typeface="함초롬바탕"/>
                </a:rPr>
                <a:t> Meeting 2020, January, University of the Ryukyus, Okinawa, Japan</a:t>
              </a:r>
              <a:endParaRPr lang="ko-KR" altLang="en-US" sz="1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/>
                <a:ea typeface="함초롬바탕"/>
                <a:cs typeface="함초롬바탕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 dir="r"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wipe dir="r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GB" altLang="en-US"/>
              <a:t>Contents</a:t>
            </a:r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>
                <a:solidFill>
                  <a:schemeClr val="accent3"/>
                </a:solidFill>
              </a:rPr>
              <a:t>What is the LTPO?</a:t>
            </a:r>
          </a:p>
          <a:p>
            <a:pPr eaLnBrk="1" hangingPunct="1">
              <a:defRPr/>
            </a:pPr>
            <a:r>
              <a:rPr lang="en-US" altLang="ko-KR">
                <a:solidFill>
                  <a:schemeClr val="accent3"/>
                </a:solidFill>
              </a:rPr>
              <a:t>LTPO Section Plot</a:t>
            </a:r>
          </a:p>
          <a:p>
            <a:pPr eaLnBrk="1" hangingPunct="1">
              <a:defRPr/>
            </a:pPr>
            <a:r>
              <a:rPr lang="en-US" altLang="ko-KR"/>
              <a:t>LTPO Pixel Circuit</a:t>
            </a:r>
          </a:p>
          <a:p>
            <a:pPr eaLnBrk="1" hangingPunct="1">
              <a:defRPr/>
            </a:pPr>
            <a:endParaRPr lang="en-US" altLang="ko-KR"/>
          </a:p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0" y="5877272"/>
            <a:ext cx="9176804" cy="1016387"/>
            <a:chOff x="0" y="5877272"/>
            <a:chExt cx="9176804" cy="1016387"/>
          </a:xfrm>
        </p:grpSpPr>
        <p:grpSp>
          <p:nvGrpSpPr>
            <p:cNvPr id="9" name="그룹 8"/>
            <p:cNvGrpSpPr/>
            <p:nvPr/>
          </p:nvGrpSpPr>
          <p:grpSpPr>
            <a:xfrm>
              <a:off x="0" y="5877272"/>
              <a:ext cx="9142048" cy="755303"/>
              <a:chOff x="0" y="5877272"/>
              <a:chExt cx="9142048" cy="755303"/>
            </a:xfrm>
          </p:grpSpPr>
          <p:pic>
            <p:nvPicPr>
              <p:cNvPr id="12" name="그림 11"/>
              <p:cNvPicPr/>
              <p:nvPr/>
            </p:nvPicPr>
            <p:blipFill rotWithShape="1">
              <a:blip r:embed="rId3"/>
              <a:stretch>
                <a:fillRect/>
              </a:stretch>
            </p:blipFill>
            <p:spPr>
              <a:xfrm>
                <a:off x="0" y="5877272"/>
                <a:ext cx="1259632" cy="755303"/>
              </a:xfrm>
              <a:prstGeom prst="rect">
                <a:avLst/>
              </a:prstGeom>
            </p:spPr>
          </p:pic>
          <p:pic>
            <p:nvPicPr>
              <p:cNvPr id="13" name="그림 12"/>
              <p:cNvPicPr/>
              <p:nvPr/>
            </p:nvPicPr>
            <p:blipFill rotWithShape="1">
              <a:blip r:embed="rId4"/>
              <a:stretch>
                <a:fillRect/>
              </a:stretch>
            </p:blipFill>
            <p:spPr>
              <a:xfrm>
                <a:off x="7882048" y="5902192"/>
                <a:ext cx="1260000" cy="695160"/>
              </a:xfrm>
              <a:prstGeom prst="rect">
                <a:avLst/>
              </a:prstGeom>
            </p:spPr>
          </p:pic>
        </p:grpSp>
        <p:sp>
          <p:nvSpPr>
            <p:cNvPr id="10" name="제목 2"/>
            <p:cNvSpPr txBox="1"/>
            <p:nvPr/>
          </p:nvSpPr>
          <p:spPr>
            <a:xfrm>
              <a:off x="1259631" y="5887942"/>
              <a:ext cx="6622417" cy="709410"/>
            </a:xfrm>
            <a:prstGeom prst="rect">
              <a:avLst/>
            </a:prstGeom>
            <a:effectLst/>
          </p:spPr>
          <p:txBody>
            <a:bodyPr vert="horz" lIns="91440" tIns="45720" rIns="91440" bIns="45720" anchor="t" anchorCtr="0">
              <a:noAutofit/>
            </a:bodyPr>
            <a:lstStyle>
              <a:lvl1pPr marL="640080" indent="-457200" algn="l" defTabSz="914400" rtl="0" eaLnBrk="1" latinLnBrk="1" hangingPunct="1">
                <a:spcBef>
                  <a:spcPct val="0"/>
                </a:spcBef>
                <a:buClr>
                  <a:schemeClr val="accent6">
                    <a:lumMod val="75000"/>
                  </a:schemeClr>
                </a:buClr>
                <a:buSzPct val="128000"/>
                <a:buFont typeface="Georgia"/>
                <a:buChar char="*"/>
                <a:defRPr sz="5400" b="1" i="0" kern="1200">
                  <a:gradFill>
                    <a:gsLst>
                      <a:gs pos="0">
                        <a:schemeClr val="tx1"/>
                      </a:gs>
                      <a:gs pos="4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2">
                          <a:alpha val="65000"/>
                        </a:schemeClr>
                      </a:gs>
                    </a:gsLst>
                    <a:lin ang="5400000" scaled="0"/>
                  </a:gradFill>
                  <a:effectLst>
                    <a:reflection blurRad="6350" stA="55000" endA="300" endPos="45500" dir="5400000" sy="-100000" algn="bl" rotWithShape="0"/>
                  </a:effectLst>
                  <a:latin typeface="+mj-lt"/>
                  <a:ea typeface="+mj-ea"/>
                  <a:cs typeface="+mj-cs"/>
                </a:defRPr>
              </a:lvl1pPr>
              <a:lvl2pPr eaLnBrk="1" latinLnBrk="1" hangingPunct="1">
                <a:defRPr>
                  <a:solidFill>
                    <a:schemeClr val="tx2"/>
                  </a:solidFill>
                </a:defRPr>
              </a:lvl2pPr>
              <a:lvl3pPr eaLnBrk="1" latinLnBrk="1" hangingPunct="1">
                <a:defRPr>
                  <a:solidFill>
                    <a:schemeClr val="tx2"/>
                  </a:solidFill>
                </a:defRPr>
              </a:lvl3pPr>
              <a:lvl4pPr eaLnBrk="1" latinLnBrk="1" hangingPunct="1">
                <a:defRPr>
                  <a:solidFill>
                    <a:schemeClr val="tx2"/>
                  </a:solidFill>
                </a:defRPr>
              </a:lvl4pPr>
              <a:lvl5pPr eaLnBrk="1" latinLnBrk="1" hangingPunct="1">
                <a:defRPr>
                  <a:solidFill>
                    <a:schemeClr val="tx2"/>
                  </a:solidFill>
                </a:defRPr>
              </a:lvl5pPr>
              <a:lvl6pPr eaLnBrk="1" latinLnBrk="1" hangingPunct="1">
                <a:defRPr>
                  <a:solidFill>
                    <a:schemeClr val="tx2"/>
                  </a:solidFill>
                </a:defRPr>
              </a:lvl6pPr>
              <a:lvl7pPr eaLnBrk="1" latinLnBrk="1" hangingPunct="1">
                <a:defRPr>
                  <a:solidFill>
                    <a:schemeClr val="tx2"/>
                  </a:solidFill>
                </a:defRPr>
              </a:lvl7pPr>
              <a:lvl8pPr eaLnBrk="1" latinLnBrk="1" hangingPunct="1">
                <a:defRPr>
                  <a:solidFill>
                    <a:schemeClr val="tx2"/>
                  </a:solidFill>
                </a:defRPr>
              </a:lvl8pPr>
              <a:lvl9pPr eaLnBrk="1" latin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marL="182880" indent="0" algn="ctr">
                <a:buNone/>
                <a:defRPr/>
              </a:pPr>
              <a:r>
                <a:rPr lang="en-US" altLang="ko-KR" sz="2400" b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The 20</a:t>
              </a:r>
              <a:r>
                <a:rPr lang="en-US" altLang="ko-KR" sz="2400" b="0" baseline="300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</a:t>
              </a:r>
              <a:r>
                <a:rPr lang="en-US" altLang="ko-KR" sz="2400" b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Technical Collaboration Meeting</a:t>
              </a:r>
              <a:endParaRPr lang="ko-KR" altLang="en-US" sz="2400" b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9108" y="6585882"/>
              <a:ext cx="914769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latinLnBrk="1">
                <a:defRPr/>
              </a:pPr>
              <a:r>
                <a:rPr lang="en-US" altLang="ko-KR" sz="12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함초롬바탕"/>
                  <a:ea typeface="함초롬바탕"/>
                  <a:cs typeface="함초롬바탕"/>
                </a:rPr>
                <a:t>Technical </a:t>
              </a:r>
              <a:r>
                <a:rPr lang="en-US" altLang="ko-KR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함초롬바탕"/>
                  <a:ea typeface="함초롬바탕"/>
                  <a:cs typeface="함초롬바탕"/>
                </a:rPr>
                <a:t>Collaboration</a:t>
              </a:r>
              <a:r>
                <a:rPr lang="en-US" altLang="ko-KR" sz="12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함초롬바탕"/>
                  <a:ea typeface="함초롬바탕"/>
                  <a:cs typeface="함초롬바탕"/>
                </a:rPr>
                <a:t> Meeting 2020, January, University of the Ryukyus, Okinawa, Japan</a:t>
              </a:r>
              <a:endParaRPr lang="ko-KR" altLang="en-US" sz="1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/>
                <a:ea typeface="함초롬바탕"/>
                <a:cs typeface="함초롬바탕"/>
              </a:endParaRPr>
            </a:p>
          </p:txBody>
        </p:sp>
      </p:grpSp>
      <p:sp>
        <p:nvSpPr>
          <p:cNvPr id="717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78600"/>
            <a:ext cx="2133600" cy="279400"/>
          </a:xfrm>
        </p:spPr>
        <p:txBody>
          <a:bodyPr vert="horz" wrap="square" lIns="91440" tIns="45720" rIns="91440" bIns="45720" anchor="t" anchorCtr="0"/>
          <a:lstStyle/>
          <a:p>
            <a:pPr>
              <a:defRPr/>
            </a:pPr>
            <a:r>
              <a:rPr lang="en-US" altLang="ko-KR"/>
              <a:t>15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 dir="r"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wipe dir="r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ko-KR"/>
              <a:t>LTPO Pixel Circuit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58775" y="1449388"/>
            <a:ext cx="4537076" cy="442753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95851" y="1666046"/>
            <a:ext cx="4068762" cy="4189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sz="2400"/>
              <a:t>6Transistor+1Capacitor</a:t>
            </a:r>
          </a:p>
          <a:p>
            <a:pPr lvl="0">
              <a:defRPr/>
            </a:pPr>
            <a:endParaRPr lang="en-US" altLang="ko-KR" sz="1100"/>
          </a:p>
          <a:p>
            <a:pPr lvl="0">
              <a:defRPr/>
            </a:pPr>
            <a:r>
              <a:rPr lang="en-US" altLang="ko-KR" sz="2400"/>
              <a:t>LTPS : T</a:t>
            </a:r>
            <a:r>
              <a:rPr lang="en-US" altLang="ko-KR" sz="1100"/>
              <a:t>1</a:t>
            </a:r>
            <a:r>
              <a:rPr lang="en-US" altLang="ko-KR" sz="2400"/>
              <a:t>,T</a:t>
            </a:r>
            <a:r>
              <a:rPr lang="en-US" altLang="ko-KR" sz="1100"/>
              <a:t>2</a:t>
            </a:r>
            <a:r>
              <a:rPr lang="en-US" altLang="ko-KR" sz="2400"/>
              <a:t>,T</a:t>
            </a:r>
            <a:r>
              <a:rPr lang="en-US" altLang="ko-KR" sz="1100"/>
              <a:t>4</a:t>
            </a:r>
            <a:r>
              <a:rPr lang="en-US" altLang="ko-KR" sz="2400"/>
              <a:t>,T</a:t>
            </a:r>
            <a:r>
              <a:rPr lang="en-US" altLang="ko-KR" sz="1100"/>
              <a:t>5</a:t>
            </a:r>
            <a:r>
              <a:rPr lang="en-US" altLang="ko-KR" sz="2400"/>
              <a:t>,T</a:t>
            </a:r>
            <a:r>
              <a:rPr lang="en-US" altLang="ko-KR" sz="1100"/>
              <a:t>6</a:t>
            </a:r>
          </a:p>
          <a:p>
            <a:pPr lvl="0">
              <a:defRPr/>
            </a:pPr>
            <a:endParaRPr lang="en-US" altLang="ko-KR" sz="1100"/>
          </a:p>
          <a:p>
            <a:pPr lvl="0">
              <a:defRPr/>
            </a:pPr>
            <a:r>
              <a:rPr lang="en-US" altLang="ko-KR" sz="2400"/>
              <a:t>Oxide : T</a:t>
            </a:r>
            <a:r>
              <a:rPr lang="en-US" altLang="ko-KR" sz="1100"/>
              <a:t>3</a:t>
            </a:r>
          </a:p>
          <a:p>
            <a:pPr lvl="0">
              <a:defRPr/>
            </a:pPr>
            <a:endParaRPr lang="en-US" altLang="ko-KR" sz="1100"/>
          </a:p>
          <a:p>
            <a:pPr lvl="0">
              <a:defRPr/>
            </a:pPr>
            <a:r>
              <a:rPr lang="en-US" altLang="ko-KR" sz="2400"/>
              <a:t>Storage Capacitor : C</a:t>
            </a:r>
            <a:r>
              <a:rPr lang="en-US" altLang="ko-KR" sz="1100"/>
              <a:t>ST</a:t>
            </a:r>
          </a:p>
          <a:p>
            <a:pPr lvl="0">
              <a:defRPr/>
            </a:pPr>
            <a:endParaRPr lang="en-US" altLang="ko-KR" sz="1100"/>
          </a:p>
          <a:p>
            <a:pPr lvl="0">
              <a:defRPr/>
            </a:pPr>
            <a:r>
              <a:rPr lang="en-US" altLang="ko-KR" sz="2400"/>
              <a:t>Power Signal : V</a:t>
            </a:r>
            <a:r>
              <a:rPr lang="en-US" altLang="ko-KR" sz="1100"/>
              <a:t>DD</a:t>
            </a:r>
            <a:r>
              <a:rPr lang="en-US" altLang="ko-KR" sz="2400"/>
              <a:t>,V</a:t>
            </a:r>
            <a:r>
              <a:rPr lang="en-US" altLang="ko-KR" sz="1100"/>
              <a:t>SS</a:t>
            </a:r>
          </a:p>
          <a:p>
            <a:pPr lvl="0">
              <a:defRPr/>
            </a:pPr>
            <a:endParaRPr lang="en-US" altLang="ko-KR" sz="1100"/>
          </a:p>
          <a:p>
            <a:pPr lvl="0">
              <a:defRPr/>
            </a:pPr>
            <a:r>
              <a:rPr lang="en-US" altLang="ko-KR" sz="2400"/>
              <a:t>Data Signal : V</a:t>
            </a:r>
            <a:r>
              <a:rPr lang="en-US" altLang="ko-KR" sz="1100"/>
              <a:t>DATA</a:t>
            </a:r>
          </a:p>
          <a:p>
            <a:pPr lvl="0">
              <a:defRPr/>
            </a:pPr>
            <a:endParaRPr lang="en-US" altLang="ko-KR" sz="1100"/>
          </a:p>
          <a:p>
            <a:pPr lvl="0">
              <a:defRPr/>
            </a:pPr>
            <a:r>
              <a:rPr lang="en-US" altLang="ko-KR" sz="2400"/>
              <a:t>Initialization Signal : V</a:t>
            </a:r>
            <a:r>
              <a:rPr lang="en-US" altLang="ko-KR" sz="1100"/>
              <a:t>INI</a:t>
            </a:r>
          </a:p>
          <a:p>
            <a:pPr lvl="0">
              <a:defRPr/>
            </a:pPr>
            <a:endParaRPr lang="en-US" altLang="ko-KR" sz="1100"/>
          </a:p>
          <a:p>
            <a:pPr lvl="0">
              <a:defRPr/>
            </a:pPr>
            <a:r>
              <a:rPr lang="en-US" altLang="ko-KR" sz="2400"/>
              <a:t>Control Signal : V</a:t>
            </a:r>
            <a:r>
              <a:rPr lang="en-US" altLang="ko-KR" sz="1100"/>
              <a:t>scan</a:t>
            </a:r>
            <a:r>
              <a:rPr lang="en-US" altLang="ko-KR" sz="2400"/>
              <a:t>,V</a:t>
            </a:r>
            <a:r>
              <a:rPr lang="en-US" altLang="ko-KR" sz="1100"/>
              <a:t>EM</a:t>
            </a:r>
            <a:endParaRPr lang="ko-KR" altLang="en-US" sz="1100"/>
          </a:p>
        </p:txBody>
      </p:sp>
      <p:grpSp>
        <p:nvGrpSpPr>
          <p:cNvPr id="9" name="그룹 8"/>
          <p:cNvGrpSpPr/>
          <p:nvPr/>
        </p:nvGrpSpPr>
        <p:grpSpPr>
          <a:xfrm>
            <a:off x="0" y="5877272"/>
            <a:ext cx="9176804" cy="1016387"/>
            <a:chOff x="0" y="5877272"/>
            <a:chExt cx="9176804" cy="1016387"/>
          </a:xfrm>
        </p:grpSpPr>
        <p:grpSp>
          <p:nvGrpSpPr>
            <p:cNvPr id="10" name="그룹 9"/>
            <p:cNvGrpSpPr/>
            <p:nvPr/>
          </p:nvGrpSpPr>
          <p:grpSpPr>
            <a:xfrm>
              <a:off x="0" y="5877272"/>
              <a:ext cx="9142048" cy="755303"/>
              <a:chOff x="0" y="5877272"/>
              <a:chExt cx="9142048" cy="755303"/>
            </a:xfrm>
          </p:grpSpPr>
          <p:pic>
            <p:nvPicPr>
              <p:cNvPr id="13" name="그림 12"/>
              <p:cNvPicPr/>
              <p:nvPr/>
            </p:nvPicPr>
            <p:blipFill rotWithShape="1">
              <a:blip r:embed="rId4"/>
              <a:stretch>
                <a:fillRect/>
              </a:stretch>
            </p:blipFill>
            <p:spPr>
              <a:xfrm>
                <a:off x="0" y="5877272"/>
                <a:ext cx="1259632" cy="755303"/>
              </a:xfrm>
              <a:prstGeom prst="rect">
                <a:avLst/>
              </a:prstGeom>
            </p:spPr>
          </p:pic>
          <p:pic>
            <p:nvPicPr>
              <p:cNvPr id="14" name="그림 13"/>
              <p:cNvPicPr/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7882048" y="5902192"/>
                <a:ext cx="1260000" cy="695160"/>
              </a:xfrm>
              <a:prstGeom prst="rect">
                <a:avLst/>
              </a:prstGeom>
            </p:spPr>
          </p:pic>
        </p:grpSp>
        <p:sp>
          <p:nvSpPr>
            <p:cNvPr id="11" name="제목 2"/>
            <p:cNvSpPr txBox="1"/>
            <p:nvPr/>
          </p:nvSpPr>
          <p:spPr>
            <a:xfrm>
              <a:off x="1259631" y="5887942"/>
              <a:ext cx="6622417" cy="709410"/>
            </a:xfrm>
            <a:prstGeom prst="rect">
              <a:avLst/>
            </a:prstGeom>
            <a:effectLst/>
          </p:spPr>
          <p:txBody>
            <a:bodyPr vert="horz" lIns="91440" tIns="45720" rIns="91440" bIns="45720" anchor="t" anchorCtr="0">
              <a:noAutofit/>
            </a:bodyPr>
            <a:lstStyle>
              <a:lvl1pPr marL="640080" indent="-457200" algn="l" defTabSz="914400" rtl="0" eaLnBrk="1" latinLnBrk="1" hangingPunct="1">
                <a:spcBef>
                  <a:spcPct val="0"/>
                </a:spcBef>
                <a:buClr>
                  <a:schemeClr val="accent6">
                    <a:lumMod val="75000"/>
                  </a:schemeClr>
                </a:buClr>
                <a:buSzPct val="128000"/>
                <a:buFont typeface="Georgia"/>
                <a:buChar char="*"/>
                <a:defRPr sz="5400" b="1" i="0" kern="1200">
                  <a:gradFill>
                    <a:gsLst>
                      <a:gs pos="0">
                        <a:schemeClr val="tx1"/>
                      </a:gs>
                      <a:gs pos="4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2">
                          <a:alpha val="65000"/>
                        </a:schemeClr>
                      </a:gs>
                    </a:gsLst>
                    <a:lin ang="5400000" scaled="0"/>
                  </a:gradFill>
                  <a:effectLst>
                    <a:reflection blurRad="6350" stA="55000" endA="300" endPos="45500" dir="5400000" sy="-100000" algn="bl" rotWithShape="0"/>
                  </a:effectLst>
                  <a:latin typeface="+mj-lt"/>
                  <a:ea typeface="+mj-ea"/>
                  <a:cs typeface="+mj-cs"/>
                </a:defRPr>
              </a:lvl1pPr>
              <a:lvl2pPr eaLnBrk="1" latinLnBrk="1" hangingPunct="1">
                <a:defRPr>
                  <a:solidFill>
                    <a:schemeClr val="tx2"/>
                  </a:solidFill>
                </a:defRPr>
              </a:lvl2pPr>
              <a:lvl3pPr eaLnBrk="1" latinLnBrk="1" hangingPunct="1">
                <a:defRPr>
                  <a:solidFill>
                    <a:schemeClr val="tx2"/>
                  </a:solidFill>
                </a:defRPr>
              </a:lvl3pPr>
              <a:lvl4pPr eaLnBrk="1" latinLnBrk="1" hangingPunct="1">
                <a:defRPr>
                  <a:solidFill>
                    <a:schemeClr val="tx2"/>
                  </a:solidFill>
                </a:defRPr>
              </a:lvl4pPr>
              <a:lvl5pPr eaLnBrk="1" latinLnBrk="1" hangingPunct="1">
                <a:defRPr>
                  <a:solidFill>
                    <a:schemeClr val="tx2"/>
                  </a:solidFill>
                </a:defRPr>
              </a:lvl5pPr>
              <a:lvl6pPr eaLnBrk="1" latinLnBrk="1" hangingPunct="1">
                <a:defRPr>
                  <a:solidFill>
                    <a:schemeClr val="tx2"/>
                  </a:solidFill>
                </a:defRPr>
              </a:lvl6pPr>
              <a:lvl7pPr eaLnBrk="1" latinLnBrk="1" hangingPunct="1">
                <a:defRPr>
                  <a:solidFill>
                    <a:schemeClr val="tx2"/>
                  </a:solidFill>
                </a:defRPr>
              </a:lvl7pPr>
              <a:lvl8pPr eaLnBrk="1" latinLnBrk="1" hangingPunct="1">
                <a:defRPr>
                  <a:solidFill>
                    <a:schemeClr val="tx2"/>
                  </a:solidFill>
                </a:defRPr>
              </a:lvl8pPr>
              <a:lvl9pPr eaLnBrk="1" latin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marL="182880" indent="0" algn="ctr">
                <a:buNone/>
                <a:defRPr/>
              </a:pPr>
              <a:r>
                <a:rPr lang="en-US" altLang="ko-KR" sz="2400" b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The 20</a:t>
              </a:r>
              <a:r>
                <a:rPr lang="en-US" altLang="ko-KR" sz="2400" b="0" baseline="300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</a:t>
              </a:r>
              <a:r>
                <a:rPr lang="en-US" altLang="ko-KR" sz="2400" b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Technical Collaboration Meeting</a:t>
              </a:r>
              <a:endParaRPr lang="ko-KR" altLang="en-US" sz="2400" b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9108" y="6585882"/>
              <a:ext cx="914769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latinLnBrk="1">
                <a:defRPr/>
              </a:pPr>
              <a:r>
                <a:rPr lang="en-US" altLang="ko-KR" sz="12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함초롬바탕"/>
                  <a:ea typeface="함초롬바탕"/>
                  <a:cs typeface="함초롬바탕"/>
                </a:rPr>
                <a:t>Technical </a:t>
              </a:r>
              <a:r>
                <a:rPr lang="en-US" altLang="ko-KR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함초롬바탕"/>
                  <a:ea typeface="함초롬바탕"/>
                  <a:cs typeface="함초롬바탕"/>
                </a:rPr>
                <a:t>Collaboration</a:t>
              </a:r>
              <a:r>
                <a:rPr lang="en-US" altLang="ko-KR" sz="12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함초롬바탕"/>
                  <a:ea typeface="함초롬바탕"/>
                  <a:cs typeface="함초롬바탕"/>
                </a:rPr>
                <a:t> Meeting 2020, January, University of the Ryukyus, Okinawa, Japan</a:t>
              </a:r>
              <a:endParaRPr lang="ko-KR" altLang="en-US" sz="1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/>
                <a:ea typeface="함초롬바탕"/>
                <a:cs typeface="함초롬바탕"/>
              </a:endParaRPr>
            </a:p>
          </p:txBody>
        </p:sp>
      </p:grpSp>
      <p:sp>
        <p:nvSpPr>
          <p:cNvPr id="174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78600"/>
            <a:ext cx="2133600" cy="279400"/>
          </a:xfrm>
        </p:spPr>
        <p:txBody>
          <a:bodyPr vert="horz" wrap="square" lIns="91440" tIns="45720" rIns="91440" bIns="45720" anchor="t" anchorCtr="0"/>
          <a:lstStyle/>
          <a:p>
            <a:pPr>
              <a:defRPr/>
            </a:pPr>
            <a:r>
              <a:rPr lang="en-US" altLang="ko-KR"/>
              <a:t>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 dir="r"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wipe dir="r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ko-KR"/>
              <a:t>LTPO Pixel Circuit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58775" y="1449388"/>
            <a:ext cx="4537076" cy="442753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14175" y="2060848"/>
            <a:ext cx="792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>
                <a:solidFill>
                  <a:schemeClr val="bg1">
                    <a:lumMod val="50000"/>
                  </a:schemeClr>
                </a:solidFill>
              </a:rPr>
              <a:t>V</a:t>
            </a:r>
            <a:r>
              <a:rPr lang="en-US" altLang="ko-KR" sz="1050" b="1">
                <a:solidFill>
                  <a:schemeClr val="bg1">
                    <a:lumMod val="50000"/>
                  </a:schemeClr>
                </a:solidFill>
              </a:rPr>
              <a:t>INI</a:t>
            </a:r>
            <a:endParaRPr lang="ko-KR" altLang="en-US" sz="1050" b="1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9" name="그룹 28"/>
          <p:cNvGrpSpPr/>
          <p:nvPr/>
        </p:nvGrpSpPr>
        <p:grpSpPr>
          <a:xfrm>
            <a:off x="4752020" y="1408524"/>
            <a:ext cx="4390027" cy="4454718"/>
            <a:chOff x="4755900" y="1408524"/>
            <a:chExt cx="4145451" cy="4843666"/>
          </a:xfrm>
        </p:grpSpPr>
        <p:grpSp>
          <p:nvGrpSpPr>
            <p:cNvPr id="17" name="그룹 16"/>
            <p:cNvGrpSpPr/>
            <p:nvPr/>
          </p:nvGrpSpPr>
          <p:grpSpPr>
            <a:xfrm>
              <a:off x="4755900" y="1408524"/>
              <a:ext cx="4145451" cy="4828788"/>
              <a:chOff x="4755900" y="1408524"/>
              <a:chExt cx="4145451" cy="4828788"/>
            </a:xfrm>
          </p:grpSpPr>
          <p:sp>
            <p:nvSpPr>
              <p:cNvPr id="11" name="TextBox 10"/>
              <p:cNvSpPr txBox="1"/>
              <p:nvPr/>
            </p:nvSpPr>
            <p:spPr>
              <a:xfrm>
                <a:off x="8109262" y="1408524"/>
                <a:ext cx="792087" cy="4238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ko-KR" sz="2000" b="1"/>
                  <a:t>V</a:t>
                </a:r>
                <a:r>
                  <a:rPr lang="en-US" altLang="ko-KR" sz="1050" b="1"/>
                  <a:t>DD</a:t>
                </a:r>
                <a:endParaRPr lang="ko-KR" altLang="en-US" sz="1050" b="1"/>
              </a:p>
            </p:txBody>
          </p:sp>
          <p:pic>
            <p:nvPicPr>
              <p:cNvPr id="13" name="그림 12"/>
              <p:cNvPicPr>
                <a:picLocks noChangeAspect="1"/>
              </p:cNvPicPr>
              <p:nvPr/>
            </p:nvPicPr>
            <p:blipFill rotWithShape="1">
              <a:blip r:embed="rId4"/>
              <a:stretch>
                <a:fillRect/>
              </a:stretch>
            </p:blipFill>
            <p:spPr>
              <a:xfrm rot="16200000">
                <a:off x="5004048" y="2492896"/>
                <a:ext cx="4464496" cy="3024336"/>
              </a:xfrm>
              <a:prstGeom prst="rect">
                <a:avLst/>
              </a:prstGeom>
            </p:spPr>
          </p:pic>
          <p:sp>
            <p:nvSpPr>
              <p:cNvPr id="15" name="TextBox 14"/>
              <p:cNvSpPr txBox="1"/>
              <p:nvPr/>
            </p:nvSpPr>
            <p:spPr>
              <a:xfrm>
                <a:off x="7567093" y="2307891"/>
                <a:ext cx="792087" cy="4254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ko-KR" sz="2000" b="1">
                    <a:solidFill>
                      <a:schemeClr val="bg1">
                        <a:lumMod val="50000"/>
                      </a:schemeClr>
                    </a:solidFill>
                  </a:rPr>
                  <a:t>T</a:t>
                </a:r>
                <a:r>
                  <a:rPr lang="en-US" altLang="ko-KR" sz="1050" b="1">
                    <a:solidFill>
                      <a:schemeClr val="bg1">
                        <a:lumMod val="50000"/>
                      </a:schemeClr>
                    </a:solidFill>
                  </a:rPr>
                  <a:t>4</a:t>
                </a:r>
                <a:endParaRPr lang="ko-KR" altLang="en-US" sz="1050" b="1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7277294" y="2971809"/>
                <a:ext cx="792086" cy="4243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ko-KR" sz="2000" b="1">
                    <a:solidFill>
                      <a:schemeClr val="bg1">
                        <a:lumMod val="50000"/>
                      </a:schemeClr>
                    </a:solidFill>
                  </a:rPr>
                  <a:t>T</a:t>
                </a:r>
                <a:r>
                  <a:rPr lang="en-US" altLang="ko-KR" sz="1050" b="1">
                    <a:solidFill>
                      <a:schemeClr val="bg1">
                        <a:lumMod val="50000"/>
                      </a:schemeClr>
                    </a:solidFill>
                  </a:rPr>
                  <a:t>3</a:t>
                </a:r>
                <a:endParaRPr lang="ko-KR" altLang="en-US" sz="1050" b="1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924625" y="2818743"/>
                <a:ext cx="792086" cy="4221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ko-KR" sz="2000" b="1">
                    <a:solidFill>
                      <a:schemeClr val="bg1">
                        <a:lumMod val="50000"/>
                      </a:schemeClr>
                    </a:solidFill>
                  </a:rPr>
                  <a:t>T</a:t>
                </a:r>
                <a:r>
                  <a:rPr lang="en-US" altLang="ko-KR" sz="1050" b="1">
                    <a:solidFill>
                      <a:schemeClr val="bg1">
                        <a:lumMod val="50000"/>
                      </a:schemeClr>
                    </a:solidFill>
                  </a:rPr>
                  <a:t>6</a:t>
                </a:r>
                <a:endParaRPr lang="ko-KR" altLang="en-US" sz="1050" b="1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320669" y="3166947"/>
                <a:ext cx="766881" cy="4260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ko-KR" sz="2000" b="1">
                    <a:solidFill>
                      <a:schemeClr val="bg1">
                        <a:lumMod val="50000"/>
                      </a:schemeClr>
                    </a:solidFill>
                  </a:rPr>
                  <a:t>N1</a:t>
                </a:r>
                <a:endParaRPr lang="ko-KR" altLang="en-US" sz="2000" b="1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726778" y="3981126"/>
                <a:ext cx="766881" cy="4300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ko-KR" sz="2000" b="1">
                    <a:solidFill>
                      <a:schemeClr val="bg1">
                        <a:lumMod val="50000"/>
                      </a:schemeClr>
                    </a:solidFill>
                  </a:rPr>
                  <a:t>N2</a:t>
                </a:r>
                <a:endParaRPr lang="ko-KR" altLang="en-US" sz="2000" b="1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6691507" y="4364508"/>
                <a:ext cx="766881" cy="4298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ko-KR" sz="2000" b="1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  <a:r>
                  <a:rPr lang="en-US" altLang="ko-KR" sz="1100" b="1">
                    <a:solidFill>
                      <a:schemeClr val="bg1">
                        <a:lumMod val="50000"/>
                      </a:schemeClr>
                    </a:solidFill>
                  </a:rPr>
                  <a:t>st</a:t>
                </a:r>
                <a:endParaRPr lang="ko-KR" altLang="en-US" sz="1100" b="1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7302498" y="4604561"/>
                <a:ext cx="792086" cy="4279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ko-KR" sz="2000" b="1">
                    <a:solidFill>
                      <a:schemeClr val="bg1">
                        <a:lumMod val="50000"/>
                      </a:schemeClr>
                    </a:solidFill>
                  </a:rPr>
                  <a:t>T</a:t>
                </a:r>
                <a:r>
                  <a:rPr lang="en-US" altLang="ko-KR" sz="1050" b="1">
                    <a:solidFill>
                      <a:schemeClr val="bg1">
                        <a:lumMod val="50000"/>
                      </a:schemeClr>
                    </a:solidFill>
                  </a:rPr>
                  <a:t>2</a:t>
                </a:r>
                <a:endParaRPr lang="ko-KR" altLang="en-US" sz="1050" b="1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317175" y="5172988"/>
                <a:ext cx="792086" cy="42918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ko-KR" sz="2000" b="1">
                    <a:solidFill>
                      <a:schemeClr val="bg1">
                        <a:lumMod val="50000"/>
                      </a:schemeClr>
                    </a:solidFill>
                  </a:rPr>
                  <a:t>T</a:t>
                </a:r>
                <a:r>
                  <a:rPr lang="en-US" altLang="ko-KR" sz="1050" b="1">
                    <a:solidFill>
                      <a:schemeClr val="bg1">
                        <a:lumMod val="50000"/>
                      </a:schemeClr>
                    </a:solidFill>
                  </a:rPr>
                  <a:t>5</a:t>
                </a:r>
                <a:endParaRPr lang="ko-KR" altLang="en-US" sz="1050" b="1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6691507" y="1895670"/>
                <a:ext cx="792086" cy="4234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ko-KR" sz="2000" b="1">
                    <a:solidFill>
                      <a:schemeClr val="bg1">
                        <a:lumMod val="50000"/>
                      </a:schemeClr>
                    </a:solidFill>
                  </a:rPr>
                  <a:t>V</a:t>
                </a:r>
                <a:r>
                  <a:rPr lang="en-US" altLang="ko-KR" sz="1050" b="1">
                    <a:solidFill>
                      <a:schemeClr val="bg1">
                        <a:lumMod val="50000"/>
                      </a:schemeClr>
                    </a:solidFill>
                  </a:rPr>
                  <a:t>INI</a:t>
                </a:r>
                <a:endParaRPr lang="ko-KR" altLang="en-US" sz="1050" b="1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5022524" y="2260901"/>
                <a:ext cx="792086" cy="4206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ko-KR" sz="2000" b="1"/>
                  <a:t>EM</a:t>
                </a:r>
                <a:r>
                  <a:rPr lang="en-US" altLang="ko-KR" sz="1100" b="1"/>
                  <a:t>2</a:t>
                </a:r>
                <a:endParaRPr lang="ko-KR" altLang="en-US" sz="1100" b="1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4755900" y="2744163"/>
                <a:ext cx="1093126" cy="4241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ko-KR" sz="2000" b="1"/>
                  <a:t>Vscan</a:t>
                </a:r>
                <a:r>
                  <a:rPr lang="en-US" altLang="ko-KR" sz="1100" b="1"/>
                  <a:t>1</a:t>
                </a:r>
                <a:endParaRPr lang="ko-KR" altLang="en-US" sz="1100" b="1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815957" y="5785872"/>
                <a:ext cx="1021827" cy="4350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ko-KR" sz="2000" b="1"/>
                  <a:t>Vscan</a:t>
                </a:r>
                <a:r>
                  <a:rPr lang="en-US" altLang="ko-KR" sz="1100" b="1"/>
                  <a:t>2</a:t>
                </a:r>
                <a:endParaRPr lang="ko-KR" altLang="en-US" sz="1100" b="1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4977282" y="5198589"/>
                <a:ext cx="792086" cy="4242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ko-KR" sz="2000" b="1"/>
                  <a:t>EM</a:t>
                </a:r>
                <a:r>
                  <a:rPr lang="en-US" altLang="ko-KR" sz="1100" b="1"/>
                  <a:t>1</a:t>
                </a:r>
                <a:endParaRPr lang="ko-KR" altLang="en-US" sz="1100" b="1"/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6005760" y="5852080"/>
              <a:ext cx="792086" cy="4232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000" b="1">
                  <a:solidFill>
                    <a:schemeClr val="bg1">
                      <a:lumMod val="50000"/>
                    </a:schemeClr>
                  </a:solidFill>
                </a:rPr>
                <a:t>T</a:t>
              </a:r>
              <a:r>
                <a:rPr lang="en-US" altLang="ko-KR" sz="1050" b="1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endParaRPr lang="ko-KR" altLang="en-US" sz="1050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528581" y="1412776"/>
            <a:ext cx="792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/>
              <a:t>V</a:t>
            </a:r>
            <a:r>
              <a:rPr lang="en-US" altLang="ko-KR" sz="1050" b="1"/>
              <a:t>DATA</a:t>
            </a:r>
            <a:endParaRPr lang="ko-KR" altLang="en-US" sz="1050" b="1"/>
          </a:p>
        </p:txBody>
      </p:sp>
      <p:grpSp>
        <p:nvGrpSpPr>
          <p:cNvPr id="37" name="그룹 36"/>
          <p:cNvGrpSpPr/>
          <p:nvPr/>
        </p:nvGrpSpPr>
        <p:grpSpPr>
          <a:xfrm>
            <a:off x="0" y="5877272"/>
            <a:ext cx="9176804" cy="1016387"/>
            <a:chOff x="0" y="5877272"/>
            <a:chExt cx="9176804" cy="1016387"/>
          </a:xfrm>
        </p:grpSpPr>
        <p:grpSp>
          <p:nvGrpSpPr>
            <p:cNvPr id="38" name="그룹 37"/>
            <p:cNvGrpSpPr/>
            <p:nvPr/>
          </p:nvGrpSpPr>
          <p:grpSpPr>
            <a:xfrm>
              <a:off x="0" y="5877272"/>
              <a:ext cx="9142048" cy="755303"/>
              <a:chOff x="0" y="5877272"/>
              <a:chExt cx="9142048" cy="755303"/>
            </a:xfrm>
          </p:grpSpPr>
          <p:pic>
            <p:nvPicPr>
              <p:cNvPr id="41" name="그림 40"/>
              <p:cNvPicPr/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0" y="5877272"/>
                <a:ext cx="1259632" cy="755303"/>
              </a:xfrm>
              <a:prstGeom prst="rect">
                <a:avLst/>
              </a:prstGeom>
            </p:spPr>
          </p:pic>
          <p:pic>
            <p:nvPicPr>
              <p:cNvPr id="42" name="그림 41"/>
              <p:cNvPicPr/>
              <p:nvPr/>
            </p:nvPicPr>
            <p:blipFill rotWithShape="1">
              <a:blip r:embed="rId6"/>
              <a:stretch>
                <a:fillRect/>
              </a:stretch>
            </p:blipFill>
            <p:spPr>
              <a:xfrm>
                <a:off x="7882048" y="5902192"/>
                <a:ext cx="1260000" cy="695160"/>
              </a:xfrm>
              <a:prstGeom prst="rect">
                <a:avLst/>
              </a:prstGeom>
            </p:spPr>
          </p:pic>
        </p:grpSp>
        <p:sp>
          <p:nvSpPr>
            <p:cNvPr id="39" name="제목 2"/>
            <p:cNvSpPr txBox="1"/>
            <p:nvPr/>
          </p:nvSpPr>
          <p:spPr>
            <a:xfrm>
              <a:off x="1259631" y="5887942"/>
              <a:ext cx="6622417" cy="709410"/>
            </a:xfrm>
            <a:prstGeom prst="rect">
              <a:avLst/>
            </a:prstGeom>
            <a:effectLst/>
          </p:spPr>
          <p:txBody>
            <a:bodyPr vert="horz" lIns="91440" tIns="45720" rIns="91440" bIns="45720" anchor="t" anchorCtr="0">
              <a:noAutofit/>
            </a:bodyPr>
            <a:lstStyle>
              <a:lvl1pPr marL="640080" indent="-457200" algn="l" defTabSz="914400" rtl="0" eaLnBrk="1" latinLnBrk="1" hangingPunct="1">
                <a:spcBef>
                  <a:spcPct val="0"/>
                </a:spcBef>
                <a:buClr>
                  <a:schemeClr val="accent6">
                    <a:lumMod val="75000"/>
                  </a:schemeClr>
                </a:buClr>
                <a:buSzPct val="128000"/>
                <a:buFont typeface="Georgia"/>
                <a:buChar char="*"/>
                <a:defRPr sz="5400" b="1" i="0" kern="1200">
                  <a:gradFill>
                    <a:gsLst>
                      <a:gs pos="0">
                        <a:schemeClr val="tx1"/>
                      </a:gs>
                      <a:gs pos="4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2">
                          <a:alpha val="65000"/>
                        </a:schemeClr>
                      </a:gs>
                    </a:gsLst>
                    <a:lin ang="5400000" scaled="0"/>
                  </a:gradFill>
                  <a:effectLst>
                    <a:reflection blurRad="6350" stA="55000" endA="300" endPos="45500" dir="5400000" sy="-100000" algn="bl" rotWithShape="0"/>
                  </a:effectLst>
                  <a:latin typeface="+mj-lt"/>
                  <a:ea typeface="+mj-ea"/>
                  <a:cs typeface="+mj-cs"/>
                </a:defRPr>
              </a:lvl1pPr>
              <a:lvl2pPr eaLnBrk="1" latinLnBrk="1" hangingPunct="1">
                <a:defRPr>
                  <a:solidFill>
                    <a:schemeClr val="tx2"/>
                  </a:solidFill>
                </a:defRPr>
              </a:lvl2pPr>
              <a:lvl3pPr eaLnBrk="1" latinLnBrk="1" hangingPunct="1">
                <a:defRPr>
                  <a:solidFill>
                    <a:schemeClr val="tx2"/>
                  </a:solidFill>
                </a:defRPr>
              </a:lvl3pPr>
              <a:lvl4pPr eaLnBrk="1" latinLnBrk="1" hangingPunct="1">
                <a:defRPr>
                  <a:solidFill>
                    <a:schemeClr val="tx2"/>
                  </a:solidFill>
                </a:defRPr>
              </a:lvl4pPr>
              <a:lvl5pPr eaLnBrk="1" latinLnBrk="1" hangingPunct="1">
                <a:defRPr>
                  <a:solidFill>
                    <a:schemeClr val="tx2"/>
                  </a:solidFill>
                </a:defRPr>
              </a:lvl5pPr>
              <a:lvl6pPr eaLnBrk="1" latinLnBrk="1" hangingPunct="1">
                <a:defRPr>
                  <a:solidFill>
                    <a:schemeClr val="tx2"/>
                  </a:solidFill>
                </a:defRPr>
              </a:lvl6pPr>
              <a:lvl7pPr eaLnBrk="1" latinLnBrk="1" hangingPunct="1">
                <a:defRPr>
                  <a:solidFill>
                    <a:schemeClr val="tx2"/>
                  </a:solidFill>
                </a:defRPr>
              </a:lvl7pPr>
              <a:lvl8pPr eaLnBrk="1" latinLnBrk="1" hangingPunct="1">
                <a:defRPr>
                  <a:solidFill>
                    <a:schemeClr val="tx2"/>
                  </a:solidFill>
                </a:defRPr>
              </a:lvl8pPr>
              <a:lvl9pPr eaLnBrk="1" latin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marL="182880" indent="0" algn="ctr">
                <a:buNone/>
                <a:defRPr/>
              </a:pPr>
              <a:r>
                <a:rPr lang="en-US" altLang="ko-KR" sz="2400" b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The 20</a:t>
              </a:r>
              <a:r>
                <a:rPr lang="en-US" altLang="ko-KR" sz="2400" b="0" baseline="300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</a:t>
              </a:r>
              <a:r>
                <a:rPr lang="en-US" altLang="ko-KR" sz="2400" b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Technical Collaboration Meeting</a:t>
              </a:r>
              <a:endParaRPr lang="ko-KR" altLang="en-US" sz="2400" b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29108" y="6585882"/>
              <a:ext cx="914769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latinLnBrk="1">
                <a:defRPr/>
              </a:pPr>
              <a:r>
                <a:rPr lang="en-US" altLang="ko-KR" sz="12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함초롬바탕"/>
                  <a:ea typeface="함초롬바탕"/>
                  <a:cs typeface="함초롬바탕"/>
                </a:rPr>
                <a:t>Technical </a:t>
              </a:r>
              <a:r>
                <a:rPr lang="en-US" altLang="ko-KR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함초롬바탕"/>
                  <a:ea typeface="함초롬바탕"/>
                  <a:cs typeface="함초롬바탕"/>
                </a:rPr>
                <a:t>Collaboration</a:t>
              </a:r>
              <a:r>
                <a:rPr lang="en-US" altLang="ko-KR" sz="12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함초롬바탕"/>
                  <a:ea typeface="함초롬바탕"/>
                  <a:cs typeface="함초롬바탕"/>
                </a:rPr>
                <a:t> Meeting 2020, January, University of the Ryukyus, Okinawa, Japan</a:t>
              </a:r>
              <a:endParaRPr lang="ko-KR" altLang="en-US" sz="1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/>
                <a:ea typeface="함초롬바탕"/>
                <a:cs typeface="함초롬바탕"/>
              </a:endParaRPr>
            </a:p>
          </p:txBody>
        </p:sp>
      </p:grpSp>
      <p:sp>
        <p:nvSpPr>
          <p:cNvPr id="174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78600"/>
            <a:ext cx="2133600" cy="279400"/>
          </a:xfrm>
        </p:spPr>
        <p:txBody>
          <a:bodyPr vert="horz" wrap="square" lIns="91440" tIns="45720" rIns="91440" bIns="45720" anchor="t" anchorCtr="0"/>
          <a:lstStyle/>
          <a:p>
            <a:pPr>
              <a:defRPr/>
            </a:pPr>
            <a:r>
              <a:rPr lang="en-US" altLang="ko-KR"/>
              <a:t>17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 dir="r"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wipe dir="r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그룹 97"/>
          <p:cNvGrpSpPr/>
          <p:nvPr/>
        </p:nvGrpSpPr>
        <p:grpSpPr>
          <a:xfrm>
            <a:off x="4792383" y="3442557"/>
            <a:ext cx="4128770" cy="3036879"/>
            <a:chOff x="4792383" y="3442557"/>
            <a:chExt cx="4128770" cy="3036879"/>
          </a:xfrm>
        </p:grpSpPr>
        <p:grpSp>
          <p:nvGrpSpPr>
            <p:cNvPr id="63" name="그룹 62"/>
            <p:cNvGrpSpPr/>
            <p:nvPr/>
          </p:nvGrpSpPr>
          <p:grpSpPr>
            <a:xfrm>
              <a:off x="4792383" y="3442557"/>
              <a:ext cx="4128770" cy="3004540"/>
              <a:chOff x="4635300" y="1772816"/>
              <a:chExt cx="4213567" cy="4485161"/>
            </a:xfrm>
          </p:grpSpPr>
          <p:pic>
            <p:nvPicPr>
              <p:cNvPr id="65" name="그림 64"/>
              <p:cNvPicPr>
                <a:picLocks noChangeAspect="1"/>
              </p:cNvPicPr>
              <p:nvPr/>
            </p:nvPicPr>
            <p:blipFill rotWithShape="1">
              <a:blip r:embed="rId3"/>
              <a:stretch>
                <a:fillRect/>
              </a:stretch>
            </p:blipFill>
            <p:spPr>
              <a:xfrm rot="16200000">
                <a:off x="5004048" y="2492896"/>
                <a:ext cx="4464496" cy="3024336"/>
              </a:xfrm>
              <a:prstGeom prst="rect">
                <a:avLst/>
              </a:prstGeom>
            </p:spPr>
          </p:pic>
          <p:sp>
            <p:nvSpPr>
              <p:cNvPr id="64" name="TextBox 63"/>
              <p:cNvSpPr txBox="1"/>
              <p:nvPr/>
            </p:nvSpPr>
            <p:spPr>
              <a:xfrm>
                <a:off x="8056777" y="1790800"/>
                <a:ext cx="792088" cy="5972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ko-KR" sz="2000" b="1">
                    <a:solidFill>
                      <a:schemeClr val="bg1">
                        <a:lumMod val="50000"/>
                      </a:schemeClr>
                    </a:solidFill>
                  </a:rPr>
                  <a:t>V</a:t>
                </a:r>
                <a:r>
                  <a:rPr lang="en-US" altLang="ko-KR" sz="1050" b="1">
                    <a:solidFill>
                      <a:schemeClr val="bg1">
                        <a:lumMod val="50000"/>
                      </a:schemeClr>
                    </a:solidFill>
                  </a:rPr>
                  <a:t>DD</a:t>
                </a:r>
                <a:endParaRPr lang="ko-KR" altLang="en-US" sz="1050" b="1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6" name="TextBox 65"/>
              <p:cNvSpPr txBox="1"/>
              <p:nvPr/>
            </p:nvSpPr>
            <p:spPr>
              <a:xfrm>
                <a:off x="7567094" y="2307892"/>
                <a:ext cx="792090" cy="5793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ko-KR" sz="2000" b="1">
                    <a:solidFill>
                      <a:schemeClr val="bg1">
                        <a:lumMod val="50000"/>
                      </a:schemeClr>
                    </a:solidFill>
                  </a:rPr>
                  <a:t>T</a:t>
                </a:r>
                <a:r>
                  <a:rPr lang="en-US" altLang="ko-KR" sz="1050" b="1">
                    <a:solidFill>
                      <a:schemeClr val="bg1">
                        <a:lumMod val="50000"/>
                      </a:schemeClr>
                    </a:solidFill>
                  </a:rPr>
                  <a:t>4</a:t>
                </a:r>
                <a:endParaRPr lang="ko-KR" altLang="en-US" sz="1050" b="1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7277292" y="2971811"/>
                <a:ext cx="792088" cy="583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ko-KR" sz="2000" b="1">
                    <a:solidFill>
                      <a:schemeClr val="bg1">
                        <a:lumMod val="50000"/>
                      </a:schemeClr>
                    </a:solidFill>
                  </a:rPr>
                  <a:t>T</a:t>
                </a:r>
                <a:r>
                  <a:rPr lang="en-US" altLang="ko-KR" sz="1050" b="1">
                    <a:solidFill>
                      <a:schemeClr val="bg1">
                        <a:lumMod val="50000"/>
                      </a:schemeClr>
                    </a:solidFill>
                  </a:rPr>
                  <a:t>3</a:t>
                </a:r>
                <a:endParaRPr lang="ko-KR" altLang="en-US" sz="1050" b="1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5924625" y="2818744"/>
                <a:ext cx="792086" cy="580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ko-KR" sz="2000" b="1">
                    <a:solidFill>
                      <a:schemeClr val="bg1">
                        <a:lumMod val="50000"/>
                      </a:schemeClr>
                    </a:solidFill>
                  </a:rPr>
                  <a:t>T</a:t>
                </a:r>
                <a:r>
                  <a:rPr lang="en-US" altLang="ko-KR" sz="1050" b="1">
                    <a:solidFill>
                      <a:schemeClr val="bg1">
                        <a:lumMod val="50000"/>
                      </a:schemeClr>
                    </a:solidFill>
                  </a:rPr>
                  <a:t>6</a:t>
                </a:r>
                <a:endParaRPr lang="ko-KR" altLang="en-US" sz="1050" b="1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69" name="TextBox 68"/>
              <p:cNvSpPr txBox="1"/>
              <p:nvPr/>
            </p:nvSpPr>
            <p:spPr>
              <a:xfrm>
                <a:off x="6320669" y="3166947"/>
                <a:ext cx="766881" cy="5972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ko-KR" sz="2000" b="1">
                    <a:solidFill>
                      <a:schemeClr val="bg1">
                        <a:lumMod val="50000"/>
                      </a:schemeClr>
                    </a:solidFill>
                  </a:rPr>
                  <a:t>N1</a:t>
                </a:r>
                <a:endParaRPr lang="ko-KR" altLang="en-US" sz="2000" b="1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6726778" y="3981125"/>
                <a:ext cx="766882" cy="5972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ko-KR" sz="2000" b="1">
                    <a:solidFill>
                      <a:schemeClr val="bg1">
                        <a:lumMod val="50000"/>
                      </a:schemeClr>
                    </a:solidFill>
                  </a:rPr>
                  <a:t>N2</a:t>
                </a:r>
                <a:endParaRPr lang="ko-KR" altLang="en-US" sz="2000" b="1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6748314" y="4442479"/>
                <a:ext cx="766881" cy="5775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ko-KR" sz="2000" b="1">
                    <a:solidFill>
                      <a:schemeClr val="bg1">
                        <a:lumMod val="50000"/>
                      </a:schemeClr>
                    </a:solidFill>
                  </a:rPr>
                  <a:t>C</a:t>
                </a:r>
                <a:r>
                  <a:rPr lang="en-US" altLang="ko-KR" sz="1100" b="1">
                    <a:solidFill>
                      <a:schemeClr val="bg1">
                        <a:lumMod val="50000"/>
                      </a:schemeClr>
                    </a:solidFill>
                  </a:rPr>
                  <a:t>st</a:t>
                </a:r>
                <a:endParaRPr lang="ko-KR" altLang="en-US" sz="1100" b="1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2" name="TextBox 71"/>
              <p:cNvSpPr txBox="1"/>
              <p:nvPr/>
            </p:nvSpPr>
            <p:spPr>
              <a:xfrm>
                <a:off x="7339742" y="4436547"/>
                <a:ext cx="792086" cy="5835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ko-KR" sz="2000" b="1">
                    <a:solidFill>
                      <a:schemeClr val="bg1">
                        <a:lumMod val="50000"/>
                      </a:schemeClr>
                    </a:solidFill>
                  </a:rPr>
                  <a:t>T</a:t>
                </a:r>
                <a:r>
                  <a:rPr lang="en-US" altLang="ko-KR" sz="1050" b="1">
                    <a:solidFill>
                      <a:schemeClr val="bg1">
                        <a:lumMod val="50000"/>
                      </a:schemeClr>
                    </a:solidFill>
                  </a:rPr>
                  <a:t>2</a:t>
                </a:r>
                <a:endParaRPr lang="ko-KR" altLang="en-US" sz="1050" b="1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7339741" y="5187612"/>
                <a:ext cx="792086" cy="58606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ko-KR" sz="2000" b="1">
                    <a:solidFill>
                      <a:schemeClr val="bg1">
                        <a:lumMod val="50000"/>
                      </a:schemeClr>
                    </a:solidFill>
                  </a:rPr>
                  <a:t>T</a:t>
                </a:r>
                <a:r>
                  <a:rPr lang="en-US" altLang="ko-KR" sz="1050" b="1">
                    <a:solidFill>
                      <a:schemeClr val="bg1">
                        <a:lumMod val="50000"/>
                      </a:schemeClr>
                    </a:solidFill>
                  </a:rPr>
                  <a:t>5</a:t>
                </a:r>
                <a:endParaRPr lang="ko-KR" altLang="en-US" sz="1050" b="1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6691507" y="1895670"/>
                <a:ext cx="792088" cy="5792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ko-KR" sz="2000" b="1">
                    <a:solidFill>
                      <a:schemeClr val="bg1">
                        <a:lumMod val="50000"/>
                      </a:schemeClr>
                    </a:solidFill>
                  </a:rPr>
                  <a:t>V</a:t>
                </a:r>
                <a:r>
                  <a:rPr lang="en-US" altLang="ko-KR" sz="1050" b="1">
                    <a:solidFill>
                      <a:schemeClr val="bg1">
                        <a:lumMod val="50000"/>
                      </a:schemeClr>
                    </a:solidFill>
                  </a:rPr>
                  <a:t>INI</a:t>
                </a:r>
                <a:endParaRPr lang="ko-KR" altLang="en-US" sz="1050" b="1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75" name="TextBox 74"/>
              <p:cNvSpPr txBox="1"/>
              <p:nvPr/>
            </p:nvSpPr>
            <p:spPr>
              <a:xfrm>
                <a:off x="4932039" y="2184399"/>
                <a:ext cx="792088" cy="589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ko-KR" sz="2000" b="1"/>
                  <a:t>EM</a:t>
                </a:r>
                <a:r>
                  <a:rPr lang="en-US" altLang="ko-KR" sz="1100" b="1"/>
                  <a:t>2</a:t>
                </a:r>
                <a:endParaRPr lang="ko-KR" altLang="en-US" sz="1100" b="1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4640800" y="2818744"/>
                <a:ext cx="1264868" cy="5803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ko-KR" sz="2000" b="1"/>
                  <a:t>Vscan</a:t>
                </a:r>
                <a:r>
                  <a:rPr lang="en-US" altLang="ko-KR" sz="1100" b="1"/>
                  <a:t>1</a:t>
                </a:r>
                <a:endParaRPr lang="ko-KR" altLang="en-US" sz="1100" b="1"/>
              </a:p>
            </p:txBody>
          </p:sp>
          <p:sp>
            <p:nvSpPr>
              <p:cNvPr id="77" name="TextBox 76"/>
              <p:cNvSpPr txBox="1"/>
              <p:nvPr/>
            </p:nvSpPr>
            <p:spPr>
              <a:xfrm>
                <a:off x="4635300" y="5660695"/>
                <a:ext cx="1264868" cy="5822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ko-KR" sz="2000" b="1"/>
                  <a:t>Vscan</a:t>
                </a:r>
                <a:r>
                  <a:rPr lang="en-US" altLang="ko-KR" sz="1100" b="1"/>
                  <a:t>2</a:t>
                </a:r>
                <a:endParaRPr lang="ko-KR" altLang="en-US" sz="1100" b="1"/>
              </a:p>
            </p:txBody>
          </p:sp>
          <p:sp>
            <p:nvSpPr>
              <p:cNvPr id="78" name="TextBox 77"/>
              <p:cNvSpPr txBox="1"/>
              <p:nvPr/>
            </p:nvSpPr>
            <p:spPr>
              <a:xfrm>
                <a:off x="4977282" y="5198590"/>
                <a:ext cx="792086" cy="5893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ko-KR" sz="2000" b="1"/>
                  <a:t>EM</a:t>
                </a:r>
                <a:r>
                  <a:rPr lang="en-US" altLang="ko-KR" sz="1100" b="1"/>
                  <a:t>1</a:t>
                </a:r>
                <a:endParaRPr lang="ko-KR" altLang="en-US" sz="1100" b="1"/>
              </a:p>
            </p:txBody>
          </p:sp>
        </p:grpSp>
        <p:sp>
          <p:nvSpPr>
            <p:cNvPr id="137" name="TextBox 136"/>
            <p:cNvSpPr txBox="1"/>
            <p:nvPr/>
          </p:nvSpPr>
          <p:spPr>
            <a:xfrm>
              <a:off x="6177786" y="6079326"/>
              <a:ext cx="776147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000" b="1">
                  <a:solidFill>
                    <a:schemeClr val="bg1">
                      <a:lumMod val="50000"/>
                    </a:schemeClr>
                  </a:solidFill>
                </a:rPr>
                <a:t>T</a:t>
              </a:r>
              <a:r>
                <a:rPr lang="en-US" altLang="ko-KR" sz="1100" b="1">
                  <a:solidFill>
                    <a:schemeClr val="bg1">
                      <a:lumMod val="50000"/>
                    </a:schemeClr>
                  </a:solidFill>
                </a:rPr>
                <a:t>1</a:t>
              </a:r>
              <a:endParaRPr lang="ko-KR" altLang="en-US" sz="1100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141" name="TextBox 140"/>
          <p:cNvSpPr txBox="1"/>
          <p:nvPr/>
        </p:nvSpPr>
        <p:spPr>
          <a:xfrm>
            <a:off x="5754877" y="3345201"/>
            <a:ext cx="792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>
                <a:solidFill>
                  <a:srgbClr val="000000"/>
                </a:solidFill>
              </a:rPr>
              <a:t>V</a:t>
            </a:r>
            <a:r>
              <a:rPr lang="en-US" altLang="ko-KR" sz="1050" b="1">
                <a:solidFill>
                  <a:srgbClr val="000000"/>
                </a:solidFill>
              </a:rPr>
              <a:t>DATA</a:t>
            </a:r>
            <a:endParaRPr lang="ko-KR" altLang="en-US" sz="1050" b="1">
              <a:solidFill>
                <a:srgbClr val="000000"/>
              </a:solidFill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ko-KR"/>
              <a:t>LTPO Pixel Circuit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200371" y="1449388"/>
            <a:ext cx="4695479" cy="500379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5"/>
          <a:stretch>
            <a:fillRect/>
          </a:stretch>
        </p:blipFill>
        <p:spPr>
          <a:xfrm>
            <a:off x="5069899" y="1449389"/>
            <a:ext cx="3894713" cy="1872772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6459678" y="1610060"/>
            <a:ext cx="668606" cy="1712101"/>
          </a:xfrm>
          <a:prstGeom prst="rect">
            <a:avLst/>
          </a:prstGeom>
          <a:solidFill>
            <a:srgbClr val="FE7AE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966624" y="2279506"/>
            <a:ext cx="22650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그룹 25"/>
          <p:cNvGrpSpPr/>
          <p:nvPr/>
        </p:nvGrpSpPr>
        <p:grpSpPr>
          <a:xfrm>
            <a:off x="966624" y="2586814"/>
            <a:ext cx="1647302" cy="3073084"/>
            <a:chOff x="1259632" y="3032956"/>
            <a:chExt cx="1728192" cy="2520280"/>
          </a:xfrm>
        </p:grpSpPr>
        <p:grpSp>
          <p:nvGrpSpPr>
            <p:cNvPr id="21" name="그룹 20"/>
            <p:cNvGrpSpPr/>
            <p:nvPr/>
          </p:nvGrpSpPr>
          <p:grpSpPr>
            <a:xfrm>
              <a:off x="1259632" y="3032956"/>
              <a:ext cx="1728192" cy="144016"/>
              <a:chOff x="1259632" y="3032956"/>
              <a:chExt cx="1728192" cy="144016"/>
            </a:xfrm>
          </p:grpSpPr>
          <p:cxnSp>
            <p:nvCxnSpPr>
              <p:cNvPr id="13" name="직선 연결선 12"/>
              <p:cNvCxnSpPr/>
              <p:nvPr/>
            </p:nvCxnSpPr>
            <p:spPr>
              <a:xfrm>
                <a:off x="1259632" y="3032956"/>
                <a:ext cx="1728192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/>
              <p:cNvCxnSpPr/>
              <p:nvPr/>
            </p:nvCxnSpPr>
            <p:spPr>
              <a:xfrm>
                <a:off x="2987824" y="3032956"/>
                <a:ext cx="0" cy="144016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직선 연결선 22"/>
            <p:cNvCxnSpPr/>
            <p:nvPr/>
          </p:nvCxnSpPr>
          <p:spPr>
            <a:xfrm>
              <a:off x="1655676" y="3032956"/>
              <a:ext cx="0" cy="252028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1655676" y="5553236"/>
              <a:ext cx="396044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32" name="그룹 17431"/>
          <p:cNvGrpSpPr/>
          <p:nvPr/>
        </p:nvGrpSpPr>
        <p:grpSpPr>
          <a:xfrm>
            <a:off x="1882631" y="1736812"/>
            <a:ext cx="1584718" cy="1705745"/>
            <a:chOff x="1882631" y="1736812"/>
            <a:chExt cx="1584718" cy="1705745"/>
          </a:xfrm>
        </p:grpSpPr>
        <p:cxnSp>
          <p:nvCxnSpPr>
            <p:cNvPr id="31" name="직선 연결선 30"/>
            <p:cNvCxnSpPr/>
            <p:nvPr/>
          </p:nvCxnSpPr>
          <p:spPr>
            <a:xfrm>
              <a:off x="3455875" y="1736812"/>
              <a:ext cx="1" cy="1230710"/>
            </a:xfrm>
            <a:prstGeom prst="line">
              <a:avLst/>
            </a:prstGeom>
            <a:ln w="38100">
              <a:solidFill>
                <a:srgbClr val="FE7A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09" name="직선 연결선 17408"/>
            <p:cNvCxnSpPr/>
            <p:nvPr/>
          </p:nvCxnSpPr>
          <p:spPr>
            <a:xfrm flipH="1">
              <a:off x="1882631" y="2967522"/>
              <a:ext cx="1584718" cy="0"/>
            </a:xfrm>
            <a:prstGeom prst="line">
              <a:avLst/>
            </a:prstGeom>
            <a:ln w="38100">
              <a:solidFill>
                <a:srgbClr val="FE7A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12" name="직선 연결선 17411"/>
            <p:cNvCxnSpPr/>
            <p:nvPr/>
          </p:nvCxnSpPr>
          <p:spPr>
            <a:xfrm>
              <a:off x="1949153" y="2967519"/>
              <a:ext cx="0" cy="475038"/>
            </a:xfrm>
            <a:prstGeom prst="line">
              <a:avLst/>
            </a:prstGeom>
            <a:ln w="38100">
              <a:solidFill>
                <a:srgbClr val="FE7A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23" name="그룹 17422"/>
          <p:cNvGrpSpPr/>
          <p:nvPr/>
        </p:nvGrpSpPr>
        <p:grpSpPr>
          <a:xfrm>
            <a:off x="996396" y="5229239"/>
            <a:ext cx="2470952" cy="878024"/>
            <a:chOff x="1259632" y="5193196"/>
            <a:chExt cx="2592288" cy="720080"/>
          </a:xfrm>
        </p:grpSpPr>
        <p:cxnSp>
          <p:nvCxnSpPr>
            <p:cNvPr id="17418" name="직선 연결선 17417"/>
            <p:cNvCxnSpPr/>
            <p:nvPr/>
          </p:nvCxnSpPr>
          <p:spPr>
            <a:xfrm>
              <a:off x="1259632" y="5913276"/>
              <a:ext cx="1044116" cy="0"/>
            </a:xfrm>
            <a:prstGeom prst="line">
              <a:avLst/>
            </a:prstGeom>
            <a:ln w="38100">
              <a:solidFill>
                <a:srgbClr val="FE7A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20" name="직선 연결선 17419"/>
            <p:cNvCxnSpPr/>
            <p:nvPr/>
          </p:nvCxnSpPr>
          <p:spPr>
            <a:xfrm flipV="1">
              <a:off x="2303748" y="5193196"/>
              <a:ext cx="0" cy="720080"/>
            </a:xfrm>
            <a:prstGeom prst="line">
              <a:avLst/>
            </a:prstGeom>
            <a:ln w="38100">
              <a:solidFill>
                <a:srgbClr val="FE7A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22" name="직선 연결선 17421"/>
            <p:cNvCxnSpPr/>
            <p:nvPr/>
          </p:nvCxnSpPr>
          <p:spPr>
            <a:xfrm>
              <a:off x="2303748" y="5193196"/>
              <a:ext cx="1548172" cy="0"/>
            </a:xfrm>
            <a:prstGeom prst="line">
              <a:avLst/>
            </a:prstGeom>
            <a:ln w="38100">
              <a:solidFill>
                <a:srgbClr val="FE7A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33" name="그룹 17432"/>
          <p:cNvGrpSpPr/>
          <p:nvPr/>
        </p:nvGrpSpPr>
        <p:grpSpPr>
          <a:xfrm>
            <a:off x="1123725" y="2608765"/>
            <a:ext cx="3533246" cy="2716101"/>
            <a:chOff x="1123725" y="2608765"/>
            <a:chExt cx="3533246" cy="2716101"/>
          </a:xfrm>
        </p:grpSpPr>
        <p:sp>
          <p:nvSpPr>
            <p:cNvPr id="53" name="타원형 설명선 52"/>
            <p:cNvSpPr/>
            <p:nvPr/>
          </p:nvSpPr>
          <p:spPr>
            <a:xfrm>
              <a:off x="3829878" y="4611471"/>
              <a:ext cx="827093" cy="713395"/>
            </a:xfrm>
            <a:prstGeom prst="wedgeEllipseCallout">
              <a:avLst>
                <a:gd name="adj1" fmla="val -30126"/>
                <a:gd name="adj2" fmla="val 58593"/>
              </a:avLst>
            </a:prstGeom>
            <a:solidFill>
              <a:srgbClr val="8AD6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/>
                <a:t>V</a:t>
              </a:r>
              <a:r>
                <a:rPr lang="en-US" altLang="ko-KR" sz="1000"/>
                <a:t>INI</a:t>
              </a:r>
            </a:p>
          </p:txBody>
        </p:sp>
        <p:sp>
          <p:nvSpPr>
            <p:cNvPr id="59" name="타원형 설명선 58"/>
            <p:cNvSpPr/>
            <p:nvPr/>
          </p:nvSpPr>
          <p:spPr>
            <a:xfrm>
              <a:off x="1123725" y="2608765"/>
              <a:ext cx="827093" cy="713395"/>
            </a:xfrm>
            <a:prstGeom prst="wedgeEllipseCallout">
              <a:avLst>
                <a:gd name="adj1" fmla="val 31294"/>
                <a:gd name="adj2" fmla="val 67494"/>
              </a:avLst>
            </a:prstGeom>
            <a:solidFill>
              <a:srgbClr val="8AD6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/>
                <a:t>V</a:t>
              </a:r>
              <a:r>
                <a:rPr lang="en-US" altLang="ko-KR" sz="1000"/>
                <a:t>DD</a:t>
              </a:r>
            </a:p>
          </p:txBody>
        </p:sp>
      </p:grpSp>
      <p:cxnSp>
        <p:nvCxnSpPr>
          <p:cNvPr id="93" name="직선 연결선 92"/>
          <p:cNvCxnSpPr/>
          <p:nvPr/>
        </p:nvCxnSpPr>
        <p:spPr>
          <a:xfrm>
            <a:off x="5868144" y="3897051"/>
            <a:ext cx="2845083" cy="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직선 연결선 132"/>
          <p:cNvCxnSpPr/>
          <p:nvPr/>
        </p:nvCxnSpPr>
        <p:spPr>
          <a:xfrm>
            <a:off x="5877511" y="4308222"/>
            <a:ext cx="287120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그룹 48"/>
          <p:cNvGrpSpPr/>
          <p:nvPr/>
        </p:nvGrpSpPr>
        <p:grpSpPr>
          <a:xfrm>
            <a:off x="1764199" y="1582093"/>
            <a:ext cx="7234512" cy="4368171"/>
            <a:chOff x="1764199" y="1582093"/>
            <a:chExt cx="7234512" cy="4368171"/>
          </a:xfrm>
        </p:grpSpPr>
        <p:grpSp>
          <p:nvGrpSpPr>
            <p:cNvPr id="17416" name="그룹 17415"/>
            <p:cNvGrpSpPr/>
            <p:nvPr/>
          </p:nvGrpSpPr>
          <p:grpSpPr>
            <a:xfrm>
              <a:off x="1764199" y="1582093"/>
              <a:ext cx="2774341" cy="4368171"/>
              <a:chOff x="2057471" y="2240867"/>
              <a:chExt cx="2910574" cy="3582398"/>
            </a:xfrm>
          </p:grpSpPr>
          <p:sp>
            <p:nvSpPr>
              <p:cNvPr id="17415" name="타원형 설명선 17414"/>
              <p:cNvSpPr/>
              <p:nvPr/>
            </p:nvSpPr>
            <p:spPr>
              <a:xfrm>
                <a:off x="4043443" y="2240867"/>
                <a:ext cx="924602" cy="540060"/>
              </a:xfrm>
              <a:prstGeom prst="wedgeEllipseCallout">
                <a:avLst>
                  <a:gd name="adj1" fmla="val -45021"/>
                  <a:gd name="adj2" fmla="val 50804"/>
                </a:avLst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ko-KR" sz="1200"/>
                  <a:t>ON</a:t>
                </a:r>
                <a:endParaRPr lang="ko-KR" altLang="en-US" sz="1200"/>
              </a:p>
            </p:txBody>
          </p:sp>
          <p:sp>
            <p:nvSpPr>
              <p:cNvPr id="40" name="타원형 설명선 39"/>
              <p:cNvSpPr/>
              <p:nvPr/>
            </p:nvSpPr>
            <p:spPr>
              <a:xfrm>
                <a:off x="2615533" y="5283205"/>
                <a:ext cx="924602" cy="540060"/>
              </a:xfrm>
              <a:prstGeom prst="wedgeEllipseCallout">
                <a:avLst>
                  <a:gd name="adj1" fmla="val -45021"/>
                  <a:gd name="adj2" fmla="val 50804"/>
                </a:avLst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ko-KR" sz="1200"/>
                  <a:t>ON</a:t>
                </a:r>
                <a:endParaRPr lang="ko-KR" altLang="en-US" sz="1200"/>
              </a:p>
            </p:txBody>
          </p:sp>
          <p:sp>
            <p:nvSpPr>
              <p:cNvPr id="41" name="타원형 설명선 40"/>
              <p:cNvSpPr/>
              <p:nvPr/>
            </p:nvSpPr>
            <p:spPr>
              <a:xfrm>
                <a:off x="2057471" y="2507763"/>
                <a:ext cx="924602" cy="540060"/>
              </a:xfrm>
              <a:prstGeom prst="wedgeEllipseCallout">
                <a:avLst>
                  <a:gd name="adj1" fmla="val 45222"/>
                  <a:gd name="adj2" fmla="val 48688"/>
                </a:avLst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ko-KR" sz="1200"/>
                  <a:t>ON</a:t>
                </a:r>
                <a:endParaRPr lang="ko-KR" altLang="en-US" sz="1200"/>
              </a:p>
            </p:txBody>
          </p:sp>
        </p:grpSp>
        <p:grpSp>
          <p:nvGrpSpPr>
            <p:cNvPr id="48" name="그룹 47"/>
            <p:cNvGrpSpPr/>
            <p:nvPr/>
          </p:nvGrpSpPr>
          <p:grpSpPr>
            <a:xfrm>
              <a:off x="5869874" y="3119322"/>
              <a:ext cx="3128837" cy="1291933"/>
              <a:chOff x="5869874" y="3119322"/>
              <a:chExt cx="3128837" cy="1291933"/>
            </a:xfrm>
          </p:grpSpPr>
          <p:sp>
            <p:nvSpPr>
              <p:cNvPr id="102" name="타원형 설명선 101"/>
              <p:cNvSpPr/>
              <p:nvPr/>
            </p:nvSpPr>
            <p:spPr>
              <a:xfrm>
                <a:off x="5869874" y="3410507"/>
                <a:ext cx="881325" cy="658518"/>
              </a:xfrm>
              <a:prstGeom prst="wedgeEllipseCallout">
                <a:avLst>
                  <a:gd name="adj1" fmla="val 21266"/>
                  <a:gd name="adj2" fmla="val 73947"/>
                </a:avLst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ko-KR" sz="1200"/>
                  <a:t>ON</a:t>
                </a:r>
                <a:endParaRPr lang="ko-KR" altLang="en-US" sz="1200"/>
              </a:p>
            </p:txBody>
          </p:sp>
          <p:sp>
            <p:nvSpPr>
              <p:cNvPr id="100" name="타원형 설명선 99"/>
              <p:cNvSpPr/>
              <p:nvPr/>
            </p:nvSpPr>
            <p:spPr>
              <a:xfrm>
                <a:off x="7293370" y="3119322"/>
                <a:ext cx="881325" cy="658518"/>
              </a:xfrm>
              <a:prstGeom prst="wedgeEllipseCallout">
                <a:avLst>
                  <a:gd name="adj1" fmla="val 21266"/>
                  <a:gd name="adj2" fmla="val 66233"/>
                </a:avLst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ko-KR" sz="1200"/>
                  <a:t>ON</a:t>
                </a:r>
                <a:endParaRPr lang="ko-KR" altLang="en-US" sz="1200"/>
              </a:p>
            </p:txBody>
          </p:sp>
          <p:sp>
            <p:nvSpPr>
              <p:cNvPr id="101" name="타원형 설명선 100"/>
              <p:cNvSpPr/>
              <p:nvPr/>
            </p:nvSpPr>
            <p:spPr>
              <a:xfrm>
                <a:off x="8117386" y="3752737"/>
                <a:ext cx="881325" cy="658518"/>
              </a:xfrm>
              <a:prstGeom prst="wedgeEllipseCallout">
                <a:avLst>
                  <a:gd name="adj1" fmla="val -45021"/>
                  <a:gd name="adj2" fmla="val 50804"/>
                </a:avLst>
              </a:prstGeom>
              <a:solidFill>
                <a:srgbClr val="FFCC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ko-KR" sz="1200"/>
                  <a:t>ON</a:t>
                </a:r>
                <a:endParaRPr lang="ko-KR" altLang="en-US" sz="1200"/>
              </a:p>
            </p:txBody>
          </p:sp>
        </p:grpSp>
      </p:grpSp>
      <p:sp>
        <p:nvSpPr>
          <p:cNvPr id="47" name="원호 46"/>
          <p:cNvSpPr/>
          <p:nvPr/>
        </p:nvSpPr>
        <p:spPr>
          <a:xfrm rot="16385934">
            <a:off x="6364099" y="3838001"/>
            <a:ext cx="831378" cy="715511"/>
          </a:xfrm>
          <a:prstGeom prst="arc">
            <a:avLst>
              <a:gd name="adj1" fmla="val 11624286"/>
              <a:gd name="adj2" fmla="val 21435007"/>
            </a:avLst>
          </a:prstGeom>
          <a:ln w="57150">
            <a:solidFill>
              <a:srgbClr val="FE7A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89" name="그룹 88"/>
          <p:cNvGrpSpPr/>
          <p:nvPr/>
        </p:nvGrpSpPr>
        <p:grpSpPr>
          <a:xfrm>
            <a:off x="7420287" y="3654660"/>
            <a:ext cx="724720" cy="1535245"/>
            <a:chOff x="7420287" y="3654660"/>
            <a:chExt cx="724720" cy="1535245"/>
          </a:xfrm>
        </p:grpSpPr>
        <p:cxnSp>
          <p:nvCxnSpPr>
            <p:cNvPr id="56" name="직선 연결선 55"/>
            <p:cNvCxnSpPr>
              <a:stCxn id="64" idx="1"/>
            </p:cNvCxnSpPr>
            <p:nvPr/>
          </p:nvCxnSpPr>
          <p:spPr>
            <a:xfrm flipH="1">
              <a:off x="8117386" y="3654660"/>
              <a:ext cx="27621" cy="427336"/>
            </a:xfrm>
            <a:prstGeom prst="line">
              <a:avLst/>
            </a:prstGeom>
            <a:ln w="38100">
              <a:solidFill>
                <a:srgbClr val="FE7A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 59"/>
            <p:cNvCxnSpPr>
              <a:stCxn id="101" idx="2"/>
            </p:cNvCxnSpPr>
            <p:nvPr/>
          </p:nvCxnSpPr>
          <p:spPr>
            <a:xfrm flipH="1">
              <a:off x="7808360" y="4081996"/>
              <a:ext cx="309026" cy="0"/>
            </a:xfrm>
            <a:prstGeom prst="line">
              <a:avLst/>
            </a:prstGeom>
            <a:ln w="38100">
              <a:solidFill>
                <a:srgbClr val="FE7A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직선 연결선 78"/>
            <p:cNvCxnSpPr/>
            <p:nvPr/>
          </p:nvCxnSpPr>
          <p:spPr>
            <a:xfrm>
              <a:off x="7808360" y="4081996"/>
              <a:ext cx="0" cy="586209"/>
            </a:xfrm>
            <a:prstGeom prst="line">
              <a:avLst/>
            </a:prstGeom>
            <a:ln w="38100">
              <a:solidFill>
                <a:srgbClr val="FE7A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연결선 85"/>
            <p:cNvCxnSpPr/>
            <p:nvPr/>
          </p:nvCxnSpPr>
          <p:spPr>
            <a:xfrm flipH="1">
              <a:off x="7420287" y="4644499"/>
              <a:ext cx="388073" cy="0"/>
            </a:xfrm>
            <a:prstGeom prst="line">
              <a:avLst/>
            </a:prstGeom>
            <a:ln w="38100">
              <a:solidFill>
                <a:srgbClr val="FE7A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직선 연결선 87"/>
            <p:cNvCxnSpPr/>
            <p:nvPr/>
          </p:nvCxnSpPr>
          <p:spPr>
            <a:xfrm>
              <a:off x="7420287" y="4668205"/>
              <a:ext cx="0" cy="521700"/>
            </a:xfrm>
            <a:prstGeom prst="line">
              <a:avLst/>
            </a:prstGeom>
            <a:ln w="38100">
              <a:solidFill>
                <a:srgbClr val="FE7A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그룹 89"/>
          <p:cNvGrpSpPr/>
          <p:nvPr/>
        </p:nvGrpSpPr>
        <p:grpSpPr>
          <a:xfrm>
            <a:off x="6803948" y="3632078"/>
            <a:ext cx="1483812" cy="1389539"/>
            <a:chOff x="6803948" y="3632078"/>
            <a:chExt cx="1483812" cy="1389539"/>
          </a:xfrm>
        </p:grpSpPr>
        <p:sp>
          <p:nvSpPr>
            <p:cNvPr id="126" name="타원형 설명선 125"/>
            <p:cNvSpPr/>
            <p:nvPr/>
          </p:nvSpPr>
          <p:spPr>
            <a:xfrm>
              <a:off x="6803948" y="3632078"/>
              <a:ext cx="827093" cy="713395"/>
            </a:xfrm>
            <a:prstGeom prst="wedgeEllipseCallout">
              <a:avLst>
                <a:gd name="adj1" fmla="val -30126"/>
                <a:gd name="adj2" fmla="val 58593"/>
              </a:avLst>
            </a:prstGeom>
            <a:solidFill>
              <a:srgbClr val="8AD6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/>
                <a:t>V</a:t>
              </a:r>
              <a:r>
                <a:rPr lang="en-US" altLang="ko-KR" sz="1000"/>
                <a:t>INI</a:t>
              </a:r>
            </a:p>
          </p:txBody>
        </p:sp>
        <p:sp>
          <p:nvSpPr>
            <p:cNvPr id="127" name="타원형 설명선 126"/>
            <p:cNvSpPr/>
            <p:nvPr/>
          </p:nvSpPr>
          <p:spPr>
            <a:xfrm>
              <a:off x="7460667" y="4308222"/>
              <a:ext cx="827093" cy="713395"/>
            </a:xfrm>
            <a:prstGeom prst="wedgeEllipseCallout">
              <a:avLst>
                <a:gd name="adj1" fmla="val -50087"/>
                <a:gd name="adj2" fmla="val 62153"/>
              </a:avLst>
            </a:prstGeom>
            <a:solidFill>
              <a:srgbClr val="8AD6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altLang="ko-KR"/>
                <a:t>V</a:t>
              </a:r>
              <a:r>
                <a:rPr lang="en-US" altLang="ko-KR" sz="1000"/>
                <a:t>DD</a:t>
              </a:r>
            </a:p>
          </p:txBody>
        </p:sp>
      </p:grpSp>
      <p:sp>
        <p:nvSpPr>
          <p:cNvPr id="144" name="TextBox 143"/>
          <p:cNvSpPr txBox="1"/>
          <p:nvPr/>
        </p:nvSpPr>
        <p:spPr>
          <a:xfrm>
            <a:off x="29108" y="6585882"/>
            <a:ext cx="91476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en-US" altLang="ko-KR" sz="1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/>
                <a:ea typeface="함초롬바탕"/>
                <a:cs typeface="함초롬바탕"/>
              </a:rPr>
              <a:t>Technical </a:t>
            </a:r>
            <a:r>
              <a:rPr lang="en-US" altLang="ko-KR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/>
                <a:ea typeface="함초롬바탕"/>
                <a:cs typeface="함초롬바탕"/>
              </a:rPr>
              <a:t>Collaboration</a:t>
            </a:r>
            <a:r>
              <a:rPr lang="en-US" altLang="ko-KR" sz="1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/>
                <a:ea typeface="함초롬바탕"/>
                <a:cs typeface="함초롬바탕"/>
              </a:rPr>
              <a:t> Meeting 2020, January, University of the Ryukyus, Okinawa, Japan</a:t>
            </a:r>
            <a:endParaRPr lang="ko-KR" altLang="en-US" sz="1200" b="1" dirty="0">
              <a:solidFill>
                <a:schemeClr val="accent1">
                  <a:lumMod val="20000"/>
                  <a:lumOff val="80000"/>
                </a:schemeClr>
              </a:solidFill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1743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78600"/>
            <a:ext cx="2133600" cy="279400"/>
          </a:xfrm>
        </p:spPr>
        <p:txBody>
          <a:bodyPr vert="horz" wrap="square" lIns="91440" tIns="45720" rIns="91440" bIns="45720" anchor="t" anchorCtr="0"/>
          <a:lstStyle/>
          <a:p>
            <a:pPr>
              <a:defRPr/>
            </a:pPr>
            <a:r>
              <a:rPr lang="en-US" altLang="ko-KR"/>
              <a:t>18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 dir="r"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000"/>
                                        <p:tgtEl>
                                          <p:spTgt spid="1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ko-KR"/>
              <a:t>LTPO Pixel Circuit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00371" y="1449388"/>
            <a:ext cx="4695479" cy="500379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069899" y="1449389"/>
            <a:ext cx="3894713" cy="1872772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6459678" y="1591971"/>
            <a:ext cx="668606" cy="1730190"/>
          </a:xfrm>
          <a:prstGeom prst="rect">
            <a:avLst/>
          </a:prstGeom>
          <a:solidFill>
            <a:srgbClr val="FE7AE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966624" y="2279506"/>
            <a:ext cx="22650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그룹 25"/>
          <p:cNvGrpSpPr/>
          <p:nvPr/>
        </p:nvGrpSpPr>
        <p:grpSpPr>
          <a:xfrm>
            <a:off x="966624" y="2586814"/>
            <a:ext cx="1647302" cy="3073084"/>
            <a:chOff x="1259632" y="3032956"/>
            <a:chExt cx="1728192" cy="2520280"/>
          </a:xfrm>
        </p:grpSpPr>
        <p:grpSp>
          <p:nvGrpSpPr>
            <p:cNvPr id="21" name="그룹 20"/>
            <p:cNvGrpSpPr/>
            <p:nvPr/>
          </p:nvGrpSpPr>
          <p:grpSpPr>
            <a:xfrm>
              <a:off x="1259632" y="3032956"/>
              <a:ext cx="1728192" cy="144016"/>
              <a:chOff x="1259632" y="3032956"/>
              <a:chExt cx="1728192" cy="144016"/>
            </a:xfrm>
          </p:grpSpPr>
          <p:cxnSp>
            <p:nvCxnSpPr>
              <p:cNvPr id="13" name="직선 연결선 12"/>
              <p:cNvCxnSpPr/>
              <p:nvPr/>
            </p:nvCxnSpPr>
            <p:spPr>
              <a:xfrm>
                <a:off x="1259632" y="3032956"/>
                <a:ext cx="1728192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/>
              <p:cNvCxnSpPr/>
              <p:nvPr/>
            </p:nvCxnSpPr>
            <p:spPr>
              <a:xfrm>
                <a:off x="2987824" y="3032956"/>
                <a:ext cx="0" cy="144016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직선 연결선 22"/>
            <p:cNvCxnSpPr/>
            <p:nvPr/>
          </p:nvCxnSpPr>
          <p:spPr>
            <a:xfrm>
              <a:off x="1655676" y="3032956"/>
              <a:ext cx="0" cy="252028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1655676" y="5553236"/>
              <a:ext cx="396044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32" name="그룹 17431"/>
          <p:cNvGrpSpPr/>
          <p:nvPr/>
        </p:nvGrpSpPr>
        <p:grpSpPr>
          <a:xfrm>
            <a:off x="1882631" y="1736812"/>
            <a:ext cx="1584718" cy="1705745"/>
            <a:chOff x="1882631" y="1736812"/>
            <a:chExt cx="1584718" cy="1705745"/>
          </a:xfrm>
        </p:grpSpPr>
        <p:cxnSp>
          <p:nvCxnSpPr>
            <p:cNvPr id="31" name="직선 연결선 30"/>
            <p:cNvCxnSpPr/>
            <p:nvPr/>
          </p:nvCxnSpPr>
          <p:spPr>
            <a:xfrm>
              <a:off x="3455875" y="1736812"/>
              <a:ext cx="1" cy="1230710"/>
            </a:xfrm>
            <a:prstGeom prst="line">
              <a:avLst/>
            </a:prstGeom>
            <a:ln w="38100">
              <a:solidFill>
                <a:srgbClr val="FE7A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09" name="직선 연결선 17408"/>
            <p:cNvCxnSpPr/>
            <p:nvPr/>
          </p:nvCxnSpPr>
          <p:spPr>
            <a:xfrm flipH="1">
              <a:off x="1882631" y="2967522"/>
              <a:ext cx="1584718" cy="0"/>
            </a:xfrm>
            <a:prstGeom prst="line">
              <a:avLst/>
            </a:prstGeom>
            <a:ln w="38100">
              <a:solidFill>
                <a:srgbClr val="FE7A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12" name="직선 연결선 17411"/>
            <p:cNvCxnSpPr/>
            <p:nvPr/>
          </p:nvCxnSpPr>
          <p:spPr>
            <a:xfrm>
              <a:off x="1949153" y="2967519"/>
              <a:ext cx="0" cy="475038"/>
            </a:xfrm>
            <a:prstGeom prst="line">
              <a:avLst/>
            </a:prstGeom>
            <a:ln w="38100">
              <a:solidFill>
                <a:srgbClr val="FE7A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23" name="그룹 17422"/>
          <p:cNvGrpSpPr/>
          <p:nvPr/>
        </p:nvGrpSpPr>
        <p:grpSpPr>
          <a:xfrm>
            <a:off x="996396" y="5229239"/>
            <a:ext cx="2470952" cy="878024"/>
            <a:chOff x="1259632" y="5193196"/>
            <a:chExt cx="2592288" cy="720080"/>
          </a:xfrm>
        </p:grpSpPr>
        <p:cxnSp>
          <p:nvCxnSpPr>
            <p:cNvPr id="17418" name="직선 연결선 17417"/>
            <p:cNvCxnSpPr/>
            <p:nvPr/>
          </p:nvCxnSpPr>
          <p:spPr>
            <a:xfrm>
              <a:off x="1259632" y="5913276"/>
              <a:ext cx="1044116" cy="0"/>
            </a:xfrm>
            <a:prstGeom prst="line">
              <a:avLst/>
            </a:prstGeom>
            <a:ln w="38100">
              <a:solidFill>
                <a:srgbClr val="FE7A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20" name="직선 연결선 17419"/>
            <p:cNvCxnSpPr/>
            <p:nvPr/>
          </p:nvCxnSpPr>
          <p:spPr>
            <a:xfrm flipV="1">
              <a:off x="2303748" y="5193196"/>
              <a:ext cx="0" cy="720080"/>
            </a:xfrm>
            <a:prstGeom prst="line">
              <a:avLst/>
            </a:prstGeom>
            <a:ln w="38100">
              <a:solidFill>
                <a:srgbClr val="FE7A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22" name="직선 연결선 17421"/>
            <p:cNvCxnSpPr/>
            <p:nvPr/>
          </p:nvCxnSpPr>
          <p:spPr>
            <a:xfrm>
              <a:off x="2303748" y="5193196"/>
              <a:ext cx="1548172" cy="0"/>
            </a:xfrm>
            <a:prstGeom prst="line">
              <a:avLst/>
            </a:prstGeom>
            <a:ln w="38100">
              <a:solidFill>
                <a:srgbClr val="FE7A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타원형 설명선 52"/>
          <p:cNvSpPr/>
          <p:nvPr/>
        </p:nvSpPr>
        <p:spPr>
          <a:xfrm>
            <a:off x="3829878" y="4611471"/>
            <a:ext cx="827093" cy="713395"/>
          </a:xfrm>
          <a:prstGeom prst="wedgeEllipseCallout">
            <a:avLst>
              <a:gd name="adj1" fmla="val -30126"/>
              <a:gd name="adj2" fmla="val 58593"/>
            </a:avLst>
          </a:prstGeom>
          <a:solidFill>
            <a:srgbClr val="8AD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/>
              <a:t>V</a:t>
            </a:r>
            <a:r>
              <a:rPr lang="en-US" altLang="ko-KR" sz="1000"/>
              <a:t>INI</a:t>
            </a:r>
          </a:p>
        </p:txBody>
      </p:sp>
      <p:sp>
        <p:nvSpPr>
          <p:cNvPr id="59" name="타원형 설명선 58"/>
          <p:cNvSpPr/>
          <p:nvPr/>
        </p:nvSpPr>
        <p:spPr>
          <a:xfrm>
            <a:off x="1123725" y="2608765"/>
            <a:ext cx="827093" cy="713395"/>
          </a:xfrm>
          <a:prstGeom prst="wedgeEllipseCallout">
            <a:avLst>
              <a:gd name="adj1" fmla="val 31294"/>
              <a:gd name="adj2" fmla="val 67494"/>
            </a:avLst>
          </a:prstGeom>
          <a:solidFill>
            <a:srgbClr val="8AD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/>
              <a:t>V</a:t>
            </a:r>
            <a:r>
              <a:rPr lang="en-US" altLang="ko-KR" sz="1000"/>
              <a:t>DD</a:t>
            </a:r>
          </a:p>
        </p:txBody>
      </p:sp>
      <p:grpSp>
        <p:nvGrpSpPr>
          <p:cNvPr id="63" name="그룹 62"/>
          <p:cNvGrpSpPr/>
          <p:nvPr/>
        </p:nvGrpSpPr>
        <p:grpSpPr>
          <a:xfrm>
            <a:off x="4797772" y="3442557"/>
            <a:ext cx="4123380" cy="2992297"/>
            <a:chOff x="4640800" y="1772816"/>
            <a:chExt cx="4208067" cy="4466885"/>
          </a:xfrm>
        </p:grpSpPr>
        <p:pic>
          <p:nvPicPr>
            <p:cNvPr id="65" name="그림 64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 rot="16200000">
              <a:off x="5004048" y="2492896"/>
              <a:ext cx="4464496" cy="3024336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8056775" y="1790801"/>
              <a:ext cx="792088" cy="5972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000" b="1">
                  <a:solidFill>
                    <a:schemeClr val="bg1">
                      <a:lumMod val="50000"/>
                    </a:schemeClr>
                  </a:solidFill>
                </a:rPr>
                <a:t>V</a:t>
              </a:r>
              <a:r>
                <a:rPr lang="en-US" altLang="ko-KR" sz="1050" b="1">
                  <a:solidFill>
                    <a:schemeClr val="bg1">
                      <a:lumMod val="50000"/>
                    </a:schemeClr>
                  </a:solidFill>
                </a:rPr>
                <a:t>DD</a:t>
              </a:r>
              <a:endParaRPr lang="ko-KR" altLang="en-US" sz="1050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567092" y="2307886"/>
              <a:ext cx="792088" cy="57935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000" b="1">
                  <a:solidFill>
                    <a:schemeClr val="bg1">
                      <a:lumMod val="50000"/>
                    </a:schemeClr>
                  </a:solidFill>
                </a:rPr>
                <a:t>T</a:t>
              </a:r>
              <a:r>
                <a:rPr lang="en-US" altLang="ko-KR" sz="1050" b="1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  <a:endParaRPr lang="ko-KR" altLang="en-US" sz="1050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277294" y="2971808"/>
              <a:ext cx="792086" cy="583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000" b="1">
                  <a:solidFill>
                    <a:schemeClr val="bg1">
                      <a:lumMod val="50000"/>
                    </a:schemeClr>
                  </a:solidFill>
                </a:rPr>
                <a:t>T</a:t>
              </a:r>
              <a:r>
                <a:rPr lang="en-US" altLang="ko-KR" sz="1050" b="1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  <a:endParaRPr lang="ko-KR" altLang="en-US" sz="1050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924623" y="2818738"/>
              <a:ext cx="792088" cy="58038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000" b="1">
                  <a:solidFill>
                    <a:schemeClr val="bg1">
                      <a:lumMod val="50000"/>
                    </a:schemeClr>
                  </a:solidFill>
                </a:rPr>
                <a:t>T</a:t>
              </a:r>
              <a:r>
                <a:rPr lang="en-US" altLang="ko-KR" sz="1050" b="1">
                  <a:solidFill>
                    <a:schemeClr val="bg1">
                      <a:lumMod val="50000"/>
                    </a:schemeClr>
                  </a:solidFill>
                </a:rPr>
                <a:t>6</a:t>
              </a:r>
              <a:endParaRPr lang="ko-KR" altLang="en-US" sz="1050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320667" y="3166944"/>
              <a:ext cx="766882" cy="5972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000" b="1">
                  <a:solidFill>
                    <a:schemeClr val="bg1">
                      <a:lumMod val="50000"/>
                    </a:schemeClr>
                  </a:solidFill>
                </a:rPr>
                <a:t>N1</a:t>
              </a:r>
              <a:endParaRPr lang="ko-KR" altLang="en-US" sz="2000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726776" y="3981123"/>
              <a:ext cx="766882" cy="5972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000" b="1">
                  <a:solidFill>
                    <a:schemeClr val="bg1">
                      <a:lumMod val="50000"/>
                    </a:schemeClr>
                  </a:solidFill>
                </a:rPr>
                <a:t>N2</a:t>
              </a:r>
              <a:endParaRPr lang="ko-KR" altLang="en-US" sz="2000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550346" y="4439962"/>
              <a:ext cx="766882" cy="58011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000" b="1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  <a:r>
                <a:rPr lang="en-US" altLang="ko-KR" sz="1100" b="1">
                  <a:solidFill>
                    <a:schemeClr val="bg1">
                      <a:lumMod val="50000"/>
                    </a:schemeClr>
                  </a:solidFill>
                </a:rPr>
                <a:t>st</a:t>
              </a:r>
              <a:endParaRPr lang="ko-KR" altLang="en-US" sz="1100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317173" y="4447111"/>
              <a:ext cx="792088" cy="5871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000" b="1">
                  <a:solidFill>
                    <a:schemeClr val="bg1">
                      <a:lumMod val="50000"/>
                    </a:schemeClr>
                  </a:solidFill>
                </a:rPr>
                <a:t>T</a:t>
              </a:r>
              <a:r>
                <a:rPr lang="en-US" altLang="ko-KR" sz="1050" b="1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endParaRPr lang="ko-KR" altLang="en-US" sz="1050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356052" y="5174847"/>
              <a:ext cx="792086" cy="5846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000" b="1">
                  <a:solidFill>
                    <a:schemeClr val="bg1">
                      <a:lumMod val="50000"/>
                    </a:schemeClr>
                  </a:solidFill>
                </a:rPr>
                <a:t>T</a:t>
              </a:r>
              <a:r>
                <a:rPr lang="en-US" altLang="ko-KR" sz="1050" b="1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  <a:endParaRPr lang="ko-KR" altLang="en-US" sz="1050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691507" y="1895664"/>
              <a:ext cx="792086" cy="5792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000" b="1">
                  <a:solidFill>
                    <a:schemeClr val="bg1">
                      <a:lumMod val="50000"/>
                    </a:schemeClr>
                  </a:solidFill>
                </a:rPr>
                <a:t>V</a:t>
              </a:r>
              <a:r>
                <a:rPr lang="en-US" altLang="ko-KR" sz="1050" b="1">
                  <a:solidFill>
                    <a:schemeClr val="bg1">
                      <a:lumMod val="50000"/>
                    </a:schemeClr>
                  </a:solidFill>
                </a:rPr>
                <a:t>INI</a:t>
              </a:r>
              <a:endParaRPr lang="ko-KR" altLang="en-US" sz="1050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932039" y="2184395"/>
              <a:ext cx="792086" cy="5890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000" b="1"/>
                <a:t>EM</a:t>
              </a:r>
              <a:r>
                <a:rPr lang="en-US" altLang="ko-KR" sz="1100" b="1"/>
                <a:t>2</a:t>
              </a:r>
              <a:endParaRPr lang="ko-KR" altLang="en-US" sz="1100" b="1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640799" y="2818739"/>
              <a:ext cx="1264867" cy="5803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000" b="1"/>
                <a:t>Vscan</a:t>
              </a:r>
              <a:r>
                <a:rPr lang="en-US" altLang="ko-KR" sz="1100" b="1"/>
                <a:t>1</a:t>
              </a:r>
              <a:endParaRPr lang="ko-KR" altLang="en-US" sz="1100" b="1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640799" y="5642417"/>
              <a:ext cx="1264867" cy="5972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000" b="1"/>
                <a:t>Vscan</a:t>
              </a:r>
              <a:r>
                <a:rPr lang="en-US" altLang="ko-KR" sz="1100" b="1"/>
                <a:t>2</a:t>
              </a:r>
              <a:endParaRPr lang="ko-KR" altLang="en-US" sz="1100" b="1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977280" y="5198588"/>
              <a:ext cx="792088" cy="5893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000" b="1"/>
                <a:t>EM</a:t>
              </a:r>
              <a:r>
                <a:rPr lang="en-US" altLang="ko-KR" sz="1100" b="1"/>
                <a:t>1</a:t>
              </a:r>
              <a:endParaRPr lang="ko-KR" altLang="en-US" sz="1100" b="1"/>
            </a:p>
          </p:txBody>
        </p:sp>
      </p:grpSp>
      <p:sp>
        <p:nvSpPr>
          <p:cNvPr id="128" name="TextBox 127"/>
          <p:cNvSpPr txBox="1"/>
          <p:nvPr/>
        </p:nvSpPr>
        <p:spPr>
          <a:xfrm>
            <a:off x="5760132" y="3345201"/>
            <a:ext cx="792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>
                <a:solidFill>
                  <a:srgbClr val="000000"/>
                </a:solidFill>
              </a:rPr>
              <a:t>V</a:t>
            </a:r>
            <a:r>
              <a:rPr lang="en-US" altLang="ko-KR" sz="1050" b="1">
                <a:solidFill>
                  <a:srgbClr val="000000"/>
                </a:solidFill>
              </a:rPr>
              <a:t>DATA</a:t>
            </a:r>
            <a:endParaRPr lang="ko-KR" altLang="en-US" sz="1050" b="1">
              <a:solidFill>
                <a:srgbClr val="000000"/>
              </a:solidFill>
            </a:endParaRPr>
          </a:p>
        </p:txBody>
      </p:sp>
      <p:cxnSp>
        <p:nvCxnSpPr>
          <p:cNvPr id="93" name="직선 연결선 92"/>
          <p:cNvCxnSpPr/>
          <p:nvPr/>
        </p:nvCxnSpPr>
        <p:spPr>
          <a:xfrm>
            <a:off x="5862392" y="3933056"/>
            <a:ext cx="288632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직선 연결선 132"/>
          <p:cNvCxnSpPr/>
          <p:nvPr/>
        </p:nvCxnSpPr>
        <p:spPr>
          <a:xfrm>
            <a:off x="5877511" y="4308222"/>
            <a:ext cx="287120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타원형 설명선 17414"/>
          <p:cNvSpPr/>
          <p:nvPr/>
        </p:nvSpPr>
        <p:spPr>
          <a:xfrm>
            <a:off x="3657215" y="1582093"/>
            <a:ext cx="881325" cy="658518"/>
          </a:xfrm>
          <a:prstGeom prst="wedgeEllipseCallout">
            <a:avLst>
              <a:gd name="adj1" fmla="val -45021"/>
              <a:gd name="adj2" fmla="val 50804"/>
            </a:avLst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/>
              <a:t>ON</a:t>
            </a:r>
            <a:endParaRPr lang="ko-KR" altLang="en-US" sz="1200"/>
          </a:p>
        </p:txBody>
      </p:sp>
      <p:sp>
        <p:nvSpPr>
          <p:cNvPr id="40" name="타원형 설명선 39"/>
          <p:cNvSpPr/>
          <p:nvPr/>
        </p:nvSpPr>
        <p:spPr>
          <a:xfrm>
            <a:off x="2296140" y="5291745"/>
            <a:ext cx="881325" cy="658518"/>
          </a:xfrm>
          <a:prstGeom prst="wedgeEllipseCallout">
            <a:avLst>
              <a:gd name="adj1" fmla="val -45021"/>
              <a:gd name="adj2" fmla="val 50804"/>
            </a:avLst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/>
              <a:t>ON</a:t>
            </a:r>
            <a:endParaRPr lang="ko-KR" altLang="en-US" sz="1200"/>
          </a:p>
        </p:txBody>
      </p:sp>
      <p:sp>
        <p:nvSpPr>
          <p:cNvPr id="41" name="타원형 설명선 40"/>
          <p:cNvSpPr/>
          <p:nvPr/>
        </p:nvSpPr>
        <p:spPr>
          <a:xfrm>
            <a:off x="1764199" y="1907531"/>
            <a:ext cx="881325" cy="658518"/>
          </a:xfrm>
          <a:prstGeom prst="wedgeEllipseCallout">
            <a:avLst>
              <a:gd name="adj1" fmla="val 45222"/>
              <a:gd name="adj2" fmla="val 48688"/>
            </a:avLst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/>
              <a:t>ON</a:t>
            </a:r>
            <a:endParaRPr lang="ko-KR" altLang="en-US" sz="1200"/>
          </a:p>
        </p:txBody>
      </p:sp>
      <p:sp>
        <p:nvSpPr>
          <p:cNvPr id="102" name="타원형 설명선 101"/>
          <p:cNvSpPr/>
          <p:nvPr/>
        </p:nvSpPr>
        <p:spPr>
          <a:xfrm>
            <a:off x="5869874" y="3410507"/>
            <a:ext cx="881325" cy="658518"/>
          </a:xfrm>
          <a:prstGeom prst="wedgeEllipseCallout">
            <a:avLst>
              <a:gd name="adj1" fmla="val 21266"/>
              <a:gd name="adj2" fmla="val 73947"/>
            </a:avLst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/>
              <a:t>ON</a:t>
            </a:r>
            <a:endParaRPr lang="ko-KR" altLang="en-US" sz="1200"/>
          </a:p>
        </p:txBody>
      </p:sp>
      <p:sp>
        <p:nvSpPr>
          <p:cNvPr id="100" name="타원형 설명선 99"/>
          <p:cNvSpPr/>
          <p:nvPr/>
        </p:nvSpPr>
        <p:spPr>
          <a:xfrm>
            <a:off x="7293370" y="3119322"/>
            <a:ext cx="881325" cy="658518"/>
          </a:xfrm>
          <a:prstGeom prst="wedgeEllipseCallout">
            <a:avLst>
              <a:gd name="adj1" fmla="val 21266"/>
              <a:gd name="adj2" fmla="val 66233"/>
            </a:avLst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/>
              <a:t>ON</a:t>
            </a:r>
            <a:endParaRPr lang="ko-KR" altLang="en-US" sz="1200"/>
          </a:p>
        </p:txBody>
      </p:sp>
      <p:sp>
        <p:nvSpPr>
          <p:cNvPr id="101" name="타원형 설명선 100"/>
          <p:cNvSpPr/>
          <p:nvPr/>
        </p:nvSpPr>
        <p:spPr>
          <a:xfrm>
            <a:off x="8117386" y="3752737"/>
            <a:ext cx="881325" cy="658518"/>
          </a:xfrm>
          <a:prstGeom prst="wedgeEllipseCallout">
            <a:avLst>
              <a:gd name="adj1" fmla="val -45021"/>
              <a:gd name="adj2" fmla="val 50804"/>
            </a:avLst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/>
              <a:t>ON</a:t>
            </a:r>
            <a:endParaRPr lang="ko-KR" altLang="en-US" sz="1200"/>
          </a:p>
        </p:txBody>
      </p:sp>
      <p:sp>
        <p:nvSpPr>
          <p:cNvPr id="47" name="원호 46"/>
          <p:cNvSpPr/>
          <p:nvPr/>
        </p:nvSpPr>
        <p:spPr>
          <a:xfrm rot="16385934">
            <a:off x="6364099" y="3838001"/>
            <a:ext cx="831378" cy="715511"/>
          </a:xfrm>
          <a:prstGeom prst="arc">
            <a:avLst>
              <a:gd name="adj1" fmla="val 11624286"/>
              <a:gd name="adj2" fmla="val 21435007"/>
            </a:avLst>
          </a:prstGeom>
          <a:ln w="57150">
            <a:solidFill>
              <a:srgbClr val="FE7A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89" name="그룹 88"/>
          <p:cNvGrpSpPr/>
          <p:nvPr/>
        </p:nvGrpSpPr>
        <p:grpSpPr>
          <a:xfrm>
            <a:off x="7420287" y="3654660"/>
            <a:ext cx="724720" cy="1535245"/>
            <a:chOff x="7420287" y="3654660"/>
            <a:chExt cx="724720" cy="1535245"/>
          </a:xfrm>
        </p:grpSpPr>
        <p:cxnSp>
          <p:nvCxnSpPr>
            <p:cNvPr id="56" name="직선 연결선 55"/>
            <p:cNvCxnSpPr>
              <a:stCxn id="64" idx="1"/>
            </p:cNvCxnSpPr>
            <p:nvPr/>
          </p:nvCxnSpPr>
          <p:spPr>
            <a:xfrm flipH="1">
              <a:off x="8117386" y="3654660"/>
              <a:ext cx="27621" cy="427336"/>
            </a:xfrm>
            <a:prstGeom prst="line">
              <a:avLst/>
            </a:prstGeom>
            <a:ln w="38100">
              <a:solidFill>
                <a:srgbClr val="FE7A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직선 연결선 59"/>
            <p:cNvCxnSpPr>
              <a:stCxn id="101" idx="2"/>
            </p:cNvCxnSpPr>
            <p:nvPr/>
          </p:nvCxnSpPr>
          <p:spPr>
            <a:xfrm flipH="1">
              <a:off x="7808360" y="4081996"/>
              <a:ext cx="309026" cy="0"/>
            </a:xfrm>
            <a:prstGeom prst="line">
              <a:avLst/>
            </a:prstGeom>
            <a:ln w="38100">
              <a:solidFill>
                <a:srgbClr val="FE7A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직선 연결선 78"/>
            <p:cNvCxnSpPr/>
            <p:nvPr/>
          </p:nvCxnSpPr>
          <p:spPr>
            <a:xfrm>
              <a:off x="7808360" y="4081996"/>
              <a:ext cx="0" cy="586209"/>
            </a:xfrm>
            <a:prstGeom prst="line">
              <a:avLst/>
            </a:prstGeom>
            <a:ln w="38100">
              <a:solidFill>
                <a:srgbClr val="FE7A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직선 연결선 85"/>
            <p:cNvCxnSpPr/>
            <p:nvPr/>
          </p:nvCxnSpPr>
          <p:spPr>
            <a:xfrm flipH="1">
              <a:off x="7420287" y="4644499"/>
              <a:ext cx="388073" cy="0"/>
            </a:xfrm>
            <a:prstGeom prst="line">
              <a:avLst/>
            </a:prstGeom>
            <a:ln w="38100">
              <a:solidFill>
                <a:srgbClr val="FE7A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직선 연결선 87"/>
            <p:cNvCxnSpPr/>
            <p:nvPr/>
          </p:nvCxnSpPr>
          <p:spPr>
            <a:xfrm>
              <a:off x="7420287" y="4668205"/>
              <a:ext cx="0" cy="521700"/>
            </a:xfrm>
            <a:prstGeom prst="line">
              <a:avLst/>
            </a:prstGeom>
            <a:ln w="38100">
              <a:solidFill>
                <a:srgbClr val="FE7A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6" name="타원형 설명선 125"/>
          <p:cNvSpPr/>
          <p:nvPr/>
        </p:nvSpPr>
        <p:spPr>
          <a:xfrm>
            <a:off x="6803948" y="3632078"/>
            <a:ext cx="827093" cy="713395"/>
          </a:xfrm>
          <a:prstGeom prst="wedgeEllipseCallout">
            <a:avLst>
              <a:gd name="adj1" fmla="val -30126"/>
              <a:gd name="adj2" fmla="val 58593"/>
            </a:avLst>
          </a:prstGeom>
          <a:solidFill>
            <a:srgbClr val="8AD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/>
              <a:t>V</a:t>
            </a:r>
            <a:r>
              <a:rPr lang="en-US" altLang="ko-KR" sz="1000"/>
              <a:t>INI</a:t>
            </a:r>
          </a:p>
        </p:txBody>
      </p:sp>
      <p:sp>
        <p:nvSpPr>
          <p:cNvPr id="127" name="타원형 설명선 126"/>
          <p:cNvSpPr/>
          <p:nvPr/>
        </p:nvSpPr>
        <p:spPr>
          <a:xfrm>
            <a:off x="7460667" y="4308222"/>
            <a:ext cx="827093" cy="713395"/>
          </a:xfrm>
          <a:prstGeom prst="wedgeEllipseCallout">
            <a:avLst>
              <a:gd name="adj1" fmla="val -50087"/>
              <a:gd name="adj2" fmla="val 62153"/>
            </a:avLst>
          </a:prstGeom>
          <a:solidFill>
            <a:srgbClr val="8AD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/>
              <a:t>V</a:t>
            </a:r>
            <a:r>
              <a:rPr lang="en-US" altLang="ko-KR" sz="1000"/>
              <a:t>DD</a:t>
            </a:r>
          </a:p>
        </p:txBody>
      </p:sp>
      <p:sp>
        <p:nvSpPr>
          <p:cNvPr id="61" name="직사각형 60"/>
          <p:cNvSpPr/>
          <p:nvPr/>
        </p:nvSpPr>
        <p:spPr>
          <a:xfrm>
            <a:off x="7188939" y="1591970"/>
            <a:ext cx="668606" cy="1746721"/>
          </a:xfrm>
          <a:prstGeom prst="rect">
            <a:avLst/>
          </a:prstGeom>
          <a:solidFill>
            <a:srgbClr val="FE7AE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62" name="직선 연결선 61"/>
          <p:cNvCxnSpPr/>
          <p:nvPr/>
        </p:nvCxnSpPr>
        <p:spPr>
          <a:xfrm>
            <a:off x="4031940" y="3133674"/>
            <a:ext cx="8375" cy="73465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타원형 설명선 79"/>
          <p:cNvSpPr/>
          <p:nvPr/>
        </p:nvSpPr>
        <p:spPr>
          <a:xfrm>
            <a:off x="4158246" y="3022676"/>
            <a:ext cx="881325" cy="658518"/>
          </a:xfrm>
          <a:prstGeom prst="wedgeEllipseCallout">
            <a:avLst>
              <a:gd name="adj1" fmla="val -48156"/>
              <a:gd name="adj2" fmla="val 62574"/>
            </a:avLst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/>
              <a:t>ON</a:t>
            </a:r>
            <a:endParaRPr lang="ko-KR" altLang="en-US" sz="1200"/>
          </a:p>
        </p:txBody>
      </p:sp>
      <p:cxnSp>
        <p:nvCxnSpPr>
          <p:cNvPr id="9" name="직선 연결선 8"/>
          <p:cNvCxnSpPr/>
          <p:nvPr/>
        </p:nvCxnSpPr>
        <p:spPr>
          <a:xfrm>
            <a:off x="4656971" y="1736812"/>
            <a:ext cx="0" cy="2386544"/>
          </a:xfrm>
          <a:prstGeom prst="line">
            <a:avLst/>
          </a:prstGeom>
          <a:ln w="38100">
            <a:solidFill>
              <a:srgbClr val="FE7A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 flipH="1">
            <a:off x="3467348" y="4123356"/>
            <a:ext cx="1189623" cy="0"/>
          </a:xfrm>
          <a:prstGeom prst="line">
            <a:avLst/>
          </a:prstGeom>
          <a:ln w="38100">
            <a:solidFill>
              <a:srgbClr val="FE7A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V="1">
            <a:off x="3455875" y="3410507"/>
            <a:ext cx="0" cy="712849"/>
          </a:xfrm>
          <a:prstGeom prst="line">
            <a:avLst/>
          </a:prstGeom>
          <a:ln w="38100">
            <a:solidFill>
              <a:srgbClr val="FE7A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타원형 설명선 80"/>
          <p:cNvSpPr/>
          <p:nvPr/>
        </p:nvSpPr>
        <p:spPr>
          <a:xfrm>
            <a:off x="7460667" y="4311423"/>
            <a:ext cx="1027405" cy="713395"/>
          </a:xfrm>
          <a:prstGeom prst="wedgeEllipseCallout">
            <a:avLst>
              <a:gd name="adj1" fmla="val -50087"/>
              <a:gd name="adj2" fmla="val 62153"/>
            </a:avLst>
          </a:prstGeom>
          <a:solidFill>
            <a:srgbClr val="8AD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/>
              <a:t>V</a:t>
            </a:r>
            <a:r>
              <a:rPr lang="en-US" altLang="ko-KR" sz="1000"/>
              <a:t>DATA</a:t>
            </a:r>
          </a:p>
        </p:txBody>
      </p:sp>
      <p:cxnSp>
        <p:nvCxnSpPr>
          <p:cNvPr id="17" name="직선 연결선 16"/>
          <p:cNvCxnSpPr/>
          <p:nvPr/>
        </p:nvCxnSpPr>
        <p:spPr>
          <a:xfrm flipH="1">
            <a:off x="1949153" y="3410507"/>
            <a:ext cx="1506722" cy="32049"/>
          </a:xfrm>
          <a:prstGeom prst="line">
            <a:avLst/>
          </a:prstGeom>
          <a:ln w="38100">
            <a:solidFill>
              <a:srgbClr val="FE7A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타원형 설명선 81"/>
          <p:cNvSpPr/>
          <p:nvPr/>
        </p:nvSpPr>
        <p:spPr>
          <a:xfrm>
            <a:off x="921748" y="2592468"/>
            <a:ext cx="1027405" cy="713395"/>
          </a:xfrm>
          <a:prstGeom prst="wedgeEllipseCallout">
            <a:avLst>
              <a:gd name="adj1" fmla="val 35577"/>
              <a:gd name="adj2" fmla="val 70164"/>
            </a:avLst>
          </a:prstGeom>
          <a:solidFill>
            <a:srgbClr val="8AD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/>
              <a:t>V</a:t>
            </a:r>
            <a:r>
              <a:rPr lang="en-US" altLang="ko-KR" sz="1000"/>
              <a:t>DATA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043412" y="6099476"/>
            <a:ext cx="7761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altLang="ko-KR" sz="1050" b="1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ko-KR" altLang="en-US" sz="1050" b="1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5" name="직선 연결선 84"/>
          <p:cNvCxnSpPr/>
          <p:nvPr/>
        </p:nvCxnSpPr>
        <p:spPr>
          <a:xfrm flipH="1">
            <a:off x="5901409" y="6308725"/>
            <a:ext cx="2847304" cy="3238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타원형 설명선 90"/>
          <p:cNvSpPr/>
          <p:nvPr/>
        </p:nvSpPr>
        <p:spPr>
          <a:xfrm>
            <a:off x="5583249" y="5448292"/>
            <a:ext cx="881325" cy="658518"/>
          </a:xfrm>
          <a:prstGeom prst="wedgeEllipseCallout">
            <a:avLst>
              <a:gd name="adj1" fmla="val 35387"/>
              <a:gd name="adj2" fmla="val 69897"/>
            </a:avLst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/>
              <a:t>ON</a:t>
            </a:r>
            <a:endParaRPr lang="ko-KR" altLang="en-US" sz="1200"/>
          </a:p>
        </p:txBody>
      </p:sp>
      <p:cxnSp>
        <p:nvCxnSpPr>
          <p:cNvPr id="30" name="직선 연결선 29"/>
          <p:cNvCxnSpPr/>
          <p:nvPr/>
        </p:nvCxnSpPr>
        <p:spPr>
          <a:xfrm flipV="1">
            <a:off x="6497900" y="5945961"/>
            <a:ext cx="0" cy="553625"/>
          </a:xfrm>
          <a:prstGeom prst="line">
            <a:avLst/>
          </a:prstGeom>
          <a:ln w="38100">
            <a:solidFill>
              <a:srgbClr val="FE7A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 flipV="1">
            <a:off x="6485201" y="5960073"/>
            <a:ext cx="2002871" cy="133"/>
          </a:xfrm>
          <a:prstGeom prst="line">
            <a:avLst/>
          </a:prstGeom>
          <a:ln w="38100">
            <a:solidFill>
              <a:srgbClr val="FE7A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타원형 설명선 104"/>
          <p:cNvSpPr/>
          <p:nvPr/>
        </p:nvSpPr>
        <p:spPr>
          <a:xfrm>
            <a:off x="2377061" y="3499307"/>
            <a:ext cx="881325" cy="658518"/>
          </a:xfrm>
          <a:prstGeom prst="wedgeEllipseCallout">
            <a:avLst>
              <a:gd name="adj1" fmla="val 67270"/>
              <a:gd name="adj2" fmla="val -50248"/>
            </a:avLst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/>
              <a:t>ON</a:t>
            </a:r>
            <a:endParaRPr lang="ko-KR" altLang="en-US" sz="1200"/>
          </a:p>
        </p:txBody>
      </p:sp>
      <p:cxnSp>
        <p:nvCxnSpPr>
          <p:cNvPr id="110" name="직선 연결선 109"/>
          <p:cNvCxnSpPr/>
          <p:nvPr/>
        </p:nvCxnSpPr>
        <p:spPr>
          <a:xfrm>
            <a:off x="7414884" y="5187442"/>
            <a:ext cx="5403" cy="351312"/>
          </a:xfrm>
          <a:prstGeom prst="line">
            <a:avLst/>
          </a:prstGeom>
          <a:ln w="38100">
            <a:solidFill>
              <a:srgbClr val="FE7A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타원형 설명선 118"/>
          <p:cNvSpPr/>
          <p:nvPr/>
        </p:nvSpPr>
        <p:spPr>
          <a:xfrm>
            <a:off x="7981826" y="5023673"/>
            <a:ext cx="881325" cy="658518"/>
          </a:xfrm>
          <a:prstGeom prst="wedgeEllipseCallout">
            <a:avLst>
              <a:gd name="adj1" fmla="val -76687"/>
              <a:gd name="adj2" fmla="val 45216"/>
            </a:avLst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/>
              <a:t>ON</a:t>
            </a:r>
            <a:endParaRPr lang="ko-KR" altLang="en-US" sz="1200"/>
          </a:p>
        </p:txBody>
      </p:sp>
      <p:cxnSp>
        <p:nvCxnSpPr>
          <p:cNvPr id="111" name="직선 연결선 110"/>
          <p:cNvCxnSpPr/>
          <p:nvPr/>
        </p:nvCxnSpPr>
        <p:spPr>
          <a:xfrm>
            <a:off x="7395006" y="5538754"/>
            <a:ext cx="1082961" cy="0"/>
          </a:xfrm>
          <a:prstGeom prst="line">
            <a:avLst/>
          </a:prstGeom>
          <a:ln w="38100">
            <a:solidFill>
              <a:srgbClr val="FE7A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 flipV="1">
            <a:off x="8477967" y="5538754"/>
            <a:ext cx="10105" cy="421319"/>
          </a:xfrm>
          <a:prstGeom prst="line">
            <a:avLst/>
          </a:prstGeom>
          <a:ln w="38100">
            <a:solidFill>
              <a:srgbClr val="FE7A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29108" y="6585882"/>
            <a:ext cx="91476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en-US" altLang="ko-KR" sz="1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/>
                <a:ea typeface="함초롬바탕"/>
                <a:cs typeface="함초롬바탕"/>
              </a:rPr>
              <a:t>Technical </a:t>
            </a:r>
            <a:r>
              <a:rPr lang="en-US" altLang="ko-KR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/>
                <a:ea typeface="함초롬바탕"/>
                <a:cs typeface="함초롬바탕"/>
              </a:rPr>
              <a:t>Collaboration</a:t>
            </a:r>
            <a:r>
              <a:rPr lang="en-US" altLang="ko-KR" sz="1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/>
                <a:ea typeface="함초롬바탕"/>
                <a:cs typeface="함초롬바탕"/>
              </a:rPr>
              <a:t> Meeting 2020, January, University of the Ryukyus, Okinawa, Japan</a:t>
            </a:r>
            <a:endParaRPr lang="ko-KR" altLang="en-US" sz="1200" b="1" dirty="0">
              <a:solidFill>
                <a:schemeClr val="accent1">
                  <a:lumMod val="20000"/>
                  <a:lumOff val="80000"/>
                </a:schemeClr>
              </a:solidFill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1743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78600"/>
            <a:ext cx="2133600" cy="279400"/>
          </a:xfrm>
        </p:spPr>
        <p:txBody>
          <a:bodyPr vert="horz" wrap="square" lIns="91440" tIns="45720" rIns="91440" bIns="45720" anchor="t" anchorCtr="0"/>
          <a:lstStyle/>
          <a:p>
            <a:pPr>
              <a:defRPr/>
            </a:pPr>
            <a:r>
              <a:rPr lang="en-US" altLang="ko-KR"/>
              <a:t>19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 dir="r"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6" presetClass="exit" presetSubtype="2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"/>
                            </p:stCondLst>
                            <p:childTnLst>
                              <p:par>
                                <p:cTn id="5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"/>
                            </p:stCondLst>
                            <p:childTnLst>
                              <p:par>
                                <p:cTn id="68" presetID="16" presetClass="entr" presetSubtype="21" fill="hold" grpId="6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5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2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250"/>
                            </p:stCondLst>
                            <p:childTnLst>
                              <p:par>
                                <p:cTn id="86" presetID="16" presetClass="exit" presetSubtype="21" fill="hold" grpId="8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6" presetClass="exit" presetSubtype="21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750"/>
                            </p:stCondLst>
                            <p:childTnLst>
                              <p:par>
                                <p:cTn id="93" presetID="16" presetClass="entr" presetSubtype="21" fill="hold" grpId="1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6" presetClass="entr" presetSubtype="21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9" grpId="9" animBg="1"/>
      <p:bldP spid="17415" grpId="2" animBg="1"/>
      <p:bldP spid="100" grpId="3" animBg="1"/>
      <p:bldP spid="127" grpId="8" animBg="1"/>
      <p:bldP spid="61" grpId="1" animBg="1"/>
      <p:bldP spid="80" grpId="4" animBg="1"/>
      <p:bldP spid="81" grpId="10" animBg="1"/>
      <p:bldP spid="82" grpId="11" animBg="1"/>
      <p:bldP spid="91" grpId="5" animBg="1"/>
      <p:bldP spid="105" grpId="6" animBg="1"/>
      <p:bldP spid="119" grpId="7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ko-KR"/>
              <a:t>LTPO Pixel Circuit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00371" y="1449388"/>
            <a:ext cx="4695479" cy="5003799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5069899" y="1449389"/>
            <a:ext cx="3894713" cy="1872772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7149649" y="1591971"/>
            <a:ext cx="725223" cy="1730190"/>
          </a:xfrm>
          <a:prstGeom prst="rect">
            <a:avLst/>
          </a:prstGeom>
          <a:solidFill>
            <a:srgbClr val="FE7AE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11" name="직선 연결선 10"/>
          <p:cNvCxnSpPr/>
          <p:nvPr/>
        </p:nvCxnSpPr>
        <p:spPr>
          <a:xfrm>
            <a:off x="966624" y="2279506"/>
            <a:ext cx="22650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그룹 25"/>
          <p:cNvGrpSpPr/>
          <p:nvPr/>
        </p:nvGrpSpPr>
        <p:grpSpPr>
          <a:xfrm>
            <a:off x="966624" y="2586814"/>
            <a:ext cx="1647302" cy="3073084"/>
            <a:chOff x="1259632" y="3032956"/>
            <a:chExt cx="1728192" cy="2520280"/>
          </a:xfrm>
        </p:grpSpPr>
        <p:grpSp>
          <p:nvGrpSpPr>
            <p:cNvPr id="21" name="그룹 20"/>
            <p:cNvGrpSpPr/>
            <p:nvPr/>
          </p:nvGrpSpPr>
          <p:grpSpPr>
            <a:xfrm>
              <a:off x="1259632" y="3032956"/>
              <a:ext cx="1728192" cy="144016"/>
              <a:chOff x="1259632" y="3032956"/>
              <a:chExt cx="1728192" cy="144016"/>
            </a:xfrm>
          </p:grpSpPr>
          <p:cxnSp>
            <p:nvCxnSpPr>
              <p:cNvPr id="13" name="직선 연결선 12"/>
              <p:cNvCxnSpPr/>
              <p:nvPr/>
            </p:nvCxnSpPr>
            <p:spPr>
              <a:xfrm>
                <a:off x="1259632" y="3032956"/>
                <a:ext cx="1728192" cy="0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직선 연결선 19"/>
              <p:cNvCxnSpPr/>
              <p:nvPr/>
            </p:nvCxnSpPr>
            <p:spPr>
              <a:xfrm>
                <a:off x="2987824" y="3032956"/>
                <a:ext cx="0" cy="144016"/>
              </a:xfrm>
              <a:prstGeom prst="line">
                <a:avLst/>
              </a:prstGeom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3" name="직선 연결선 22"/>
            <p:cNvCxnSpPr/>
            <p:nvPr/>
          </p:nvCxnSpPr>
          <p:spPr>
            <a:xfrm>
              <a:off x="1655676" y="3032956"/>
              <a:ext cx="0" cy="252028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직선 연결선 24"/>
            <p:cNvCxnSpPr/>
            <p:nvPr/>
          </p:nvCxnSpPr>
          <p:spPr>
            <a:xfrm>
              <a:off x="1655676" y="5553236"/>
              <a:ext cx="396044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23" name="그룹 17422"/>
          <p:cNvGrpSpPr/>
          <p:nvPr/>
        </p:nvGrpSpPr>
        <p:grpSpPr>
          <a:xfrm>
            <a:off x="996396" y="5229239"/>
            <a:ext cx="2470952" cy="878024"/>
            <a:chOff x="1259632" y="5193196"/>
            <a:chExt cx="2592288" cy="720080"/>
          </a:xfrm>
        </p:grpSpPr>
        <p:cxnSp>
          <p:nvCxnSpPr>
            <p:cNvPr id="17418" name="직선 연결선 17417"/>
            <p:cNvCxnSpPr/>
            <p:nvPr/>
          </p:nvCxnSpPr>
          <p:spPr>
            <a:xfrm>
              <a:off x="1259632" y="5913276"/>
              <a:ext cx="1044116" cy="0"/>
            </a:xfrm>
            <a:prstGeom prst="line">
              <a:avLst/>
            </a:prstGeom>
            <a:ln w="38100">
              <a:solidFill>
                <a:srgbClr val="FE7A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20" name="직선 연결선 17419"/>
            <p:cNvCxnSpPr/>
            <p:nvPr/>
          </p:nvCxnSpPr>
          <p:spPr>
            <a:xfrm flipV="1">
              <a:off x="2303748" y="5193196"/>
              <a:ext cx="0" cy="720080"/>
            </a:xfrm>
            <a:prstGeom prst="line">
              <a:avLst/>
            </a:prstGeom>
            <a:ln w="38100">
              <a:solidFill>
                <a:srgbClr val="FE7A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22" name="직선 연결선 17421"/>
            <p:cNvCxnSpPr/>
            <p:nvPr/>
          </p:nvCxnSpPr>
          <p:spPr>
            <a:xfrm>
              <a:off x="2303748" y="5193196"/>
              <a:ext cx="1548172" cy="0"/>
            </a:xfrm>
            <a:prstGeom prst="line">
              <a:avLst/>
            </a:prstGeom>
            <a:ln w="38100">
              <a:solidFill>
                <a:srgbClr val="FE7A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타원형 설명선 52"/>
          <p:cNvSpPr/>
          <p:nvPr/>
        </p:nvSpPr>
        <p:spPr>
          <a:xfrm>
            <a:off x="3829878" y="4611471"/>
            <a:ext cx="827093" cy="713395"/>
          </a:xfrm>
          <a:prstGeom prst="wedgeEllipseCallout">
            <a:avLst>
              <a:gd name="adj1" fmla="val -30126"/>
              <a:gd name="adj2" fmla="val 58593"/>
            </a:avLst>
          </a:prstGeom>
          <a:solidFill>
            <a:srgbClr val="8AD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/>
              <a:t>V</a:t>
            </a:r>
            <a:r>
              <a:rPr lang="en-US" altLang="ko-KR" sz="1000"/>
              <a:t>INI</a:t>
            </a:r>
          </a:p>
        </p:txBody>
      </p:sp>
      <p:sp>
        <p:nvSpPr>
          <p:cNvPr id="59" name="타원형 설명선 58"/>
          <p:cNvSpPr/>
          <p:nvPr/>
        </p:nvSpPr>
        <p:spPr>
          <a:xfrm>
            <a:off x="1123725" y="2608765"/>
            <a:ext cx="827093" cy="713395"/>
          </a:xfrm>
          <a:prstGeom prst="wedgeEllipseCallout">
            <a:avLst>
              <a:gd name="adj1" fmla="val 31294"/>
              <a:gd name="adj2" fmla="val 67494"/>
            </a:avLst>
          </a:prstGeom>
          <a:solidFill>
            <a:srgbClr val="8AD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/>
              <a:t>V</a:t>
            </a:r>
            <a:r>
              <a:rPr lang="en-US" altLang="ko-KR" sz="1000"/>
              <a:t>DD</a:t>
            </a:r>
          </a:p>
        </p:txBody>
      </p:sp>
      <p:grpSp>
        <p:nvGrpSpPr>
          <p:cNvPr id="63" name="그룹 62"/>
          <p:cNvGrpSpPr/>
          <p:nvPr/>
        </p:nvGrpSpPr>
        <p:grpSpPr>
          <a:xfrm>
            <a:off x="4793187" y="3442557"/>
            <a:ext cx="4127967" cy="2995585"/>
            <a:chOff x="4636120" y="1772816"/>
            <a:chExt cx="4212747" cy="4471793"/>
          </a:xfrm>
        </p:grpSpPr>
        <p:pic>
          <p:nvPicPr>
            <p:cNvPr id="65" name="그림 64"/>
            <p:cNvPicPr>
              <a:picLocks noChangeAspect="1"/>
            </p:cNvPicPr>
            <p:nvPr/>
          </p:nvPicPr>
          <p:blipFill rotWithShape="1">
            <a:blip r:embed="rId5"/>
            <a:stretch>
              <a:fillRect/>
            </a:stretch>
          </p:blipFill>
          <p:spPr>
            <a:xfrm rot="16200000">
              <a:off x="5004048" y="2492896"/>
              <a:ext cx="4464496" cy="3024336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8056775" y="1790801"/>
              <a:ext cx="792088" cy="5972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000" b="1">
                  <a:solidFill>
                    <a:schemeClr val="bg1">
                      <a:lumMod val="50000"/>
                    </a:schemeClr>
                  </a:solidFill>
                </a:rPr>
                <a:t>V</a:t>
              </a:r>
              <a:r>
                <a:rPr lang="en-US" altLang="ko-KR" sz="1050" b="1">
                  <a:solidFill>
                    <a:schemeClr val="bg1">
                      <a:lumMod val="50000"/>
                    </a:schemeClr>
                  </a:solidFill>
                </a:rPr>
                <a:t>DD</a:t>
              </a:r>
              <a:endParaRPr lang="ko-KR" altLang="en-US" sz="1050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7567092" y="2307888"/>
              <a:ext cx="792088" cy="5793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000" b="1">
                  <a:solidFill>
                    <a:schemeClr val="bg1">
                      <a:lumMod val="50000"/>
                    </a:schemeClr>
                  </a:solidFill>
                </a:rPr>
                <a:t>T</a:t>
              </a:r>
              <a:r>
                <a:rPr lang="en-US" altLang="ko-KR" sz="1050" b="1">
                  <a:solidFill>
                    <a:schemeClr val="bg1">
                      <a:lumMod val="50000"/>
                    </a:schemeClr>
                  </a:solidFill>
                </a:rPr>
                <a:t>4</a:t>
              </a:r>
              <a:endParaRPr lang="ko-KR" altLang="en-US" sz="1050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277294" y="2971808"/>
              <a:ext cx="792086" cy="5837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000" b="1">
                  <a:solidFill>
                    <a:schemeClr val="bg1">
                      <a:lumMod val="50000"/>
                    </a:schemeClr>
                  </a:solidFill>
                </a:rPr>
                <a:t>T</a:t>
              </a:r>
              <a:r>
                <a:rPr lang="en-US" altLang="ko-KR" sz="1050" b="1">
                  <a:solidFill>
                    <a:schemeClr val="bg1">
                      <a:lumMod val="50000"/>
                    </a:schemeClr>
                  </a:solidFill>
                </a:rPr>
                <a:t>3</a:t>
              </a:r>
              <a:endParaRPr lang="ko-KR" altLang="en-US" sz="1050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5924625" y="2818740"/>
              <a:ext cx="792086" cy="5803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000" b="1">
                  <a:solidFill>
                    <a:schemeClr val="bg1">
                      <a:lumMod val="50000"/>
                    </a:schemeClr>
                  </a:solidFill>
                </a:rPr>
                <a:t>T</a:t>
              </a:r>
              <a:r>
                <a:rPr lang="en-US" altLang="ko-KR" sz="1050" b="1">
                  <a:solidFill>
                    <a:schemeClr val="bg1">
                      <a:lumMod val="50000"/>
                    </a:schemeClr>
                  </a:solidFill>
                </a:rPr>
                <a:t>6</a:t>
              </a:r>
              <a:endParaRPr lang="ko-KR" altLang="en-US" sz="1050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320669" y="3166947"/>
              <a:ext cx="766882" cy="5972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000" b="1">
                  <a:solidFill>
                    <a:schemeClr val="bg1">
                      <a:lumMod val="50000"/>
                    </a:schemeClr>
                  </a:solidFill>
                </a:rPr>
                <a:t>N1</a:t>
              </a:r>
              <a:endParaRPr lang="ko-KR" altLang="en-US" sz="2000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726778" y="3981123"/>
              <a:ext cx="766882" cy="5972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000" b="1">
                  <a:solidFill>
                    <a:schemeClr val="bg1">
                      <a:lumMod val="50000"/>
                    </a:schemeClr>
                  </a:solidFill>
                </a:rPr>
                <a:t>N2</a:t>
              </a:r>
              <a:endParaRPr lang="ko-KR" altLang="en-US" sz="2000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6550347" y="4439960"/>
              <a:ext cx="766882" cy="58011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000" b="1">
                  <a:solidFill>
                    <a:schemeClr val="bg1">
                      <a:lumMod val="50000"/>
                    </a:schemeClr>
                  </a:solidFill>
                </a:rPr>
                <a:t>C</a:t>
              </a:r>
              <a:r>
                <a:rPr lang="en-US" altLang="ko-KR" sz="1100" b="1">
                  <a:solidFill>
                    <a:schemeClr val="bg1">
                      <a:lumMod val="50000"/>
                    </a:schemeClr>
                  </a:solidFill>
                </a:rPr>
                <a:t>st</a:t>
              </a:r>
              <a:endParaRPr lang="ko-KR" altLang="en-US" sz="1100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7317173" y="4447107"/>
              <a:ext cx="792088" cy="58718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000" b="1">
                  <a:solidFill>
                    <a:schemeClr val="bg1">
                      <a:lumMod val="50000"/>
                    </a:schemeClr>
                  </a:solidFill>
                </a:rPr>
                <a:t>T</a:t>
              </a:r>
              <a:r>
                <a:rPr lang="en-US" altLang="ko-KR" sz="1050" b="1">
                  <a:solidFill>
                    <a:schemeClr val="bg1">
                      <a:lumMod val="50000"/>
                    </a:schemeClr>
                  </a:solidFill>
                </a:rPr>
                <a:t>2</a:t>
              </a:r>
              <a:endParaRPr lang="ko-KR" altLang="en-US" sz="1050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7356052" y="5174847"/>
              <a:ext cx="792086" cy="58460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000" b="1">
                  <a:solidFill>
                    <a:schemeClr val="bg1">
                      <a:lumMod val="50000"/>
                    </a:schemeClr>
                  </a:solidFill>
                </a:rPr>
                <a:t>T</a:t>
              </a:r>
              <a:r>
                <a:rPr lang="en-US" altLang="ko-KR" sz="1050" b="1">
                  <a:solidFill>
                    <a:schemeClr val="bg1">
                      <a:lumMod val="50000"/>
                    </a:schemeClr>
                  </a:solidFill>
                </a:rPr>
                <a:t>5</a:t>
              </a:r>
              <a:endParaRPr lang="ko-KR" altLang="en-US" sz="1050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6691507" y="1895666"/>
              <a:ext cx="792086" cy="5792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000" b="1">
                  <a:solidFill>
                    <a:schemeClr val="bg1">
                      <a:lumMod val="50000"/>
                    </a:schemeClr>
                  </a:solidFill>
                </a:rPr>
                <a:t>V</a:t>
              </a:r>
              <a:r>
                <a:rPr lang="en-US" altLang="ko-KR" sz="1050" b="1">
                  <a:solidFill>
                    <a:schemeClr val="bg1">
                      <a:lumMod val="50000"/>
                    </a:schemeClr>
                  </a:solidFill>
                </a:rPr>
                <a:t>INI</a:t>
              </a:r>
              <a:endParaRPr lang="ko-KR" altLang="en-US" sz="1050" b="1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4932037" y="2184395"/>
              <a:ext cx="792088" cy="5890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000" b="1"/>
                <a:t>EM</a:t>
              </a:r>
              <a:r>
                <a:rPr lang="en-US" altLang="ko-KR" sz="1100" b="1"/>
                <a:t>2</a:t>
              </a:r>
              <a:endParaRPr lang="ko-KR" altLang="en-US" sz="1100" b="1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4640798" y="2818740"/>
              <a:ext cx="1264868" cy="58038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000" b="1"/>
                <a:t>Vscan</a:t>
              </a:r>
              <a:r>
                <a:rPr lang="en-US" altLang="ko-KR" sz="1100" b="1"/>
                <a:t>1</a:t>
              </a:r>
              <a:endParaRPr lang="ko-KR" altLang="en-US" sz="1100" b="1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636120" y="5647325"/>
              <a:ext cx="1264868" cy="58135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000" b="1"/>
                <a:t>Vscan</a:t>
              </a:r>
              <a:r>
                <a:rPr lang="en-US" altLang="ko-KR" sz="1100" b="1"/>
                <a:t>2</a:t>
              </a:r>
              <a:endParaRPr lang="ko-KR" altLang="en-US" sz="1100" b="1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977282" y="5198587"/>
              <a:ext cx="792086" cy="5893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ko-KR" sz="2000" b="1"/>
                <a:t>EM</a:t>
              </a:r>
              <a:r>
                <a:rPr lang="en-US" altLang="ko-KR" sz="1100" b="1"/>
                <a:t>1</a:t>
              </a:r>
              <a:endParaRPr lang="ko-KR" altLang="en-US" sz="1100" b="1"/>
            </a:p>
          </p:txBody>
        </p:sp>
      </p:grpSp>
      <p:sp>
        <p:nvSpPr>
          <p:cNvPr id="120" name="TextBox 119"/>
          <p:cNvSpPr txBox="1"/>
          <p:nvPr/>
        </p:nvSpPr>
        <p:spPr>
          <a:xfrm>
            <a:off x="5760132" y="3345201"/>
            <a:ext cx="792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>
                <a:solidFill>
                  <a:srgbClr val="000000"/>
                </a:solidFill>
              </a:rPr>
              <a:t>V</a:t>
            </a:r>
            <a:r>
              <a:rPr lang="en-US" altLang="ko-KR" sz="1050" b="1">
                <a:solidFill>
                  <a:srgbClr val="000000"/>
                </a:solidFill>
              </a:rPr>
              <a:t>DATA</a:t>
            </a:r>
            <a:endParaRPr lang="ko-KR" altLang="en-US" sz="1050" b="1">
              <a:solidFill>
                <a:srgbClr val="000000"/>
              </a:solidFill>
            </a:endParaRPr>
          </a:p>
        </p:txBody>
      </p:sp>
      <p:cxnSp>
        <p:nvCxnSpPr>
          <p:cNvPr id="93" name="직선 연결선 92"/>
          <p:cNvCxnSpPr/>
          <p:nvPr/>
        </p:nvCxnSpPr>
        <p:spPr>
          <a:xfrm>
            <a:off x="5862392" y="3933056"/>
            <a:ext cx="288632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직선 연결선 132"/>
          <p:cNvCxnSpPr/>
          <p:nvPr/>
        </p:nvCxnSpPr>
        <p:spPr>
          <a:xfrm>
            <a:off x="5877511" y="4308222"/>
            <a:ext cx="2871202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5" name="타원형 설명선 17414"/>
          <p:cNvSpPr/>
          <p:nvPr/>
        </p:nvSpPr>
        <p:spPr>
          <a:xfrm>
            <a:off x="3657215" y="1582093"/>
            <a:ext cx="881325" cy="658518"/>
          </a:xfrm>
          <a:prstGeom prst="wedgeEllipseCallout">
            <a:avLst>
              <a:gd name="adj1" fmla="val -45021"/>
              <a:gd name="adj2" fmla="val 50804"/>
            </a:avLst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/>
              <a:t>ON</a:t>
            </a:r>
            <a:endParaRPr lang="ko-KR" altLang="en-US" sz="1200"/>
          </a:p>
        </p:txBody>
      </p:sp>
      <p:sp>
        <p:nvSpPr>
          <p:cNvPr id="40" name="타원형 설명선 39"/>
          <p:cNvSpPr/>
          <p:nvPr/>
        </p:nvSpPr>
        <p:spPr>
          <a:xfrm>
            <a:off x="2296140" y="5291745"/>
            <a:ext cx="881325" cy="658518"/>
          </a:xfrm>
          <a:prstGeom prst="wedgeEllipseCallout">
            <a:avLst>
              <a:gd name="adj1" fmla="val -45021"/>
              <a:gd name="adj2" fmla="val 50804"/>
            </a:avLst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/>
              <a:t>ON</a:t>
            </a:r>
            <a:endParaRPr lang="ko-KR" altLang="en-US" sz="1200"/>
          </a:p>
        </p:txBody>
      </p:sp>
      <p:sp>
        <p:nvSpPr>
          <p:cNvPr id="41" name="타원형 설명선 40"/>
          <p:cNvSpPr/>
          <p:nvPr/>
        </p:nvSpPr>
        <p:spPr>
          <a:xfrm>
            <a:off x="1764199" y="1907531"/>
            <a:ext cx="881325" cy="658518"/>
          </a:xfrm>
          <a:prstGeom prst="wedgeEllipseCallout">
            <a:avLst>
              <a:gd name="adj1" fmla="val 45222"/>
              <a:gd name="adj2" fmla="val 48688"/>
            </a:avLst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/>
              <a:t>ON</a:t>
            </a:r>
            <a:endParaRPr lang="ko-KR" altLang="en-US" sz="1200"/>
          </a:p>
        </p:txBody>
      </p:sp>
      <p:sp>
        <p:nvSpPr>
          <p:cNvPr id="102" name="타원형 설명선 101"/>
          <p:cNvSpPr/>
          <p:nvPr/>
        </p:nvSpPr>
        <p:spPr>
          <a:xfrm>
            <a:off x="5869874" y="3410507"/>
            <a:ext cx="881325" cy="658518"/>
          </a:xfrm>
          <a:prstGeom prst="wedgeEllipseCallout">
            <a:avLst>
              <a:gd name="adj1" fmla="val 21266"/>
              <a:gd name="adj2" fmla="val 73947"/>
            </a:avLst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/>
              <a:t>ON</a:t>
            </a:r>
            <a:endParaRPr lang="ko-KR" altLang="en-US" sz="1200"/>
          </a:p>
        </p:txBody>
      </p:sp>
      <p:sp>
        <p:nvSpPr>
          <p:cNvPr id="101" name="타원형 설명선 100"/>
          <p:cNvSpPr/>
          <p:nvPr/>
        </p:nvSpPr>
        <p:spPr>
          <a:xfrm>
            <a:off x="8117386" y="3752737"/>
            <a:ext cx="881325" cy="658518"/>
          </a:xfrm>
          <a:prstGeom prst="wedgeEllipseCallout">
            <a:avLst>
              <a:gd name="adj1" fmla="val -45021"/>
              <a:gd name="adj2" fmla="val 50804"/>
            </a:avLst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/>
              <a:t>ON</a:t>
            </a:r>
            <a:endParaRPr lang="ko-KR" altLang="en-US" sz="1200"/>
          </a:p>
        </p:txBody>
      </p:sp>
      <p:sp>
        <p:nvSpPr>
          <p:cNvPr id="47" name="원호 46"/>
          <p:cNvSpPr/>
          <p:nvPr/>
        </p:nvSpPr>
        <p:spPr>
          <a:xfrm rot="16385934">
            <a:off x="6364099" y="3838001"/>
            <a:ext cx="831378" cy="715511"/>
          </a:xfrm>
          <a:prstGeom prst="arc">
            <a:avLst>
              <a:gd name="adj1" fmla="val 11624286"/>
              <a:gd name="adj2" fmla="val 21435007"/>
            </a:avLst>
          </a:prstGeom>
          <a:ln w="57150">
            <a:solidFill>
              <a:srgbClr val="FE7A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26" name="타원형 설명선 125"/>
          <p:cNvSpPr/>
          <p:nvPr/>
        </p:nvSpPr>
        <p:spPr>
          <a:xfrm>
            <a:off x="6803948" y="3632078"/>
            <a:ext cx="827093" cy="713395"/>
          </a:xfrm>
          <a:prstGeom prst="wedgeEllipseCallout">
            <a:avLst>
              <a:gd name="adj1" fmla="val -30126"/>
              <a:gd name="adj2" fmla="val 58593"/>
            </a:avLst>
          </a:prstGeom>
          <a:solidFill>
            <a:srgbClr val="8AD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/>
              <a:t>V</a:t>
            </a:r>
            <a:r>
              <a:rPr lang="en-US" altLang="ko-KR" sz="1000"/>
              <a:t>INI</a:t>
            </a:r>
          </a:p>
        </p:txBody>
      </p:sp>
      <p:sp>
        <p:nvSpPr>
          <p:cNvPr id="127" name="타원형 설명선 126"/>
          <p:cNvSpPr/>
          <p:nvPr/>
        </p:nvSpPr>
        <p:spPr>
          <a:xfrm>
            <a:off x="7460667" y="4308222"/>
            <a:ext cx="827093" cy="713395"/>
          </a:xfrm>
          <a:prstGeom prst="wedgeEllipseCallout">
            <a:avLst>
              <a:gd name="adj1" fmla="val -50087"/>
              <a:gd name="adj2" fmla="val 62153"/>
            </a:avLst>
          </a:prstGeom>
          <a:solidFill>
            <a:srgbClr val="8AD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/>
              <a:t>V</a:t>
            </a:r>
            <a:r>
              <a:rPr lang="en-US" altLang="ko-KR" sz="1000"/>
              <a:t>DD</a:t>
            </a:r>
          </a:p>
        </p:txBody>
      </p:sp>
      <p:sp>
        <p:nvSpPr>
          <p:cNvPr id="61" name="직사각형 60"/>
          <p:cNvSpPr/>
          <p:nvPr/>
        </p:nvSpPr>
        <p:spPr>
          <a:xfrm>
            <a:off x="7935526" y="1591970"/>
            <a:ext cx="985627" cy="1746721"/>
          </a:xfrm>
          <a:prstGeom prst="rect">
            <a:avLst/>
          </a:prstGeom>
          <a:solidFill>
            <a:srgbClr val="FE7AEB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cxnSp>
        <p:nvCxnSpPr>
          <p:cNvPr id="62" name="직선 연결선 61"/>
          <p:cNvCxnSpPr/>
          <p:nvPr/>
        </p:nvCxnSpPr>
        <p:spPr>
          <a:xfrm>
            <a:off x="4031940" y="3133674"/>
            <a:ext cx="8375" cy="73465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타원형 설명선 79"/>
          <p:cNvSpPr/>
          <p:nvPr/>
        </p:nvSpPr>
        <p:spPr>
          <a:xfrm>
            <a:off x="4158246" y="3022676"/>
            <a:ext cx="881325" cy="658518"/>
          </a:xfrm>
          <a:prstGeom prst="wedgeEllipseCallout">
            <a:avLst>
              <a:gd name="adj1" fmla="val -48156"/>
              <a:gd name="adj2" fmla="val 62574"/>
            </a:avLst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/>
              <a:t>ON</a:t>
            </a:r>
            <a:endParaRPr lang="ko-KR" altLang="en-US" sz="1200"/>
          </a:p>
        </p:txBody>
      </p:sp>
      <p:cxnSp>
        <p:nvCxnSpPr>
          <p:cNvPr id="9" name="직선 연결선 8"/>
          <p:cNvCxnSpPr/>
          <p:nvPr/>
        </p:nvCxnSpPr>
        <p:spPr>
          <a:xfrm>
            <a:off x="4656971" y="1736812"/>
            <a:ext cx="0" cy="2386544"/>
          </a:xfrm>
          <a:prstGeom prst="line">
            <a:avLst/>
          </a:prstGeom>
          <a:ln w="38100">
            <a:solidFill>
              <a:srgbClr val="FE7A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/>
        </p:nvCxnSpPr>
        <p:spPr>
          <a:xfrm flipH="1">
            <a:off x="3467348" y="4123356"/>
            <a:ext cx="1189623" cy="0"/>
          </a:xfrm>
          <a:prstGeom prst="line">
            <a:avLst/>
          </a:prstGeom>
          <a:ln w="38100">
            <a:solidFill>
              <a:srgbClr val="FE7A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연결선 14"/>
          <p:cNvCxnSpPr/>
          <p:nvPr/>
        </p:nvCxnSpPr>
        <p:spPr>
          <a:xfrm flipV="1">
            <a:off x="3455875" y="3410507"/>
            <a:ext cx="0" cy="712849"/>
          </a:xfrm>
          <a:prstGeom prst="line">
            <a:avLst/>
          </a:prstGeom>
          <a:ln w="38100">
            <a:solidFill>
              <a:srgbClr val="FE7A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타원형 설명선 80"/>
          <p:cNvSpPr/>
          <p:nvPr/>
        </p:nvSpPr>
        <p:spPr>
          <a:xfrm>
            <a:off x="7460667" y="4311423"/>
            <a:ext cx="1027405" cy="713395"/>
          </a:xfrm>
          <a:prstGeom prst="wedgeEllipseCallout">
            <a:avLst>
              <a:gd name="adj1" fmla="val -50087"/>
              <a:gd name="adj2" fmla="val 62153"/>
            </a:avLst>
          </a:prstGeom>
          <a:solidFill>
            <a:srgbClr val="8AD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/>
              <a:t>V</a:t>
            </a:r>
            <a:r>
              <a:rPr lang="en-US" altLang="ko-KR" sz="1000"/>
              <a:t>DATA</a:t>
            </a:r>
          </a:p>
        </p:txBody>
      </p:sp>
      <p:cxnSp>
        <p:nvCxnSpPr>
          <p:cNvPr id="17" name="직선 연결선 16"/>
          <p:cNvCxnSpPr/>
          <p:nvPr/>
        </p:nvCxnSpPr>
        <p:spPr>
          <a:xfrm flipH="1">
            <a:off x="1949153" y="3410507"/>
            <a:ext cx="1506722" cy="32049"/>
          </a:xfrm>
          <a:prstGeom prst="line">
            <a:avLst/>
          </a:prstGeom>
          <a:ln w="38100">
            <a:solidFill>
              <a:srgbClr val="FE7A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타원형 설명선 81"/>
          <p:cNvSpPr/>
          <p:nvPr/>
        </p:nvSpPr>
        <p:spPr>
          <a:xfrm>
            <a:off x="921748" y="2592468"/>
            <a:ext cx="1027405" cy="713395"/>
          </a:xfrm>
          <a:prstGeom prst="wedgeEllipseCallout">
            <a:avLst>
              <a:gd name="adj1" fmla="val 35577"/>
              <a:gd name="adj2" fmla="val 70164"/>
            </a:avLst>
          </a:prstGeom>
          <a:solidFill>
            <a:srgbClr val="8AD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/>
              <a:t>V</a:t>
            </a:r>
            <a:r>
              <a:rPr lang="en-US" altLang="ko-KR" sz="1000"/>
              <a:t>DATA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6043412" y="6099476"/>
            <a:ext cx="7761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000" b="1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altLang="ko-KR" sz="1050" b="1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ko-KR" altLang="en-US" sz="1050" b="1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85" name="직선 연결선 84"/>
          <p:cNvCxnSpPr/>
          <p:nvPr/>
        </p:nvCxnSpPr>
        <p:spPr>
          <a:xfrm flipH="1">
            <a:off x="5901409" y="6308725"/>
            <a:ext cx="2847304" cy="3238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타원형 설명선 90"/>
          <p:cNvSpPr/>
          <p:nvPr/>
        </p:nvSpPr>
        <p:spPr>
          <a:xfrm>
            <a:off x="5583249" y="5448292"/>
            <a:ext cx="881325" cy="658518"/>
          </a:xfrm>
          <a:prstGeom prst="wedgeEllipseCallout">
            <a:avLst>
              <a:gd name="adj1" fmla="val 35387"/>
              <a:gd name="adj2" fmla="val 69897"/>
            </a:avLst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/>
              <a:t>ON</a:t>
            </a:r>
            <a:endParaRPr lang="ko-KR" altLang="en-US" sz="1200"/>
          </a:p>
        </p:txBody>
      </p:sp>
      <p:cxnSp>
        <p:nvCxnSpPr>
          <p:cNvPr id="30" name="직선 연결선 29"/>
          <p:cNvCxnSpPr/>
          <p:nvPr/>
        </p:nvCxnSpPr>
        <p:spPr>
          <a:xfrm flipV="1">
            <a:off x="6497900" y="5945961"/>
            <a:ext cx="0" cy="553625"/>
          </a:xfrm>
          <a:prstGeom prst="line">
            <a:avLst/>
          </a:prstGeom>
          <a:ln w="38100">
            <a:solidFill>
              <a:srgbClr val="FE7A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직선 연결선 32"/>
          <p:cNvCxnSpPr/>
          <p:nvPr/>
        </p:nvCxnSpPr>
        <p:spPr>
          <a:xfrm flipV="1">
            <a:off x="6485201" y="5960073"/>
            <a:ext cx="2002871" cy="133"/>
          </a:xfrm>
          <a:prstGeom prst="line">
            <a:avLst/>
          </a:prstGeom>
          <a:ln w="38100">
            <a:solidFill>
              <a:srgbClr val="FE7A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타원형 설명선 104"/>
          <p:cNvSpPr/>
          <p:nvPr/>
        </p:nvSpPr>
        <p:spPr>
          <a:xfrm>
            <a:off x="2377061" y="3499307"/>
            <a:ext cx="881325" cy="658518"/>
          </a:xfrm>
          <a:prstGeom prst="wedgeEllipseCallout">
            <a:avLst>
              <a:gd name="adj1" fmla="val 67270"/>
              <a:gd name="adj2" fmla="val -50248"/>
            </a:avLst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/>
              <a:t>ON</a:t>
            </a:r>
            <a:endParaRPr lang="ko-KR" altLang="en-US" sz="1200"/>
          </a:p>
        </p:txBody>
      </p:sp>
      <p:cxnSp>
        <p:nvCxnSpPr>
          <p:cNvPr id="110" name="직선 연결선 109"/>
          <p:cNvCxnSpPr/>
          <p:nvPr/>
        </p:nvCxnSpPr>
        <p:spPr>
          <a:xfrm>
            <a:off x="7414884" y="5187442"/>
            <a:ext cx="5403" cy="351312"/>
          </a:xfrm>
          <a:prstGeom prst="line">
            <a:avLst/>
          </a:prstGeom>
          <a:ln w="38100">
            <a:solidFill>
              <a:srgbClr val="FE7A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타원형 설명선 118"/>
          <p:cNvSpPr/>
          <p:nvPr/>
        </p:nvSpPr>
        <p:spPr>
          <a:xfrm>
            <a:off x="7981826" y="5023673"/>
            <a:ext cx="881325" cy="658518"/>
          </a:xfrm>
          <a:prstGeom prst="wedgeEllipseCallout">
            <a:avLst>
              <a:gd name="adj1" fmla="val -76687"/>
              <a:gd name="adj2" fmla="val 45216"/>
            </a:avLst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/>
              <a:t>ON</a:t>
            </a:r>
            <a:endParaRPr lang="ko-KR" altLang="en-US" sz="1200"/>
          </a:p>
        </p:txBody>
      </p:sp>
      <p:cxnSp>
        <p:nvCxnSpPr>
          <p:cNvPr id="111" name="직선 연결선 110"/>
          <p:cNvCxnSpPr/>
          <p:nvPr/>
        </p:nvCxnSpPr>
        <p:spPr>
          <a:xfrm>
            <a:off x="7395006" y="5538754"/>
            <a:ext cx="1082961" cy="0"/>
          </a:xfrm>
          <a:prstGeom prst="line">
            <a:avLst/>
          </a:prstGeom>
          <a:ln w="38100">
            <a:solidFill>
              <a:srgbClr val="FE7A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/>
          <p:cNvCxnSpPr/>
          <p:nvPr/>
        </p:nvCxnSpPr>
        <p:spPr>
          <a:xfrm flipV="1">
            <a:off x="8477967" y="5538754"/>
            <a:ext cx="10105" cy="421319"/>
          </a:xfrm>
          <a:prstGeom prst="line">
            <a:avLst/>
          </a:prstGeom>
          <a:ln w="38100">
            <a:solidFill>
              <a:srgbClr val="FE7A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직선 연결선 83"/>
          <p:cNvCxnSpPr/>
          <p:nvPr/>
        </p:nvCxnSpPr>
        <p:spPr>
          <a:xfrm>
            <a:off x="5859298" y="5877272"/>
            <a:ext cx="288941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타원형 설명선 89"/>
          <p:cNvSpPr/>
          <p:nvPr/>
        </p:nvSpPr>
        <p:spPr>
          <a:xfrm>
            <a:off x="6841600" y="5080368"/>
            <a:ext cx="881325" cy="658518"/>
          </a:xfrm>
          <a:prstGeom prst="wedgeEllipseCallout">
            <a:avLst>
              <a:gd name="adj1" fmla="val 41801"/>
              <a:gd name="adj2" fmla="val 69994"/>
            </a:avLst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/>
              <a:t>ON</a:t>
            </a:r>
            <a:endParaRPr lang="ko-KR" altLang="en-US" sz="1200"/>
          </a:p>
        </p:txBody>
      </p:sp>
      <p:cxnSp>
        <p:nvCxnSpPr>
          <p:cNvPr id="94" name="직선 연결선 93"/>
          <p:cNvCxnSpPr/>
          <p:nvPr/>
        </p:nvCxnSpPr>
        <p:spPr>
          <a:xfrm>
            <a:off x="938808" y="4725144"/>
            <a:ext cx="2265040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직선 연결선 94"/>
          <p:cNvCxnSpPr/>
          <p:nvPr/>
        </p:nvCxnSpPr>
        <p:spPr>
          <a:xfrm>
            <a:off x="1955206" y="3418519"/>
            <a:ext cx="0" cy="642494"/>
          </a:xfrm>
          <a:prstGeom prst="line">
            <a:avLst/>
          </a:prstGeom>
          <a:ln w="38100">
            <a:solidFill>
              <a:srgbClr val="FE7A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타원형 설명선 95"/>
          <p:cNvSpPr/>
          <p:nvPr/>
        </p:nvSpPr>
        <p:spPr>
          <a:xfrm>
            <a:off x="3501296" y="3923112"/>
            <a:ext cx="881325" cy="658518"/>
          </a:xfrm>
          <a:prstGeom prst="wedgeEllipseCallout">
            <a:avLst>
              <a:gd name="adj1" fmla="val -45021"/>
              <a:gd name="adj2" fmla="val 50804"/>
            </a:avLst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ko-KR" sz="1200"/>
              <a:t>ON</a:t>
            </a:r>
            <a:endParaRPr lang="ko-KR" altLang="en-US" sz="1200"/>
          </a:p>
        </p:txBody>
      </p:sp>
      <p:cxnSp>
        <p:nvCxnSpPr>
          <p:cNvPr id="97" name="직선 연결선 96"/>
          <p:cNvCxnSpPr/>
          <p:nvPr/>
        </p:nvCxnSpPr>
        <p:spPr>
          <a:xfrm>
            <a:off x="3455876" y="1736812"/>
            <a:ext cx="0" cy="4369998"/>
          </a:xfrm>
          <a:prstGeom prst="line">
            <a:avLst/>
          </a:prstGeom>
          <a:ln w="38100">
            <a:solidFill>
              <a:srgbClr val="FE7A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/>
          <p:cNvCxnSpPr/>
          <p:nvPr/>
        </p:nvCxnSpPr>
        <p:spPr>
          <a:xfrm flipH="1" flipV="1">
            <a:off x="8123570" y="3744416"/>
            <a:ext cx="503335" cy="908"/>
          </a:xfrm>
          <a:prstGeom prst="line">
            <a:avLst/>
          </a:prstGeom>
          <a:ln w="38100">
            <a:solidFill>
              <a:srgbClr val="FE7A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직선 연결선 102"/>
          <p:cNvCxnSpPr/>
          <p:nvPr/>
        </p:nvCxnSpPr>
        <p:spPr>
          <a:xfrm flipV="1">
            <a:off x="8137958" y="3729579"/>
            <a:ext cx="0" cy="352417"/>
          </a:xfrm>
          <a:prstGeom prst="line">
            <a:avLst/>
          </a:prstGeom>
          <a:ln w="38100">
            <a:solidFill>
              <a:srgbClr val="FE7A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연결선 103"/>
          <p:cNvCxnSpPr/>
          <p:nvPr/>
        </p:nvCxnSpPr>
        <p:spPr>
          <a:xfrm flipH="1" flipV="1">
            <a:off x="8125910" y="4065957"/>
            <a:ext cx="468579" cy="135127"/>
          </a:xfrm>
          <a:prstGeom prst="line">
            <a:avLst/>
          </a:prstGeom>
          <a:ln w="38100">
            <a:solidFill>
              <a:srgbClr val="FE7A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/>
          <p:cNvCxnSpPr/>
          <p:nvPr/>
        </p:nvCxnSpPr>
        <p:spPr>
          <a:xfrm flipH="1">
            <a:off x="8573139" y="4186397"/>
            <a:ext cx="5806" cy="478522"/>
          </a:xfrm>
          <a:prstGeom prst="line">
            <a:avLst/>
          </a:prstGeom>
          <a:ln w="38100">
            <a:solidFill>
              <a:srgbClr val="FE7A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연결선 111"/>
          <p:cNvCxnSpPr/>
          <p:nvPr/>
        </p:nvCxnSpPr>
        <p:spPr>
          <a:xfrm flipH="1">
            <a:off x="7956376" y="4653136"/>
            <a:ext cx="621688" cy="15545"/>
          </a:xfrm>
          <a:prstGeom prst="line">
            <a:avLst/>
          </a:prstGeom>
          <a:ln w="38100">
            <a:solidFill>
              <a:srgbClr val="FE7A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직선 연결선 112"/>
          <p:cNvCxnSpPr/>
          <p:nvPr/>
        </p:nvCxnSpPr>
        <p:spPr>
          <a:xfrm flipH="1">
            <a:off x="7972808" y="4659031"/>
            <a:ext cx="2903" cy="1338637"/>
          </a:xfrm>
          <a:prstGeom prst="line">
            <a:avLst/>
          </a:prstGeom>
          <a:ln w="38100">
            <a:solidFill>
              <a:srgbClr val="FE7A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직선 연결선 113"/>
          <p:cNvCxnSpPr/>
          <p:nvPr/>
        </p:nvCxnSpPr>
        <p:spPr>
          <a:xfrm flipV="1">
            <a:off x="6605812" y="5997668"/>
            <a:ext cx="1370166" cy="131632"/>
          </a:xfrm>
          <a:prstGeom prst="line">
            <a:avLst/>
          </a:prstGeom>
          <a:ln w="38100">
            <a:solidFill>
              <a:srgbClr val="FE7A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직선 연결선 115"/>
          <p:cNvCxnSpPr/>
          <p:nvPr/>
        </p:nvCxnSpPr>
        <p:spPr>
          <a:xfrm flipH="1">
            <a:off x="6630037" y="4644499"/>
            <a:ext cx="32740" cy="1493738"/>
          </a:xfrm>
          <a:prstGeom prst="line">
            <a:avLst/>
          </a:prstGeom>
          <a:ln w="38100">
            <a:solidFill>
              <a:srgbClr val="FE7A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TextBox 120"/>
          <p:cNvSpPr txBox="1"/>
          <p:nvPr/>
        </p:nvSpPr>
        <p:spPr>
          <a:xfrm>
            <a:off x="29108" y="6585882"/>
            <a:ext cx="91476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en-US" altLang="ko-KR" sz="1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/>
                <a:ea typeface="함초롬바탕"/>
                <a:cs typeface="함초롬바탕"/>
              </a:rPr>
              <a:t>Technical </a:t>
            </a:r>
            <a:r>
              <a:rPr lang="en-US" altLang="ko-KR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/>
                <a:ea typeface="함초롬바탕"/>
                <a:cs typeface="함초롬바탕"/>
              </a:rPr>
              <a:t>Collaboration</a:t>
            </a:r>
            <a:r>
              <a:rPr lang="en-US" altLang="ko-KR" sz="1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/>
                <a:ea typeface="함초롬바탕"/>
                <a:cs typeface="함초롬바탕"/>
              </a:rPr>
              <a:t> Meeting 2020, January, University of the Ryukyus, Okinawa, Japan</a:t>
            </a:r>
            <a:endParaRPr lang="ko-KR" altLang="en-US" sz="1200" b="1" dirty="0">
              <a:solidFill>
                <a:schemeClr val="accent1">
                  <a:lumMod val="20000"/>
                  <a:lumOff val="80000"/>
                </a:schemeClr>
              </a:solidFill>
              <a:latin typeface="함초롬바탕"/>
              <a:ea typeface="함초롬바탕"/>
              <a:cs typeface="함초롬바탕"/>
            </a:endParaRPr>
          </a:p>
        </p:txBody>
      </p:sp>
      <p:sp>
        <p:nvSpPr>
          <p:cNvPr id="1742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78600"/>
            <a:ext cx="2133600" cy="279400"/>
          </a:xfrm>
        </p:spPr>
        <p:txBody>
          <a:bodyPr vert="horz" wrap="square" lIns="91440" tIns="45720" rIns="91440" bIns="45720" anchor="t" anchorCtr="0"/>
          <a:lstStyle/>
          <a:p>
            <a:pPr>
              <a:defRPr/>
            </a:pPr>
            <a:r>
              <a:rPr lang="en-US" altLang="ko-KR"/>
              <a:t>20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 dir="r"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6" presetClass="exit" presetSubtype="21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9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6" presetClass="exit" presetSubtype="21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6" presetClass="exit" presetSubtype="21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xit" presetSubtype="21" fill="hold" grpId="9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1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6" presetClass="exit" presetSubtype="21" fill="hold" grpId="1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6" presetClass="exit" presetSubtype="21" fill="hold" grpId="1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xit" presetSubtype="21" fill="hold" grpId="1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3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4" fill="hold" grpId="1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500"/>
                            </p:stCondLst>
                            <p:childTnLst>
                              <p:par>
                                <p:cTn id="97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3000"/>
                            </p:stCondLst>
                            <p:childTnLst>
                              <p:par>
                                <p:cTn id="101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2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2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7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900"/>
                            </p:stCondLst>
                            <p:childTnLst>
                              <p:par>
                                <p:cTn id="1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2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2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300"/>
                            </p:stCondLst>
                            <p:childTnLst>
                              <p:par>
                                <p:cTn id="1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9" dur="2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3" dur="2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00"/>
                            </p:stCondLst>
                            <p:childTnLst>
                              <p:par>
                                <p:cTn id="1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2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3" grpId="12" animBg="1"/>
      <p:bldP spid="17415" grpId="8" animBg="1"/>
      <p:bldP spid="40" grpId="10" animBg="1"/>
      <p:bldP spid="41" grpId="7" animBg="1"/>
      <p:bldP spid="102" grpId="5" animBg="1"/>
      <p:bldP spid="101" grpId="4" animBg="1"/>
      <p:bldP spid="47" grpId="13" animBg="1"/>
      <p:bldP spid="126" grpId="11" animBg="1"/>
      <p:bldP spid="61" grpId="1" animBg="1"/>
      <p:bldP spid="80" grpId="9" animBg="1"/>
      <p:bldP spid="91" grpId="6" animBg="1"/>
      <p:bldP spid="90" grpId="2" animBg="1"/>
      <p:bldP spid="96" grpId="3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GB" altLang="en-US"/>
              <a:t>End of the Presentation</a:t>
            </a:r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36911"/>
            <a:ext cx="8291513" cy="1080121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US" altLang="ko-KR"/>
              <a:t>Thank you for Listening!</a:t>
            </a:r>
          </a:p>
          <a:p>
            <a:pPr algn="dist" eaLnBrk="1" hangingPunct="1">
              <a:defRPr/>
            </a:pPr>
            <a:endParaRPr lang="en-US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0" y="5877272"/>
            <a:ext cx="9142048" cy="755303"/>
            <a:chOff x="0" y="5877272"/>
            <a:chExt cx="9142048" cy="755303"/>
          </a:xfrm>
        </p:grpSpPr>
        <p:grpSp>
          <p:nvGrpSpPr>
            <p:cNvPr id="2" name="그룹 1"/>
            <p:cNvGrpSpPr/>
            <p:nvPr/>
          </p:nvGrpSpPr>
          <p:grpSpPr>
            <a:xfrm>
              <a:off x="0" y="5877272"/>
              <a:ext cx="9142048" cy="755303"/>
              <a:chOff x="0" y="5877272"/>
              <a:chExt cx="9142048" cy="755303"/>
            </a:xfrm>
          </p:grpSpPr>
          <p:pic>
            <p:nvPicPr>
              <p:cNvPr id="5" name="그림 4"/>
              <p:cNvPicPr/>
              <p:nvPr/>
            </p:nvPicPr>
            <p:blipFill rotWithShape="1">
              <a:blip r:embed="rId3"/>
              <a:stretch>
                <a:fillRect/>
              </a:stretch>
            </p:blipFill>
            <p:spPr>
              <a:xfrm>
                <a:off x="0" y="5877272"/>
                <a:ext cx="1259632" cy="755303"/>
              </a:xfrm>
              <a:prstGeom prst="rect">
                <a:avLst/>
              </a:prstGeom>
            </p:spPr>
          </p:pic>
          <p:pic>
            <p:nvPicPr>
              <p:cNvPr id="6" name="그림 5"/>
              <p:cNvPicPr/>
              <p:nvPr/>
            </p:nvPicPr>
            <p:blipFill rotWithShape="1">
              <a:blip r:embed="rId4"/>
              <a:stretch>
                <a:fillRect/>
              </a:stretch>
            </p:blipFill>
            <p:spPr>
              <a:xfrm>
                <a:off x="7882048" y="5902192"/>
                <a:ext cx="1260000" cy="695160"/>
              </a:xfrm>
              <a:prstGeom prst="rect">
                <a:avLst/>
              </a:prstGeom>
            </p:spPr>
          </p:pic>
        </p:grpSp>
        <p:sp>
          <p:nvSpPr>
            <p:cNvPr id="7" name="제목 2"/>
            <p:cNvSpPr txBox="1"/>
            <p:nvPr/>
          </p:nvSpPr>
          <p:spPr>
            <a:xfrm>
              <a:off x="1259631" y="5887942"/>
              <a:ext cx="6622417" cy="709410"/>
            </a:xfrm>
            <a:prstGeom prst="rect">
              <a:avLst/>
            </a:prstGeom>
            <a:effectLst/>
          </p:spPr>
          <p:txBody>
            <a:bodyPr vert="horz" lIns="91440" tIns="45720" rIns="91440" bIns="45720" anchor="t" anchorCtr="0">
              <a:noAutofit/>
            </a:bodyPr>
            <a:lstStyle>
              <a:lvl1pPr marL="640080" indent="-457200" algn="l" defTabSz="914400" rtl="0" eaLnBrk="1" latinLnBrk="1" hangingPunct="1">
                <a:spcBef>
                  <a:spcPct val="0"/>
                </a:spcBef>
                <a:buClr>
                  <a:schemeClr val="accent6">
                    <a:lumMod val="75000"/>
                  </a:schemeClr>
                </a:buClr>
                <a:buSzPct val="128000"/>
                <a:buFont typeface="Georgia"/>
                <a:buChar char="*"/>
                <a:defRPr sz="5400" b="1" i="0" kern="1200">
                  <a:gradFill>
                    <a:gsLst>
                      <a:gs pos="0">
                        <a:schemeClr val="tx1"/>
                      </a:gs>
                      <a:gs pos="4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2">
                          <a:alpha val="65000"/>
                        </a:schemeClr>
                      </a:gs>
                    </a:gsLst>
                    <a:lin ang="5400000" scaled="0"/>
                  </a:gradFill>
                  <a:effectLst>
                    <a:reflection blurRad="6350" stA="55000" endA="300" endPos="45500" dir="5400000" sy="-100000" algn="bl" rotWithShape="0"/>
                  </a:effectLst>
                  <a:latin typeface="+mj-lt"/>
                  <a:ea typeface="+mj-ea"/>
                  <a:cs typeface="+mj-cs"/>
                </a:defRPr>
              </a:lvl1pPr>
              <a:lvl2pPr eaLnBrk="1" latinLnBrk="1" hangingPunct="1">
                <a:defRPr>
                  <a:solidFill>
                    <a:schemeClr val="tx2"/>
                  </a:solidFill>
                </a:defRPr>
              </a:lvl2pPr>
              <a:lvl3pPr eaLnBrk="1" latinLnBrk="1" hangingPunct="1">
                <a:defRPr>
                  <a:solidFill>
                    <a:schemeClr val="tx2"/>
                  </a:solidFill>
                </a:defRPr>
              </a:lvl3pPr>
              <a:lvl4pPr eaLnBrk="1" latinLnBrk="1" hangingPunct="1">
                <a:defRPr>
                  <a:solidFill>
                    <a:schemeClr val="tx2"/>
                  </a:solidFill>
                </a:defRPr>
              </a:lvl4pPr>
              <a:lvl5pPr eaLnBrk="1" latinLnBrk="1" hangingPunct="1">
                <a:defRPr>
                  <a:solidFill>
                    <a:schemeClr val="tx2"/>
                  </a:solidFill>
                </a:defRPr>
              </a:lvl5pPr>
              <a:lvl6pPr eaLnBrk="1" latinLnBrk="1" hangingPunct="1">
                <a:defRPr>
                  <a:solidFill>
                    <a:schemeClr val="tx2"/>
                  </a:solidFill>
                </a:defRPr>
              </a:lvl6pPr>
              <a:lvl7pPr eaLnBrk="1" latinLnBrk="1" hangingPunct="1">
                <a:defRPr>
                  <a:solidFill>
                    <a:schemeClr val="tx2"/>
                  </a:solidFill>
                </a:defRPr>
              </a:lvl7pPr>
              <a:lvl8pPr eaLnBrk="1" latinLnBrk="1" hangingPunct="1">
                <a:defRPr>
                  <a:solidFill>
                    <a:schemeClr val="tx2"/>
                  </a:solidFill>
                </a:defRPr>
              </a:lvl8pPr>
              <a:lvl9pPr eaLnBrk="1" latin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marL="182880" indent="0" algn="ctr">
                <a:buNone/>
                <a:defRPr/>
              </a:pPr>
              <a:r>
                <a:rPr lang="en-US" altLang="ko-KR" sz="2400" b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The 20</a:t>
              </a:r>
              <a:r>
                <a:rPr lang="en-US" altLang="ko-KR" sz="2400" b="0" baseline="300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</a:t>
              </a:r>
              <a:r>
                <a:rPr lang="en-US" altLang="ko-KR" sz="2400" b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Technical Collaboration Meeting</a:t>
              </a:r>
              <a:endParaRPr lang="ko-KR" altLang="en-US" sz="2400" b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9108" y="6585882"/>
            <a:ext cx="91476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en-US" altLang="ko-KR" sz="1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/>
                <a:ea typeface="함초롬바탕"/>
                <a:cs typeface="함초롬바탕"/>
              </a:rPr>
              <a:t>Technical </a:t>
            </a:r>
            <a:r>
              <a:rPr lang="en-US" altLang="ko-KR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/>
                <a:ea typeface="함초롬바탕"/>
                <a:cs typeface="함초롬바탕"/>
              </a:rPr>
              <a:t>Collaboration</a:t>
            </a:r>
            <a:r>
              <a:rPr lang="en-US" altLang="ko-KR" sz="1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/>
                <a:ea typeface="함초롬바탕"/>
                <a:cs typeface="함초롬바탕"/>
              </a:rPr>
              <a:t> Meeting 2020, January, University of the Ryukyus, Okinawa, Japan</a:t>
            </a:r>
            <a:endParaRPr lang="ko-KR" altLang="en-US" sz="1200" b="1" dirty="0">
              <a:solidFill>
                <a:schemeClr val="accent1">
                  <a:lumMod val="20000"/>
                  <a:lumOff val="80000"/>
                </a:schemeClr>
              </a:solidFill>
              <a:latin typeface="함초롬바탕"/>
              <a:ea typeface="함초롬바탕"/>
              <a:cs typeface="함초롬바탕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 dir="r"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wipe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GB" altLang="en-US"/>
              <a:t>Contents</a:t>
            </a:r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ko-KR"/>
              <a:t>What is the LTPO?</a:t>
            </a:r>
          </a:p>
          <a:p>
            <a:pPr algn="ctr" eaLnBrk="1" hangingPunct="1">
              <a:defRPr/>
            </a:pPr>
            <a:endParaRPr lang="en-US" altLang="ko-KR"/>
          </a:p>
          <a:p>
            <a:pPr algn="ctr" eaLnBrk="1" hangingPunct="1">
              <a:defRPr/>
            </a:pPr>
            <a:r>
              <a:rPr lang="en-US" altLang="ko-KR">
                <a:solidFill>
                  <a:schemeClr val="tx1">
                    <a:lumMod val="85000"/>
                  </a:schemeClr>
                </a:solidFill>
              </a:rPr>
              <a:t>LTPO Section Plot</a:t>
            </a:r>
          </a:p>
          <a:p>
            <a:pPr algn="ctr" eaLnBrk="1" hangingPunct="1">
              <a:defRPr/>
            </a:pPr>
            <a:endParaRPr lang="en-US" altLang="ko-KR">
              <a:solidFill>
                <a:schemeClr val="tx1">
                  <a:lumMod val="8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en-US" altLang="ko-KR">
                <a:solidFill>
                  <a:schemeClr val="tx1">
                    <a:lumMod val="85000"/>
                  </a:schemeClr>
                </a:solidFill>
              </a:rPr>
              <a:t>LTPO Pixel Circuit</a:t>
            </a:r>
          </a:p>
          <a:p>
            <a:pPr eaLnBrk="1" hangingPunct="1">
              <a:defRPr/>
            </a:pPr>
            <a:endParaRPr lang="en-US" altLang="ko-KR"/>
          </a:p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2" name="그룹 11"/>
          <p:cNvGrpSpPr/>
          <p:nvPr/>
        </p:nvGrpSpPr>
        <p:grpSpPr>
          <a:xfrm>
            <a:off x="0" y="5877272"/>
            <a:ext cx="9176804" cy="1016387"/>
            <a:chOff x="0" y="5877272"/>
            <a:chExt cx="9176804" cy="1016387"/>
          </a:xfrm>
        </p:grpSpPr>
        <p:grpSp>
          <p:nvGrpSpPr>
            <p:cNvPr id="13" name="그룹 12"/>
            <p:cNvGrpSpPr/>
            <p:nvPr/>
          </p:nvGrpSpPr>
          <p:grpSpPr>
            <a:xfrm>
              <a:off x="0" y="5877272"/>
              <a:ext cx="9142048" cy="755303"/>
              <a:chOff x="0" y="5877272"/>
              <a:chExt cx="9142048" cy="755303"/>
            </a:xfrm>
          </p:grpSpPr>
          <p:pic>
            <p:nvPicPr>
              <p:cNvPr id="16" name="그림 15"/>
              <p:cNvPicPr/>
              <p:nvPr/>
            </p:nvPicPr>
            <p:blipFill rotWithShape="1">
              <a:blip r:embed="rId3"/>
              <a:stretch>
                <a:fillRect/>
              </a:stretch>
            </p:blipFill>
            <p:spPr>
              <a:xfrm>
                <a:off x="0" y="5877272"/>
                <a:ext cx="1259632" cy="755303"/>
              </a:xfrm>
              <a:prstGeom prst="rect">
                <a:avLst/>
              </a:prstGeom>
            </p:spPr>
          </p:pic>
          <p:pic>
            <p:nvPicPr>
              <p:cNvPr id="17" name="그림 16"/>
              <p:cNvPicPr/>
              <p:nvPr/>
            </p:nvPicPr>
            <p:blipFill rotWithShape="1">
              <a:blip r:embed="rId4"/>
              <a:stretch>
                <a:fillRect/>
              </a:stretch>
            </p:blipFill>
            <p:spPr>
              <a:xfrm>
                <a:off x="7882048" y="5902192"/>
                <a:ext cx="1260000" cy="695160"/>
              </a:xfrm>
              <a:prstGeom prst="rect">
                <a:avLst/>
              </a:prstGeom>
            </p:spPr>
          </p:pic>
        </p:grpSp>
        <p:sp>
          <p:nvSpPr>
            <p:cNvPr id="14" name="제목 2"/>
            <p:cNvSpPr txBox="1"/>
            <p:nvPr/>
          </p:nvSpPr>
          <p:spPr>
            <a:xfrm>
              <a:off x="1259631" y="5887942"/>
              <a:ext cx="6622417" cy="709410"/>
            </a:xfrm>
            <a:prstGeom prst="rect">
              <a:avLst/>
            </a:prstGeom>
            <a:effectLst/>
          </p:spPr>
          <p:txBody>
            <a:bodyPr vert="horz" lIns="91440" tIns="45720" rIns="91440" bIns="45720" anchor="t" anchorCtr="0">
              <a:noAutofit/>
            </a:bodyPr>
            <a:lstStyle>
              <a:lvl1pPr marL="640080" indent="-457200" algn="l" defTabSz="914400" rtl="0" eaLnBrk="1" latinLnBrk="1" hangingPunct="1">
                <a:spcBef>
                  <a:spcPct val="0"/>
                </a:spcBef>
                <a:buClr>
                  <a:schemeClr val="accent6">
                    <a:lumMod val="75000"/>
                  </a:schemeClr>
                </a:buClr>
                <a:buSzPct val="128000"/>
                <a:buFont typeface="Georgia"/>
                <a:buChar char="*"/>
                <a:defRPr sz="5400" b="1" i="0" kern="1200">
                  <a:gradFill>
                    <a:gsLst>
                      <a:gs pos="0">
                        <a:schemeClr val="tx1"/>
                      </a:gs>
                      <a:gs pos="4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2">
                          <a:alpha val="65000"/>
                        </a:schemeClr>
                      </a:gs>
                    </a:gsLst>
                    <a:lin ang="5400000" scaled="0"/>
                  </a:gradFill>
                  <a:effectLst>
                    <a:reflection blurRad="6350" stA="55000" endA="300" endPos="45500" dir="5400000" sy="-100000" algn="bl" rotWithShape="0"/>
                  </a:effectLst>
                  <a:latin typeface="+mj-lt"/>
                  <a:ea typeface="+mj-ea"/>
                  <a:cs typeface="+mj-cs"/>
                </a:defRPr>
              </a:lvl1pPr>
              <a:lvl2pPr eaLnBrk="1" latinLnBrk="1" hangingPunct="1">
                <a:defRPr>
                  <a:solidFill>
                    <a:schemeClr val="tx2"/>
                  </a:solidFill>
                </a:defRPr>
              </a:lvl2pPr>
              <a:lvl3pPr eaLnBrk="1" latinLnBrk="1" hangingPunct="1">
                <a:defRPr>
                  <a:solidFill>
                    <a:schemeClr val="tx2"/>
                  </a:solidFill>
                </a:defRPr>
              </a:lvl3pPr>
              <a:lvl4pPr eaLnBrk="1" latinLnBrk="1" hangingPunct="1">
                <a:defRPr>
                  <a:solidFill>
                    <a:schemeClr val="tx2"/>
                  </a:solidFill>
                </a:defRPr>
              </a:lvl4pPr>
              <a:lvl5pPr eaLnBrk="1" latinLnBrk="1" hangingPunct="1">
                <a:defRPr>
                  <a:solidFill>
                    <a:schemeClr val="tx2"/>
                  </a:solidFill>
                </a:defRPr>
              </a:lvl5pPr>
              <a:lvl6pPr eaLnBrk="1" latinLnBrk="1" hangingPunct="1">
                <a:defRPr>
                  <a:solidFill>
                    <a:schemeClr val="tx2"/>
                  </a:solidFill>
                </a:defRPr>
              </a:lvl6pPr>
              <a:lvl7pPr eaLnBrk="1" latinLnBrk="1" hangingPunct="1">
                <a:defRPr>
                  <a:solidFill>
                    <a:schemeClr val="tx2"/>
                  </a:solidFill>
                </a:defRPr>
              </a:lvl7pPr>
              <a:lvl8pPr eaLnBrk="1" latinLnBrk="1" hangingPunct="1">
                <a:defRPr>
                  <a:solidFill>
                    <a:schemeClr val="tx2"/>
                  </a:solidFill>
                </a:defRPr>
              </a:lvl8pPr>
              <a:lvl9pPr eaLnBrk="1" latin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marL="182880" indent="0" algn="ctr">
                <a:buNone/>
                <a:defRPr/>
              </a:pPr>
              <a:r>
                <a:rPr lang="en-US" altLang="ko-KR" sz="2400" b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The 20</a:t>
              </a:r>
              <a:r>
                <a:rPr lang="en-US" altLang="ko-KR" sz="2400" b="0" baseline="300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</a:t>
              </a:r>
              <a:r>
                <a:rPr lang="en-US" altLang="ko-KR" sz="2400" b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Technical Collaboration Meeting</a:t>
              </a:r>
              <a:endParaRPr lang="ko-KR" altLang="en-US" sz="2400" b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9108" y="6585882"/>
              <a:ext cx="914769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latinLnBrk="1">
                <a:defRPr/>
              </a:pPr>
              <a:r>
                <a:rPr lang="en-US" altLang="ko-KR" sz="12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함초롬바탕"/>
                  <a:ea typeface="함초롬바탕"/>
                  <a:cs typeface="함초롬바탕"/>
                </a:rPr>
                <a:t>Technical </a:t>
              </a:r>
              <a:r>
                <a:rPr lang="en-US" altLang="ko-KR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함초롬바탕"/>
                  <a:ea typeface="함초롬바탕"/>
                  <a:cs typeface="함초롬바탕"/>
                </a:rPr>
                <a:t>Collaboration</a:t>
              </a:r>
              <a:r>
                <a:rPr lang="en-US" altLang="ko-KR" sz="12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함초롬바탕"/>
                  <a:ea typeface="함초롬바탕"/>
                  <a:cs typeface="함초롬바탕"/>
                </a:rPr>
                <a:t> Meeting 2020, January, University of the Ryukyus, Okinawa, Japan</a:t>
              </a:r>
              <a:endParaRPr lang="ko-KR" altLang="en-US" sz="1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/>
                <a:ea typeface="함초롬바탕"/>
                <a:cs typeface="함초롬바탕"/>
              </a:endParaRPr>
            </a:p>
          </p:txBody>
        </p:sp>
      </p:grpSp>
      <p:sp>
        <p:nvSpPr>
          <p:cNvPr id="717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78600"/>
            <a:ext cx="2133600" cy="279400"/>
          </a:xfrm>
        </p:spPr>
        <p:txBody>
          <a:bodyPr/>
          <a:lstStyle/>
          <a:p>
            <a:pPr>
              <a:defRPr/>
            </a:pPr>
            <a:r>
              <a:rPr lang="en-US" altLang="ko-KR"/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 dir="r"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wipe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ko-KR"/>
              <a:t>What is the LTPO?</a:t>
            </a:r>
            <a:endParaRPr lang="en-US" altLang="en-US"/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358775" y="1989138"/>
            <a:ext cx="8389938" cy="3852911"/>
          </a:xfrm>
          <a:prstGeom prst="rect">
            <a:avLst/>
          </a:prstGeom>
          <a:solidFill>
            <a:schemeClr val="bg1"/>
          </a:solidFill>
          <a:ln w="38100">
            <a:solidFill>
              <a:schemeClr val="folHlink"/>
            </a:solidFill>
            <a:miter/>
          </a:ln>
        </p:spPr>
      </p:pic>
      <p:sp>
        <p:nvSpPr>
          <p:cNvPr id="3" name="직사각형 2"/>
          <p:cNvSpPr/>
          <p:nvPr/>
        </p:nvSpPr>
        <p:spPr>
          <a:xfrm>
            <a:off x="4687870" y="5294447"/>
            <a:ext cx="4284725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 eaLnBrk="1" hangingPunct="1">
              <a:buNone/>
              <a:defRPr/>
            </a:pPr>
            <a:r>
              <a:rPr lang="en-US" altLang="en-US" sz="2000">
                <a:solidFill>
                  <a:schemeClr val="accent4">
                    <a:lumMod val="10000"/>
                  </a:schemeClr>
                </a:solidFill>
              </a:rPr>
              <a:t>Apple Watch Series 4 of Apple</a:t>
            </a:r>
          </a:p>
        </p:txBody>
      </p:sp>
      <p:grpSp>
        <p:nvGrpSpPr>
          <p:cNvPr id="16" name="그룹 15"/>
          <p:cNvGrpSpPr/>
          <p:nvPr/>
        </p:nvGrpSpPr>
        <p:grpSpPr>
          <a:xfrm>
            <a:off x="0" y="5877272"/>
            <a:ext cx="9176804" cy="1016387"/>
            <a:chOff x="0" y="5877272"/>
            <a:chExt cx="9176804" cy="1016387"/>
          </a:xfrm>
        </p:grpSpPr>
        <p:grpSp>
          <p:nvGrpSpPr>
            <p:cNvPr id="17" name="그룹 16"/>
            <p:cNvGrpSpPr/>
            <p:nvPr/>
          </p:nvGrpSpPr>
          <p:grpSpPr>
            <a:xfrm>
              <a:off x="0" y="5877272"/>
              <a:ext cx="9142048" cy="755303"/>
              <a:chOff x="0" y="5877272"/>
              <a:chExt cx="9142048" cy="755303"/>
            </a:xfrm>
          </p:grpSpPr>
          <p:pic>
            <p:nvPicPr>
              <p:cNvPr id="20" name="그림 19"/>
              <p:cNvPicPr/>
              <p:nvPr/>
            </p:nvPicPr>
            <p:blipFill rotWithShape="1">
              <a:blip r:embed="rId4"/>
              <a:stretch>
                <a:fillRect/>
              </a:stretch>
            </p:blipFill>
            <p:spPr>
              <a:xfrm>
                <a:off x="0" y="5877272"/>
                <a:ext cx="1259632" cy="755303"/>
              </a:xfrm>
              <a:prstGeom prst="rect">
                <a:avLst/>
              </a:prstGeom>
            </p:spPr>
          </p:pic>
          <p:pic>
            <p:nvPicPr>
              <p:cNvPr id="21" name="그림 20"/>
              <p:cNvPicPr/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7882048" y="5902192"/>
                <a:ext cx="1260000" cy="695160"/>
              </a:xfrm>
              <a:prstGeom prst="rect">
                <a:avLst/>
              </a:prstGeom>
            </p:spPr>
          </p:pic>
        </p:grpSp>
        <p:sp>
          <p:nvSpPr>
            <p:cNvPr id="18" name="제목 2"/>
            <p:cNvSpPr txBox="1"/>
            <p:nvPr/>
          </p:nvSpPr>
          <p:spPr>
            <a:xfrm>
              <a:off x="1259631" y="5887942"/>
              <a:ext cx="6622417" cy="709410"/>
            </a:xfrm>
            <a:prstGeom prst="rect">
              <a:avLst/>
            </a:prstGeom>
            <a:effectLst/>
          </p:spPr>
          <p:txBody>
            <a:bodyPr vert="horz" lIns="91440" tIns="45720" rIns="91440" bIns="45720" anchor="t" anchorCtr="0">
              <a:noAutofit/>
            </a:bodyPr>
            <a:lstStyle>
              <a:lvl1pPr marL="640080" indent="-457200" algn="l" defTabSz="914400" rtl="0" eaLnBrk="1" latinLnBrk="1" hangingPunct="1">
                <a:spcBef>
                  <a:spcPct val="0"/>
                </a:spcBef>
                <a:buClr>
                  <a:schemeClr val="accent6">
                    <a:lumMod val="75000"/>
                  </a:schemeClr>
                </a:buClr>
                <a:buSzPct val="128000"/>
                <a:buFont typeface="Georgia"/>
                <a:buChar char="*"/>
                <a:defRPr sz="5400" b="1" i="0" kern="1200">
                  <a:gradFill>
                    <a:gsLst>
                      <a:gs pos="0">
                        <a:schemeClr val="tx1"/>
                      </a:gs>
                      <a:gs pos="4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2">
                          <a:alpha val="65000"/>
                        </a:schemeClr>
                      </a:gs>
                    </a:gsLst>
                    <a:lin ang="5400000" scaled="0"/>
                  </a:gradFill>
                  <a:effectLst>
                    <a:reflection blurRad="6350" stA="55000" endA="300" endPos="45500" dir="5400000" sy="-100000" algn="bl" rotWithShape="0"/>
                  </a:effectLst>
                  <a:latin typeface="+mj-lt"/>
                  <a:ea typeface="+mj-ea"/>
                  <a:cs typeface="+mj-cs"/>
                </a:defRPr>
              </a:lvl1pPr>
              <a:lvl2pPr eaLnBrk="1" latinLnBrk="1" hangingPunct="1">
                <a:defRPr>
                  <a:solidFill>
                    <a:schemeClr val="tx2"/>
                  </a:solidFill>
                </a:defRPr>
              </a:lvl2pPr>
              <a:lvl3pPr eaLnBrk="1" latinLnBrk="1" hangingPunct="1">
                <a:defRPr>
                  <a:solidFill>
                    <a:schemeClr val="tx2"/>
                  </a:solidFill>
                </a:defRPr>
              </a:lvl3pPr>
              <a:lvl4pPr eaLnBrk="1" latinLnBrk="1" hangingPunct="1">
                <a:defRPr>
                  <a:solidFill>
                    <a:schemeClr val="tx2"/>
                  </a:solidFill>
                </a:defRPr>
              </a:lvl4pPr>
              <a:lvl5pPr eaLnBrk="1" latinLnBrk="1" hangingPunct="1">
                <a:defRPr>
                  <a:solidFill>
                    <a:schemeClr val="tx2"/>
                  </a:solidFill>
                </a:defRPr>
              </a:lvl5pPr>
              <a:lvl6pPr eaLnBrk="1" latinLnBrk="1" hangingPunct="1">
                <a:defRPr>
                  <a:solidFill>
                    <a:schemeClr val="tx2"/>
                  </a:solidFill>
                </a:defRPr>
              </a:lvl6pPr>
              <a:lvl7pPr eaLnBrk="1" latinLnBrk="1" hangingPunct="1">
                <a:defRPr>
                  <a:solidFill>
                    <a:schemeClr val="tx2"/>
                  </a:solidFill>
                </a:defRPr>
              </a:lvl7pPr>
              <a:lvl8pPr eaLnBrk="1" latinLnBrk="1" hangingPunct="1">
                <a:defRPr>
                  <a:solidFill>
                    <a:schemeClr val="tx2"/>
                  </a:solidFill>
                </a:defRPr>
              </a:lvl8pPr>
              <a:lvl9pPr eaLnBrk="1" latin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marL="182880" indent="0" algn="ctr">
                <a:buNone/>
                <a:defRPr/>
              </a:pPr>
              <a:r>
                <a:rPr lang="en-US" altLang="ko-KR" sz="2400" b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The 20</a:t>
              </a:r>
              <a:r>
                <a:rPr lang="en-US" altLang="ko-KR" sz="2400" b="0" baseline="300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</a:t>
              </a:r>
              <a:r>
                <a:rPr lang="en-US" altLang="ko-KR" sz="2400" b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Technical Collaboration Meeting</a:t>
              </a:r>
              <a:endParaRPr lang="ko-KR" altLang="en-US" sz="2400" b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108" y="6585882"/>
              <a:ext cx="914769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latinLnBrk="1">
                <a:defRPr/>
              </a:pPr>
              <a:r>
                <a:rPr lang="en-US" altLang="ko-KR" sz="12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함초롬바탕"/>
                  <a:ea typeface="함초롬바탕"/>
                  <a:cs typeface="함초롬바탕"/>
                </a:rPr>
                <a:t>Technical </a:t>
              </a:r>
              <a:r>
                <a:rPr lang="en-US" altLang="ko-KR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함초롬바탕"/>
                  <a:ea typeface="함초롬바탕"/>
                  <a:cs typeface="함초롬바탕"/>
                </a:rPr>
                <a:t>Collaboration</a:t>
              </a:r>
              <a:r>
                <a:rPr lang="en-US" altLang="ko-KR" sz="12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함초롬바탕"/>
                  <a:ea typeface="함초롬바탕"/>
                  <a:cs typeface="함초롬바탕"/>
                </a:rPr>
                <a:t> Meeting 2020, January, University of the Ryukyus, Okinawa, Japan</a:t>
              </a:r>
              <a:endParaRPr lang="ko-KR" altLang="en-US" sz="1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/>
                <a:ea typeface="함초롬바탕"/>
                <a:cs typeface="함초롬바탕"/>
              </a:endParaRPr>
            </a:p>
          </p:txBody>
        </p:sp>
      </p:grpSp>
      <p:sp>
        <p:nvSpPr>
          <p:cNvPr id="1741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78600"/>
            <a:ext cx="2133600" cy="279400"/>
          </a:xfrm>
        </p:spPr>
        <p:txBody>
          <a:bodyPr vert="horz" wrap="square" lIns="91440" tIns="45720" rIns="91440" bIns="45720" anchor="t" anchorCtr="0"/>
          <a:lstStyle/>
          <a:p>
            <a:pPr>
              <a:defRPr/>
            </a:pPr>
            <a:r>
              <a:rPr lang="en-US" altLang="ko-KR"/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 dir="r"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wipe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ko-KR"/>
              <a:t>What is the LTPO?</a:t>
            </a:r>
          </a:p>
        </p:txBody>
      </p:sp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5244300"/>
              </p:ext>
            </p:extLst>
          </p:nvPr>
        </p:nvGraphicFramePr>
        <p:xfrm>
          <a:off x="358775" y="1999174"/>
          <a:ext cx="8389937" cy="3878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24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515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83594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02650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/>
                        <a:t>LTPS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/>
                        <a:t>Oxide</a:t>
                      </a:r>
                      <a:r>
                        <a:rPr lang="en-US" altLang="ko-KR" baseline="0"/>
                        <a:t> TFT</a:t>
                      </a:r>
                      <a:endParaRPr lang="ko-KR" alt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187216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Advantage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Relatively Larger mobility</a:t>
                      </a:r>
                    </a:p>
                    <a:p>
                      <a:pPr algn="ctr" latinLnBrk="1">
                        <a:defRPr/>
                      </a:pPr>
                      <a:r>
                        <a:rPr lang="en-US" altLang="ko-KR"/>
                        <a:t>(~100cm</a:t>
                      </a:r>
                      <a:r>
                        <a:rPr lang="en-US" altLang="ko-KR" sz="1800" baseline="30000"/>
                        <a:t>2</a:t>
                      </a:r>
                      <a:r>
                        <a:rPr lang="ko-KR" altLang="en-US"/>
                        <a:t> </a:t>
                      </a:r>
                      <a:r>
                        <a:rPr lang="en-US" altLang="ko-KR"/>
                        <a:t>/Vs)</a:t>
                      </a:r>
                      <a:endParaRPr lang="en-US" altLang="ko-KR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 off state leak current</a:t>
                      </a:r>
                      <a:endParaRPr lang="en-US" altLang="ko-KR" sz="1800" b="0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88232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Weakness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Large off-state leak current</a:t>
                      </a:r>
                    </a:p>
                    <a:p>
                      <a:pPr algn="ctr" latinLnBrk="1">
                        <a:defRPr/>
                      </a:pPr>
                      <a:endParaRPr lang="en-US" altLang="ko-KR" sz="1800" b="0" i="0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 latinLnBrk="1">
                        <a:defRPr/>
                      </a:pPr>
                      <a:r>
                        <a:rPr lang="en-US" altLang="ko-KR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frame not capable of exceeding 60hertz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dirty="0"/>
                        <a:t>Relatively lower mobility</a:t>
                      </a:r>
                    </a:p>
                    <a:p>
                      <a:pPr algn="ctr" latinLnBrk="1">
                        <a:defRPr/>
                      </a:pPr>
                      <a:r>
                        <a:rPr lang="en-US" altLang="ko-KR" dirty="0"/>
                        <a:t>(~30cm</a:t>
                      </a:r>
                      <a:r>
                        <a:rPr lang="en-US" altLang="ko-KR" sz="1800" baseline="30000" dirty="0"/>
                        <a:t>2</a:t>
                      </a:r>
                      <a:r>
                        <a:rPr lang="ko-KR" altLang="en-US" dirty="0"/>
                        <a:t> </a:t>
                      </a:r>
                      <a:r>
                        <a:rPr lang="en-US" altLang="ko-KR" dirty="0"/>
                        <a:t>/Vs)</a:t>
                      </a:r>
                    </a:p>
                    <a:p>
                      <a:pPr algn="ctr" latinLnBrk="1">
                        <a:defRPr/>
                      </a:pPr>
                      <a:endParaRPr lang="en-US" altLang="ko-KR" dirty="0"/>
                    </a:p>
                    <a:p>
                      <a:pPr algn="ctr" latinLnBrk="1">
                        <a:defRPr/>
                      </a:pPr>
                      <a:r>
                        <a:rPr lang="en-US" altLang="ko-KR" sz="1800" dirty="0"/>
                        <a:t> Larger Gate Integrated</a:t>
                      </a:r>
                      <a:r>
                        <a:rPr lang="en-US" altLang="ko-KR" sz="1800" baseline="0" dirty="0"/>
                        <a:t> </a:t>
                      </a:r>
                      <a:r>
                        <a:rPr lang="en-US" altLang="ko-KR" sz="1800" dirty="0"/>
                        <a:t>Peripheral </a:t>
                      </a:r>
                    </a:p>
                    <a:p>
                      <a:pPr algn="ctr" latinLnBrk="1">
                        <a:defRPr/>
                      </a:pPr>
                      <a:r>
                        <a:rPr lang="en-US" altLang="ko-KR" sz="1800" dirty="0"/>
                        <a:t>(GIP) </a:t>
                      </a:r>
                    </a:p>
                    <a:p>
                      <a:pPr algn="ctr" latinLnBrk="1">
                        <a:defRPr/>
                      </a:pPr>
                      <a:r>
                        <a:rPr lang="en-US" altLang="ko-KR" dirty="0"/>
                        <a:t>Circuit size 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pSp>
        <p:nvGrpSpPr>
          <p:cNvPr id="16" name="그룹 15"/>
          <p:cNvGrpSpPr/>
          <p:nvPr/>
        </p:nvGrpSpPr>
        <p:grpSpPr>
          <a:xfrm>
            <a:off x="0" y="5877272"/>
            <a:ext cx="9176804" cy="1016387"/>
            <a:chOff x="0" y="5877272"/>
            <a:chExt cx="9176804" cy="1016387"/>
          </a:xfrm>
        </p:grpSpPr>
        <p:grpSp>
          <p:nvGrpSpPr>
            <p:cNvPr id="17" name="그룹 16"/>
            <p:cNvGrpSpPr/>
            <p:nvPr/>
          </p:nvGrpSpPr>
          <p:grpSpPr>
            <a:xfrm>
              <a:off x="0" y="5877272"/>
              <a:ext cx="9142048" cy="755303"/>
              <a:chOff x="0" y="5877272"/>
              <a:chExt cx="9142048" cy="755303"/>
            </a:xfrm>
          </p:grpSpPr>
          <p:pic>
            <p:nvPicPr>
              <p:cNvPr id="20" name="그림 19"/>
              <p:cNvPicPr/>
              <p:nvPr/>
            </p:nvPicPr>
            <p:blipFill rotWithShape="1">
              <a:blip r:embed="rId3"/>
              <a:stretch>
                <a:fillRect/>
              </a:stretch>
            </p:blipFill>
            <p:spPr>
              <a:xfrm>
                <a:off x="0" y="5877272"/>
                <a:ext cx="1259632" cy="755303"/>
              </a:xfrm>
              <a:prstGeom prst="rect">
                <a:avLst/>
              </a:prstGeom>
            </p:spPr>
          </p:pic>
          <p:pic>
            <p:nvPicPr>
              <p:cNvPr id="21" name="그림 20"/>
              <p:cNvPicPr/>
              <p:nvPr/>
            </p:nvPicPr>
            <p:blipFill rotWithShape="1">
              <a:blip r:embed="rId4"/>
              <a:stretch>
                <a:fillRect/>
              </a:stretch>
            </p:blipFill>
            <p:spPr>
              <a:xfrm>
                <a:off x="7882048" y="5902192"/>
                <a:ext cx="1260000" cy="695160"/>
              </a:xfrm>
              <a:prstGeom prst="rect">
                <a:avLst/>
              </a:prstGeom>
            </p:spPr>
          </p:pic>
        </p:grpSp>
        <p:sp>
          <p:nvSpPr>
            <p:cNvPr id="18" name="제목 2"/>
            <p:cNvSpPr txBox="1"/>
            <p:nvPr/>
          </p:nvSpPr>
          <p:spPr>
            <a:xfrm>
              <a:off x="1259631" y="5887942"/>
              <a:ext cx="6622417" cy="709410"/>
            </a:xfrm>
            <a:prstGeom prst="rect">
              <a:avLst/>
            </a:prstGeom>
            <a:effectLst/>
          </p:spPr>
          <p:txBody>
            <a:bodyPr vert="horz" lIns="91440" tIns="45720" rIns="91440" bIns="45720" anchor="t" anchorCtr="0">
              <a:noAutofit/>
            </a:bodyPr>
            <a:lstStyle>
              <a:lvl1pPr marL="640080" indent="-457200" algn="l" defTabSz="914400" rtl="0" eaLnBrk="1" latinLnBrk="1" hangingPunct="1">
                <a:spcBef>
                  <a:spcPct val="0"/>
                </a:spcBef>
                <a:buClr>
                  <a:schemeClr val="accent6">
                    <a:lumMod val="75000"/>
                  </a:schemeClr>
                </a:buClr>
                <a:buSzPct val="128000"/>
                <a:buFont typeface="Georgia"/>
                <a:buChar char="*"/>
                <a:defRPr sz="5400" b="1" i="0" kern="1200">
                  <a:gradFill>
                    <a:gsLst>
                      <a:gs pos="0">
                        <a:schemeClr val="tx1"/>
                      </a:gs>
                      <a:gs pos="4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2">
                          <a:alpha val="65000"/>
                        </a:schemeClr>
                      </a:gs>
                    </a:gsLst>
                    <a:lin ang="5400000" scaled="0"/>
                  </a:gradFill>
                  <a:effectLst>
                    <a:reflection blurRad="6350" stA="55000" endA="300" endPos="45500" dir="5400000" sy="-100000" algn="bl" rotWithShape="0"/>
                  </a:effectLst>
                  <a:latin typeface="+mj-lt"/>
                  <a:ea typeface="+mj-ea"/>
                  <a:cs typeface="+mj-cs"/>
                </a:defRPr>
              </a:lvl1pPr>
              <a:lvl2pPr eaLnBrk="1" latinLnBrk="1" hangingPunct="1">
                <a:defRPr>
                  <a:solidFill>
                    <a:schemeClr val="tx2"/>
                  </a:solidFill>
                </a:defRPr>
              </a:lvl2pPr>
              <a:lvl3pPr eaLnBrk="1" latinLnBrk="1" hangingPunct="1">
                <a:defRPr>
                  <a:solidFill>
                    <a:schemeClr val="tx2"/>
                  </a:solidFill>
                </a:defRPr>
              </a:lvl3pPr>
              <a:lvl4pPr eaLnBrk="1" latinLnBrk="1" hangingPunct="1">
                <a:defRPr>
                  <a:solidFill>
                    <a:schemeClr val="tx2"/>
                  </a:solidFill>
                </a:defRPr>
              </a:lvl4pPr>
              <a:lvl5pPr eaLnBrk="1" latinLnBrk="1" hangingPunct="1">
                <a:defRPr>
                  <a:solidFill>
                    <a:schemeClr val="tx2"/>
                  </a:solidFill>
                </a:defRPr>
              </a:lvl5pPr>
              <a:lvl6pPr eaLnBrk="1" latinLnBrk="1" hangingPunct="1">
                <a:defRPr>
                  <a:solidFill>
                    <a:schemeClr val="tx2"/>
                  </a:solidFill>
                </a:defRPr>
              </a:lvl6pPr>
              <a:lvl7pPr eaLnBrk="1" latinLnBrk="1" hangingPunct="1">
                <a:defRPr>
                  <a:solidFill>
                    <a:schemeClr val="tx2"/>
                  </a:solidFill>
                </a:defRPr>
              </a:lvl7pPr>
              <a:lvl8pPr eaLnBrk="1" latinLnBrk="1" hangingPunct="1">
                <a:defRPr>
                  <a:solidFill>
                    <a:schemeClr val="tx2"/>
                  </a:solidFill>
                </a:defRPr>
              </a:lvl8pPr>
              <a:lvl9pPr eaLnBrk="1" latin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marL="182880" indent="0" algn="ctr">
                <a:buNone/>
                <a:defRPr/>
              </a:pPr>
              <a:r>
                <a:rPr lang="en-US" altLang="ko-KR" sz="2400" b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The 20</a:t>
              </a:r>
              <a:r>
                <a:rPr lang="en-US" altLang="ko-KR" sz="2400" b="0" baseline="300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</a:t>
              </a:r>
              <a:r>
                <a:rPr lang="en-US" altLang="ko-KR" sz="2400" b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Technical Collaboration Meeting</a:t>
              </a:r>
              <a:endParaRPr lang="ko-KR" altLang="en-US" sz="2400" b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108" y="6585882"/>
              <a:ext cx="914769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latinLnBrk="1">
                <a:defRPr/>
              </a:pPr>
              <a:r>
                <a:rPr lang="en-US" altLang="ko-KR" sz="12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함초롬바탕"/>
                  <a:ea typeface="함초롬바탕"/>
                  <a:cs typeface="함초롬바탕"/>
                </a:rPr>
                <a:t>Technical </a:t>
              </a:r>
              <a:r>
                <a:rPr lang="en-US" altLang="ko-KR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함초롬바탕"/>
                  <a:ea typeface="함초롬바탕"/>
                  <a:cs typeface="함초롬바탕"/>
                </a:rPr>
                <a:t>Collaboration</a:t>
              </a:r>
              <a:r>
                <a:rPr lang="en-US" altLang="ko-KR" sz="12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함초롬바탕"/>
                  <a:ea typeface="함초롬바탕"/>
                  <a:cs typeface="함초롬바탕"/>
                </a:rPr>
                <a:t> Meeting 2020, January, University of the Ryukyus, Okinawa, Japan</a:t>
              </a:r>
              <a:endParaRPr lang="ko-KR" altLang="en-US" sz="1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/>
                <a:ea typeface="함초롬바탕"/>
                <a:cs typeface="함초롬바탕"/>
              </a:endParaRPr>
            </a:p>
          </p:txBody>
        </p:sp>
      </p:grpSp>
      <p:sp>
        <p:nvSpPr>
          <p:cNvPr id="174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78600"/>
            <a:ext cx="2133600" cy="279400"/>
          </a:xfrm>
        </p:spPr>
        <p:txBody>
          <a:bodyPr vert="horz" wrap="square" lIns="91440" tIns="45720" rIns="91440" bIns="45720" anchor="t" anchorCtr="0"/>
          <a:lstStyle/>
          <a:p>
            <a:pPr>
              <a:defRPr/>
            </a:pPr>
            <a:r>
              <a:rPr lang="en-US" altLang="ko-KR"/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 dir="r"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wipe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표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0897815"/>
              </p:ext>
            </p:extLst>
          </p:nvPr>
        </p:nvGraphicFramePr>
        <p:xfrm>
          <a:off x="358775" y="1989138"/>
          <a:ext cx="8389938" cy="3905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68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023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56576"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endParaRPr lang="ko-KR" altLang="en-US" sz="3600" dirty="0"/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sz="3600"/>
                        <a:t>LTPO</a:t>
                      </a:r>
                      <a:endParaRPr lang="ko-KR" altLang="en-US" sz="36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40780">
                <a:tc>
                  <a:txBody>
                    <a:bodyPr/>
                    <a:lstStyle/>
                    <a:p>
                      <a:pPr marL="0" marR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Advantage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>
                        <a:defRPr/>
                      </a:pPr>
                      <a:r>
                        <a:rPr lang="en-US" altLang="ko-KR" dirty="0"/>
                        <a:t>Low </a:t>
                      </a:r>
                      <a:r>
                        <a:rPr lang="en-US" altLang="ko-KR" sz="1800" dirty="0"/>
                        <a:t>Gate Integrated</a:t>
                      </a:r>
                      <a:r>
                        <a:rPr lang="en-US" altLang="ko-KR" sz="1800" baseline="0" dirty="0"/>
                        <a:t> </a:t>
                      </a:r>
                      <a:r>
                        <a:rPr lang="en-US" altLang="ko-KR" sz="1800" dirty="0"/>
                        <a:t>Peripheral </a:t>
                      </a:r>
                      <a:r>
                        <a:rPr lang="en-US" altLang="ko-KR" dirty="0"/>
                        <a:t>(GIP) Power</a:t>
                      </a:r>
                    </a:p>
                    <a:p>
                      <a:pPr algn="ctr" latinLnBrk="1">
                        <a:defRPr/>
                      </a:pPr>
                      <a:endParaRPr lang="en-US" altLang="ko-KR" dirty="0"/>
                    </a:p>
                    <a:p>
                      <a:pPr algn="ctr" latinLnBrk="1">
                        <a:defRPr/>
                      </a:pPr>
                      <a:r>
                        <a:rPr lang="en-US" altLang="ko-KR" dirty="0"/>
                        <a:t>Slim border with LTPS TFT</a:t>
                      </a:r>
                    </a:p>
                    <a:p>
                      <a:pPr algn="ctr" latinLnBrk="1">
                        <a:defRPr/>
                      </a:pPr>
                      <a:endParaRPr lang="en-US" altLang="ko-KR" dirty="0"/>
                    </a:p>
                    <a:p>
                      <a:pPr algn="ctr" latinLnBrk="1">
                        <a:defRPr/>
                      </a:pPr>
                      <a:r>
                        <a:rPr lang="en-US" altLang="ko-KR" dirty="0"/>
                        <a:t>Lower Refresh Rates</a:t>
                      </a:r>
                    </a:p>
                    <a:p>
                      <a:pPr algn="ctr" latinLnBrk="1">
                        <a:defRPr/>
                      </a:pPr>
                      <a:endParaRPr lang="en-US" altLang="ko-KR" dirty="0"/>
                    </a:p>
                    <a:p>
                      <a:pPr algn="ctr" latinLnBrk="1">
                        <a:defRPr/>
                      </a:pPr>
                      <a:r>
                        <a:rPr lang="en-US" altLang="ko-KR" dirty="0"/>
                        <a:t>Reduced Power Consumption.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308446">
                <a:tc>
                  <a:txBody>
                    <a:bodyPr/>
                    <a:lstStyle/>
                    <a:p>
                      <a:pPr marL="0" marR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Weakness</a:t>
                      </a:r>
                      <a:endParaRPr lang="ko-KR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FontTx/>
                        <a:buNone/>
                        <a:defRPr/>
                      </a:pPr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Low resolution due to reduced </a:t>
                      </a:r>
                      <a:r>
                        <a:rPr lang="en-US" altLang="ko-K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emitting area than </a:t>
                      </a:r>
                      <a:r>
                        <a:rPr lang="en-US" altLang="ko-KR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LTPS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ko-KR"/>
              <a:t>What is the LTPO?</a:t>
            </a:r>
          </a:p>
        </p:txBody>
      </p:sp>
      <p:grpSp>
        <p:nvGrpSpPr>
          <p:cNvPr id="15" name="그룹 14"/>
          <p:cNvGrpSpPr/>
          <p:nvPr/>
        </p:nvGrpSpPr>
        <p:grpSpPr>
          <a:xfrm>
            <a:off x="0" y="5877272"/>
            <a:ext cx="9176804" cy="1016387"/>
            <a:chOff x="0" y="5877272"/>
            <a:chExt cx="9176804" cy="1016387"/>
          </a:xfrm>
        </p:grpSpPr>
        <p:grpSp>
          <p:nvGrpSpPr>
            <p:cNvPr id="16" name="그룹 15"/>
            <p:cNvGrpSpPr/>
            <p:nvPr/>
          </p:nvGrpSpPr>
          <p:grpSpPr>
            <a:xfrm>
              <a:off x="0" y="5877272"/>
              <a:ext cx="9142048" cy="755303"/>
              <a:chOff x="0" y="5877272"/>
              <a:chExt cx="9142048" cy="755303"/>
            </a:xfrm>
          </p:grpSpPr>
          <p:pic>
            <p:nvPicPr>
              <p:cNvPr id="19" name="그림 18"/>
              <p:cNvPicPr/>
              <p:nvPr/>
            </p:nvPicPr>
            <p:blipFill rotWithShape="1">
              <a:blip r:embed="rId3"/>
              <a:stretch>
                <a:fillRect/>
              </a:stretch>
            </p:blipFill>
            <p:spPr>
              <a:xfrm>
                <a:off x="0" y="5877272"/>
                <a:ext cx="1259632" cy="755303"/>
              </a:xfrm>
              <a:prstGeom prst="rect">
                <a:avLst/>
              </a:prstGeom>
            </p:spPr>
          </p:pic>
          <p:pic>
            <p:nvPicPr>
              <p:cNvPr id="20" name="그림 19"/>
              <p:cNvPicPr/>
              <p:nvPr/>
            </p:nvPicPr>
            <p:blipFill rotWithShape="1">
              <a:blip r:embed="rId4"/>
              <a:stretch>
                <a:fillRect/>
              </a:stretch>
            </p:blipFill>
            <p:spPr>
              <a:xfrm>
                <a:off x="7882048" y="5902192"/>
                <a:ext cx="1260000" cy="695160"/>
              </a:xfrm>
              <a:prstGeom prst="rect">
                <a:avLst/>
              </a:prstGeom>
            </p:spPr>
          </p:pic>
        </p:grpSp>
        <p:sp>
          <p:nvSpPr>
            <p:cNvPr id="17" name="제목 2"/>
            <p:cNvSpPr txBox="1"/>
            <p:nvPr/>
          </p:nvSpPr>
          <p:spPr>
            <a:xfrm>
              <a:off x="1259631" y="5887942"/>
              <a:ext cx="6622417" cy="709410"/>
            </a:xfrm>
            <a:prstGeom prst="rect">
              <a:avLst/>
            </a:prstGeom>
            <a:effectLst/>
          </p:spPr>
          <p:txBody>
            <a:bodyPr vert="horz" lIns="91440" tIns="45720" rIns="91440" bIns="45720" anchor="t" anchorCtr="0">
              <a:noAutofit/>
            </a:bodyPr>
            <a:lstStyle>
              <a:lvl1pPr marL="640080" indent="-457200" algn="l" defTabSz="914400" rtl="0" eaLnBrk="1" latinLnBrk="1" hangingPunct="1">
                <a:spcBef>
                  <a:spcPct val="0"/>
                </a:spcBef>
                <a:buClr>
                  <a:schemeClr val="accent6">
                    <a:lumMod val="75000"/>
                  </a:schemeClr>
                </a:buClr>
                <a:buSzPct val="128000"/>
                <a:buFont typeface="Georgia"/>
                <a:buChar char="*"/>
                <a:defRPr sz="5400" b="1" i="0" kern="1200">
                  <a:gradFill>
                    <a:gsLst>
                      <a:gs pos="0">
                        <a:schemeClr val="tx1"/>
                      </a:gs>
                      <a:gs pos="4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2">
                          <a:alpha val="65000"/>
                        </a:schemeClr>
                      </a:gs>
                    </a:gsLst>
                    <a:lin ang="5400000" scaled="0"/>
                  </a:gradFill>
                  <a:effectLst>
                    <a:reflection blurRad="6350" stA="55000" endA="300" endPos="45500" dir="5400000" sy="-100000" algn="bl" rotWithShape="0"/>
                  </a:effectLst>
                  <a:latin typeface="+mj-lt"/>
                  <a:ea typeface="+mj-ea"/>
                  <a:cs typeface="+mj-cs"/>
                </a:defRPr>
              </a:lvl1pPr>
              <a:lvl2pPr eaLnBrk="1" latinLnBrk="1" hangingPunct="1">
                <a:defRPr>
                  <a:solidFill>
                    <a:schemeClr val="tx2"/>
                  </a:solidFill>
                </a:defRPr>
              </a:lvl2pPr>
              <a:lvl3pPr eaLnBrk="1" latinLnBrk="1" hangingPunct="1">
                <a:defRPr>
                  <a:solidFill>
                    <a:schemeClr val="tx2"/>
                  </a:solidFill>
                </a:defRPr>
              </a:lvl3pPr>
              <a:lvl4pPr eaLnBrk="1" latinLnBrk="1" hangingPunct="1">
                <a:defRPr>
                  <a:solidFill>
                    <a:schemeClr val="tx2"/>
                  </a:solidFill>
                </a:defRPr>
              </a:lvl4pPr>
              <a:lvl5pPr eaLnBrk="1" latinLnBrk="1" hangingPunct="1">
                <a:defRPr>
                  <a:solidFill>
                    <a:schemeClr val="tx2"/>
                  </a:solidFill>
                </a:defRPr>
              </a:lvl5pPr>
              <a:lvl6pPr eaLnBrk="1" latinLnBrk="1" hangingPunct="1">
                <a:defRPr>
                  <a:solidFill>
                    <a:schemeClr val="tx2"/>
                  </a:solidFill>
                </a:defRPr>
              </a:lvl6pPr>
              <a:lvl7pPr eaLnBrk="1" latinLnBrk="1" hangingPunct="1">
                <a:defRPr>
                  <a:solidFill>
                    <a:schemeClr val="tx2"/>
                  </a:solidFill>
                </a:defRPr>
              </a:lvl7pPr>
              <a:lvl8pPr eaLnBrk="1" latinLnBrk="1" hangingPunct="1">
                <a:defRPr>
                  <a:solidFill>
                    <a:schemeClr val="tx2"/>
                  </a:solidFill>
                </a:defRPr>
              </a:lvl8pPr>
              <a:lvl9pPr eaLnBrk="1" latin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marL="182880" indent="0" algn="ctr">
                <a:buNone/>
                <a:defRPr/>
              </a:pPr>
              <a:r>
                <a:rPr lang="en-US" altLang="ko-KR" sz="2400" b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The 20</a:t>
              </a:r>
              <a:r>
                <a:rPr lang="en-US" altLang="ko-KR" sz="2400" b="0" baseline="300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</a:t>
              </a:r>
              <a:r>
                <a:rPr lang="en-US" altLang="ko-KR" sz="2400" b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Technical Collaboration Meeting</a:t>
              </a:r>
              <a:endParaRPr lang="ko-KR" altLang="en-US" sz="2400" b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108" y="6585882"/>
              <a:ext cx="914769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latinLnBrk="1">
                <a:defRPr/>
              </a:pPr>
              <a:r>
                <a:rPr lang="en-US" altLang="ko-KR" sz="12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함초롬바탕"/>
                  <a:ea typeface="함초롬바탕"/>
                  <a:cs typeface="함초롬바탕"/>
                </a:rPr>
                <a:t>Technical </a:t>
              </a:r>
              <a:r>
                <a:rPr lang="en-US" altLang="ko-KR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함초롬바탕"/>
                  <a:ea typeface="함초롬바탕"/>
                  <a:cs typeface="함초롬바탕"/>
                </a:rPr>
                <a:t>Collaboration</a:t>
              </a:r>
              <a:r>
                <a:rPr lang="en-US" altLang="ko-KR" sz="12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함초롬바탕"/>
                  <a:ea typeface="함초롬바탕"/>
                  <a:cs typeface="함초롬바탕"/>
                </a:rPr>
                <a:t> Meeting 2020, January, University of the Ryukyus, Okinawa, Japan</a:t>
              </a:r>
              <a:endParaRPr lang="ko-KR" altLang="en-US" sz="1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/>
                <a:ea typeface="함초롬바탕"/>
                <a:cs typeface="함초롬바탕"/>
              </a:endParaRPr>
            </a:p>
          </p:txBody>
        </p:sp>
      </p:grpSp>
      <p:sp>
        <p:nvSpPr>
          <p:cNvPr id="174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78600"/>
            <a:ext cx="2133600" cy="279400"/>
          </a:xfrm>
        </p:spPr>
        <p:txBody>
          <a:bodyPr vert="horz" wrap="square" lIns="91440" tIns="45720" rIns="91440" bIns="45720" anchor="t" anchorCtr="0"/>
          <a:lstStyle/>
          <a:p>
            <a:pPr>
              <a:defRPr/>
            </a:pPr>
            <a:r>
              <a:rPr lang="en-US" altLang="ko-KR"/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 dir="r"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wipe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GB" altLang="en-US"/>
              <a:t>Contents</a:t>
            </a:r>
            <a:endParaRPr lang="en-US" alt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altLang="ko-KR">
                <a:solidFill>
                  <a:schemeClr val="tx1">
                    <a:lumMod val="85000"/>
                  </a:schemeClr>
                </a:solidFill>
              </a:rPr>
              <a:t>What is the LTPO?</a:t>
            </a:r>
          </a:p>
          <a:p>
            <a:pPr marL="0" indent="0" algn="ctr" eaLnBrk="1" hangingPunct="1">
              <a:buNone/>
              <a:defRPr/>
            </a:pPr>
            <a:endParaRPr lang="en-US" altLang="ko-KR">
              <a:solidFill>
                <a:schemeClr val="tx1">
                  <a:lumMod val="8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en-US" altLang="ko-KR"/>
              <a:t>LTPO Structure and Photography</a:t>
            </a:r>
          </a:p>
          <a:p>
            <a:pPr algn="ctr" eaLnBrk="1" hangingPunct="1">
              <a:defRPr/>
            </a:pPr>
            <a:endParaRPr lang="en-US" altLang="ko-KR"/>
          </a:p>
          <a:p>
            <a:pPr algn="ctr" eaLnBrk="1" hangingPunct="1">
              <a:defRPr/>
            </a:pPr>
            <a:r>
              <a:rPr lang="en-US" altLang="ko-KR">
                <a:solidFill>
                  <a:schemeClr val="tx1">
                    <a:lumMod val="85000"/>
                  </a:schemeClr>
                </a:solidFill>
              </a:rPr>
              <a:t>LTPO Pixel Circuit</a:t>
            </a:r>
          </a:p>
          <a:p>
            <a:pPr eaLnBrk="1" hangingPunct="1">
              <a:defRPr/>
            </a:pPr>
            <a:endParaRPr lang="en-US" altLang="ko-KR"/>
          </a:p>
          <a:p>
            <a:pPr eaLnBrk="1" hangingPunct="1">
              <a:defRPr/>
            </a:pPr>
            <a:endParaRPr lang="en-US" altLang="ko-KR"/>
          </a:p>
          <a:p>
            <a:pPr eaLnBrk="1" hangingPunct="1">
              <a:defRPr/>
            </a:pPr>
            <a:endParaRPr lang="en-US" altLang="en-US"/>
          </a:p>
        </p:txBody>
      </p:sp>
      <p:grpSp>
        <p:nvGrpSpPr>
          <p:cNvPr id="11" name="그룹 10"/>
          <p:cNvGrpSpPr/>
          <p:nvPr/>
        </p:nvGrpSpPr>
        <p:grpSpPr>
          <a:xfrm>
            <a:off x="0" y="5877272"/>
            <a:ext cx="9176804" cy="1016387"/>
            <a:chOff x="0" y="5877272"/>
            <a:chExt cx="9176804" cy="1016387"/>
          </a:xfrm>
        </p:grpSpPr>
        <p:grpSp>
          <p:nvGrpSpPr>
            <p:cNvPr id="12" name="그룹 11"/>
            <p:cNvGrpSpPr/>
            <p:nvPr/>
          </p:nvGrpSpPr>
          <p:grpSpPr>
            <a:xfrm>
              <a:off x="0" y="5877272"/>
              <a:ext cx="9142048" cy="755303"/>
              <a:chOff x="0" y="5877272"/>
              <a:chExt cx="9142048" cy="755303"/>
            </a:xfrm>
          </p:grpSpPr>
          <p:pic>
            <p:nvPicPr>
              <p:cNvPr id="15" name="그림 14"/>
              <p:cNvPicPr/>
              <p:nvPr/>
            </p:nvPicPr>
            <p:blipFill rotWithShape="1">
              <a:blip r:embed="rId3"/>
              <a:stretch>
                <a:fillRect/>
              </a:stretch>
            </p:blipFill>
            <p:spPr>
              <a:xfrm>
                <a:off x="0" y="5877272"/>
                <a:ext cx="1259632" cy="755303"/>
              </a:xfrm>
              <a:prstGeom prst="rect">
                <a:avLst/>
              </a:prstGeom>
            </p:spPr>
          </p:pic>
          <p:pic>
            <p:nvPicPr>
              <p:cNvPr id="16" name="그림 15"/>
              <p:cNvPicPr/>
              <p:nvPr/>
            </p:nvPicPr>
            <p:blipFill rotWithShape="1">
              <a:blip r:embed="rId4"/>
              <a:stretch>
                <a:fillRect/>
              </a:stretch>
            </p:blipFill>
            <p:spPr>
              <a:xfrm>
                <a:off x="7882048" y="5902192"/>
                <a:ext cx="1260000" cy="695160"/>
              </a:xfrm>
              <a:prstGeom prst="rect">
                <a:avLst/>
              </a:prstGeom>
            </p:spPr>
          </p:pic>
        </p:grpSp>
        <p:sp>
          <p:nvSpPr>
            <p:cNvPr id="13" name="제목 2"/>
            <p:cNvSpPr txBox="1"/>
            <p:nvPr/>
          </p:nvSpPr>
          <p:spPr>
            <a:xfrm>
              <a:off x="1259631" y="5887942"/>
              <a:ext cx="6622417" cy="709410"/>
            </a:xfrm>
            <a:prstGeom prst="rect">
              <a:avLst/>
            </a:prstGeom>
            <a:effectLst/>
          </p:spPr>
          <p:txBody>
            <a:bodyPr vert="horz" lIns="91440" tIns="45720" rIns="91440" bIns="45720" anchor="t" anchorCtr="0">
              <a:noAutofit/>
            </a:bodyPr>
            <a:lstStyle>
              <a:lvl1pPr marL="640080" indent="-457200" algn="l" defTabSz="914400" rtl="0" eaLnBrk="1" latinLnBrk="1" hangingPunct="1">
                <a:spcBef>
                  <a:spcPct val="0"/>
                </a:spcBef>
                <a:buClr>
                  <a:schemeClr val="accent6">
                    <a:lumMod val="75000"/>
                  </a:schemeClr>
                </a:buClr>
                <a:buSzPct val="128000"/>
                <a:buFont typeface="Georgia"/>
                <a:buChar char="*"/>
                <a:defRPr sz="5400" b="1" i="0" kern="1200">
                  <a:gradFill>
                    <a:gsLst>
                      <a:gs pos="0">
                        <a:schemeClr val="tx1"/>
                      </a:gs>
                      <a:gs pos="4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2">
                          <a:alpha val="65000"/>
                        </a:schemeClr>
                      </a:gs>
                    </a:gsLst>
                    <a:lin ang="5400000" scaled="0"/>
                  </a:gradFill>
                  <a:effectLst>
                    <a:reflection blurRad="6350" stA="55000" endA="300" endPos="45500" dir="5400000" sy="-100000" algn="bl" rotWithShape="0"/>
                  </a:effectLst>
                  <a:latin typeface="+mj-lt"/>
                  <a:ea typeface="+mj-ea"/>
                  <a:cs typeface="+mj-cs"/>
                </a:defRPr>
              </a:lvl1pPr>
              <a:lvl2pPr eaLnBrk="1" latinLnBrk="1" hangingPunct="1">
                <a:defRPr>
                  <a:solidFill>
                    <a:schemeClr val="tx2"/>
                  </a:solidFill>
                </a:defRPr>
              </a:lvl2pPr>
              <a:lvl3pPr eaLnBrk="1" latinLnBrk="1" hangingPunct="1">
                <a:defRPr>
                  <a:solidFill>
                    <a:schemeClr val="tx2"/>
                  </a:solidFill>
                </a:defRPr>
              </a:lvl3pPr>
              <a:lvl4pPr eaLnBrk="1" latinLnBrk="1" hangingPunct="1">
                <a:defRPr>
                  <a:solidFill>
                    <a:schemeClr val="tx2"/>
                  </a:solidFill>
                </a:defRPr>
              </a:lvl4pPr>
              <a:lvl5pPr eaLnBrk="1" latinLnBrk="1" hangingPunct="1">
                <a:defRPr>
                  <a:solidFill>
                    <a:schemeClr val="tx2"/>
                  </a:solidFill>
                </a:defRPr>
              </a:lvl5pPr>
              <a:lvl6pPr eaLnBrk="1" latinLnBrk="1" hangingPunct="1">
                <a:defRPr>
                  <a:solidFill>
                    <a:schemeClr val="tx2"/>
                  </a:solidFill>
                </a:defRPr>
              </a:lvl6pPr>
              <a:lvl7pPr eaLnBrk="1" latinLnBrk="1" hangingPunct="1">
                <a:defRPr>
                  <a:solidFill>
                    <a:schemeClr val="tx2"/>
                  </a:solidFill>
                </a:defRPr>
              </a:lvl7pPr>
              <a:lvl8pPr eaLnBrk="1" latinLnBrk="1" hangingPunct="1">
                <a:defRPr>
                  <a:solidFill>
                    <a:schemeClr val="tx2"/>
                  </a:solidFill>
                </a:defRPr>
              </a:lvl8pPr>
              <a:lvl9pPr eaLnBrk="1" latin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marL="182880" indent="0" algn="ctr">
                <a:buNone/>
                <a:defRPr/>
              </a:pPr>
              <a:r>
                <a:rPr lang="en-US" altLang="ko-KR" sz="2400" b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The 20</a:t>
              </a:r>
              <a:r>
                <a:rPr lang="en-US" altLang="ko-KR" sz="2400" b="0" baseline="300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</a:t>
              </a:r>
              <a:r>
                <a:rPr lang="en-US" altLang="ko-KR" sz="2400" b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Technical Collaboration Meeting</a:t>
              </a:r>
              <a:endParaRPr lang="ko-KR" altLang="en-US" sz="2400" b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108" y="6585882"/>
              <a:ext cx="914769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latinLnBrk="1">
                <a:defRPr/>
              </a:pPr>
              <a:r>
                <a:rPr lang="en-US" altLang="ko-KR" sz="12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함초롬바탕"/>
                  <a:ea typeface="함초롬바탕"/>
                  <a:cs typeface="함초롬바탕"/>
                </a:rPr>
                <a:t>Technical </a:t>
              </a:r>
              <a:r>
                <a:rPr lang="en-US" altLang="ko-KR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함초롬바탕"/>
                  <a:ea typeface="함초롬바탕"/>
                  <a:cs typeface="함초롬바탕"/>
                </a:rPr>
                <a:t>Collaboration</a:t>
              </a:r>
              <a:r>
                <a:rPr lang="en-US" altLang="ko-KR" sz="12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함초롬바탕"/>
                  <a:ea typeface="함초롬바탕"/>
                  <a:cs typeface="함초롬바탕"/>
                </a:rPr>
                <a:t> Meeting 2020, January, University of the Ryukyus, Okinawa, Japan</a:t>
              </a:r>
              <a:endParaRPr lang="ko-KR" altLang="en-US" sz="1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/>
                <a:ea typeface="함초롬바탕"/>
                <a:cs typeface="함초롬바탕"/>
              </a:endParaRPr>
            </a:p>
          </p:txBody>
        </p:sp>
      </p:grpSp>
      <p:sp>
        <p:nvSpPr>
          <p:cNvPr id="717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78600"/>
            <a:ext cx="2133600" cy="279400"/>
          </a:xfrm>
        </p:spPr>
        <p:txBody>
          <a:bodyPr vert="horz" wrap="square" lIns="91440" tIns="45720" rIns="91440" bIns="45720" anchor="t" anchorCtr="0"/>
          <a:lstStyle/>
          <a:p>
            <a:pPr>
              <a:defRPr/>
            </a:pPr>
            <a:r>
              <a:rPr lang="en-US" altLang="ko-KR"/>
              <a:t>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 dir="r"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wipe dir="r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79388" y="1449388"/>
            <a:ext cx="8713092" cy="46434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en-US" altLang="en-US" sz="2800"/>
              <a:t> 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359533" y="1988840"/>
            <a:ext cx="8389180" cy="3888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85225" cy="7207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ko-KR"/>
              <a:t>LTPO Structure and Photography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7585" y="1484313"/>
            <a:ext cx="34059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800"/>
              <a:t>Top</a:t>
            </a:r>
            <a:endParaRPr lang="ko-KR" altLang="en-US" sz="2800"/>
          </a:p>
        </p:txBody>
      </p:sp>
      <p:sp>
        <p:nvSpPr>
          <p:cNvPr id="9" name="TextBox 8"/>
          <p:cNvSpPr txBox="1"/>
          <p:nvPr/>
        </p:nvSpPr>
        <p:spPr>
          <a:xfrm>
            <a:off x="5342510" y="1475492"/>
            <a:ext cx="3405954" cy="513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ko-KR" sz="2800"/>
              <a:t>Bottom</a:t>
            </a:r>
            <a:endParaRPr lang="ko-KR" altLang="en-US" sz="2800"/>
          </a:p>
        </p:txBody>
      </p:sp>
      <p:grpSp>
        <p:nvGrpSpPr>
          <p:cNvPr id="14" name="그룹 13"/>
          <p:cNvGrpSpPr/>
          <p:nvPr/>
        </p:nvGrpSpPr>
        <p:grpSpPr>
          <a:xfrm>
            <a:off x="0" y="5877272"/>
            <a:ext cx="9176804" cy="1016387"/>
            <a:chOff x="0" y="5877272"/>
            <a:chExt cx="9176804" cy="1016387"/>
          </a:xfrm>
        </p:grpSpPr>
        <p:grpSp>
          <p:nvGrpSpPr>
            <p:cNvPr id="15" name="그룹 14"/>
            <p:cNvGrpSpPr/>
            <p:nvPr/>
          </p:nvGrpSpPr>
          <p:grpSpPr>
            <a:xfrm>
              <a:off x="0" y="5877272"/>
              <a:ext cx="9142048" cy="755303"/>
              <a:chOff x="0" y="5877272"/>
              <a:chExt cx="9142048" cy="755303"/>
            </a:xfrm>
          </p:grpSpPr>
          <p:pic>
            <p:nvPicPr>
              <p:cNvPr id="18" name="그림 17"/>
              <p:cNvPicPr/>
              <p:nvPr/>
            </p:nvPicPr>
            <p:blipFill rotWithShape="1">
              <a:blip r:embed="rId3"/>
              <a:stretch>
                <a:fillRect/>
              </a:stretch>
            </p:blipFill>
            <p:spPr>
              <a:xfrm>
                <a:off x="0" y="5877272"/>
                <a:ext cx="1259632" cy="755303"/>
              </a:xfrm>
              <a:prstGeom prst="rect">
                <a:avLst/>
              </a:prstGeom>
            </p:spPr>
          </p:pic>
          <p:pic>
            <p:nvPicPr>
              <p:cNvPr id="19" name="그림 18"/>
              <p:cNvPicPr/>
              <p:nvPr/>
            </p:nvPicPr>
            <p:blipFill rotWithShape="1">
              <a:blip r:embed="rId4"/>
              <a:stretch>
                <a:fillRect/>
              </a:stretch>
            </p:blipFill>
            <p:spPr>
              <a:xfrm>
                <a:off x="7882048" y="5902192"/>
                <a:ext cx="1260000" cy="695160"/>
              </a:xfrm>
              <a:prstGeom prst="rect">
                <a:avLst/>
              </a:prstGeom>
            </p:spPr>
          </p:pic>
        </p:grpSp>
        <p:sp>
          <p:nvSpPr>
            <p:cNvPr id="16" name="제목 2"/>
            <p:cNvSpPr txBox="1"/>
            <p:nvPr/>
          </p:nvSpPr>
          <p:spPr>
            <a:xfrm>
              <a:off x="1259631" y="5887942"/>
              <a:ext cx="6622417" cy="709410"/>
            </a:xfrm>
            <a:prstGeom prst="rect">
              <a:avLst/>
            </a:prstGeom>
            <a:effectLst/>
          </p:spPr>
          <p:txBody>
            <a:bodyPr vert="horz" lIns="91440" tIns="45720" rIns="91440" bIns="45720" anchor="t" anchorCtr="0">
              <a:noAutofit/>
            </a:bodyPr>
            <a:lstStyle>
              <a:lvl1pPr marL="640080" indent="-457200" algn="l" defTabSz="914400" rtl="0" eaLnBrk="1" latinLnBrk="1" hangingPunct="1">
                <a:spcBef>
                  <a:spcPct val="0"/>
                </a:spcBef>
                <a:buClr>
                  <a:schemeClr val="accent6">
                    <a:lumMod val="75000"/>
                  </a:schemeClr>
                </a:buClr>
                <a:buSzPct val="128000"/>
                <a:buFont typeface="Georgia"/>
                <a:buChar char="*"/>
                <a:defRPr sz="5400" b="1" i="0" kern="1200">
                  <a:gradFill>
                    <a:gsLst>
                      <a:gs pos="0">
                        <a:schemeClr val="tx1"/>
                      </a:gs>
                      <a:gs pos="4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2">
                          <a:alpha val="65000"/>
                        </a:schemeClr>
                      </a:gs>
                    </a:gsLst>
                    <a:lin ang="5400000" scaled="0"/>
                  </a:gradFill>
                  <a:effectLst>
                    <a:reflection blurRad="6350" stA="55000" endA="300" endPos="45500" dir="5400000" sy="-100000" algn="bl" rotWithShape="0"/>
                  </a:effectLst>
                  <a:latin typeface="+mj-lt"/>
                  <a:ea typeface="+mj-ea"/>
                  <a:cs typeface="+mj-cs"/>
                </a:defRPr>
              </a:lvl1pPr>
              <a:lvl2pPr eaLnBrk="1" latinLnBrk="1" hangingPunct="1">
                <a:defRPr>
                  <a:solidFill>
                    <a:schemeClr val="tx2"/>
                  </a:solidFill>
                </a:defRPr>
              </a:lvl2pPr>
              <a:lvl3pPr eaLnBrk="1" latinLnBrk="1" hangingPunct="1">
                <a:defRPr>
                  <a:solidFill>
                    <a:schemeClr val="tx2"/>
                  </a:solidFill>
                </a:defRPr>
              </a:lvl3pPr>
              <a:lvl4pPr eaLnBrk="1" latinLnBrk="1" hangingPunct="1">
                <a:defRPr>
                  <a:solidFill>
                    <a:schemeClr val="tx2"/>
                  </a:solidFill>
                </a:defRPr>
              </a:lvl4pPr>
              <a:lvl5pPr eaLnBrk="1" latinLnBrk="1" hangingPunct="1">
                <a:defRPr>
                  <a:solidFill>
                    <a:schemeClr val="tx2"/>
                  </a:solidFill>
                </a:defRPr>
              </a:lvl5pPr>
              <a:lvl6pPr eaLnBrk="1" latinLnBrk="1" hangingPunct="1">
                <a:defRPr>
                  <a:solidFill>
                    <a:schemeClr val="tx2"/>
                  </a:solidFill>
                </a:defRPr>
              </a:lvl6pPr>
              <a:lvl7pPr eaLnBrk="1" latinLnBrk="1" hangingPunct="1">
                <a:defRPr>
                  <a:solidFill>
                    <a:schemeClr val="tx2"/>
                  </a:solidFill>
                </a:defRPr>
              </a:lvl7pPr>
              <a:lvl8pPr eaLnBrk="1" latinLnBrk="1" hangingPunct="1">
                <a:defRPr>
                  <a:solidFill>
                    <a:schemeClr val="tx2"/>
                  </a:solidFill>
                </a:defRPr>
              </a:lvl8pPr>
              <a:lvl9pPr eaLnBrk="1" latin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marL="182880" indent="0" algn="ctr">
                <a:buNone/>
                <a:defRPr/>
              </a:pPr>
              <a:r>
                <a:rPr lang="en-US" altLang="ko-KR" sz="2400" b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The 20</a:t>
              </a:r>
              <a:r>
                <a:rPr lang="en-US" altLang="ko-KR" sz="2400" b="0" baseline="300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</a:t>
              </a:r>
              <a:r>
                <a:rPr lang="en-US" altLang="ko-KR" sz="2400" b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Technical Collaboration Meeting</a:t>
              </a:r>
              <a:endParaRPr lang="ko-KR" altLang="en-US" sz="2400" b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9108" y="6585882"/>
              <a:ext cx="914769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latinLnBrk="1">
                <a:defRPr/>
              </a:pPr>
              <a:r>
                <a:rPr lang="en-US" altLang="ko-KR" sz="12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함초롬바탕"/>
                  <a:ea typeface="함초롬바탕"/>
                  <a:cs typeface="함초롬바탕"/>
                </a:rPr>
                <a:t>Technical </a:t>
              </a:r>
              <a:r>
                <a:rPr lang="en-US" altLang="ko-KR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함초롬바탕"/>
                  <a:ea typeface="함초롬바탕"/>
                  <a:cs typeface="함초롬바탕"/>
                </a:rPr>
                <a:t>Collaboration</a:t>
              </a:r>
              <a:r>
                <a:rPr lang="en-US" altLang="ko-KR" sz="12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함초롬바탕"/>
                  <a:ea typeface="함초롬바탕"/>
                  <a:cs typeface="함초롬바탕"/>
                </a:rPr>
                <a:t> Meeting 2020, January, University of the Ryukyus, Okinawa, Japan</a:t>
              </a:r>
              <a:endParaRPr lang="ko-KR" altLang="en-US" sz="1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/>
                <a:ea typeface="함초롬바탕"/>
                <a:cs typeface="함초롬바탕"/>
              </a:endParaRPr>
            </a:p>
          </p:txBody>
        </p:sp>
      </p:grpSp>
      <p:sp>
        <p:nvSpPr>
          <p:cNvPr id="174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78600"/>
            <a:ext cx="2133600" cy="279400"/>
          </a:xfrm>
        </p:spPr>
        <p:txBody>
          <a:bodyPr vert="horz" wrap="square" lIns="91440" tIns="45720" rIns="91440" bIns="45720" anchor="t" anchorCtr="0"/>
          <a:lstStyle/>
          <a:p>
            <a:pPr>
              <a:defRPr/>
            </a:pPr>
            <a:r>
              <a:rPr lang="en-US" altLang="ko-KR"/>
              <a:t>9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xmlns="" id="{FB0E430B-7938-4687-935C-011EEDAEB2C9}"/>
              </a:ext>
            </a:extLst>
          </p:cNvPr>
          <p:cNvGrpSpPr/>
          <p:nvPr/>
        </p:nvGrpSpPr>
        <p:grpSpPr>
          <a:xfrm>
            <a:off x="468313" y="2097088"/>
            <a:ext cx="8135937" cy="3671887"/>
            <a:chOff x="1" y="1684463"/>
            <a:chExt cx="9143998" cy="3935483"/>
          </a:xfrm>
        </p:grpSpPr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xmlns="" id="{1835BC8C-9DFD-49CB-AF95-E77B494F7C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39" t="10271" r="15318" b="40564"/>
            <a:stretch/>
          </p:blipFill>
          <p:spPr>
            <a:xfrm rot="16200000">
              <a:off x="320058" y="1368004"/>
              <a:ext cx="3931885" cy="4571999"/>
            </a:xfrm>
            <a:prstGeom prst="rect">
              <a:avLst/>
            </a:prstGeom>
            <a:ln w="19050">
              <a:noFill/>
            </a:ln>
          </p:spPr>
        </p:pic>
        <p:pic>
          <p:nvPicPr>
            <p:cNvPr id="21" name="그림 20">
              <a:extLst>
                <a:ext uri="{FF2B5EF4-FFF2-40B4-BE49-F238E27FC236}">
                  <a16:creationId xmlns:a16="http://schemas.microsoft.com/office/drawing/2014/main" xmlns="" id="{B1776D1D-6319-4F85-BB44-9DF2E86DB0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421" t="28189" r="1247" b="25926"/>
            <a:stretch/>
          </p:blipFill>
          <p:spPr>
            <a:xfrm rot="16200000" flipH="1">
              <a:off x="4892057" y="1364406"/>
              <a:ext cx="3931886" cy="4571999"/>
            </a:xfrm>
            <a:prstGeom prst="rect">
              <a:avLst/>
            </a:prstGeom>
            <a:ln w="19050">
              <a:noFill/>
            </a:ln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 dir="r"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wipe dir="r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직사각형 49"/>
          <p:cNvSpPr/>
          <p:nvPr/>
        </p:nvSpPr>
        <p:spPr>
          <a:xfrm>
            <a:off x="359533" y="1988840"/>
            <a:ext cx="8389180" cy="38880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3" name="그룹 2"/>
          <p:cNvGrpSpPr/>
          <p:nvPr/>
        </p:nvGrpSpPr>
        <p:grpSpPr>
          <a:xfrm>
            <a:off x="1979307" y="2091974"/>
            <a:ext cx="6997280" cy="3677001"/>
            <a:chOff x="4145356" y="1664804"/>
            <a:chExt cx="4875271" cy="4225708"/>
          </a:xfrm>
        </p:grpSpPr>
        <p:pic>
          <p:nvPicPr>
            <p:cNvPr id="26" name="그림 25">
              <a:extLst>
                <a:ext uri="{FF2B5EF4-FFF2-40B4-BE49-F238E27FC236}">
                  <a16:creationId xmlns:a16="http://schemas.microsoft.com/office/drawing/2014/main" xmlns="" id="{1607934A-A86F-4F09-B8C1-7A69FF0F26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5356" y="1664804"/>
              <a:ext cx="4588680" cy="422570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" name="그룹 1"/>
            <p:cNvGrpSpPr/>
            <p:nvPr/>
          </p:nvGrpSpPr>
          <p:grpSpPr>
            <a:xfrm>
              <a:off x="4208895" y="1681319"/>
              <a:ext cx="4811732" cy="3361060"/>
              <a:chOff x="4208895" y="1681319"/>
              <a:chExt cx="4811732" cy="3361060"/>
            </a:xfrm>
          </p:grpSpPr>
          <p:cxnSp>
            <p:nvCxnSpPr>
              <p:cNvPr id="27" name="직선 화살표 연결선 26">
                <a:extLst>
                  <a:ext uri="{FF2B5EF4-FFF2-40B4-BE49-F238E27FC236}">
                    <a16:creationId xmlns:a16="http://schemas.microsoft.com/office/drawing/2014/main" xmlns="" id="{774C2BB1-EA89-4BD9-BBD9-6654CFFA892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27662" y="3184529"/>
                <a:ext cx="0" cy="377512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xmlns="" id="{E45583AC-5C75-4E90-8292-2660E220D046}"/>
                  </a:ext>
                </a:extLst>
              </p:cNvPr>
              <p:cNvSpPr txBox="1"/>
              <p:nvPr/>
            </p:nvSpPr>
            <p:spPr>
              <a:xfrm>
                <a:off x="5421648" y="2888199"/>
                <a:ext cx="5677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dirty="0">
                    <a:solidFill>
                      <a:prstClr val="black"/>
                    </a:solidFill>
                    <a:latin typeface="+mn-ea"/>
                    <a:cs typeface="+mn-cs"/>
                  </a:rPr>
                  <a:t>S/D</a:t>
                </a:r>
                <a:endParaRPr lang="ko-KR" altLang="en-US" dirty="0">
                  <a:solidFill>
                    <a:prstClr val="black"/>
                  </a:solidFill>
                  <a:latin typeface="+mn-ea"/>
                  <a:cs typeface="+mn-cs"/>
                </a:endParaRPr>
              </a:p>
            </p:txBody>
          </p:sp>
          <p:cxnSp>
            <p:nvCxnSpPr>
              <p:cNvPr id="29" name="직선 화살표 연결선 28">
                <a:extLst>
                  <a:ext uri="{FF2B5EF4-FFF2-40B4-BE49-F238E27FC236}">
                    <a16:creationId xmlns:a16="http://schemas.microsoft.com/office/drawing/2014/main" xmlns="" id="{1750DDA5-07BA-4C6A-8C18-CE40399F252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47693" y="3700292"/>
                <a:ext cx="0" cy="647075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5DCA08D4-FA27-47CE-8C0C-7383403D9B26}"/>
                  </a:ext>
                </a:extLst>
              </p:cNvPr>
              <p:cNvSpPr txBox="1"/>
              <p:nvPr/>
            </p:nvSpPr>
            <p:spPr>
              <a:xfrm>
                <a:off x="5341973" y="4347367"/>
                <a:ext cx="8114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dirty="0">
                    <a:solidFill>
                      <a:prstClr val="black"/>
                    </a:solidFill>
                    <a:latin typeface="+mn-ea"/>
                    <a:cs typeface="+mn-cs"/>
                  </a:rPr>
                  <a:t>Gate1</a:t>
                </a:r>
                <a:endParaRPr lang="ko-KR" altLang="en-US" dirty="0">
                  <a:solidFill>
                    <a:prstClr val="black"/>
                  </a:solidFill>
                  <a:latin typeface="+mn-ea"/>
                  <a:cs typeface="+mn-cs"/>
                </a:endParaRPr>
              </a:p>
            </p:txBody>
          </p:sp>
          <p:cxnSp>
            <p:nvCxnSpPr>
              <p:cNvPr id="31" name="직선 화살표 연결선 30">
                <a:extLst>
                  <a:ext uri="{FF2B5EF4-FFF2-40B4-BE49-F238E27FC236}">
                    <a16:creationId xmlns:a16="http://schemas.microsoft.com/office/drawing/2014/main" xmlns="" id="{07F2A4C5-A20A-4667-9603-0B86DE52AA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19986" y="2747832"/>
                <a:ext cx="0" cy="852809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xmlns="" id="{4181C3E7-B820-4AF0-9D96-D9D75DD2033C}"/>
                  </a:ext>
                </a:extLst>
              </p:cNvPr>
              <p:cNvSpPr txBox="1"/>
              <p:nvPr/>
            </p:nvSpPr>
            <p:spPr>
              <a:xfrm>
                <a:off x="4208895" y="2101501"/>
                <a:ext cx="14221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dirty="0">
                    <a:solidFill>
                      <a:prstClr val="black"/>
                    </a:solidFill>
                    <a:latin typeface="+mn-ea"/>
                    <a:cs typeface="+mn-cs"/>
                  </a:rPr>
                  <a:t>Oxide TFT</a:t>
                </a:r>
              </a:p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dirty="0">
                    <a:solidFill>
                      <a:prstClr val="black"/>
                    </a:solidFill>
                    <a:latin typeface="+mn-ea"/>
                    <a:cs typeface="+mn-cs"/>
                  </a:rPr>
                  <a:t>S/D contact</a:t>
                </a:r>
                <a:endParaRPr lang="ko-KR" altLang="en-US" dirty="0">
                  <a:solidFill>
                    <a:prstClr val="black"/>
                  </a:solidFill>
                  <a:latin typeface="+mn-ea"/>
                  <a:cs typeface="+mn-cs"/>
                </a:endParaRPr>
              </a:p>
            </p:txBody>
          </p:sp>
          <p:cxnSp>
            <p:nvCxnSpPr>
              <p:cNvPr id="33" name="직선 화살표 연결선 32">
                <a:extLst>
                  <a:ext uri="{FF2B5EF4-FFF2-40B4-BE49-F238E27FC236}">
                    <a16:creationId xmlns:a16="http://schemas.microsoft.com/office/drawing/2014/main" xmlns="" id="{BCE03FFF-CA95-4122-A2C3-4FAD38A406A8}"/>
                  </a:ext>
                </a:extLst>
              </p:cNvPr>
              <p:cNvCxnSpPr>
                <a:cxnSpLocks/>
                <a:stCxn id="34" idx="0"/>
              </p:cNvCxnSpPr>
              <p:nvPr/>
            </p:nvCxnSpPr>
            <p:spPr>
              <a:xfrm flipV="1">
                <a:off x="6164230" y="3731333"/>
                <a:ext cx="0" cy="941714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xmlns="" id="{3DBB0383-966A-449F-8582-1F5E606097D8}"/>
                  </a:ext>
                </a:extLst>
              </p:cNvPr>
              <p:cNvSpPr txBox="1"/>
              <p:nvPr/>
            </p:nvSpPr>
            <p:spPr>
              <a:xfrm>
                <a:off x="5708015" y="4673047"/>
                <a:ext cx="9124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dirty="0">
                    <a:solidFill>
                      <a:prstClr val="black"/>
                    </a:solidFill>
                    <a:latin typeface="+mn-ea"/>
                    <a:cs typeface="+mn-cs"/>
                  </a:rPr>
                  <a:t>Poly-Si</a:t>
                </a:r>
                <a:endParaRPr lang="ko-KR" altLang="en-US" dirty="0">
                  <a:solidFill>
                    <a:prstClr val="black"/>
                  </a:solidFill>
                  <a:latin typeface="+mn-ea"/>
                  <a:cs typeface="+mn-cs"/>
                </a:endParaRPr>
              </a:p>
            </p:txBody>
          </p:sp>
          <p:cxnSp>
            <p:nvCxnSpPr>
              <p:cNvPr id="35" name="직선 화살표 연결선 34">
                <a:extLst>
                  <a:ext uri="{FF2B5EF4-FFF2-40B4-BE49-F238E27FC236}">
                    <a16:creationId xmlns:a16="http://schemas.microsoft.com/office/drawing/2014/main" xmlns="" id="{1AC5F5F3-6E99-4B0A-B0DF-78C1B97694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541530" y="3677786"/>
                <a:ext cx="0" cy="397497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226B04F5-ED51-4A3F-8020-C632B2E3359D}"/>
                  </a:ext>
                </a:extLst>
              </p:cNvPr>
              <p:cNvSpPr txBox="1"/>
              <p:nvPr/>
            </p:nvSpPr>
            <p:spPr>
              <a:xfrm>
                <a:off x="6179081" y="3978035"/>
                <a:ext cx="78739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dirty="0">
                    <a:solidFill>
                      <a:prstClr val="black"/>
                    </a:solidFill>
                    <a:latin typeface="+mn-ea"/>
                    <a:cs typeface="+mn-cs"/>
                  </a:rPr>
                  <a:t>Oxide</a:t>
                </a:r>
                <a:endParaRPr lang="ko-KR" altLang="en-US" dirty="0">
                  <a:solidFill>
                    <a:prstClr val="black"/>
                  </a:solidFill>
                  <a:latin typeface="+mn-ea"/>
                  <a:cs typeface="+mn-cs"/>
                </a:endParaRPr>
              </a:p>
            </p:txBody>
          </p:sp>
          <p:cxnSp>
            <p:nvCxnSpPr>
              <p:cNvPr id="37" name="직선 화살표 연결선 36">
                <a:extLst>
                  <a:ext uri="{FF2B5EF4-FFF2-40B4-BE49-F238E27FC236}">
                    <a16:creationId xmlns:a16="http://schemas.microsoft.com/office/drawing/2014/main" xmlns="" id="{F58217CD-FF16-48F6-B7F0-A06C81E6AB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15172" y="3731332"/>
                <a:ext cx="0" cy="647075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xmlns="" id="{32D968F1-780B-44F2-9433-5C12098CB855}"/>
                  </a:ext>
                </a:extLst>
              </p:cNvPr>
              <p:cNvSpPr txBox="1"/>
              <p:nvPr/>
            </p:nvSpPr>
            <p:spPr>
              <a:xfrm>
                <a:off x="7109452" y="4378407"/>
                <a:ext cx="8114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dirty="0">
                    <a:solidFill>
                      <a:prstClr val="black"/>
                    </a:solidFill>
                    <a:latin typeface="+mn-ea"/>
                    <a:cs typeface="+mn-cs"/>
                  </a:rPr>
                  <a:t>Gate1</a:t>
                </a:r>
                <a:endParaRPr lang="ko-KR" altLang="en-US" dirty="0">
                  <a:solidFill>
                    <a:prstClr val="black"/>
                  </a:solidFill>
                  <a:latin typeface="+mn-ea"/>
                  <a:cs typeface="+mn-cs"/>
                </a:endParaRPr>
              </a:p>
            </p:txBody>
          </p:sp>
          <p:cxnSp>
            <p:nvCxnSpPr>
              <p:cNvPr id="39" name="직선 화살표 연결선 38">
                <a:extLst>
                  <a:ext uri="{FF2B5EF4-FFF2-40B4-BE49-F238E27FC236}">
                    <a16:creationId xmlns:a16="http://schemas.microsoft.com/office/drawing/2014/main" xmlns="" id="{E39AA55F-766E-40B6-BBB4-C1864D4E14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20565" y="3223129"/>
                <a:ext cx="0" cy="377512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724F2F41-681E-4E49-BD0A-FFC2CADE8D4B}"/>
                  </a:ext>
                </a:extLst>
              </p:cNvPr>
              <p:cNvSpPr txBox="1"/>
              <p:nvPr/>
            </p:nvSpPr>
            <p:spPr>
              <a:xfrm>
                <a:off x="7192723" y="2926799"/>
                <a:ext cx="8114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dirty="0">
                    <a:solidFill>
                      <a:prstClr val="black"/>
                    </a:solidFill>
                    <a:latin typeface="+mn-ea"/>
                    <a:cs typeface="+mn-cs"/>
                  </a:rPr>
                  <a:t>Gate2</a:t>
                </a:r>
                <a:endParaRPr lang="ko-KR" altLang="en-US" dirty="0">
                  <a:solidFill>
                    <a:prstClr val="black"/>
                  </a:solidFill>
                  <a:latin typeface="+mn-ea"/>
                  <a:cs typeface="+mn-cs"/>
                </a:endParaRPr>
              </a:p>
            </p:txBody>
          </p:sp>
          <p:cxnSp>
            <p:nvCxnSpPr>
              <p:cNvPr id="41" name="직선 화살표 연결선 40">
                <a:extLst>
                  <a:ext uri="{FF2B5EF4-FFF2-40B4-BE49-F238E27FC236}">
                    <a16:creationId xmlns:a16="http://schemas.microsoft.com/office/drawing/2014/main" xmlns="" id="{6C75F63C-D3B7-4A2C-8EBA-63569F4480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35758" y="2373815"/>
                <a:ext cx="0" cy="506098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DB7B909D-BE64-45EA-9065-EF4E78C3CF36}"/>
                  </a:ext>
                </a:extLst>
              </p:cNvPr>
              <p:cNvSpPr txBox="1"/>
              <p:nvPr/>
            </p:nvSpPr>
            <p:spPr>
              <a:xfrm>
                <a:off x="6229363" y="1681319"/>
                <a:ext cx="14221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dirty="0">
                    <a:solidFill>
                      <a:prstClr val="black"/>
                    </a:solidFill>
                    <a:latin typeface="+mn-ea"/>
                    <a:cs typeface="+mn-cs"/>
                  </a:rPr>
                  <a:t>Poly-Si TFT</a:t>
                </a:r>
              </a:p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dirty="0">
                    <a:solidFill>
                      <a:prstClr val="black"/>
                    </a:solidFill>
                    <a:latin typeface="+mn-ea"/>
                    <a:cs typeface="+mn-cs"/>
                  </a:rPr>
                  <a:t>S/D contact</a:t>
                </a:r>
                <a:endParaRPr lang="ko-KR" altLang="en-US" dirty="0">
                  <a:solidFill>
                    <a:prstClr val="black"/>
                  </a:solidFill>
                  <a:latin typeface="+mn-ea"/>
                  <a:cs typeface="+mn-cs"/>
                </a:endParaRPr>
              </a:p>
            </p:txBody>
          </p:sp>
          <p:cxnSp>
            <p:nvCxnSpPr>
              <p:cNvPr id="43" name="직선 화살표 연결선 42">
                <a:extLst>
                  <a:ext uri="{FF2B5EF4-FFF2-40B4-BE49-F238E27FC236}">
                    <a16:creationId xmlns:a16="http://schemas.microsoft.com/office/drawing/2014/main" xmlns="" id="{03569746-C571-4A3A-8548-A44E189C775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26177" y="2764161"/>
                <a:ext cx="0" cy="852809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xmlns="" id="{F9264508-6DE7-49F9-ABA5-56D92425BCEE}"/>
                  </a:ext>
                </a:extLst>
              </p:cNvPr>
              <p:cNvSpPr txBox="1"/>
              <p:nvPr/>
            </p:nvSpPr>
            <p:spPr>
              <a:xfrm>
                <a:off x="7598443" y="2132303"/>
                <a:ext cx="1422184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dirty="0">
                    <a:solidFill>
                      <a:prstClr val="black"/>
                    </a:solidFill>
                    <a:latin typeface="+mn-ea"/>
                    <a:cs typeface="+mn-cs"/>
                  </a:rPr>
                  <a:t>Oxide TFT</a:t>
                </a:r>
              </a:p>
              <a:p>
                <a:pPr algn="ctr" defTabSz="457200" eaLnBrk="1" fontAlgn="auto" hangingPunct="1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altLang="ko-KR" dirty="0">
                    <a:solidFill>
                      <a:prstClr val="black"/>
                    </a:solidFill>
                    <a:latin typeface="+mn-ea"/>
                    <a:cs typeface="+mn-cs"/>
                  </a:rPr>
                  <a:t>S/D contact</a:t>
                </a:r>
                <a:endParaRPr lang="ko-KR" altLang="en-US" dirty="0">
                  <a:solidFill>
                    <a:prstClr val="black"/>
                  </a:solidFill>
                  <a:latin typeface="+mn-ea"/>
                  <a:cs typeface="+mn-cs"/>
                </a:endParaRPr>
              </a:p>
            </p:txBody>
          </p:sp>
          <p:cxnSp>
            <p:nvCxnSpPr>
              <p:cNvPr id="45" name="직선 화살표 연결선 44">
                <a:extLst>
                  <a:ext uri="{FF2B5EF4-FFF2-40B4-BE49-F238E27FC236}">
                    <a16:creationId xmlns:a16="http://schemas.microsoft.com/office/drawing/2014/main" xmlns="" id="{9C9D7141-5DFF-40A9-B71E-34A8D645FCE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601570" y="3781468"/>
                <a:ext cx="0" cy="647075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FF0000"/>
                </a:solidFill>
                <a:prstDash val="solid"/>
                <a:miter lim="800000"/>
                <a:tailEnd type="triangle"/>
              </a:ln>
              <a:effectLst/>
            </p:spPr>
          </p:cxnSp>
        </p:grp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B2334BD0-2215-4E72-B054-9016290FCC57}"/>
              </a:ext>
            </a:extLst>
          </p:cNvPr>
          <p:cNvSpPr txBox="1"/>
          <p:nvPr/>
        </p:nvSpPr>
        <p:spPr>
          <a:xfrm>
            <a:off x="2401116" y="4453216"/>
            <a:ext cx="595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ko-KR" dirty="0">
                <a:solidFill>
                  <a:prstClr val="black"/>
                </a:solidFill>
                <a:latin typeface="+mn-ea"/>
                <a:cs typeface="+mn-cs"/>
              </a:rPr>
              <a:t>LS?</a:t>
            </a:r>
            <a:endParaRPr lang="ko-KR" altLang="en-US" dirty="0">
              <a:solidFill>
                <a:prstClr val="black"/>
              </a:solidFill>
              <a:latin typeface="+mn-ea"/>
              <a:cs typeface="+mn-cs"/>
            </a:endParaRPr>
          </a:p>
        </p:txBody>
      </p:sp>
      <p:pic>
        <p:nvPicPr>
          <p:cNvPr id="47" name="그림 46">
            <a:extLst>
              <a:ext uri="{FF2B5EF4-FFF2-40B4-BE49-F238E27FC236}">
                <a16:creationId xmlns:a16="http://schemas.microsoft.com/office/drawing/2014/main" xmlns="" id="{51E2ECDF-BCD3-4D8C-BB79-90F8A55563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 rot="16200000">
            <a:off x="-609926" y="3179742"/>
            <a:ext cx="3667474" cy="1510991"/>
          </a:xfrm>
          <a:prstGeom prst="rect">
            <a:avLst/>
          </a:prstGeom>
        </p:spPr>
      </p:pic>
      <p:sp>
        <p:nvSpPr>
          <p:cNvPr id="48" name="모서리가 둥근 직사각형 12">
            <a:extLst>
              <a:ext uri="{FF2B5EF4-FFF2-40B4-BE49-F238E27FC236}">
                <a16:creationId xmlns:a16="http://schemas.microsoft.com/office/drawing/2014/main" xmlns="" id="{0EC6700C-D69A-490C-9706-51B31155F66E}"/>
              </a:ext>
            </a:extLst>
          </p:cNvPr>
          <p:cNvSpPr/>
          <p:nvPr/>
        </p:nvSpPr>
        <p:spPr>
          <a:xfrm>
            <a:off x="719573" y="2848359"/>
            <a:ext cx="612068" cy="1372729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vert="horz" wrap="square" lIns="91440" tIns="45720" rIns="91440" bIns="45720" anchor="ctr" anchorCtr="0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239" y="-43765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_x484112080"/>
          <p:cNvSpPr>
            <a:spLocks noChangeArrowheads="1"/>
          </p:cNvSpPr>
          <p:nvPr/>
        </p:nvSpPr>
        <p:spPr bwMode="auto">
          <a:xfrm>
            <a:off x="187627" y="1468933"/>
            <a:ext cx="8713787" cy="4643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ko-KR" sz="28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FIB-SEM</a:t>
            </a:r>
            <a:endParaRPr kumimoji="0" lang="en-US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1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60350"/>
            <a:ext cx="8785225" cy="7207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ko-KR"/>
              <a:t>LTPO Structure and Photography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B8F9ADAC-F275-48D5-9ACA-EC77DDD5092C}"/>
              </a:ext>
            </a:extLst>
          </p:cNvPr>
          <p:cNvSpPr txBox="1"/>
          <p:nvPr/>
        </p:nvSpPr>
        <p:spPr>
          <a:xfrm>
            <a:off x="29108" y="6585882"/>
            <a:ext cx="91476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1">
              <a:defRPr/>
            </a:pPr>
            <a:r>
              <a:rPr lang="en-US" altLang="ko-KR" sz="1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/>
                <a:ea typeface="함초롬바탕"/>
                <a:cs typeface="함초롬바탕"/>
              </a:rPr>
              <a:t>Technical </a:t>
            </a:r>
            <a:r>
              <a:rPr lang="en-US" altLang="ko-KR" sz="14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/>
                <a:ea typeface="함초롬바탕"/>
                <a:cs typeface="함초롬바탕"/>
              </a:rPr>
              <a:t>Collaboration</a:t>
            </a:r>
            <a:r>
              <a:rPr lang="en-US" altLang="ko-KR" sz="1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/>
                <a:ea typeface="함초롬바탕"/>
                <a:cs typeface="함초롬바탕"/>
              </a:rPr>
              <a:t> Meeting 2020, January, University of the Ryukyus, Okinawa, Japan</a:t>
            </a:r>
            <a:endParaRPr lang="ko-KR" altLang="en-US" sz="1200" b="1" dirty="0">
              <a:solidFill>
                <a:schemeClr val="accent1">
                  <a:lumMod val="20000"/>
                  <a:lumOff val="80000"/>
                </a:schemeClr>
              </a:solidFill>
              <a:latin typeface="함초롬바탕"/>
              <a:ea typeface="함초롬바탕"/>
              <a:cs typeface="함초롬바탕"/>
            </a:endParaRPr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xmlns="" id="{B9EF342A-15C7-4574-A2D6-57977EF65098}"/>
              </a:ext>
            </a:extLst>
          </p:cNvPr>
          <p:cNvGrpSpPr/>
          <p:nvPr/>
        </p:nvGrpSpPr>
        <p:grpSpPr>
          <a:xfrm>
            <a:off x="0" y="5877272"/>
            <a:ext cx="9176804" cy="1016387"/>
            <a:chOff x="0" y="5877272"/>
            <a:chExt cx="9176804" cy="1016387"/>
          </a:xfrm>
        </p:grpSpPr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xmlns="" id="{01E0C309-927E-4B1C-AAFA-4C2FAB048521}"/>
                </a:ext>
              </a:extLst>
            </p:cNvPr>
            <p:cNvGrpSpPr/>
            <p:nvPr/>
          </p:nvGrpSpPr>
          <p:grpSpPr>
            <a:xfrm>
              <a:off x="0" y="5877272"/>
              <a:ext cx="9142048" cy="755303"/>
              <a:chOff x="0" y="5877272"/>
              <a:chExt cx="9142048" cy="755303"/>
            </a:xfrm>
          </p:grpSpPr>
          <p:pic>
            <p:nvPicPr>
              <p:cNvPr id="56" name="그림 55">
                <a:extLst>
                  <a:ext uri="{FF2B5EF4-FFF2-40B4-BE49-F238E27FC236}">
                    <a16:creationId xmlns:a16="http://schemas.microsoft.com/office/drawing/2014/main" xmlns="" id="{EAE02017-9D54-4308-A544-BBE7BAC02BFE}"/>
                  </a:ext>
                </a:extLst>
              </p:cNvPr>
              <p:cNvPicPr/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0" y="5877272"/>
                <a:ext cx="1259632" cy="755303"/>
              </a:xfrm>
              <a:prstGeom prst="rect">
                <a:avLst/>
              </a:prstGeom>
            </p:spPr>
          </p:pic>
          <p:pic>
            <p:nvPicPr>
              <p:cNvPr id="57" name="그림 56">
                <a:extLst>
                  <a:ext uri="{FF2B5EF4-FFF2-40B4-BE49-F238E27FC236}">
                    <a16:creationId xmlns:a16="http://schemas.microsoft.com/office/drawing/2014/main" xmlns="" id="{790D80AC-FF01-46C2-8556-AB43D52C21D6}"/>
                  </a:ext>
                </a:extLst>
              </p:cNvPr>
              <p:cNvPicPr/>
              <p:nvPr/>
            </p:nvPicPr>
            <p:blipFill rotWithShape="1">
              <a:blip r:embed="rId6"/>
              <a:stretch>
                <a:fillRect/>
              </a:stretch>
            </p:blipFill>
            <p:spPr>
              <a:xfrm>
                <a:off x="7882048" y="5902192"/>
                <a:ext cx="1260000" cy="695160"/>
              </a:xfrm>
              <a:prstGeom prst="rect">
                <a:avLst/>
              </a:prstGeom>
            </p:spPr>
          </p:pic>
        </p:grpSp>
        <p:sp>
          <p:nvSpPr>
            <p:cNvPr id="54" name="제목 2">
              <a:extLst>
                <a:ext uri="{FF2B5EF4-FFF2-40B4-BE49-F238E27FC236}">
                  <a16:creationId xmlns:a16="http://schemas.microsoft.com/office/drawing/2014/main" xmlns="" id="{1C6060FB-82FB-483B-AB9D-C9E9501128A6}"/>
                </a:ext>
              </a:extLst>
            </p:cNvPr>
            <p:cNvSpPr txBox="1"/>
            <p:nvPr/>
          </p:nvSpPr>
          <p:spPr>
            <a:xfrm>
              <a:off x="1259631" y="5887942"/>
              <a:ext cx="6622417" cy="709410"/>
            </a:xfrm>
            <a:prstGeom prst="rect">
              <a:avLst/>
            </a:prstGeom>
            <a:effectLst/>
          </p:spPr>
          <p:txBody>
            <a:bodyPr vert="horz" lIns="91440" tIns="45720" rIns="91440" bIns="45720" anchor="t" anchorCtr="0">
              <a:noAutofit/>
            </a:bodyPr>
            <a:lstStyle>
              <a:lvl1pPr marL="640080" indent="-457200" algn="l" defTabSz="914400" rtl="0" eaLnBrk="1" latinLnBrk="1" hangingPunct="1">
                <a:spcBef>
                  <a:spcPct val="0"/>
                </a:spcBef>
                <a:buClr>
                  <a:schemeClr val="accent6">
                    <a:lumMod val="75000"/>
                  </a:schemeClr>
                </a:buClr>
                <a:buSzPct val="128000"/>
                <a:buFont typeface="Georgia"/>
                <a:buChar char="*"/>
                <a:defRPr sz="5400" b="1" i="0" kern="1200">
                  <a:gradFill>
                    <a:gsLst>
                      <a:gs pos="0">
                        <a:schemeClr val="tx1"/>
                      </a:gs>
                      <a:gs pos="4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2">
                          <a:alpha val="65000"/>
                        </a:schemeClr>
                      </a:gs>
                    </a:gsLst>
                    <a:lin ang="5400000" scaled="0"/>
                  </a:gradFill>
                  <a:effectLst>
                    <a:reflection blurRad="6350" stA="55000" endA="300" endPos="45500" dir="5400000" sy="-100000" algn="bl" rotWithShape="0"/>
                  </a:effectLst>
                  <a:latin typeface="+mj-lt"/>
                  <a:ea typeface="+mj-ea"/>
                  <a:cs typeface="+mj-cs"/>
                </a:defRPr>
              </a:lvl1pPr>
              <a:lvl2pPr eaLnBrk="1" latinLnBrk="1" hangingPunct="1">
                <a:defRPr>
                  <a:solidFill>
                    <a:schemeClr val="tx2"/>
                  </a:solidFill>
                </a:defRPr>
              </a:lvl2pPr>
              <a:lvl3pPr eaLnBrk="1" latinLnBrk="1" hangingPunct="1">
                <a:defRPr>
                  <a:solidFill>
                    <a:schemeClr val="tx2"/>
                  </a:solidFill>
                </a:defRPr>
              </a:lvl3pPr>
              <a:lvl4pPr eaLnBrk="1" latinLnBrk="1" hangingPunct="1">
                <a:defRPr>
                  <a:solidFill>
                    <a:schemeClr val="tx2"/>
                  </a:solidFill>
                </a:defRPr>
              </a:lvl4pPr>
              <a:lvl5pPr eaLnBrk="1" latinLnBrk="1" hangingPunct="1">
                <a:defRPr>
                  <a:solidFill>
                    <a:schemeClr val="tx2"/>
                  </a:solidFill>
                </a:defRPr>
              </a:lvl5pPr>
              <a:lvl6pPr eaLnBrk="1" latinLnBrk="1" hangingPunct="1">
                <a:defRPr>
                  <a:solidFill>
                    <a:schemeClr val="tx2"/>
                  </a:solidFill>
                </a:defRPr>
              </a:lvl6pPr>
              <a:lvl7pPr eaLnBrk="1" latinLnBrk="1" hangingPunct="1">
                <a:defRPr>
                  <a:solidFill>
                    <a:schemeClr val="tx2"/>
                  </a:solidFill>
                </a:defRPr>
              </a:lvl7pPr>
              <a:lvl8pPr eaLnBrk="1" latinLnBrk="1" hangingPunct="1">
                <a:defRPr>
                  <a:solidFill>
                    <a:schemeClr val="tx2"/>
                  </a:solidFill>
                </a:defRPr>
              </a:lvl8pPr>
              <a:lvl9pPr eaLnBrk="1" latin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marL="182880" indent="0" algn="ctr">
                <a:buNone/>
                <a:defRPr/>
              </a:pPr>
              <a:r>
                <a:rPr lang="en-US" altLang="ko-KR" sz="2400" b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The 20</a:t>
              </a:r>
              <a:r>
                <a:rPr lang="en-US" altLang="ko-KR" sz="2400" b="0" baseline="300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</a:t>
              </a:r>
              <a:r>
                <a:rPr lang="en-US" altLang="ko-KR" sz="2400" b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Technical Collaboration Meeting</a:t>
              </a:r>
              <a:endParaRPr lang="ko-KR" altLang="en-US" sz="2400" b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971DE542-0E0F-45B7-A2F1-5C8D05DE136B}"/>
                </a:ext>
              </a:extLst>
            </p:cNvPr>
            <p:cNvSpPr txBox="1"/>
            <p:nvPr/>
          </p:nvSpPr>
          <p:spPr>
            <a:xfrm>
              <a:off x="29108" y="6585882"/>
              <a:ext cx="914769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latinLnBrk="1">
                <a:defRPr/>
              </a:pPr>
              <a:r>
                <a:rPr lang="en-US" altLang="ko-KR" sz="12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함초롬바탕"/>
                  <a:ea typeface="함초롬바탕"/>
                  <a:cs typeface="함초롬바탕"/>
                </a:rPr>
                <a:t>Technical </a:t>
              </a:r>
              <a:r>
                <a:rPr lang="en-US" altLang="ko-KR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함초롬바탕"/>
                  <a:ea typeface="함초롬바탕"/>
                  <a:cs typeface="함초롬바탕"/>
                </a:rPr>
                <a:t>Collaboration</a:t>
              </a:r>
              <a:r>
                <a:rPr lang="en-US" altLang="ko-KR" sz="12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함초롬바탕"/>
                  <a:ea typeface="함초롬바탕"/>
                  <a:cs typeface="함초롬바탕"/>
                </a:rPr>
                <a:t> Meeting 2020, January, University of the Ryukyus, Okinawa, Japan</a:t>
              </a:r>
              <a:endParaRPr lang="ko-KR" altLang="en-US" sz="1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/>
                <a:ea typeface="함초롬바탕"/>
                <a:cs typeface="함초롬바탕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502613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359533" y="1988840"/>
            <a:ext cx="8389180" cy="3899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1484313"/>
            <a:ext cx="8435280" cy="46085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FontTx/>
              <a:buNone/>
              <a:defRPr/>
            </a:pPr>
            <a:r>
              <a:rPr lang="en-US" altLang="en-US" sz="2800"/>
              <a:t> LTPO TFT stack-up with top-gate oxide TFT 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57200" y="2097088"/>
            <a:ext cx="8147248" cy="3671887"/>
          </a:xfrm>
          <a:prstGeom prst="rect">
            <a:avLst/>
          </a:prstGeom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7" y="260350"/>
            <a:ext cx="8785225" cy="72072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altLang="ko-KR"/>
              <a:t>LTPO Structure and Photography</a:t>
            </a:r>
          </a:p>
        </p:txBody>
      </p:sp>
      <p:grpSp>
        <p:nvGrpSpPr>
          <p:cNvPr id="13" name="그룹 12"/>
          <p:cNvGrpSpPr/>
          <p:nvPr/>
        </p:nvGrpSpPr>
        <p:grpSpPr>
          <a:xfrm>
            <a:off x="0" y="5877272"/>
            <a:ext cx="9176804" cy="1016387"/>
            <a:chOff x="0" y="5877272"/>
            <a:chExt cx="9176804" cy="1016387"/>
          </a:xfrm>
        </p:grpSpPr>
        <p:grpSp>
          <p:nvGrpSpPr>
            <p:cNvPr id="14" name="그룹 13"/>
            <p:cNvGrpSpPr/>
            <p:nvPr/>
          </p:nvGrpSpPr>
          <p:grpSpPr>
            <a:xfrm>
              <a:off x="0" y="5877272"/>
              <a:ext cx="9142048" cy="755303"/>
              <a:chOff x="0" y="5877272"/>
              <a:chExt cx="9142048" cy="755303"/>
            </a:xfrm>
          </p:grpSpPr>
          <p:pic>
            <p:nvPicPr>
              <p:cNvPr id="17" name="그림 16"/>
              <p:cNvPicPr/>
              <p:nvPr/>
            </p:nvPicPr>
            <p:blipFill rotWithShape="1">
              <a:blip r:embed="rId4"/>
              <a:stretch>
                <a:fillRect/>
              </a:stretch>
            </p:blipFill>
            <p:spPr>
              <a:xfrm>
                <a:off x="0" y="5877272"/>
                <a:ext cx="1259632" cy="755303"/>
              </a:xfrm>
              <a:prstGeom prst="rect">
                <a:avLst/>
              </a:prstGeom>
            </p:spPr>
          </p:pic>
          <p:pic>
            <p:nvPicPr>
              <p:cNvPr id="18" name="그림 17"/>
              <p:cNvPicPr/>
              <p:nvPr/>
            </p:nvPicPr>
            <p:blipFill rotWithShape="1">
              <a:blip r:embed="rId5"/>
              <a:stretch>
                <a:fillRect/>
              </a:stretch>
            </p:blipFill>
            <p:spPr>
              <a:xfrm>
                <a:off x="7882048" y="5902192"/>
                <a:ext cx="1260000" cy="695160"/>
              </a:xfrm>
              <a:prstGeom prst="rect">
                <a:avLst/>
              </a:prstGeom>
            </p:spPr>
          </p:pic>
        </p:grpSp>
        <p:sp>
          <p:nvSpPr>
            <p:cNvPr id="15" name="제목 2"/>
            <p:cNvSpPr txBox="1"/>
            <p:nvPr/>
          </p:nvSpPr>
          <p:spPr>
            <a:xfrm>
              <a:off x="1259631" y="5887942"/>
              <a:ext cx="6622417" cy="709410"/>
            </a:xfrm>
            <a:prstGeom prst="rect">
              <a:avLst/>
            </a:prstGeom>
            <a:effectLst/>
          </p:spPr>
          <p:txBody>
            <a:bodyPr vert="horz" lIns="91440" tIns="45720" rIns="91440" bIns="45720" anchor="t" anchorCtr="0">
              <a:noAutofit/>
            </a:bodyPr>
            <a:lstStyle>
              <a:lvl1pPr marL="640080" indent="-457200" algn="l" defTabSz="914400" rtl="0" eaLnBrk="1" latinLnBrk="1" hangingPunct="1">
                <a:spcBef>
                  <a:spcPct val="0"/>
                </a:spcBef>
                <a:buClr>
                  <a:schemeClr val="accent6">
                    <a:lumMod val="75000"/>
                  </a:schemeClr>
                </a:buClr>
                <a:buSzPct val="128000"/>
                <a:buFont typeface="Georgia"/>
                <a:buChar char="*"/>
                <a:defRPr sz="5400" b="1" i="0" kern="1200">
                  <a:gradFill>
                    <a:gsLst>
                      <a:gs pos="0">
                        <a:schemeClr val="tx1"/>
                      </a:gs>
                      <a:gs pos="40000">
                        <a:schemeClr val="tx1">
                          <a:lumMod val="75000"/>
                          <a:lumOff val="25000"/>
                        </a:schemeClr>
                      </a:gs>
                      <a:gs pos="100000">
                        <a:schemeClr val="tx2">
                          <a:alpha val="65000"/>
                        </a:schemeClr>
                      </a:gs>
                    </a:gsLst>
                    <a:lin ang="5400000" scaled="0"/>
                  </a:gradFill>
                  <a:effectLst>
                    <a:reflection blurRad="6350" stA="55000" endA="300" endPos="45500" dir="5400000" sy="-100000" algn="bl" rotWithShape="0"/>
                  </a:effectLst>
                  <a:latin typeface="+mj-lt"/>
                  <a:ea typeface="+mj-ea"/>
                  <a:cs typeface="+mj-cs"/>
                </a:defRPr>
              </a:lvl1pPr>
              <a:lvl2pPr eaLnBrk="1" latinLnBrk="1" hangingPunct="1">
                <a:defRPr>
                  <a:solidFill>
                    <a:schemeClr val="tx2"/>
                  </a:solidFill>
                </a:defRPr>
              </a:lvl2pPr>
              <a:lvl3pPr eaLnBrk="1" latinLnBrk="1" hangingPunct="1">
                <a:defRPr>
                  <a:solidFill>
                    <a:schemeClr val="tx2"/>
                  </a:solidFill>
                </a:defRPr>
              </a:lvl3pPr>
              <a:lvl4pPr eaLnBrk="1" latinLnBrk="1" hangingPunct="1">
                <a:defRPr>
                  <a:solidFill>
                    <a:schemeClr val="tx2"/>
                  </a:solidFill>
                </a:defRPr>
              </a:lvl4pPr>
              <a:lvl5pPr eaLnBrk="1" latinLnBrk="1" hangingPunct="1">
                <a:defRPr>
                  <a:solidFill>
                    <a:schemeClr val="tx2"/>
                  </a:solidFill>
                </a:defRPr>
              </a:lvl5pPr>
              <a:lvl6pPr eaLnBrk="1" latinLnBrk="1" hangingPunct="1">
                <a:defRPr>
                  <a:solidFill>
                    <a:schemeClr val="tx2"/>
                  </a:solidFill>
                </a:defRPr>
              </a:lvl6pPr>
              <a:lvl7pPr eaLnBrk="1" latinLnBrk="1" hangingPunct="1">
                <a:defRPr>
                  <a:solidFill>
                    <a:schemeClr val="tx2"/>
                  </a:solidFill>
                </a:defRPr>
              </a:lvl7pPr>
              <a:lvl8pPr eaLnBrk="1" latinLnBrk="1" hangingPunct="1">
                <a:defRPr>
                  <a:solidFill>
                    <a:schemeClr val="tx2"/>
                  </a:solidFill>
                </a:defRPr>
              </a:lvl8pPr>
              <a:lvl9pPr eaLnBrk="1" latinLnBrk="1" hangingPunct="1">
                <a:defRPr>
                  <a:solidFill>
                    <a:schemeClr val="tx2"/>
                  </a:solidFill>
                </a:defRPr>
              </a:lvl9pPr>
            </a:lstStyle>
            <a:p>
              <a:pPr marL="182880" indent="0" algn="ctr">
                <a:buNone/>
                <a:defRPr/>
              </a:pPr>
              <a:r>
                <a:rPr lang="en-US" altLang="ko-KR" sz="2400" b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The 20</a:t>
              </a:r>
              <a:r>
                <a:rPr lang="en-US" altLang="ko-KR" sz="2400" b="0" baseline="3000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th</a:t>
              </a:r>
              <a:r>
                <a:rPr lang="en-US" altLang="ko-KR" sz="2400" b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Technical Collaboration Meeting</a:t>
              </a:r>
              <a:endParaRPr lang="ko-KR" altLang="en-US" sz="2400" b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9108" y="6585882"/>
              <a:ext cx="9147696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latinLnBrk="1">
                <a:defRPr/>
              </a:pPr>
              <a:r>
                <a:rPr lang="en-US" altLang="ko-KR" sz="12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함초롬바탕"/>
                  <a:ea typeface="함초롬바탕"/>
                  <a:cs typeface="함초롬바탕"/>
                </a:rPr>
                <a:t>Technical </a:t>
              </a:r>
              <a:r>
                <a:rPr lang="en-US" altLang="ko-KR" sz="14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함초롬바탕"/>
                  <a:ea typeface="함초롬바탕"/>
                  <a:cs typeface="함초롬바탕"/>
                </a:rPr>
                <a:t>Collaboration</a:t>
              </a:r>
              <a:r>
                <a:rPr lang="en-US" altLang="ko-KR" sz="1200" b="1" dirty="0">
                  <a:solidFill>
                    <a:schemeClr val="accent1">
                      <a:lumMod val="20000"/>
                      <a:lumOff val="80000"/>
                    </a:schemeClr>
                  </a:solidFill>
                  <a:latin typeface="함초롬바탕"/>
                  <a:ea typeface="함초롬바탕"/>
                  <a:cs typeface="함초롬바탕"/>
                </a:rPr>
                <a:t> Meeting 2020, January, University of the Ryukyus, Okinawa, Japan</a:t>
              </a:r>
              <a:endParaRPr lang="ko-KR" altLang="en-US" sz="1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함초롬바탕"/>
                <a:ea typeface="함초롬바탕"/>
                <a:cs typeface="함초롬바탕"/>
              </a:endParaRPr>
            </a:p>
          </p:txBody>
        </p:sp>
      </p:grpSp>
      <p:sp>
        <p:nvSpPr>
          <p:cNvPr id="17412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10400" y="6578600"/>
            <a:ext cx="2133600" cy="279400"/>
          </a:xfrm>
        </p:spPr>
        <p:txBody>
          <a:bodyPr vert="horz" wrap="square" lIns="91440" tIns="45720" rIns="91440" bIns="45720" anchor="t" anchorCtr="0"/>
          <a:lstStyle/>
          <a:p>
            <a:pPr>
              <a:defRPr/>
            </a:pPr>
            <a:r>
              <a:rPr lang="en-US" altLang="ko-KR"/>
              <a:t>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wipe dir="r"/>
      </p:transition>
    </mc:Choice>
    <mc:Fallback xmlns:dsp="http://schemas.microsoft.com/office/drawing/2008/diagram" xmlns:dgm="http://schemas.openxmlformats.org/drawingml/2006/diagram" xmlns:c="http://schemas.openxmlformats.org/drawingml/2006/chart" xmlns="">
      <p:transition xmlns:mc="http://schemas.openxmlformats.org/markup-compatibility/2006" xmlns:hp="http://schemas.haansoft.com/office/presentation/8.0" mc:Ignorable="hp" hp:hslDur="500">
        <p:wipe dir="r"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66CCCC"/>
      </a:dk1>
      <a:lt1>
        <a:srgbClr val="FFFFFF"/>
      </a:lt1>
      <a:dk2>
        <a:srgbClr val="2E6B6B"/>
      </a:dk2>
      <a:lt2>
        <a:srgbClr val="2E6B6B"/>
      </a:lt2>
      <a:accent1>
        <a:srgbClr val="9ADEDC"/>
      </a:accent1>
      <a:accent2>
        <a:srgbClr val="45A3A1"/>
      </a:accent2>
      <a:accent3>
        <a:srgbClr val="ADBABA"/>
      </a:accent3>
      <a:accent4>
        <a:srgbClr val="DADADA"/>
      </a:accent4>
      <a:accent5>
        <a:srgbClr val="CAECEB"/>
      </a:accent5>
      <a:accent6>
        <a:srgbClr val="3E9391"/>
      </a:accent6>
      <a:hlink>
        <a:srgbClr val="45A3A1"/>
      </a:hlink>
      <a:folHlink>
        <a:srgbClr val="9ADEDC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20000000000000000000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20000000000000000000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20000000000000000000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20000000000000000000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1384</Words>
  <Application>Microsoft Office PowerPoint</Application>
  <PresentationFormat>화면 슬라이드 쇼(4:3)</PresentationFormat>
  <Paragraphs>304</Paragraphs>
  <Slides>16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16</vt:i4>
      </vt:variant>
    </vt:vector>
  </HeadingPairs>
  <TitlesOfParts>
    <vt:vector size="21" baseType="lpstr">
      <vt:lpstr>맑은 고딕</vt:lpstr>
      <vt:lpstr>함초롬바탕</vt:lpstr>
      <vt:lpstr>Arial</vt:lpstr>
      <vt:lpstr>Georgia</vt:lpstr>
      <vt:lpstr>Default Design</vt:lpstr>
      <vt:lpstr>LTPO TFT Technology for AMOLEDs</vt:lpstr>
      <vt:lpstr>Contents</vt:lpstr>
      <vt:lpstr>What is the LTPO?</vt:lpstr>
      <vt:lpstr>What is the LTPO?</vt:lpstr>
      <vt:lpstr>What is the LTPO?</vt:lpstr>
      <vt:lpstr>Contents</vt:lpstr>
      <vt:lpstr>LTPO Structure and Photography</vt:lpstr>
      <vt:lpstr>LTPO Structure and Photography</vt:lpstr>
      <vt:lpstr>LTPO Structure and Photography</vt:lpstr>
      <vt:lpstr>Contents</vt:lpstr>
      <vt:lpstr>LTPO Pixel Circuit</vt:lpstr>
      <vt:lpstr>LTPO Pixel Circuit</vt:lpstr>
      <vt:lpstr>LTPO Pixel Circuit</vt:lpstr>
      <vt:lpstr>LTPO Pixel Circuit</vt:lpstr>
      <vt:lpstr>LTPO Pixel Circuit</vt:lpstr>
      <vt:lpstr>End of the Presentation</vt:lpstr>
    </vt:vector>
  </TitlesOfParts>
  <Manager/>
  <Company>Presentation Magazine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Strips Green 2 Template</dc:title>
  <dc:creator>Presentation Magazine</dc:creator>
  <cp:lastModifiedBy>이혁수</cp:lastModifiedBy>
  <cp:revision>140</cp:revision>
  <dcterms:created xsi:type="dcterms:W3CDTF">2005-03-15T10:04:38Z</dcterms:created>
  <dcterms:modified xsi:type="dcterms:W3CDTF">2020-01-07T00:26:42Z</dcterms:modified>
  <cp:version>1000.0000.01</cp:version>
</cp:coreProperties>
</file>