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1" r:id="rId1"/>
  </p:sldMasterIdLst>
  <p:notesMasterIdLst>
    <p:notesMasterId r:id="rId19"/>
  </p:notesMasterIdLst>
  <p:handoutMasterIdLst>
    <p:handoutMasterId r:id="rId20"/>
  </p:handoutMasterIdLst>
  <p:sldIdLst>
    <p:sldId id="256" r:id="rId2"/>
    <p:sldId id="275" r:id="rId3"/>
    <p:sldId id="265" r:id="rId4"/>
    <p:sldId id="257" r:id="rId5"/>
    <p:sldId id="283" r:id="rId6"/>
    <p:sldId id="284" r:id="rId7"/>
    <p:sldId id="285" r:id="rId8"/>
    <p:sldId id="291" r:id="rId9"/>
    <p:sldId id="272" r:id="rId10"/>
    <p:sldId id="274" r:id="rId11"/>
    <p:sldId id="273" r:id="rId12"/>
    <p:sldId id="277" r:id="rId13"/>
    <p:sldId id="278" r:id="rId14"/>
    <p:sldId id="266" r:id="rId15"/>
    <p:sldId id="276" r:id="rId16"/>
    <p:sldId id="280" r:id="rId17"/>
    <p:sldId id="263" r:id="rId18"/>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8" autoAdjust="0"/>
    <p:restoredTop sz="74054" autoAdjust="0"/>
  </p:normalViewPr>
  <p:slideViewPr>
    <p:cSldViewPr>
      <p:cViewPr varScale="1">
        <p:scale>
          <a:sx n="84" d="100"/>
          <a:sy n="84" d="100"/>
        </p:scale>
        <p:origin x="247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E916D6-7E01-4635-8FCB-8EFEE042EB15}" type="datetimeFigureOut">
              <a:rPr lang="ko-KR" altLang="en-US" smtClean="0"/>
              <a:t>2019-10-05</a:t>
            </a:fld>
            <a:endParaRPr lang="ko-KR" altLang="en-US" dirty="0"/>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7BCB83-BF6D-449A-86E4-C378C02F082A}" type="slidenum">
              <a:rPr lang="ko-KR" altLang="en-US" smtClean="0"/>
              <a:t>‹#›</a:t>
            </a:fld>
            <a:endParaRPr lang="ko-KR" altLang="en-US" dirty="0"/>
          </a:p>
        </p:txBody>
      </p:sp>
    </p:spTree>
    <p:extLst>
      <p:ext uri="{BB962C8B-B14F-4D97-AF65-F5344CB8AC3E}">
        <p14:creationId xmlns:p14="http://schemas.microsoft.com/office/powerpoint/2010/main" val="1584335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B84B51-D586-4796-85AF-97B1D82A1738}" type="datetimeFigureOut">
              <a:rPr lang="ko-KR" altLang="en-US" smtClean="0"/>
              <a:t>2019-10-05</a:t>
            </a:fld>
            <a:endParaRPr lang="ko-KR" altLang="en-US" dirty="0"/>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0BCDE-9D3B-48DC-8807-7FB9F483FD1B}" type="slidenum">
              <a:rPr lang="ko-KR" altLang="en-US" smtClean="0"/>
              <a:t>‹#›</a:t>
            </a:fld>
            <a:endParaRPr lang="ko-KR" altLang="en-US" dirty="0"/>
          </a:p>
        </p:txBody>
      </p:sp>
    </p:spTree>
    <p:extLst>
      <p:ext uri="{BB962C8B-B14F-4D97-AF65-F5344CB8AC3E}">
        <p14:creationId xmlns:p14="http://schemas.microsoft.com/office/powerpoint/2010/main" val="3927022957"/>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Hello</a:t>
            </a:r>
            <a:r>
              <a:rPr lang="en-US" altLang="ko-KR" baseline="0" dirty="0"/>
              <a:t> everybody.</a:t>
            </a:r>
          </a:p>
          <a:p>
            <a:r>
              <a:rPr lang="en-US" altLang="ko-KR" baseline="0" dirty="0"/>
              <a:t>Today, I would like to talk about our ED Lab</a:t>
            </a:r>
          </a:p>
          <a:p>
            <a:endParaRPr lang="en-US" altLang="ko-KR" dirty="0"/>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1</a:t>
            </a:fld>
            <a:endParaRPr lang="ko-KR" altLang="en-US" dirty="0"/>
          </a:p>
        </p:txBody>
      </p:sp>
    </p:spTree>
    <p:extLst>
      <p:ext uri="{BB962C8B-B14F-4D97-AF65-F5344CB8AC3E}">
        <p14:creationId xmlns:p14="http://schemas.microsoft.com/office/powerpoint/2010/main" val="336784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i="0" kern="1200" dirty="0">
                <a:solidFill>
                  <a:schemeClr val="tx1"/>
                </a:solidFill>
                <a:effectLst/>
                <a:latin typeface="+mn-lt"/>
                <a:ea typeface="+mn-ea"/>
                <a:cs typeface="+mn-cs"/>
              </a:rPr>
              <a:t>We designed glasses for this purpose.</a:t>
            </a:r>
            <a:br>
              <a:rPr lang="en-US" altLang="ko-KR" dirty="0"/>
            </a:br>
            <a:r>
              <a:rPr lang="en-US" altLang="ko-KR" dirty="0"/>
              <a:t>First, </a:t>
            </a:r>
            <a:r>
              <a:rPr lang="en-US" altLang="ko-KR" sz="1200" b="0" i="0" kern="1200" dirty="0">
                <a:solidFill>
                  <a:schemeClr val="tx1"/>
                </a:solidFill>
                <a:effectLst/>
                <a:latin typeface="+mn-lt"/>
                <a:ea typeface="+mn-ea"/>
                <a:cs typeface="+mn-cs"/>
              </a:rPr>
              <a:t>We prepared two lenses,</a:t>
            </a:r>
            <a:r>
              <a:rPr lang="en-US" altLang="ko-KR" sz="1200" b="0" i="0" kern="1200" baseline="0" dirty="0">
                <a:solidFill>
                  <a:schemeClr val="tx1"/>
                </a:solidFill>
                <a:effectLst/>
                <a:latin typeface="+mn-lt"/>
                <a:ea typeface="+mn-ea"/>
                <a:cs typeface="+mn-cs"/>
              </a:rPr>
              <a:t> and </a:t>
            </a:r>
            <a:r>
              <a:rPr lang="en-US" altLang="ko-KR" sz="1200" b="0" i="0" kern="1200" dirty="0">
                <a:solidFill>
                  <a:schemeClr val="tx1"/>
                </a:solidFill>
                <a:effectLst/>
                <a:latin typeface="+mn-lt"/>
                <a:ea typeface="+mn-ea"/>
                <a:cs typeface="+mn-cs"/>
              </a:rPr>
              <a:t>deposited ITO on two lenses.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i="0" kern="1200" dirty="0">
                <a:solidFill>
                  <a:schemeClr val="tx1"/>
                </a:solidFill>
                <a:effectLst/>
                <a:latin typeface="+mn-lt"/>
                <a:ea typeface="+mn-ea"/>
                <a:cs typeface="+mn-cs"/>
              </a:rPr>
              <a:t>Next, injected the cholesteric liquid crystal between two</a:t>
            </a:r>
            <a:r>
              <a:rPr lang="en-US" altLang="ko-KR" sz="1200" b="0" i="0" kern="1200" baseline="0" dirty="0">
                <a:solidFill>
                  <a:schemeClr val="tx1"/>
                </a:solidFill>
                <a:effectLst/>
                <a:latin typeface="+mn-lt"/>
                <a:ea typeface="+mn-ea"/>
                <a:cs typeface="+mn-cs"/>
              </a:rPr>
              <a:t> lenses</a:t>
            </a:r>
            <a:r>
              <a:rPr lang="en-US" altLang="ko-KR" sz="1200" b="0" i="0" kern="1200" dirty="0">
                <a:solidFill>
                  <a:schemeClr val="tx1"/>
                </a:solidFill>
                <a:effectLst/>
                <a:latin typeface="+mn-lt"/>
                <a:ea typeface="+mn-ea"/>
                <a:cs typeface="+mn-cs"/>
              </a:rPr>
              <a:t> and encapsulated</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0" i="0" kern="1200" dirty="0">
              <a:solidFill>
                <a:schemeClr val="tx1"/>
              </a:solidFill>
              <a:effectLst/>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200" b="0" i="0" kern="1200" dirty="0">
                <a:solidFill>
                  <a:schemeClr val="tx1"/>
                </a:solidFill>
                <a:effectLst/>
                <a:latin typeface="+mn-lt"/>
                <a:ea typeface="+mn-ea"/>
                <a:cs typeface="+mn-cs"/>
              </a:rPr>
              <a:t>우리는 이런 목적으로 안경을 디자인했다</a:t>
            </a:r>
            <a:r>
              <a:rPr lang="en-US" altLang="ko-KR" sz="1200" b="0" i="0" kern="1200" dirty="0">
                <a:solidFill>
                  <a:schemeClr val="tx1"/>
                </a:solidFill>
                <a:effectLst/>
                <a:latin typeface="+mn-lt"/>
                <a:ea typeface="+mn-ea"/>
                <a:cs typeface="+mn-cs"/>
              </a:rPr>
              <a:t>.</a:t>
            </a:r>
            <a:br>
              <a:rPr lang="en-US" altLang="ko-KR" sz="1200" b="0" i="0" kern="1200" dirty="0">
                <a:solidFill>
                  <a:schemeClr val="tx1"/>
                </a:solidFill>
                <a:effectLst/>
                <a:latin typeface="+mn-lt"/>
                <a:ea typeface="+mn-ea"/>
                <a:cs typeface="+mn-cs"/>
              </a:rPr>
            </a:br>
            <a:r>
              <a:rPr lang="ko-KR" altLang="en-US" sz="1200" b="0" i="0" kern="1200" dirty="0">
                <a:solidFill>
                  <a:schemeClr val="tx1"/>
                </a:solidFill>
                <a:effectLst/>
                <a:latin typeface="+mn-lt"/>
                <a:ea typeface="+mn-ea"/>
                <a:cs typeface="+mn-cs"/>
              </a:rPr>
              <a:t>먼저 렌즈 </a:t>
            </a:r>
            <a:r>
              <a:rPr lang="en-US" altLang="ko-KR" sz="1200" b="0" i="0" kern="1200" dirty="0">
                <a:solidFill>
                  <a:schemeClr val="tx1"/>
                </a:solidFill>
                <a:effectLst/>
                <a:latin typeface="+mn-lt"/>
                <a:ea typeface="+mn-ea"/>
                <a:cs typeface="+mn-cs"/>
              </a:rPr>
              <a:t>2</a:t>
            </a:r>
            <a:r>
              <a:rPr lang="ko-KR" altLang="en-US" sz="1200" b="0" i="0" kern="1200" dirty="0">
                <a:solidFill>
                  <a:schemeClr val="tx1"/>
                </a:solidFill>
                <a:effectLst/>
                <a:latin typeface="+mn-lt"/>
                <a:ea typeface="+mn-ea"/>
                <a:cs typeface="+mn-cs"/>
              </a:rPr>
              <a:t>개를 준비했고</a:t>
            </a:r>
            <a:r>
              <a:rPr lang="en-US" altLang="ko-KR" sz="1200" b="0" i="0" kern="1200" dirty="0">
                <a:solidFill>
                  <a:schemeClr val="tx1"/>
                </a:solidFill>
                <a:effectLst/>
                <a:latin typeface="+mn-lt"/>
                <a:ea typeface="+mn-ea"/>
                <a:cs typeface="+mn-cs"/>
              </a:rPr>
              <a:t>, ITO</a:t>
            </a:r>
            <a:r>
              <a:rPr lang="ko-KR" altLang="en-US" sz="1200" b="0" i="0" kern="1200" dirty="0">
                <a:solidFill>
                  <a:schemeClr val="tx1"/>
                </a:solidFill>
                <a:effectLst/>
                <a:latin typeface="+mn-lt"/>
                <a:ea typeface="+mn-ea"/>
                <a:cs typeface="+mn-cs"/>
              </a:rPr>
              <a:t>를 렌즈 </a:t>
            </a:r>
            <a:r>
              <a:rPr lang="en-US" altLang="ko-KR" sz="1200" b="0" i="0" kern="1200" dirty="0">
                <a:solidFill>
                  <a:schemeClr val="tx1"/>
                </a:solidFill>
                <a:effectLst/>
                <a:latin typeface="+mn-lt"/>
                <a:ea typeface="+mn-ea"/>
                <a:cs typeface="+mn-cs"/>
              </a:rPr>
              <a:t>2</a:t>
            </a:r>
            <a:r>
              <a:rPr lang="ko-KR" altLang="en-US" sz="1200" b="0" i="0" kern="1200" dirty="0">
                <a:solidFill>
                  <a:schemeClr val="tx1"/>
                </a:solidFill>
                <a:effectLst/>
                <a:latin typeface="+mn-lt"/>
                <a:ea typeface="+mn-ea"/>
                <a:cs typeface="+mn-cs"/>
              </a:rPr>
              <a:t>개에 입금했다</a:t>
            </a:r>
            <a:r>
              <a:rPr lang="en-US" altLang="ko-KR" sz="1200" b="0" i="0" kern="1200" dirty="0">
                <a:solidFill>
                  <a:schemeClr val="tx1"/>
                </a:solidFill>
                <a:effectLst/>
                <a:latin typeface="+mn-lt"/>
                <a:ea typeface="+mn-ea"/>
                <a:cs typeface="+mn-cs"/>
              </a:rPr>
              <a:t>. </a:t>
            </a:r>
            <a:br>
              <a:rPr lang="ko-KR" altLang="en-US" dirty="0"/>
            </a:br>
            <a:r>
              <a:rPr lang="ko-KR" altLang="en-US" sz="1200" b="0" i="0" kern="1200" dirty="0">
                <a:solidFill>
                  <a:schemeClr val="tx1"/>
                </a:solidFill>
                <a:effectLst/>
                <a:latin typeface="+mn-lt"/>
                <a:ea typeface="+mn-ea"/>
                <a:cs typeface="+mn-cs"/>
              </a:rPr>
              <a:t>다음으로</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두 렌즈 사이에 </a:t>
            </a:r>
            <a:r>
              <a:rPr lang="ko-KR" altLang="en-US" sz="1200" b="0" i="0" kern="1200" dirty="0" err="1">
                <a:solidFill>
                  <a:schemeClr val="tx1"/>
                </a:solidFill>
                <a:effectLst/>
                <a:latin typeface="+mn-lt"/>
                <a:ea typeface="+mn-ea"/>
                <a:cs typeface="+mn-cs"/>
              </a:rPr>
              <a:t>콜레스터</a:t>
            </a:r>
            <a:r>
              <a:rPr lang="ko-KR" altLang="en-US" sz="1200" b="0" i="0" kern="1200" dirty="0">
                <a:solidFill>
                  <a:schemeClr val="tx1"/>
                </a:solidFill>
                <a:effectLst/>
                <a:latin typeface="+mn-lt"/>
                <a:ea typeface="+mn-ea"/>
                <a:cs typeface="+mn-cs"/>
              </a:rPr>
              <a:t> 액정을 주입하고 캡슐화했다</a:t>
            </a:r>
            <a:r>
              <a:rPr lang="en-US" altLang="ko-KR" sz="1200" b="0" i="0" kern="1200" dirty="0">
                <a:solidFill>
                  <a:schemeClr val="tx1"/>
                </a:solidFill>
                <a:effectLst/>
                <a:latin typeface="+mn-lt"/>
                <a:ea typeface="+mn-ea"/>
                <a:cs typeface="+mn-cs"/>
              </a:rPr>
              <a:t>.</a:t>
            </a:r>
            <a:endParaRPr lang="en-US"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10</a:t>
            </a:fld>
            <a:endParaRPr lang="ko-KR" altLang="en-US" dirty="0"/>
          </a:p>
        </p:txBody>
      </p:sp>
    </p:spTree>
    <p:extLst>
      <p:ext uri="{BB962C8B-B14F-4D97-AF65-F5344CB8AC3E}">
        <p14:creationId xmlns:p14="http://schemas.microsoft.com/office/powerpoint/2010/main" val="348829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We could change the refractive index according to the voltage using the cholesteric liquid crystal.</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a:t>When the voltage is turned off, the transmittance is lowered, and when the voltage is applied, the transmittance is increased.</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As you can see from the video,</a:t>
            </a:r>
            <a:endParaRPr lang="en-US" altLang="ko-KR" dirty="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Due to the high drive voltage, we are focusing on lowering it.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effectLst/>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200" b="0" i="0" kern="1200" dirty="0">
                <a:solidFill>
                  <a:schemeClr val="tx1"/>
                </a:solidFill>
                <a:effectLst/>
                <a:latin typeface="+mn-lt"/>
                <a:ea typeface="+mn-ea"/>
                <a:cs typeface="+mn-cs"/>
              </a:rPr>
              <a:t>우리는 </a:t>
            </a:r>
            <a:r>
              <a:rPr lang="ko-KR" altLang="en-US" sz="1200" b="0" i="0" kern="1200" dirty="0" err="1">
                <a:solidFill>
                  <a:schemeClr val="tx1"/>
                </a:solidFill>
                <a:effectLst/>
                <a:latin typeface="+mn-lt"/>
                <a:ea typeface="+mn-ea"/>
                <a:cs typeface="+mn-cs"/>
              </a:rPr>
              <a:t>콜레스터</a:t>
            </a:r>
            <a:r>
              <a:rPr lang="ko-KR" altLang="en-US" sz="1200" b="0" i="0" kern="1200" dirty="0">
                <a:solidFill>
                  <a:schemeClr val="tx1"/>
                </a:solidFill>
                <a:effectLst/>
                <a:latin typeface="+mn-lt"/>
                <a:ea typeface="+mn-ea"/>
                <a:cs typeface="+mn-cs"/>
              </a:rPr>
              <a:t> 액정을 사용하여 전압에 따라 굴절 지수를 변경할 수 있었다</a:t>
            </a:r>
            <a:r>
              <a:rPr lang="en-US" altLang="ko-KR" sz="1200" b="0" i="0" kern="1200" dirty="0">
                <a:solidFill>
                  <a:schemeClr val="tx1"/>
                </a:solidFill>
                <a:effectLst/>
                <a:latin typeface="+mn-lt"/>
                <a:ea typeface="+mn-ea"/>
                <a:cs typeface="+mn-cs"/>
              </a:rPr>
              <a:t>.</a:t>
            </a:r>
            <a:br>
              <a:rPr lang="ko-KR" altLang="en-US" dirty="0"/>
            </a:br>
            <a:r>
              <a:rPr lang="ko-KR" altLang="en-US" sz="1200" b="0" i="0" kern="1200" dirty="0">
                <a:solidFill>
                  <a:schemeClr val="tx1"/>
                </a:solidFill>
                <a:effectLst/>
                <a:latin typeface="+mn-lt"/>
                <a:ea typeface="+mn-ea"/>
                <a:cs typeface="+mn-cs"/>
              </a:rPr>
              <a:t>전압이 꺼지면 투과율이 낮아지고</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전압이 가해지면 투과율이 높아진다</a:t>
            </a:r>
            <a:r>
              <a:rPr lang="en-US" altLang="ko-KR" sz="1200" b="0" i="0" kern="1200" dirty="0">
                <a:solidFill>
                  <a:schemeClr val="tx1"/>
                </a:solidFill>
                <a:effectLst/>
                <a:latin typeface="+mn-lt"/>
                <a:ea typeface="+mn-ea"/>
                <a:cs typeface="+mn-cs"/>
              </a:rPr>
              <a:t>.</a:t>
            </a: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200" b="0" i="0" kern="1200" dirty="0">
                <a:solidFill>
                  <a:schemeClr val="tx1"/>
                </a:solidFill>
                <a:effectLst/>
                <a:latin typeface="+mn-lt"/>
                <a:ea typeface="+mn-ea"/>
                <a:cs typeface="+mn-cs"/>
              </a:rPr>
              <a:t>영상 보시면 아시겠지만</a:t>
            </a:r>
            <a:endParaRPr lang="en-US" altLang="ko-KR" sz="1200" b="0" i="0" kern="1200" dirty="0">
              <a:solidFill>
                <a:schemeClr val="tx1"/>
              </a:solidFill>
              <a:effectLst/>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200" b="0" i="0" kern="1200" dirty="0">
                <a:solidFill>
                  <a:schemeClr val="tx1"/>
                </a:solidFill>
                <a:effectLst/>
                <a:latin typeface="+mn-lt"/>
                <a:ea typeface="+mn-ea"/>
                <a:cs typeface="+mn-cs"/>
              </a:rPr>
              <a:t>높은 구동 전압 때문에</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우리는 그것을 낮추는 데 초점을 맞추고 있다</a:t>
            </a:r>
            <a:r>
              <a:rPr lang="en-US" altLang="ko-KR" sz="1200" b="0" i="0" kern="1200" dirty="0">
                <a:solidFill>
                  <a:schemeClr val="tx1"/>
                </a:solidFill>
                <a:effectLst/>
                <a:latin typeface="+mn-lt"/>
                <a:ea typeface="+mn-ea"/>
                <a:cs typeface="+mn-cs"/>
              </a:rPr>
              <a:t>.</a:t>
            </a:r>
            <a:endParaRPr lang="en-US"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11</a:t>
            </a:fld>
            <a:endParaRPr lang="ko-KR" altLang="en-US" dirty="0"/>
          </a:p>
        </p:txBody>
      </p:sp>
    </p:spTree>
    <p:extLst>
      <p:ext uri="{BB962C8B-B14F-4D97-AF65-F5344CB8AC3E}">
        <p14:creationId xmlns:p14="http://schemas.microsoft.com/office/powerpoint/2010/main" val="1019448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We can classify our researches at 2 part,</a:t>
            </a:r>
          </a:p>
          <a:p>
            <a:r>
              <a:rPr lang="en-US" altLang="ko-KR" sz="1200" dirty="0"/>
              <a:t>circuit, and Thin Film</a:t>
            </a:r>
            <a:r>
              <a:rPr lang="en-US" altLang="ko-KR" sz="1200" baseline="0" dirty="0"/>
              <a:t> </a:t>
            </a:r>
            <a:r>
              <a:rPr lang="en-US" altLang="ko-KR" sz="1200" dirty="0"/>
              <a:t>Transistor process</a:t>
            </a:r>
            <a:endParaRPr lang="ko-KR" altLang="en-US" sz="1200" dirty="0"/>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12</a:t>
            </a:fld>
            <a:endParaRPr lang="ko-KR" altLang="en-US" dirty="0"/>
          </a:p>
        </p:txBody>
      </p:sp>
    </p:spTree>
    <p:extLst>
      <p:ext uri="{BB962C8B-B14F-4D97-AF65-F5344CB8AC3E}">
        <p14:creationId xmlns:p14="http://schemas.microsoft.com/office/powerpoint/2010/main" val="3079395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Let me explain about the taste sensor.</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To briefly explain the principle of human taste, there are ions in the inside and outside of the taste buds that dissolve in the aqueous solution, When you taste with your tongue, the ion concentration in the inner cell is disturbed by the ion outside the taste bud and the cell membrane, and the membrane potential is generated and electricity flows. The result is transmitted to the nerve and eventually the taste is recognized in the brain. Taste reacts with the sensing membrane of the sensor and reacts differently depending on the taste depending on the taste. This reaction induces a change in charge on the surface of the sensing membrane and generates a surface potential difference. This is the sensing principle of the taste sensor that is currently under research and development. Thus, a taste sensor can be made by mimicking the mechanism of human taste.</a:t>
            </a:r>
            <a:endParaRPr lang="en-US" altLang="ko-KR" sz="120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kern="1200" dirty="0">
                <a:solidFill>
                  <a:schemeClr val="tx1"/>
                </a:solidFill>
                <a:effectLst/>
                <a:latin typeface="+mn-lt"/>
                <a:ea typeface="+mn-ea"/>
                <a:cs typeface="+mn-cs"/>
              </a:rPr>
              <a:t>미각센서에 대해 소개하겠습니다</a:t>
            </a:r>
            <a:r>
              <a:rPr lang="en-US" altLang="ko-KR" sz="1200" kern="1200" dirty="0">
                <a:solidFill>
                  <a:schemeClr val="tx1"/>
                </a:solidFill>
                <a:effectLst/>
                <a:latin typeface="+mn-lt"/>
                <a:ea typeface="+mn-ea"/>
                <a:cs typeface="+mn-cs"/>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kern="1200" dirty="0">
                <a:solidFill>
                  <a:schemeClr val="tx1"/>
                </a:solidFill>
                <a:effectLst/>
                <a:latin typeface="+mn-lt"/>
                <a:ea typeface="+mn-ea"/>
                <a:cs typeface="+mn-cs"/>
              </a:rPr>
              <a:t>인간이 맛을 느끼는 원리를 간단히 설명하자면</a:t>
            </a:r>
            <a:r>
              <a:rPr lang="en-US" altLang="ko-KR" sz="1200" kern="1200" dirty="0">
                <a:solidFill>
                  <a:schemeClr val="tx1"/>
                </a:solidFill>
                <a:effectLst/>
                <a:latin typeface="+mn-lt"/>
                <a:ea typeface="+mn-ea"/>
                <a:cs typeface="+mn-cs"/>
              </a:rPr>
              <a:t>,</a:t>
            </a:r>
            <a:r>
              <a:rPr lang="en-US" altLang="ko-KR" sz="1200" kern="1200" baseline="0" dirty="0">
                <a:solidFill>
                  <a:schemeClr val="tx1"/>
                </a:solidFill>
                <a:effectLst/>
                <a:latin typeface="+mn-lt"/>
                <a:ea typeface="+mn-ea"/>
                <a:cs typeface="+mn-cs"/>
              </a:rPr>
              <a:t> </a:t>
            </a:r>
            <a:r>
              <a:rPr lang="ko-KR" altLang="en-US" sz="1200" kern="1200" dirty="0" err="1">
                <a:solidFill>
                  <a:schemeClr val="tx1"/>
                </a:solidFill>
                <a:effectLst/>
                <a:latin typeface="+mn-lt"/>
                <a:ea typeface="+mn-ea"/>
                <a:cs typeface="+mn-cs"/>
              </a:rPr>
              <a:t>미뢰의</a:t>
            </a:r>
            <a:r>
              <a:rPr lang="ko-KR" altLang="en-US" sz="1200" kern="1200" dirty="0">
                <a:solidFill>
                  <a:schemeClr val="tx1"/>
                </a:solidFill>
                <a:effectLst/>
                <a:latin typeface="+mn-lt"/>
                <a:ea typeface="+mn-ea"/>
                <a:cs typeface="+mn-cs"/>
              </a:rPr>
              <a:t> 안쪽과 바깥 부분에는 수용액에 녹아 전기를 띠는 이온이 있는데</a:t>
            </a:r>
            <a:r>
              <a:rPr lang="en-US" altLang="ko-KR" sz="1200" kern="1200" dirty="0">
                <a:solidFill>
                  <a:schemeClr val="tx1"/>
                </a:solidFill>
                <a:effectLst/>
                <a:latin typeface="+mn-lt"/>
                <a:ea typeface="+mn-ea"/>
                <a:cs typeface="+mn-cs"/>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kern="1200" dirty="0">
                <a:solidFill>
                  <a:schemeClr val="tx1"/>
                </a:solidFill>
                <a:effectLst/>
                <a:latin typeface="+mn-lt"/>
                <a:ea typeface="+mn-ea"/>
                <a:cs typeface="+mn-cs"/>
              </a:rPr>
              <a:t>혀로 맛을 느낄 때 </a:t>
            </a:r>
            <a:r>
              <a:rPr lang="ko-KR" altLang="en-US" sz="1200" kern="1200" dirty="0" err="1">
                <a:solidFill>
                  <a:schemeClr val="tx1"/>
                </a:solidFill>
                <a:effectLst/>
                <a:latin typeface="+mn-lt"/>
                <a:ea typeface="+mn-ea"/>
                <a:cs typeface="+mn-cs"/>
              </a:rPr>
              <a:t>미뢰</a:t>
            </a:r>
            <a:r>
              <a:rPr lang="ko-KR" altLang="en-US" sz="1200" kern="1200" dirty="0">
                <a:solidFill>
                  <a:schemeClr val="tx1"/>
                </a:solidFill>
                <a:effectLst/>
                <a:latin typeface="+mn-lt"/>
                <a:ea typeface="+mn-ea"/>
                <a:cs typeface="+mn-cs"/>
              </a:rPr>
              <a:t> 바깥쪽에 있는 이온과 세포막을 사이에 두고 안쪽 세포 내의 이온 농도가 균형이 깨지면서 막 전위가 생성되어 전기가 흐른다</a:t>
            </a:r>
            <a:r>
              <a:rPr lang="en-US" altLang="ko-KR" sz="1200" kern="1200" dirty="0">
                <a:solidFill>
                  <a:schemeClr val="tx1"/>
                </a:solidFill>
                <a:effectLst/>
                <a:latin typeface="+mn-lt"/>
                <a:ea typeface="+mn-ea"/>
                <a:cs typeface="+mn-cs"/>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kern="1200" dirty="0">
                <a:solidFill>
                  <a:schemeClr val="tx1"/>
                </a:solidFill>
                <a:effectLst/>
                <a:latin typeface="+mn-lt"/>
                <a:ea typeface="+mn-ea"/>
                <a:cs typeface="+mn-cs"/>
              </a:rPr>
              <a:t>그 결과가 신경으로 전달되어 최종적으로 뇌에서 맛을 인지하게 되는 것이다</a:t>
            </a:r>
            <a:r>
              <a:rPr lang="en-US" altLang="ko-KR" sz="1200" kern="1200" dirty="0">
                <a:solidFill>
                  <a:schemeClr val="tx1"/>
                </a:solidFill>
                <a:effectLst/>
                <a:latin typeface="+mn-lt"/>
                <a:ea typeface="+mn-ea"/>
                <a:cs typeface="+mn-cs"/>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b="0" dirty="0">
                <a:solidFill>
                  <a:schemeClr val="tx1"/>
                </a:solidFill>
                <a:latin typeface="한컴 고딕" panose="02000500000000000000" pitchFamily="2" charset="-127"/>
                <a:ea typeface="한컴 고딕" panose="02000500000000000000" pitchFamily="2" charset="-127"/>
              </a:rPr>
              <a:t>맛은 센서의 </a:t>
            </a:r>
            <a:r>
              <a:rPr lang="ko-KR" altLang="en-US" b="0" dirty="0" err="1">
                <a:solidFill>
                  <a:schemeClr val="tx1"/>
                </a:solidFill>
                <a:latin typeface="한컴 고딕" panose="02000500000000000000" pitchFamily="2" charset="-127"/>
                <a:ea typeface="한컴 고딕" panose="02000500000000000000" pitchFamily="2" charset="-127"/>
              </a:rPr>
              <a:t>감지막과</a:t>
            </a:r>
            <a:r>
              <a:rPr lang="ko-KR" altLang="en-US" b="0" dirty="0">
                <a:solidFill>
                  <a:schemeClr val="tx1"/>
                </a:solidFill>
                <a:latin typeface="한컴 고딕" panose="02000500000000000000" pitchFamily="2" charset="-127"/>
                <a:ea typeface="한컴 고딕" panose="02000500000000000000" pitchFamily="2" charset="-127"/>
              </a:rPr>
              <a:t> 특정 반응을 하는데 맛에 따라 </a:t>
            </a:r>
            <a:r>
              <a:rPr lang="ko-KR" altLang="en-US" b="0" dirty="0" err="1">
                <a:solidFill>
                  <a:schemeClr val="tx1"/>
                </a:solidFill>
                <a:latin typeface="한컴 고딕" panose="02000500000000000000" pitchFamily="2" charset="-127"/>
                <a:ea typeface="한컴 고딕" panose="02000500000000000000" pitchFamily="2" charset="-127"/>
              </a:rPr>
              <a:t>감지막에</a:t>
            </a:r>
            <a:r>
              <a:rPr lang="ko-KR" altLang="en-US" b="0" dirty="0">
                <a:solidFill>
                  <a:schemeClr val="tx1"/>
                </a:solidFill>
                <a:latin typeface="한컴 고딕" panose="02000500000000000000" pitchFamily="2" charset="-127"/>
                <a:ea typeface="한컴 고딕" panose="02000500000000000000" pitchFamily="2" charset="-127"/>
              </a:rPr>
              <a:t> 따라 다른 반응을 합니다</a:t>
            </a:r>
            <a:r>
              <a:rPr lang="en-US" altLang="ko-KR" b="0" dirty="0">
                <a:solidFill>
                  <a:schemeClr val="tx1"/>
                </a:solidFill>
                <a:latin typeface="한컴 고딕" panose="02000500000000000000" pitchFamily="2" charset="-127"/>
                <a:ea typeface="한컴 고딕" panose="02000500000000000000" pitchFamily="2" charset="-127"/>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b="0" dirty="0">
                <a:solidFill>
                  <a:schemeClr val="tx1"/>
                </a:solidFill>
                <a:latin typeface="한컴 고딕" panose="02000500000000000000" pitchFamily="2" charset="-127"/>
                <a:ea typeface="한컴 고딕" panose="02000500000000000000" pitchFamily="2" charset="-127"/>
              </a:rPr>
              <a:t>이러한 반응은 </a:t>
            </a:r>
            <a:r>
              <a:rPr lang="ko-KR" altLang="en-US" b="0" dirty="0" err="1">
                <a:solidFill>
                  <a:schemeClr val="tx1"/>
                </a:solidFill>
                <a:latin typeface="한컴 고딕" panose="02000500000000000000" pitchFamily="2" charset="-127"/>
                <a:ea typeface="한컴 고딕" panose="02000500000000000000" pitchFamily="2" charset="-127"/>
              </a:rPr>
              <a:t>감지막의</a:t>
            </a:r>
            <a:r>
              <a:rPr lang="ko-KR" altLang="en-US" b="0" dirty="0">
                <a:solidFill>
                  <a:schemeClr val="tx1"/>
                </a:solidFill>
                <a:latin typeface="한컴 고딕" panose="02000500000000000000" pitchFamily="2" charset="-127"/>
                <a:ea typeface="한컴 고딕" panose="02000500000000000000" pitchFamily="2" charset="-127"/>
              </a:rPr>
              <a:t> 표면에서 전하의 변화를 유도하고</a:t>
            </a:r>
            <a:r>
              <a:rPr lang="ko-KR" altLang="en-US" b="0" baseline="0" dirty="0">
                <a:solidFill>
                  <a:schemeClr val="tx1"/>
                </a:solidFill>
                <a:latin typeface="한컴 고딕" panose="02000500000000000000" pitchFamily="2" charset="-127"/>
                <a:ea typeface="한컴 고딕" panose="02000500000000000000" pitchFamily="2" charset="-127"/>
              </a:rPr>
              <a:t> 표면 전위차를 발생시킵니다</a:t>
            </a:r>
            <a:r>
              <a:rPr lang="en-US" altLang="ko-KR" b="0" baseline="0" dirty="0">
                <a:solidFill>
                  <a:schemeClr val="tx1"/>
                </a:solidFill>
                <a:latin typeface="한컴 고딕" panose="02000500000000000000" pitchFamily="2" charset="-127"/>
                <a:ea typeface="한컴 고딕" panose="02000500000000000000" pitchFamily="2" charset="-127"/>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b="0" baseline="0" dirty="0">
                <a:solidFill>
                  <a:schemeClr val="tx1"/>
                </a:solidFill>
                <a:latin typeface="한컴 고딕" panose="02000500000000000000" pitchFamily="2" charset="-127"/>
                <a:ea typeface="한컴 고딕" panose="02000500000000000000" pitchFamily="2" charset="-127"/>
              </a:rPr>
              <a:t>이것이 현재 연구개발 되어지고 있는 </a:t>
            </a:r>
            <a:r>
              <a:rPr lang="ko-KR" altLang="en-US" b="0" baseline="0" dirty="0" err="1">
                <a:solidFill>
                  <a:schemeClr val="tx1"/>
                </a:solidFill>
                <a:latin typeface="한컴 고딕" panose="02000500000000000000" pitchFamily="2" charset="-127"/>
                <a:ea typeface="한컴 고딕" panose="02000500000000000000" pitchFamily="2" charset="-127"/>
              </a:rPr>
              <a:t>미각센서의</a:t>
            </a:r>
            <a:r>
              <a:rPr lang="ko-KR" altLang="en-US" b="0" baseline="0" dirty="0">
                <a:solidFill>
                  <a:schemeClr val="tx1"/>
                </a:solidFill>
                <a:latin typeface="한컴 고딕" panose="02000500000000000000" pitchFamily="2" charset="-127"/>
                <a:ea typeface="한컴 고딕" panose="02000500000000000000" pitchFamily="2" charset="-127"/>
              </a:rPr>
              <a:t> 감지 원리 입니다</a:t>
            </a:r>
            <a:r>
              <a:rPr lang="en-US" altLang="ko-KR" b="0" baseline="0" dirty="0">
                <a:solidFill>
                  <a:schemeClr val="tx1"/>
                </a:solidFill>
                <a:latin typeface="한컴 고딕" panose="02000500000000000000" pitchFamily="2" charset="-127"/>
                <a:ea typeface="한컴 고딕" panose="02000500000000000000" pitchFamily="2" charset="-127"/>
              </a:rPr>
              <a:t>.</a:t>
            </a:r>
            <a:endParaRPr lang="ko-KR" altLang="en-US" b="0" dirty="0">
              <a:solidFill>
                <a:schemeClr val="tx1"/>
              </a:solidFill>
              <a:latin typeface="한컴 고딕" panose="02000500000000000000" pitchFamily="2" charset="-127"/>
              <a:ea typeface="한컴 고딕" panose="02000500000000000000" pitchFamily="2"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kern="1200" dirty="0">
                <a:solidFill>
                  <a:schemeClr val="tx1"/>
                </a:solidFill>
                <a:effectLst/>
                <a:latin typeface="+mn-lt"/>
                <a:ea typeface="+mn-ea"/>
                <a:cs typeface="+mn-cs"/>
              </a:rPr>
              <a:t>이처럼 인간이 맛을 느끼는 </a:t>
            </a:r>
            <a:r>
              <a:rPr lang="ko-KR" altLang="en-US" sz="1200" kern="1200" dirty="0" err="1">
                <a:solidFill>
                  <a:schemeClr val="tx1"/>
                </a:solidFill>
                <a:effectLst/>
                <a:latin typeface="+mn-lt"/>
                <a:ea typeface="+mn-ea"/>
                <a:cs typeface="+mn-cs"/>
              </a:rPr>
              <a:t>매커니즘을</a:t>
            </a:r>
            <a:r>
              <a:rPr lang="ko-KR" altLang="en-US" sz="1200" kern="1200" dirty="0">
                <a:solidFill>
                  <a:schemeClr val="tx1"/>
                </a:solidFill>
                <a:effectLst/>
                <a:latin typeface="+mn-lt"/>
                <a:ea typeface="+mn-ea"/>
                <a:cs typeface="+mn-cs"/>
              </a:rPr>
              <a:t> 모방해서 미각센서를 만들 수 있다</a:t>
            </a:r>
            <a:r>
              <a:rPr lang="en-US" altLang="ko-KR" sz="1200" kern="1200" dirty="0">
                <a:solidFill>
                  <a:schemeClr val="tx1"/>
                </a:solidFill>
                <a:effectLst/>
                <a:latin typeface="+mn-lt"/>
                <a:ea typeface="+mn-ea"/>
                <a:cs typeface="+mn-cs"/>
              </a:rPr>
              <a:t>.</a:t>
            </a:r>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13</a:t>
            </a:fld>
            <a:endParaRPr lang="ko-KR" altLang="en-US" dirty="0"/>
          </a:p>
        </p:txBody>
      </p:sp>
    </p:spTree>
    <p:extLst>
      <p:ext uri="{BB962C8B-B14F-4D97-AF65-F5344CB8AC3E}">
        <p14:creationId xmlns:p14="http://schemas.microsoft.com/office/powerpoint/2010/main" val="764980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i="0" kern="1200" dirty="0">
                <a:solidFill>
                  <a:schemeClr val="tx1"/>
                </a:solidFill>
                <a:effectLst/>
                <a:latin typeface="+mn-lt"/>
                <a:ea typeface="+mn-ea"/>
                <a:cs typeface="+mn-cs"/>
              </a:rPr>
              <a:t>The photo on the left is a taste sensor made by our TFT, and the right picture is a circuit made to amplify the weak signal.</a:t>
            </a:r>
            <a:br>
              <a:rPr lang="en-US" altLang="ko-KR" dirty="0"/>
            </a:br>
            <a:r>
              <a:rPr lang="en-US" altLang="ko-KR" sz="1200" b="0" i="0" kern="1200" dirty="0">
                <a:solidFill>
                  <a:schemeClr val="tx1"/>
                </a:solidFill>
                <a:effectLst/>
                <a:latin typeface="+mn-lt"/>
                <a:ea typeface="+mn-ea"/>
                <a:cs typeface="+mn-cs"/>
              </a:rPr>
              <a:t>Such sensor membrane fabrication and amplification circuit technology is expected to be applicable to portable </a:t>
            </a:r>
            <a:r>
              <a:rPr lang="en-US" altLang="ko-KR" sz="1200" b="0" i="0" kern="1200" dirty="0" err="1">
                <a:solidFill>
                  <a:schemeClr val="tx1"/>
                </a:solidFill>
                <a:effectLst/>
                <a:latin typeface="+mn-lt"/>
                <a:ea typeface="+mn-ea"/>
                <a:cs typeface="+mn-cs"/>
              </a:rPr>
              <a:t>portable</a:t>
            </a:r>
            <a:r>
              <a:rPr lang="en-US" altLang="ko-KR" sz="1200" b="0" i="0" kern="1200" dirty="0">
                <a:solidFill>
                  <a:schemeClr val="tx1"/>
                </a:solidFill>
                <a:effectLst/>
                <a:latin typeface="+mn-lt"/>
                <a:ea typeface="+mn-ea"/>
                <a:cs typeface="+mn-cs"/>
              </a:rPr>
              <a:t> taste sensor applications.</a:t>
            </a:r>
            <a:endParaRPr lang="en-US" altLang="ko-KR" dirty="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a:t>왼쪽 사진은 우리가 만든 </a:t>
            </a:r>
            <a:r>
              <a:rPr lang="en-US" altLang="ko-KR" dirty="0"/>
              <a:t>TFT</a:t>
            </a:r>
            <a:r>
              <a:rPr lang="ko-KR" altLang="en-US" dirty="0"/>
              <a:t>로 만든 미각 센서이고</a:t>
            </a:r>
            <a:r>
              <a:rPr lang="en-US" altLang="ko-KR" dirty="0"/>
              <a:t>, </a:t>
            </a:r>
            <a:r>
              <a:rPr lang="ko-KR" altLang="en-US" dirty="0"/>
              <a:t>오른쪽사진은 신호가 약해서 이를 증폭</a:t>
            </a:r>
            <a:r>
              <a:rPr lang="ko-KR" altLang="en-US" baseline="0" dirty="0"/>
              <a:t>하기</a:t>
            </a:r>
            <a:r>
              <a:rPr lang="ko-KR" altLang="en-US" dirty="0"/>
              <a:t> 위해 만든 회로이다</a:t>
            </a:r>
            <a:r>
              <a:rPr lang="en-US" altLang="ko-KR" dirty="0"/>
              <a:t>. </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latin typeface="+mn-ea"/>
                <a:sym typeface="Wingdings" panose="05000000000000000000" pitchFamily="2" charset="2"/>
              </a:rPr>
              <a:t>이러한 </a:t>
            </a:r>
            <a:r>
              <a:rPr lang="ko-KR" altLang="en-US" dirty="0" err="1">
                <a:latin typeface="+mn-ea"/>
                <a:sym typeface="Wingdings" panose="05000000000000000000" pitchFamily="2" charset="2"/>
              </a:rPr>
              <a:t>센서막의</a:t>
            </a:r>
            <a:r>
              <a:rPr lang="ko-KR" altLang="en-US" dirty="0">
                <a:latin typeface="+mn-ea"/>
                <a:sym typeface="Wingdings" panose="05000000000000000000" pitchFamily="2" charset="2"/>
              </a:rPr>
              <a:t> 제작과 </a:t>
            </a:r>
            <a:r>
              <a:rPr lang="ko-KR" altLang="en-US" dirty="0" err="1">
                <a:latin typeface="+mn-ea"/>
                <a:sym typeface="Wingdings" panose="05000000000000000000" pitchFamily="2" charset="2"/>
              </a:rPr>
              <a:t>증폭회로</a:t>
            </a:r>
            <a:r>
              <a:rPr lang="ko-KR" altLang="en-US" dirty="0">
                <a:latin typeface="+mn-ea"/>
                <a:sym typeface="Wingdings" panose="05000000000000000000" pitchFamily="2" charset="2"/>
              </a:rPr>
              <a:t> 기술은 휴대가 가능한 소형 </a:t>
            </a:r>
            <a:r>
              <a:rPr lang="ko-KR" altLang="en-US" dirty="0" err="1">
                <a:latin typeface="+mn-ea"/>
                <a:sym typeface="Wingdings" panose="05000000000000000000" pitchFamily="2" charset="2"/>
              </a:rPr>
              <a:t>미각센서</a:t>
            </a:r>
            <a:r>
              <a:rPr lang="ko-KR" altLang="en-US" dirty="0">
                <a:latin typeface="+mn-ea"/>
                <a:sym typeface="Wingdings" panose="05000000000000000000" pitchFamily="2" charset="2"/>
              </a:rPr>
              <a:t> 어플리케이션에 적용 가능할 것이라고 예상한다</a:t>
            </a:r>
            <a:r>
              <a:rPr lang="en-US" altLang="ko-KR" dirty="0">
                <a:latin typeface="+mn-ea"/>
                <a:sym typeface="Wingdings" panose="05000000000000000000" pitchFamily="2" charset="2"/>
              </a:rPr>
              <a:t>.</a:t>
            </a:r>
            <a:endParaRPr lang="en-US" altLang="ko-KR" dirty="0">
              <a:latin typeface="+mn-ea"/>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14</a:t>
            </a:fld>
            <a:endParaRPr lang="ko-KR" altLang="en-US" dirty="0"/>
          </a:p>
        </p:txBody>
      </p:sp>
    </p:spTree>
    <p:extLst>
      <p:ext uri="{BB962C8B-B14F-4D97-AF65-F5344CB8AC3E}">
        <p14:creationId xmlns:p14="http://schemas.microsoft.com/office/powerpoint/2010/main" val="3079395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br>
              <a:rPr lang="en-US" altLang="ko-KR" dirty="0"/>
            </a:br>
            <a:r>
              <a:rPr lang="en-US" altLang="ko-KR" sz="1200" b="0" i="0" kern="1200" dirty="0">
                <a:solidFill>
                  <a:schemeClr val="tx1"/>
                </a:solidFill>
                <a:effectLst/>
                <a:latin typeface="+mn-lt"/>
                <a:ea typeface="+mn-ea"/>
                <a:cs typeface="+mn-cs"/>
              </a:rPr>
              <a:t>The above picture is a view of a stretchable display, but it is a futuristic display that is expected to be used in a wide variety of industries because the brightness does not change.</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200" b="0" i="0" kern="1200" dirty="0">
                <a:solidFill>
                  <a:schemeClr val="tx1"/>
                </a:solidFill>
                <a:effectLst/>
                <a:latin typeface="+mn-lt"/>
                <a:ea typeface="+mn-ea"/>
                <a:cs typeface="+mn-cs"/>
              </a:rPr>
              <a:t>위 사진은 </a:t>
            </a:r>
            <a:r>
              <a:rPr lang="ko-KR" altLang="en-US" sz="1200" b="0" i="0" kern="1200" dirty="0" err="1">
                <a:solidFill>
                  <a:schemeClr val="tx1"/>
                </a:solidFill>
                <a:effectLst/>
                <a:latin typeface="+mn-lt"/>
                <a:ea typeface="+mn-ea"/>
                <a:cs typeface="+mn-cs"/>
              </a:rPr>
              <a:t>스트레쳐블</a:t>
            </a:r>
            <a:r>
              <a:rPr lang="ko-KR" altLang="en-US" sz="1200" b="0" i="0" kern="1200" dirty="0">
                <a:solidFill>
                  <a:schemeClr val="tx1"/>
                </a:solidFill>
                <a:effectLst/>
                <a:latin typeface="+mn-lt"/>
                <a:ea typeface="+mn-ea"/>
                <a:cs typeface="+mn-cs"/>
              </a:rPr>
              <a:t> 디스플레이의 모습인데 늘어나도 밝기에 변화가 없어 매우 다양한 산업에 쓰일 것으로 예상되는 미래형 디스플레이다</a:t>
            </a:r>
            <a:r>
              <a:rPr lang="en-US" altLang="ko-KR" sz="1200" b="0" i="0" kern="1200" dirty="0">
                <a:solidFill>
                  <a:schemeClr val="tx1"/>
                </a:solidFill>
                <a:effectLst/>
                <a:latin typeface="+mn-lt"/>
                <a:ea typeface="+mn-ea"/>
                <a:cs typeface="+mn-cs"/>
              </a:rPr>
              <a:t>.</a:t>
            </a:r>
            <a:endParaRPr lang="ko-KR" altLang="en-US" dirty="0"/>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15</a:t>
            </a:fld>
            <a:endParaRPr lang="ko-KR" altLang="en-US" dirty="0"/>
          </a:p>
        </p:txBody>
      </p:sp>
    </p:spTree>
    <p:extLst>
      <p:ext uri="{BB962C8B-B14F-4D97-AF65-F5344CB8AC3E}">
        <p14:creationId xmlns:p14="http://schemas.microsoft.com/office/powerpoint/2010/main" val="108667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br>
              <a:rPr lang="en-US" altLang="ko-KR" dirty="0"/>
            </a:br>
            <a:br>
              <a:rPr lang="en-US" altLang="ko-KR" dirty="0"/>
            </a:br>
            <a:r>
              <a:rPr lang="en-US" altLang="ko-KR" sz="1200" b="0" i="0" kern="1200" dirty="0">
                <a:solidFill>
                  <a:schemeClr val="tx1"/>
                </a:solidFill>
                <a:effectLst/>
                <a:latin typeface="+mn-lt"/>
                <a:ea typeface="+mn-ea"/>
                <a:cs typeface="+mn-cs"/>
              </a:rPr>
              <a:t>We made a </a:t>
            </a:r>
            <a:r>
              <a:rPr lang="en-US" altLang="ko-KR" sz="1200" b="0" i="0" kern="1200" dirty="0" err="1">
                <a:solidFill>
                  <a:schemeClr val="tx1"/>
                </a:solidFill>
                <a:effectLst/>
                <a:latin typeface="+mn-lt"/>
                <a:ea typeface="+mn-ea"/>
                <a:cs typeface="+mn-cs"/>
              </a:rPr>
              <a:t>strainable</a:t>
            </a:r>
            <a:r>
              <a:rPr lang="en-US" altLang="ko-KR" sz="1200" b="0" i="0" kern="1200" dirty="0">
                <a:solidFill>
                  <a:schemeClr val="tx1"/>
                </a:solidFill>
                <a:effectLst/>
                <a:latin typeface="+mn-lt"/>
                <a:ea typeface="+mn-ea"/>
                <a:cs typeface="+mn-cs"/>
              </a:rPr>
              <a:t> </a:t>
            </a:r>
            <a:r>
              <a:rPr lang="en-US" altLang="ko-KR" sz="1200" b="0" i="0" kern="1200" dirty="0" err="1">
                <a:solidFill>
                  <a:schemeClr val="tx1"/>
                </a:solidFill>
                <a:effectLst/>
                <a:latin typeface="+mn-lt"/>
                <a:ea typeface="+mn-ea"/>
                <a:cs typeface="+mn-cs"/>
              </a:rPr>
              <a:t>oled</a:t>
            </a:r>
            <a:r>
              <a:rPr lang="en-US" altLang="ko-KR" sz="1200" b="0" i="0" kern="1200" dirty="0">
                <a:solidFill>
                  <a:schemeClr val="tx1"/>
                </a:solidFill>
                <a:effectLst/>
                <a:latin typeface="+mn-lt"/>
                <a:ea typeface="+mn-ea"/>
                <a:cs typeface="+mn-cs"/>
              </a:rPr>
              <a:t> circuit. As can be seen from the figure on the right, the brightness is lowered as the current pixel is drawn, and it is under study to minimize this change.</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a:t>우리는 </a:t>
            </a:r>
            <a:r>
              <a:rPr lang="ko-KR" altLang="en-US" dirty="0" err="1"/>
              <a:t>스트레쳐블</a:t>
            </a:r>
            <a:r>
              <a:rPr lang="ko-KR" altLang="en-US" dirty="0"/>
              <a:t> </a:t>
            </a:r>
            <a:r>
              <a:rPr lang="en-US" altLang="ko-KR" dirty="0" err="1"/>
              <a:t>oled</a:t>
            </a:r>
            <a:r>
              <a:rPr lang="en-US" altLang="ko-KR" dirty="0"/>
              <a:t> </a:t>
            </a:r>
            <a:r>
              <a:rPr lang="ko-KR" altLang="en-US" dirty="0"/>
              <a:t>회로를 만들었다</a:t>
            </a:r>
            <a:r>
              <a:rPr lang="en-US" altLang="ko-KR" dirty="0"/>
              <a:t>. </a:t>
            </a:r>
            <a:r>
              <a:rPr lang="ko-KR" altLang="en-US" dirty="0"/>
              <a:t>오른쪽 그림에서 확인할 수 있듯이</a:t>
            </a:r>
            <a:r>
              <a:rPr lang="en-US" altLang="ko-KR" dirty="0"/>
              <a:t>, </a:t>
            </a:r>
            <a:r>
              <a:rPr lang="ko-KR" altLang="en-US" dirty="0"/>
              <a:t>현재 </a:t>
            </a:r>
            <a:r>
              <a:rPr lang="ko-KR" altLang="en-US" dirty="0" err="1"/>
              <a:t>화소가</a:t>
            </a:r>
            <a:r>
              <a:rPr lang="ko-KR" altLang="en-US" dirty="0"/>
              <a:t> </a:t>
            </a:r>
            <a:r>
              <a:rPr lang="ko-KR" altLang="en-US" dirty="0" err="1"/>
              <a:t>연신됨에</a:t>
            </a:r>
            <a:r>
              <a:rPr lang="ko-KR" altLang="en-US" dirty="0"/>
              <a:t> 따라 </a:t>
            </a:r>
            <a:r>
              <a:rPr lang="ko-KR" altLang="en-US" dirty="0" err="1"/>
              <a:t>휘도가</a:t>
            </a:r>
            <a:r>
              <a:rPr lang="ko-KR" altLang="en-US" dirty="0"/>
              <a:t> 낮아지는데</a:t>
            </a:r>
            <a:r>
              <a:rPr lang="en-US" altLang="ko-KR" dirty="0"/>
              <a:t>, </a:t>
            </a:r>
            <a:r>
              <a:rPr lang="ko-KR" altLang="en-US" dirty="0"/>
              <a:t>이 변화를 최소화하기 위해 연구 중에 있다</a:t>
            </a:r>
            <a:r>
              <a:rPr lang="en-US" altLang="ko-KR" dirty="0"/>
              <a:t>.</a:t>
            </a:r>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16</a:t>
            </a:fld>
            <a:endParaRPr lang="ko-KR" altLang="en-US" dirty="0"/>
          </a:p>
        </p:txBody>
      </p:sp>
    </p:spTree>
    <p:extLst>
      <p:ext uri="{BB962C8B-B14F-4D97-AF65-F5344CB8AC3E}">
        <p14:creationId xmlns:p14="http://schemas.microsoft.com/office/powerpoint/2010/main" val="2343240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i="0" kern="1200" dirty="0">
                <a:solidFill>
                  <a:schemeClr val="tx1"/>
                </a:solidFill>
                <a:effectLst/>
                <a:latin typeface="+mn-lt"/>
                <a:ea typeface="+mn-ea"/>
                <a:cs typeface="+mn-cs"/>
              </a:rPr>
              <a:t>This is the end of my presentation.</a:t>
            </a:r>
            <a:r>
              <a:rPr lang="en-US" altLang="ko-KR" sz="1200" b="0" i="0" kern="1200" baseline="0" dirty="0">
                <a:solidFill>
                  <a:schemeClr val="tx1"/>
                </a:solidFill>
                <a:effectLst/>
                <a:latin typeface="+mn-lt"/>
                <a:ea typeface="+mn-ea"/>
                <a:cs typeface="+mn-cs"/>
              </a:rPr>
              <a:t> </a:t>
            </a:r>
            <a:r>
              <a:rPr lang="en-US" altLang="ko-KR" sz="1200" dirty="0"/>
              <a:t>Thank you for attention.</a:t>
            </a:r>
            <a:endParaRPr lang="ko-KR" altLang="en-US" dirty="0"/>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17</a:t>
            </a:fld>
            <a:endParaRPr lang="ko-KR" altLang="en-US" dirty="0"/>
          </a:p>
        </p:txBody>
      </p:sp>
    </p:spTree>
    <p:extLst>
      <p:ext uri="{BB962C8B-B14F-4D97-AF65-F5344CB8AC3E}">
        <p14:creationId xmlns:p14="http://schemas.microsoft.com/office/powerpoint/2010/main" val="140199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b="0" i="0" kern="1200" dirty="0">
                <a:solidFill>
                  <a:schemeClr val="tx1"/>
                </a:solidFill>
                <a:effectLst/>
                <a:latin typeface="+mn-lt"/>
                <a:ea typeface="+mn-ea"/>
                <a:cs typeface="+mn-cs"/>
              </a:rPr>
              <a:t>Let me introduce the table of contents. </a:t>
            </a:r>
          </a:p>
          <a:p>
            <a:pPr fontAlgn="base" latinLnBrk="1"/>
            <a:r>
              <a:rPr lang="en-US" altLang="ko-KR" sz="1200" b="0" i="0" kern="1200" dirty="0">
                <a:solidFill>
                  <a:schemeClr val="tx1"/>
                </a:solidFill>
                <a:effectLst/>
                <a:latin typeface="+mn-lt"/>
                <a:ea typeface="+mn-ea"/>
                <a:cs typeface="+mn-cs"/>
              </a:rPr>
              <a:t>We will introduce the people of the lab first and introduce you to some of the major studies in our laboratory. </a:t>
            </a:r>
            <a:endParaRPr lang="en-US" altLang="ko-KR" sz="1200" kern="1200" dirty="0">
              <a:solidFill>
                <a:schemeClr val="tx1"/>
              </a:solidFill>
              <a:effectLst/>
              <a:latin typeface="+mn-lt"/>
              <a:ea typeface="+mn-ea"/>
              <a:cs typeface="+mn-cs"/>
            </a:endParaRPr>
          </a:p>
          <a:p>
            <a:pPr fontAlgn="base" latinLnBrk="1"/>
            <a:endParaRPr lang="en-US" altLang="ko-KR" sz="1200" kern="1200" dirty="0">
              <a:solidFill>
                <a:schemeClr val="tx1"/>
              </a:solidFill>
              <a:effectLst/>
              <a:latin typeface="+mn-lt"/>
              <a:ea typeface="+mn-ea"/>
              <a:cs typeface="+mn-cs"/>
            </a:endParaRPr>
          </a:p>
          <a:p>
            <a:pPr fontAlgn="base" latinLnBrk="1"/>
            <a:r>
              <a:rPr lang="ko-KR" altLang="en-US" sz="1200" kern="1200" dirty="0">
                <a:solidFill>
                  <a:schemeClr val="tx1"/>
                </a:solidFill>
                <a:effectLst/>
                <a:latin typeface="+mn-lt"/>
                <a:ea typeface="+mn-ea"/>
                <a:cs typeface="+mn-cs"/>
              </a:rPr>
              <a:t>목차를 소개하겠습니다</a:t>
            </a:r>
            <a:r>
              <a:rPr lang="en-US" altLang="ko-KR" sz="1200" kern="1200" dirty="0">
                <a:solidFill>
                  <a:schemeClr val="tx1"/>
                </a:solidFill>
                <a:effectLst/>
                <a:latin typeface="+mn-lt"/>
                <a:ea typeface="+mn-ea"/>
                <a:cs typeface="+mn-cs"/>
              </a:rPr>
              <a:t>.</a:t>
            </a:r>
          </a:p>
          <a:p>
            <a:pPr fontAlgn="base" latinLnBrk="1"/>
            <a:r>
              <a:rPr lang="ko-KR" altLang="en-US" sz="1200" kern="1200" dirty="0">
                <a:solidFill>
                  <a:schemeClr val="tx1"/>
                </a:solidFill>
                <a:effectLst/>
                <a:latin typeface="+mn-lt"/>
                <a:ea typeface="+mn-ea"/>
                <a:cs typeface="+mn-cs"/>
              </a:rPr>
              <a:t>먼저 연구실 사람들을 소개하고 우리 연구실에서 진행하는 주요 연구들을 소개해 드리겠습니다</a:t>
            </a:r>
            <a:r>
              <a:rPr lang="en-US" altLang="ko-KR" sz="1200" kern="1200" dirty="0">
                <a:solidFill>
                  <a:schemeClr val="tx1"/>
                </a:solidFill>
                <a:effectLst/>
                <a:latin typeface="+mn-lt"/>
                <a:ea typeface="+mn-ea"/>
                <a:cs typeface="+mn-cs"/>
              </a:rPr>
              <a:t>.</a:t>
            </a:r>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2</a:t>
            </a:fld>
            <a:endParaRPr lang="ko-KR" altLang="en-US" dirty="0"/>
          </a:p>
        </p:txBody>
      </p:sp>
    </p:spTree>
    <p:extLst>
      <p:ext uri="{BB962C8B-B14F-4D97-AF65-F5344CB8AC3E}">
        <p14:creationId xmlns:p14="http://schemas.microsoft.com/office/powerpoint/2010/main" val="232201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First</a:t>
            </a:r>
            <a:r>
              <a:rPr lang="en-US" altLang="ko-KR" sz="1200" kern="1200" baseline="0" dirty="0">
                <a:solidFill>
                  <a:schemeClr val="tx1"/>
                </a:solidFill>
                <a:effectLst/>
                <a:latin typeface="+mn-lt"/>
                <a:ea typeface="+mn-ea"/>
                <a:cs typeface="+mn-cs"/>
              </a:rPr>
              <a:t> of all,</a:t>
            </a:r>
            <a:r>
              <a:rPr lang="en-US" altLang="ko-KR" sz="1200" kern="1200" dirty="0">
                <a:solidFill>
                  <a:schemeClr val="tx1"/>
                </a:solidFill>
                <a:effectLst/>
                <a:latin typeface="+mn-lt"/>
                <a:ea typeface="+mn-ea"/>
                <a:cs typeface="+mn-cs"/>
              </a:rPr>
              <a:t> let me introduce myself.</a:t>
            </a:r>
          </a:p>
          <a:p>
            <a:pPr marL="0" marR="0" indent="0" algn="l" defTabSz="914400" rtl="0" eaLnBrk="1" fontAlgn="base"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My name is Young </a:t>
            </a:r>
            <a:r>
              <a:rPr lang="en-US" altLang="ko-KR" sz="1200" kern="1200" dirty="0" err="1">
                <a:solidFill>
                  <a:schemeClr val="tx1"/>
                </a:solidFill>
                <a:effectLst/>
                <a:latin typeface="+mn-lt"/>
                <a:ea typeface="+mn-ea"/>
                <a:cs typeface="+mn-cs"/>
              </a:rPr>
              <a:t>Jin</a:t>
            </a:r>
            <a:r>
              <a:rPr lang="en-US" altLang="ko-KR" sz="1200" kern="1200" dirty="0">
                <a:solidFill>
                  <a:schemeClr val="tx1"/>
                </a:solidFill>
                <a:effectLst/>
                <a:latin typeface="+mn-lt"/>
                <a:ea typeface="+mn-ea"/>
                <a:cs typeface="+mn-cs"/>
              </a:rPr>
              <a:t> Kim, 20 years old, and</a:t>
            </a:r>
            <a:r>
              <a:rPr lang="en-US" altLang="ko-KR" sz="1200" kern="1200" baseline="0" dirty="0">
                <a:solidFill>
                  <a:schemeClr val="tx1"/>
                </a:solidFill>
                <a:effectLst/>
                <a:latin typeface="+mn-lt"/>
                <a:ea typeface="+mn-ea"/>
                <a:cs typeface="+mn-cs"/>
              </a:rPr>
              <a:t> </a:t>
            </a:r>
            <a:r>
              <a:rPr lang="en-US" altLang="ko-KR" sz="1200" b="0" kern="1200" dirty="0">
                <a:solidFill>
                  <a:schemeClr val="tx1"/>
                </a:solidFill>
                <a:effectLst/>
                <a:latin typeface="+mn-lt"/>
                <a:ea typeface="+mn-ea"/>
                <a:cs typeface="+mn-cs"/>
              </a:rPr>
              <a:t>I’m a </a:t>
            </a:r>
            <a:r>
              <a:rPr lang="en-US" altLang="ko-KR" dirty="0">
                <a:latin typeface="함초롬바탕" panose="02030504000101010101" pitchFamily="18" charset="-127"/>
                <a:ea typeface="함초롬바탕" panose="02030504000101010101" pitchFamily="18" charset="-127"/>
                <a:cs typeface="함초롬바탕" panose="02030504000101010101" pitchFamily="18" charset="-127"/>
              </a:rPr>
              <a:t>undergraduate</a:t>
            </a:r>
            <a:r>
              <a:rPr lang="en-US" altLang="ko-KR" sz="1200" b="0" kern="1200" dirty="0">
                <a:solidFill>
                  <a:schemeClr val="tx1"/>
                </a:solidFill>
                <a:effectLst/>
                <a:latin typeface="+mn-lt"/>
                <a:ea typeface="+mn-ea"/>
                <a:cs typeface="+mn-cs"/>
              </a:rPr>
              <a:t>,</a:t>
            </a:r>
            <a:r>
              <a:rPr lang="en-US" altLang="ko-KR" sz="1200" b="0" kern="1200" baseline="0" dirty="0">
                <a:solidFill>
                  <a:schemeClr val="tx1"/>
                </a:solidFill>
                <a:effectLst/>
                <a:latin typeface="+mn-lt"/>
                <a:ea typeface="+mn-ea"/>
                <a:cs typeface="+mn-cs"/>
              </a:rPr>
              <a:t> majoring</a:t>
            </a:r>
            <a:r>
              <a:rPr lang="en-US" altLang="ko-KR" sz="1200" b="0" dirty="0">
                <a:solidFill>
                  <a:schemeClr val="tx1"/>
                </a:solidFill>
                <a:latin typeface="함초롬바탕" panose="02030504000101010101" pitchFamily="18" charset="-127"/>
                <a:ea typeface="함초롬바탕" panose="02030504000101010101" pitchFamily="18" charset="-127"/>
                <a:cs typeface="함초롬바탕" panose="02030504000101010101" pitchFamily="18" charset="-127"/>
              </a:rPr>
              <a:t> Electronic Display Engineering</a:t>
            </a:r>
            <a:r>
              <a:rPr lang="en-US" altLang="ko-KR" sz="1200" b="0" baseline="0" dirty="0">
                <a:solidFill>
                  <a:schemeClr val="tx1"/>
                </a:solidFill>
                <a:latin typeface="함초롬바탕" panose="02030504000101010101" pitchFamily="18" charset="-127"/>
                <a:ea typeface="함초롬바탕" panose="02030504000101010101" pitchFamily="18" charset="-127"/>
                <a:cs typeface="함초롬바탕" panose="02030504000101010101" pitchFamily="18" charset="-127"/>
              </a:rPr>
              <a:t> </a:t>
            </a:r>
            <a:r>
              <a:rPr lang="en-US" altLang="ko-KR" sz="1200" b="0" kern="1200" dirty="0">
                <a:solidFill>
                  <a:schemeClr val="tx1"/>
                </a:solidFill>
                <a:effectLst/>
                <a:latin typeface="+mn-lt"/>
                <a:ea typeface="+mn-ea"/>
                <a:cs typeface="+mn-cs"/>
              </a:rPr>
              <a:t>of Hoseo University.</a:t>
            </a:r>
          </a:p>
          <a:p>
            <a:pPr marL="0" marR="0" indent="0" algn="l" defTabSz="914400" rtl="0" eaLnBrk="1" fontAlgn="base"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I became a member to this laboratory </a:t>
            </a:r>
            <a:r>
              <a:rPr lang="en-US" altLang="ko-KR" sz="1200" b="0" i="0" kern="1200" dirty="0">
                <a:solidFill>
                  <a:schemeClr val="tx1"/>
                </a:solidFill>
                <a:effectLst/>
                <a:latin typeface="+mn-lt"/>
                <a:ea typeface="+mn-ea"/>
                <a:cs typeface="+mn-cs"/>
              </a:rPr>
              <a:t>in May</a:t>
            </a:r>
            <a:r>
              <a:rPr lang="en-US" altLang="ko-KR" sz="1200" kern="1200" dirty="0">
                <a:solidFill>
                  <a:schemeClr val="tx1"/>
                </a:solidFill>
                <a:effectLst/>
                <a:latin typeface="+mn-lt"/>
                <a:ea typeface="+mn-ea"/>
                <a:cs typeface="+mn-cs"/>
              </a:rPr>
              <a:t>.</a:t>
            </a:r>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3</a:t>
            </a:fld>
            <a:endParaRPr lang="ko-KR" altLang="en-US" dirty="0"/>
          </a:p>
        </p:txBody>
      </p:sp>
    </p:spTree>
    <p:extLst>
      <p:ext uri="{BB962C8B-B14F-4D97-AF65-F5344CB8AC3E}">
        <p14:creationId xmlns:p14="http://schemas.microsoft.com/office/powerpoint/2010/main" val="307939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Let me introduce the Electronic Device Laboratory</a:t>
            </a:r>
            <a:r>
              <a:rPr lang="en-US" altLang="ko-KR" sz="1200" kern="1200" baseline="0" dirty="0">
                <a:solidFill>
                  <a:schemeClr val="tx1"/>
                </a:solidFill>
                <a:effectLst/>
                <a:latin typeface="+mn-lt"/>
                <a:ea typeface="+mn-ea"/>
                <a:cs typeface="+mn-cs"/>
              </a:rPr>
              <a:t> </a:t>
            </a:r>
            <a:r>
              <a:rPr lang="en-US" altLang="ko-KR" sz="1200" kern="1200" dirty="0">
                <a:solidFill>
                  <a:schemeClr val="tx1"/>
                </a:solidFill>
                <a:effectLst/>
                <a:latin typeface="+mn-lt"/>
                <a:ea typeface="+mn-ea"/>
                <a:cs typeface="+mn-cs"/>
              </a:rPr>
              <a:t>members.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First,</a:t>
            </a:r>
            <a:r>
              <a:rPr lang="en-US" altLang="ko-KR" sz="1200" kern="1200" baseline="0" dirty="0">
                <a:solidFill>
                  <a:schemeClr val="tx1"/>
                </a:solidFill>
                <a:effectLst/>
                <a:latin typeface="+mn-lt"/>
                <a:ea typeface="+mn-ea"/>
                <a:cs typeface="+mn-cs"/>
              </a:rPr>
              <a:t> </a:t>
            </a:r>
            <a:r>
              <a:rPr lang="en-US" altLang="ko-KR" sz="1200" kern="1200" dirty="0">
                <a:solidFill>
                  <a:schemeClr val="tx1"/>
                </a:solidFill>
                <a:effectLst/>
                <a:latin typeface="+mn-lt"/>
                <a:ea typeface="+mn-ea"/>
                <a:cs typeface="+mn-cs"/>
              </a:rPr>
              <a:t>Professor </a:t>
            </a:r>
            <a:r>
              <a:rPr lang="en-US" altLang="ko-KR" sz="1200" kern="1200" dirty="0" err="1">
                <a:solidFill>
                  <a:schemeClr val="tx1"/>
                </a:solidFill>
                <a:effectLst/>
                <a:latin typeface="+mn-lt"/>
                <a:ea typeface="+mn-ea"/>
                <a:cs typeface="+mn-cs"/>
              </a:rPr>
              <a:t>ByungSeoung</a:t>
            </a:r>
            <a:r>
              <a:rPr lang="en-US" altLang="ko-KR" sz="1200" kern="1200" dirty="0">
                <a:solidFill>
                  <a:schemeClr val="tx1"/>
                </a:solidFill>
                <a:effectLst/>
                <a:latin typeface="+mn-lt"/>
                <a:ea typeface="+mn-ea"/>
                <a:cs typeface="+mn-cs"/>
              </a:rPr>
              <a:t> Bae.</a:t>
            </a:r>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4</a:t>
            </a:fld>
            <a:endParaRPr lang="ko-KR" altLang="en-US" dirty="0"/>
          </a:p>
        </p:txBody>
      </p:sp>
    </p:spTree>
    <p:extLst>
      <p:ext uri="{BB962C8B-B14F-4D97-AF65-F5344CB8AC3E}">
        <p14:creationId xmlns:p14="http://schemas.microsoft.com/office/powerpoint/2010/main" val="307939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u="none" kern="1200" dirty="0">
                <a:solidFill>
                  <a:schemeClr val="tx1"/>
                </a:solidFill>
                <a:effectLst/>
                <a:latin typeface="+mn-lt"/>
                <a:ea typeface="+mn-ea"/>
                <a:cs typeface="+mn-cs"/>
              </a:rPr>
              <a:t>In the doctor’s course, </a:t>
            </a:r>
            <a:r>
              <a:rPr lang="en-US" altLang="ko-KR" sz="1200" u="none" kern="1200" dirty="0" err="1">
                <a:solidFill>
                  <a:schemeClr val="tx1"/>
                </a:solidFill>
                <a:effectLst/>
                <a:latin typeface="+mn-lt"/>
                <a:ea typeface="+mn-ea"/>
                <a:cs typeface="+mn-cs"/>
              </a:rPr>
              <a:t>jongmo</a:t>
            </a:r>
            <a:r>
              <a:rPr lang="en-US" altLang="ko-KR" sz="1200" u="none" kern="1200" dirty="0">
                <a:solidFill>
                  <a:schemeClr val="tx1"/>
                </a:solidFill>
                <a:effectLst/>
                <a:latin typeface="+mn-lt"/>
                <a:ea typeface="+mn-ea"/>
                <a:cs typeface="+mn-cs"/>
              </a:rPr>
              <a:t> Lee, </a:t>
            </a:r>
            <a:r>
              <a:rPr lang="en-US" altLang="ko-KR" sz="1200" u="none" kern="1200" dirty="0" err="1">
                <a:solidFill>
                  <a:schemeClr val="tx1"/>
                </a:solidFill>
                <a:effectLst/>
                <a:latin typeface="+mn-lt"/>
                <a:ea typeface="+mn-ea"/>
                <a:cs typeface="+mn-cs"/>
              </a:rPr>
              <a:t>Seungjae</a:t>
            </a:r>
            <a:r>
              <a:rPr lang="en-US" altLang="ko-KR" sz="1200" u="none" kern="1200" dirty="0">
                <a:solidFill>
                  <a:schemeClr val="tx1"/>
                </a:solidFill>
                <a:effectLst/>
                <a:latin typeface="+mn-lt"/>
                <a:ea typeface="+mn-ea"/>
                <a:cs typeface="+mn-cs"/>
              </a:rPr>
              <a:t> Moon, and </a:t>
            </a:r>
            <a:r>
              <a:rPr lang="en-US" altLang="ko-KR" sz="1200" u="none" kern="1200" dirty="0" err="1">
                <a:solidFill>
                  <a:schemeClr val="tx1"/>
                </a:solidFill>
                <a:effectLst/>
                <a:latin typeface="+mn-lt"/>
                <a:ea typeface="+mn-ea"/>
                <a:cs typeface="+mn-cs"/>
              </a:rPr>
              <a:t>InHye</a:t>
            </a:r>
            <a:r>
              <a:rPr lang="en-US" altLang="ko-KR" sz="1200" u="none" kern="1200" dirty="0">
                <a:solidFill>
                  <a:schemeClr val="tx1"/>
                </a:solidFill>
                <a:effectLst/>
                <a:latin typeface="+mn-lt"/>
                <a:ea typeface="+mn-ea"/>
                <a:cs typeface="+mn-cs"/>
              </a:rPr>
              <a:t> Kang</a:t>
            </a:r>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5</a:t>
            </a:fld>
            <a:endParaRPr lang="ko-KR" altLang="en-US" dirty="0"/>
          </a:p>
        </p:txBody>
      </p:sp>
    </p:spTree>
    <p:extLst>
      <p:ext uri="{BB962C8B-B14F-4D97-AF65-F5344CB8AC3E}">
        <p14:creationId xmlns:p14="http://schemas.microsoft.com/office/powerpoint/2010/main" val="3079395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u="none" kern="1200" dirty="0">
                <a:solidFill>
                  <a:schemeClr val="tx1"/>
                </a:solidFill>
                <a:effectLst/>
                <a:latin typeface="+mn-lt"/>
                <a:ea typeface="+mn-ea"/>
                <a:cs typeface="+mn-cs"/>
              </a:rPr>
              <a:t>Master’s course, Young Jo </a:t>
            </a:r>
            <a:r>
              <a:rPr lang="en-US" altLang="ko-KR" sz="1200" u="none" kern="1200" dirty="0" err="1">
                <a:solidFill>
                  <a:schemeClr val="tx1"/>
                </a:solidFill>
                <a:effectLst/>
                <a:latin typeface="+mn-lt"/>
                <a:ea typeface="+mn-ea"/>
                <a:cs typeface="+mn-cs"/>
              </a:rPr>
              <a:t>Baek</a:t>
            </a:r>
            <a:r>
              <a:rPr lang="en-US" altLang="ko-KR" sz="1200" u="none" kern="1200" dirty="0">
                <a:solidFill>
                  <a:schemeClr val="tx1"/>
                </a:solidFill>
                <a:effectLst/>
                <a:latin typeface="+mn-lt"/>
                <a:ea typeface="+mn-ea"/>
                <a:cs typeface="+mn-cs"/>
              </a:rPr>
              <a:t>, </a:t>
            </a:r>
            <a:r>
              <a:rPr lang="en-US" altLang="ko-KR" sz="1200" dirty="0" err="1">
                <a:latin typeface="굴림" panose="020B0600000101010101" pitchFamily="50" charset="-127"/>
                <a:ea typeface="굴림" panose="020B0600000101010101" pitchFamily="50" charset="-127"/>
                <a:cs typeface="함초롬바탕" panose="02030504000101010101" pitchFamily="18" charset="-127"/>
              </a:rPr>
              <a:t>MinSu</a:t>
            </a:r>
            <a:r>
              <a:rPr lang="en-US" altLang="ko-KR" sz="1200" dirty="0">
                <a:latin typeface="굴림" panose="020B0600000101010101" pitchFamily="50" charset="-127"/>
                <a:ea typeface="굴림" panose="020B0600000101010101" pitchFamily="50" charset="-127"/>
                <a:cs typeface="함초롬바탕" panose="02030504000101010101" pitchFamily="18" charset="-127"/>
              </a:rPr>
              <a:t> Kang,</a:t>
            </a:r>
            <a:r>
              <a:rPr lang="en-US" altLang="ko-KR" sz="1200" baseline="0" dirty="0">
                <a:latin typeface="굴림" panose="020B0600000101010101" pitchFamily="50" charset="-127"/>
                <a:ea typeface="굴림" panose="020B0600000101010101" pitchFamily="50" charset="-127"/>
                <a:cs typeface="함초롬바탕" panose="02030504000101010101" pitchFamily="18" charset="-127"/>
              </a:rPr>
              <a:t> </a:t>
            </a:r>
            <a:r>
              <a:rPr lang="en-US" altLang="ko-KR" sz="1200" dirty="0" err="1">
                <a:latin typeface="굴림" panose="020B0600000101010101" pitchFamily="50" charset="-127"/>
                <a:ea typeface="굴림" panose="020B0600000101010101" pitchFamily="50" charset="-127"/>
                <a:cs typeface="함초롬바탕" panose="02030504000101010101" pitchFamily="18" charset="-127"/>
              </a:rPr>
              <a:t>SeokJun</a:t>
            </a:r>
            <a:r>
              <a:rPr lang="en-US" altLang="ko-KR" sz="1200" dirty="0">
                <a:latin typeface="굴림" panose="020B0600000101010101" pitchFamily="50" charset="-127"/>
                <a:ea typeface="굴림" panose="020B0600000101010101" pitchFamily="50" charset="-127"/>
                <a:cs typeface="함초롬바탕" panose="02030504000101010101" pitchFamily="18" charset="-127"/>
              </a:rPr>
              <a:t> Kang,</a:t>
            </a:r>
            <a:r>
              <a:rPr lang="en-US" altLang="ko-KR" sz="1200" baseline="0" dirty="0">
                <a:latin typeface="굴림" panose="020B0600000101010101" pitchFamily="50" charset="-127"/>
                <a:ea typeface="굴림" panose="020B0600000101010101" pitchFamily="50" charset="-127"/>
                <a:cs typeface="함초롬바탕" panose="02030504000101010101" pitchFamily="18" charset="-127"/>
              </a:rPr>
              <a:t> </a:t>
            </a:r>
            <a:r>
              <a:rPr lang="en-US" altLang="ko-KR" sz="1200" dirty="0" err="1">
                <a:latin typeface="굴림" panose="020B0600000101010101" pitchFamily="50" charset="-127"/>
                <a:ea typeface="굴림" panose="020B0600000101010101" pitchFamily="50" charset="-127"/>
                <a:cs typeface="함초롬바탕" panose="02030604000101010101" pitchFamily="18" charset="-127"/>
              </a:rPr>
              <a:t>SeoGwon</a:t>
            </a:r>
            <a:r>
              <a:rPr lang="en-US" altLang="ko-KR" sz="1200" dirty="0">
                <a:latin typeface="굴림" panose="020B0600000101010101" pitchFamily="50" charset="-127"/>
                <a:ea typeface="굴림" panose="020B0600000101010101" pitchFamily="50" charset="-127"/>
                <a:cs typeface="함초롬바탕" panose="02030604000101010101" pitchFamily="18" charset="-127"/>
              </a:rPr>
              <a:t> Kim, </a:t>
            </a:r>
            <a:r>
              <a:rPr lang="en-US" altLang="ko-KR" sz="1200" dirty="0">
                <a:latin typeface="굴림" panose="020B0600000101010101" pitchFamily="50" charset="-127"/>
                <a:ea typeface="굴림" panose="020B0600000101010101" pitchFamily="50" charset="-127"/>
              </a:rPr>
              <a:t>Jae </a:t>
            </a:r>
            <a:r>
              <a:rPr lang="en-US" altLang="ko-KR" sz="1200" dirty="0" err="1">
                <a:latin typeface="굴림" panose="020B0600000101010101" pitchFamily="50" charset="-127"/>
                <a:ea typeface="굴림" panose="020B0600000101010101" pitchFamily="50" charset="-127"/>
              </a:rPr>
              <a:t>Keun</a:t>
            </a:r>
            <a:r>
              <a:rPr lang="en-US" altLang="ko-KR" sz="1200" dirty="0">
                <a:latin typeface="굴림" panose="020B0600000101010101" pitchFamily="50" charset="-127"/>
                <a:ea typeface="굴림" panose="020B0600000101010101" pitchFamily="50" charset="-127"/>
              </a:rPr>
              <a:t> Woo</a:t>
            </a:r>
            <a:endParaRPr lang="ko-KR" altLang="en-US" sz="1200" dirty="0">
              <a:latin typeface="굴림" panose="020B0600000101010101" pitchFamily="50" charset="-127"/>
              <a:ea typeface="굴림" panose="020B0600000101010101" pitchFamily="50" charset="-127"/>
              <a:cs typeface="함초롬바탕" panose="02030604000101010101" pitchFamily="18" charset="-127"/>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i="0" kern="1200" dirty="0">
                <a:solidFill>
                  <a:schemeClr val="tx1"/>
                </a:solidFill>
                <a:effectLst/>
                <a:latin typeface="+mn-lt"/>
                <a:ea typeface="+mn-ea"/>
                <a:cs typeface="+mn-cs"/>
              </a:rPr>
              <a:t>Young Jo and </a:t>
            </a:r>
            <a:r>
              <a:rPr lang="en-US" altLang="ko-KR" sz="1200" b="0" i="0" kern="1200" dirty="0" err="1">
                <a:solidFill>
                  <a:schemeClr val="tx1"/>
                </a:solidFill>
                <a:effectLst/>
                <a:latin typeface="+mn-lt"/>
                <a:ea typeface="+mn-ea"/>
                <a:cs typeface="+mn-cs"/>
              </a:rPr>
              <a:t>Minsu</a:t>
            </a:r>
            <a:r>
              <a:rPr lang="en-US" altLang="ko-KR" sz="1200" b="0" i="0" kern="1200" dirty="0">
                <a:solidFill>
                  <a:schemeClr val="tx1"/>
                </a:solidFill>
                <a:effectLst/>
                <a:latin typeface="+mn-lt"/>
                <a:ea typeface="+mn-ea"/>
                <a:cs typeface="+mn-cs"/>
              </a:rPr>
              <a:t> will graduate this time.</a:t>
            </a:r>
            <a:endParaRPr lang="ko-KR" altLang="en-US" sz="1200" dirty="0">
              <a:latin typeface="굴림" panose="020B0600000101010101" pitchFamily="50" charset="-127"/>
              <a:ea typeface="굴림" panose="020B0600000101010101" pitchFamily="50" charset="-127"/>
              <a:cs typeface="함초롬바탕" panose="02030604000101010101" pitchFamily="18" charset="-127"/>
            </a:endParaRPr>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6</a:t>
            </a:fld>
            <a:endParaRPr lang="ko-KR" altLang="en-US" dirty="0"/>
          </a:p>
        </p:txBody>
      </p:sp>
    </p:spTree>
    <p:extLst>
      <p:ext uri="{BB962C8B-B14F-4D97-AF65-F5344CB8AC3E}">
        <p14:creationId xmlns:p14="http://schemas.microsoft.com/office/powerpoint/2010/main" val="307939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Finally, </a:t>
            </a:r>
            <a:r>
              <a:rPr lang="en-US" altLang="ko-KR" sz="1200" dirty="0" err="1">
                <a:latin typeface="굴림" panose="020B0600000101010101" pitchFamily="50" charset="-127"/>
                <a:ea typeface="굴림" panose="020B0600000101010101" pitchFamily="50" charset="-127"/>
                <a:cs typeface="함초롬바탕" panose="02030604000101010101" pitchFamily="18" charset="-127"/>
              </a:rPr>
              <a:t>Seung</a:t>
            </a:r>
            <a:r>
              <a:rPr lang="en-US" altLang="ko-KR" sz="1200" dirty="0">
                <a:latin typeface="굴림" panose="020B0600000101010101" pitchFamily="50" charset="-127"/>
                <a:ea typeface="굴림" panose="020B0600000101010101" pitchFamily="50" charset="-127"/>
                <a:cs typeface="함초롬바탕" panose="02030604000101010101" pitchFamily="18" charset="-127"/>
              </a:rPr>
              <a:t> Han, </a:t>
            </a:r>
            <a:r>
              <a:rPr lang="en-US" altLang="ko-KR" sz="1200" kern="1200" dirty="0">
                <a:solidFill>
                  <a:schemeClr val="tx1"/>
                </a:solidFill>
                <a:effectLst/>
                <a:latin typeface="+mn-lt"/>
                <a:ea typeface="+mn-ea"/>
                <a:cs typeface="+mn-cs"/>
              </a:rPr>
              <a:t>me and</a:t>
            </a:r>
            <a:r>
              <a:rPr lang="en-US" altLang="ko-KR" sz="1200" kern="1200" baseline="0" dirty="0">
                <a:solidFill>
                  <a:schemeClr val="tx1"/>
                </a:solidFill>
                <a:effectLst/>
                <a:latin typeface="+mn-lt"/>
                <a:ea typeface="+mn-ea"/>
                <a:cs typeface="+mn-cs"/>
              </a:rPr>
              <a:t> </a:t>
            </a:r>
            <a:r>
              <a:rPr lang="en-US" altLang="ko-KR" sz="1200" dirty="0" err="1">
                <a:latin typeface="굴림" panose="020B0600000101010101" pitchFamily="50" charset="-127"/>
                <a:ea typeface="굴림" panose="020B0600000101010101" pitchFamily="50" charset="-127"/>
                <a:cs typeface="함초롬바탕" panose="02030604000101010101" pitchFamily="18" charset="-127"/>
              </a:rPr>
              <a:t>Eun</a:t>
            </a:r>
            <a:r>
              <a:rPr lang="en-US" altLang="ko-KR" sz="1200" dirty="0">
                <a:latin typeface="굴림" panose="020B0600000101010101" pitchFamily="50" charset="-127"/>
                <a:ea typeface="굴림" panose="020B0600000101010101" pitchFamily="50" charset="-127"/>
                <a:cs typeface="함초롬바탕" panose="02030604000101010101" pitchFamily="18" charset="-127"/>
              </a:rPr>
              <a:t> </a:t>
            </a:r>
            <a:r>
              <a:rPr lang="en-US" altLang="ko-KR" sz="1200" dirty="0" err="1">
                <a:latin typeface="굴림" panose="020B0600000101010101" pitchFamily="50" charset="-127"/>
                <a:ea typeface="굴림" panose="020B0600000101010101" pitchFamily="50" charset="-127"/>
                <a:cs typeface="함초롬바탕" panose="02030604000101010101" pitchFamily="18" charset="-127"/>
              </a:rPr>
              <a:t>Seong</a:t>
            </a:r>
            <a:r>
              <a:rPr lang="en-US" altLang="ko-KR" sz="1200" dirty="0">
                <a:latin typeface="굴림" panose="020B0600000101010101" pitchFamily="50" charset="-127"/>
                <a:ea typeface="굴림" panose="020B0600000101010101" pitchFamily="50" charset="-127"/>
                <a:cs typeface="함초롬바탕" panose="02030604000101010101" pitchFamily="18" charset="-127"/>
              </a:rPr>
              <a:t> Yu </a:t>
            </a:r>
            <a:r>
              <a:rPr lang="en-US" altLang="ko-KR" sz="1200" kern="1200" dirty="0">
                <a:solidFill>
                  <a:schemeClr val="tx1"/>
                </a:solidFill>
                <a:effectLst/>
                <a:latin typeface="+mn-lt"/>
                <a:ea typeface="+mn-ea"/>
                <a:cs typeface="+mn-cs"/>
              </a:rPr>
              <a:t>There are three undergraduates composed.</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7</a:t>
            </a:fld>
            <a:endParaRPr lang="ko-KR" altLang="en-US" dirty="0"/>
          </a:p>
        </p:txBody>
      </p:sp>
    </p:spTree>
    <p:extLst>
      <p:ext uri="{BB962C8B-B14F-4D97-AF65-F5344CB8AC3E}">
        <p14:creationId xmlns:p14="http://schemas.microsoft.com/office/powerpoint/2010/main" val="3079395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Next, </a:t>
            </a:r>
            <a:r>
              <a:rPr lang="en-US" altLang="ko-KR" dirty="0"/>
              <a:t>I would like to introduce you to the laboratory research.</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baseline="0" dirty="0">
                <a:solidFill>
                  <a:schemeClr val="tx1"/>
                </a:solidFill>
                <a:effectLst/>
                <a:latin typeface="+mn-lt"/>
                <a:ea typeface="+mn-ea"/>
                <a:cs typeface="+mn-cs"/>
              </a:rPr>
              <a:t>Nowadays, </a:t>
            </a:r>
            <a:r>
              <a:rPr lang="en-US" altLang="ko-KR" sz="1200" kern="1200" dirty="0">
                <a:solidFill>
                  <a:schemeClr val="tx1"/>
                </a:solidFill>
                <a:effectLst/>
                <a:latin typeface="+mn-lt"/>
                <a:ea typeface="+mn-ea"/>
                <a:cs typeface="+mn-cs"/>
              </a:rPr>
              <a:t>Analyzing presbyopia glasses in the laboratory.</a:t>
            </a:r>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8</a:t>
            </a:fld>
            <a:endParaRPr lang="ko-KR" altLang="en-US" dirty="0"/>
          </a:p>
        </p:txBody>
      </p:sp>
    </p:spTree>
    <p:extLst>
      <p:ext uri="{BB962C8B-B14F-4D97-AF65-F5344CB8AC3E}">
        <p14:creationId xmlns:p14="http://schemas.microsoft.com/office/powerpoint/2010/main" val="3079395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a:t>What is the presbyopia?</a:t>
            </a:r>
            <a:br>
              <a:rPr lang="en-US" altLang="ko-KR" dirty="0"/>
            </a:br>
            <a:r>
              <a:rPr lang="en-US" altLang="ko-KR" sz="1200" b="0" i="0" kern="1200" dirty="0">
                <a:solidFill>
                  <a:schemeClr val="tx1"/>
                </a:solidFill>
                <a:effectLst/>
                <a:latin typeface="+mn-lt"/>
                <a:ea typeface="+mn-ea"/>
                <a:cs typeface="+mn-cs"/>
              </a:rPr>
              <a:t>The eye lens becomes hardened by aging, loses elasticity.</a:t>
            </a:r>
            <a:r>
              <a:rPr lang="en-US" altLang="ko-KR" sz="1200" b="0" i="0" kern="1200" baseline="0" dirty="0">
                <a:solidFill>
                  <a:schemeClr val="tx1"/>
                </a:solidFill>
                <a:effectLst/>
                <a:latin typeface="+mn-lt"/>
                <a:ea typeface="+mn-ea"/>
                <a:cs typeface="+mn-cs"/>
              </a:rPr>
              <a:t> It cause</a:t>
            </a:r>
            <a:r>
              <a:rPr lang="en-US" altLang="ko-KR" sz="1200" b="0" i="0" kern="1200" dirty="0">
                <a:solidFill>
                  <a:schemeClr val="tx1"/>
                </a:solidFill>
                <a:effectLst/>
                <a:latin typeface="+mn-lt"/>
                <a:ea typeface="+mn-ea"/>
                <a:cs typeface="+mn-cs"/>
              </a:rPr>
              <a:t> weakens the control function, so weakens the ability to focus near.</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0" i="0" kern="1200" dirty="0">
              <a:solidFill>
                <a:schemeClr val="tx1"/>
              </a:solidFill>
              <a:effectLst/>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200" b="0" i="0" kern="1200" dirty="0">
                <a:solidFill>
                  <a:schemeClr val="tx1"/>
                </a:solidFill>
                <a:effectLst/>
                <a:latin typeface="+mn-lt"/>
                <a:ea typeface="+mn-ea"/>
                <a:cs typeface="+mn-cs"/>
              </a:rPr>
              <a:t>노안이란 무엇인가</a:t>
            </a:r>
            <a:r>
              <a:rPr lang="en-US" altLang="ko-KR" sz="1200" b="0" i="0" kern="1200" dirty="0">
                <a:solidFill>
                  <a:schemeClr val="tx1"/>
                </a:solidFill>
                <a:effectLst/>
                <a:latin typeface="+mn-lt"/>
                <a:ea typeface="+mn-ea"/>
                <a:cs typeface="+mn-cs"/>
              </a:rPr>
              <a:t>?</a:t>
            </a:r>
            <a:br>
              <a:rPr lang="en-US" altLang="ko-KR" sz="1200" b="0" i="0" kern="1200" dirty="0">
                <a:solidFill>
                  <a:schemeClr val="tx1"/>
                </a:solidFill>
                <a:effectLst/>
                <a:latin typeface="+mn-lt"/>
                <a:ea typeface="+mn-ea"/>
                <a:cs typeface="+mn-cs"/>
              </a:rPr>
            </a:br>
            <a:r>
              <a:rPr lang="ko-KR" altLang="en-US" sz="1200" b="0" i="0" kern="1200" dirty="0">
                <a:solidFill>
                  <a:schemeClr val="tx1"/>
                </a:solidFill>
                <a:effectLst/>
                <a:latin typeface="+mn-lt"/>
                <a:ea typeface="+mn-ea"/>
                <a:cs typeface="+mn-cs"/>
              </a:rPr>
              <a:t>안구 렌즈는 노화로 굳어져 탄력을 잃는다</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그것은 제어 기능을 약화시켜</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가까이 집중하는 능력을 약화시킨다</a:t>
            </a:r>
            <a:r>
              <a:rPr lang="en-US" altLang="ko-KR" sz="1200" b="0" i="0" kern="1200" dirty="0">
                <a:solidFill>
                  <a:schemeClr val="tx1"/>
                </a:solidFill>
                <a:effectLst/>
                <a:latin typeface="+mn-lt"/>
                <a:ea typeface="+mn-ea"/>
                <a:cs typeface="+mn-cs"/>
              </a:rPr>
              <a:t>.</a:t>
            </a:r>
            <a:endParaRPr lang="en-US"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C420BCDE-9D3B-48DC-8807-7FB9F483FD1B}" type="slidenum">
              <a:rPr lang="ko-KR" altLang="en-US" smtClean="0"/>
              <a:t>9</a:t>
            </a:fld>
            <a:endParaRPr lang="ko-KR" altLang="en-US" dirty="0"/>
          </a:p>
        </p:txBody>
      </p:sp>
    </p:spTree>
    <p:extLst>
      <p:ext uri="{BB962C8B-B14F-4D97-AF65-F5344CB8AC3E}">
        <p14:creationId xmlns:p14="http://schemas.microsoft.com/office/powerpoint/2010/main" val="57370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ko-KR" altLang="en-US"/>
              <a:t>마스터 제목 스타일 편집</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ko-KR" altLang="en-US"/>
              <a:t>마스터 부제목 스타일 편집</a:t>
            </a:r>
            <a:endParaRPr lang="en-US" dirty="0"/>
          </a:p>
        </p:txBody>
      </p:sp>
      <p:sp>
        <p:nvSpPr>
          <p:cNvPr id="4" name="Date Placeholder 3"/>
          <p:cNvSpPr>
            <a:spLocks noGrp="1"/>
          </p:cNvSpPr>
          <p:nvPr>
            <p:ph type="dt" sz="half" idx="10"/>
          </p:nvPr>
        </p:nvSpPr>
        <p:spPr/>
        <p:txBody>
          <a:bodyPr/>
          <a:lstStyle/>
          <a:p>
            <a:fld id="{3F916157-F0F3-4C8B-8A7A-D12D0B6AB526}" type="datetime1">
              <a:rPr lang="en-US" altLang="ko-KR"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Date Placeholder 3"/>
          <p:cNvSpPr>
            <a:spLocks noGrp="1"/>
          </p:cNvSpPr>
          <p:nvPr>
            <p:ph type="dt" sz="half" idx="10"/>
          </p:nvPr>
        </p:nvSpPr>
        <p:spPr/>
        <p:txBody>
          <a:bodyPr/>
          <a:lstStyle/>
          <a:p>
            <a:fld id="{948D114A-A2DC-4956-96B3-1D3457E1C682}" type="datetime1">
              <a:rPr lang="en-US" altLang="ko-KR"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Date Placeholder 3"/>
          <p:cNvSpPr>
            <a:spLocks noGrp="1"/>
          </p:cNvSpPr>
          <p:nvPr>
            <p:ph type="dt" sz="half" idx="10"/>
          </p:nvPr>
        </p:nvSpPr>
        <p:spPr/>
        <p:txBody>
          <a:bodyPr/>
          <a:lstStyle/>
          <a:p>
            <a:fld id="{1011C282-2F6C-4F24-A4B1-3BC1AA30D33A}" type="datetime1">
              <a:rPr lang="en-US" altLang="ko-KR"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Content Placeholder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39CA97EE-2881-41D1-B35E-9146ED35AFB8}" type="datetime1">
              <a:rPr lang="en-US" altLang="ko-KR"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ko-KR" altLang="en-US"/>
              <a:t>마스터 제목 스타일 편집</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ko-KR" altLang="en-US"/>
              <a:t>마스터 텍스트 스타일을 편집합니다</a:t>
            </a:r>
          </a:p>
        </p:txBody>
      </p:sp>
      <p:sp>
        <p:nvSpPr>
          <p:cNvPr id="4" name="Date Placeholder 3"/>
          <p:cNvSpPr>
            <a:spLocks noGrp="1"/>
          </p:cNvSpPr>
          <p:nvPr>
            <p:ph type="dt" sz="half" idx="10"/>
          </p:nvPr>
        </p:nvSpPr>
        <p:spPr/>
        <p:txBody>
          <a:bodyPr/>
          <a:lstStyle/>
          <a:p>
            <a:fld id="{D971AB37-77A0-4AC2-9B2B-7C5F2CF67754}" type="datetime1">
              <a:rPr lang="en-US" altLang="ko-KR"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39CA97EE-2881-41D1-B35E-9146ED35AFB8}" type="datetime1">
              <a:rPr lang="en-US" altLang="ko-KR" smtClean="0"/>
              <a:t>10/5/2019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8" name="Title 7"/>
          <p:cNvSpPr>
            <a:spLocks noGrp="1"/>
          </p:cNvSpPr>
          <p:nvPr>
            <p:ph type="title"/>
          </p:nvPr>
        </p:nvSpPr>
        <p:spPr/>
        <p:txBody>
          <a:bodyPr/>
          <a:lstStyle/>
          <a:p>
            <a:r>
              <a:rPr lang="ko-KR" altLang="en-US"/>
              <a:t>마스터 제목 스타일 편집</a:t>
            </a:r>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a:t>마스터 제목 스타일 편집</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ko-KR" altLang="en-US"/>
              <a:t>마스터 텍스트 스타일을 편집합니다</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ko-KR" altLang="en-US"/>
              <a:t>마스터 텍스트 스타일을 편집합니다</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E9C439AC-5A2C-4BD2-B3F0-D1F738BA6913}" type="datetime1">
              <a:rPr lang="en-US" altLang="ko-KR" smtClean="0"/>
              <a:t>10/5/2019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Date Placeholder 2"/>
          <p:cNvSpPr>
            <a:spLocks noGrp="1"/>
          </p:cNvSpPr>
          <p:nvPr>
            <p:ph type="dt" sz="half" idx="10"/>
          </p:nvPr>
        </p:nvSpPr>
        <p:spPr/>
        <p:txBody>
          <a:bodyPr/>
          <a:lstStyle/>
          <a:p>
            <a:fld id="{65CB6FBF-33E4-43D2-B370-E1874CCCD6F1}" type="datetime1">
              <a:rPr lang="en-US" altLang="ko-KR" smtClean="0"/>
              <a:t>10/5/2019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C7A05-5205-4483-85E3-DA3B0B2E7AA3}" type="datetime1">
              <a:rPr lang="en-US" altLang="ko-KR" smtClean="0"/>
              <a:t>10/5/2019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ko-KR" altLang="en-US"/>
              <a:t>마스터 제목 스타일 편집</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ko-KR" altLang="en-US"/>
              <a:t>마스터 텍스트 스타일을 편집합니다</a:t>
            </a:r>
          </a:p>
        </p:txBody>
      </p:sp>
      <p:sp>
        <p:nvSpPr>
          <p:cNvPr id="5" name="Date Placeholder 4"/>
          <p:cNvSpPr>
            <a:spLocks noGrp="1"/>
          </p:cNvSpPr>
          <p:nvPr>
            <p:ph type="dt" sz="half" idx="10"/>
          </p:nvPr>
        </p:nvSpPr>
        <p:spPr/>
        <p:txBody>
          <a:bodyPr/>
          <a:lstStyle/>
          <a:p>
            <a:fld id="{780C1B20-A2BB-435F-BA29-6B25F6EB7456}" type="datetime1">
              <a:rPr lang="en-US" altLang="ko-KR" smtClean="0"/>
              <a:t>10/5/2019</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7E63A33-8271-4DD0-9C48-789913D7C11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ko-KR" altLang="en-US"/>
              <a:t>그림을 추가하려면 아이콘을 클릭하십시오</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ko-KR" altLang="en-US"/>
              <a:t>마스터 제목 스타일 편집</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87F4149B-B700-4770-91E7-E0EBA1098CBB}" type="datetime1">
              <a:rPr lang="en-US" altLang="ko-KR" smtClean="0"/>
              <a:t>10/5/2019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ko-KR" altLang="en-US"/>
              <a:t>마스터 제목 스타일 편집</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9CA97EE-2881-41D1-B35E-9146ED35AFB8}" type="datetime1">
              <a:rPr lang="en-US" altLang="ko-KR" smtClean="0"/>
              <a:t>10/5/2019</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hf hdr="0" ftr="0" dt="0"/>
  <p:txStyles>
    <p:titleStyle>
      <a:lvl1pPr algn="l" defTabSz="914400" rtl="0" eaLnBrk="1" latinLnBrk="1"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1"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1"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1"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1"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1"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1"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1"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1"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1"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1.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2.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ctrTitle"/>
          </p:nvPr>
        </p:nvSpPr>
        <p:spPr>
          <a:xfrm>
            <a:off x="0" y="1484784"/>
            <a:ext cx="9144000" cy="1793167"/>
          </a:xfrm>
        </p:spPr>
        <p:txBody>
          <a:bodyPr>
            <a:normAutofit/>
          </a:bodyPr>
          <a:lstStyle/>
          <a:p>
            <a:pPr marL="182880" indent="0" algn="ctr">
              <a:buNone/>
            </a:pPr>
            <a:r>
              <a:rPr lang="en-US" altLang="ko-KR" sz="4000" b="1" cap="none" dirty="0">
                <a:solidFill>
                  <a:srgbClr val="FF6600"/>
                </a:solidFill>
                <a:ea typeface="굴림" panose="020B0600000101010101" pitchFamily="50" charset="-127"/>
              </a:rPr>
              <a:t>Introduction to ED LAB</a:t>
            </a:r>
            <a:endParaRPr lang="ko-KR" altLang="en-US" sz="4000" b="1" cap="none" dirty="0">
              <a:solidFill>
                <a:srgbClr val="FF6600"/>
              </a:solidFill>
              <a:ea typeface="굴림" panose="020B0600000101010101" pitchFamily="50" charset="-127"/>
            </a:endParaRPr>
          </a:p>
        </p:txBody>
      </p:sp>
      <p:sp>
        <p:nvSpPr>
          <p:cNvPr id="2" name="부제목 1"/>
          <p:cNvSpPr>
            <a:spLocks noGrp="1"/>
          </p:cNvSpPr>
          <p:nvPr>
            <p:ph type="subTitle" idx="1"/>
          </p:nvPr>
        </p:nvSpPr>
        <p:spPr>
          <a:xfrm>
            <a:off x="2987824" y="4077072"/>
            <a:ext cx="5904208" cy="2232248"/>
          </a:xfrm>
        </p:spPr>
        <p:txBody>
          <a:bodyPr>
            <a:normAutofit fontScale="92500" lnSpcReduction="20000"/>
          </a:bodyPr>
          <a:lstStyle/>
          <a:p>
            <a:pPr algn="r">
              <a:defRPr lang="ko-KR" altLang="en-US"/>
            </a:pPr>
            <a:r>
              <a:rPr lang="en-US" altLang="ko-KR" sz="2400" cap="none" dirty="0" err="1">
                <a:solidFill>
                  <a:schemeClr val="bg1"/>
                </a:solidFill>
                <a:latin typeface="+mj-lt"/>
                <a:ea typeface="굴림" panose="020B0600000101010101" pitchFamily="50" charset="-127"/>
                <a:cs typeface="함초롬바탕" panose="02030504000101010101" pitchFamily="18" charset="-127"/>
              </a:rPr>
              <a:t>Hoseo</a:t>
            </a:r>
            <a:r>
              <a:rPr lang="en-US" altLang="ko-KR" sz="2400" cap="none" dirty="0">
                <a:solidFill>
                  <a:schemeClr val="bg1"/>
                </a:solidFill>
                <a:latin typeface="+mj-lt"/>
                <a:ea typeface="굴림" panose="020B0600000101010101" pitchFamily="50" charset="-127"/>
                <a:cs typeface="함초롬바탕" panose="02030504000101010101" pitchFamily="18" charset="-127"/>
              </a:rPr>
              <a:t> University</a:t>
            </a:r>
          </a:p>
          <a:p>
            <a:pPr algn="r">
              <a:defRPr lang="ko-KR" altLang="en-US"/>
            </a:pPr>
            <a:r>
              <a:rPr lang="en-US" altLang="ko-KR" sz="2400" cap="none" dirty="0">
                <a:solidFill>
                  <a:schemeClr val="bg1"/>
                </a:solidFill>
                <a:latin typeface="+mj-lt"/>
                <a:ea typeface="굴림" panose="020B0600000101010101" pitchFamily="50" charset="-127"/>
                <a:cs typeface="함초롬바탕" panose="02030504000101010101" pitchFamily="18" charset="-127"/>
              </a:rPr>
              <a:t>Division of Electronics and Display Engineering</a:t>
            </a:r>
          </a:p>
          <a:p>
            <a:pPr algn="r">
              <a:defRPr lang="ko-KR" altLang="en-US"/>
            </a:pPr>
            <a:r>
              <a:rPr lang="en-US" altLang="ko-KR" sz="2400" cap="none" dirty="0">
                <a:solidFill>
                  <a:schemeClr val="bg1"/>
                </a:solidFill>
                <a:latin typeface="+mj-lt"/>
                <a:ea typeface="굴림" panose="020B0600000101010101" pitchFamily="50" charset="-127"/>
                <a:cs typeface="함초롬바탕" panose="02030504000101010101" pitchFamily="18" charset="-127"/>
              </a:rPr>
              <a:t>Undergraduate 1</a:t>
            </a:r>
            <a:r>
              <a:rPr lang="en-US" altLang="ko-KR" sz="2400" cap="none" baseline="30000" dirty="0">
                <a:solidFill>
                  <a:schemeClr val="bg1"/>
                </a:solidFill>
                <a:latin typeface="+mj-lt"/>
                <a:ea typeface="굴림" panose="020B0600000101010101" pitchFamily="50" charset="-127"/>
                <a:cs typeface="함초롬바탕" panose="02030504000101010101" pitchFamily="18" charset="-127"/>
              </a:rPr>
              <a:t>st</a:t>
            </a:r>
            <a:endParaRPr lang="ko-KR" altLang="ko-KR" sz="2400" cap="none" baseline="30000" dirty="0">
              <a:solidFill>
                <a:schemeClr val="bg1"/>
              </a:solidFill>
              <a:latin typeface="+mj-lt"/>
              <a:ea typeface="굴림" panose="020B0600000101010101" pitchFamily="50" charset="-127"/>
              <a:cs typeface="함초롬바탕" panose="02030504000101010101" pitchFamily="18" charset="-127"/>
            </a:endParaRPr>
          </a:p>
          <a:p>
            <a:pPr algn="r">
              <a:defRPr lang="ko-KR" altLang="en-US"/>
            </a:pPr>
            <a:r>
              <a:rPr lang="en-US" altLang="ko-KR" sz="2400" cap="none" dirty="0">
                <a:solidFill>
                  <a:schemeClr val="bg1"/>
                </a:solidFill>
                <a:latin typeface="+mj-lt"/>
                <a:ea typeface="굴림" panose="020B0600000101010101" pitchFamily="50" charset="-127"/>
                <a:cs typeface="함초롬바탕" panose="02030504000101010101" pitchFamily="18" charset="-127"/>
              </a:rPr>
              <a:t>Young </a:t>
            </a:r>
            <a:r>
              <a:rPr lang="en-US" altLang="ko-KR" sz="2400" cap="none" dirty="0" err="1">
                <a:solidFill>
                  <a:schemeClr val="bg1"/>
                </a:solidFill>
                <a:latin typeface="+mj-lt"/>
                <a:ea typeface="굴림" panose="020B0600000101010101" pitchFamily="50" charset="-127"/>
                <a:cs typeface="함초롬바탕" panose="02030504000101010101" pitchFamily="18" charset="-127"/>
              </a:rPr>
              <a:t>Jin</a:t>
            </a:r>
            <a:r>
              <a:rPr lang="en-US" altLang="ko-KR" sz="2400" cap="none" dirty="0">
                <a:solidFill>
                  <a:schemeClr val="bg1"/>
                </a:solidFill>
                <a:latin typeface="+mj-lt"/>
                <a:ea typeface="굴림" panose="020B0600000101010101" pitchFamily="50" charset="-127"/>
                <a:cs typeface="함초롬바탕" panose="02030504000101010101" pitchFamily="18" charset="-127"/>
              </a:rPr>
              <a:t> Kim</a:t>
            </a:r>
          </a:p>
          <a:p>
            <a:pPr algn="r">
              <a:defRPr lang="ko-KR" altLang="en-US"/>
            </a:pPr>
            <a:r>
              <a:rPr lang="en-US" altLang="ko-KR" sz="2400" cap="none" dirty="0">
                <a:solidFill>
                  <a:schemeClr val="bg1"/>
                </a:solidFill>
                <a:latin typeface="+mj-lt"/>
                <a:ea typeface="굴림" panose="020B0600000101010101" pitchFamily="50" charset="-127"/>
                <a:cs typeface="함초롬바탕" panose="02030504000101010101" pitchFamily="18" charset="-127"/>
              </a:rPr>
              <a:t>2019. 08. 31</a:t>
            </a:r>
            <a:endParaRPr lang="ko-KR" altLang="en-US" cap="none" dirty="0">
              <a:solidFill>
                <a:schemeClr val="bg1"/>
              </a:solidFill>
              <a:latin typeface="+mj-lt"/>
              <a:ea typeface="굴림" panose="020B0600000101010101" pitchFamily="50" charset="-127"/>
              <a:cs typeface="함초롬바탕" panose="02030504000101010101" pitchFamily="18" charset="-127"/>
            </a:endParaRPr>
          </a:p>
        </p:txBody>
      </p:sp>
      <p:pic>
        <p:nvPicPr>
          <p:cNvPr id="5" name="그림 4"/>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sp>
        <p:nvSpPr>
          <p:cNvPr id="6" name="제목 2"/>
          <p:cNvSpPr txBox="1">
            <a:spLocks/>
          </p:cNvSpPr>
          <p:nvPr/>
        </p:nvSpPr>
        <p:spPr>
          <a:xfrm>
            <a:off x="-3696" y="121782"/>
            <a:ext cx="9144000" cy="476435"/>
          </a:xfrm>
          <a:prstGeom prst="rect">
            <a:avLst/>
          </a:prstGeom>
          <a:effectLst/>
        </p:spPr>
        <p:txBody>
          <a:bodyPr vert="horz" lIns="91440" tIns="45720" rIns="91440" bIns="45720" rtlCol="0" anchor="t" anchorCtr="0">
            <a:noAutofit/>
          </a:bodyPr>
          <a:lstStyle>
            <a:lvl1pPr marL="640080" indent="-457200" algn="l" defTabSz="914400" rtl="0" eaLnBrk="1" latinLnBrk="1"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pPr marL="182880" indent="0" algn="ctr">
              <a:buNone/>
            </a:pPr>
            <a:r>
              <a:rPr lang="en-US" altLang="ko-KR" sz="3200" dirty="0">
                <a:ea typeface="굴림" panose="020B0600000101010101" pitchFamily="50" charset="-127"/>
              </a:rPr>
              <a:t>The 19</a:t>
            </a:r>
            <a:r>
              <a:rPr lang="en-US" altLang="ko-KR" sz="3200" baseline="30000" dirty="0">
                <a:ea typeface="굴림" panose="020B0600000101010101" pitchFamily="50" charset="-127"/>
              </a:rPr>
              <a:t>th</a:t>
            </a:r>
            <a:r>
              <a:rPr lang="en-US" altLang="ko-KR" sz="3200" dirty="0">
                <a:ea typeface="굴림" panose="020B0600000101010101" pitchFamily="50" charset="-127"/>
              </a:rPr>
              <a:t> Technical Collaboration Meeting</a:t>
            </a:r>
            <a:endParaRPr lang="ko-KR" altLang="en-US" sz="3200" dirty="0">
              <a:ea typeface="굴림" panose="020B0600000101010101" pitchFamily="50" charset="-127"/>
            </a:endParaRPr>
          </a:p>
        </p:txBody>
      </p:sp>
      <p:pic>
        <p:nvPicPr>
          <p:cNvPr id="8" name="그림 7"/>
          <p:cNvPicPr/>
          <p:nvPr/>
        </p:nvPicPr>
        <p:blipFill rotWithShape="1">
          <a:blip r:embed="rId4" cstate="email">
            <a:extLst>
              <a:ext uri="{28A0092B-C50C-407E-A947-70E740481C1C}">
                <a14:useLocalDpi xmlns:a14="http://schemas.microsoft.com/office/drawing/2010/main"/>
              </a:ext>
            </a:extLst>
          </a:blip>
          <a:stretch>
            <a:fillRect/>
          </a:stretch>
        </p:blipFill>
        <p:spPr>
          <a:xfrm>
            <a:off x="0" y="2416"/>
            <a:ext cx="1080000" cy="720000"/>
          </a:xfrm>
          <a:prstGeom prst="rect">
            <a:avLst/>
          </a:prstGeom>
        </p:spPr>
      </p:pic>
      <p:sp>
        <p:nvSpPr>
          <p:cNvPr id="10"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1</a:t>
            </a:fld>
            <a:endParaRPr lang="en-US" dirty="0">
              <a:latin typeface="+mj-lt"/>
              <a:ea typeface="굴림" panose="020B0600000101010101" pitchFamily="50" charset="-127"/>
            </a:endParaRPr>
          </a:p>
        </p:txBody>
      </p:sp>
      <p:sp>
        <p:nvSpPr>
          <p:cNvPr id="13" name="TextBox 12">
            <a:extLst>
              <a:ext uri="{FF2B5EF4-FFF2-40B4-BE49-F238E27FC236}">
                <a16:creationId xmlns:a16="http://schemas.microsoft.com/office/drawing/2014/main" id="{C0491921-A3E6-4FA4-B940-6F367D646D73}"/>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dirty="0">
                <a:ea typeface="굴림" panose="020B0600000101010101" pitchFamily="50" charset="-127"/>
              </a:rPr>
              <a:t>Technical Collaboration</a:t>
            </a:r>
            <a:r>
              <a:rPr lang="en-US" altLang="ko-KR" sz="1200" b="1" dirty="0">
                <a:latin typeface="+mj-lt"/>
                <a:ea typeface="굴림" panose="020B0600000101010101" pitchFamily="50" charset="-127"/>
                <a:cs typeface="함초롬바탕" panose="02030504000101010101" pitchFamily="18" charset="-127"/>
              </a:rPr>
              <a:t>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cxnSp>
        <p:nvCxnSpPr>
          <p:cNvPr id="14" name="직선 연결선 13">
            <a:extLst>
              <a:ext uri="{FF2B5EF4-FFF2-40B4-BE49-F238E27FC236}">
                <a16:creationId xmlns:a16="http://schemas.microsoft.com/office/drawing/2014/main" id="{A1A9F2CC-F64F-47BE-AAC9-D3FD248F9A3E}"/>
              </a:ext>
            </a:extLst>
          </p:cNvPr>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256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6721"/>
            <a:ext cx="9144000" cy="1095461"/>
          </a:xfrm>
        </p:spPr>
        <p:txBody>
          <a:bodyPr/>
          <a:lstStyle/>
          <a:p>
            <a:pPr marL="0" indent="0" algn="ctr">
              <a:buNone/>
            </a:pPr>
            <a:r>
              <a:rPr lang="en-US" altLang="ko-KR" sz="3200" cap="none" dirty="0">
                <a:ea typeface="굴림" panose="020B0600000101010101" pitchFamily="50" charset="-127"/>
                <a:cs typeface="함초롬바탕" panose="02030504000101010101" pitchFamily="18" charset="-127"/>
              </a:rPr>
              <a:t>My Research</a:t>
            </a:r>
            <a:endParaRPr lang="ko-KR" altLang="en-US" sz="3200" cap="none" dirty="0">
              <a:ea typeface="굴림" panose="020B0600000101010101" pitchFamily="50" charset="-127"/>
              <a:cs typeface="함초롬바탕" panose="02030504000101010101" pitchFamily="18"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10</a:t>
            </a:fld>
            <a:endParaRPr lang="en-US" dirty="0">
              <a:latin typeface="+mj-lt"/>
              <a:ea typeface="굴림" panose="020B0600000101010101" pitchFamily="50" charset="-127"/>
            </a:endParaRPr>
          </a:p>
        </p:txBody>
      </p:sp>
      <p:cxnSp>
        <p:nvCxnSpPr>
          <p:cNvPr id="6" name="직선 연결선 5"/>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39" name="그림 38"/>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pic>
        <p:nvPicPr>
          <p:cNvPr id="14" name="그림 13"/>
          <p:cNvPicPr/>
          <p:nvPr/>
        </p:nvPicPr>
        <p:blipFill rotWithShape="1">
          <a:blip r:embed="rId4"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sp>
        <p:nvSpPr>
          <p:cNvPr id="3" name="직사각형 2"/>
          <p:cNvSpPr/>
          <p:nvPr/>
        </p:nvSpPr>
        <p:spPr>
          <a:xfrm>
            <a:off x="5606871" y="2140446"/>
            <a:ext cx="576064" cy="338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latin typeface="+mj-lt"/>
              <a:ea typeface="굴림" panose="020B0600000101010101" pitchFamily="50" charset="-127"/>
            </a:endParaRPr>
          </a:p>
        </p:txBody>
      </p:sp>
      <p:sp>
        <p:nvSpPr>
          <p:cNvPr id="13" name="직사각형 12"/>
          <p:cNvSpPr/>
          <p:nvPr/>
        </p:nvSpPr>
        <p:spPr>
          <a:xfrm>
            <a:off x="6749011" y="2160919"/>
            <a:ext cx="576064" cy="33843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latin typeface="+mj-lt"/>
              <a:ea typeface="굴림" panose="020B0600000101010101" pitchFamily="50" charset="-127"/>
            </a:endParaRPr>
          </a:p>
        </p:txBody>
      </p:sp>
      <p:sp>
        <p:nvSpPr>
          <p:cNvPr id="8" name="타원 7"/>
          <p:cNvSpPr/>
          <p:nvPr/>
        </p:nvSpPr>
        <p:spPr>
          <a:xfrm>
            <a:off x="1244389" y="2095892"/>
            <a:ext cx="2339872" cy="338437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latin typeface="+mj-lt"/>
              <a:ea typeface="굴림" panose="020B0600000101010101" pitchFamily="50" charset="-127"/>
            </a:endParaRPr>
          </a:p>
        </p:txBody>
      </p:sp>
      <p:sp>
        <p:nvSpPr>
          <p:cNvPr id="9" name="직사각형 8"/>
          <p:cNvSpPr/>
          <p:nvPr/>
        </p:nvSpPr>
        <p:spPr>
          <a:xfrm>
            <a:off x="2216109" y="2095892"/>
            <a:ext cx="432048" cy="1701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a typeface="굴림" panose="020B0600000101010101" pitchFamily="50" charset="-127"/>
            </a:endParaRPr>
          </a:p>
        </p:txBody>
      </p:sp>
      <p:sp>
        <p:nvSpPr>
          <p:cNvPr id="22" name="직사각형 21"/>
          <p:cNvSpPr/>
          <p:nvPr/>
        </p:nvSpPr>
        <p:spPr>
          <a:xfrm>
            <a:off x="2216109" y="3797270"/>
            <a:ext cx="432047" cy="1673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a typeface="굴림" panose="020B0600000101010101" pitchFamily="50" charset="-127"/>
            </a:endParaRPr>
          </a:p>
        </p:txBody>
      </p:sp>
      <p:sp>
        <p:nvSpPr>
          <p:cNvPr id="10" name="타원 9"/>
          <p:cNvSpPr/>
          <p:nvPr/>
        </p:nvSpPr>
        <p:spPr>
          <a:xfrm>
            <a:off x="2036089" y="3371374"/>
            <a:ext cx="792088" cy="82422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ko-KR" altLang="en-US">
              <a:latin typeface="+mj-lt"/>
              <a:ea typeface="굴림" panose="020B0600000101010101" pitchFamily="50" charset="-127"/>
            </a:endParaRPr>
          </a:p>
        </p:txBody>
      </p:sp>
      <p:sp>
        <p:nvSpPr>
          <p:cNvPr id="24" name="직사각형 23"/>
          <p:cNvSpPr/>
          <p:nvPr/>
        </p:nvSpPr>
        <p:spPr>
          <a:xfrm>
            <a:off x="6179502" y="2155838"/>
            <a:ext cx="178381" cy="2099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a typeface="굴림" panose="020B0600000101010101" pitchFamily="50" charset="-127"/>
            </a:endParaRPr>
          </a:p>
        </p:txBody>
      </p:sp>
      <p:sp>
        <p:nvSpPr>
          <p:cNvPr id="25" name="직사각형 24"/>
          <p:cNvSpPr/>
          <p:nvPr/>
        </p:nvSpPr>
        <p:spPr>
          <a:xfrm>
            <a:off x="6607620" y="3390076"/>
            <a:ext cx="129989" cy="2108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a typeface="굴림" panose="020B0600000101010101" pitchFamily="50" charset="-127"/>
            </a:endParaRPr>
          </a:p>
        </p:txBody>
      </p:sp>
      <p:sp>
        <p:nvSpPr>
          <p:cNvPr id="11" name="직사각형 10"/>
          <p:cNvSpPr/>
          <p:nvPr/>
        </p:nvSpPr>
        <p:spPr>
          <a:xfrm>
            <a:off x="6357669" y="3385158"/>
            <a:ext cx="216024" cy="8242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ko-KR" altLang="en-US">
              <a:latin typeface="+mj-lt"/>
              <a:ea typeface="굴림" panose="020B0600000101010101" pitchFamily="50" charset="-127"/>
            </a:endParaRPr>
          </a:p>
        </p:txBody>
      </p:sp>
      <p:cxnSp>
        <p:nvCxnSpPr>
          <p:cNvPr id="23" name="직선 화살표 연결선 22"/>
          <p:cNvCxnSpPr/>
          <p:nvPr/>
        </p:nvCxnSpPr>
        <p:spPr>
          <a:xfrm flipH="1">
            <a:off x="3275856" y="1622757"/>
            <a:ext cx="650189" cy="6001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직사각형 25"/>
          <p:cNvSpPr/>
          <p:nvPr/>
        </p:nvSpPr>
        <p:spPr>
          <a:xfrm>
            <a:off x="3733675" y="1154208"/>
            <a:ext cx="1289382" cy="4598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dirty="0">
                <a:latin typeface="+mj-lt"/>
                <a:ea typeface="굴림" panose="020B0600000101010101" pitchFamily="50" charset="-127"/>
              </a:rPr>
              <a:t>lens</a:t>
            </a:r>
            <a:endParaRPr lang="ko-KR" altLang="en-US" dirty="0">
              <a:latin typeface="+mj-lt"/>
              <a:ea typeface="굴림" panose="020B0600000101010101" pitchFamily="50" charset="-127"/>
            </a:endParaRPr>
          </a:p>
        </p:txBody>
      </p:sp>
      <p:cxnSp>
        <p:nvCxnSpPr>
          <p:cNvPr id="29" name="직선 화살표 연결선 28"/>
          <p:cNvCxnSpPr/>
          <p:nvPr/>
        </p:nvCxnSpPr>
        <p:spPr>
          <a:xfrm>
            <a:off x="4800973" y="1631190"/>
            <a:ext cx="672034" cy="4237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직선 화살표 연결선 30"/>
          <p:cNvCxnSpPr/>
          <p:nvPr/>
        </p:nvCxnSpPr>
        <p:spPr>
          <a:xfrm flipH="1" flipV="1">
            <a:off x="2531884" y="5250421"/>
            <a:ext cx="1480593" cy="589748"/>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sp>
        <p:nvSpPr>
          <p:cNvPr id="32" name="직사각형 31"/>
          <p:cNvSpPr/>
          <p:nvPr/>
        </p:nvSpPr>
        <p:spPr>
          <a:xfrm>
            <a:off x="3813625" y="5840169"/>
            <a:ext cx="1289382" cy="4598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a:ln w="0"/>
                <a:solidFill>
                  <a:schemeClr val="accent1"/>
                </a:solidFill>
                <a:effectLst>
                  <a:outerShdw blurRad="38100" dist="25400" dir="5400000" algn="ctr" rotWithShape="0">
                    <a:srgbClr val="6E747A">
                      <a:alpha val="43000"/>
                    </a:srgbClr>
                  </a:outerShdw>
                </a:effectLst>
                <a:latin typeface="+mj-lt"/>
                <a:ea typeface="굴림" panose="020B0600000101010101" pitchFamily="50" charset="-127"/>
              </a:rPr>
              <a:t>ITO</a:t>
            </a:r>
            <a:endParaRPr lang="ko-KR" altLang="en-US" dirty="0">
              <a:ln w="0"/>
              <a:solidFill>
                <a:schemeClr val="accent1"/>
              </a:solidFill>
              <a:effectLst>
                <a:outerShdw blurRad="38100" dist="25400" dir="5400000" algn="ctr" rotWithShape="0">
                  <a:srgbClr val="6E747A">
                    <a:alpha val="43000"/>
                  </a:srgbClr>
                </a:outerShdw>
              </a:effectLst>
              <a:latin typeface="+mj-lt"/>
              <a:ea typeface="굴림" panose="020B0600000101010101" pitchFamily="50" charset="-127"/>
            </a:endParaRPr>
          </a:p>
        </p:txBody>
      </p:sp>
      <p:cxnSp>
        <p:nvCxnSpPr>
          <p:cNvPr id="33" name="직선 화살표 연결선 32"/>
          <p:cNvCxnSpPr>
            <a:endCxn id="25" idx="2"/>
          </p:cNvCxnSpPr>
          <p:nvPr/>
        </p:nvCxnSpPr>
        <p:spPr>
          <a:xfrm flipV="1">
            <a:off x="4909805" y="5498971"/>
            <a:ext cx="1762810" cy="29819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37" name="직선 화살표 연결선 36"/>
          <p:cNvCxnSpPr/>
          <p:nvPr/>
        </p:nvCxnSpPr>
        <p:spPr>
          <a:xfrm flipH="1">
            <a:off x="2921944" y="3544718"/>
            <a:ext cx="976176" cy="15726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38" name="직사각형 37"/>
          <p:cNvSpPr/>
          <p:nvPr/>
        </p:nvSpPr>
        <p:spPr>
          <a:xfrm>
            <a:off x="3851956" y="3112231"/>
            <a:ext cx="1621052" cy="807449"/>
          </a:xfrm>
          <a:prstGeom prst="rect">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altLang="ko-KR" b="1" dirty="0">
                <a:ln/>
                <a:solidFill>
                  <a:schemeClr val="accent3"/>
                </a:solidFill>
                <a:latin typeface="+mj-lt"/>
                <a:ea typeface="굴림" panose="020B0600000101010101" pitchFamily="50" charset="-127"/>
              </a:rPr>
              <a:t>Cholesteric liquid crystal</a:t>
            </a:r>
            <a:endParaRPr lang="ko-KR" altLang="en-US" b="1" dirty="0">
              <a:ln/>
              <a:solidFill>
                <a:schemeClr val="accent3"/>
              </a:solidFill>
              <a:latin typeface="+mj-lt"/>
              <a:ea typeface="굴림" panose="020B0600000101010101" pitchFamily="50" charset="-127"/>
            </a:endParaRPr>
          </a:p>
        </p:txBody>
      </p:sp>
      <p:cxnSp>
        <p:nvCxnSpPr>
          <p:cNvPr id="40" name="직선 화살표 연결선 39"/>
          <p:cNvCxnSpPr>
            <a:endCxn id="11" idx="1"/>
          </p:cNvCxnSpPr>
          <p:nvPr/>
        </p:nvCxnSpPr>
        <p:spPr>
          <a:xfrm>
            <a:off x="5585448" y="3522383"/>
            <a:ext cx="772221" cy="27488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51" name="TextBox 50"/>
          <p:cNvSpPr txBox="1"/>
          <p:nvPr/>
        </p:nvSpPr>
        <p:spPr>
          <a:xfrm>
            <a:off x="1982328" y="5836243"/>
            <a:ext cx="939616" cy="400110"/>
          </a:xfrm>
          <a:prstGeom prst="rect">
            <a:avLst/>
          </a:prstGeom>
          <a:noFill/>
        </p:spPr>
        <p:txBody>
          <a:bodyPr wrap="square" rtlCol="0">
            <a:spAutoFit/>
          </a:bodyPr>
          <a:lstStyle/>
          <a:p>
            <a:r>
              <a:rPr lang="en-US" altLang="ko-KR" sz="2000" b="1" dirty="0">
                <a:latin typeface="+mj-lt"/>
                <a:ea typeface="굴림" panose="020B0600000101010101" pitchFamily="50" charset="-127"/>
              </a:rPr>
              <a:t>Front</a:t>
            </a:r>
            <a:endParaRPr lang="ko-KR" altLang="en-US" sz="2000" b="1" dirty="0">
              <a:latin typeface="+mj-lt"/>
              <a:ea typeface="굴림" panose="020B0600000101010101" pitchFamily="50" charset="-127"/>
            </a:endParaRPr>
          </a:p>
        </p:txBody>
      </p:sp>
      <p:sp>
        <p:nvSpPr>
          <p:cNvPr id="52" name="TextBox 51"/>
          <p:cNvSpPr txBox="1"/>
          <p:nvPr/>
        </p:nvSpPr>
        <p:spPr>
          <a:xfrm>
            <a:off x="6050273" y="5811057"/>
            <a:ext cx="791700" cy="400110"/>
          </a:xfrm>
          <a:prstGeom prst="rect">
            <a:avLst/>
          </a:prstGeom>
          <a:noFill/>
        </p:spPr>
        <p:txBody>
          <a:bodyPr wrap="square" rtlCol="0">
            <a:spAutoFit/>
          </a:bodyPr>
          <a:lstStyle/>
          <a:p>
            <a:r>
              <a:rPr lang="en-US" altLang="ko-KR" sz="2000" b="1" dirty="0">
                <a:latin typeface="+mj-lt"/>
                <a:ea typeface="굴림" panose="020B0600000101010101" pitchFamily="50" charset="-127"/>
              </a:rPr>
              <a:t>Side</a:t>
            </a:r>
            <a:endParaRPr lang="ko-KR" altLang="en-US" sz="2000" b="1" dirty="0">
              <a:latin typeface="+mj-lt"/>
              <a:ea typeface="굴림" panose="020B0600000101010101" pitchFamily="50" charset="-127"/>
            </a:endParaRPr>
          </a:p>
        </p:txBody>
      </p:sp>
      <p:sp>
        <p:nvSpPr>
          <p:cNvPr id="34" name="직사각형 33"/>
          <p:cNvSpPr/>
          <p:nvPr/>
        </p:nvSpPr>
        <p:spPr>
          <a:xfrm>
            <a:off x="251520" y="1095461"/>
            <a:ext cx="1842043" cy="457048"/>
          </a:xfrm>
          <a:prstGeom prst="rect">
            <a:avLst/>
          </a:prstGeom>
        </p:spPr>
        <p:txBody>
          <a:bodyPr wrap="none">
            <a:spAutoFit/>
          </a:bodyPr>
          <a:lstStyle/>
          <a:p>
            <a:pPr>
              <a:lnSpc>
                <a:spcPct val="150000"/>
              </a:lnSpc>
            </a:pPr>
            <a:r>
              <a:rPr lang="en-US" altLang="ko-KR" b="1" dirty="0">
                <a:latin typeface="+mj-lt"/>
                <a:ea typeface="굴림" panose="020B0600000101010101" pitchFamily="50" charset="-127"/>
                <a:cs typeface="함초롬바탕" panose="02030504000101010101" pitchFamily="18" charset="-127"/>
              </a:rPr>
              <a:t>Presbyopia glass</a:t>
            </a:r>
          </a:p>
        </p:txBody>
      </p:sp>
      <p:sp>
        <p:nvSpPr>
          <p:cNvPr id="30" name="TextBox 29">
            <a:extLst>
              <a:ext uri="{FF2B5EF4-FFF2-40B4-BE49-F238E27FC236}">
                <a16:creationId xmlns:a16="http://schemas.microsoft.com/office/drawing/2014/main" id="{38F9074B-6E96-4190-B51C-A1FABB80B9AA}"/>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Tree>
    <p:extLst>
      <p:ext uri="{BB962C8B-B14F-4D97-AF65-F5344CB8AC3E}">
        <p14:creationId xmlns:p14="http://schemas.microsoft.com/office/powerpoint/2010/main" val="133958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2000"/>
                                        <p:tgtEl>
                                          <p:spTgt spid="2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ircle(in)">
                                      <p:cBhvr>
                                        <p:cTn id="16" dur="2000"/>
                                        <p:tgtEl>
                                          <p:spTgt spid="25"/>
                                        </p:tgtEl>
                                      </p:cBhvr>
                                    </p:animEffect>
                                  </p:childTnLst>
                                </p:cTn>
                              </p:par>
                              <p:par>
                                <p:cTn id="17" presetID="6" presetClass="entr" presetSubtype="16"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circle(in)">
                                      <p:cBhvr>
                                        <p:cTn id="19" dur="2000"/>
                                        <p:tgtEl>
                                          <p:spTgt spid="3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par>
                                <p:cTn id="23" presetID="6" presetClass="entr" presetSubtype="16"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circle(in)">
                                      <p:cBhvr>
                                        <p:cTn id="25" dur="20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par>
                                <p:cTn id="31" presetID="6" presetClass="entr" presetSubtype="16"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circle(in)">
                                      <p:cBhvr>
                                        <p:cTn id="33" dur="2000"/>
                                        <p:tgtEl>
                                          <p:spTgt spid="3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circle(in)">
                                      <p:cBhvr>
                                        <p:cTn id="36" dur="2000"/>
                                        <p:tgtEl>
                                          <p:spTgt spid="38"/>
                                        </p:tgtEl>
                                      </p:cBhvr>
                                    </p:animEffect>
                                  </p:childTnLst>
                                </p:cTn>
                              </p:par>
                              <p:par>
                                <p:cTn id="37" presetID="6" presetClass="entr" presetSubtype="16"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circle(in)">
                                      <p:cBhvr>
                                        <p:cTn id="39" dur="2000"/>
                                        <p:tgtEl>
                                          <p:spTgt spid="4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10" grpId="0" animBg="1"/>
      <p:bldP spid="24" grpId="0" animBg="1"/>
      <p:bldP spid="25" grpId="0" animBg="1"/>
      <p:bldP spid="11" grpId="0" animBg="1"/>
      <p:bldP spid="32"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6721"/>
            <a:ext cx="9144000" cy="1095461"/>
          </a:xfrm>
        </p:spPr>
        <p:txBody>
          <a:bodyPr/>
          <a:lstStyle/>
          <a:p>
            <a:pPr marL="0" indent="0" algn="ctr">
              <a:buNone/>
            </a:pPr>
            <a:r>
              <a:rPr lang="en-US" altLang="ko-KR" sz="3200" cap="none" dirty="0">
                <a:ea typeface="굴림" panose="020B0600000101010101" pitchFamily="50" charset="-127"/>
                <a:cs typeface="함초롬바탕" panose="02030504000101010101" pitchFamily="18" charset="-127"/>
              </a:rPr>
              <a:t>My Research</a:t>
            </a:r>
            <a:endParaRPr lang="ko-KR" altLang="en-US" sz="3200" cap="none" dirty="0">
              <a:ea typeface="굴림" panose="020B0600000101010101" pitchFamily="50" charset="-127"/>
              <a:cs typeface="함초롬바탕" panose="02030504000101010101" pitchFamily="18"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11</a:t>
            </a:fld>
            <a:endParaRPr lang="en-US" dirty="0">
              <a:latin typeface="+mj-lt"/>
              <a:ea typeface="굴림" panose="020B0600000101010101" pitchFamily="50" charset="-127"/>
            </a:endParaRPr>
          </a:p>
        </p:txBody>
      </p:sp>
      <p:cxnSp>
        <p:nvCxnSpPr>
          <p:cNvPr id="6" name="직선 연결선 5"/>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39" name="그림 38"/>
          <p:cNvPicPr/>
          <p:nvPr/>
        </p:nvPicPr>
        <p:blipFill rotWithShape="1">
          <a:blip r:embed="rId4"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pic>
        <p:nvPicPr>
          <p:cNvPr id="14" name="그림 13"/>
          <p:cNvPicPr/>
          <p:nvPr/>
        </p:nvPicPr>
        <p:blipFill rotWithShape="1">
          <a:blip r:embed="rId5"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pic>
        <p:nvPicPr>
          <p:cNvPr id="12" name="그림 1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907704" y="1952824"/>
            <a:ext cx="2160240" cy="2880319"/>
          </a:xfrm>
          <a:prstGeom prst="rect">
            <a:avLst/>
          </a:prstGeom>
        </p:spPr>
      </p:pic>
      <p:pic>
        <p:nvPicPr>
          <p:cNvPr id="13" name="그림 1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151563" y="1952824"/>
            <a:ext cx="2160000" cy="2880000"/>
          </a:xfrm>
          <a:prstGeom prst="rect">
            <a:avLst/>
          </a:prstGeom>
        </p:spPr>
      </p:pic>
      <p:sp>
        <p:nvSpPr>
          <p:cNvPr id="15" name="TextBox 14"/>
          <p:cNvSpPr txBox="1"/>
          <p:nvPr/>
        </p:nvSpPr>
        <p:spPr>
          <a:xfrm>
            <a:off x="2393758" y="4998293"/>
            <a:ext cx="1188132" cy="369332"/>
          </a:xfrm>
          <a:prstGeom prst="rect">
            <a:avLst/>
          </a:prstGeom>
          <a:noFill/>
        </p:spPr>
        <p:txBody>
          <a:bodyPr wrap="square" rtlCol="0">
            <a:spAutoFit/>
          </a:bodyPr>
          <a:lstStyle/>
          <a:p>
            <a:r>
              <a:rPr lang="en-US" altLang="ko-KR" dirty="0">
                <a:latin typeface="+mj-lt"/>
                <a:ea typeface="굴림" panose="020B0600000101010101" pitchFamily="50" charset="-127"/>
              </a:rPr>
              <a:t>Off state </a:t>
            </a:r>
            <a:endParaRPr lang="ko-KR" altLang="en-US" dirty="0">
              <a:latin typeface="+mj-lt"/>
              <a:ea typeface="굴림" panose="020B0600000101010101" pitchFamily="50" charset="-127"/>
            </a:endParaRPr>
          </a:p>
        </p:txBody>
      </p:sp>
      <p:sp>
        <p:nvSpPr>
          <p:cNvPr id="23" name="TextBox 22"/>
          <p:cNvSpPr txBox="1"/>
          <p:nvPr/>
        </p:nvSpPr>
        <p:spPr>
          <a:xfrm>
            <a:off x="5665866" y="4998293"/>
            <a:ext cx="1131393" cy="369332"/>
          </a:xfrm>
          <a:prstGeom prst="rect">
            <a:avLst/>
          </a:prstGeom>
          <a:noFill/>
        </p:spPr>
        <p:txBody>
          <a:bodyPr wrap="square" rtlCol="0">
            <a:spAutoFit/>
          </a:bodyPr>
          <a:lstStyle/>
          <a:p>
            <a:r>
              <a:rPr lang="en-US" altLang="ko-KR" dirty="0">
                <a:latin typeface="+mj-lt"/>
                <a:ea typeface="굴림" panose="020B0600000101010101" pitchFamily="50" charset="-127"/>
              </a:rPr>
              <a:t>On state</a:t>
            </a:r>
            <a:endParaRPr lang="ko-KR" altLang="en-US" dirty="0">
              <a:latin typeface="+mj-lt"/>
              <a:ea typeface="굴림" panose="020B0600000101010101" pitchFamily="50" charset="-127"/>
            </a:endParaRPr>
          </a:p>
        </p:txBody>
      </p:sp>
      <p:sp>
        <p:nvSpPr>
          <p:cNvPr id="17" name="직사각형 16"/>
          <p:cNvSpPr/>
          <p:nvPr/>
        </p:nvSpPr>
        <p:spPr>
          <a:xfrm>
            <a:off x="251520" y="1095461"/>
            <a:ext cx="1842043" cy="457048"/>
          </a:xfrm>
          <a:prstGeom prst="rect">
            <a:avLst/>
          </a:prstGeom>
        </p:spPr>
        <p:txBody>
          <a:bodyPr wrap="none">
            <a:spAutoFit/>
          </a:bodyPr>
          <a:lstStyle/>
          <a:p>
            <a:pPr>
              <a:lnSpc>
                <a:spcPct val="150000"/>
              </a:lnSpc>
            </a:pPr>
            <a:r>
              <a:rPr lang="en-US" altLang="ko-KR" b="1" dirty="0">
                <a:latin typeface="+mj-lt"/>
                <a:ea typeface="굴림" panose="020B0600000101010101" pitchFamily="50" charset="-127"/>
                <a:cs typeface="함초롬바탕" panose="02030504000101010101" pitchFamily="18" charset="-127"/>
              </a:rPr>
              <a:t>Presbyopia glass</a:t>
            </a:r>
          </a:p>
        </p:txBody>
      </p:sp>
      <p:graphicFrame>
        <p:nvGraphicFramePr>
          <p:cNvPr id="3" name="개체 2"/>
          <p:cNvGraphicFramePr>
            <a:graphicFrameLocks noChangeAspect="1"/>
          </p:cNvGraphicFramePr>
          <p:nvPr>
            <p:extLst>
              <p:ext uri="{D42A27DB-BD31-4B8C-83A1-F6EECF244321}">
                <p14:modId xmlns:p14="http://schemas.microsoft.com/office/powerpoint/2010/main" val="3333142190"/>
              </p:ext>
            </p:extLst>
          </p:nvPr>
        </p:nvGraphicFramePr>
        <p:xfrm>
          <a:off x="6888163" y="4632325"/>
          <a:ext cx="2611437" cy="449263"/>
        </p:xfrm>
        <a:graphic>
          <a:graphicData uri="http://schemas.openxmlformats.org/presentationml/2006/ole">
            <mc:AlternateContent xmlns:mc="http://schemas.openxmlformats.org/markup-compatibility/2006">
              <mc:Choice xmlns:v="urn:schemas-microsoft-com:vml" Requires="v">
                <p:oleObj spid="_x0000_s1026" name="포장기 셸 개체" showAsIcon="1" r:id="rId8" imgW="3232800" imgH="555480" progId="Package">
                  <p:embed/>
                </p:oleObj>
              </mc:Choice>
              <mc:Fallback>
                <p:oleObj name="포장기 셸 개체" showAsIcon="1" r:id="rId8" imgW="3232800" imgH="555480" progId="Package">
                  <p:embed/>
                  <p:pic>
                    <p:nvPicPr>
                      <p:cNvPr id="3" name="개체 2"/>
                      <p:cNvPicPr/>
                      <p:nvPr/>
                    </p:nvPicPr>
                    <p:blipFill>
                      <a:blip r:embed="rId9"/>
                      <a:stretch>
                        <a:fillRect/>
                      </a:stretch>
                    </p:blipFill>
                    <p:spPr>
                      <a:xfrm>
                        <a:off x="6888163" y="4632325"/>
                        <a:ext cx="2611437" cy="449263"/>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A0828D98-FD4C-41B6-A2FA-7ED43F68A066}"/>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Tree>
    <p:extLst>
      <p:ext uri="{BB962C8B-B14F-4D97-AF65-F5344CB8AC3E}">
        <p14:creationId xmlns:p14="http://schemas.microsoft.com/office/powerpoint/2010/main" val="3577680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6721"/>
            <a:ext cx="9144000" cy="1095461"/>
          </a:xfrm>
        </p:spPr>
        <p:txBody>
          <a:bodyPr/>
          <a:lstStyle/>
          <a:p>
            <a:pPr marL="0" indent="0" algn="ctr">
              <a:buNone/>
            </a:pPr>
            <a:r>
              <a:rPr lang="en-US" altLang="ko-KR" sz="3200" cap="none" dirty="0">
                <a:ea typeface="굴림" panose="020B0600000101010101" pitchFamily="50" charset="-127"/>
                <a:cs typeface="함초롬바탕" panose="02030504000101010101" pitchFamily="18" charset="-127"/>
              </a:rPr>
              <a:t>ED Lab Research</a:t>
            </a:r>
            <a:endParaRPr lang="ko-KR" altLang="en-US" sz="3200" cap="none" dirty="0">
              <a:ea typeface="굴림" panose="020B0600000101010101" pitchFamily="50" charset="-127"/>
              <a:cs typeface="함초롬바탕" panose="02030504000101010101" pitchFamily="18"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12</a:t>
            </a:fld>
            <a:endParaRPr lang="en-US" dirty="0">
              <a:latin typeface="+mj-lt"/>
              <a:ea typeface="굴림" panose="020B0600000101010101" pitchFamily="50" charset="-127"/>
            </a:endParaRPr>
          </a:p>
        </p:txBody>
      </p:sp>
      <p:cxnSp>
        <p:nvCxnSpPr>
          <p:cNvPr id="6" name="직선 연결선 5"/>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39" name="그림 38"/>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pic>
        <p:nvPicPr>
          <p:cNvPr id="10" name="그림 9"/>
          <p:cNvPicPr/>
          <p:nvPr/>
        </p:nvPicPr>
        <p:blipFill rotWithShape="1">
          <a:blip r:embed="rId4"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sp>
        <p:nvSpPr>
          <p:cNvPr id="9" name="직사각형 8"/>
          <p:cNvSpPr/>
          <p:nvPr/>
        </p:nvSpPr>
        <p:spPr>
          <a:xfrm>
            <a:off x="0" y="1124184"/>
            <a:ext cx="9143999" cy="830997"/>
          </a:xfrm>
          <a:prstGeom prst="rect">
            <a:avLst/>
          </a:prstGeom>
        </p:spPr>
        <p:txBody>
          <a:bodyPr wrap="square">
            <a:spAutoFit/>
          </a:bodyPr>
          <a:lstStyle/>
          <a:p>
            <a:pPr algn="ctr"/>
            <a:r>
              <a:rPr lang="en-US" altLang="ko-KR" sz="2400" dirty="0">
                <a:latin typeface="+mj-lt"/>
                <a:ea typeface="굴림" panose="020B0600000101010101" pitchFamily="50" charset="-127"/>
              </a:rPr>
              <a:t>We can classify our researches at 2 part, </a:t>
            </a:r>
          </a:p>
          <a:p>
            <a:pPr algn="ctr"/>
            <a:r>
              <a:rPr lang="en-US" altLang="ko-KR" sz="2400" dirty="0">
                <a:latin typeface="+mj-lt"/>
                <a:ea typeface="굴림" panose="020B0600000101010101" pitchFamily="50" charset="-127"/>
              </a:rPr>
              <a:t>circuit, and TFT process</a:t>
            </a:r>
            <a:endParaRPr lang="ko-KR" altLang="en-US" sz="2400" dirty="0">
              <a:latin typeface="+mj-lt"/>
              <a:ea typeface="굴림" panose="020B0600000101010101" pitchFamily="50" charset="-127"/>
            </a:endParaRPr>
          </a:p>
        </p:txBody>
      </p:sp>
      <p:pic>
        <p:nvPicPr>
          <p:cNvPr id="16" name="Picture 3" descr="D:\Downloads\KakaoTalk_20180831_23261219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937" y="1955181"/>
            <a:ext cx="3168352" cy="30228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그룹 1">
            <a:extLst>
              <a:ext uri="{FF2B5EF4-FFF2-40B4-BE49-F238E27FC236}">
                <a16:creationId xmlns:a16="http://schemas.microsoft.com/office/drawing/2014/main" id="{F58ED8F1-FD03-4103-8022-0DABCBE84013}"/>
              </a:ext>
            </a:extLst>
          </p:cNvPr>
          <p:cNvGrpSpPr/>
          <p:nvPr/>
        </p:nvGrpSpPr>
        <p:grpSpPr>
          <a:xfrm>
            <a:off x="5004684" y="2381273"/>
            <a:ext cx="3252732" cy="2432680"/>
            <a:chOff x="5004684" y="3149558"/>
            <a:chExt cx="3252732" cy="2432680"/>
          </a:xfrm>
        </p:grpSpPr>
        <p:pic>
          <p:nvPicPr>
            <p:cNvPr id="26" name="그림 25"/>
            <p:cNvPicPr>
              <a:picLocks noChangeAspect="1"/>
            </p:cNvPicPr>
            <p:nvPr/>
          </p:nvPicPr>
          <p:blipFill rotWithShape="1">
            <a:blip r:embed="rId6">
              <a:extLst>
                <a:ext uri="{28A0092B-C50C-407E-A947-70E740481C1C}">
                  <a14:useLocalDpi xmlns:a14="http://schemas.microsoft.com/office/drawing/2010/main" val="0"/>
                </a:ext>
              </a:extLst>
            </a:blip>
            <a:srcRect l="27950" t="33200" r="23225" b="19550"/>
            <a:stretch/>
          </p:blipFill>
          <p:spPr>
            <a:xfrm>
              <a:off x="5004684" y="3221384"/>
              <a:ext cx="3252732" cy="2360854"/>
            </a:xfrm>
            <a:prstGeom prst="rect">
              <a:avLst/>
            </a:prstGeom>
          </p:spPr>
        </p:pic>
        <p:sp>
          <p:nvSpPr>
            <p:cNvPr id="27" name="TextBox 26"/>
            <p:cNvSpPr txBox="1"/>
            <p:nvPr/>
          </p:nvSpPr>
          <p:spPr>
            <a:xfrm>
              <a:off x="6251443" y="3149558"/>
              <a:ext cx="1002966" cy="461665"/>
            </a:xfrm>
            <a:prstGeom prst="rect">
              <a:avLst/>
            </a:prstGeom>
            <a:noFill/>
          </p:spPr>
          <p:txBody>
            <a:bodyPr wrap="square" rtlCol="0">
              <a:spAutoFit/>
            </a:bodyPr>
            <a:lstStyle/>
            <a:p>
              <a:r>
                <a:rPr lang="en-US" altLang="ko-KR" sz="2400" dirty="0">
                  <a:solidFill>
                    <a:schemeClr val="bg1"/>
                  </a:solidFill>
                  <a:latin typeface="+mj-lt"/>
                  <a:ea typeface="굴림" panose="020B0600000101010101" pitchFamily="50" charset="-127"/>
                </a:rPr>
                <a:t>Gate</a:t>
              </a:r>
              <a:endParaRPr lang="ko-KR" altLang="en-US" sz="2400" dirty="0">
                <a:solidFill>
                  <a:schemeClr val="bg1"/>
                </a:solidFill>
                <a:latin typeface="+mj-lt"/>
                <a:ea typeface="굴림" panose="020B0600000101010101" pitchFamily="50" charset="-127"/>
              </a:endParaRPr>
            </a:p>
          </p:txBody>
        </p:sp>
        <p:sp>
          <p:nvSpPr>
            <p:cNvPr id="28" name="TextBox 27"/>
            <p:cNvSpPr txBox="1"/>
            <p:nvPr/>
          </p:nvSpPr>
          <p:spPr>
            <a:xfrm>
              <a:off x="5009056" y="5019108"/>
              <a:ext cx="1363143" cy="461665"/>
            </a:xfrm>
            <a:prstGeom prst="rect">
              <a:avLst/>
            </a:prstGeom>
            <a:noFill/>
          </p:spPr>
          <p:txBody>
            <a:bodyPr wrap="square" rtlCol="0">
              <a:spAutoFit/>
            </a:bodyPr>
            <a:lstStyle/>
            <a:p>
              <a:r>
                <a:rPr lang="en-US" altLang="ko-KR" sz="2400" dirty="0">
                  <a:latin typeface="+mj-lt"/>
                  <a:ea typeface="굴림" panose="020B0600000101010101" pitchFamily="50" charset="-127"/>
                </a:rPr>
                <a:t>Source</a:t>
              </a:r>
              <a:endParaRPr lang="ko-KR" altLang="en-US" sz="2400" dirty="0">
                <a:latin typeface="+mj-lt"/>
                <a:ea typeface="굴림" panose="020B0600000101010101" pitchFamily="50" charset="-127"/>
              </a:endParaRPr>
            </a:p>
          </p:txBody>
        </p:sp>
        <p:sp>
          <p:nvSpPr>
            <p:cNvPr id="29" name="TextBox 28"/>
            <p:cNvSpPr txBox="1"/>
            <p:nvPr/>
          </p:nvSpPr>
          <p:spPr>
            <a:xfrm>
              <a:off x="7238682" y="5019109"/>
              <a:ext cx="1002966" cy="461665"/>
            </a:xfrm>
            <a:prstGeom prst="rect">
              <a:avLst/>
            </a:prstGeom>
            <a:noFill/>
          </p:spPr>
          <p:txBody>
            <a:bodyPr wrap="square" rtlCol="0">
              <a:spAutoFit/>
            </a:bodyPr>
            <a:lstStyle/>
            <a:p>
              <a:r>
                <a:rPr lang="en-US" altLang="ko-KR" sz="2400" dirty="0">
                  <a:latin typeface="+mj-lt"/>
                  <a:ea typeface="굴림" panose="020B0600000101010101" pitchFamily="50" charset="-127"/>
                </a:rPr>
                <a:t>Drain</a:t>
              </a:r>
              <a:endParaRPr lang="ko-KR" altLang="en-US" sz="2400" dirty="0">
                <a:latin typeface="+mj-lt"/>
                <a:ea typeface="굴림" panose="020B0600000101010101" pitchFamily="50" charset="-127"/>
              </a:endParaRPr>
            </a:p>
          </p:txBody>
        </p:sp>
      </p:grpSp>
      <p:sp>
        <p:nvSpPr>
          <p:cNvPr id="14" name="TextBox 13">
            <a:extLst>
              <a:ext uri="{FF2B5EF4-FFF2-40B4-BE49-F238E27FC236}">
                <a16:creationId xmlns:a16="http://schemas.microsoft.com/office/drawing/2014/main" id="{1DB807A7-3841-4D17-9079-8A9B3DC29300}"/>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Tree>
    <p:extLst>
      <p:ext uri="{BB962C8B-B14F-4D97-AF65-F5344CB8AC3E}">
        <p14:creationId xmlns:p14="http://schemas.microsoft.com/office/powerpoint/2010/main" val="154225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6721"/>
            <a:ext cx="9144000" cy="1095461"/>
          </a:xfrm>
        </p:spPr>
        <p:txBody>
          <a:bodyPr/>
          <a:lstStyle/>
          <a:p>
            <a:pPr marL="0" indent="0" algn="ctr">
              <a:buNone/>
            </a:pPr>
            <a:r>
              <a:rPr lang="en-US" altLang="ko-KR" sz="3200" cap="none" dirty="0">
                <a:ea typeface="굴림" panose="020B0600000101010101" pitchFamily="50" charset="-127"/>
                <a:cs typeface="함초롬바탕" panose="02030504000101010101" pitchFamily="18" charset="-127"/>
              </a:rPr>
              <a:t>ED Lab Research</a:t>
            </a:r>
            <a:endParaRPr lang="ko-KR" altLang="en-US" sz="3200" cap="none" dirty="0">
              <a:ea typeface="굴림" panose="020B0600000101010101" pitchFamily="50" charset="-127"/>
              <a:cs typeface="함초롬바탕" panose="02030504000101010101" pitchFamily="18"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13</a:t>
            </a:fld>
            <a:endParaRPr lang="en-US" dirty="0">
              <a:latin typeface="+mj-lt"/>
              <a:ea typeface="굴림" panose="020B0600000101010101" pitchFamily="50" charset="-127"/>
            </a:endParaRPr>
          </a:p>
        </p:txBody>
      </p:sp>
      <p:cxnSp>
        <p:nvCxnSpPr>
          <p:cNvPr id="6" name="직선 연결선 5"/>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39" name="그림 38"/>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pic>
        <p:nvPicPr>
          <p:cNvPr id="10" name="그림 9"/>
          <p:cNvPicPr/>
          <p:nvPr/>
        </p:nvPicPr>
        <p:blipFill rotWithShape="1">
          <a:blip r:embed="rId4"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sp>
        <p:nvSpPr>
          <p:cNvPr id="13" name="직사각형 12"/>
          <p:cNvSpPr/>
          <p:nvPr/>
        </p:nvSpPr>
        <p:spPr>
          <a:xfrm>
            <a:off x="395536" y="1141821"/>
            <a:ext cx="2016224" cy="369332"/>
          </a:xfrm>
          <a:prstGeom prst="rect">
            <a:avLst/>
          </a:prstGeom>
        </p:spPr>
        <p:txBody>
          <a:bodyPr wrap="square">
            <a:spAutoFit/>
          </a:bodyPr>
          <a:lstStyle/>
          <a:p>
            <a:r>
              <a:rPr lang="en-US" altLang="ko-KR" b="1" dirty="0">
                <a:latin typeface="+mj-lt"/>
                <a:ea typeface="굴림" panose="020B0600000101010101" pitchFamily="50" charset="-127"/>
                <a:cs typeface="함초롬바탕" panose="02030604000101010101" pitchFamily="18" charset="-127"/>
              </a:rPr>
              <a:t>Taste sensor</a:t>
            </a:r>
            <a:endParaRPr lang="ko-KR" altLang="en-US" b="1" dirty="0">
              <a:latin typeface="+mj-lt"/>
              <a:ea typeface="굴림" panose="020B0600000101010101" pitchFamily="50" charset="-127"/>
              <a:cs typeface="함초롬바탕" panose="02030604000101010101" pitchFamily="18" charset="-127"/>
            </a:endParaRPr>
          </a:p>
        </p:txBody>
      </p:sp>
      <p:pic>
        <p:nvPicPr>
          <p:cNvPr id="14"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36" y="2492896"/>
            <a:ext cx="3470457" cy="230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70512" y="4725144"/>
            <a:ext cx="1584176" cy="646331"/>
          </a:xfrm>
          <a:prstGeom prst="rect">
            <a:avLst/>
          </a:prstGeom>
          <a:noFill/>
        </p:spPr>
        <p:txBody>
          <a:bodyPr wrap="square" rtlCol="0">
            <a:spAutoFit/>
          </a:bodyPr>
          <a:lstStyle/>
          <a:p>
            <a:r>
              <a:rPr lang="ko-KR" altLang="ko-KR" b="1" dirty="0" err="1">
                <a:solidFill>
                  <a:srgbClr val="212121"/>
                </a:solidFill>
                <a:latin typeface="+mj-lt"/>
                <a:ea typeface="굴림" panose="020B0600000101010101" pitchFamily="50" charset="-127"/>
              </a:rPr>
              <a:t>Taste</a:t>
            </a:r>
            <a:r>
              <a:rPr lang="ko-KR" altLang="ko-KR" b="1" dirty="0">
                <a:solidFill>
                  <a:srgbClr val="212121"/>
                </a:solidFill>
                <a:latin typeface="+mj-lt"/>
                <a:ea typeface="굴림" panose="020B0600000101010101" pitchFamily="50" charset="-127"/>
              </a:rPr>
              <a:t> </a:t>
            </a:r>
            <a:r>
              <a:rPr lang="ko-KR" altLang="ko-KR" b="1" dirty="0" err="1">
                <a:solidFill>
                  <a:srgbClr val="212121"/>
                </a:solidFill>
                <a:latin typeface="+mj-lt"/>
                <a:ea typeface="굴림" panose="020B0600000101010101" pitchFamily="50" charset="-127"/>
              </a:rPr>
              <a:t>buds</a:t>
            </a:r>
            <a:r>
              <a:rPr lang="ko-KR" altLang="ko-KR" sz="300" b="1" dirty="0">
                <a:latin typeface="+mj-lt"/>
                <a:ea typeface="굴림" panose="020B0600000101010101" pitchFamily="50" charset="-127"/>
              </a:rPr>
              <a:t> </a:t>
            </a:r>
            <a:endParaRPr lang="ko-KR" altLang="ko-KR" sz="1050" b="1" dirty="0">
              <a:latin typeface="+mj-lt"/>
              <a:ea typeface="굴림" panose="020B0600000101010101" pitchFamily="50" charset="-127"/>
            </a:endParaRPr>
          </a:p>
          <a:p>
            <a:endParaRPr lang="ko-KR" altLang="en-US" dirty="0">
              <a:latin typeface="+mj-lt"/>
              <a:ea typeface="굴림" panose="020B0600000101010101" pitchFamily="50" charset="-127"/>
            </a:endParaRPr>
          </a:p>
        </p:txBody>
      </p:sp>
      <p:sp>
        <p:nvSpPr>
          <p:cNvPr id="8" name="TextBox 7"/>
          <p:cNvSpPr txBox="1"/>
          <p:nvPr/>
        </p:nvSpPr>
        <p:spPr>
          <a:xfrm>
            <a:off x="2641857" y="2132856"/>
            <a:ext cx="1224136" cy="369332"/>
          </a:xfrm>
          <a:prstGeom prst="rect">
            <a:avLst/>
          </a:prstGeom>
          <a:noFill/>
        </p:spPr>
        <p:txBody>
          <a:bodyPr wrap="square" rtlCol="0">
            <a:spAutoFit/>
          </a:bodyPr>
          <a:lstStyle/>
          <a:p>
            <a:pPr lvl="0" eaLnBrk="0" fontAlgn="base" latinLnBrk="0" hangingPunct="0">
              <a:spcBef>
                <a:spcPct val="0"/>
              </a:spcBef>
              <a:spcAft>
                <a:spcPct val="0"/>
              </a:spcAft>
            </a:pPr>
            <a:r>
              <a:rPr lang="ko-KR" altLang="ko-KR" b="1" dirty="0" err="1">
                <a:solidFill>
                  <a:srgbClr val="212121"/>
                </a:solidFill>
                <a:latin typeface="+mj-lt"/>
                <a:ea typeface="굴림" panose="020B0600000101010101" pitchFamily="50" charset="-127"/>
              </a:rPr>
              <a:t>Taste</a:t>
            </a:r>
            <a:r>
              <a:rPr lang="ko-KR" altLang="ko-KR" b="1" dirty="0">
                <a:solidFill>
                  <a:srgbClr val="212121"/>
                </a:solidFill>
                <a:latin typeface="+mj-lt"/>
                <a:ea typeface="굴림" panose="020B0600000101010101" pitchFamily="50" charset="-127"/>
              </a:rPr>
              <a:t> </a:t>
            </a:r>
            <a:r>
              <a:rPr lang="ko-KR" altLang="ko-KR" b="1" dirty="0" err="1">
                <a:solidFill>
                  <a:srgbClr val="212121"/>
                </a:solidFill>
                <a:latin typeface="+mj-lt"/>
                <a:ea typeface="굴림" panose="020B0600000101010101" pitchFamily="50" charset="-127"/>
              </a:rPr>
              <a:t>cell</a:t>
            </a:r>
            <a:r>
              <a:rPr lang="ko-KR" altLang="ko-KR" sz="300" b="1" dirty="0">
                <a:latin typeface="+mj-lt"/>
                <a:ea typeface="굴림" panose="020B0600000101010101" pitchFamily="50" charset="-127"/>
              </a:rPr>
              <a:t> </a:t>
            </a:r>
            <a:endParaRPr lang="ko-KR" altLang="ko-KR" sz="1050" b="1" dirty="0">
              <a:latin typeface="+mj-lt"/>
              <a:ea typeface="굴림" panose="020B0600000101010101" pitchFamily="50" charset="-127"/>
            </a:endParaRPr>
          </a:p>
        </p:txBody>
      </p:sp>
      <p:sp>
        <p:nvSpPr>
          <p:cNvPr id="15" name="직사각형 14"/>
          <p:cNvSpPr/>
          <p:nvPr/>
        </p:nvSpPr>
        <p:spPr>
          <a:xfrm>
            <a:off x="4955513" y="1196752"/>
            <a:ext cx="3648935" cy="923330"/>
          </a:xfrm>
          <a:prstGeom prst="rect">
            <a:avLst/>
          </a:prstGeom>
        </p:spPr>
        <p:txBody>
          <a:bodyPr wrap="square">
            <a:spAutoFit/>
          </a:bodyPr>
          <a:lstStyle/>
          <a:p>
            <a:r>
              <a:rPr lang="en-US" altLang="ko-KR" dirty="0">
                <a:latin typeface="+mj-lt"/>
                <a:ea typeface="굴림" panose="020B0600000101010101" pitchFamily="50" charset="-127"/>
              </a:rPr>
              <a:t>chemical detection membrane for substances a transducer that converts into an electrical signal.</a:t>
            </a:r>
          </a:p>
        </p:txBody>
      </p:sp>
      <p:sp>
        <p:nvSpPr>
          <p:cNvPr id="16" name="오른쪽 화살표 15"/>
          <p:cNvSpPr/>
          <p:nvPr/>
        </p:nvSpPr>
        <p:spPr>
          <a:xfrm>
            <a:off x="4134469" y="3861578"/>
            <a:ext cx="720815" cy="47409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latin typeface="+mj-lt"/>
              <a:ea typeface="굴림" panose="020B0600000101010101" pitchFamily="50" charset="-127"/>
            </a:endParaRPr>
          </a:p>
        </p:txBody>
      </p:sp>
      <p:pic>
        <p:nvPicPr>
          <p:cNvPr id="4100" name="Picture 4" descr="ë¯¸ê°ì¼ìì ëí ì´ë¯¸ì§ ê²ìê²°ê³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5065" y="2276873"/>
            <a:ext cx="3469383" cy="273630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B8992E5-69E3-4264-A6B7-3FEA4B8A2BFC}"/>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Tree>
    <p:extLst>
      <p:ext uri="{BB962C8B-B14F-4D97-AF65-F5344CB8AC3E}">
        <p14:creationId xmlns:p14="http://schemas.microsoft.com/office/powerpoint/2010/main" val="409459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6721"/>
            <a:ext cx="9144000" cy="1095461"/>
          </a:xfrm>
        </p:spPr>
        <p:txBody>
          <a:bodyPr/>
          <a:lstStyle/>
          <a:p>
            <a:pPr marL="0" indent="0" algn="ctr">
              <a:buNone/>
            </a:pPr>
            <a:r>
              <a:rPr lang="en-US" altLang="ko-KR" sz="3200" cap="none" dirty="0">
                <a:ea typeface="굴림" panose="020B0600000101010101" pitchFamily="50" charset="-127"/>
                <a:cs typeface="함초롬바탕" panose="02030504000101010101" pitchFamily="18" charset="-127"/>
              </a:rPr>
              <a:t>ED Lab Research</a:t>
            </a:r>
            <a:endParaRPr lang="ko-KR" altLang="en-US" sz="3200" cap="none" dirty="0">
              <a:ea typeface="굴림" panose="020B0600000101010101" pitchFamily="50" charset="-127"/>
              <a:cs typeface="함초롬바탕" panose="02030504000101010101" pitchFamily="18"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14</a:t>
            </a:fld>
            <a:endParaRPr lang="en-US" dirty="0">
              <a:latin typeface="+mj-lt"/>
              <a:ea typeface="굴림" panose="020B0600000101010101" pitchFamily="50" charset="-127"/>
            </a:endParaRPr>
          </a:p>
        </p:txBody>
      </p:sp>
      <p:cxnSp>
        <p:nvCxnSpPr>
          <p:cNvPr id="6" name="직선 연결선 5"/>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39" name="그림 38"/>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pic>
        <p:nvPicPr>
          <p:cNvPr id="10" name="그림 9"/>
          <p:cNvPicPr/>
          <p:nvPr/>
        </p:nvPicPr>
        <p:blipFill rotWithShape="1">
          <a:blip r:embed="rId4"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sp>
        <p:nvSpPr>
          <p:cNvPr id="13" name="직사각형 12"/>
          <p:cNvSpPr/>
          <p:nvPr/>
        </p:nvSpPr>
        <p:spPr>
          <a:xfrm>
            <a:off x="646671" y="4507343"/>
            <a:ext cx="3565289" cy="461665"/>
          </a:xfrm>
          <a:prstGeom prst="rect">
            <a:avLst/>
          </a:prstGeom>
        </p:spPr>
        <p:txBody>
          <a:bodyPr wrap="square">
            <a:spAutoFit/>
          </a:bodyPr>
          <a:lstStyle/>
          <a:p>
            <a:r>
              <a:rPr lang="en-US" altLang="ko-KR" sz="2400" dirty="0">
                <a:latin typeface="+mj-lt"/>
                <a:ea typeface="굴림" panose="020B0600000101010101" pitchFamily="50" charset="-127"/>
              </a:rPr>
              <a:t>Taste sensor using TFT</a:t>
            </a:r>
            <a:endParaRPr lang="ko-KR" altLang="en-US" sz="2400" dirty="0">
              <a:latin typeface="+mj-lt"/>
              <a:ea typeface="굴림" panose="020B0600000101010101" pitchFamily="50" charset="-127"/>
            </a:endParaRPr>
          </a:p>
        </p:txBody>
      </p:sp>
      <p:pic>
        <p:nvPicPr>
          <p:cNvPr id="2" name="그림 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267949" y="1556441"/>
            <a:ext cx="2178716" cy="2904955"/>
          </a:xfrm>
          <a:prstGeom prst="rect">
            <a:avLst/>
          </a:prstGeom>
        </p:spPr>
      </p:pic>
      <p:pic>
        <p:nvPicPr>
          <p:cNvPr id="11" name="그림 10"/>
          <p:cNvPicPr>
            <a:picLocks noChangeAspect="1"/>
          </p:cNvPicPr>
          <p:nvPr/>
        </p:nvPicPr>
        <p:blipFill rotWithShape="1">
          <a:blip r:embed="rId6">
            <a:extLst>
              <a:ext uri="{28A0092B-C50C-407E-A947-70E740481C1C}">
                <a14:useLocalDpi xmlns:a14="http://schemas.microsoft.com/office/drawing/2010/main" val="0"/>
              </a:ext>
            </a:extLst>
          </a:blip>
          <a:srcRect l="1853" r="4025" b="10156"/>
          <a:stretch/>
        </p:blipFill>
        <p:spPr>
          <a:xfrm>
            <a:off x="4470342" y="1602389"/>
            <a:ext cx="3672408" cy="2904953"/>
          </a:xfrm>
          <a:prstGeom prst="rect">
            <a:avLst/>
          </a:prstGeom>
        </p:spPr>
      </p:pic>
      <p:sp>
        <p:nvSpPr>
          <p:cNvPr id="23" name="직사각형 22"/>
          <p:cNvSpPr/>
          <p:nvPr/>
        </p:nvSpPr>
        <p:spPr>
          <a:xfrm>
            <a:off x="4749809" y="4507343"/>
            <a:ext cx="3350583" cy="461665"/>
          </a:xfrm>
          <a:prstGeom prst="rect">
            <a:avLst/>
          </a:prstGeom>
        </p:spPr>
        <p:txBody>
          <a:bodyPr wrap="square">
            <a:spAutoFit/>
          </a:bodyPr>
          <a:lstStyle/>
          <a:p>
            <a:r>
              <a:rPr lang="en-US" altLang="ko-KR" sz="2400" dirty="0">
                <a:latin typeface="+mj-lt"/>
                <a:ea typeface="굴림" panose="020B0600000101010101" pitchFamily="50" charset="-127"/>
              </a:rPr>
              <a:t>Circuit of the amplifier</a:t>
            </a:r>
            <a:endParaRPr lang="ko-KR" altLang="en-US" sz="2400" dirty="0">
              <a:latin typeface="+mj-lt"/>
              <a:ea typeface="굴림" panose="020B0600000101010101" pitchFamily="50" charset="-127"/>
            </a:endParaRPr>
          </a:p>
        </p:txBody>
      </p:sp>
      <p:sp>
        <p:nvSpPr>
          <p:cNvPr id="24" name="직사각형 23"/>
          <p:cNvSpPr/>
          <p:nvPr/>
        </p:nvSpPr>
        <p:spPr>
          <a:xfrm>
            <a:off x="395536" y="1141821"/>
            <a:ext cx="2016224" cy="369332"/>
          </a:xfrm>
          <a:prstGeom prst="rect">
            <a:avLst/>
          </a:prstGeom>
        </p:spPr>
        <p:txBody>
          <a:bodyPr wrap="square">
            <a:spAutoFit/>
          </a:bodyPr>
          <a:lstStyle/>
          <a:p>
            <a:r>
              <a:rPr lang="en-US" altLang="ko-KR" b="1" dirty="0">
                <a:latin typeface="+mj-lt"/>
                <a:ea typeface="굴림" panose="020B0600000101010101" pitchFamily="50" charset="-127"/>
                <a:cs typeface="함초롬바탕" panose="02030604000101010101" pitchFamily="18" charset="-127"/>
              </a:rPr>
              <a:t>Taste sensor</a:t>
            </a:r>
            <a:endParaRPr lang="ko-KR" altLang="en-US" b="1" dirty="0">
              <a:latin typeface="+mj-lt"/>
              <a:ea typeface="굴림" panose="020B0600000101010101" pitchFamily="50" charset="-127"/>
              <a:cs typeface="함초롬바탕" panose="02030604000101010101" pitchFamily="18" charset="-127"/>
            </a:endParaRPr>
          </a:p>
        </p:txBody>
      </p:sp>
      <p:sp>
        <p:nvSpPr>
          <p:cNvPr id="14" name="TextBox 13">
            <a:extLst>
              <a:ext uri="{FF2B5EF4-FFF2-40B4-BE49-F238E27FC236}">
                <a16:creationId xmlns:a16="http://schemas.microsoft.com/office/drawing/2014/main" id="{43EED7F7-D59B-4F39-B260-2302A43D5079}"/>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Tree>
    <p:extLst>
      <p:ext uri="{BB962C8B-B14F-4D97-AF65-F5344CB8AC3E}">
        <p14:creationId xmlns:p14="http://schemas.microsoft.com/office/powerpoint/2010/main" val="41757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6721"/>
            <a:ext cx="9144000" cy="1095461"/>
          </a:xfrm>
        </p:spPr>
        <p:txBody>
          <a:bodyPr/>
          <a:lstStyle/>
          <a:p>
            <a:pPr marL="0" indent="0" algn="ctr">
              <a:buNone/>
            </a:pPr>
            <a:r>
              <a:rPr lang="en-US" altLang="ko-KR" sz="3200" cap="none" dirty="0">
                <a:ea typeface="굴림" panose="020B0600000101010101" pitchFamily="50" charset="-127"/>
                <a:cs typeface="함초롬바탕" panose="02030504000101010101" pitchFamily="18" charset="-127"/>
              </a:rPr>
              <a:t>ED Lab Research</a:t>
            </a:r>
            <a:endParaRPr lang="ko-KR" altLang="en-US" sz="3200" cap="none" dirty="0">
              <a:ea typeface="굴림" panose="020B0600000101010101" pitchFamily="50" charset="-127"/>
              <a:cs typeface="함초롬바탕" panose="02030504000101010101" pitchFamily="18"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15</a:t>
            </a:fld>
            <a:endParaRPr lang="en-US" dirty="0">
              <a:latin typeface="+mj-lt"/>
              <a:ea typeface="굴림" panose="020B0600000101010101" pitchFamily="50" charset="-127"/>
            </a:endParaRPr>
          </a:p>
        </p:txBody>
      </p:sp>
      <p:cxnSp>
        <p:nvCxnSpPr>
          <p:cNvPr id="6" name="직선 연결선 5"/>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39" name="그림 38"/>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sp>
        <p:nvSpPr>
          <p:cNvPr id="7" name="직사각형 6"/>
          <p:cNvSpPr/>
          <p:nvPr/>
        </p:nvSpPr>
        <p:spPr>
          <a:xfrm>
            <a:off x="-3696" y="1556792"/>
            <a:ext cx="9144000" cy="584775"/>
          </a:xfrm>
          <a:prstGeom prst="rect">
            <a:avLst/>
          </a:prstGeom>
        </p:spPr>
        <p:txBody>
          <a:bodyPr wrap="square">
            <a:spAutoFit/>
          </a:bodyPr>
          <a:lstStyle/>
          <a:p>
            <a:pPr algn="ctr"/>
            <a:r>
              <a:rPr lang="en-US" altLang="ko-KR" sz="3200" b="1" dirty="0">
                <a:latin typeface="+mj-lt"/>
                <a:ea typeface="굴림" panose="020B0600000101010101" pitchFamily="50" charset="-127"/>
                <a:cs typeface="함초롬바탕" panose="02030504000101010101" pitchFamily="18" charset="-127"/>
              </a:rPr>
              <a:t>Stretchable Display</a:t>
            </a:r>
            <a:endParaRPr lang="ko-KR" altLang="en-US" sz="3200" dirty="0">
              <a:latin typeface="+mj-lt"/>
              <a:ea typeface="굴림" panose="020B0600000101010101" pitchFamily="50" charset="-127"/>
              <a:cs typeface="함초롬바탕" panose="02030504000101010101" pitchFamily="18" charset="-127"/>
            </a:endParaRPr>
          </a:p>
        </p:txBody>
      </p:sp>
      <p:pic>
        <p:nvPicPr>
          <p:cNvPr id="8" name="Picture 2" descr="C:\Users\june\Desktop\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77220" y="2276872"/>
            <a:ext cx="4038996" cy="2683844"/>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p:cNvSpPr/>
          <p:nvPr/>
        </p:nvSpPr>
        <p:spPr>
          <a:xfrm>
            <a:off x="2077002" y="5728108"/>
            <a:ext cx="4986300" cy="553998"/>
          </a:xfrm>
          <a:prstGeom prst="rect">
            <a:avLst/>
          </a:prstGeom>
        </p:spPr>
        <p:txBody>
          <a:bodyPr wrap="square">
            <a:spAutoFit/>
          </a:bodyPr>
          <a:lstStyle/>
          <a:p>
            <a:pPr algn="ctr"/>
            <a:r>
              <a:rPr lang="en-US" altLang="ko-KR" sz="3000" b="1" dirty="0">
                <a:latin typeface="+mj-lt"/>
                <a:ea typeface="굴림" panose="020B0600000101010101" pitchFamily="50" charset="-127"/>
                <a:cs typeface="함초롬바탕" panose="02030504000101010101" pitchFamily="18" charset="-127"/>
              </a:rPr>
              <a:t>Studying a flexible circuit.</a:t>
            </a:r>
            <a:endParaRPr lang="ko-KR" altLang="en-US" sz="3000" b="1" dirty="0">
              <a:latin typeface="+mj-lt"/>
              <a:ea typeface="굴림" panose="020B0600000101010101" pitchFamily="50" charset="-127"/>
              <a:cs typeface="함초롬바탕" panose="02030504000101010101" pitchFamily="18" charset="-127"/>
            </a:endParaRPr>
          </a:p>
        </p:txBody>
      </p:sp>
      <p:pic>
        <p:nvPicPr>
          <p:cNvPr id="10" name="그림 9"/>
          <p:cNvPicPr/>
          <p:nvPr/>
        </p:nvPicPr>
        <p:blipFill rotWithShape="1">
          <a:blip r:embed="rId5"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sp>
        <p:nvSpPr>
          <p:cNvPr id="16" name="직사각형 15"/>
          <p:cNvSpPr/>
          <p:nvPr/>
        </p:nvSpPr>
        <p:spPr>
          <a:xfrm>
            <a:off x="395536" y="1141821"/>
            <a:ext cx="2304256" cy="369332"/>
          </a:xfrm>
          <a:prstGeom prst="rect">
            <a:avLst/>
          </a:prstGeom>
        </p:spPr>
        <p:txBody>
          <a:bodyPr wrap="square">
            <a:spAutoFit/>
          </a:bodyPr>
          <a:lstStyle/>
          <a:p>
            <a:r>
              <a:rPr lang="en-US" altLang="ko-KR" b="1" dirty="0">
                <a:latin typeface="+mj-lt"/>
                <a:ea typeface="굴림" panose="020B0600000101010101" pitchFamily="50" charset="-127"/>
                <a:cs typeface="함초롬바탕" panose="02030604000101010101" pitchFamily="18" charset="-127"/>
              </a:rPr>
              <a:t>Stretchable Display</a:t>
            </a:r>
            <a:endParaRPr lang="ko-KR" altLang="en-US" b="1" dirty="0">
              <a:latin typeface="+mj-lt"/>
              <a:ea typeface="굴림" panose="020B0600000101010101" pitchFamily="50" charset="-127"/>
              <a:cs typeface="함초롬바탕" panose="02030604000101010101" pitchFamily="18" charset="-127"/>
            </a:endParaRPr>
          </a:p>
        </p:txBody>
      </p:sp>
      <p:sp>
        <p:nvSpPr>
          <p:cNvPr id="13" name="TextBox 12">
            <a:extLst>
              <a:ext uri="{FF2B5EF4-FFF2-40B4-BE49-F238E27FC236}">
                <a16:creationId xmlns:a16="http://schemas.microsoft.com/office/drawing/2014/main" id="{85D3F2C4-F6D7-45FD-AC90-C57AECECB2C9}"/>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Tree>
    <p:extLst>
      <p:ext uri="{BB962C8B-B14F-4D97-AF65-F5344CB8AC3E}">
        <p14:creationId xmlns:p14="http://schemas.microsoft.com/office/powerpoint/2010/main" val="289770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6721"/>
            <a:ext cx="9144000" cy="1095461"/>
          </a:xfrm>
        </p:spPr>
        <p:txBody>
          <a:bodyPr/>
          <a:lstStyle/>
          <a:p>
            <a:pPr marL="0" indent="0" algn="ctr">
              <a:buNone/>
            </a:pPr>
            <a:r>
              <a:rPr lang="en-US" altLang="ko-KR" sz="3200" dirty="0">
                <a:ea typeface="굴림" panose="020B0600000101010101" pitchFamily="50" charset="-127"/>
                <a:cs typeface="함초롬바탕" panose="02030504000101010101" pitchFamily="18" charset="-127"/>
              </a:rPr>
              <a:t>ED </a:t>
            </a:r>
            <a:r>
              <a:rPr lang="en-US" altLang="ko-KR" sz="3200" cap="none" dirty="0">
                <a:ea typeface="굴림" panose="020B0600000101010101" pitchFamily="50" charset="-127"/>
                <a:cs typeface="함초롬바탕" panose="02030504000101010101" pitchFamily="18" charset="-127"/>
              </a:rPr>
              <a:t>Lab Research</a:t>
            </a:r>
            <a:endParaRPr lang="ko-KR" altLang="en-US" sz="3200" cap="none" dirty="0">
              <a:ea typeface="굴림" panose="020B0600000101010101" pitchFamily="50" charset="-127"/>
              <a:cs typeface="함초롬바탕" panose="02030504000101010101" pitchFamily="18"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16</a:t>
            </a:fld>
            <a:endParaRPr lang="en-US" dirty="0">
              <a:latin typeface="+mj-lt"/>
              <a:ea typeface="굴림" panose="020B0600000101010101" pitchFamily="50" charset="-127"/>
            </a:endParaRPr>
          </a:p>
        </p:txBody>
      </p:sp>
      <p:cxnSp>
        <p:nvCxnSpPr>
          <p:cNvPr id="6" name="직선 연결선 5"/>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39" name="그림 38"/>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sp>
        <p:nvSpPr>
          <p:cNvPr id="2" name="직사각형 1"/>
          <p:cNvSpPr/>
          <p:nvPr/>
        </p:nvSpPr>
        <p:spPr>
          <a:xfrm>
            <a:off x="827584" y="4509120"/>
            <a:ext cx="3384376" cy="461665"/>
          </a:xfrm>
          <a:prstGeom prst="rect">
            <a:avLst/>
          </a:prstGeom>
        </p:spPr>
        <p:txBody>
          <a:bodyPr wrap="square">
            <a:spAutoFit/>
          </a:bodyPr>
          <a:lstStyle/>
          <a:p>
            <a:pPr algn="ctr"/>
            <a:r>
              <a:rPr lang="en-US" altLang="ko-KR" sz="2400" b="1" dirty="0">
                <a:latin typeface="+mj-lt"/>
                <a:ea typeface="굴림" panose="020B0600000101010101" pitchFamily="50" charset="-127"/>
                <a:cs typeface="함초롬바탕" panose="02030504000101010101" pitchFamily="18" charset="-127"/>
              </a:rPr>
              <a:t>Stretchable OLED circuit.</a:t>
            </a:r>
            <a:endParaRPr lang="ko-KR" altLang="en-US" sz="2400" b="1" dirty="0">
              <a:latin typeface="+mj-lt"/>
              <a:ea typeface="굴림" panose="020B0600000101010101" pitchFamily="50" charset="-127"/>
              <a:cs typeface="함초롬바탕" panose="02030504000101010101" pitchFamily="18" charset="-127"/>
            </a:endParaRPr>
          </a:p>
        </p:txBody>
      </p:sp>
      <p:pic>
        <p:nvPicPr>
          <p:cNvPr id="10" name="그림 9"/>
          <p:cNvPicPr/>
          <p:nvPr/>
        </p:nvPicPr>
        <p:blipFill rotWithShape="1">
          <a:blip r:embed="rId4"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pic>
        <p:nvPicPr>
          <p:cNvPr id="15" name="Picture 3" descr="D:\Downloads\KakaoTalk_20180831_23261219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5683" y="1597593"/>
            <a:ext cx="2976237" cy="2839519"/>
          </a:xfrm>
          <a:prstGeom prst="rect">
            <a:avLst/>
          </a:prstGeom>
          <a:noFill/>
          <a:extLst>
            <a:ext uri="{909E8E84-426E-40DD-AFC4-6F175D3DCCD1}">
              <a14:hiddenFill xmlns:a14="http://schemas.microsoft.com/office/drawing/2010/main">
                <a:solidFill>
                  <a:srgbClr val="FFFFFF"/>
                </a:solidFill>
              </a14:hiddenFill>
            </a:ext>
          </a:extLst>
        </p:spPr>
      </p:pic>
      <p:sp>
        <p:nvSpPr>
          <p:cNvPr id="16" name="직사각형 15"/>
          <p:cNvSpPr/>
          <p:nvPr/>
        </p:nvSpPr>
        <p:spPr>
          <a:xfrm>
            <a:off x="395536" y="1141821"/>
            <a:ext cx="2304256" cy="369332"/>
          </a:xfrm>
          <a:prstGeom prst="rect">
            <a:avLst/>
          </a:prstGeom>
        </p:spPr>
        <p:txBody>
          <a:bodyPr wrap="square">
            <a:spAutoFit/>
          </a:bodyPr>
          <a:lstStyle/>
          <a:p>
            <a:r>
              <a:rPr lang="en-US" altLang="ko-KR" b="1" dirty="0">
                <a:latin typeface="+mj-lt"/>
                <a:ea typeface="굴림" panose="020B0600000101010101" pitchFamily="50" charset="-127"/>
                <a:cs typeface="함초롬바탕" panose="02030604000101010101" pitchFamily="18" charset="-127"/>
              </a:rPr>
              <a:t>Stretchable Display</a:t>
            </a:r>
            <a:endParaRPr lang="ko-KR" altLang="en-US" b="1" dirty="0">
              <a:latin typeface="+mj-lt"/>
              <a:ea typeface="굴림" panose="020B0600000101010101" pitchFamily="50" charset="-127"/>
              <a:cs typeface="함초롬바탕" panose="02030604000101010101" pitchFamily="18" charset="-127"/>
            </a:endParaRPr>
          </a:p>
        </p:txBody>
      </p:sp>
      <p:pic>
        <p:nvPicPr>
          <p:cNvPr id="3" name="그림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1394" y="1268760"/>
            <a:ext cx="4461399" cy="3151133"/>
          </a:xfrm>
          <a:prstGeom prst="rect">
            <a:avLst/>
          </a:prstGeom>
        </p:spPr>
      </p:pic>
      <p:sp>
        <p:nvSpPr>
          <p:cNvPr id="13" name="TextBox 12"/>
          <p:cNvSpPr txBox="1"/>
          <p:nvPr/>
        </p:nvSpPr>
        <p:spPr>
          <a:xfrm>
            <a:off x="5040480" y="4293096"/>
            <a:ext cx="4356056" cy="1107996"/>
          </a:xfrm>
          <a:prstGeom prst="rect">
            <a:avLst/>
          </a:prstGeom>
          <a:noFill/>
        </p:spPr>
        <p:txBody>
          <a:bodyPr wrap="square" rtlCol="0">
            <a:spAutoFit/>
          </a:bodyPr>
          <a:lstStyle/>
          <a:p>
            <a:r>
              <a:rPr lang="en-US" altLang="ko-KR" sz="2400" b="1" dirty="0">
                <a:solidFill>
                  <a:srgbClr val="212121"/>
                </a:solidFill>
                <a:latin typeface="+mj-lt"/>
                <a:ea typeface="굴림" panose="020B0600000101010101" pitchFamily="50" charset="-127"/>
                <a:cs typeface="함초롬바탕" panose="02030604000101010101" pitchFamily="18" charset="-127"/>
              </a:rPr>
              <a:t>L</a:t>
            </a:r>
            <a:r>
              <a:rPr lang="ko-KR" altLang="ko-KR" sz="2400" b="1" dirty="0" err="1">
                <a:solidFill>
                  <a:srgbClr val="212121"/>
                </a:solidFill>
                <a:latin typeface="+mj-lt"/>
                <a:ea typeface="굴림" panose="020B0600000101010101" pitchFamily="50" charset="-127"/>
                <a:cs typeface="함초롬바탕" panose="02030604000101010101" pitchFamily="18" charset="-127"/>
              </a:rPr>
              <a:t>uminance</a:t>
            </a:r>
            <a:r>
              <a:rPr lang="ko-KR" altLang="ko-KR" sz="2400" b="1" dirty="0">
                <a:solidFill>
                  <a:srgbClr val="212121"/>
                </a:solidFill>
                <a:latin typeface="+mj-lt"/>
                <a:ea typeface="굴림" panose="020B0600000101010101" pitchFamily="50" charset="-127"/>
                <a:cs typeface="함초롬바탕" panose="02030604000101010101" pitchFamily="18" charset="-127"/>
              </a:rPr>
              <a:t> </a:t>
            </a:r>
            <a:r>
              <a:rPr lang="ko-KR" altLang="ko-KR" sz="2400" b="1" dirty="0" err="1">
                <a:solidFill>
                  <a:srgbClr val="212121"/>
                </a:solidFill>
                <a:latin typeface="+mj-lt"/>
                <a:ea typeface="굴림" panose="020B0600000101010101" pitchFamily="50" charset="-127"/>
                <a:cs typeface="함초롬바탕" panose="02030604000101010101" pitchFamily="18" charset="-127"/>
              </a:rPr>
              <a:t>depending</a:t>
            </a:r>
            <a:r>
              <a:rPr lang="ko-KR" altLang="ko-KR" sz="2400" b="1" dirty="0">
                <a:solidFill>
                  <a:srgbClr val="212121"/>
                </a:solidFill>
                <a:latin typeface="+mj-lt"/>
                <a:ea typeface="굴림" panose="020B0600000101010101" pitchFamily="50" charset="-127"/>
                <a:cs typeface="함초롬바탕" panose="02030604000101010101" pitchFamily="18" charset="-127"/>
              </a:rPr>
              <a:t> </a:t>
            </a:r>
            <a:r>
              <a:rPr lang="ko-KR" altLang="ko-KR" sz="2400" b="1" dirty="0" err="1">
                <a:solidFill>
                  <a:srgbClr val="212121"/>
                </a:solidFill>
                <a:latin typeface="+mj-lt"/>
                <a:ea typeface="굴림" panose="020B0600000101010101" pitchFamily="50" charset="-127"/>
                <a:cs typeface="함초롬바탕" panose="02030604000101010101" pitchFamily="18" charset="-127"/>
              </a:rPr>
              <a:t>on</a:t>
            </a:r>
            <a:r>
              <a:rPr lang="ko-KR" altLang="ko-KR" sz="2400" b="1" dirty="0">
                <a:solidFill>
                  <a:srgbClr val="212121"/>
                </a:solidFill>
                <a:latin typeface="+mj-lt"/>
                <a:ea typeface="굴림" panose="020B0600000101010101" pitchFamily="50" charset="-127"/>
                <a:cs typeface="함초롬바탕" panose="02030604000101010101" pitchFamily="18" charset="-127"/>
              </a:rPr>
              <a:t> </a:t>
            </a:r>
            <a:r>
              <a:rPr lang="ko-KR" altLang="ko-KR" sz="2400" b="1" dirty="0" err="1">
                <a:solidFill>
                  <a:srgbClr val="212121"/>
                </a:solidFill>
                <a:latin typeface="+mj-lt"/>
                <a:ea typeface="굴림" panose="020B0600000101010101" pitchFamily="50" charset="-127"/>
                <a:cs typeface="함초롬바탕" panose="02030604000101010101" pitchFamily="18" charset="-127"/>
              </a:rPr>
              <a:t>elongation</a:t>
            </a:r>
            <a:r>
              <a:rPr lang="ko-KR" altLang="ko-KR" sz="2400" b="1" dirty="0">
                <a:latin typeface="+mj-lt"/>
                <a:ea typeface="굴림" panose="020B0600000101010101" pitchFamily="50" charset="-127"/>
                <a:cs typeface="함초롬바탕" panose="02030604000101010101" pitchFamily="18" charset="-127"/>
              </a:rPr>
              <a:t> </a:t>
            </a:r>
          </a:p>
          <a:p>
            <a:endParaRPr lang="ko-KR" altLang="en-US" dirty="0">
              <a:latin typeface="+mj-lt"/>
              <a:ea typeface="굴림" panose="020B0600000101010101" pitchFamily="50" charset="-127"/>
            </a:endParaRPr>
          </a:p>
        </p:txBody>
      </p:sp>
      <p:sp>
        <p:nvSpPr>
          <p:cNvPr id="14" name="TextBox 13">
            <a:extLst>
              <a:ext uri="{FF2B5EF4-FFF2-40B4-BE49-F238E27FC236}">
                <a16:creationId xmlns:a16="http://schemas.microsoft.com/office/drawing/2014/main" id="{53BE61B3-B83F-4FB8-A80C-8AEE6F091FD8}"/>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Tree>
    <p:extLst>
      <p:ext uri="{BB962C8B-B14F-4D97-AF65-F5344CB8AC3E}">
        <p14:creationId xmlns:p14="http://schemas.microsoft.com/office/powerpoint/2010/main" val="3648707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직선 연결선 3"/>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10" name="그림 9"/>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pic>
        <p:nvPicPr>
          <p:cNvPr id="6" name="그림 5"/>
          <p:cNvPicPr/>
          <p:nvPr/>
        </p:nvPicPr>
        <p:blipFill rotWithShape="1">
          <a:blip r:embed="rId4"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sp>
        <p:nvSpPr>
          <p:cNvPr id="12" name="제목 2"/>
          <p:cNvSpPr txBox="1">
            <a:spLocks/>
          </p:cNvSpPr>
          <p:nvPr/>
        </p:nvSpPr>
        <p:spPr>
          <a:xfrm>
            <a:off x="27816" y="2435706"/>
            <a:ext cx="9144000" cy="1008111"/>
          </a:xfrm>
          <a:prstGeom prst="rect">
            <a:avLst/>
          </a:prstGeom>
        </p:spPr>
        <p:txBody>
          <a:bodyPr/>
          <a:lstStyle>
            <a:lvl1pPr marL="320040" indent="-320040" algn="r" defTabSz="914400" rtl="0" eaLnBrk="1" latinLnBrk="1"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pPr marL="182880" indent="0" algn="ctr">
              <a:buNone/>
            </a:pPr>
            <a:r>
              <a:rPr lang="en-US" altLang="ko-KR" sz="4800" dirty="0">
                <a:ea typeface="굴림" panose="020B0600000101010101" pitchFamily="50" charset="-127"/>
              </a:rPr>
              <a:t>Thank you for attention</a:t>
            </a:r>
            <a:endParaRPr lang="ko-KR" altLang="en-US" dirty="0">
              <a:ea typeface="굴림" panose="020B0600000101010101" pitchFamily="50" charset="-127"/>
            </a:endParaRPr>
          </a:p>
        </p:txBody>
      </p:sp>
      <p:sp>
        <p:nvSpPr>
          <p:cNvPr id="11" name="TextBox 10">
            <a:extLst>
              <a:ext uri="{FF2B5EF4-FFF2-40B4-BE49-F238E27FC236}">
                <a16:creationId xmlns:a16="http://schemas.microsoft.com/office/drawing/2014/main" id="{968505F8-CF61-4721-B9C1-72D03A69876D}"/>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
        <p:nvSpPr>
          <p:cNvPr id="13" name="슬라이드 번호 개체 틀 3">
            <a:extLst>
              <a:ext uri="{FF2B5EF4-FFF2-40B4-BE49-F238E27FC236}">
                <a16:creationId xmlns:a16="http://schemas.microsoft.com/office/drawing/2014/main" id="{188593D2-88CC-4899-905B-653F42C036AE}"/>
              </a:ext>
            </a:extLst>
          </p:cNvPr>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17</a:t>
            </a:fld>
            <a:endParaRPr lang="en-US" dirty="0">
              <a:latin typeface="+mj-lt"/>
              <a:ea typeface="굴림" panose="020B0600000101010101" pitchFamily="50" charset="-127"/>
            </a:endParaRPr>
          </a:p>
        </p:txBody>
      </p:sp>
    </p:spTree>
    <p:extLst>
      <p:ext uri="{BB962C8B-B14F-4D97-AF65-F5344CB8AC3E}">
        <p14:creationId xmlns:p14="http://schemas.microsoft.com/office/powerpoint/2010/main" val="366954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3696" y="-6721"/>
            <a:ext cx="9147696" cy="1095461"/>
          </a:xfrm>
        </p:spPr>
        <p:txBody>
          <a:bodyPr/>
          <a:lstStyle/>
          <a:p>
            <a:pPr algn="ctr"/>
            <a:r>
              <a:rPr lang="en-US" altLang="ko-KR" sz="3200" b="1" cap="none" dirty="0">
                <a:ea typeface="굴림" panose="020B0600000101010101" pitchFamily="50" charset="-127"/>
              </a:rPr>
              <a:t>Contents</a:t>
            </a:r>
            <a:endParaRPr lang="ko-KR" altLang="en-US" sz="3200" b="1" cap="none" dirty="0">
              <a:ea typeface="굴림" panose="020B0600000101010101" pitchFamily="50" charset="-127"/>
              <a:cs typeface="함초롬바탕" panose="02030504000101010101" pitchFamily="18"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2</a:t>
            </a:fld>
            <a:endParaRPr lang="en-US" dirty="0">
              <a:latin typeface="+mj-lt"/>
              <a:ea typeface="굴림" panose="020B0600000101010101" pitchFamily="50" charset="-127"/>
            </a:endParaRPr>
          </a:p>
        </p:txBody>
      </p:sp>
      <p:pic>
        <p:nvPicPr>
          <p:cNvPr id="39" name="그림 38"/>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pic>
        <p:nvPicPr>
          <p:cNvPr id="8" name="그림 7"/>
          <p:cNvPicPr/>
          <p:nvPr/>
        </p:nvPicPr>
        <p:blipFill rotWithShape="1">
          <a:blip r:embed="rId4"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sp>
        <p:nvSpPr>
          <p:cNvPr id="14" name="TextBox 13"/>
          <p:cNvSpPr txBox="1"/>
          <p:nvPr/>
        </p:nvSpPr>
        <p:spPr>
          <a:xfrm>
            <a:off x="4860032" y="994051"/>
            <a:ext cx="3816424" cy="3227037"/>
          </a:xfrm>
          <a:prstGeom prst="rect">
            <a:avLst/>
          </a:prstGeom>
          <a:noFill/>
        </p:spPr>
        <p:txBody>
          <a:bodyPr wrap="square" rtlCol="0">
            <a:spAutoFit/>
          </a:bodyPr>
          <a:lstStyle/>
          <a:p>
            <a:pPr>
              <a:lnSpc>
                <a:spcPct val="150000"/>
              </a:lnSpc>
            </a:pPr>
            <a:endParaRPr lang="en-US" altLang="ko-KR" sz="2400" b="1" dirty="0">
              <a:latin typeface="+mj-lt"/>
              <a:ea typeface="굴림" panose="020B0600000101010101" pitchFamily="50" charset="-127"/>
              <a:cs typeface="함초롬바탕" panose="02030504000101010101" pitchFamily="18" charset="-127"/>
            </a:endParaRPr>
          </a:p>
          <a:p>
            <a:pPr marL="342900" indent="-342900">
              <a:lnSpc>
                <a:spcPct val="150000"/>
              </a:lnSpc>
              <a:buFont typeface="Arial" panose="020B0604020202020204" pitchFamily="34" charset="0"/>
              <a:buChar char="•"/>
            </a:pPr>
            <a:r>
              <a:rPr lang="en-US" altLang="ko-KR" sz="2400" b="1" dirty="0">
                <a:latin typeface="+mj-lt"/>
                <a:ea typeface="굴림" panose="020B0600000101010101" pitchFamily="50" charset="-127"/>
                <a:cs typeface="함초롬바탕" panose="02030504000101010101" pitchFamily="18" charset="-127"/>
              </a:rPr>
              <a:t>Introduce LAB research</a:t>
            </a:r>
            <a:endParaRPr lang="en-US" altLang="ko-KR" sz="2400" dirty="0">
              <a:latin typeface="+mj-lt"/>
              <a:ea typeface="굴림" panose="020B0600000101010101" pitchFamily="50" charset="-127"/>
              <a:cs typeface="함초롬바탕" panose="02030504000101010101" pitchFamily="18" charset="-127"/>
            </a:endParaRPr>
          </a:p>
          <a:p>
            <a:pPr>
              <a:lnSpc>
                <a:spcPct val="150000"/>
              </a:lnSpc>
            </a:pPr>
            <a:r>
              <a:rPr lang="en-US" altLang="ko-KR" dirty="0">
                <a:latin typeface="+mj-lt"/>
                <a:ea typeface="굴림" panose="020B0600000101010101" pitchFamily="50" charset="-127"/>
                <a:cs typeface="함초롬바탕" panose="02030504000101010101" pitchFamily="18" charset="-127"/>
              </a:rPr>
              <a:t> - Presbyopia glass</a:t>
            </a:r>
          </a:p>
          <a:p>
            <a:pPr>
              <a:lnSpc>
                <a:spcPct val="150000"/>
              </a:lnSpc>
            </a:pPr>
            <a:r>
              <a:rPr lang="en-US" altLang="ko-KR" dirty="0">
                <a:latin typeface="+mj-lt"/>
                <a:ea typeface="굴림" panose="020B0600000101010101" pitchFamily="50" charset="-127"/>
                <a:cs typeface="함초롬바탕" panose="02030504000101010101" pitchFamily="18" charset="-127"/>
              </a:rPr>
              <a:t> - Taste Sensor </a:t>
            </a:r>
          </a:p>
          <a:p>
            <a:pPr>
              <a:lnSpc>
                <a:spcPct val="150000"/>
              </a:lnSpc>
            </a:pPr>
            <a:r>
              <a:rPr lang="en-US" altLang="ko-KR" dirty="0">
                <a:latin typeface="+mj-lt"/>
                <a:ea typeface="굴림" panose="020B0600000101010101" pitchFamily="50" charset="-127"/>
                <a:cs typeface="함초롬바탕" panose="02030504000101010101" pitchFamily="18" charset="-127"/>
              </a:rPr>
              <a:t> - Stretchable display                                       </a:t>
            </a:r>
          </a:p>
          <a:p>
            <a:pPr>
              <a:lnSpc>
                <a:spcPct val="150000"/>
              </a:lnSpc>
            </a:pPr>
            <a:r>
              <a:rPr lang="en-US" altLang="ko-KR" dirty="0">
                <a:latin typeface="+mj-lt"/>
                <a:ea typeface="굴림" panose="020B0600000101010101" pitchFamily="50" charset="-127"/>
                <a:cs typeface="함초롬바탕" panose="02030504000101010101" pitchFamily="18" charset="-127"/>
              </a:rPr>
              <a:t> - </a:t>
            </a:r>
            <a:r>
              <a:rPr lang="en-US" altLang="ja-JP" dirty="0">
                <a:latin typeface="+mj-lt"/>
                <a:ea typeface="굴림" panose="020B0600000101010101" pitchFamily="50" charset="-127"/>
                <a:cs typeface="함초롬바탕" panose="02030504000101010101" pitchFamily="18" charset="-127"/>
              </a:rPr>
              <a:t>Interfacial oxidation</a:t>
            </a:r>
          </a:p>
          <a:p>
            <a:pPr>
              <a:lnSpc>
                <a:spcPct val="150000"/>
              </a:lnSpc>
            </a:pPr>
            <a:endParaRPr lang="en-US" altLang="ko-KR" dirty="0">
              <a:latin typeface="+mj-lt"/>
              <a:ea typeface="굴림" panose="020B0600000101010101" pitchFamily="50" charset="-127"/>
              <a:cs typeface="함초롬바탕" panose="02030504000101010101" pitchFamily="18" charset="-127"/>
            </a:endParaRPr>
          </a:p>
        </p:txBody>
      </p:sp>
      <p:sp>
        <p:nvSpPr>
          <p:cNvPr id="16" name="TextBox 15"/>
          <p:cNvSpPr txBox="1"/>
          <p:nvPr/>
        </p:nvSpPr>
        <p:spPr>
          <a:xfrm>
            <a:off x="971600" y="977501"/>
            <a:ext cx="3600400" cy="2811539"/>
          </a:xfrm>
          <a:prstGeom prst="rect">
            <a:avLst/>
          </a:prstGeom>
          <a:noFill/>
        </p:spPr>
        <p:txBody>
          <a:bodyPr wrap="square" rtlCol="0">
            <a:spAutoFit/>
          </a:bodyPr>
          <a:lstStyle/>
          <a:p>
            <a:pPr>
              <a:lnSpc>
                <a:spcPct val="150000"/>
              </a:lnSpc>
            </a:pPr>
            <a:endParaRPr lang="en-US" altLang="ko-KR" sz="2400" b="1" dirty="0">
              <a:latin typeface="+mj-lt"/>
              <a:ea typeface="굴림" panose="020B0600000101010101" pitchFamily="50" charset="-127"/>
              <a:cs typeface="함초롬바탕" panose="02030504000101010101" pitchFamily="18" charset="-127"/>
            </a:endParaRPr>
          </a:p>
          <a:p>
            <a:pPr marL="342900" indent="-342900">
              <a:lnSpc>
                <a:spcPct val="150000"/>
              </a:lnSpc>
              <a:buFont typeface="Arial" panose="020B0604020202020204" pitchFamily="34" charset="0"/>
              <a:buChar char="•"/>
            </a:pPr>
            <a:r>
              <a:rPr lang="en-US" altLang="ko-KR" sz="2400" b="1" dirty="0">
                <a:latin typeface="+mj-lt"/>
                <a:ea typeface="굴림" panose="020B0600000101010101" pitchFamily="50" charset="-127"/>
                <a:cs typeface="함초롬바탕" panose="02030504000101010101" pitchFamily="18" charset="-127"/>
              </a:rPr>
              <a:t>Introduce LAB people</a:t>
            </a:r>
          </a:p>
          <a:p>
            <a:pPr>
              <a:lnSpc>
                <a:spcPct val="150000"/>
              </a:lnSpc>
            </a:pPr>
            <a:r>
              <a:rPr lang="en-US" altLang="ko-KR" dirty="0">
                <a:latin typeface="+mj-lt"/>
                <a:ea typeface="굴림" panose="020B0600000101010101" pitchFamily="50" charset="-127"/>
                <a:cs typeface="함초롬바탕" panose="02030504000101010101" pitchFamily="18" charset="-127"/>
              </a:rPr>
              <a:t> - Professor</a:t>
            </a:r>
          </a:p>
          <a:p>
            <a:pPr>
              <a:lnSpc>
                <a:spcPct val="150000"/>
              </a:lnSpc>
            </a:pPr>
            <a:r>
              <a:rPr lang="en-US" altLang="ko-KR" dirty="0">
                <a:latin typeface="+mj-lt"/>
                <a:ea typeface="굴림" panose="020B0600000101010101" pitchFamily="50" charset="-127"/>
                <a:cs typeface="함초롬바탕" panose="02030504000101010101" pitchFamily="18" charset="-127"/>
              </a:rPr>
              <a:t> - Doctor’s course</a:t>
            </a:r>
          </a:p>
          <a:p>
            <a:pPr>
              <a:lnSpc>
                <a:spcPct val="150000"/>
              </a:lnSpc>
            </a:pPr>
            <a:r>
              <a:rPr lang="en-US" altLang="ko-KR" dirty="0">
                <a:latin typeface="+mj-lt"/>
                <a:ea typeface="굴림" panose="020B0600000101010101" pitchFamily="50" charset="-127"/>
                <a:cs typeface="함초롬바탕" panose="02030504000101010101" pitchFamily="18" charset="-127"/>
              </a:rPr>
              <a:t> - Master’s course</a:t>
            </a:r>
          </a:p>
          <a:p>
            <a:pPr>
              <a:lnSpc>
                <a:spcPct val="150000"/>
              </a:lnSpc>
            </a:pPr>
            <a:r>
              <a:rPr lang="en-US" altLang="ko-KR" dirty="0">
                <a:latin typeface="+mj-lt"/>
                <a:ea typeface="굴림" panose="020B0600000101010101" pitchFamily="50" charset="-127"/>
                <a:cs typeface="함초롬바탕" panose="02030504000101010101" pitchFamily="18" charset="-127"/>
              </a:rPr>
              <a:t> - Undergraduate</a:t>
            </a:r>
          </a:p>
        </p:txBody>
      </p:sp>
      <p:sp>
        <p:nvSpPr>
          <p:cNvPr id="15" name="TextBox 14">
            <a:extLst>
              <a:ext uri="{FF2B5EF4-FFF2-40B4-BE49-F238E27FC236}">
                <a16:creationId xmlns:a16="http://schemas.microsoft.com/office/drawing/2014/main" id="{51A0233A-9842-4CD9-BD1E-33DA655E4130}"/>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cxnSp>
        <p:nvCxnSpPr>
          <p:cNvPr id="17" name="직선 연결선 16">
            <a:extLst>
              <a:ext uri="{FF2B5EF4-FFF2-40B4-BE49-F238E27FC236}">
                <a16:creationId xmlns:a16="http://schemas.microsoft.com/office/drawing/2014/main" id="{FE351AC4-B42F-4548-B1B0-22C80DCD1324}"/>
              </a:ext>
            </a:extLst>
          </p:cNvPr>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612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6721"/>
            <a:ext cx="9144000" cy="1095461"/>
          </a:xfrm>
        </p:spPr>
        <p:txBody>
          <a:bodyPr/>
          <a:lstStyle/>
          <a:p>
            <a:pPr marL="0" indent="0" algn="ctr">
              <a:buNone/>
            </a:pPr>
            <a:r>
              <a:rPr lang="en-US" altLang="ko-KR" sz="3200" cap="none" dirty="0">
                <a:ea typeface="굴림" panose="020B0600000101010101" pitchFamily="50" charset="-127"/>
              </a:rPr>
              <a:t>Introduction</a:t>
            </a:r>
            <a:endParaRPr lang="ko-KR" altLang="en-US" sz="3200" cap="none" dirty="0">
              <a:ea typeface="굴림" panose="020B0600000101010101" pitchFamily="50" charset="-127"/>
              <a:cs typeface="함초롬바탕" panose="02030504000101010101" pitchFamily="18"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3</a:t>
            </a:fld>
            <a:endParaRPr lang="en-US" dirty="0">
              <a:latin typeface="+mj-lt"/>
              <a:ea typeface="굴림" panose="020B0600000101010101" pitchFamily="50" charset="-127"/>
            </a:endParaRPr>
          </a:p>
        </p:txBody>
      </p:sp>
      <p:pic>
        <p:nvPicPr>
          <p:cNvPr id="39" name="그림 38"/>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sp>
        <p:nvSpPr>
          <p:cNvPr id="2" name="TextBox 1"/>
          <p:cNvSpPr txBox="1"/>
          <p:nvPr/>
        </p:nvSpPr>
        <p:spPr>
          <a:xfrm>
            <a:off x="2274897" y="3645024"/>
            <a:ext cx="4590510" cy="1420902"/>
          </a:xfrm>
          <a:prstGeom prst="rect">
            <a:avLst/>
          </a:prstGeom>
          <a:noFill/>
        </p:spPr>
        <p:txBody>
          <a:bodyPr wrap="square" rtlCol="0">
            <a:spAutoFit/>
          </a:bodyPr>
          <a:lstStyle/>
          <a:p>
            <a:pPr algn="ctr">
              <a:lnSpc>
                <a:spcPct val="150000"/>
              </a:lnSpc>
            </a:pPr>
            <a:r>
              <a:rPr lang="en-US" altLang="ko-KR" sz="2000" b="1" dirty="0">
                <a:latin typeface="+mj-lt"/>
                <a:ea typeface="굴림" panose="020B0600000101010101" pitchFamily="50" charset="-127"/>
                <a:cs typeface="함초롬바탕" panose="02030504000101010101" pitchFamily="18" charset="-127"/>
              </a:rPr>
              <a:t>Name : </a:t>
            </a:r>
            <a:r>
              <a:rPr lang="en-US" altLang="ko-KR" sz="2000" b="1" dirty="0" err="1">
                <a:latin typeface="+mj-lt"/>
                <a:ea typeface="굴림" panose="020B0600000101010101" pitchFamily="50" charset="-127"/>
                <a:cs typeface="함초롬바탕" panose="02030504000101010101" pitchFamily="18" charset="-127"/>
              </a:rPr>
              <a:t>YounJin</a:t>
            </a:r>
            <a:r>
              <a:rPr lang="en-US" altLang="ko-KR" sz="2000" b="1" dirty="0">
                <a:latin typeface="+mj-lt"/>
                <a:ea typeface="굴림" panose="020B0600000101010101" pitchFamily="50" charset="-127"/>
                <a:cs typeface="함초롬바탕" panose="02030504000101010101" pitchFamily="18" charset="-127"/>
              </a:rPr>
              <a:t> Kim</a:t>
            </a:r>
          </a:p>
          <a:p>
            <a:pPr algn="ctr">
              <a:lnSpc>
                <a:spcPct val="150000"/>
              </a:lnSpc>
            </a:pPr>
            <a:r>
              <a:rPr lang="en-US" altLang="ko-KR" sz="2000" b="1" dirty="0">
                <a:latin typeface="+mj-lt"/>
                <a:ea typeface="굴림" panose="020B0600000101010101" pitchFamily="50" charset="-127"/>
                <a:cs typeface="함초롬바탕" panose="02030504000101010101" pitchFamily="18" charset="-127"/>
              </a:rPr>
              <a:t>Age : 20 (Undergraduate)</a:t>
            </a:r>
          </a:p>
          <a:p>
            <a:pPr algn="ctr">
              <a:lnSpc>
                <a:spcPct val="150000"/>
              </a:lnSpc>
            </a:pPr>
            <a:r>
              <a:rPr lang="en-US" altLang="ko-KR" sz="2000" b="1" dirty="0">
                <a:latin typeface="+mj-lt"/>
                <a:ea typeface="굴림" panose="020B0600000101010101" pitchFamily="50" charset="-127"/>
                <a:cs typeface="함초롬바탕" panose="02030504000101010101" pitchFamily="18" charset="-127"/>
              </a:rPr>
              <a:t>Major: </a:t>
            </a:r>
            <a:r>
              <a:rPr lang="en-US" altLang="ko-KR" sz="2000" b="1" dirty="0">
                <a:latin typeface="+mj-lt"/>
                <a:ea typeface="굴림" panose="020B0600000101010101" pitchFamily="50" charset="-127"/>
              </a:rPr>
              <a:t>Electronic Display Engineering</a:t>
            </a:r>
            <a:endParaRPr lang="en-US" altLang="ko-KR" sz="2000" b="1" dirty="0">
              <a:latin typeface="+mj-lt"/>
              <a:ea typeface="굴림" panose="020B0600000101010101" pitchFamily="50" charset="-127"/>
              <a:cs typeface="함초롬바탕" panose="02030504000101010101" pitchFamily="18" charset="-127"/>
            </a:endParaRPr>
          </a:p>
        </p:txBody>
      </p:sp>
      <p:pic>
        <p:nvPicPr>
          <p:cNvPr id="8" name="그림 7"/>
          <p:cNvPicPr/>
          <p:nvPr/>
        </p:nvPicPr>
        <p:blipFill rotWithShape="1">
          <a:blip r:embed="rId4"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8765" y="1708935"/>
            <a:ext cx="1666470" cy="194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a:extLst>
              <a:ext uri="{FF2B5EF4-FFF2-40B4-BE49-F238E27FC236}">
                <a16:creationId xmlns:a16="http://schemas.microsoft.com/office/drawing/2014/main" id="{A0510AFE-EC15-40B3-BAC4-CAEC3CD4D636}"/>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cxnSp>
        <p:nvCxnSpPr>
          <p:cNvPr id="16" name="직선 연결선 15">
            <a:extLst>
              <a:ext uri="{FF2B5EF4-FFF2-40B4-BE49-F238E27FC236}">
                <a16:creationId xmlns:a16="http://schemas.microsoft.com/office/drawing/2014/main" id="{27D81686-4AAC-4F46-AD6E-E7AB37E780FF}"/>
              </a:ext>
            </a:extLst>
          </p:cNvPr>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555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0"/>
            <a:ext cx="9144000" cy="1088740"/>
          </a:xfrm>
        </p:spPr>
        <p:txBody>
          <a:bodyPr/>
          <a:lstStyle/>
          <a:p>
            <a:pPr lvl="0" algn="ctr">
              <a:defRPr lang="ko-KR" altLang="en-US"/>
            </a:pPr>
            <a:r>
              <a:rPr lang="en-US" altLang="ko-KR" sz="3200" cap="none" dirty="0">
                <a:ea typeface="굴림" panose="020B0600000101010101" pitchFamily="50" charset="-127"/>
              </a:rPr>
              <a:t>Introduction of ED Lab Personnel</a:t>
            </a:r>
            <a:endParaRPr lang="ko-KR" altLang="en-US" sz="3200" cap="none" dirty="0">
              <a:ea typeface="굴림" panose="020B0600000101010101" pitchFamily="50"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4</a:t>
            </a:fld>
            <a:endParaRPr lang="en-US" dirty="0">
              <a:latin typeface="+mj-lt"/>
              <a:ea typeface="굴림" panose="020B0600000101010101" pitchFamily="50" charset="-127"/>
            </a:endParaRPr>
          </a:p>
        </p:txBody>
      </p:sp>
      <p:cxnSp>
        <p:nvCxnSpPr>
          <p:cNvPr id="6" name="직선 연결선 5"/>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1026" name="Picture 2" descr="C:\Users\june\Desktop\교수님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7904" y="2060848"/>
            <a:ext cx="2160239" cy="2413240"/>
          </a:xfrm>
          <a:prstGeom prst="rect">
            <a:avLst/>
          </a:prstGeom>
          <a:noFill/>
          <a:extLst>
            <a:ext uri="{909E8E84-426E-40DD-AFC4-6F175D3DCCD1}">
              <a14:hiddenFill xmlns:a14="http://schemas.microsoft.com/office/drawing/2010/main">
                <a:solidFill>
                  <a:srgbClr val="FFFFFF"/>
                </a:solidFill>
              </a14:hiddenFill>
            </a:ext>
          </a:extLst>
        </p:spPr>
      </p:pic>
      <p:pic>
        <p:nvPicPr>
          <p:cNvPr id="39" name="그림 38"/>
          <p:cNvPicPr/>
          <p:nvPr/>
        </p:nvPicPr>
        <p:blipFill rotWithShape="1">
          <a:blip r:embed="rId4"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pic>
        <p:nvPicPr>
          <p:cNvPr id="36" name="그림 35"/>
          <p:cNvPicPr/>
          <p:nvPr/>
        </p:nvPicPr>
        <p:blipFill rotWithShape="1">
          <a:blip r:embed="rId5"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sp>
        <p:nvSpPr>
          <p:cNvPr id="46" name="TextBox 45"/>
          <p:cNvSpPr txBox="1"/>
          <p:nvPr/>
        </p:nvSpPr>
        <p:spPr>
          <a:xfrm>
            <a:off x="3150942" y="4509120"/>
            <a:ext cx="3221258" cy="400110"/>
          </a:xfrm>
          <a:prstGeom prst="rect">
            <a:avLst/>
          </a:prstGeom>
          <a:noFill/>
        </p:spPr>
        <p:txBody>
          <a:bodyPr wrap="square" rtlCol="0">
            <a:spAutoFit/>
          </a:bodyPr>
          <a:lstStyle/>
          <a:p>
            <a:pPr algn="ctr"/>
            <a:r>
              <a:rPr lang="en-US" altLang="ko-KR" sz="2000" b="1" dirty="0">
                <a:latin typeface="+mj-lt"/>
                <a:ea typeface="굴림" panose="020B0600000101010101" pitchFamily="50" charset="-127"/>
                <a:cs typeface="함초롬바탕" panose="02030504000101010101" pitchFamily="18" charset="-127"/>
              </a:rPr>
              <a:t>ByungSeoung Bae</a:t>
            </a:r>
            <a:endParaRPr lang="ko-KR" altLang="en-US" sz="2000" b="1" dirty="0">
              <a:latin typeface="+mj-lt"/>
              <a:ea typeface="굴림" panose="020B0600000101010101" pitchFamily="50" charset="-127"/>
              <a:cs typeface="함초롬바탕" panose="02030504000101010101" pitchFamily="18" charset="-127"/>
            </a:endParaRPr>
          </a:p>
        </p:txBody>
      </p:sp>
      <p:sp>
        <p:nvSpPr>
          <p:cNvPr id="47" name="TextBox 46"/>
          <p:cNvSpPr txBox="1"/>
          <p:nvPr/>
        </p:nvSpPr>
        <p:spPr>
          <a:xfrm>
            <a:off x="3150942" y="1527175"/>
            <a:ext cx="3221258" cy="461665"/>
          </a:xfrm>
          <a:prstGeom prst="rect">
            <a:avLst/>
          </a:prstGeom>
          <a:noFill/>
        </p:spPr>
        <p:txBody>
          <a:bodyPr wrap="square" rtlCol="0">
            <a:spAutoFit/>
          </a:bodyPr>
          <a:lstStyle/>
          <a:p>
            <a:pPr algn="ctr"/>
            <a:r>
              <a:rPr lang="en-US" altLang="ko-KR" sz="2400" b="1" dirty="0">
                <a:latin typeface="+mj-lt"/>
                <a:ea typeface="굴림" panose="020B0600000101010101" pitchFamily="50" charset="-127"/>
                <a:cs typeface="함초롬바탕" panose="02030504000101010101" pitchFamily="18" charset="-127"/>
              </a:rPr>
              <a:t>Professor</a:t>
            </a:r>
            <a:endParaRPr lang="ko-KR" altLang="en-US" sz="2400" b="1" dirty="0">
              <a:latin typeface="+mj-lt"/>
              <a:ea typeface="굴림" panose="020B0600000101010101" pitchFamily="50" charset="-127"/>
              <a:cs typeface="함초롬바탕" panose="02030504000101010101" pitchFamily="18" charset="-127"/>
            </a:endParaRPr>
          </a:p>
        </p:txBody>
      </p:sp>
      <p:sp>
        <p:nvSpPr>
          <p:cNvPr id="12" name="TextBox 11">
            <a:extLst>
              <a:ext uri="{FF2B5EF4-FFF2-40B4-BE49-F238E27FC236}">
                <a16:creationId xmlns:a16="http://schemas.microsoft.com/office/drawing/2014/main" id="{DA775027-A15A-4DF2-90CB-7C2918688F06}"/>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Tree>
    <p:extLst>
      <p:ext uri="{BB962C8B-B14F-4D97-AF65-F5344CB8AC3E}">
        <p14:creationId xmlns:p14="http://schemas.microsoft.com/office/powerpoint/2010/main" val="67432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0"/>
            <a:ext cx="9144000" cy="1088740"/>
          </a:xfrm>
        </p:spPr>
        <p:txBody>
          <a:bodyPr/>
          <a:lstStyle/>
          <a:p>
            <a:pPr lvl="0" algn="ctr">
              <a:defRPr lang="ko-KR" altLang="en-US"/>
            </a:pPr>
            <a:r>
              <a:rPr lang="en-US" altLang="ko-KR" sz="3200" cap="none" dirty="0">
                <a:ea typeface="굴림" panose="020B0600000101010101" pitchFamily="50" charset="-127"/>
              </a:rPr>
              <a:t>Introduction of ED Lab Personnel</a:t>
            </a:r>
            <a:endParaRPr lang="ko-KR" altLang="en-US" sz="3200" cap="none" dirty="0">
              <a:ea typeface="굴림" panose="020B0600000101010101" pitchFamily="50"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5</a:t>
            </a:fld>
            <a:endParaRPr lang="en-US" dirty="0">
              <a:latin typeface="+mj-lt"/>
              <a:ea typeface="굴림" panose="020B0600000101010101" pitchFamily="50" charset="-127"/>
            </a:endParaRPr>
          </a:p>
        </p:txBody>
      </p:sp>
      <p:cxnSp>
        <p:nvCxnSpPr>
          <p:cNvPr id="6" name="직선 연결선 5"/>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39" name="그림 38"/>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pic>
        <p:nvPicPr>
          <p:cNvPr id="36" name="그림 35"/>
          <p:cNvPicPr/>
          <p:nvPr/>
        </p:nvPicPr>
        <p:blipFill rotWithShape="1">
          <a:blip r:embed="rId4"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pic>
        <p:nvPicPr>
          <p:cNvPr id="1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7904" y="2276872"/>
            <a:ext cx="1656184" cy="172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868144" y="2276872"/>
            <a:ext cx="1404156" cy="1723831"/>
          </a:xfrm>
          <a:prstGeom prst="rect">
            <a:avLst/>
          </a:prstGeom>
          <a:noFill/>
          <a:ln>
            <a:noFill/>
          </a:ln>
          <a:effectLst/>
        </p:spPr>
      </p:pic>
      <p:pic>
        <p:nvPicPr>
          <p:cNvPr id="14" name="Picture 5" descr="C:\Users\june\Desktop\연구원 사진\종모형.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91680" y="2276872"/>
            <a:ext cx="1350622" cy="17238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987824" y="1527175"/>
            <a:ext cx="3221258" cy="461665"/>
          </a:xfrm>
          <a:prstGeom prst="rect">
            <a:avLst/>
          </a:prstGeom>
          <a:noFill/>
        </p:spPr>
        <p:txBody>
          <a:bodyPr wrap="square" rtlCol="0">
            <a:spAutoFit/>
          </a:bodyPr>
          <a:lstStyle/>
          <a:p>
            <a:pPr algn="ctr"/>
            <a:r>
              <a:rPr lang="en-US" altLang="ko-KR" sz="2400" b="1" dirty="0">
                <a:latin typeface="+mj-lt"/>
                <a:ea typeface="굴림" panose="020B0600000101010101" pitchFamily="50" charset="-127"/>
              </a:rPr>
              <a:t>Doctor’s course</a:t>
            </a:r>
            <a:endParaRPr lang="ko-KR" altLang="en-US" sz="2400" b="1" dirty="0">
              <a:latin typeface="+mj-lt"/>
              <a:ea typeface="굴림" panose="020B0600000101010101" pitchFamily="50" charset="-127"/>
              <a:cs typeface="함초롬바탕" panose="02030504000101010101" pitchFamily="18" charset="-127"/>
            </a:endParaRPr>
          </a:p>
        </p:txBody>
      </p:sp>
      <p:sp>
        <p:nvSpPr>
          <p:cNvPr id="16" name="TextBox 15"/>
          <p:cNvSpPr txBox="1"/>
          <p:nvPr/>
        </p:nvSpPr>
        <p:spPr>
          <a:xfrm>
            <a:off x="1547664" y="4149080"/>
            <a:ext cx="1527776" cy="338554"/>
          </a:xfrm>
          <a:prstGeom prst="rect">
            <a:avLst/>
          </a:prstGeom>
          <a:noFill/>
        </p:spPr>
        <p:txBody>
          <a:bodyPr wrap="square" rtlCol="0">
            <a:spAutoFit/>
          </a:bodyPr>
          <a:lstStyle/>
          <a:p>
            <a:pPr algn="ctr"/>
            <a:r>
              <a:rPr lang="en-US" altLang="ko-KR" sz="1600" b="1" dirty="0">
                <a:latin typeface="+mj-lt"/>
                <a:ea typeface="굴림" panose="020B0600000101010101" pitchFamily="50" charset="-127"/>
                <a:cs typeface="함초롬바탕" panose="02030504000101010101" pitchFamily="18" charset="-127"/>
              </a:rPr>
              <a:t>JongMo Lee</a:t>
            </a:r>
          </a:p>
        </p:txBody>
      </p:sp>
      <p:sp>
        <p:nvSpPr>
          <p:cNvPr id="17" name="TextBox 16"/>
          <p:cNvSpPr txBox="1"/>
          <p:nvPr/>
        </p:nvSpPr>
        <p:spPr>
          <a:xfrm>
            <a:off x="3635896" y="4170566"/>
            <a:ext cx="1838319" cy="338554"/>
          </a:xfrm>
          <a:prstGeom prst="rect">
            <a:avLst/>
          </a:prstGeom>
          <a:noFill/>
        </p:spPr>
        <p:txBody>
          <a:bodyPr wrap="square" rtlCol="0">
            <a:spAutoFit/>
          </a:bodyPr>
          <a:lstStyle/>
          <a:p>
            <a:pPr algn="ctr"/>
            <a:r>
              <a:rPr lang="en-US" altLang="ko-KR" sz="1600" b="1" dirty="0">
                <a:latin typeface="+mj-lt"/>
                <a:ea typeface="굴림" panose="020B0600000101010101" pitchFamily="50" charset="-127"/>
                <a:cs typeface="함초롬바탕" panose="02030504000101010101" pitchFamily="18" charset="-127"/>
              </a:rPr>
              <a:t>SeungJae Moon</a:t>
            </a:r>
          </a:p>
        </p:txBody>
      </p:sp>
      <p:sp>
        <p:nvSpPr>
          <p:cNvPr id="18" name="TextBox 17"/>
          <p:cNvSpPr txBox="1"/>
          <p:nvPr/>
        </p:nvSpPr>
        <p:spPr>
          <a:xfrm>
            <a:off x="5899387" y="4149080"/>
            <a:ext cx="1512168" cy="338554"/>
          </a:xfrm>
          <a:prstGeom prst="rect">
            <a:avLst/>
          </a:prstGeom>
          <a:noFill/>
        </p:spPr>
        <p:txBody>
          <a:bodyPr wrap="square" rtlCol="0">
            <a:spAutoFit/>
          </a:bodyPr>
          <a:lstStyle/>
          <a:p>
            <a:pPr algn="ctr"/>
            <a:r>
              <a:rPr lang="en-US" altLang="ko-KR" sz="1600" b="1" dirty="0">
                <a:latin typeface="+mj-lt"/>
                <a:ea typeface="굴림" panose="020B0600000101010101" pitchFamily="50" charset="-127"/>
                <a:cs typeface="함초롬바탕" panose="02030504000101010101" pitchFamily="18" charset="-127"/>
              </a:rPr>
              <a:t>InHye Kang</a:t>
            </a:r>
            <a:endParaRPr lang="ko-KR" altLang="en-US" sz="1600" b="1" dirty="0">
              <a:latin typeface="+mj-lt"/>
              <a:ea typeface="굴림" panose="020B0600000101010101" pitchFamily="50" charset="-127"/>
              <a:cs typeface="함초롬바탕" panose="02030504000101010101" pitchFamily="18" charset="-127"/>
            </a:endParaRPr>
          </a:p>
        </p:txBody>
      </p:sp>
      <p:sp>
        <p:nvSpPr>
          <p:cNvPr id="20" name="TextBox 19">
            <a:extLst>
              <a:ext uri="{FF2B5EF4-FFF2-40B4-BE49-F238E27FC236}">
                <a16:creationId xmlns:a16="http://schemas.microsoft.com/office/drawing/2014/main" id="{FA838152-9C6C-4865-9672-A22D1FB3245A}"/>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Tree>
    <p:extLst>
      <p:ext uri="{BB962C8B-B14F-4D97-AF65-F5344CB8AC3E}">
        <p14:creationId xmlns:p14="http://schemas.microsoft.com/office/powerpoint/2010/main" val="3123383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0"/>
            <a:ext cx="9144000" cy="1088740"/>
          </a:xfrm>
        </p:spPr>
        <p:txBody>
          <a:bodyPr/>
          <a:lstStyle/>
          <a:p>
            <a:pPr lvl="0" algn="ctr">
              <a:defRPr lang="ko-KR" altLang="en-US"/>
            </a:pPr>
            <a:r>
              <a:rPr lang="en-US" altLang="ko-KR" sz="3200" cap="none" dirty="0">
                <a:ea typeface="굴림" panose="020B0600000101010101" pitchFamily="50" charset="-127"/>
              </a:rPr>
              <a:t>Introduction of ED Lab Personnel</a:t>
            </a:r>
            <a:endParaRPr lang="ko-KR" altLang="en-US" sz="3200" cap="none" dirty="0">
              <a:ea typeface="굴림" panose="020B0600000101010101" pitchFamily="50"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6</a:t>
            </a:fld>
            <a:endParaRPr lang="en-US" dirty="0">
              <a:latin typeface="+mj-lt"/>
              <a:ea typeface="굴림" panose="020B0600000101010101" pitchFamily="50" charset="-127"/>
            </a:endParaRPr>
          </a:p>
        </p:txBody>
      </p:sp>
      <p:cxnSp>
        <p:nvCxnSpPr>
          <p:cNvPr id="6" name="직선 연결선 5"/>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39" name="그림 38"/>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pic>
        <p:nvPicPr>
          <p:cNvPr id="36" name="그림 35"/>
          <p:cNvPicPr/>
          <p:nvPr/>
        </p:nvPicPr>
        <p:blipFill rotWithShape="1">
          <a:blip r:embed="rId4"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sp>
        <p:nvSpPr>
          <p:cNvPr id="24" name="TextBox 23"/>
          <p:cNvSpPr txBox="1"/>
          <p:nvPr/>
        </p:nvSpPr>
        <p:spPr>
          <a:xfrm>
            <a:off x="3006926" y="1484784"/>
            <a:ext cx="3221258" cy="461665"/>
          </a:xfrm>
          <a:prstGeom prst="rect">
            <a:avLst/>
          </a:prstGeom>
          <a:noFill/>
        </p:spPr>
        <p:txBody>
          <a:bodyPr wrap="square" rtlCol="0">
            <a:spAutoFit/>
          </a:bodyPr>
          <a:lstStyle/>
          <a:p>
            <a:pPr algn="ctr"/>
            <a:r>
              <a:rPr lang="en-US" altLang="ko-KR" sz="2400" b="1" dirty="0">
                <a:latin typeface="+mj-lt"/>
                <a:ea typeface="굴림" panose="020B0600000101010101" pitchFamily="50" charset="-127"/>
              </a:rPr>
              <a:t>Master’s course</a:t>
            </a:r>
            <a:endParaRPr lang="ko-KR" altLang="en-US" sz="2400" b="1" dirty="0">
              <a:latin typeface="+mj-lt"/>
              <a:ea typeface="굴림" panose="020B0600000101010101" pitchFamily="50" charset="-127"/>
              <a:cs typeface="함초롬바탕" panose="02030504000101010101" pitchFamily="18" charset="-127"/>
            </a:endParaRPr>
          </a:p>
        </p:txBody>
      </p:sp>
      <p:pic>
        <p:nvPicPr>
          <p:cNvPr id="34" name="Picture 3" descr="C:\Users\june\Desktop\연구원 사진\강석준.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51920" y="2488505"/>
            <a:ext cx="1329582" cy="1772776"/>
          </a:xfrm>
          <a:prstGeom prst="rect">
            <a:avLst/>
          </a:prstGeom>
          <a:noFill/>
          <a:extLst>
            <a:ext uri="{909E8E84-426E-40DD-AFC4-6F175D3DCCD1}">
              <a14:hiddenFill xmlns:a14="http://schemas.microsoft.com/office/drawing/2010/main">
                <a:solidFill>
                  <a:srgbClr val="FFFFFF"/>
                </a:solidFill>
              </a14:hiddenFill>
            </a:ext>
          </a:extLst>
        </p:spPr>
      </p:pic>
      <p:pic>
        <p:nvPicPr>
          <p:cNvPr id="35" name="그림 34"/>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724128" y="2502882"/>
            <a:ext cx="1292413" cy="1772776"/>
          </a:xfrm>
          <a:prstGeom prst="rect">
            <a:avLst/>
          </a:prstGeom>
        </p:spPr>
      </p:pic>
      <p:pic>
        <p:nvPicPr>
          <p:cNvPr id="37" name="Picture 1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2051720" y="2502884"/>
            <a:ext cx="1341180" cy="1772775"/>
          </a:xfrm>
          <a:prstGeom prst="rect">
            <a:avLst/>
          </a:prstGeom>
          <a:noFill/>
          <a:ln>
            <a:noFill/>
          </a:ln>
          <a:effectLst/>
        </p:spPr>
      </p:pic>
      <p:sp>
        <p:nvSpPr>
          <p:cNvPr id="13" name="TextBox 12"/>
          <p:cNvSpPr txBox="1"/>
          <p:nvPr/>
        </p:nvSpPr>
        <p:spPr>
          <a:xfrm>
            <a:off x="5436096" y="4458598"/>
            <a:ext cx="2016224" cy="338554"/>
          </a:xfrm>
          <a:prstGeom prst="rect">
            <a:avLst/>
          </a:prstGeom>
          <a:noFill/>
        </p:spPr>
        <p:txBody>
          <a:bodyPr wrap="square" rtlCol="0">
            <a:spAutoFit/>
          </a:bodyPr>
          <a:lstStyle/>
          <a:p>
            <a:pPr algn="ctr"/>
            <a:r>
              <a:rPr lang="en-US" altLang="ko-KR" sz="1600" b="1" dirty="0" err="1">
                <a:latin typeface="+mj-lt"/>
                <a:ea typeface="굴림" panose="020B0600000101010101" pitchFamily="50" charset="-127"/>
                <a:cs typeface="함초롬바탕" panose="02030604000101010101" pitchFamily="18" charset="-127"/>
              </a:rPr>
              <a:t>SeoGwon</a:t>
            </a:r>
            <a:r>
              <a:rPr lang="en-US" altLang="ko-KR" sz="1600" b="1" dirty="0">
                <a:latin typeface="+mj-lt"/>
                <a:ea typeface="굴림" panose="020B0600000101010101" pitchFamily="50" charset="-127"/>
                <a:cs typeface="함초롬바탕" panose="02030604000101010101" pitchFamily="18" charset="-127"/>
              </a:rPr>
              <a:t> Kim</a:t>
            </a:r>
            <a:endParaRPr lang="ko-KR" altLang="en-US" sz="1600" b="1" dirty="0">
              <a:latin typeface="+mj-lt"/>
              <a:ea typeface="굴림" panose="020B0600000101010101" pitchFamily="50" charset="-127"/>
              <a:cs typeface="함초롬바탕" panose="02030604000101010101" pitchFamily="18" charset="-127"/>
            </a:endParaRPr>
          </a:p>
        </p:txBody>
      </p:sp>
      <p:sp>
        <p:nvSpPr>
          <p:cNvPr id="14" name="TextBox 13"/>
          <p:cNvSpPr txBox="1"/>
          <p:nvPr/>
        </p:nvSpPr>
        <p:spPr>
          <a:xfrm>
            <a:off x="2051720" y="4437112"/>
            <a:ext cx="1626749" cy="338554"/>
          </a:xfrm>
          <a:prstGeom prst="rect">
            <a:avLst/>
          </a:prstGeom>
          <a:noFill/>
        </p:spPr>
        <p:txBody>
          <a:bodyPr wrap="square" rtlCol="0">
            <a:spAutoFit/>
          </a:bodyPr>
          <a:lstStyle/>
          <a:p>
            <a:pPr algn="ctr"/>
            <a:r>
              <a:rPr lang="en-US" altLang="ko-KR" sz="1600" b="1" dirty="0" err="1">
                <a:latin typeface="+mj-lt"/>
                <a:ea typeface="굴림" panose="020B0600000101010101" pitchFamily="50" charset="-127"/>
                <a:cs typeface="함초롬바탕" panose="02030504000101010101" pitchFamily="18" charset="-127"/>
              </a:rPr>
              <a:t>MinSu</a:t>
            </a:r>
            <a:r>
              <a:rPr lang="en-US" altLang="ko-KR" sz="1600" b="1" dirty="0">
                <a:latin typeface="+mj-lt"/>
                <a:ea typeface="굴림" panose="020B0600000101010101" pitchFamily="50" charset="-127"/>
                <a:cs typeface="함초롬바탕" panose="02030504000101010101" pitchFamily="18" charset="-127"/>
              </a:rPr>
              <a:t> Kang</a:t>
            </a:r>
            <a:endParaRPr lang="ko-KR" altLang="en-US" sz="1600" b="1" dirty="0">
              <a:latin typeface="+mj-lt"/>
              <a:ea typeface="굴림" panose="020B0600000101010101" pitchFamily="50" charset="-127"/>
              <a:cs typeface="함초롬바탕" panose="02030504000101010101" pitchFamily="18" charset="-127"/>
            </a:endParaRPr>
          </a:p>
        </p:txBody>
      </p:sp>
      <p:sp>
        <p:nvSpPr>
          <p:cNvPr id="15" name="TextBox 14"/>
          <p:cNvSpPr txBox="1"/>
          <p:nvPr/>
        </p:nvSpPr>
        <p:spPr>
          <a:xfrm>
            <a:off x="3491880" y="4433804"/>
            <a:ext cx="2244327" cy="338554"/>
          </a:xfrm>
          <a:prstGeom prst="rect">
            <a:avLst/>
          </a:prstGeom>
          <a:noFill/>
        </p:spPr>
        <p:txBody>
          <a:bodyPr wrap="square" rtlCol="0">
            <a:spAutoFit/>
          </a:bodyPr>
          <a:lstStyle/>
          <a:p>
            <a:pPr algn="ctr"/>
            <a:r>
              <a:rPr lang="en-US" altLang="ko-KR" sz="1600" b="1" dirty="0" err="1">
                <a:latin typeface="+mj-lt"/>
                <a:ea typeface="굴림" panose="020B0600000101010101" pitchFamily="50" charset="-127"/>
                <a:cs typeface="함초롬바탕" panose="02030504000101010101" pitchFamily="18" charset="-127"/>
              </a:rPr>
              <a:t>SeokJun</a:t>
            </a:r>
            <a:r>
              <a:rPr lang="en-US" altLang="ko-KR" sz="1600" b="1" dirty="0">
                <a:latin typeface="+mj-lt"/>
                <a:ea typeface="굴림" panose="020B0600000101010101" pitchFamily="50" charset="-127"/>
                <a:cs typeface="함초롬바탕" panose="02030504000101010101" pitchFamily="18" charset="-127"/>
              </a:rPr>
              <a:t> Kang</a:t>
            </a:r>
            <a:endParaRPr lang="ko-KR" altLang="en-US" sz="1600" b="1" dirty="0">
              <a:latin typeface="+mj-lt"/>
              <a:ea typeface="굴림" panose="020B0600000101010101" pitchFamily="50" charset="-127"/>
              <a:cs typeface="함초롬바탕" panose="02030504000101010101" pitchFamily="18" charset="-127"/>
            </a:endParaRPr>
          </a:p>
        </p:txBody>
      </p:sp>
      <p:sp>
        <p:nvSpPr>
          <p:cNvPr id="16" name="TextBox 15"/>
          <p:cNvSpPr txBox="1"/>
          <p:nvPr/>
        </p:nvSpPr>
        <p:spPr>
          <a:xfrm>
            <a:off x="179512" y="4437112"/>
            <a:ext cx="1626749" cy="338554"/>
          </a:xfrm>
          <a:prstGeom prst="rect">
            <a:avLst/>
          </a:prstGeom>
          <a:noFill/>
        </p:spPr>
        <p:txBody>
          <a:bodyPr wrap="square" rtlCol="0">
            <a:spAutoFit/>
          </a:bodyPr>
          <a:lstStyle/>
          <a:p>
            <a:pPr algn="ctr"/>
            <a:r>
              <a:rPr lang="en-US" altLang="ko-KR" sz="1600" b="1" dirty="0" err="1">
                <a:latin typeface="+mj-lt"/>
                <a:ea typeface="굴림" panose="020B0600000101010101" pitchFamily="50" charset="-127"/>
              </a:rPr>
              <a:t>YoungJo</a:t>
            </a:r>
            <a:r>
              <a:rPr lang="en-US" altLang="ko-KR" sz="1600" b="1" dirty="0">
                <a:latin typeface="+mj-lt"/>
                <a:ea typeface="굴림" panose="020B0600000101010101" pitchFamily="50" charset="-127"/>
              </a:rPr>
              <a:t> </a:t>
            </a:r>
            <a:r>
              <a:rPr lang="en-US" altLang="ko-KR" sz="1600" b="1" dirty="0" err="1">
                <a:latin typeface="+mj-lt"/>
                <a:ea typeface="굴림" panose="020B0600000101010101" pitchFamily="50" charset="-127"/>
              </a:rPr>
              <a:t>Baek</a:t>
            </a:r>
            <a:endParaRPr lang="ko-KR" altLang="en-US" sz="1600" b="1" dirty="0">
              <a:latin typeface="+mj-lt"/>
              <a:ea typeface="굴림" panose="020B0600000101010101" pitchFamily="50" charset="-127"/>
              <a:cs typeface="함초롬바탕" panose="02030504000101010101" pitchFamily="18" charset="-127"/>
            </a:endParaRPr>
          </a:p>
        </p:txBody>
      </p:sp>
      <p:pic>
        <p:nvPicPr>
          <p:cNvPr id="17" name="Picture 10"/>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323528" y="2502884"/>
            <a:ext cx="1241157" cy="1772774"/>
          </a:xfrm>
          <a:prstGeom prst="rect">
            <a:avLst/>
          </a:prstGeom>
          <a:noFill/>
          <a:ln>
            <a:noFill/>
          </a:ln>
          <a:effectLst/>
        </p:spPr>
      </p:pic>
      <p:sp>
        <p:nvSpPr>
          <p:cNvPr id="18" name="TextBox 17">
            <a:extLst>
              <a:ext uri="{FF2B5EF4-FFF2-40B4-BE49-F238E27FC236}">
                <a16:creationId xmlns:a16="http://schemas.microsoft.com/office/drawing/2014/main" id="{81AB7AD1-FAE0-4B2C-8154-E0E7FE811E35}"/>
              </a:ext>
            </a:extLst>
          </p:cNvPr>
          <p:cNvSpPr txBox="1"/>
          <p:nvPr/>
        </p:nvSpPr>
        <p:spPr>
          <a:xfrm>
            <a:off x="7164288" y="4458598"/>
            <a:ext cx="2016224" cy="338554"/>
          </a:xfrm>
          <a:prstGeom prst="rect">
            <a:avLst/>
          </a:prstGeom>
          <a:noFill/>
        </p:spPr>
        <p:txBody>
          <a:bodyPr wrap="square" rtlCol="0">
            <a:spAutoFit/>
          </a:bodyPr>
          <a:lstStyle/>
          <a:p>
            <a:pPr algn="ctr"/>
            <a:r>
              <a:rPr lang="en-US" altLang="ko-KR" sz="1600" b="1" dirty="0" err="1">
                <a:latin typeface="+mj-lt"/>
                <a:ea typeface="굴림" panose="020B0600000101010101" pitchFamily="50" charset="-127"/>
              </a:rPr>
              <a:t>JaeKeun</a:t>
            </a:r>
            <a:r>
              <a:rPr lang="en-US" altLang="ko-KR" sz="1600" b="1" dirty="0">
                <a:latin typeface="+mj-lt"/>
                <a:ea typeface="굴림" panose="020B0600000101010101" pitchFamily="50" charset="-127"/>
              </a:rPr>
              <a:t> Woo</a:t>
            </a:r>
            <a:endParaRPr lang="ko-KR" altLang="en-US" sz="1600" b="1" dirty="0">
              <a:latin typeface="+mj-lt"/>
              <a:ea typeface="굴림" panose="020B0600000101010101" pitchFamily="50" charset="-127"/>
              <a:cs typeface="함초롬바탕" panose="02030604000101010101" pitchFamily="18" charset="-127"/>
            </a:endParaRPr>
          </a:p>
        </p:txBody>
      </p:sp>
      <p:pic>
        <p:nvPicPr>
          <p:cNvPr id="2" name="그림 1">
            <a:extLst>
              <a:ext uri="{FF2B5EF4-FFF2-40B4-BE49-F238E27FC236}">
                <a16:creationId xmlns:a16="http://schemas.microsoft.com/office/drawing/2014/main" id="{FDB17B17-A304-4033-BB9D-63296C1854D4}"/>
              </a:ext>
            </a:extLst>
          </p:cNvPr>
          <p:cNvPicPr>
            <a:picLocks noChangeAspect="1"/>
          </p:cNvPicPr>
          <p:nvPr/>
        </p:nvPicPr>
        <p:blipFill>
          <a:blip r:embed="rId9"/>
          <a:stretch>
            <a:fillRect/>
          </a:stretch>
        </p:blipFill>
        <p:spPr>
          <a:xfrm>
            <a:off x="7579314" y="2502883"/>
            <a:ext cx="1241158" cy="1772776"/>
          </a:xfrm>
          <a:prstGeom prst="rect">
            <a:avLst/>
          </a:prstGeom>
        </p:spPr>
      </p:pic>
      <p:sp>
        <p:nvSpPr>
          <p:cNvPr id="19" name="TextBox 18">
            <a:extLst>
              <a:ext uri="{FF2B5EF4-FFF2-40B4-BE49-F238E27FC236}">
                <a16:creationId xmlns:a16="http://schemas.microsoft.com/office/drawing/2014/main" id="{C70DC2C7-34A2-4733-AB04-DC5952A68AA1}"/>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Tree>
    <p:extLst>
      <p:ext uri="{BB962C8B-B14F-4D97-AF65-F5344CB8AC3E}">
        <p14:creationId xmlns:p14="http://schemas.microsoft.com/office/powerpoint/2010/main" val="3123383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0"/>
            <a:ext cx="9144000" cy="1088740"/>
          </a:xfrm>
        </p:spPr>
        <p:txBody>
          <a:bodyPr/>
          <a:lstStyle/>
          <a:p>
            <a:pPr lvl="0" algn="ctr">
              <a:defRPr lang="ko-KR" altLang="en-US"/>
            </a:pPr>
            <a:r>
              <a:rPr lang="en-US" altLang="ko-KR" sz="3200" cap="none" dirty="0">
                <a:ea typeface="굴림" panose="020B0600000101010101" pitchFamily="50" charset="-127"/>
              </a:rPr>
              <a:t>Introduction of ED Lab Personnel</a:t>
            </a:r>
            <a:endParaRPr lang="ko-KR" altLang="en-US" sz="3200" cap="none" dirty="0">
              <a:ea typeface="굴림" panose="020B0600000101010101" pitchFamily="50"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7</a:t>
            </a:fld>
            <a:endParaRPr lang="en-US" dirty="0">
              <a:latin typeface="+mj-lt"/>
              <a:ea typeface="굴림" panose="020B0600000101010101" pitchFamily="50" charset="-127"/>
            </a:endParaRPr>
          </a:p>
        </p:txBody>
      </p:sp>
      <p:cxnSp>
        <p:nvCxnSpPr>
          <p:cNvPr id="6" name="직선 연결선 5"/>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39" name="그림 38"/>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pic>
        <p:nvPicPr>
          <p:cNvPr id="36" name="그림 35"/>
          <p:cNvPicPr/>
          <p:nvPr/>
        </p:nvPicPr>
        <p:blipFill rotWithShape="1">
          <a:blip r:embed="rId4"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pic>
        <p:nvPicPr>
          <p:cNvPr id="25" name="그림 2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19672" y="2276872"/>
            <a:ext cx="1692108" cy="1932215"/>
          </a:xfrm>
          <a:prstGeom prst="rect">
            <a:avLst/>
          </a:prstGeom>
        </p:spPr>
      </p:pic>
      <p:sp>
        <p:nvSpPr>
          <p:cNvPr id="29" name="TextBox 28"/>
          <p:cNvSpPr txBox="1"/>
          <p:nvPr/>
        </p:nvSpPr>
        <p:spPr>
          <a:xfrm>
            <a:off x="2934918" y="1628800"/>
            <a:ext cx="3221258" cy="461665"/>
          </a:xfrm>
          <a:prstGeom prst="rect">
            <a:avLst/>
          </a:prstGeom>
          <a:noFill/>
        </p:spPr>
        <p:txBody>
          <a:bodyPr wrap="square" rtlCol="0">
            <a:spAutoFit/>
          </a:bodyPr>
          <a:lstStyle/>
          <a:p>
            <a:pPr algn="ctr"/>
            <a:r>
              <a:rPr lang="en-US" altLang="ko-KR" sz="2400" b="1" dirty="0">
                <a:latin typeface="+mj-lt"/>
                <a:ea typeface="굴림" panose="020B0600000101010101" pitchFamily="50" charset="-127"/>
              </a:rPr>
              <a:t>Undergraduates</a:t>
            </a:r>
            <a:endParaRPr lang="ko-KR" altLang="en-US" sz="2400" b="1" dirty="0">
              <a:latin typeface="+mj-lt"/>
              <a:ea typeface="굴림" panose="020B0600000101010101" pitchFamily="50" charset="-127"/>
              <a:cs typeface="함초롬바탕" panose="02030504000101010101" pitchFamily="18" charset="-127"/>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2276872"/>
            <a:ext cx="1656184" cy="193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691680" y="4365104"/>
            <a:ext cx="1658365" cy="338554"/>
          </a:xfrm>
          <a:prstGeom prst="rect">
            <a:avLst/>
          </a:prstGeom>
          <a:noFill/>
        </p:spPr>
        <p:txBody>
          <a:bodyPr wrap="square" rtlCol="0">
            <a:spAutoFit/>
          </a:bodyPr>
          <a:lstStyle/>
          <a:p>
            <a:pPr algn="ctr"/>
            <a:r>
              <a:rPr lang="en-US" altLang="ko-KR" sz="1600" b="1" dirty="0" err="1">
                <a:latin typeface="+mj-lt"/>
                <a:ea typeface="굴림" panose="020B0600000101010101" pitchFamily="50" charset="-127"/>
                <a:cs typeface="함초롬바탕" panose="02030604000101010101" pitchFamily="18" charset="-127"/>
              </a:rPr>
              <a:t>Seung</a:t>
            </a:r>
            <a:r>
              <a:rPr lang="en-US" altLang="ko-KR" sz="1600" b="1" dirty="0">
                <a:latin typeface="+mj-lt"/>
                <a:ea typeface="굴림" panose="020B0600000101010101" pitchFamily="50" charset="-127"/>
                <a:cs typeface="함초롬바탕" panose="02030604000101010101" pitchFamily="18" charset="-127"/>
              </a:rPr>
              <a:t> Han</a:t>
            </a:r>
            <a:endParaRPr lang="ko-KR" altLang="en-US" sz="1600" b="1" dirty="0">
              <a:latin typeface="+mj-lt"/>
              <a:ea typeface="굴림" panose="020B0600000101010101" pitchFamily="50" charset="-127"/>
              <a:cs typeface="함초롬바탕" panose="02030604000101010101" pitchFamily="18" charset="-127"/>
            </a:endParaRPr>
          </a:p>
        </p:txBody>
      </p:sp>
      <p:sp>
        <p:nvSpPr>
          <p:cNvPr id="12" name="TextBox 11"/>
          <p:cNvSpPr txBox="1"/>
          <p:nvPr/>
        </p:nvSpPr>
        <p:spPr>
          <a:xfrm>
            <a:off x="3851920" y="4365104"/>
            <a:ext cx="1658365" cy="338554"/>
          </a:xfrm>
          <a:prstGeom prst="rect">
            <a:avLst/>
          </a:prstGeom>
          <a:noFill/>
        </p:spPr>
        <p:txBody>
          <a:bodyPr wrap="square" rtlCol="0">
            <a:spAutoFit/>
          </a:bodyPr>
          <a:lstStyle/>
          <a:p>
            <a:pPr algn="ctr"/>
            <a:r>
              <a:rPr lang="en-US" altLang="ko-KR" sz="1600" b="1" dirty="0" err="1">
                <a:latin typeface="+mj-lt"/>
                <a:ea typeface="굴림" panose="020B0600000101010101" pitchFamily="50" charset="-127"/>
                <a:cs typeface="함초롬바탕" panose="02030604000101010101" pitchFamily="18" charset="-127"/>
              </a:rPr>
              <a:t>YoungJin</a:t>
            </a:r>
            <a:r>
              <a:rPr lang="en-US" altLang="ko-KR" sz="1600" b="1" dirty="0">
                <a:latin typeface="+mj-lt"/>
                <a:ea typeface="굴림" panose="020B0600000101010101" pitchFamily="50" charset="-127"/>
                <a:cs typeface="함초롬바탕" panose="02030604000101010101" pitchFamily="18" charset="-127"/>
              </a:rPr>
              <a:t> Kim</a:t>
            </a:r>
            <a:endParaRPr lang="ko-KR" altLang="en-US" sz="1600" b="1" dirty="0">
              <a:latin typeface="+mj-lt"/>
              <a:ea typeface="굴림" panose="020B0600000101010101" pitchFamily="50" charset="-127"/>
              <a:cs typeface="함초롬바탕" panose="02030604000101010101" pitchFamily="18" charset="-127"/>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2276872"/>
            <a:ext cx="1598860" cy="193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084168" y="4348227"/>
            <a:ext cx="1658365" cy="338554"/>
          </a:xfrm>
          <a:prstGeom prst="rect">
            <a:avLst/>
          </a:prstGeom>
          <a:noFill/>
        </p:spPr>
        <p:txBody>
          <a:bodyPr wrap="square" rtlCol="0">
            <a:spAutoFit/>
          </a:bodyPr>
          <a:lstStyle/>
          <a:p>
            <a:pPr algn="ctr"/>
            <a:r>
              <a:rPr lang="en-US" altLang="ko-KR" sz="1600" b="1" dirty="0" err="1">
                <a:latin typeface="+mj-lt"/>
                <a:ea typeface="굴림" panose="020B0600000101010101" pitchFamily="50" charset="-127"/>
                <a:cs typeface="함초롬바탕" panose="02030604000101010101" pitchFamily="18" charset="-127"/>
              </a:rPr>
              <a:t>EunSeong</a:t>
            </a:r>
            <a:r>
              <a:rPr lang="en-US" altLang="ko-KR" sz="1600" b="1" dirty="0">
                <a:latin typeface="+mj-lt"/>
                <a:ea typeface="굴림" panose="020B0600000101010101" pitchFamily="50" charset="-127"/>
                <a:cs typeface="함초롬바탕" panose="02030604000101010101" pitchFamily="18" charset="-127"/>
              </a:rPr>
              <a:t> Yu</a:t>
            </a:r>
            <a:endParaRPr lang="ko-KR" altLang="en-US" sz="1600" b="1" dirty="0">
              <a:latin typeface="+mj-lt"/>
              <a:ea typeface="굴림" panose="020B0600000101010101" pitchFamily="50" charset="-127"/>
              <a:cs typeface="함초롬바탕" panose="02030604000101010101" pitchFamily="18" charset="-127"/>
            </a:endParaRPr>
          </a:p>
        </p:txBody>
      </p:sp>
      <p:sp>
        <p:nvSpPr>
          <p:cNvPr id="17" name="TextBox 16">
            <a:extLst>
              <a:ext uri="{FF2B5EF4-FFF2-40B4-BE49-F238E27FC236}">
                <a16:creationId xmlns:a16="http://schemas.microsoft.com/office/drawing/2014/main" id="{D19931F2-2E9B-4F0C-B3DD-DBEE3F22B692}"/>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Tree>
    <p:extLst>
      <p:ext uri="{BB962C8B-B14F-4D97-AF65-F5344CB8AC3E}">
        <p14:creationId xmlns:p14="http://schemas.microsoft.com/office/powerpoint/2010/main" val="312338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6721"/>
            <a:ext cx="9144000" cy="1095461"/>
          </a:xfrm>
        </p:spPr>
        <p:txBody>
          <a:bodyPr/>
          <a:lstStyle/>
          <a:p>
            <a:pPr marL="0" indent="0" algn="ctr">
              <a:buNone/>
            </a:pPr>
            <a:r>
              <a:rPr lang="en-US" altLang="ko-KR" sz="3200" cap="none" dirty="0">
                <a:ea typeface="굴림" panose="020B0600000101010101" pitchFamily="50" charset="-127"/>
                <a:cs typeface="함초롬바탕" panose="02030504000101010101" pitchFamily="18" charset="-127"/>
              </a:rPr>
              <a:t>My Research</a:t>
            </a:r>
            <a:endParaRPr lang="ko-KR" altLang="en-US" sz="3200" cap="none" dirty="0">
              <a:ea typeface="굴림" panose="020B0600000101010101" pitchFamily="50" charset="-127"/>
              <a:cs typeface="함초롬바탕" panose="02030504000101010101" pitchFamily="18"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8</a:t>
            </a:fld>
            <a:endParaRPr lang="en-US" dirty="0">
              <a:latin typeface="+mj-lt"/>
              <a:ea typeface="굴림" panose="020B0600000101010101" pitchFamily="50" charset="-127"/>
            </a:endParaRPr>
          </a:p>
        </p:txBody>
      </p:sp>
      <p:cxnSp>
        <p:nvCxnSpPr>
          <p:cNvPr id="6" name="직선 연결선 5"/>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39" name="그림 38"/>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sp>
        <p:nvSpPr>
          <p:cNvPr id="2" name="직사각형 1"/>
          <p:cNvSpPr/>
          <p:nvPr/>
        </p:nvSpPr>
        <p:spPr>
          <a:xfrm>
            <a:off x="4439014" y="5658830"/>
            <a:ext cx="184731" cy="584775"/>
          </a:xfrm>
          <a:prstGeom prst="rect">
            <a:avLst/>
          </a:prstGeom>
        </p:spPr>
        <p:txBody>
          <a:bodyPr wrap="none">
            <a:spAutoFit/>
          </a:bodyPr>
          <a:lstStyle/>
          <a:p>
            <a:pPr algn="ctr"/>
            <a:endParaRPr lang="ko-KR" altLang="en-US" sz="3200" b="1" dirty="0">
              <a:latin typeface="+mj-lt"/>
              <a:ea typeface="굴림" panose="020B0600000101010101" pitchFamily="50" charset="-127"/>
              <a:cs typeface="함초롬바탕" panose="02030504000101010101" pitchFamily="18" charset="-127"/>
            </a:endParaRPr>
          </a:p>
        </p:txBody>
      </p:sp>
      <p:pic>
        <p:nvPicPr>
          <p:cNvPr id="14" name="그림 13"/>
          <p:cNvPicPr/>
          <p:nvPr/>
        </p:nvPicPr>
        <p:blipFill rotWithShape="1">
          <a:blip r:embed="rId4"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pic>
        <p:nvPicPr>
          <p:cNvPr id="1026" name="Picture 2" descr="ë¸ìì ëí ì´ë¯¸ì§ ê²ìê²°ê³¼"/>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131840" y="1277764"/>
            <a:ext cx="2874386" cy="3519388"/>
          </a:xfrm>
          <a:prstGeom prst="rect">
            <a:avLst/>
          </a:prstGeom>
          <a:noFill/>
          <a:extLst>
            <a:ext uri="{909E8E84-426E-40DD-AFC4-6F175D3DCCD1}">
              <a14:hiddenFill xmlns:a14="http://schemas.microsoft.com/office/drawing/2010/main">
                <a:solidFill>
                  <a:srgbClr val="FFFFFF"/>
                </a:solidFill>
              </a14:hiddenFill>
            </a:ext>
          </a:extLst>
        </p:spPr>
      </p:pic>
      <p:sp>
        <p:nvSpPr>
          <p:cNvPr id="3" name="직사각형 2"/>
          <p:cNvSpPr/>
          <p:nvPr/>
        </p:nvSpPr>
        <p:spPr>
          <a:xfrm>
            <a:off x="251520" y="1095461"/>
            <a:ext cx="1842043" cy="457048"/>
          </a:xfrm>
          <a:prstGeom prst="rect">
            <a:avLst/>
          </a:prstGeom>
        </p:spPr>
        <p:txBody>
          <a:bodyPr wrap="none">
            <a:spAutoFit/>
          </a:bodyPr>
          <a:lstStyle/>
          <a:p>
            <a:pPr>
              <a:lnSpc>
                <a:spcPct val="150000"/>
              </a:lnSpc>
            </a:pPr>
            <a:r>
              <a:rPr lang="en-US" altLang="ko-KR" b="1" dirty="0">
                <a:latin typeface="+mj-lt"/>
                <a:ea typeface="굴림" panose="020B0600000101010101" pitchFamily="50" charset="-127"/>
                <a:cs typeface="함초롬바탕" panose="02030504000101010101" pitchFamily="18" charset="-127"/>
              </a:rPr>
              <a:t>Presbyopia glass</a:t>
            </a:r>
          </a:p>
        </p:txBody>
      </p:sp>
      <p:sp>
        <p:nvSpPr>
          <p:cNvPr id="11" name="TextBox 10">
            <a:extLst>
              <a:ext uri="{FF2B5EF4-FFF2-40B4-BE49-F238E27FC236}">
                <a16:creationId xmlns:a16="http://schemas.microsoft.com/office/drawing/2014/main" id="{9CE0F715-FCCA-4A03-827F-3FA7F6284E1F}"/>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Tree>
    <p:extLst>
      <p:ext uri="{BB962C8B-B14F-4D97-AF65-F5344CB8AC3E}">
        <p14:creationId xmlns:p14="http://schemas.microsoft.com/office/powerpoint/2010/main" val="193803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6721"/>
            <a:ext cx="9144000" cy="1095461"/>
          </a:xfrm>
        </p:spPr>
        <p:txBody>
          <a:bodyPr/>
          <a:lstStyle/>
          <a:p>
            <a:pPr marL="0" indent="0" algn="ctr">
              <a:buNone/>
            </a:pPr>
            <a:r>
              <a:rPr lang="en-US" altLang="ko-KR" sz="3200" cap="none" dirty="0">
                <a:ea typeface="굴림" panose="020B0600000101010101" pitchFamily="50" charset="-127"/>
                <a:cs typeface="함초롬바탕" panose="02030504000101010101" pitchFamily="18" charset="-127"/>
              </a:rPr>
              <a:t>My Research</a:t>
            </a:r>
            <a:endParaRPr lang="ko-KR" altLang="en-US" sz="3200" cap="none" dirty="0">
              <a:ea typeface="굴림" panose="020B0600000101010101" pitchFamily="50" charset="-127"/>
              <a:cs typeface="함초롬바탕" panose="02030504000101010101" pitchFamily="18" charset="-127"/>
            </a:endParaRPr>
          </a:p>
        </p:txBody>
      </p:sp>
      <p:sp>
        <p:nvSpPr>
          <p:cNvPr id="4" name="슬라이드 번호 개체 틀 3"/>
          <p:cNvSpPr>
            <a:spLocks noGrp="1"/>
          </p:cNvSpPr>
          <p:nvPr>
            <p:ph type="sldNum" sz="quarter" idx="12"/>
          </p:nvPr>
        </p:nvSpPr>
        <p:spPr>
          <a:xfrm>
            <a:off x="7343016" y="6505801"/>
            <a:ext cx="1828800" cy="365125"/>
          </a:xfrm>
        </p:spPr>
        <p:txBody>
          <a:bodyPr>
            <a:normAutofit lnSpcReduction="10000"/>
          </a:bodyPr>
          <a:lstStyle/>
          <a:p>
            <a:fld id="{D7E63A33-8271-4DD0-9C48-789913D7C115}" type="slidenum">
              <a:rPr lang="en-US" smtClean="0">
                <a:latin typeface="+mj-lt"/>
                <a:ea typeface="굴림" panose="020B0600000101010101" pitchFamily="50" charset="-127"/>
              </a:rPr>
              <a:pPr/>
              <a:t>9</a:t>
            </a:fld>
            <a:endParaRPr lang="en-US" dirty="0">
              <a:latin typeface="+mj-lt"/>
              <a:ea typeface="굴림" panose="020B0600000101010101" pitchFamily="50" charset="-127"/>
            </a:endParaRPr>
          </a:p>
        </p:txBody>
      </p:sp>
      <p:cxnSp>
        <p:nvCxnSpPr>
          <p:cNvPr id="6" name="직선 연결선 5"/>
          <p:cNvCxnSpPr/>
          <p:nvPr/>
        </p:nvCxnSpPr>
        <p:spPr>
          <a:xfrm>
            <a:off x="0" y="1088740"/>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39" name="그림 38"/>
          <p:cNvPicPr/>
          <p:nvPr/>
        </p:nvPicPr>
        <p:blipFill rotWithShape="1">
          <a:blip r:embed="rId3"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sp>
        <p:nvSpPr>
          <p:cNvPr id="2" name="직사각형 1"/>
          <p:cNvSpPr/>
          <p:nvPr/>
        </p:nvSpPr>
        <p:spPr>
          <a:xfrm>
            <a:off x="2301133" y="1459216"/>
            <a:ext cx="4538037" cy="584775"/>
          </a:xfrm>
          <a:prstGeom prst="rect">
            <a:avLst/>
          </a:prstGeom>
        </p:spPr>
        <p:txBody>
          <a:bodyPr wrap="none">
            <a:spAutoFit/>
          </a:bodyPr>
          <a:lstStyle/>
          <a:p>
            <a:pPr algn="ctr"/>
            <a:r>
              <a:rPr lang="en-US" altLang="ja-JP" sz="3200" b="1" dirty="0">
                <a:latin typeface="+mj-lt"/>
                <a:ea typeface="굴림" panose="020B0600000101010101" pitchFamily="50" charset="-127"/>
                <a:cs typeface="함초롬바탕" panose="02030504000101010101" pitchFamily="18" charset="-127"/>
              </a:rPr>
              <a:t>What is the Presbyopia? </a:t>
            </a:r>
            <a:endParaRPr lang="ko-KR" altLang="en-US" sz="3200" b="1" dirty="0">
              <a:latin typeface="+mj-lt"/>
              <a:ea typeface="굴림" panose="020B0600000101010101" pitchFamily="50" charset="-127"/>
              <a:cs typeface="함초롬바탕" panose="02030504000101010101" pitchFamily="18" charset="-127"/>
            </a:endParaRPr>
          </a:p>
        </p:txBody>
      </p:sp>
      <p:pic>
        <p:nvPicPr>
          <p:cNvPr id="14" name="그림 13"/>
          <p:cNvPicPr/>
          <p:nvPr/>
        </p:nvPicPr>
        <p:blipFill rotWithShape="1">
          <a:blip r:embed="rId4" cstate="email">
            <a:extLst>
              <a:ext uri="{28A0092B-C50C-407E-A947-70E740481C1C}">
                <a14:useLocalDpi xmlns:a14="http://schemas.microsoft.com/office/drawing/2010/main"/>
              </a:ext>
            </a:extLst>
          </a:blip>
          <a:stretch>
            <a:fillRect/>
          </a:stretch>
        </p:blipFill>
        <p:spPr>
          <a:xfrm>
            <a:off x="0" y="0"/>
            <a:ext cx="1080000" cy="720000"/>
          </a:xfrm>
          <a:prstGeom prst="rect">
            <a:avLst/>
          </a:prstGeom>
        </p:spPr>
      </p:pic>
      <p:pic>
        <p:nvPicPr>
          <p:cNvPr id="2050" name="Picture 2" descr="presbyopiaì ëí ì´ë¯¸ì§ ê²ìê²°ê³¼"/>
          <p:cNvPicPr>
            <a:picLocks noChangeAspect="1" noChangeArrowheads="1"/>
          </p:cNvPicPr>
          <p:nvPr/>
        </p:nvPicPr>
        <p:blipFill rotWithShape="1">
          <a:blip r:embed="rId5">
            <a:extLst>
              <a:ext uri="{28A0092B-C50C-407E-A947-70E740481C1C}">
                <a14:useLocalDpi xmlns:a14="http://schemas.microsoft.com/office/drawing/2010/main" val="0"/>
              </a:ext>
            </a:extLst>
          </a:blip>
          <a:srcRect t="44870" r="402" b="11674"/>
          <a:stretch/>
        </p:blipFill>
        <p:spPr bwMode="auto">
          <a:xfrm>
            <a:off x="4570696" y="2636912"/>
            <a:ext cx="3327190" cy="21770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esbyopiaì ëí ì´ë¯¸ì§ ê²ìê²°ê³¼"/>
          <p:cNvPicPr>
            <a:picLocks noChangeAspect="1" noChangeArrowheads="1"/>
          </p:cNvPicPr>
          <p:nvPr/>
        </p:nvPicPr>
        <p:blipFill rotWithShape="1">
          <a:blip r:embed="rId5">
            <a:extLst>
              <a:ext uri="{28A0092B-C50C-407E-A947-70E740481C1C}">
                <a14:useLocalDpi xmlns:a14="http://schemas.microsoft.com/office/drawing/2010/main" val="0"/>
              </a:ext>
            </a:extLst>
          </a:blip>
          <a:srcRect r="939" b="56576"/>
          <a:stretch/>
        </p:blipFill>
        <p:spPr bwMode="auto">
          <a:xfrm>
            <a:off x="683568" y="2633706"/>
            <a:ext cx="3675310" cy="2416699"/>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12"/>
          <p:cNvSpPr/>
          <p:nvPr/>
        </p:nvSpPr>
        <p:spPr>
          <a:xfrm>
            <a:off x="251520" y="1095461"/>
            <a:ext cx="1842043" cy="457048"/>
          </a:xfrm>
          <a:prstGeom prst="rect">
            <a:avLst/>
          </a:prstGeom>
        </p:spPr>
        <p:txBody>
          <a:bodyPr wrap="none">
            <a:spAutoFit/>
          </a:bodyPr>
          <a:lstStyle/>
          <a:p>
            <a:pPr>
              <a:lnSpc>
                <a:spcPct val="150000"/>
              </a:lnSpc>
            </a:pPr>
            <a:r>
              <a:rPr lang="en-US" altLang="ko-KR" b="1" dirty="0">
                <a:latin typeface="+mj-lt"/>
                <a:ea typeface="굴림" panose="020B0600000101010101" pitchFamily="50" charset="-127"/>
                <a:cs typeface="함초롬바탕" panose="02030504000101010101" pitchFamily="18" charset="-127"/>
              </a:rPr>
              <a:t>Presbyopia glass</a:t>
            </a:r>
          </a:p>
        </p:txBody>
      </p:sp>
      <p:sp>
        <p:nvSpPr>
          <p:cNvPr id="12" name="TextBox 11">
            <a:extLst>
              <a:ext uri="{FF2B5EF4-FFF2-40B4-BE49-F238E27FC236}">
                <a16:creationId xmlns:a16="http://schemas.microsoft.com/office/drawing/2014/main" id="{1EC98310-3073-4054-B132-323559C242CC}"/>
              </a:ext>
            </a:extLst>
          </p:cNvPr>
          <p:cNvSpPr txBox="1"/>
          <p:nvPr/>
        </p:nvSpPr>
        <p:spPr>
          <a:xfrm>
            <a:off x="-252536" y="6536377"/>
            <a:ext cx="9147696" cy="276999"/>
          </a:xfrm>
          <a:prstGeom prst="rect">
            <a:avLst/>
          </a:prstGeom>
          <a:noFill/>
        </p:spPr>
        <p:txBody>
          <a:bodyPr wrap="square">
            <a:spAutoFit/>
          </a:bodyPr>
          <a:lstStyle/>
          <a:p>
            <a:pPr algn="ctr">
              <a:defRPr/>
            </a:pPr>
            <a:r>
              <a:rPr lang="en-US" altLang="ko-KR" sz="1200" b="1" dirty="0">
                <a:latin typeface="+mj-lt"/>
                <a:ea typeface="굴림" panose="020B0600000101010101" pitchFamily="50" charset="-127"/>
                <a:cs typeface="함초롬바탕" panose="02030504000101010101" pitchFamily="18" charset="-127"/>
              </a:rPr>
              <a:t>Technical Exchange Conference, August 31, 2019, South Korea, </a:t>
            </a:r>
            <a:r>
              <a:rPr lang="en-US" altLang="ko-KR" sz="1200" b="1" dirty="0" err="1">
                <a:latin typeface="+mj-lt"/>
                <a:ea typeface="굴림" panose="020B0600000101010101" pitchFamily="50" charset="-127"/>
              </a:rPr>
              <a:t>Gyeongju</a:t>
            </a:r>
            <a:r>
              <a:rPr lang="en-US" altLang="ko-KR" sz="1200" b="1" dirty="0">
                <a:latin typeface="+mj-lt"/>
                <a:ea typeface="굴림" panose="020B0600000101010101" pitchFamily="50" charset="-127"/>
                <a:cs typeface="함초롬바탕" panose="02030504000101010101" pitchFamily="18" charset="-127"/>
              </a:rPr>
              <a:t> IMID</a:t>
            </a:r>
            <a:endParaRPr lang="ko-KR" altLang="en-US" sz="1200" b="1" dirty="0">
              <a:latin typeface="+mj-lt"/>
              <a:ea typeface="굴림" panose="020B0600000101010101" pitchFamily="50" charset="-127"/>
              <a:cs typeface="함초롬바탕" panose="02030504000101010101" pitchFamily="18" charset="-127"/>
            </a:endParaRPr>
          </a:p>
        </p:txBody>
      </p:sp>
    </p:spTree>
    <p:extLst>
      <p:ext uri="{BB962C8B-B14F-4D97-AF65-F5344CB8AC3E}">
        <p14:creationId xmlns:p14="http://schemas.microsoft.com/office/powerpoint/2010/main" val="37253810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각">
  <a:themeElements>
    <a:clrScheme name="각">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각">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각">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4517</TotalTime>
  <Words>1129</Words>
  <Application>Microsoft Office PowerPoint</Application>
  <PresentationFormat>화면 슬라이드 쇼(4:3)</PresentationFormat>
  <Paragraphs>192</Paragraphs>
  <Slides>17</Slides>
  <Notes>17</Notes>
  <HiddenSlides>0</HiddenSlides>
  <MMClips>0</MMClips>
  <ScaleCrop>false</ScaleCrop>
  <HeadingPairs>
    <vt:vector size="8" baseType="variant">
      <vt:variant>
        <vt:lpstr>사용한 글꼴</vt:lpstr>
      </vt:variant>
      <vt:variant>
        <vt:i4>9</vt:i4>
      </vt:variant>
      <vt:variant>
        <vt:lpstr>테마</vt:lpstr>
      </vt:variant>
      <vt:variant>
        <vt:i4>1</vt:i4>
      </vt:variant>
      <vt:variant>
        <vt:lpstr>포함된 OLE 서버</vt:lpstr>
      </vt:variant>
      <vt:variant>
        <vt:i4>1</vt:i4>
      </vt:variant>
      <vt:variant>
        <vt:lpstr>슬라이드 제목</vt:lpstr>
      </vt:variant>
      <vt:variant>
        <vt:i4>17</vt:i4>
      </vt:variant>
    </vt:vector>
  </HeadingPairs>
  <TitlesOfParts>
    <vt:vector size="28" baseType="lpstr">
      <vt:lpstr>굴림</vt:lpstr>
      <vt:lpstr>맑은 고딕</vt:lpstr>
      <vt:lpstr>한컴 고딕</vt:lpstr>
      <vt:lpstr>함초롬바탕</vt:lpstr>
      <vt:lpstr>Arial</vt:lpstr>
      <vt:lpstr>Franklin Gothic Book</vt:lpstr>
      <vt:lpstr>Franklin Gothic Medium</vt:lpstr>
      <vt:lpstr>Georgia</vt:lpstr>
      <vt:lpstr>Wingdings</vt:lpstr>
      <vt:lpstr>각</vt:lpstr>
      <vt:lpstr>포장기 셸 개체</vt:lpstr>
      <vt:lpstr>Introduction to ED LAB</vt:lpstr>
      <vt:lpstr>Contents</vt:lpstr>
      <vt:lpstr>Introduction</vt:lpstr>
      <vt:lpstr>Introduction of ED Lab Personnel</vt:lpstr>
      <vt:lpstr>Introduction of ED Lab Personnel</vt:lpstr>
      <vt:lpstr>Introduction of ED Lab Personnel</vt:lpstr>
      <vt:lpstr>Introduction of ED Lab Personnel</vt:lpstr>
      <vt:lpstr>My Research</vt:lpstr>
      <vt:lpstr>My Research</vt:lpstr>
      <vt:lpstr>My Research</vt:lpstr>
      <vt:lpstr>My Research</vt:lpstr>
      <vt:lpstr>ED Lab Research</vt:lpstr>
      <vt:lpstr>ED Lab Research</vt:lpstr>
      <vt:lpstr>ED Lab Research</vt:lpstr>
      <vt:lpstr>ED Lab Research</vt:lpstr>
      <vt:lpstr>ED Lab Research</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ED Lab</dc:title>
  <dc:creator>Windows 사용자</dc:creator>
  <cp:lastModifiedBy>B. S. Bae</cp:lastModifiedBy>
  <cp:revision>208</cp:revision>
  <dcterms:created xsi:type="dcterms:W3CDTF">2018-08-29T05:43:07Z</dcterms:created>
  <dcterms:modified xsi:type="dcterms:W3CDTF">2019-10-05T12:35:26Z</dcterms:modified>
</cp:coreProperties>
</file>