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8" r:id="rId3"/>
    <p:sldId id="266" r:id="rId4"/>
    <p:sldId id="259" r:id="rId5"/>
    <p:sldId id="267" r:id="rId6"/>
    <p:sldId id="260" r:id="rId7"/>
    <p:sldId id="261" r:id="rId8"/>
    <p:sldId id="262" r:id="rId9"/>
    <p:sldId id="263" r:id="rId10"/>
    <p:sldId id="264" r:id="rId11"/>
    <p:sldId id="270"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7" autoAdjust="0"/>
    <p:restoredTop sz="87250" autoAdjust="0"/>
  </p:normalViewPr>
  <p:slideViewPr>
    <p:cSldViewPr snapToGrid="0">
      <p:cViewPr varScale="1">
        <p:scale>
          <a:sx n="100" d="100"/>
          <a:sy n="100" d="100"/>
        </p:scale>
        <p:origin x="276" y="90"/>
      </p:cViewPr>
      <p:guideLst/>
    </p:cSldViewPr>
  </p:slideViewPr>
  <p:notesTextViewPr>
    <p:cViewPr>
      <p:scale>
        <a:sx n="1" d="1"/>
        <a:sy n="1" d="1"/>
      </p:scale>
      <p:origin x="0" y="-33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8EA3E-118D-4DB9-B666-4C301C720251}" type="datetimeFigureOut">
              <a:rPr lang="ko-KR" altLang="en-US" smtClean="0"/>
              <a:t>2019-01-07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19DB5-AD16-41AF-B0F5-95237D91924A}" type="slidenum">
              <a:rPr lang="ko-KR" altLang="en-US" smtClean="0"/>
              <a:t>‹#›</a:t>
            </a:fld>
            <a:endParaRPr lang="ko-KR" altLang="en-US"/>
          </a:p>
        </p:txBody>
      </p:sp>
    </p:spTree>
    <p:extLst>
      <p:ext uri="{BB962C8B-B14F-4D97-AF65-F5344CB8AC3E}">
        <p14:creationId xmlns:p14="http://schemas.microsoft.com/office/powerpoint/2010/main" val="324860751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altLang="ko-KR" sz="1200" b="0" i="0" kern="1200">
                <a:solidFill>
                  <a:schemeClr val="tx1"/>
                </a:solidFill>
                <a:effectLst/>
                <a:latin typeface="+mn-lt"/>
                <a:ea typeface="+mn-ea"/>
                <a:cs typeface="+mn-cs"/>
              </a:rPr>
              <a:t>Hi, this is Song Pyeong Seop from Hoseo University. </a:t>
            </a:r>
          </a:p>
          <a:p>
            <a:pPr marL="171450" indent="-171450">
              <a:buFont typeface="Arial" panose="020B0604020202020204" pitchFamily="34" charset="0"/>
              <a:buChar char="•"/>
            </a:pPr>
            <a:r>
              <a:rPr lang="en-US" altLang="ko-KR" sz="1200" b="0" i="0" kern="1200">
                <a:solidFill>
                  <a:schemeClr val="tx1"/>
                </a:solidFill>
                <a:effectLst/>
                <a:latin typeface="+mn-lt"/>
                <a:ea typeface="+mn-ea"/>
                <a:cs typeface="+mn-cs"/>
              </a:rPr>
              <a:t>The topic is the ITO deposition optimization process on PMMA lenses.</a:t>
            </a:r>
            <a:endParaRPr lang="ko-KR" altLang="en-US"/>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1</a:t>
            </a:fld>
            <a:endParaRPr lang="ko-KR" altLang="en-US"/>
          </a:p>
        </p:txBody>
      </p:sp>
    </p:spTree>
    <p:extLst>
      <p:ext uri="{BB962C8B-B14F-4D97-AF65-F5344CB8AC3E}">
        <p14:creationId xmlns:p14="http://schemas.microsoft.com/office/powerpoint/2010/main" val="160032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nSpc>
                <a:spcPct val="120000"/>
              </a:lnSpc>
              <a:buFont typeface="Arial" panose="020B0604020202020204" pitchFamily="34" charset="0"/>
              <a:buChar char="•"/>
            </a:pPr>
            <a:r>
              <a:rPr lang="en-US" altLang="ko-KR" sz="1200" dirty="0">
                <a:solidFill>
                  <a:schemeClr val="tx1"/>
                </a:solidFill>
              </a:rPr>
              <a:t>As the thickness of the SiO2 buffer layer increased, the adhesion and resistivity was improved. </a:t>
            </a:r>
          </a:p>
          <a:p>
            <a:pPr marL="171450" marR="0" lvl="0" indent="-171450" algn="l" defTabSz="914400" rtl="0" eaLnBrk="1" fontAlgn="auto" latinLnBrk="1" hangingPunct="1">
              <a:lnSpc>
                <a:spcPct val="120000"/>
              </a:lnSpc>
              <a:spcBef>
                <a:spcPts val="0"/>
              </a:spcBef>
              <a:spcAft>
                <a:spcPts val="0"/>
              </a:spcAft>
              <a:buClrTx/>
              <a:buSzTx/>
              <a:buFont typeface="Arial" panose="020B0604020202020204" pitchFamily="34" charset="0"/>
              <a:buChar char="•"/>
              <a:tabLst/>
              <a:defRPr/>
            </a:pPr>
            <a:r>
              <a:rPr lang="ko-KR" altLang="en-US" sz="1200" dirty="0" err="1">
                <a:solidFill>
                  <a:schemeClr val="tx1"/>
                </a:solidFill>
              </a:rPr>
              <a:t>강자연</a:t>
            </a:r>
            <a:r>
              <a:rPr lang="en-US" altLang="ko-KR" sz="1200" dirty="0">
                <a:solidFill>
                  <a:schemeClr val="tx1"/>
                </a:solidFill>
              </a:rPr>
              <a:t>, </a:t>
            </a:r>
            <a:r>
              <a:rPr lang="ko-KR" altLang="en-US" sz="1200" dirty="0">
                <a:solidFill>
                  <a:schemeClr val="tx1"/>
                </a:solidFill>
              </a:rPr>
              <a:t>김동원</a:t>
            </a:r>
            <a:r>
              <a:rPr lang="en-US" altLang="ko-KR" sz="1200" dirty="0">
                <a:solidFill>
                  <a:schemeClr val="tx1"/>
                </a:solidFill>
              </a:rPr>
              <a:t>, </a:t>
            </a:r>
            <a:r>
              <a:rPr lang="ko-KR" altLang="en-US" sz="1200" dirty="0" err="1">
                <a:solidFill>
                  <a:schemeClr val="tx1"/>
                </a:solidFill>
              </a:rPr>
              <a:t>조규일</a:t>
            </a:r>
            <a:r>
              <a:rPr lang="en-US" altLang="ko-KR" sz="1200" dirty="0">
                <a:solidFill>
                  <a:schemeClr val="tx1"/>
                </a:solidFill>
              </a:rPr>
              <a:t>, </a:t>
            </a:r>
            <a:r>
              <a:rPr lang="ko-KR" altLang="en-US" sz="1200" dirty="0" err="1">
                <a:solidFill>
                  <a:schemeClr val="tx1"/>
                </a:solidFill>
              </a:rPr>
              <a:t>우병일</a:t>
            </a:r>
            <a:r>
              <a:rPr lang="en-US" altLang="ko-KR" sz="1200" dirty="0">
                <a:solidFill>
                  <a:schemeClr val="tx1"/>
                </a:solidFill>
              </a:rPr>
              <a:t>, </a:t>
            </a:r>
            <a:r>
              <a:rPr lang="ko-KR" altLang="en-US" sz="1200" dirty="0" err="1">
                <a:solidFill>
                  <a:schemeClr val="tx1"/>
                </a:solidFill>
              </a:rPr>
              <a:t>윤환준</a:t>
            </a:r>
            <a:r>
              <a:rPr lang="ko-KR" altLang="en-US" sz="1200" dirty="0">
                <a:solidFill>
                  <a:schemeClr val="tx1"/>
                </a:solidFill>
              </a:rPr>
              <a:t> </a:t>
            </a:r>
            <a:r>
              <a:rPr lang="en-US" altLang="ko-KR" sz="1200" dirty="0">
                <a:solidFill>
                  <a:schemeClr val="tx1"/>
                </a:solidFill>
              </a:rPr>
              <a:t>(2009). PET </a:t>
            </a:r>
            <a:r>
              <a:rPr lang="ko-KR" altLang="en-US" sz="1200" dirty="0">
                <a:solidFill>
                  <a:schemeClr val="tx1"/>
                </a:solidFill>
              </a:rPr>
              <a:t>기판 위에 </a:t>
            </a:r>
            <a:r>
              <a:rPr lang="en-US" altLang="ko-KR" sz="1200" dirty="0" err="1">
                <a:solidFill>
                  <a:schemeClr val="tx1"/>
                </a:solidFill>
              </a:rPr>
              <a:t>SiO</a:t>
            </a:r>
            <a:r>
              <a:rPr lang="en-US" altLang="ko-KR" sz="1200" dirty="0">
                <a:solidFill>
                  <a:schemeClr val="tx1"/>
                </a:solidFill>
              </a:rPr>
              <a:t>₂ </a:t>
            </a:r>
            <a:r>
              <a:rPr lang="ko-KR" altLang="en-US" sz="1200" dirty="0" err="1">
                <a:solidFill>
                  <a:schemeClr val="tx1"/>
                </a:solidFill>
              </a:rPr>
              <a:t>버퍼층</a:t>
            </a:r>
            <a:r>
              <a:rPr lang="ko-KR" altLang="en-US" sz="1200" dirty="0">
                <a:solidFill>
                  <a:schemeClr val="tx1"/>
                </a:solidFill>
              </a:rPr>
              <a:t> 증착에 따른 </a:t>
            </a:r>
            <a:r>
              <a:rPr lang="en-US" altLang="ko-KR" sz="1200" dirty="0">
                <a:solidFill>
                  <a:schemeClr val="tx1"/>
                </a:solidFill>
              </a:rPr>
              <a:t>ITO </a:t>
            </a:r>
            <a:r>
              <a:rPr lang="ko-KR" altLang="en-US" sz="1200" dirty="0">
                <a:solidFill>
                  <a:schemeClr val="tx1"/>
                </a:solidFill>
              </a:rPr>
              <a:t>박막의 부착 및 전기적 광학적 특성 연구</a:t>
            </a:r>
            <a:r>
              <a:rPr lang="en-US" altLang="ko-KR" sz="1200" dirty="0">
                <a:solidFill>
                  <a:schemeClr val="tx1"/>
                </a:solidFill>
              </a:rPr>
              <a:t>. </a:t>
            </a:r>
            <a:r>
              <a:rPr lang="ko-KR" altLang="en-US" sz="1200" dirty="0">
                <a:solidFill>
                  <a:schemeClr val="tx1"/>
                </a:solidFill>
              </a:rPr>
              <a:t>한국표면공학회지</a:t>
            </a:r>
            <a:r>
              <a:rPr lang="en-US" altLang="ko-KR" sz="1200" dirty="0">
                <a:solidFill>
                  <a:schemeClr val="tx1"/>
                </a:solidFill>
              </a:rPr>
              <a:t>, 42(1), 21-25 </a:t>
            </a:r>
          </a:p>
          <a:p>
            <a:pPr marL="171450" marR="0" lvl="0" indent="-171450" algn="l" defTabSz="914400" rtl="0" eaLnBrk="1" fontAlgn="auto" latinLnBrk="1" hangingPunct="1">
              <a:lnSpc>
                <a:spcPct val="12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In this paper, as the deposition time of SiO2 increases, the ITO surface resistance increases, but the carrier mobility increased more than without buffer layer.</a:t>
            </a:r>
          </a:p>
          <a:p>
            <a:pPr marL="171450" marR="0" lvl="0" indent="-171450" algn="l" defTabSz="914400" rtl="0" eaLnBrk="1" fontAlgn="auto" latinLnBrk="1" hangingPunct="1">
              <a:lnSpc>
                <a:spcPct val="12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The reason for this is that the SiO2 buffer layer prevents impurities from flowing from the PET substrate to the ITO side, thereby improving the carrier mobility in the ITO.</a:t>
            </a:r>
          </a:p>
          <a:p>
            <a:pPr marL="171450" marR="0" lvl="0" indent="-171450" algn="l" defTabSz="914400" rtl="0" eaLnBrk="1" fontAlgn="auto" latinLnBrk="1" hangingPunct="1">
              <a:lnSpc>
                <a:spcPct val="12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As shown in Fig. 5, the sheet resistances of the ITO thin films with the SiO2 buffer layer were 123.6 ~ 198.5 Ω / □. </a:t>
            </a:r>
          </a:p>
          <a:p>
            <a:pPr marL="171450" marR="0" lvl="0" indent="-171450" algn="l" defTabSz="914400" rtl="0" eaLnBrk="1" fontAlgn="auto" latinLnBrk="1" hangingPunct="1">
              <a:lnSpc>
                <a:spcPct val="12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Figure 6 shows a results of a taping test and microscopic observation to confirm adhesion between PMMA and ITO. When the SiO2 film was deposited for more than 90 minutes, the surface was stable even after the taping &amp; scratch test </a:t>
            </a:r>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10</a:t>
            </a:fld>
            <a:endParaRPr lang="ko-KR" altLang="en-US"/>
          </a:p>
        </p:txBody>
      </p:sp>
    </p:spTree>
    <p:extLst>
      <p:ext uri="{BB962C8B-B14F-4D97-AF65-F5344CB8AC3E}">
        <p14:creationId xmlns:p14="http://schemas.microsoft.com/office/powerpoint/2010/main" val="370297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altLang="ko-KR"/>
              <a:t>Oxygen permeability and WVTR were measured. </a:t>
            </a:r>
          </a:p>
          <a:p>
            <a:pPr marL="171450" indent="-171450">
              <a:buFont typeface="Arial" panose="020B0604020202020204" pitchFamily="34" charset="0"/>
              <a:buChar char="•"/>
            </a:pPr>
            <a:r>
              <a:rPr lang="en-US" altLang="ko-KR"/>
              <a:t>Oxygen permeability decreased by 2.0 cm3 / m2 * 24hr * atm than when SIO2 was applied. </a:t>
            </a:r>
          </a:p>
          <a:p>
            <a:pPr marL="171450" indent="-171450">
              <a:buFont typeface="Arial" panose="020B0604020202020204" pitchFamily="34" charset="0"/>
              <a:buChar char="•"/>
            </a:pPr>
            <a:r>
              <a:rPr lang="en-US" altLang="ko-KR"/>
              <a:t>But WVTR increased 0.81 gm [m2 * day]. </a:t>
            </a:r>
          </a:p>
          <a:p>
            <a:pPr marL="171450" indent="-171450">
              <a:buFont typeface="Arial" panose="020B0604020202020204" pitchFamily="34" charset="0"/>
              <a:buChar char="•"/>
            </a:pPr>
            <a:r>
              <a:rPr lang="en-US" altLang="ko-KR"/>
              <a:t>It was judged that it was modified to be hydrophilic due to O2 plasma treatment.</a:t>
            </a:r>
            <a:endParaRPr lang="ko-KR" altLang="en-US"/>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11</a:t>
            </a:fld>
            <a:endParaRPr lang="ko-KR" altLang="en-US"/>
          </a:p>
        </p:txBody>
      </p:sp>
    </p:spTree>
    <p:extLst>
      <p:ext uri="{BB962C8B-B14F-4D97-AF65-F5344CB8AC3E}">
        <p14:creationId xmlns:p14="http://schemas.microsoft.com/office/powerpoint/2010/main" val="792689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nSpc>
                <a:spcPct val="110000"/>
              </a:lnSpc>
              <a:buFont typeface="Arial" panose="020B0604020202020204" pitchFamily="34" charset="0"/>
              <a:buChar char="•"/>
            </a:pPr>
            <a:r>
              <a:rPr lang="en-US" altLang="ko-KR" sz="1200" dirty="0">
                <a:solidFill>
                  <a:schemeClr val="tx1"/>
                </a:solidFill>
              </a:rPr>
              <a:t>In this study, to optimize the ITO thin film used as a transparent electrode between focus variable lenses, the SiO2 buffer layer on the PMMA lens and the ITO thin film thereon were deposited by RF magnetron sputtering at room temperature. </a:t>
            </a:r>
          </a:p>
          <a:p>
            <a:pPr marL="171450" indent="-171450">
              <a:lnSpc>
                <a:spcPct val="110000"/>
              </a:lnSpc>
              <a:buFont typeface="Arial" panose="020B0604020202020204" pitchFamily="34" charset="0"/>
              <a:buChar char="•"/>
            </a:pPr>
            <a:r>
              <a:rPr lang="en-US" altLang="ko-KR" sz="1200" dirty="0">
                <a:solidFill>
                  <a:schemeClr val="tx1"/>
                </a:solidFill>
              </a:rPr>
              <a:t>However, it was confirmed that the high temperature process was impossible due to the PMMA </a:t>
            </a:r>
            <a:r>
              <a:rPr lang="en-US" altLang="ko-KR" sz="1200" dirty="0" err="1">
                <a:solidFill>
                  <a:schemeClr val="tx1"/>
                </a:solidFill>
              </a:rPr>
              <a:t>Tg</a:t>
            </a:r>
            <a:r>
              <a:rPr lang="en-US" altLang="ko-KR" sz="1200" dirty="0">
                <a:solidFill>
                  <a:schemeClr val="tx1"/>
                </a:solidFill>
              </a:rPr>
              <a:t> (105 ℃) limit, and that the lens was deformed due to plasma damage when a high voltage was applied. </a:t>
            </a:r>
          </a:p>
          <a:p>
            <a:pPr marL="171450" indent="-171450">
              <a:lnSpc>
                <a:spcPct val="110000"/>
              </a:lnSpc>
              <a:buFont typeface="Arial" panose="020B0604020202020204" pitchFamily="34" charset="0"/>
              <a:buChar char="•"/>
            </a:pPr>
            <a:r>
              <a:rPr lang="en-US" altLang="ko-KR" sz="1200" dirty="0">
                <a:solidFill>
                  <a:schemeClr val="tx1"/>
                </a:solidFill>
              </a:rPr>
              <a:t>Therefore, ITO was deposited by applying low voltage at room temperature to minimize damage.</a:t>
            </a:r>
          </a:p>
          <a:p>
            <a:pPr marL="171450" indent="-171450">
              <a:lnSpc>
                <a:spcPct val="110000"/>
              </a:lnSpc>
              <a:buFont typeface="Arial" panose="020B0604020202020204" pitchFamily="34" charset="0"/>
              <a:buChar char="•"/>
            </a:pPr>
            <a:r>
              <a:rPr lang="en-US" altLang="ko-KR" sz="1200" dirty="0">
                <a:solidFill>
                  <a:schemeClr val="tx1"/>
                </a:solidFill>
              </a:rPr>
              <a:t>As a result, the surface resistance of the ITO thin film was increased as the SiO2 buffer layer was thickened, but the adhesion of PMMA and ITO was improved and the transmittance was expected to be improved because SiO2 had a lower refractive index than PMMA. </a:t>
            </a:r>
          </a:p>
          <a:p>
            <a:pPr marL="171450" indent="-171450">
              <a:lnSpc>
                <a:spcPct val="110000"/>
              </a:lnSpc>
              <a:buFont typeface="Arial" panose="020B0604020202020204" pitchFamily="34" charset="0"/>
              <a:buChar char="•"/>
            </a:pPr>
            <a:r>
              <a:rPr lang="en-US" altLang="ko-KR" sz="1200" dirty="0">
                <a:solidFill>
                  <a:schemeClr val="tx1"/>
                </a:solidFill>
              </a:rPr>
              <a:t>Therefore, in order to form ITO on the PMMA lens, it is necessary to apply an SiO2 buffer layer.</a:t>
            </a:r>
          </a:p>
          <a:p>
            <a:endParaRPr lang="ko-KR" altLang="en-US" dirty="0"/>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12</a:t>
            </a:fld>
            <a:endParaRPr lang="ko-KR" altLang="en-US"/>
          </a:p>
        </p:txBody>
      </p:sp>
    </p:spTree>
    <p:extLst>
      <p:ext uri="{BB962C8B-B14F-4D97-AF65-F5344CB8AC3E}">
        <p14:creationId xmlns:p14="http://schemas.microsoft.com/office/powerpoint/2010/main" val="420404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altLang="ko-KR"/>
              <a:t>Table of Contents Introduction, Introduction, Experiment, Results, Discussion, Conclusion.</a:t>
            </a:r>
            <a:endParaRPr lang="ko-KR" altLang="en-US"/>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2</a:t>
            </a:fld>
            <a:endParaRPr lang="ko-KR" altLang="en-US"/>
          </a:p>
        </p:txBody>
      </p:sp>
    </p:spTree>
    <p:extLst>
      <p:ext uri="{BB962C8B-B14F-4D97-AF65-F5344CB8AC3E}">
        <p14:creationId xmlns:p14="http://schemas.microsoft.com/office/powerpoint/2010/main" val="421645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nSpc>
                <a:spcPct val="110000"/>
              </a:lnSpc>
              <a:buFont typeface="Arial" panose="020B0604020202020204" pitchFamily="34" charset="0"/>
              <a:buChar char="•"/>
            </a:pPr>
            <a:r>
              <a:rPr lang="en-US" altLang="ko-KR" dirty="0">
                <a:solidFill>
                  <a:schemeClr val="tx1"/>
                </a:solidFill>
              </a:rPr>
              <a:t>SiO</a:t>
            </a:r>
            <a:r>
              <a:rPr lang="en-US" altLang="ko-KR" baseline="-25000" dirty="0">
                <a:solidFill>
                  <a:schemeClr val="tx1"/>
                </a:solidFill>
              </a:rPr>
              <a:t>2</a:t>
            </a:r>
            <a:r>
              <a:rPr lang="en-US" altLang="ko-KR" dirty="0">
                <a:solidFill>
                  <a:schemeClr val="tx1"/>
                </a:solidFill>
              </a:rPr>
              <a:t> was applied as a buffer layer to improve adhesion between PMMA and ITO. </a:t>
            </a:r>
          </a:p>
          <a:p>
            <a:pPr marL="171450" indent="-171450">
              <a:lnSpc>
                <a:spcPct val="110000"/>
              </a:lnSpc>
              <a:buFont typeface="Arial" panose="020B0604020202020204" pitchFamily="34" charset="0"/>
              <a:buChar char="•"/>
            </a:pPr>
            <a:r>
              <a:rPr lang="en-US" altLang="ko-KR" dirty="0">
                <a:solidFill>
                  <a:schemeClr val="tx1"/>
                </a:solidFill>
              </a:rPr>
              <a:t>SiO</a:t>
            </a:r>
            <a:r>
              <a:rPr lang="en-US" altLang="ko-KR" baseline="-25000" dirty="0">
                <a:solidFill>
                  <a:schemeClr val="tx1"/>
                </a:solidFill>
              </a:rPr>
              <a:t>2</a:t>
            </a:r>
            <a:r>
              <a:rPr lang="en-US" altLang="ko-KR" dirty="0">
                <a:solidFill>
                  <a:schemeClr val="tx1"/>
                </a:solidFill>
              </a:rPr>
              <a:t> was deposited under the same conditions for 30 minutes, 60 minutes and 90 minutes, respectively.</a:t>
            </a:r>
            <a:endParaRPr lang="en-US" altLang="ko-KR" sz="1000" dirty="0">
              <a:solidFill>
                <a:schemeClr val="tx1"/>
              </a:solidFill>
            </a:endParaRPr>
          </a:p>
          <a:p>
            <a:pPr marL="171450" indent="-171450">
              <a:lnSpc>
                <a:spcPct val="110000"/>
              </a:lnSpc>
              <a:buFont typeface="Arial" panose="020B0604020202020204" pitchFamily="34" charset="0"/>
              <a:buChar char="•"/>
            </a:pPr>
            <a:r>
              <a:rPr lang="en-US" altLang="ko-KR" dirty="0">
                <a:solidFill>
                  <a:schemeClr val="tx1"/>
                </a:solidFill>
              </a:rPr>
              <a:t>The ITO thin film with SiO</a:t>
            </a:r>
            <a:r>
              <a:rPr lang="en-US" altLang="ko-KR" baseline="-25000" dirty="0">
                <a:solidFill>
                  <a:schemeClr val="tx1"/>
                </a:solidFill>
              </a:rPr>
              <a:t>2</a:t>
            </a:r>
            <a:r>
              <a:rPr lang="en-US" altLang="ko-KR" dirty="0">
                <a:solidFill>
                  <a:schemeClr val="tx1"/>
                </a:solidFill>
              </a:rPr>
              <a:t> buffer layer had surface resistance (123.6 ~ 198.5 Ω/□) and 70 % transmittance was obtained in a 550 nm wavelength region. </a:t>
            </a:r>
          </a:p>
          <a:p>
            <a:pPr marL="612000" indent="-612000">
              <a:lnSpc>
                <a:spcPct val="110000"/>
              </a:lnSpc>
              <a:buFont typeface="Arial" panose="020B0604020202020204" pitchFamily="34" charset="0"/>
              <a:buChar char="•"/>
            </a:pPr>
            <a:r>
              <a:rPr lang="en-US" altLang="ko-KR" sz="1200" b="1" dirty="0">
                <a:solidFill>
                  <a:schemeClr val="tx1"/>
                </a:solidFill>
              </a:rPr>
              <a:t>The adhesion analyzed by tape test and the adhesion was improved for the thicker SiO</a:t>
            </a:r>
            <a:r>
              <a:rPr lang="en-US" altLang="ko-KR" sz="1200" b="1" baseline="-25000" dirty="0">
                <a:solidFill>
                  <a:schemeClr val="tx1"/>
                </a:solidFill>
              </a:rPr>
              <a:t>2</a:t>
            </a:r>
            <a:r>
              <a:rPr lang="en-US" altLang="ko-KR" sz="1200" b="1" dirty="0">
                <a:solidFill>
                  <a:schemeClr val="tx1"/>
                </a:solidFill>
              </a:rPr>
              <a:t> buffer layer.</a:t>
            </a:r>
            <a:endParaRPr lang="ko-KR" altLang="ko-KR" sz="1200" b="1" dirty="0">
              <a:solidFill>
                <a:schemeClr val="tx1"/>
              </a:solidFill>
            </a:endParaRPr>
          </a:p>
          <a:p>
            <a:endParaRPr lang="ko-KR" altLang="en-US" dirty="0"/>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3</a:t>
            </a:fld>
            <a:endParaRPr lang="ko-KR" altLang="en-US"/>
          </a:p>
        </p:txBody>
      </p:sp>
    </p:spTree>
    <p:extLst>
      <p:ext uri="{BB962C8B-B14F-4D97-AF65-F5344CB8AC3E}">
        <p14:creationId xmlns:p14="http://schemas.microsoft.com/office/powerpoint/2010/main" val="406149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gn="just">
              <a:lnSpc>
                <a:spcPct val="100000"/>
              </a:lnSpc>
              <a:buFont typeface="Arial" panose="020B0604020202020204" pitchFamily="34" charset="0"/>
              <a:buChar char="•"/>
            </a:pPr>
            <a:r>
              <a:rPr lang="en-US" altLang="ko-KR" sz="1200">
                <a:solidFill>
                  <a:schemeClr val="tx1"/>
                </a:solidFill>
                <a:latin typeface="+mn-ea"/>
              </a:rPr>
              <a:t>Electronically tunable Focus Liquid Crystal (LC) lenses have promising applications in automatic beam steering, cell phone cameras, glasses, and other mechanical devices. </a:t>
            </a:r>
          </a:p>
          <a:p>
            <a:pPr marL="171450" indent="-171450" algn="just">
              <a:lnSpc>
                <a:spcPct val="100000"/>
              </a:lnSpc>
              <a:buFont typeface="Arial" panose="020B0604020202020204" pitchFamily="34" charset="0"/>
              <a:buChar char="•"/>
            </a:pPr>
            <a:r>
              <a:rPr lang="en-US" altLang="ko-KR" sz="1200">
                <a:solidFill>
                  <a:schemeClr val="tx1"/>
                </a:solidFill>
                <a:latin typeface="+mn-ea"/>
              </a:rPr>
              <a:t>Because of the use of curvature plastic lenses as substrates, issues that did not exist in flat panel display process technology using glass or silicon occur. </a:t>
            </a:r>
          </a:p>
          <a:p>
            <a:pPr marL="171450" indent="-171450" algn="just">
              <a:lnSpc>
                <a:spcPct val="100000"/>
              </a:lnSpc>
              <a:buFont typeface="Arial" panose="020B0604020202020204" pitchFamily="34" charset="0"/>
              <a:buChar char="•"/>
            </a:pPr>
            <a:r>
              <a:rPr lang="en-US" altLang="ko-KR" sz="1200">
                <a:solidFill>
                  <a:schemeClr val="tx1"/>
                </a:solidFill>
                <a:latin typeface="+mn-ea"/>
              </a:rPr>
              <a:t>In order to develop the technology and ensure stable product performance, optimized conditions for forming a transparent conductive thin film are required.</a:t>
            </a:r>
          </a:p>
          <a:p>
            <a:pPr marL="612305" indent="-612305" algn="just">
              <a:lnSpc>
                <a:spcPct val="120000"/>
              </a:lnSpc>
              <a:buFont typeface="Arial" panose="020B0604020202020204" pitchFamily="34" charset="0"/>
              <a:buChar char="•"/>
            </a:pPr>
            <a:endParaRPr lang="en-US" altLang="ko-KR" sz="1100">
              <a:solidFill>
                <a:schemeClr val="tx1"/>
              </a:solidFill>
              <a:latin typeface="+mn-ea"/>
            </a:endParaRPr>
          </a:p>
          <a:p>
            <a:endParaRPr lang="ko-KR" altLang="en-US"/>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4</a:t>
            </a:fld>
            <a:endParaRPr lang="ko-KR" altLang="en-US"/>
          </a:p>
        </p:txBody>
      </p:sp>
    </p:spTree>
    <p:extLst>
      <p:ext uri="{BB962C8B-B14F-4D97-AF65-F5344CB8AC3E}">
        <p14:creationId xmlns:p14="http://schemas.microsoft.com/office/powerpoint/2010/main" val="244203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gn="just">
              <a:lnSpc>
                <a:spcPct val="100000"/>
              </a:lnSpc>
              <a:buFont typeface="Arial" panose="020B0604020202020204" pitchFamily="34" charset="0"/>
              <a:buChar char="•"/>
            </a:pPr>
            <a:r>
              <a:rPr lang="en-US" altLang="ko-KR" sz="1200">
                <a:solidFill>
                  <a:schemeClr val="tx1"/>
                </a:solidFill>
                <a:latin typeface="+mn-ea"/>
              </a:rPr>
              <a:t>Poly-methyl methacrylate (PMMA) has high optical transparency and excellent homogeneity among various kinds of plastic materials and can be manufactured by an injection process and is applied to various optical products such as a camera lens and a Fresnel lens. </a:t>
            </a:r>
          </a:p>
          <a:p>
            <a:pPr marL="171450" indent="-171450" algn="just">
              <a:lnSpc>
                <a:spcPct val="100000"/>
              </a:lnSpc>
              <a:buFont typeface="Arial" panose="020B0604020202020204" pitchFamily="34" charset="0"/>
              <a:buChar char="•"/>
            </a:pPr>
            <a:r>
              <a:rPr lang="en-US" altLang="ko-KR" sz="1200">
                <a:solidFill>
                  <a:schemeClr val="tx1"/>
                </a:solidFill>
                <a:latin typeface="+mn-ea"/>
              </a:rPr>
              <a:t>However, since polymers such as PMMA are low in heat resistance (PMMA T</a:t>
            </a:r>
            <a:r>
              <a:rPr lang="en-US" altLang="ko-KR" sz="1200" baseline="-25000">
                <a:solidFill>
                  <a:schemeClr val="tx1"/>
                </a:solidFill>
                <a:latin typeface="+mn-ea"/>
              </a:rPr>
              <a:t>g</a:t>
            </a:r>
            <a:r>
              <a:rPr lang="en-US" altLang="ko-KR" sz="1200">
                <a:solidFill>
                  <a:schemeClr val="tx1"/>
                </a:solidFill>
                <a:latin typeface="+mn-ea"/>
              </a:rPr>
              <a:t> = 105 </a:t>
            </a:r>
            <a:r>
              <a:rPr lang="en-US" altLang="ko-KR" sz="1200">
                <a:solidFill>
                  <a:schemeClr val="tx1"/>
                </a:solidFill>
                <a:latin typeface="맑은 고딕" panose="020B0503020000020004" pitchFamily="50" charset="-127"/>
                <a:cs typeface="Arial" panose="020B0604020202020204" pitchFamily="34" charset="0"/>
              </a:rPr>
              <a:t>℃</a:t>
            </a:r>
            <a:r>
              <a:rPr lang="en-US" altLang="ko-KR" sz="1200">
                <a:solidFill>
                  <a:schemeClr val="tx1"/>
                </a:solidFill>
                <a:latin typeface="+mn-ea"/>
              </a:rPr>
              <a:t>), it is difficult to carry out the high temperature process of ITO thin film to improve properties. </a:t>
            </a:r>
          </a:p>
          <a:p>
            <a:pPr marL="171450" indent="-171450" algn="just">
              <a:lnSpc>
                <a:spcPct val="100000"/>
              </a:lnSpc>
              <a:buFont typeface="Arial" panose="020B0604020202020204" pitchFamily="34" charset="0"/>
              <a:buChar char="•"/>
            </a:pPr>
            <a:r>
              <a:rPr lang="en-US" altLang="ko-KR" sz="1200">
                <a:solidFill>
                  <a:schemeClr val="tx1"/>
                </a:solidFill>
                <a:latin typeface="+mn-ea"/>
              </a:rPr>
              <a:t>It can be seen that the ITO thin film formed by sputtering has very weak interfacial adhesion with the PMMA substrate, which causes the problem of peeling of the ITO film in the subsequent cleaning and liquid crystal process.</a:t>
            </a:r>
          </a:p>
          <a:p>
            <a:pPr marL="171450" indent="-171450">
              <a:buFont typeface="Arial" panose="020B0604020202020204" pitchFamily="34" charset="0"/>
              <a:buChar char="•"/>
            </a:pPr>
            <a:endParaRPr lang="ko-KR" altLang="en-US"/>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5</a:t>
            </a:fld>
            <a:endParaRPr lang="ko-KR" altLang="en-US"/>
          </a:p>
        </p:txBody>
      </p:sp>
    </p:spTree>
    <p:extLst>
      <p:ext uri="{BB962C8B-B14F-4D97-AF65-F5344CB8AC3E}">
        <p14:creationId xmlns:p14="http://schemas.microsoft.com/office/powerpoint/2010/main" val="372281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gn="just">
              <a:lnSpc>
                <a:spcPct val="120000"/>
              </a:lnSpc>
              <a:buFont typeface="Arial" panose="020B0604020202020204" pitchFamily="34" charset="0"/>
              <a:buChar char="•"/>
            </a:pPr>
            <a:r>
              <a:rPr lang="en-US" altLang="ko-KR" sz="1200" dirty="0" err="1">
                <a:solidFill>
                  <a:schemeClr val="tx1"/>
                </a:solidFill>
              </a:rPr>
              <a:t>pmma</a:t>
            </a:r>
            <a:r>
              <a:rPr lang="en-US" altLang="ko-KR" sz="1200" dirty="0">
                <a:solidFill>
                  <a:schemeClr val="tx1"/>
                </a:solidFill>
              </a:rPr>
              <a:t> is dissolved in the stripper and ITO </a:t>
            </a:r>
            <a:r>
              <a:rPr lang="en-US" altLang="ko-KR" sz="1200" dirty="0" err="1">
                <a:solidFill>
                  <a:schemeClr val="tx1"/>
                </a:solidFill>
              </a:rPr>
              <a:t>etchantand</a:t>
            </a:r>
            <a:r>
              <a:rPr lang="en-US" altLang="ko-KR" sz="1200" dirty="0">
                <a:solidFill>
                  <a:schemeClr val="tx1"/>
                </a:solidFill>
              </a:rPr>
              <a:t> lens has curved surface.</a:t>
            </a:r>
          </a:p>
          <a:p>
            <a:pPr marL="171450" indent="-171450" algn="just">
              <a:lnSpc>
                <a:spcPct val="120000"/>
              </a:lnSpc>
              <a:buFont typeface="Arial" panose="020B0604020202020204" pitchFamily="34" charset="0"/>
              <a:buChar char="•"/>
            </a:pPr>
            <a:r>
              <a:rPr lang="en-US" altLang="ko-KR" sz="1200" dirty="0">
                <a:solidFill>
                  <a:schemeClr val="tx1"/>
                </a:solidFill>
              </a:rPr>
              <a:t>Therefore, it is difficult to apply the photolithography process. Therefore, ITO patterning was performed using a metal shadow mask.</a:t>
            </a:r>
          </a:p>
          <a:p>
            <a:pPr marL="171450" indent="-171450">
              <a:buFont typeface="Arial" panose="020B0604020202020204" pitchFamily="34" charset="0"/>
              <a:buChar char="•"/>
            </a:pPr>
            <a:endParaRPr lang="ko-KR" altLang="en-US" dirty="0"/>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6</a:t>
            </a:fld>
            <a:endParaRPr lang="ko-KR" altLang="en-US"/>
          </a:p>
        </p:txBody>
      </p:sp>
    </p:spTree>
    <p:extLst>
      <p:ext uri="{BB962C8B-B14F-4D97-AF65-F5344CB8AC3E}">
        <p14:creationId xmlns:p14="http://schemas.microsoft.com/office/powerpoint/2010/main" val="34357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lgn="just">
              <a:lnSpc>
                <a:spcPct val="120000"/>
              </a:lnSpc>
              <a:buFont typeface="Arial" panose="020B0604020202020204" pitchFamily="34" charset="0"/>
              <a:buChar char="•"/>
            </a:pPr>
            <a:r>
              <a:rPr lang="en-US" altLang="ko-KR" sz="1200" dirty="0">
                <a:solidFill>
                  <a:schemeClr val="tx1"/>
                </a:solidFill>
              </a:rPr>
              <a:t>Cleaning of the PMMA is important to prevent </a:t>
            </a:r>
            <a:r>
              <a:rPr lang="en-US" altLang="ko-KR" sz="1200" dirty="0" err="1">
                <a:solidFill>
                  <a:schemeClr val="tx1"/>
                </a:solidFill>
              </a:rPr>
              <a:t>outgasing</a:t>
            </a:r>
            <a:r>
              <a:rPr lang="en-US" altLang="ko-KR" sz="1200" dirty="0">
                <a:solidFill>
                  <a:schemeClr val="tx1"/>
                </a:solidFill>
              </a:rPr>
              <a:t> during the deposition process.</a:t>
            </a:r>
          </a:p>
          <a:p>
            <a:pPr marL="171450" indent="-171450" algn="just">
              <a:lnSpc>
                <a:spcPct val="120000"/>
              </a:lnSpc>
              <a:buFont typeface="Arial" panose="020B0604020202020204" pitchFamily="34" charset="0"/>
              <a:buChar char="•"/>
            </a:pPr>
            <a:r>
              <a:rPr lang="en-US" altLang="ko-KR" sz="1200" dirty="0">
                <a:solidFill>
                  <a:schemeClr val="tx1"/>
                </a:solidFill>
              </a:rPr>
              <a:t>Ultrasonic cleaning was carried out for 30 minutes with a solution of surfactant and DI water in a ratio of 1: 1.                             </a:t>
            </a:r>
          </a:p>
          <a:p>
            <a:pPr marL="171450" indent="-171450" algn="just">
              <a:lnSpc>
                <a:spcPct val="120000"/>
              </a:lnSpc>
              <a:buFont typeface="Arial" panose="020B0604020202020204" pitchFamily="34" charset="0"/>
              <a:buChar char="•"/>
            </a:pPr>
            <a:r>
              <a:rPr lang="en-US" altLang="ko-KR" sz="1200" dirty="0">
                <a:solidFill>
                  <a:schemeClr val="tx1"/>
                </a:solidFill>
              </a:rPr>
              <a:t>70 </a:t>
            </a:r>
            <a:r>
              <a:rPr lang="en-US" altLang="ko-KR" sz="1200" kern="100" dirty="0">
                <a:solidFill>
                  <a:schemeClr val="tx1"/>
                </a:solidFill>
                <a:cs typeface="Arial" panose="020B0604020202020204" pitchFamily="34" charset="0"/>
              </a:rPr>
              <a:t>°C</a:t>
            </a:r>
            <a:r>
              <a:rPr lang="en-US" altLang="ko-KR" sz="1200" dirty="0">
                <a:solidFill>
                  <a:schemeClr val="tx1"/>
                </a:solidFill>
              </a:rPr>
              <a:t> pre bake was performed for 30 minutes and O2 plasma was treated for 40 sec. using RIE system.</a:t>
            </a:r>
          </a:p>
          <a:p>
            <a:pPr marL="171450" indent="-171450" algn="just">
              <a:lnSpc>
                <a:spcPct val="110000"/>
              </a:lnSpc>
              <a:buFont typeface="Arial" panose="020B0604020202020204" pitchFamily="34" charset="0"/>
              <a:buChar char="•"/>
            </a:pPr>
            <a:r>
              <a:rPr lang="en-US" altLang="ko-KR" sz="1200" dirty="0">
                <a:solidFill>
                  <a:schemeClr val="tx1"/>
                </a:solidFill>
              </a:rPr>
              <a:t>The SiO</a:t>
            </a:r>
            <a:r>
              <a:rPr lang="en-US" altLang="ko-KR" sz="1200" baseline="-25000" dirty="0">
                <a:solidFill>
                  <a:schemeClr val="tx1"/>
                </a:solidFill>
              </a:rPr>
              <a:t>2</a:t>
            </a:r>
            <a:r>
              <a:rPr lang="en-US" altLang="ko-KR" sz="1200" dirty="0">
                <a:solidFill>
                  <a:schemeClr val="tx1"/>
                </a:solidFill>
              </a:rPr>
              <a:t> of various thicknesses was deposited on PMMA curved lens as buffer layer by RF magnetron sputtering method.</a:t>
            </a:r>
          </a:p>
          <a:p>
            <a:pPr marL="171450" indent="-171450" algn="just">
              <a:lnSpc>
                <a:spcPct val="110000"/>
              </a:lnSpc>
              <a:buFont typeface="Arial" panose="020B0604020202020204" pitchFamily="34" charset="0"/>
              <a:buChar char="•"/>
            </a:pPr>
            <a:r>
              <a:rPr lang="en-US" altLang="ko-KR" sz="1200" dirty="0">
                <a:solidFill>
                  <a:schemeClr val="tx1"/>
                </a:solidFill>
              </a:rPr>
              <a:t>After depositing SiO</a:t>
            </a:r>
            <a:r>
              <a:rPr lang="en-US" altLang="ko-KR" sz="1200" baseline="-25000" dirty="0">
                <a:solidFill>
                  <a:schemeClr val="tx1"/>
                </a:solidFill>
              </a:rPr>
              <a:t>2</a:t>
            </a:r>
            <a:r>
              <a:rPr lang="en-US" altLang="ko-KR" sz="1200" dirty="0">
                <a:solidFill>
                  <a:schemeClr val="tx1"/>
                </a:solidFill>
              </a:rPr>
              <a:t> buffer layer on PMMA lens, ITO electrode was deposited by RF magnetron sputtering method.</a:t>
            </a:r>
          </a:p>
          <a:p>
            <a:pPr marL="171450" indent="-171450" algn="just">
              <a:lnSpc>
                <a:spcPct val="110000"/>
              </a:lnSpc>
              <a:buFont typeface="Arial" panose="020B0604020202020204" pitchFamily="34" charset="0"/>
              <a:buChar char="•"/>
            </a:pPr>
            <a:r>
              <a:rPr lang="en-US" altLang="ko-KR" sz="1200" dirty="0">
                <a:solidFill>
                  <a:schemeClr val="tx1"/>
                </a:solidFill>
              </a:rPr>
              <a:t>The electrical properties of the deposited ITO thin films were analyzed by 4 point probe. For the optical characterization of the specimens, the transmittance was measured using a spectrophotometer in the visible region.</a:t>
            </a:r>
            <a:endParaRPr lang="ko-KR" altLang="en-US" sz="1200" dirty="0">
              <a:solidFill>
                <a:schemeClr val="tx1"/>
              </a:solidFill>
            </a:endParaRPr>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7</a:t>
            </a:fld>
            <a:endParaRPr lang="ko-KR" altLang="en-US"/>
          </a:p>
        </p:txBody>
      </p:sp>
    </p:spTree>
    <p:extLst>
      <p:ext uri="{BB962C8B-B14F-4D97-AF65-F5344CB8AC3E}">
        <p14:creationId xmlns:p14="http://schemas.microsoft.com/office/powerpoint/2010/main" val="2046009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 typeface="Arial" panose="020B0604020202020204" pitchFamily="34" charset="0"/>
              <a:buChar char="•"/>
            </a:pPr>
            <a:r>
              <a:rPr lang="en-US" altLang="ko-KR" sz="1200" dirty="0"/>
              <a:t>Various deposition conditions have been developed to form ITO in PMMA lenses.</a:t>
            </a:r>
          </a:p>
          <a:p>
            <a:pPr marL="171450" indent="-171450">
              <a:buFont typeface="Arial" panose="020B0604020202020204" pitchFamily="34" charset="0"/>
              <a:buChar char="•"/>
            </a:pPr>
            <a:r>
              <a:rPr lang="en-US" altLang="ko-KR" sz="1200" dirty="0"/>
              <a:t>The low resistivity and high transmittance of ITO in glass can be achieved by high deposition power, oxygen addition, and heat treatment of 250 degrees or more.</a:t>
            </a:r>
          </a:p>
          <a:p>
            <a:pPr marL="171450" indent="-171450">
              <a:buFont typeface="Arial" panose="020B0604020202020204" pitchFamily="34" charset="0"/>
              <a:buChar char="•"/>
            </a:pPr>
            <a:r>
              <a:rPr lang="en-US" altLang="ko-KR" sz="1200" dirty="0"/>
              <a:t>When heat treatment of 100 degrees or more high power of sputtering are applied, ITO in the PMMA cracks the thin film.</a:t>
            </a:r>
          </a:p>
          <a:p>
            <a:pPr marL="171450" indent="-171450">
              <a:buFont typeface="Arial" panose="020B0604020202020204" pitchFamily="34" charset="0"/>
              <a:buChar char="•"/>
            </a:pPr>
            <a:r>
              <a:rPr lang="en-US" altLang="ko-KR" sz="1200" dirty="0"/>
              <a:t>It is believed that the crack occur by thermal deformation and out </a:t>
            </a:r>
            <a:r>
              <a:rPr lang="en-US" altLang="ko-KR" sz="1200" dirty="0" err="1"/>
              <a:t>gasing</a:t>
            </a:r>
            <a:r>
              <a:rPr lang="en-US" altLang="ko-KR" sz="1200" dirty="0"/>
              <a:t> of PMMA during the deposition process.</a:t>
            </a:r>
          </a:p>
          <a:p>
            <a:endParaRPr lang="ko-KR" altLang="en-US" dirty="0"/>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8</a:t>
            </a:fld>
            <a:endParaRPr lang="ko-KR" altLang="en-US"/>
          </a:p>
        </p:txBody>
      </p:sp>
    </p:spTree>
    <p:extLst>
      <p:ext uri="{BB962C8B-B14F-4D97-AF65-F5344CB8AC3E}">
        <p14:creationId xmlns:p14="http://schemas.microsoft.com/office/powerpoint/2010/main" val="174779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Fig, 4 shows the transmittance of the samples.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The transmittance of the PMMA / SiO2 buffer layer / ITO thin film was measured in the visible region.</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When the ITO thin film is formed as a 100-200 ohm resistance, it has a 78% transmittance at 550 nm wavelength.</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When ITO is deposited without oxygen addition, the transmittance of the thin film is lowered due to the oxygen deficiency during the deposition, and the electrical conduction characteristics are also changed.</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1200" dirty="0">
                <a:solidFill>
                  <a:schemeClr val="tx1"/>
                </a:solidFill>
              </a:rPr>
              <a:t>Therefore, it is concluded that it is important to form the ITO film within a short time by using the RF sputter.</a:t>
            </a:r>
            <a:endParaRPr lang="ko-KR" altLang="en-US" dirty="0"/>
          </a:p>
        </p:txBody>
      </p:sp>
      <p:sp>
        <p:nvSpPr>
          <p:cNvPr id="4" name="슬라이드 번호 개체 틀 3"/>
          <p:cNvSpPr>
            <a:spLocks noGrp="1"/>
          </p:cNvSpPr>
          <p:nvPr>
            <p:ph type="sldNum" sz="quarter" idx="5"/>
          </p:nvPr>
        </p:nvSpPr>
        <p:spPr/>
        <p:txBody>
          <a:bodyPr/>
          <a:lstStyle/>
          <a:p>
            <a:fld id="{7B819DB5-AD16-41AF-B0F5-95237D91924A}" type="slidenum">
              <a:rPr lang="ko-KR" altLang="en-US" smtClean="0"/>
              <a:t>9</a:t>
            </a:fld>
            <a:endParaRPr lang="ko-KR" altLang="en-US"/>
          </a:p>
        </p:txBody>
      </p:sp>
    </p:spTree>
    <p:extLst>
      <p:ext uri="{BB962C8B-B14F-4D97-AF65-F5344CB8AC3E}">
        <p14:creationId xmlns:p14="http://schemas.microsoft.com/office/powerpoint/2010/main" val="420019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B7EE6806-3591-420D-BC86-99EF16E780E9}" type="slidenum">
              <a:rPr lang="ko-KR" altLang="en-US" smtClean="0"/>
              <a:t>‹#›</a:t>
            </a:fld>
            <a:endParaRPr lang="ko-KR"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07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182972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116791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257064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ko-KR" altLang="en-US"/>
              <a:t>마스터 제목 스타일 편집</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B7EE6806-3591-420D-BC86-99EF16E780E9}" type="slidenum">
              <a:rPr lang="ko-KR" altLang="en-US" smtClean="0"/>
              <a:t>‹#›</a:t>
            </a:fld>
            <a:endParaRPr lang="ko-KR"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67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316642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1097280" y="2582334"/>
            <a:ext cx="4937760" cy="33782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217920" y="2582334"/>
            <a:ext cx="4937760" cy="33782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75647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266596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ko-KR" altLang="en-US"/>
          </a:p>
        </p:txBody>
      </p:sp>
      <p:sp>
        <p:nvSpPr>
          <p:cNvPr id="9" name="Slide Number Placeholder 8"/>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369161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ko-KR" altLang="en-US"/>
              <a:t>마스터 제목 스타일 편집</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2EC9429-7EA9-4A9B-BD7C-515B4BA6E2A4}" type="datetimeFigureOut">
              <a:rPr lang="ko-KR" altLang="en-US" smtClean="0"/>
              <a:t>2019-01-07</a:t>
            </a:fld>
            <a:endParaRPr lang="ko-KR"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ko-KR"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76727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F2EC9429-7EA9-4A9B-BD7C-515B4BA6E2A4}" type="datetimeFigureOut">
              <a:rPr lang="ko-KR" altLang="en-US" smtClean="0"/>
              <a:t>2019-01-07</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B7EE6806-3591-420D-BC86-99EF16E780E9}" type="slidenum">
              <a:rPr lang="ko-KR" altLang="en-US" smtClean="0"/>
              <a:t>‹#›</a:t>
            </a:fld>
            <a:endParaRPr lang="ko-KR" altLang="en-US"/>
          </a:p>
        </p:txBody>
      </p:sp>
    </p:spTree>
    <p:extLst>
      <p:ext uri="{BB962C8B-B14F-4D97-AF65-F5344CB8AC3E}">
        <p14:creationId xmlns:p14="http://schemas.microsoft.com/office/powerpoint/2010/main" val="312571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2EC9429-7EA9-4A9B-BD7C-515B4BA6E2A4}" type="datetimeFigureOut">
              <a:rPr lang="ko-KR" altLang="en-US" smtClean="0"/>
              <a:t>2019-01-07</a:t>
            </a:fld>
            <a:endParaRPr lang="ko-KR"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ko-KR"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7EE6806-3591-420D-BC86-99EF16E780E9}" type="slidenum">
              <a:rPr lang="ko-KR" altLang="en-US" smtClean="0"/>
              <a:t>‹#›</a:t>
            </a:fld>
            <a:endParaRPr lang="ko-KR"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265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B8A9077-D62E-4EDD-A652-A6BB2C49E51D}"/>
              </a:ext>
            </a:extLst>
          </p:cNvPr>
          <p:cNvSpPr>
            <a:spLocks noGrp="1"/>
          </p:cNvSpPr>
          <p:nvPr>
            <p:ph type="ctrTitle"/>
          </p:nvPr>
        </p:nvSpPr>
        <p:spPr>
          <a:xfrm>
            <a:off x="1097280" y="758952"/>
            <a:ext cx="10058400" cy="3566160"/>
          </a:xfrm>
        </p:spPr>
        <p:txBody>
          <a:bodyPr/>
          <a:lstStyle/>
          <a:p>
            <a:r>
              <a:rPr lang="en-US" altLang="ko-KR" b="1"/>
              <a:t>ITO deposition on PMMA lens</a:t>
            </a:r>
            <a:endParaRPr lang="ko-KR" altLang="en-US" b="1"/>
          </a:p>
        </p:txBody>
      </p:sp>
      <p:sp>
        <p:nvSpPr>
          <p:cNvPr id="6" name="TextBox 5">
            <a:extLst>
              <a:ext uri="{FF2B5EF4-FFF2-40B4-BE49-F238E27FC236}">
                <a16:creationId xmlns:a16="http://schemas.microsoft.com/office/drawing/2014/main" id="{2CDFD606-B4B7-4E47-ACFB-0D3B521D3999}"/>
              </a:ext>
            </a:extLst>
          </p:cNvPr>
          <p:cNvSpPr txBox="1"/>
          <p:nvPr/>
        </p:nvSpPr>
        <p:spPr>
          <a:xfrm>
            <a:off x="1373050" y="4379898"/>
            <a:ext cx="9550056" cy="1908215"/>
          </a:xfrm>
          <a:prstGeom prst="rect">
            <a:avLst/>
          </a:prstGeom>
          <a:noFill/>
        </p:spPr>
        <p:txBody>
          <a:bodyPr wrap="square" rtlCol="0">
            <a:spAutoFit/>
          </a:bodyPr>
          <a:lstStyle/>
          <a:p>
            <a:r>
              <a:rPr lang="en-US" altLang="ko-KR" sz="3000" b="1"/>
              <a:t>Hoseo University</a:t>
            </a:r>
            <a:endParaRPr lang="en-US" altLang="ko-KR" sz="2500" b="1"/>
          </a:p>
          <a:p>
            <a:pPr algn="r"/>
            <a:r>
              <a:rPr lang="en-US" altLang="ko-KR" sz="2200" b="1"/>
              <a:t>Electronic Display Engineering</a:t>
            </a:r>
          </a:p>
          <a:p>
            <a:pPr algn="r"/>
            <a:r>
              <a:rPr lang="en-US" altLang="ko-KR" sz="2200" b="1"/>
              <a:t>4</a:t>
            </a:r>
            <a:r>
              <a:rPr lang="en-US" altLang="ko-KR" sz="2200" b="1" baseline="30000"/>
              <a:t>th</a:t>
            </a:r>
            <a:r>
              <a:rPr lang="en-US" altLang="ko-KR" sz="2200" b="1"/>
              <a:t> grade</a:t>
            </a:r>
          </a:p>
          <a:p>
            <a:pPr algn="r"/>
            <a:r>
              <a:rPr lang="en-US" altLang="ko-KR" sz="2200" b="1"/>
              <a:t>20143135 </a:t>
            </a:r>
          </a:p>
          <a:p>
            <a:pPr algn="r"/>
            <a:r>
              <a:rPr lang="en-US" altLang="ko-KR" sz="2200" b="1"/>
              <a:t>Song Pyeong Seob</a:t>
            </a:r>
            <a:endParaRPr lang="ko-KR" altLang="en-US" sz="2200" b="1"/>
          </a:p>
        </p:txBody>
      </p:sp>
      <p:grpSp>
        <p:nvGrpSpPr>
          <p:cNvPr id="10" name="그룹 9">
            <a:extLst>
              <a:ext uri="{FF2B5EF4-FFF2-40B4-BE49-F238E27FC236}">
                <a16:creationId xmlns:a16="http://schemas.microsoft.com/office/drawing/2014/main" id="{08DDA903-80A3-458F-85C5-3560225D0586}"/>
              </a:ext>
            </a:extLst>
          </p:cNvPr>
          <p:cNvGrpSpPr/>
          <p:nvPr/>
        </p:nvGrpSpPr>
        <p:grpSpPr>
          <a:xfrm>
            <a:off x="-3696" y="0"/>
            <a:ext cx="12195696" cy="1170598"/>
            <a:chOff x="-3696" y="0"/>
            <a:chExt cx="9133182" cy="559023"/>
          </a:xfrm>
        </p:grpSpPr>
        <p:pic>
          <p:nvPicPr>
            <p:cNvPr id="7" name="그림 6">
              <a:extLst>
                <a:ext uri="{FF2B5EF4-FFF2-40B4-BE49-F238E27FC236}">
                  <a16:creationId xmlns:a16="http://schemas.microsoft.com/office/drawing/2014/main" id="{7A486EDB-411F-45B6-89A9-82A1D511A1DC}"/>
                </a:ext>
              </a:extLst>
            </p:cNvPr>
            <p:cNvPicPr/>
            <p:nvPr/>
          </p:nvPicPr>
          <p:blipFill rotWithShape="1">
            <a:blip r:embed="rId3"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8" name="제목 2">
              <a:extLst>
                <a:ext uri="{FF2B5EF4-FFF2-40B4-BE49-F238E27FC236}">
                  <a16:creationId xmlns:a16="http://schemas.microsoft.com/office/drawing/2014/main" id="{44584990-2E73-4EDA-9475-EB07C2F697D5}"/>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Tree>
    <p:extLst>
      <p:ext uri="{BB962C8B-B14F-4D97-AF65-F5344CB8AC3E}">
        <p14:creationId xmlns:p14="http://schemas.microsoft.com/office/powerpoint/2010/main" val="144622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D1BCC9DA-DFC0-4A29-B7C4-E5AB68604C44}"/>
              </a:ext>
            </a:extLst>
          </p:cNvPr>
          <p:cNvSpPr>
            <a:spLocks noGrp="1"/>
          </p:cNvSpPr>
          <p:nvPr>
            <p:ph idx="1"/>
          </p:nvPr>
        </p:nvSpPr>
        <p:spPr>
          <a:xfrm>
            <a:off x="821722" y="4874026"/>
            <a:ext cx="11197883" cy="1415994"/>
          </a:xfrm>
        </p:spPr>
        <p:txBody>
          <a:bodyPr>
            <a:noAutofit/>
          </a:bodyPr>
          <a:lstStyle/>
          <a:p>
            <a:pPr>
              <a:lnSpc>
                <a:spcPct val="120000"/>
              </a:lnSpc>
              <a:buFont typeface="Arial" panose="020B0604020202020204" pitchFamily="34" charset="0"/>
              <a:buChar char="•"/>
            </a:pPr>
            <a:r>
              <a:rPr lang="en-US" altLang="ko-KR" sz="2200" dirty="0">
                <a:solidFill>
                  <a:schemeClr val="tx1"/>
                </a:solidFill>
              </a:rPr>
              <a:t>As the thickness of the SiO</a:t>
            </a:r>
            <a:r>
              <a:rPr lang="en-US" altLang="ko-KR" sz="2200" baseline="-25000" dirty="0">
                <a:solidFill>
                  <a:schemeClr val="tx1"/>
                </a:solidFill>
              </a:rPr>
              <a:t>2</a:t>
            </a:r>
            <a:r>
              <a:rPr lang="en-US" altLang="ko-KR" sz="2200" dirty="0">
                <a:solidFill>
                  <a:schemeClr val="tx1"/>
                </a:solidFill>
              </a:rPr>
              <a:t> buffer layer increased, the adhesion and resistivity were improved. </a:t>
            </a:r>
          </a:p>
          <a:p>
            <a:pPr>
              <a:lnSpc>
                <a:spcPct val="120000"/>
              </a:lnSpc>
              <a:buFont typeface="Arial" panose="020B0604020202020204" pitchFamily="34" charset="0"/>
              <a:buChar char="•"/>
            </a:pPr>
            <a:r>
              <a:rPr lang="en-US" altLang="ko-KR" sz="2200" dirty="0">
                <a:solidFill>
                  <a:schemeClr val="tx1"/>
                </a:solidFill>
              </a:rPr>
              <a:t>When the SiO</a:t>
            </a:r>
            <a:r>
              <a:rPr lang="en-US" altLang="ko-KR" sz="2200" baseline="-25000" dirty="0">
                <a:solidFill>
                  <a:schemeClr val="tx1"/>
                </a:solidFill>
              </a:rPr>
              <a:t>2</a:t>
            </a:r>
            <a:r>
              <a:rPr lang="en-US" altLang="ko-KR" sz="2200" dirty="0">
                <a:solidFill>
                  <a:schemeClr val="tx1"/>
                </a:solidFill>
              </a:rPr>
              <a:t> film was deposited for more than 90 minutes, the surface was stable even after the taping &amp; scratch test.</a:t>
            </a:r>
          </a:p>
        </p:txBody>
      </p:sp>
      <p:grpSp>
        <p:nvGrpSpPr>
          <p:cNvPr id="4" name="그룹 3">
            <a:extLst>
              <a:ext uri="{FF2B5EF4-FFF2-40B4-BE49-F238E27FC236}">
                <a16:creationId xmlns:a16="http://schemas.microsoft.com/office/drawing/2014/main" id="{05AB9792-1992-4B16-853C-10405EF73DE3}"/>
              </a:ext>
            </a:extLst>
          </p:cNvPr>
          <p:cNvGrpSpPr/>
          <p:nvPr/>
        </p:nvGrpSpPr>
        <p:grpSpPr>
          <a:xfrm>
            <a:off x="4460810" y="1802445"/>
            <a:ext cx="3787334" cy="2520000"/>
            <a:chOff x="11926913" y="28320022"/>
            <a:chExt cx="7430400" cy="5614065"/>
          </a:xfrm>
        </p:grpSpPr>
        <p:pic>
          <p:nvPicPr>
            <p:cNvPr id="5" name="그림 4" descr="벽, 실외이(가) 표시된 사진&#10;&#10;높은 신뢰도로 생성된 설명">
              <a:extLst>
                <a:ext uri="{FF2B5EF4-FFF2-40B4-BE49-F238E27FC236}">
                  <a16:creationId xmlns:a16="http://schemas.microsoft.com/office/drawing/2014/main" id="{14F669F2-7159-45DB-84AF-D889196CA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074" y="28446467"/>
              <a:ext cx="3308998" cy="2481749"/>
            </a:xfrm>
            <a:prstGeom prst="rect">
              <a:avLst/>
            </a:prstGeom>
          </p:spPr>
        </p:pic>
        <p:pic>
          <p:nvPicPr>
            <p:cNvPr id="6" name="그림 5" descr="비행이(가) 표시된 사진&#10;&#10;높은 신뢰도로 생성된 설명">
              <a:extLst>
                <a:ext uri="{FF2B5EF4-FFF2-40B4-BE49-F238E27FC236}">
                  <a16:creationId xmlns:a16="http://schemas.microsoft.com/office/drawing/2014/main" id="{1110E26C-CF0A-4571-9EC0-7728B5CE4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1604" y="31248815"/>
              <a:ext cx="3309000" cy="2509727"/>
            </a:xfrm>
            <a:prstGeom prst="rect">
              <a:avLst/>
            </a:prstGeom>
          </p:spPr>
        </p:pic>
        <p:pic>
          <p:nvPicPr>
            <p:cNvPr id="7" name="그림 6" descr="실외, 하늘, 벽이(가) 표시된 사진&#10;&#10;높은 신뢰도로 생성된 설명">
              <a:extLst>
                <a:ext uri="{FF2B5EF4-FFF2-40B4-BE49-F238E27FC236}">
                  <a16:creationId xmlns:a16="http://schemas.microsoft.com/office/drawing/2014/main" id="{632B3550-3145-4C38-8503-898C72792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88073" y="31270949"/>
              <a:ext cx="3322993" cy="2499913"/>
            </a:xfrm>
            <a:prstGeom prst="rect">
              <a:avLst/>
            </a:prstGeom>
          </p:spPr>
        </p:pic>
        <p:sp>
          <p:nvSpPr>
            <p:cNvPr id="8" name="TextBox 7">
              <a:extLst>
                <a:ext uri="{FF2B5EF4-FFF2-40B4-BE49-F238E27FC236}">
                  <a16:creationId xmlns:a16="http://schemas.microsoft.com/office/drawing/2014/main" id="{DEE4C0CB-9221-44C6-8CBB-FA4CEE4469EC}"/>
                </a:ext>
              </a:extLst>
            </p:cNvPr>
            <p:cNvSpPr txBox="1"/>
            <p:nvPr/>
          </p:nvSpPr>
          <p:spPr>
            <a:xfrm>
              <a:off x="14446050" y="30227461"/>
              <a:ext cx="1295419" cy="835993"/>
            </a:xfrm>
            <a:prstGeom prst="rect">
              <a:avLst/>
            </a:prstGeom>
            <a:noFill/>
          </p:spPr>
          <p:txBody>
            <a:bodyPr wrap="square" rtlCol="0">
              <a:spAutoFit/>
            </a:bodyPr>
            <a:lstStyle/>
            <a:p>
              <a:r>
                <a:rPr lang="en-US" altLang="ko-KR" sz="1500" b="1" dirty="0">
                  <a:solidFill>
                    <a:schemeClr val="bg1"/>
                  </a:solidFill>
                  <a:latin typeface="+mn-lt"/>
                </a:rPr>
                <a:t>(a)</a:t>
              </a:r>
              <a:endParaRPr lang="ko-KR" altLang="en-US" sz="1500" b="1" dirty="0">
                <a:solidFill>
                  <a:schemeClr val="bg1"/>
                </a:solidFill>
                <a:latin typeface="+mn-lt"/>
              </a:endParaRPr>
            </a:p>
          </p:txBody>
        </p:sp>
        <p:sp>
          <p:nvSpPr>
            <p:cNvPr id="9" name="TextBox 8">
              <a:extLst>
                <a:ext uri="{FF2B5EF4-FFF2-40B4-BE49-F238E27FC236}">
                  <a16:creationId xmlns:a16="http://schemas.microsoft.com/office/drawing/2014/main" id="{3AC90F4C-F2A2-49D1-9936-BF67CDCDD0D4}"/>
                </a:ext>
              </a:extLst>
            </p:cNvPr>
            <p:cNvSpPr txBox="1"/>
            <p:nvPr/>
          </p:nvSpPr>
          <p:spPr>
            <a:xfrm>
              <a:off x="14465962" y="33022167"/>
              <a:ext cx="1287251" cy="835993"/>
            </a:xfrm>
            <a:prstGeom prst="rect">
              <a:avLst/>
            </a:prstGeom>
            <a:noFill/>
          </p:spPr>
          <p:txBody>
            <a:bodyPr wrap="square" rtlCol="0">
              <a:spAutoFit/>
            </a:bodyPr>
            <a:lstStyle/>
            <a:p>
              <a:r>
                <a:rPr lang="en-US" altLang="ko-KR" sz="1500" b="1" dirty="0">
                  <a:solidFill>
                    <a:schemeClr val="bg1"/>
                  </a:solidFill>
                  <a:latin typeface="+mn-lt"/>
                </a:rPr>
                <a:t>(c)</a:t>
              </a:r>
              <a:endParaRPr lang="ko-KR" altLang="en-US" sz="1500" b="1" dirty="0">
                <a:solidFill>
                  <a:schemeClr val="bg1"/>
                </a:solidFill>
                <a:latin typeface="+mn-lt"/>
              </a:endParaRPr>
            </a:p>
          </p:txBody>
        </p:sp>
        <p:pic>
          <p:nvPicPr>
            <p:cNvPr id="10" name="그림 9">
              <a:extLst>
                <a:ext uri="{FF2B5EF4-FFF2-40B4-BE49-F238E27FC236}">
                  <a16:creationId xmlns:a16="http://schemas.microsoft.com/office/drawing/2014/main" id="{18E6841D-7F48-42B0-A99B-E0D02FC9F362}"/>
                </a:ext>
              </a:extLst>
            </p:cNvPr>
            <p:cNvPicPr>
              <a:picLocks noChangeAspect="1"/>
            </p:cNvPicPr>
            <p:nvPr/>
          </p:nvPicPr>
          <p:blipFill>
            <a:blip r:embed="rId6"/>
            <a:stretch>
              <a:fillRect/>
            </a:stretch>
          </p:blipFill>
          <p:spPr>
            <a:xfrm>
              <a:off x="15911604" y="28452103"/>
              <a:ext cx="3308998" cy="2481749"/>
            </a:xfrm>
            <a:prstGeom prst="rect">
              <a:avLst/>
            </a:prstGeom>
          </p:spPr>
        </p:pic>
        <p:sp>
          <p:nvSpPr>
            <p:cNvPr id="11" name="TextBox 10">
              <a:extLst>
                <a:ext uri="{FF2B5EF4-FFF2-40B4-BE49-F238E27FC236}">
                  <a16:creationId xmlns:a16="http://schemas.microsoft.com/office/drawing/2014/main" id="{42F74A79-3DCC-4FBE-8732-8C230B69FDFF}"/>
                </a:ext>
              </a:extLst>
            </p:cNvPr>
            <p:cNvSpPr txBox="1"/>
            <p:nvPr/>
          </p:nvSpPr>
          <p:spPr>
            <a:xfrm>
              <a:off x="18201473" y="33004072"/>
              <a:ext cx="1061985" cy="835994"/>
            </a:xfrm>
            <a:prstGeom prst="rect">
              <a:avLst/>
            </a:prstGeom>
            <a:noFill/>
          </p:spPr>
          <p:txBody>
            <a:bodyPr wrap="square" rtlCol="0">
              <a:spAutoFit/>
            </a:bodyPr>
            <a:lstStyle/>
            <a:p>
              <a:r>
                <a:rPr lang="en-US" altLang="ko-KR" sz="1500" b="1" dirty="0">
                  <a:solidFill>
                    <a:schemeClr val="bg1"/>
                  </a:solidFill>
                  <a:latin typeface="+mn-lt"/>
                </a:rPr>
                <a:t>(d)</a:t>
              </a:r>
              <a:endParaRPr lang="ko-KR" altLang="en-US" sz="1500" b="1" dirty="0">
                <a:solidFill>
                  <a:schemeClr val="bg1"/>
                </a:solidFill>
                <a:latin typeface="+mn-lt"/>
              </a:endParaRPr>
            </a:p>
          </p:txBody>
        </p:sp>
        <p:sp>
          <p:nvSpPr>
            <p:cNvPr id="12" name="직사각형 11">
              <a:extLst>
                <a:ext uri="{FF2B5EF4-FFF2-40B4-BE49-F238E27FC236}">
                  <a16:creationId xmlns:a16="http://schemas.microsoft.com/office/drawing/2014/main" id="{B57C01DE-C0CF-48CA-AA99-1876E9542BC6}"/>
                </a:ext>
              </a:extLst>
            </p:cNvPr>
            <p:cNvSpPr/>
            <p:nvPr/>
          </p:nvSpPr>
          <p:spPr bwMode="auto">
            <a:xfrm>
              <a:off x="11926913" y="28320022"/>
              <a:ext cx="7430400" cy="5614065"/>
            </a:xfrm>
            <a:prstGeom prst="rect">
              <a:avLst/>
            </a:prstGeom>
            <a:noFill/>
            <a:ln w="19050">
              <a:solidFill>
                <a:schemeClr val="accent1">
                  <a:lumMod val="60000"/>
                  <a:lumOff val="40000"/>
                </a:schemeClr>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7968" tIns="48984" rIns="97968" bIns="48984" numCol="1" rtlCol="0" anchor="ctr" anchorCtr="0" compatLnSpc="1">
              <a:prstTxWarp prst="textNoShape">
                <a:avLst/>
              </a:prstTxWarp>
            </a:bodyPr>
            <a:lstStyle/>
            <a:p>
              <a:pPr algn="ctr" defTabSz="1823309" eaLnBrk="1" hangingPunct="1"/>
              <a:endParaRPr kumimoji="0" lang="ko-KR" altLang="en-US" dirty="0">
                <a:solidFill>
                  <a:schemeClr val="tx2"/>
                </a:solidFill>
                <a:ea typeface="굴림" pitchFamily="50" charset="-127"/>
              </a:endParaRPr>
            </a:p>
          </p:txBody>
        </p:sp>
        <p:sp>
          <p:nvSpPr>
            <p:cNvPr id="13" name="TextBox 12">
              <a:extLst>
                <a:ext uri="{FF2B5EF4-FFF2-40B4-BE49-F238E27FC236}">
                  <a16:creationId xmlns:a16="http://schemas.microsoft.com/office/drawing/2014/main" id="{0CFB9B8D-6BCD-4500-9DA2-F0639697A9E0}"/>
                </a:ext>
              </a:extLst>
            </p:cNvPr>
            <p:cNvSpPr txBox="1"/>
            <p:nvPr/>
          </p:nvSpPr>
          <p:spPr>
            <a:xfrm>
              <a:off x="18201473" y="30267689"/>
              <a:ext cx="1031255" cy="835994"/>
            </a:xfrm>
            <a:prstGeom prst="rect">
              <a:avLst/>
            </a:prstGeom>
            <a:noFill/>
          </p:spPr>
          <p:txBody>
            <a:bodyPr wrap="square" rtlCol="0">
              <a:spAutoFit/>
            </a:bodyPr>
            <a:lstStyle/>
            <a:p>
              <a:r>
                <a:rPr lang="en-US" altLang="ko-KR" sz="1500" b="1" dirty="0">
                  <a:solidFill>
                    <a:schemeClr val="bg1"/>
                  </a:solidFill>
                  <a:latin typeface="+mn-lt"/>
                </a:rPr>
                <a:t>(b)</a:t>
              </a:r>
              <a:endParaRPr lang="ko-KR" altLang="en-US" sz="1500" b="1" dirty="0">
                <a:solidFill>
                  <a:schemeClr val="bg1"/>
                </a:solidFill>
                <a:latin typeface="+mn-lt"/>
              </a:endParaRPr>
            </a:p>
          </p:txBody>
        </p:sp>
      </p:grpSp>
      <p:sp>
        <p:nvSpPr>
          <p:cNvPr id="14" name="내용 개체 틀 2">
            <a:extLst>
              <a:ext uri="{FF2B5EF4-FFF2-40B4-BE49-F238E27FC236}">
                <a16:creationId xmlns:a16="http://schemas.microsoft.com/office/drawing/2014/main" id="{3A90C663-FBFB-4AAE-9536-C2610F35C006}"/>
              </a:ext>
            </a:extLst>
          </p:cNvPr>
          <p:cNvSpPr txBox="1">
            <a:spLocks/>
          </p:cNvSpPr>
          <p:nvPr/>
        </p:nvSpPr>
        <p:spPr>
          <a:xfrm>
            <a:off x="6126480" y="1304113"/>
            <a:ext cx="5794211" cy="291538"/>
          </a:xfrm>
          <a:prstGeom prst="rect">
            <a:avLst/>
          </a:prstGeom>
        </p:spPr>
        <p:txBody>
          <a:bodyPr vert="horz" lIns="0" tIns="45720" rIns="0" bIns="45720" rtlCol="0">
            <a:normAutofit fontScale="85000" lnSpcReduction="20000"/>
          </a:bodyPr>
          <a:lst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altLang="ko-KR" b="1"/>
              <a:t>Adhesion &amp; electrical</a:t>
            </a:r>
            <a:r>
              <a:rPr lang="ko-KR" altLang="en-US" b="1"/>
              <a:t> </a:t>
            </a:r>
            <a:r>
              <a:rPr lang="en-US" altLang="ko-KR" b="1"/>
              <a:t>properties</a:t>
            </a:r>
            <a:endParaRPr lang="ko-KR" altLang="en-US" b="1"/>
          </a:p>
        </p:txBody>
      </p:sp>
      <p:sp>
        <p:nvSpPr>
          <p:cNvPr id="17" name="TextBox 16">
            <a:extLst>
              <a:ext uri="{FF2B5EF4-FFF2-40B4-BE49-F238E27FC236}">
                <a16:creationId xmlns:a16="http://schemas.microsoft.com/office/drawing/2014/main" id="{751CB4F6-FDAF-47B5-A390-CA5C981998FE}"/>
              </a:ext>
            </a:extLst>
          </p:cNvPr>
          <p:cNvSpPr txBox="1"/>
          <p:nvPr/>
        </p:nvSpPr>
        <p:spPr>
          <a:xfrm>
            <a:off x="172395" y="4332557"/>
            <a:ext cx="4695027" cy="369332"/>
          </a:xfrm>
          <a:prstGeom prst="rect">
            <a:avLst/>
          </a:prstGeom>
          <a:noFill/>
        </p:spPr>
        <p:txBody>
          <a:bodyPr wrap="square" rtlCol="0">
            <a:spAutoFit/>
          </a:bodyPr>
          <a:lstStyle/>
          <a:p>
            <a:r>
              <a:rPr lang="en-US" altLang="ko-KR" b="1">
                <a:latin typeface="+mn-lt"/>
              </a:rPr>
              <a:t>Fig.5</a:t>
            </a:r>
            <a:r>
              <a:rPr lang="en-US" altLang="ko-KR" b="1"/>
              <a:t>. Sheet resistance of ITO/ SiO</a:t>
            </a:r>
            <a:r>
              <a:rPr lang="en-US" altLang="ko-KR" b="1" baseline="-25000"/>
              <a:t>2</a:t>
            </a:r>
            <a:r>
              <a:rPr lang="en-US" altLang="ko-KR" b="1"/>
              <a:t>/ PMMA</a:t>
            </a:r>
            <a:endParaRPr lang="ko-KR" altLang="en-US" b="1" dirty="0">
              <a:latin typeface="+mn-lt"/>
            </a:endParaRPr>
          </a:p>
        </p:txBody>
      </p:sp>
      <p:sp>
        <p:nvSpPr>
          <p:cNvPr id="18" name="TextBox 17">
            <a:extLst>
              <a:ext uri="{FF2B5EF4-FFF2-40B4-BE49-F238E27FC236}">
                <a16:creationId xmlns:a16="http://schemas.microsoft.com/office/drawing/2014/main" id="{FB642A17-FCA3-4941-97CA-7948D6931509}"/>
              </a:ext>
            </a:extLst>
          </p:cNvPr>
          <p:cNvSpPr txBox="1"/>
          <p:nvPr/>
        </p:nvSpPr>
        <p:spPr>
          <a:xfrm>
            <a:off x="5062043" y="4332557"/>
            <a:ext cx="6345820" cy="646331"/>
          </a:xfrm>
          <a:prstGeom prst="rect">
            <a:avLst/>
          </a:prstGeom>
          <a:noFill/>
        </p:spPr>
        <p:txBody>
          <a:bodyPr wrap="square" rtlCol="0">
            <a:spAutoFit/>
          </a:bodyPr>
          <a:lstStyle/>
          <a:p>
            <a:pPr algn="ctr"/>
            <a:r>
              <a:rPr lang="en-US" altLang="ko-KR" b="1">
                <a:latin typeface="+mn-lt"/>
              </a:rPr>
              <a:t>Fig.6</a:t>
            </a:r>
            <a:r>
              <a:rPr lang="en-US" altLang="ko-KR" b="1"/>
              <a:t>. Microscpe images after taping test of ITO films with SiO</a:t>
            </a:r>
            <a:r>
              <a:rPr lang="en-US" altLang="ko-KR" b="1" baseline="-25000"/>
              <a:t>2 </a:t>
            </a:r>
            <a:r>
              <a:rPr lang="en-US" altLang="ko-KR" b="1"/>
              <a:t>buffer layers deposited on a PMMA lens</a:t>
            </a:r>
          </a:p>
        </p:txBody>
      </p:sp>
      <p:sp>
        <p:nvSpPr>
          <p:cNvPr id="20" name="직사각형 19">
            <a:extLst>
              <a:ext uri="{FF2B5EF4-FFF2-40B4-BE49-F238E27FC236}">
                <a16:creationId xmlns:a16="http://schemas.microsoft.com/office/drawing/2014/main" id="{23906B7D-78DE-41A8-A108-90D3F74B63BA}"/>
              </a:ext>
            </a:extLst>
          </p:cNvPr>
          <p:cNvSpPr/>
          <p:nvPr/>
        </p:nvSpPr>
        <p:spPr>
          <a:xfrm>
            <a:off x="8280111" y="1802445"/>
            <a:ext cx="3486272" cy="1200329"/>
          </a:xfrm>
          <a:prstGeom prst="rect">
            <a:avLst/>
          </a:prstGeom>
        </p:spPr>
        <p:txBody>
          <a:bodyPr wrap="square">
            <a:spAutoFit/>
          </a:bodyPr>
          <a:lstStyle/>
          <a:p>
            <a:pPr algn="just"/>
            <a:r>
              <a:rPr lang="en-US" altLang="ko-KR" b="1"/>
              <a:t>(a) ITO/ SiO</a:t>
            </a:r>
            <a:r>
              <a:rPr lang="en-US" altLang="ko-KR" b="1" baseline="-25000"/>
              <a:t>2</a:t>
            </a:r>
            <a:r>
              <a:rPr lang="en-US" altLang="ko-KR" b="1"/>
              <a:t> 90 min  / PMMA </a:t>
            </a:r>
          </a:p>
          <a:p>
            <a:pPr algn="just"/>
            <a:r>
              <a:rPr lang="en-US" altLang="ko-KR" b="1"/>
              <a:t>(b) ITO/ SiO</a:t>
            </a:r>
            <a:r>
              <a:rPr lang="en-US" altLang="ko-KR" b="1" baseline="-25000"/>
              <a:t>2  </a:t>
            </a:r>
            <a:r>
              <a:rPr lang="en-US" altLang="ko-KR" b="1"/>
              <a:t>60 min / PMMA </a:t>
            </a:r>
          </a:p>
          <a:p>
            <a:pPr algn="just"/>
            <a:r>
              <a:rPr lang="en-US" altLang="ko-KR" b="1"/>
              <a:t>(c) ITO/ SiO</a:t>
            </a:r>
            <a:r>
              <a:rPr lang="en-US" altLang="ko-KR" b="1" baseline="-25000"/>
              <a:t>2</a:t>
            </a:r>
            <a:r>
              <a:rPr lang="en-US" altLang="ko-KR" b="1"/>
              <a:t> 30 min / PMMA </a:t>
            </a:r>
          </a:p>
          <a:p>
            <a:pPr algn="just"/>
            <a:r>
              <a:rPr lang="en-US" altLang="ko-KR" b="1"/>
              <a:t>(d) ITO/ PMMA (none buffer layer)</a:t>
            </a:r>
            <a:endParaRPr lang="en-US" altLang="ko-KR" b="1" dirty="0"/>
          </a:p>
        </p:txBody>
      </p:sp>
      <p:sp>
        <p:nvSpPr>
          <p:cNvPr id="15" name="직사각형 14">
            <a:extLst>
              <a:ext uri="{FF2B5EF4-FFF2-40B4-BE49-F238E27FC236}">
                <a16:creationId xmlns:a16="http://schemas.microsoft.com/office/drawing/2014/main" id="{F221F2D2-FACA-49FB-933E-F849295B29AA}"/>
              </a:ext>
            </a:extLst>
          </p:cNvPr>
          <p:cNvSpPr/>
          <p:nvPr/>
        </p:nvSpPr>
        <p:spPr>
          <a:xfrm>
            <a:off x="4460809" y="1793390"/>
            <a:ext cx="7305573" cy="25314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 name="그룹 20">
            <a:extLst>
              <a:ext uri="{FF2B5EF4-FFF2-40B4-BE49-F238E27FC236}">
                <a16:creationId xmlns:a16="http://schemas.microsoft.com/office/drawing/2014/main" id="{BC68F80A-F041-4C9D-8A38-3D2978737268}"/>
              </a:ext>
            </a:extLst>
          </p:cNvPr>
          <p:cNvGrpSpPr/>
          <p:nvPr/>
        </p:nvGrpSpPr>
        <p:grpSpPr>
          <a:xfrm>
            <a:off x="-3696" y="0"/>
            <a:ext cx="12195696" cy="1170598"/>
            <a:chOff x="-3696" y="0"/>
            <a:chExt cx="9133182" cy="559023"/>
          </a:xfrm>
        </p:grpSpPr>
        <p:pic>
          <p:nvPicPr>
            <p:cNvPr id="22" name="그림 21">
              <a:extLst>
                <a:ext uri="{FF2B5EF4-FFF2-40B4-BE49-F238E27FC236}">
                  <a16:creationId xmlns:a16="http://schemas.microsoft.com/office/drawing/2014/main" id="{A416C892-1422-40A0-8FB3-3E0C969570B7}"/>
                </a:ext>
              </a:extLst>
            </p:cNvPr>
            <p:cNvPicPr/>
            <p:nvPr/>
          </p:nvPicPr>
          <p:blipFill rotWithShape="1">
            <a:blip r:embed="rId7"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23" name="제목 2">
              <a:extLst>
                <a:ext uri="{FF2B5EF4-FFF2-40B4-BE49-F238E27FC236}">
                  <a16:creationId xmlns:a16="http://schemas.microsoft.com/office/drawing/2014/main" id="{9F8BB5BA-8AF5-4CCF-9950-5432693C7085}"/>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6589325B-AF18-4799-8ADA-AEF46A354458}"/>
              </a:ext>
            </a:extLst>
          </p:cNvPr>
          <p:cNvSpPr>
            <a:spLocks noGrp="1"/>
          </p:cNvSpPr>
          <p:nvPr>
            <p:ph type="title"/>
          </p:nvPr>
        </p:nvSpPr>
        <p:spPr/>
        <p:txBody>
          <a:bodyPr/>
          <a:lstStyle/>
          <a:p>
            <a:r>
              <a:rPr lang="en-US" altLang="ko-KR" b="1"/>
              <a:t>Results &amp; Discussion</a:t>
            </a:r>
            <a:endParaRPr lang="ko-KR" altLang="en-US"/>
          </a:p>
        </p:txBody>
      </p:sp>
      <p:pic>
        <p:nvPicPr>
          <p:cNvPr id="19" name="그림 18">
            <a:extLst>
              <a:ext uri="{FF2B5EF4-FFF2-40B4-BE49-F238E27FC236}">
                <a16:creationId xmlns:a16="http://schemas.microsoft.com/office/drawing/2014/main" id="{CD971D93-F92B-4DAE-9EAF-46D942FBDDA8}"/>
              </a:ext>
            </a:extLst>
          </p:cNvPr>
          <p:cNvPicPr>
            <a:picLocks noChangeAspect="1"/>
          </p:cNvPicPr>
          <p:nvPr/>
        </p:nvPicPr>
        <p:blipFill rotWithShape="1">
          <a:blip r:embed="rId8"/>
          <a:srcRect t="5180" r="26448" b="18792"/>
          <a:stretch/>
        </p:blipFill>
        <p:spPr>
          <a:xfrm>
            <a:off x="881286" y="1802445"/>
            <a:ext cx="3509841" cy="2525846"/>
          </a:xfrm>
          <a:prstGeom prst="rect">
            <a:avLst/>
          </a:prstGeom>
          <a:ln w="12700">
            <a:solidFill>
              <a:schemeClr val="accent1"/>
            </a:solidFill>
          </a:ln>
        </p:spPr>
      </p:pic>
    </p:spTree>
    <p:extLst>
      <p:ext uri="{BB962C8B-B14F-4D97-AF65-F5344CB8AC3E}">
        <p14:creationId xmlns:p14="http://schemas.microsoft.com/office/powerpoint/2010/main" val="22044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a:extLst>
              <a:ext uri="{FF2B5EF4-FFF2-40B4-BE49-F238E27FC236}">
                <a16:creationId xmlns:a16="http://schemas.microsoft.com/office/drawing/2014/main" id="{6109E6C6-E592-48FD-A3AB-1D1193C6F66F}"/>
              </a:ext>
            </a:extLst>
          </p:cNvPr>
          <p:cNvPicPr>
            <a:picLocks noGrp="1" noChangeAspect="1"/>
          </p:cNvPicPr>
          <p:nvPr>
            <p:ph idx="1"/>
          </p:nvPr>
        </p:nvPicPr>
        <p:blipFill rotWithShape="1">
          <a:blip r:embed="rId3"/>
          <a:srcRect t="28204" r="20615" b="9305"/>
          <a:stretch/>
        </p:blipFill>
        <p:spPr>
          <a:xfrm>
            <a:off x="793932" y="2666819"/>
            <a:ext cx="3810000" cy="2442502"/>
          </a:xfrm>
          <a:prstGeom prst="rect">
            <a:avLst/>
          </a:prstGeom>
          <a:ln>
            <a:solidFill>
              <a:schemeClr val="accent1"/>
            </a:solidFill>
          </a:ln>
        </p:spPr>
      </p:pic>
      <p:sp>
        <p:nvSpPr>
          <p:cNvPr id="6" name="내용 개체 틀 2">
            <a:extLst>
              <a:ext uri="{FF2B5EF4-FFF2-40B4-BE49-F238E27FC236}">
                <a16:creationId xmlns:a16="http://schemas.microsoft.com/office/drawing/2014/main" id="{456A71E7-91B5-41AF-88B0-591B06558F06}"/>
              </a:ext>
            </a:extLst>
          </p:cNvPr>
          <p:cNvSpPr txBox="1">
            <a:spLocks/>
          </p:cNvSpPr>
          <p:nvPr/>
        </p:nvSpPr>
        <p:spPr>
          <a:xfrm>
            <a:off x="6126480" y="1304113"/>
            <a:ext cx="5794211" cy="291538"/>
          </a:xfrm>
          <a:prstGeom prst="rect">
            <a:avLst/>
          </a:prstGeom>
        </p:spPr>
        <p:txBody>
          <a:bodyPr vert="horz" lIns="0" tIns="45720" rIns="0" bIns="45720" rtlCol="0">
            <a:normAutofit fontScale="85000" lnSpcReduction="20000"/>
          </a:bodyPr>
          <a:lst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altLang="ko-KR" b="1"/>
              <a:t>Oxygen permeability &amp; WVTR</a:t>
            </a:r>
            <a:endParaRPr lang="ko-KR" altLang="en-US" b="1"/>
          </a:p>
        </p:txBody>
      </p:sp>
      <p:sp>
        <p:nvSpPr>
          <p:cNvPr id="7" name="TextBox 6">
            <a:extLst>
              <a:ext uri="{FF2B5EF4-FFF2-40B4-BE49-F238E27FC236}">
                <a16:creationId xmlns:a16="http://schemas.microsoft.com/office/drawing/2014/main" id="{418A41DD-92E0-4635-81F1-F48AE7F1D729}"/>
              </a:ext>
            </a:extLst>
          </p:cNvPr>
          <p:cNvSpPr txBox="1"/>
          <p:nvPr/>
        </p:nvSpPr>
        <p:spPr>
          <a:xfrm>
            <a:off x="8605520" y="2396020"/>
            <a:ext cx="3586480" cy="1446550"/>
          </a:xfrm>
          <a:prstGeom prst="rect">
            <a:avLst/>
          </a:prstGeom>
          <a:noFill/>
        </p:spPr>
        <p:txBody>
          <a:bodyPr wrap="square" rtlCol="0">
            <a:spAutoFit/>
          </a:bodyPr>
          <a:lstStyle/>
          <a:p>
            <a:pPr marL="342900" indent="-342900">
              <a:buFont typeface="Arial" panose="020B0604020202020204" pitchFamily="34" charset="0"/>
              <a:buChar char="•"/>
            </a:pPr>
            <a:r>
              <a:rPr lang="en-US" altLang="ko-KR" sz="2200" b="1" u="sng"/>
              <a:t>Oxygen permeability (cm</a:t>
            </a:r>
            <a:r>
              <a:rPr lang="en-US" altLang="ko-KR" sz="2200" b="1" u="sng" baseline="30000"/>
              <a:t>3</a:t>
            </a:r>
            <a:r>
              <a:rPr lang="en-US" altLang="ko-KR" sz="2200" b="1" u="sng"/>
              <a:t>/(m</a:t>
            </a:r>
            <a:r>
              <a:rPr lang="en-US" altLang="ko-KR" sz="2200" b="1" u="sng" baseline="30000"/>
              <a:t>2</a:t>
            </a:r>
            <a:r>
              <a:rPr lang="en-US" altLang="ko-KR" sz="2200" b="1" u="sng"/>
              <a:t>*24hr*atm))</a:t>
            </a:r>
          </a:p>
          <a:p>
            <a:pPr lvl="1"/>
            <a:r>
              <a:rPr lang="en-US" altLang="ko-KR" sz="2200" b="1"/>
              <a:t>PMMA(bare): 11.7</a:t>
            </a:r>
          </a:p>
          <a:p>
            <a:pPr lvl="1"/>
            <a:r>
              <a:rPr lang="en-US" altLang="ko-KR" sz="2200" b="1"/>
              <a:t>PMMA/SiO</a:t>
            </a:r>
            <a:r>
              <a:rPr lang="en-US" altLang="ko-KR" sz="2200" b="1" baseline="-25000"/>
              <a:t>2</a:t>
            </a:r>
            <a:r>
              <a:rPr lang="en-US" altLang="ko-KR" sz="2200" b="1"/>
              <a:t> : 8.71</a:t>
            </a:r>
          </a:p>
        </p:txBody>
      </p:sp>
      <p:sp>
        <p:nvSpPr>
          <p:cNvPr id="13" name="TextBox 12">
            <a:extLst>
              <a:ext uri="{FF2B5EF4-FFF2-40B4-BE49-F238E27FC236}">
                <a16:creationId xmlns:a16="http://schemas.microsoft.com/office/drawing/2014/main" id="{36304091-FF9B-4698-8E8F-36E9F9573616}"/>
              </a:ext>
            </a:extLst>
          </p:cNvPr>
          <p:cNvSpPr txBox="1"/>
          <p:nvPr/>
        </p:nvSpPr>
        <p:spPr>
          <a:xfrm>
            <a:off x="8509726" y="4522431"/>
            <a:ext cx="3291840" cy="923330"/>
          </a:xfrm>
          <a:prstGeom prst="rect">
            <a:avLst/>
          </a:prstGeom>
          <a:noFill/>
        </p:spPr>
        <p:txBody>
          <a:bodyPr wrap="square" rtlCol="0">
            <a:spAutoFit/>
          </a:bodyPr>
          <a:lstStyle/>
          <a:p>
            <a:r>
              <a:rPr lang="en-US" altLang="ko-KR" b="1"/>
              <a:t>Fig.7. Oxygen permeability</a:t>
            </a:r>
          </a:p>
          <a:p>
            <a:pPr marL="342900" indent="-342900">
              <a:buAutoNum type="arabicParenR"/>
            </a:pPr>
            <a:r>
              <a:rPr lang="en-US" altLang="ko-KR" b="1"/>
              <a:t>PMMA </a:t>
            </a:r>
          </a:p>
          <a:p>
            <a:pPr marL="342900" indent="-342900">
              <a:buAutoNum type="arabicParenR"/>
            </a:pPr>
            <a:r>
              <a:rPr lang="en-US" altLang="ko-KR" b="1"/>
              <a:t>PMMA / SiO</a:t>
            </a:r>
            <a:r>
              <a:rPr lang="en-US" altLang="ko-KR" b="1" baseline="-25000"/>
              <a:t>2</a:t>
            </a:r>
            <a:endParaRPr lang="ko-KR" altLang="en-US" b="1" baseline="-25000"/>
          </a:p>
        </p:txBody>
      </p:sp>
      <p:grpSp>
        <p:nvGrpSpPr>
          <p:cNvPr id="14" name="그룹 13">
            <a:extLst>
              <a:ext uri="{FF2B5EF4-FFF2-40B4-BE49-F238E27FC236}">
                <a16:creationId xmlns:a16="http://schemas.microsoft.com/office/drawing/2014/main" id="{C669282F-05A2-4C19-A01E-24783CAFADB2}"/>
              </a:ext>
            </a:extLst>
          </p:cNvPr>
          <p:cNvGrpSpPr/>
          <p:nvPr/>
        </p:nvGrpSpPr>
        <p:grpSpPr>
          <a:xfrm>
            <a:off x="-3696" y="0"/>
            <a:ext cx="12195696" cy="1175657"/>
            <a:chOff x="-3696" y="0"/>
            <a:chExt cx="9133182" cy="561439"/>
          </a:xfrm>
        </p:grpSpPr>
        <p:pic>
          <p:nvPicPr>
            <p:cNvPr id="15" name="그림 14">
              <a:extLst>
                <a:ext uri="{FF2B5EF4-FFF2-40B4-BE49-F238E27FC236}">
                  <a16:creationId xmlns:a16="http://schemas.microsoft.com/office/drawing/2014/main" id="{81A2FA82-4DE6-44A6-B59E-9AB7050519A9}"/>
                </a:ext>
              </a:extLst>
            </p:cNvPr>
            <p:cNvPicPr/>
            <p:nvPr/>
          </p:nvPicPr>
          <p:blipFill rotWithShape="1">
            <a:blip r:embed="rId4"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16" name="제목 2">
              <a:extLst>
                <a:ext uri="{FF2B5EF4-FFF2-40B4-BE49-F238E27FC236}">
                  <a16:creationId xmlns:a16="http://schemas.microsoft.com/office/drawing/2014/main" id="{4BDC8D33-BF48-43F2-8F3E-0E9B8A33D7A6}"/>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pic>
          <p:nvPicPr>
            <p:cNvPr id="17" name="그림 16">
              <a:extLst>
                <a:ext uri="{FF2B5EF4-FFF2-40B4-BE49-F238E27FC236}">
                  <a16:creationId xmlns:a16="http://schemas.microsoft.com/office/drawing/2014/main" id="{5B0052CF-08F2-48A6-80CA-366677123E59}"/>
                </a:ext>
              </a:extLst>
            </p:cNvPr>
            <p:cNvPicPr/>
            <p:nvPr/>
          </p:nvPicPr>
          <p:blipFill rotWithShape="1">
            <a:blip r:embed="rId5" cstate="email">
              <a:extLst>
                <a:ext uri="{28A0092B-C50C-407E-A947-70E740481C1C}">
                  <a14:useLocalDpi xmlns:a14="http://schemas.microsoft.com/office/drawing/2010/main"/>
                </a:ext>
              </a:extLst>
            </a:blip>
            <a:stretch>
              <a:fillRect/>
            </a:stretch>
          </p:blipFill>
          <p:spPr>
            <a:xfrm>
              <a:off x="0" y="2416"/>
              <a:ext cx="1058229" cy="559023"/>
            </a:xfrm>
            <a:prstGeom prst="rect">
              <a:avLst/>
            </a:prstGeom>
          </p:spPr>
        </p:pic>
      </p:grpSp>
      <p:sp>
        <p:nvSpPr>
          <p:cNvPr id="2" name="제목 1">
            <a:extLst>
              <a:ext uri="{FF2B5EF4-FFF2-40B4-BE49-F238E27FC236}">
                <a16:creationId xmlns:a16="http://schemas.microsoft.com/office/drawing/2014/main" id="{1B5F4FE5-61D3-42C6-ABCB-12EBF8456BC8}"/>
              </a:ext>
            </a:extLst>
          </p:cNvPr>
          <p:cNvSpPr>
            <a:spLocks noGrp="1"/>
          </p:cNvSpPr>
          <p:nvPr>
            <p:ph type="title"/>
          </p:nvPr>
        </p:nvSpPr>
        <p:spPr/>
        <p:txBody>
          <a:bodyPr/>
          <a:lstStyle/>
          <a:p>
            <a:r>
              <a:rPr lang="en-US" altLang="ko-KR" b="1"/>
              <a:t>Results &amp; Discussion</a:t>
            </a:r>
            <a:endParaRPr lang="ko-KR" altLang="en-US"/>
          </a:p>
        </p:txBody>
      </p:sp>
      <p:sp>
        <p:nvSpPr>
          <p:cNvPr id="3" name="직사각형 2">
            <a:extLst>
              <a:ext uri="{FF2B5EF4-FFF2-40B4-BE49-F238E27FC236}">
                <a16:creationId xmlns:a16="http://schemas.microsoft.com/office/drawing/2014/main" id="{9338A9EC-4999-4F07-8073-33C870C69402}"/>
              </a:ext>
            </a:extLst>
          </p:cNvPr>
          <p:cNvSpPr/>
          <p:nvPr/>
        </p:nvSpPr>
        <p:spPr>
          <a:xfrm>
            <a:off x="91440" y="2509520"/>
            <a:ext cx="8418286" cy="35052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a:extLst>
              <a:ext uri="{FF2B5EF4-FFF2-40B4-BE49-F238E27FC236}">
                <a16:creationId xmlns:a16="http://schemas.microsoft.com/office/drawing/2014/main" id="{3A3050F2-8F8D-4648-AFB7-B584FFFC6999}"/>
              </a:ext>
            </a:extLst>
          </p:cNvPr>
          <p:cNvPicPr>
            <a:picLocks noChangeAspect="1"/>
          </p:cNvPicPr>
          <p:nvPr/>
        </p:nvPicPr>
        <p:blipFill rotWithShape="1">
          <a:blip r:embed="rId6"/>
          <a:srcRect b="1353"/>
          <a:stretch/>
        </p:blipFill>
        <p:spPr>
          <a:xfrm>
            <a:off x="4603932" y="2929514"/>
            <a:ext cx="3810000" cy="2181268"/>
          </a:xfrm>
          <a:prstGeom prst="rect">
            <a:avLst/>
          </a:prstGeom>
          <a:ln>
            <a:solidFill>
              <a:schemeClr val="accent1"/>
            </a:solidFill>
          </a:ln>
        </p:spPr>
      </p:pic>
      <p:sp>
        <p:nvSpPr>
          <p:cNvPr id="9" name="TextBox 8">
            <a:extLst>
              <a:ext uri="{FF2B5EF4-FFF2-40B4-BE49-F238E27FC236}">
                <a16:creationId xmlns:a16="http://schemas.microsoft.com/office/drawing/2014/main" id="{EDC4C7E6-4070-4E5A-8F64-B90CC8A0C849}"/>
              </a:ext>
            </a:extLst>
          </p:cNvPr>
          <p:cNvSpPr txBox="1"/>
          <p:nvPr/>
        </p:nvSpPr>
        <p:spPr>
          <a:xfrm>
            <a:off x="3718939" y="5274458"/>
            <a:ext cx="4518734" cy="553998"/>
          </a:xfrm>
          <a:prstGeom prst="rect">
            <a:avLst/>
          </a:prstGeom>
          <a:noFill/>
        </p:spPr>
        <p:txBody>
          <a:bodyPr wrap="square" rtlCol="0">
            <a:spAutoFit/>
          </a:bodyPr>
          <a:lstStyle/>
          <a:p>
            <a:r>
              <a:rPr lang="en-US" altLang="ko-KR" sz="3000" b="1"/>
              <a:t>Time (hrs.)</a:t>
            </a:r>
            <a:endParaRPr lang="ko-KR" altLang="en-US" sz="3000" b="1"/>
          </a:p>
        </p:txBody>
      </p:sp>
      <p:sp>
        <p:nvSpPr>
          <p:cNvPr id="5" name="TextBox 4">
            <a:extLst>
              <a:ext uri="{FF2B5EF4-FFF2-40B4-BE49-F238E27FC236}">
                <a16:creationId xmlns:a16="http://schemas.microsoft.com/office/drawing/2014/main" id="{CE423E0A-7084-432E-8CFF-9780EE1FE004}"/>
              </a:ext>
            </a:extLst>
          </p:cNvPr>
          <p:cNvSpPr txBox="1"/>
          <p:nvPr/>
        </p:nvSpPr>
        <p:spPr>
          <a:xfrm>
            <a:off x="8248371" y="635494"/>
            <a:ext cx="2686050" cy="2031325"/>
          </a:xfrm>
          <a:prstGeom prst="rect">
            <a:avLst/>
          </a:prstGeom>
          <a:solidFill>
            <a:srgbClr val="FFFF00"/>
          </a:solidFill>
        </p:spPr>
        <p:txBody>
          <a:bodyPr wrap="square" rtlCol="0">
            <a:spAutoFit/>
          </a:bodyPr>
          <a:lstStyle/>
          <a:p>
            <a:r>
              <a:rPr lang="en-US" altLang="ko-KR" dirty="0"/>
              <a:t>WVTR</a:t>
            </a:r>
            <a:r>
              <a:rPr lang="ko-KR" altLang="en-US" dirty="0"/>
              <a:t>도 옥사이드 막이 있을 때 더 적어야 할 것 같은데 좀 이상해요 이 부분은 향후 좀 더 검정을 한 후 발표하는 것이 좋을 듯 합니다</a:t>
            </a:r>
            <a:r>
              <a:rPr lang="en-US" altLang="ko-KR" dirty="0"/>
              <a:t>. </a:t>
            </a:r>
            <a:r>
              <a:rPr lang="ko-KR" altLang="en-US" dirty="0"/>
              <a:t>아니면 산소 투과율만 발표를 하거나</a:t>
            </a:r>
          </a:p>
        </p:txBody>
      </p:sp>
    </p:spTree>
    <p:extLst>
      <p:ext uri="{BB962C8B-B14F-4D97-AF65-F5344CB8AC3E}">
        <p14:creationId xmlns:p14="http://schemas.microsoft.com/office/powerpoint/2010/main" val="372210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3E7D25D0-CFA1-45EF-88D4-CAA152139B36}"/>
              </a:ext>
            </a:extLst>
          </p:cNvPr>
          <p:cNvSpPr>
            <a:spLocks noGrp="1"/>
          </p:cNvSpPr>
          <p:nvPr>
            <p:ph idx="1"/>
          </p:nvPr>
        </p:nvSpPr>
        <p:spPr>
          <a:xfrm>
            <a:off x="4385345" y="1984658"/>
            <a:ext cx="7449016" cy="4298795"/>
          </a:xfrm>
        </p:spPr>
        <p:txBody>
          <a:bodyPr>
            <a:normAutofit fontScale="92500" lnSpcReduction="20000"/>
          </a:bodyPr>
          <a:lstStyle/>
          <a:p>
            <a:pPr>
              <a:lnSpc>
                <a:spcPct val="110000"/>
              </a:lnSpc>
              <a:buFont typeface="Wingdings" panose="05000000000000000000" pitchFamily="2" charset="2"/>
              <a:buChar char="l"/>
            </a:pPr>
            <a:r>
              <a:rPr lang="en-US" altLang="ko-KR" sz="2200" dirty="0">
                <a:solidFill>
                  <a:schemeClr val="tx1"/>
                </a:solidFill>
              </a:rPr>
              <a:t>In this study, optimized process of ITO thin film on PMMA lens was presented.</a:t>
            </a:r>
          </a:p>
          <a:p>
            <a:pPr>
              <a:lnSpc>
                <a:spcPct val="110000"/>
              </a:lnSpc>
              <a:buFont typeface="Wingdings" panose="05000000000000000000" pitchFamily="2" charset="2"/>
              <a:buChar char="l"/>
            </a:pPr>
            <a:r>
              <a:rPr lang="en-US" altLang="ko-KR" sz="2400" dirty="0">
                <a:solidFill>
                  <a:schemeClr val="tx1"/>
                </a:solidFill>
              </a:rPr>
              <a:t>High temperature process was impossible due to the PMMA </a:t>
            </a:r>
            <a:r>
              <a:rPr lang="en-US" altLang="ko-KR" sz="2400" dirty="0" err="1">
                <a:solidFill>
                  <a:schemeClr val="tx1"/>
                </a:solidFill>
              </a:rPr>
              <a:t>Tg</a:t>
            </a:r>
            <a:r>
              <a:rPr lang="en-US" altLang="ko-KR" sz="2400" dirty="0">
                <a:solidFill>
                  <a:schemeClr val="tx1"/>
                </a:solidFill>
              </a:rPr>
              <a:t> (105 ℃) limit, and that the lens was deformed due to plasma damage when a high voltage was applied.</a:t>
            </a:r>
            <a:endParaRPr lang="en-US" altLang="ko-KR" sz="2200" dirty="0">
              <a:solidFill>
                <a:schemeClr val="tx1"/>
              </a:solidFill>
            </a:endParaRPr>
          </a:p>
          <a:p>
            <a:pPr>
              <a:lnSpc>
                <a:spcPct val="110000"/>
              </a:lnSpc>
              <a:buFont typeface="Wingdings" panose="05000000000000000000" pitchFamily="2" charset="2"/>
              <a:buChar char="l"/>
            </a:pPr>
            <a:endParaRPr lang="en-US" altLang="ko-KR" sz="2200" dirty="0">
              <a:solidFill>
                <a:schemeClr val="tx1"/>
              </a:solidFill>
            </a:endParaRPr>
          </a:p>
          <a:p>
            <a:pPr>
              <a:lnSpc>
                <a:spcPct val="110000"/>
              </a:lnSpc>
              <a:buFont typeface="Wingdings" panose="05000000000000000000" pitchFamily="2" charset="2"/>
              <a:buChar char="l"/>
            </a:pPr>
            <a:r>
              <a:rPr lang="en-US" altLang="ko-KR" sz="2200" dirty="0">
                <a:solidFill>
                  <a:schemeClr val="tx1"/>
                </a:solidFill>
              </a:rPr>
              <a:t>ITO thin films were deposited by RF sputtering at room temperature without oxygen addition for low resistance.</a:t>
            </a:r>
          </a:p>
          <a:p>
            <a:pPr>
              <a:lnSpc>
                <a:spcPct val="110000"/>
              </a:lnSpc>
              <a:buFont typeface="Wingdings" panose="05000000000000000000" pitchFamily="2" charset="2"/>
              <a:buChar char="l"/>
            </a:pPr>
            <a:endParaRPr lang="en-US" altLang="ko-KR" sz="2200" dirty="0">
              <a:solidFill>
                <a:schemeClr val="tx1"/>
              </a:solidFill>
            </a:endParaRPr>
          </a:p>
          <a:p>
            <a:pPr>
              <a:lnSpc>
                <a:spcPct val="110000"/>
              </a:lnSpc>
              <a:buFont typeface="Wingdings" panose="05000000000000000000" pitchFamily="2" charset="2"/>
              <a:buChar char="l"/>
            </a:pPr>
            <a:r>
              <a:rPr lang="en-US" altLang="ko-KR" sz="2200" dirty="0">
                <a:solidFill>
                  <a:schemeClr val="tx1"/>
                </a:solidFill>
              </a:rPr>
              <a:t>SiO</a:t>
            </a:r>
            <a:r>
              <a:rPr lang="en-US" altLang="ko-KR" sz="2200" baseline="-25000" dirty="0">
                <a:solidFill>
                  <a:schemeClr val="tx1"/>
                </a:solidFill>
              </a:rPr>
              <a:t>2</a:t>
            </a:r>
            <a:r>
              <a:rPr lang="en-US" altLang="ko-KR" sz="2200" dirty="0">
                <a:solidFill>
                  <a:schemeClr val="tx1"/>
                </a:solidFill>
              </a:rPr>
              <a:t> was applied as a buffer layer to prevent impurities from PMMA and for the better adhesion. </a:t>
            </a:r>
          </a:p>
        </p:txBody>
      </p:sp>
      <p:pic>
        <p:nvPicPr>
          <p:cNvPr id="4" name="그림 3">
            <a:extLst>
              <a:ext uri="{FF2B5EF4-FFF2-40B4-BE49-F238E27FC236}">
                <a16:creationId xmlns:a16="http://schemas.microsoft.com/office/drawing/2014/main" id="{5F8FF706-5459-43A4-A059-8DE82AB5F2A8}"/>
              </a:ext>
            </a:extLst>
          </p:cNvPr>
          <p:cNvPicPr>
            <a:picLocks noChangeAspect="1"/>
          </p:cNvPicPr>
          <p:nvPr/>
        </p:nvPicPr>
        <p:blipFill>
          <a:blip r:embed="rId3"/>
          <a:stretch>
            <a:fillRect/>
          </a:stretch>
        </p:blipFill>
        <p:spPr>
          <a:xfrm>
            <a:off x="914400" y="1846941"/>
            <a:ext cx="2663748" cy="3551664"/>
          </a:xfrm>
          <a:prstGeom prst="rect">
            <a:avLst/>
          </a:prstGeom>
          <a:ln>
            <a:solidFill>
              <a:schemeClr val="accent1"/>
            </a:solidFill>
          </a:ln>
        </p:spPr>
      </p:pic>
      <p:sp>
        <p:nvSpPr>
          <p:cNvPr id="5" name="TextBox 4">
            <a:extLst>
              <a:ext uri="{FF2B5EF4-FFF2-40B4-BE49-F238E27FC236}">
                <a16:creationId xmlns:a16="http://schemas.microsoft.com/office/drawing/2014/main" id="{9A5CF76A-EF17-4B86-885E-25A340E20E5C}"/>
              </a:ext>
            </a:extLst>
          </p:cNvPr>
          <p:cNvSpPr txBox="1"/>
          <p:nvPr/>
        </p:nvSpPr>
        <p:spPr>
          <a:xfrm>
            <a:off x="615203" y="5388053"/>
            <a:ext cx="3756074" cy="923330"/>
          </a:xfrm>
          <a:prstGeom prst="rect">
            <a:avLst/>
          </a:prstGeom>
          <a:noFill/>
        </p:spPr>
        <p:txBody>
          <a:bodyPr wrap="square" rtlCol="0">
            <a:spAutoFit/>
          </a:bodyPr>
          <a:lstStyle/>
          <a:p>
            <a:r>
              <a:rPr lang="en-US" altLang="ko-KR" b="1" dirty="0">
                <a:latin typeface="+mn-ea"/>
              </a:rPr>
              <a:t>Electronically tunable Focus Liquid Crystal (LC) lens Final Drive kit</a:t>
            </a:r>
            <a:endParaRPr lang="ko-KR" altLang="en-US" b="1" dirty="0">
              <a:latin typeface="+mn-lt"/>
            </a:endParaRPr>
          </a:p>
        </p:txBody>
      </p:sp>
      <p:grpSp>
        <p:nvGrpSpPr>
          <p:cNvPr id="6" name="그룹 5">
            <a:extLst>
              <a:ext uri="{FF2B5EF4-FFF2-40B4-BE49-F238E27FC236}">
                <a16:creationId xmlns:a16="http://schemas.microsoft.com/office/drawing/2014/main" id="{9CCF4A7D-0EBA-478E-A64C-5BFA00988297}"/>
              </a:ext>
            </a:extLst>
          </p:cNvPr>
          <p:cNvGrpSpPr/>
          <p:nvPr/>
        </p:nvGrpSpPr>
        <p:grpSpPr>
          <a:xfrm>
            <a:off x="-3696" y="0"/>
            <a:ext cx="12195696" cy="1170598"/>
            <a:chOff x="-3696" y="0"/>
            <a:chExt cx="9133182" cy="559023"/>
          </a:xfrm>
        </p:grpSpPr>
        <p:pic>
          <p:nvPicPr>
            <p:cNvPr id="7" name="그림 6">
              <a:extLst>
                <a:ext uri="{FF2B5EF4-FFF2-40B4-BE49-F238E27FC236}">
                  <a16:creationId xmlns:a16="http://schemas.microsoft.com/office/drawing/2014/main" id="{5B21950E-3901-41C2-99D7-8E2A8672D7D5}"/>
                </a:ext>
              </a:extLst>
            </p:cNvPr>
            <p:cNvPicPr/>
            <p:nvPr/>
          </p:nvPicPr>
          <p:blipFill rotWithShape="1">
            <a:blip r:embed="rId4"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8" name="제목 2">
              <a:extLst>
                <a:ext uri="{FF2B5EF4-FFF2-40B4-BE49-F238E27FC236}">
                  <a16:creationId xmlns:a16="http://schemas.microsoft.com/office/drawing/2014/main" id="{EB7526CB-6404-4501-82E8-54B857F8C699}"/>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69A710EB-1EF2-4C14-9327-846363375572}"/>
              </a:ext>
            </a:extLst>
          </p:cNvPr>
          <p:cNvSpPr>
            <a:spLocks noGrp="1"/>
          </p:cNvSpPr>
          <p:nvPr>
            <p:ph type="title"/>
          </p:nvPr>
        </p:nvSpPr>
        <p:spPr/>
        <p:txBody>
          <a:bodyPr/>
          <a:lstStyle/>
          <a:p>
            <a:r>
              <a:rPr lang="en-US" altLang="ko-KR" b="1"/>
              <a:t>Conclusion</a:t>
            </a:r>
            <a:endParaRPr lang="ko-KR" altLang="en-US" b="1"/>
          </a:p>
        </p:txBody>
      </p:sp>
    </p:spTree>
    <p:extLst>
      <p:ext uri="{BB962C8B-B14F-4D97-AF65-F5344CB8AC3E}">
        <p14:creationId xmlns:p14="http://schemas.microsoft.com/office/powerpoint/2010/main" val="260483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513B09B3-B279-45D5-A345-7EA7762933D8}"/>
              </a:ext>
            </a:extLst>
          </p:cNvPr>
          <p:cNvGrpSpPr/>
          <p:nvPr/>
        </p:nvGrpSpPr>
        <p:grpSpPr>
          <a:xfrm>
            <a:off x="-3696" y="0"/>
            <a:ext cx="12195696" cy="1170598"/>
            <a:chOff x="-3696" y="0"/>
            <a:chExt cx="9133182" cy="559023"/>
          </a:xfrm>
        </p:grpSpPr>
        <p:pic>
          <p:nvPicPr>
            <p:cNvPr id="4" name="그림 3">
              <a:extLst>
                <a:ext uri="{FF2B5EF4-FFF2-40B4-BE49-F238E27FC236}">
                  <a16:creationId xmlns:a16="http://schemas.microsoft.com/office/drawing/2014/main" id="{A4C8795F-07D1-4583-8DE3-D4FA957F4C32}"/>
                </a:ext>
              </a:extLst>
            </p:cNvPr>
            <p:cNvPicPr/>
            <p:nvPr/>
          </p:nvPicPr>
          <p:blipFill rotWithShape="1">
            <a:blip r:embed="rId2"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5" name="제목 2">
              <a:extLst>
                <a:ext uri="{FF2B5EF4-FFF2-40B4-BE49-F238E27FC236}">
                  <a16:creationId xmlns:a16="http://schemas.microsoft.com/office/drawing/2014/main" id="{0487B106-ECEA-44A1-ACBD-AB4888526B2D}"/>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BCD6FE3E-5BDD-4F75-AE5A-014902EB97F9}"/>
              </a:ext>
            </a:extLst>
          </p:cNvPr>
          <p:cNvSpPr>
            <a:spLocks noGrp="1"/>
          </p:cNvSpPr>
          <p:nvPr>
            <p:ph type="title"/>
          </p:nvPr>
        </p:nvSpPr>
        <p:spPr>
          <a:xfrm>
            <a:off x="4775200" y="2841117"/>
            <a:ext cx="6350000" cy="1450757"/>
          </a:xfrm>
        </p:spPr>
        <p:txBody>
          <a:bodyPr>
            <a:normAutofit/>
          </a:bodyPr>
          <a:lstStyle/>
          <a:p>
            <a:r>
              <a:rPr lang="en-US" altLang="ko-KR" sz="6000" b="1"/>
              <a:t>Thank you</a:t>
            </a:r>
            <a:endParaRPr lang="ko-KR" altLang="en-US" sz="6000" b="1"/>
          </a:p>
        </p:txBody>
      </p:sp>
    </p:spTree>
    <p:extLst>
      <p:ext uri="{BB962C8B-B14F-4D97-AF65-F5344CB8AC3E}">
        <p14:creationId xmlns:p14="http://schemas.microsoft.com/office/powerpoint/2010/main" val="137043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ECE0DEAD-058A-47CD-91A1-E18CD404E473}"/>
              </a:ext>
            </a:extLst>
          </p:cNvPr>
          <p:cNvSpPr>
            <a:spLocks noGrp="1"/>
          </p:cNvSpPr>
          <p:nvPr>
            <p:ph idx="1"/>
          </p:nvPr>
        </p:nvSpPr>
        <p:spPr>
          <a:xfrm>
            <a:off x="1097280" y="2231756"/>
            <a:ext cx="10058400" cy="3637338"/>
          </a:xfrm>
        </p:spPr>
        <p:txBody>
          <a:bodyPr>
            <a:noAutofit/>
          </a:bodyPr>
          <a:lstStyle/>
          <a:p>
            <a:pPr>
              <a:buFont typeface="Wingdings" panose="05000000000000000000" pitchFamily="2" charset="2"/>
              <a:buChar char="§"/>
            </a:pPr>
            <a:r>
              <a:rPr lang="en-US" altLang="ko-KR" sz="3000" b="1">
                <a:solidFill>
                  <a:schemeClr val="tx1"/>
                </a:solidFill>
              </a:rPr>
              <a:t>Abstract</a:t>
            </a:r>
          </a:p>
          <a:p>
            <a:pPr>
              <a:buFont typeface="Wingdings" panose="05000000000000000000" pitchFamily="2" charset="2"/>
              <a:buChar char="§"/>
            </a:pPr>
            <a:r>
              <a:rPr lang="en-US" altLang="ko-KR" sz="3000" b="1">
                <a:solidFill>
                  <a:schemeClr val="tx1"/>
                </a:solidFill>
              </a:rPr>
              <a:t>Introduction</a:t>
            </a:r>
          </a:p>
          <a:p>
            <a:pPr>
              <a:buFont typeface="Wingdings" panose="05000000000000000000" pitchFamily="2" charset="2"/>
              <a:buChar char="§"/>
            </a:pPr>
            <a:r>
              <a:rPr lang="en-US" altLang="ko-KR" sz="3000" b="1">
                <a:solidFill>
                  <a:schemeClr val="tx1"/>
                </a:solidFill>
              </a:rPr>
              <a:t>Experiment</a:t>
            </a:r>
          </a:p>
          <a:p>
            <a:pPr>
              <a:buFont typeface="Wingdings" panose="05000000000000000000" pitchFamily="2" charset="2"/>
              <a:buChar char="§"/>
            </a:pPr>
            <a:r>
              <a:rPr lang="en-US" altLang="ko-KR" sz="3000" b="1">
                <a:solidFill>
                  <a:schemeClr val="tx1"/>
                </a:solidFill>
              </a:rPr>
              <a:t>Results &amp; Discussion</a:t>
            </a:r>
          </a:p>
          <a:p>
            <a:pPr>
              <a:buFont typeface="Wingdings" panose="05000000000000000000" pitchFamily="2" charset="2"/>
              <a:buChar char="§"/>
            </a:pPr>
            <a:r>
              <a:rPr lang="en-US" altLang="ko-KR" sz="3000" b="1">
                <a:solidFill>
                  <a:schemeClr val="tx1"/>
                </a:solidFill>
              </a:rPr>
              <a:t>Conclusion</a:t>
            </a:r>
            <a:endParaRPr lang="ko-KR" altLang="en-US" sz="3000" b="1">
              <a:solidFill>
                <a:schemeClr val="tx1"/>
              </a:solidFill>
            </a:endParaRPr>
          </a:p>
        </p:txBody>
      </p:sp>
      <p:grpSp>
        <p:nvGrpSpPr>
          <p:cNvPr id="4" name="그룹 3">
            <a:extLst>
              <a:ext uri="{FF2B5EF4-FFF2-40B4-BE49-F238E27FC236}">
                <a16:creationId xmlns:a16="http://schemas.microsoft.com/office/drawing/2014/main" id="{FF0B5D17-65F2-434C-88B5-0CB2E45B044E}"/>
              </a:ext>
            </a:extLst>
          </p:cNvPr>
          <p:cNvGrpSpPr/>
          <p:nvPr/>
        </p:nvGrpSpPr>
        <p:grpSpPr>
          <a:xfrm>
            <a:off x="-3696" y="0"/>
            <a:ext cx="12195696" cy="1170598"/>
            <a:chOff x="-3696" y="0"/>
            <a:chExt cx="9133182" cy="559023"/>
          </a:xfrm>
        </p:grpSpPr>
        <p:pic>
          <p:nvPicPr>
            <p:cNvPr id="5" name="그림 4">
              <a:extLst>
                <a:ext uri="{FF2B5EF4-FFF2-40B4-BE49-F238E27FC236}">
                  <a16:creationId xmlns:a16="http://schemas.microsoft.com/office/drawing/2014/main" id="{9D9C09DC-CE32-4AB5-B7B3-6F9AAF0439AD}"/>
                </a:ext>
              </a:extLst>
            </p:cNvPr>
            <p:cNvPicPr/>
            <p:nvPr/>
          </p:nvPicPr>
          <p:blipFill rotWithShape="1">
            <a:blip r:embed="rId3"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6" name="제목 2">
              <a:extLst>
                <a:ext uri="{FF2B5EF4-FFF2-40B4-BE49-F238E27FC236}">
                  <a16:creationId xmlns:a16="http://schemas.microsoft.com/office/drawing/2014/main" id="{F16C14C8-0567-457A-B18E-B00969CBF05B}"/>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EA532186-DC28-49FF-BC7B-EB7F867A0DED}"/>
              </a:ext>
            </a:extLst>
          </p:cNvPr>
          <p:cNvSpPr>
            <a:spLocks noGrp="1"/>
          </p:cNvSpPr>
          <p:nvPr>
            <p:ph type="title"/>
          </p:nvPr>
        </p:nvSpPr>
        <p:spPr/>
        <p:txBody>
          <a:bodyPr/>
          <a:lstStyle/>
          <a:p>
            <a:r>
              <a:rPr lang="en-US" altLang="ko-KR" b="1">
                <a:solidFill>
                  <a:schemeClr val="tx1"/>
                </a:solidFill>
              </a:rPr>
              <a:t>Contents</a:t>
            </a:r>
            <a:endParaRPr lang="ko-KR" altLang="en-US" b="1">
              <a:solidFill>
                <a:schemeClr val="tx1"/>
              </a:solidFill>
            </a:endParaRPr>
          </a:p>
        </p:txBody>
      </p:sp>
    </p:spTree>
    <p:extLst>
      <p:ext uri="{BB962C8B-B14F-4D97-AF65-F5344CB8AC3E}">
        <p14:creationId xmlns:p14="http://schemas.microsoft.com/office/powerpoint/2010/main" val="1835076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14CC8AAD-2980-4241-A0D5-1A3E147D7958}"/>
              </a:ext>
            </a:extLst>
          </p:cNvPr>
          <p:cNvSpPr>
            <a:spLocks noGrp="1"/>
          </p:cNvSpPr>
          <p:nvPr>
            <p:ph idx="1"/>
          </p:nvPr>
        </p:nvSpPr>
        <p:spPr>
          <a:xfrm>
            <a:off x="1036320" y="2119086"/>
            <a:ext cx="10058400" cy="4142229"/>
          </a:xfrm>
        </p:spPr>
        <p:txBody>
          <a:bodyPr>
            <a:noAutofit/>
          </a:bodyPr>
          <a:lstStyle/>
          <a:p>
            <a:pPr marL="612000" indent="-612000">
              <a:lnSpc>
                <a:spcPct val="110000"/>
              </a:lnSpc>
              <a:buFont typeface="Arial" panose="020B0604020202020204" pitchFamily="34" charset="0"/>
              <a:buChar char="•"/>
            </a:pPr>
            <a:r>
              <a:rPr lang="en-US" altLang="ko-KR" sz="2200" b="1" dirty="0">
                <a:solidFill>
                  <a:schemeClr val="tx1"/>
                </a:solidFill>
              </a:rPr>
              <a:t>SiO</a:t>
            </a:r>
            <a:r>
              <a:rPr lang="en-US" altLang="ko-KR" sz="2200" b="1" baseline="-25000" dirty="0">
                <a:solidFill>
                  <a:schemeClr val="tx1"/>
                </a:solidFill>
              </a:rPr>
              <a:t>2</a:t>
            </a:r>
            <a:r>
              <a:rPr lang="en-US" altLang="ko-KR" sz="2200" b="1" dirty="0">
                <a:solidFill>
                  <a:schemeClr val="tx1"/>
                </a:solidFill>
              </a:rPr>
              <a:t> was applied as a buffer layer to improve adhesion between PMMA and ITO. </a:t>
            </a:r>
          </a:p>
          <a:p>
            <a:pPr marL="612000" indent="-612000">
              <a:lnSpc>
                <a:spcPct val="110000"/>
              </a:lnSpc>
              <a:buFont typeface="Arial" panose="020B0604020202020204" pitchFamily="34" charset="0"/>
              <a:buChar char="•"/>
            </a:pPr>
            <a:endParaRPr lang="en-US" altLang="ko-KR" sz="2200" dirty="0">
              <a:solidFill>
                <a:schemeClr val="tx1"/>
              </a:solidFill>
            </a:endParaRPr>
          </a:p>
          <a:p>
            <a:pPr marL="612000" indent="-612000">
              <a:lnSpc>
                <a:spcPct val="110000"/>
              </a:lnSpc>
              <a:buFont typeface="Arial" panose="020B0604020202020204" pitchFamily="34" charset="0"/>
              <a:buChar char="•"/>
            </a:pPr>
            <a:r>
              <a:rPr lang="en-US" altLang="ko-KR" sz="2200" b="1" dirty="0">
                <a:solidFill>
                  <a:schemeClr val="tx1"/>
                </a:solidFill>
              </a:rPr>
              <a:t>The ITO thin film with SiO</a:t>
            </a:r>
            <a:r>
              <a:rPr lang="en-US" altLang="ko-KR" sz="2200" b="1" baseline="-25000" dirty="0">
                <a:solidFill>
                  <a:schemeClr val="tx1"/>
                </a:solidFill>
              </a:rPr>
              <a:t>2</a:t>
            </a:r>
            <a:r>
              <a:rPr lang="en-US" altLang="ko-KR" sz="2200" b="1" dirty="0">
                <a:solidFill>
                  <a:schemeClr val="tx1"/>
                </a:solidFill>
              </a:rPr>
              <a:t> buffer layer had surface resistance (123.6 ~ 198.5 Ω/□) and 80 % transmittance was obtained in a 550 nm wavelength region. </a:t>
            </a:r>
          </a:p>
          <a:p>
            <a:pPr marL="612000" indent="-612000">
              <a:lnSpc>
                <a:spcPct val="110000"/>
              </a:lnSpc>
              <a:buFont typeface="Arial" panose="020B0604020202020204" pitchFamily="34" charset="0"/>
              <a:buChar char="•"/>
            </a:pPr>
            <a:endParaRPr lang="en-US" altLang="ko-KR" sz="2200" dirty="0">
              <a:solidFill>
                <a:schemeClr val="tx1"/>
              </a:solidFill>
            </a:endParaRPr>
          </a:p>
          <a:p>
            <a:pPr marL="612000" indent="-612000">
              <a:lnSpc>
                <a:spcPct val="110000"/>
              </a:lnSpc>
              <a:buFont typeface="Arial" panose="020B0604020202020204" pitchFamily="34" charset="0"/>
              <a:buChar char="•"/>
            </a:pPr>
            <a:r>
              <a:rPr lang="en-US" altLang="ko-KR" sz="2200" b="1" dirty="0">
                <a:solidFill>
                  <a:schemeClr val="tx1"/>
                </a:solidFill>
              </a:rPr>
              <a:t>The adhesion analyzed by tape test and the adhesion was improved for the thicker SiO</a:t>
            </a:r>
            <a:r>
              <a:rPr lang="en-US" altLang="ko-KR" sz="2200" b="1" baseline="-25000" dirty="0">
                <a:solidFill>
                  <a:schemeClr val="tx1"/>
                </a:solidFill>
              </a:rPr>
              <a:t>2</a:t>
            </a:r>
            <a:r>
              <a:rPr lang="en-US" altLang="ko-KR" sz="2200" b="1" dirty="0">
                <a:solidFill>
                  <a:schemeClr val="tx1"/>
                </a:solidFill>
              </a:rPr>
              <a:t> buffer layer.</a:t>
            </a:r>
            <a:endParaRPr lang="ko-KR" altLang="ko-KR" sz="2200" b="1" dirty="0">
              <a:solidFill>
                <a:schemeClr val="tx1"/>
              </a:solidFill>
            </a:endParaRPr>
          </a:p>
        </p:txBody>
      </p:sp>
      <p:grpSp>
        <p:nvGrpSpPr>
          <p:cNvPr id="4" name="그룹 3">
            <a:extLst>
              <a:ext uri="{FF2B5EF4-FFF2-40B4-BE49-F238E27FC236}">
                <a16:creationId xmlns:a16="http://schemas.microsoft.com/office/drawing/2014/main" id="{5E6B2F39-2975-42EE-B555-CBC6E9F53B5A}"/>
              </a:ext>
            </a:extLst>
          </p:cNvPr>
          <p:cNvGrpSpPr/>
          <p:nvPr/>
        </p:nvGrpSpPr>
        <p:grpSpPr>
          <a:xfrm>
            <a:off x="-3696" y="0"/>
            <a:ext cx="12195696" cy="1170598"/>
            <a:chOff x="-3696" y="0"/>
            <a:chExt cx="9133182" cy="559023"/>
          </a:xfrm>
        </p:grpSpPr>
        <p:pic>
          <p:nvPicPr>
            <p:cNvPr id="5" name="그림 4">
              <a:extLst>
                <a:ext uri="{FF2B5EF4-FFF2-40B4-BE49-F238E27FC236}">
                  <a16:creationId xmlns:a16="http://schemas.microsoft.com/office/drawing/2014/main" id="{1DC079B6-3455-4500-A655-D528E6936797}"/>
                </a:ext>
              </a:extLst>
            </p:cNvPr>
            <p:cNvPicPr/>
            <p:nvPr/>
          </p:nvPicPr>
          <p:blipFill rotWithShape="1">
            <a:blip r:embed="rId3"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6" name="제목 2">
              <a:extLst>
                <a:ext uri="{FF2B5EF4-FFF2-40B4-BE49-F238E27FC236}">
                  <a16:creationId xmlns:a16="http://schemas.microsoft.com/office/drawing/2014/main" id="{D4F7186A-7430-463C-952C-4439701DAD21}"/>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63980716-64C9-4727-AB42-A329D5919C21}"/>
              </a:ext>
            </a:extLst>
          </p:cNvPr>
          <p:cNvSpPr>
            <a:spLocks noGrp="1"/>
          </p:cNvSpPr>
          <p:nvPr>
            <p:ph type="title"/>
          </p:nvPr>
        </p:nvSpPr>
        <p:spPr/>
        <p:txBody>
          <a:bodyPr/>
          <a:lstStyle/>
          <a:p>
            <a:r>
              <a:rPr lang="en-US" altLang="ko-KR" b="1">
                <a:solidFill>
                  <a:schemeClr val="tx1"/>
                </a:solidFill>
              </a:rPr>
              <a:t>Abstract</a:t>
            </a:r>
            <a:endParaRPr lang="ko-KR" altLang="en-US" b="1">
              <a:solidFill>
                <a:schemeClr val="tx1"/>
              </a:solidFill>
            </a:endParaRPr>
          </a:p>
        </p:txBody>
      </p:sp>
    </p:spTree>
    <p:extLst>
      <p:ext uri="{BB962C8B-B14F-4D97-AF65-F5344CB8AC3E}">
        <p14:creationId xmlns:p14="http://schemas.microsoft.com/office/powerpoint/2010/main" val="411382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D3F7ABB-44F3-487A-8B7D-39A2FD4F5467}"/>
              </a:ext>
            </a:extLst>
          </p:cNvPr>
          <p:cNvSpPr>
            <a:spLocks noGrp="1"/>
          </p:cNvSpPr>
          <p:nvPr>
            <p:ph type="title"/>
          </p:nvPr>
        </p:nvSpPr>
        <p:spPr>
          <a:xfrm>
            <a:off x="1175102" y="341111"/>
            <a:ext cx="10058400" cy="1450757"/>
          </a:xfrm>
        </p:spPr>
        <p:txBody>
          <a:bodyPr/>
          <a:lstStyle/>
          <a:p>
            <a:r>
              <a:rPr lang="en-US" altLang="ko-KR" b="1">
                <a:solidFill>
                  <a:schemeClr val="tx1"/>
                </a:solidFill>
              </a:rPr>
              <a:t>Introduction (1)</a:t>
            </a:r>
            <a:endParaRPr lang="ko-KR" altLang="en-US" b="1">
              <a:solidFill>
                <a:schemeClr val="tx1"/>
              </a:solidFill>
            </a:endParaRPr>
          </a:p>
        </p:txBody>
      </p:sp>
      <p:sp>
        <p:nvSpPr>
          <p:cNvPr id="3" name="내용 개체 틀 2">
            <a:extLst>
              <a:ext uri="{FF2B5EF4-FFF2-40B4-BE49-F238E27FC236}">
                <a16:creationId xmlns:a16="http://schemas.microsoft.com/office/drawing/2014/main" id="{751B7C73-3168-4B13-A9CB-6D7A0011E103}"/>
              </a:ext>
            </a:extLst>
          </p:cNvPr>
          <p:cNvSpPr>
            <a:spLocks noGrp="1"/>
          </p:cNvSpPr>
          <p:nvPr>
            <p:ph idx="1"/>
          </p:nvPr>
        </p:nvSpPr>
        <p:spPr>
          <a:xfrm>
            <a:off x="3735091" y="2014291"/>
            <a:ext cx="8074617" cy="4154033"/>
          </a:xfrm>
        </p:spPr>
        <p:txBody>
          <a:bodyPr>
            <a:noAutofit/>
          </a:bodyPr>
          <a:lstStyle/>
          <a:p>
            <a:pPr marL="612305" indent="-612305" algn="just">
              <a:lnSpc>
                <a:spcPct val="100000"/>
              </a:lnSpc>
              <a:buFont typeface="Arial" panose="020B0604020202020204" pitchFamily="34" charset="0"/>
              <a:buChar char="•"/>
            </a:pPr>
            <a:r>
              <a:rPr lang="en-US" altLang="ko-KR" sz="2200" u="sng">
                <a:solidFill>
                  <a:schemeClr val="tx1"/>
                </a:solidFill>
                <a:latin typeface="+mn-ea"/>
              </a:rPr>
              <a:t>Electronically tunable Focus Liquid Crystal (LC) lenses</a:t>
            </a:r>
            <a:r>
              <a:rPr lang="en-US" altLang="ko-KR" sz="2200">
                <a:solidFill>
                  <a:schemeClr val="tx1"/>
                </a:solidFill>
                <a:latin typeface="+mn-ea"/>
              </a:rPr>
              <a:t>     have promising applications. </a:t>
            </a:r>
          </a:p>
          <a:p>
            <a:pPr marL="904913" lvl="1" indent="-612305" algn="just">
              <a:lnSpc>
                <a:spcPct val="100000"/>
              </a:lnSpc>
              <a:buFont typeface="Arial" panose="020B0604020202020204" pitchFamily="34" charset="0"/>
              <a:buChar char="•"/>
            </a:pPr>
            <a:r>
              <a:rPr lang="en-US" altLang="ko-KR" sz="2000">
                <a:solidFill>
                  <a:schemeClr val="tx1"/>
                </a:solidFill>
                <a:latin typeface="+mn-ea"/>
              </a:rPr>
              <a:t>automatic beam steering </a:t>
            </a:r>
          </a:p>
          <a:p>
            <a:pPr marL="904913" lvl="1" indent="-612305" algn="just">
              <a:lnSpc>
                <a:spcPct val="100000"/>
              </a:lnSpc>
              <a:buFont typeface="Arial" panose="020B0604020202020204" pitchFamily="34" charset="0"/>
              <a:buChar char="•"/>
            </a:pPr>
            <a:r>
              <a:rPr lang="en-US" altLang="ko-KR" sz="2000">
                <a:solidFill>
                  <a:schemeClr val="tx1"/>
                </a:solidFill>
                <a:latin typeface="+mn-ea"/>
              </a:rPr>
              <a:t>cell phone cameras</a:t>
            </a:r>
          </a:p>
          <a:p>
            <a:pPr marL="904913" lvl="1" indent="-612305" algn="just">
              <a:lnSpc>
                <a:spcPct val="100000"/>
              </a:lnSpc>
              <a:buFont typeface="Arial" panose="020B0604020202020204" pitchFamily="34" charset="0"/>
              <a:buChar char="•"/>
            </a:pPr>
            <a:r>
              <a:rPr lang="en-US" altLang="ko-KR" sz="2000">
                <a:solidFill>
                  <a:schemeClr val="tx1"/>
                </a:solidFill>
                <a:latin typeface="+mn-ea"/>
              </a:rPr>
              <a:t>other mechanical devices</a:t>
            </a:r>
          </a:p>
          <a:p>
            <a:pPr marL="0" indent="0" algn="just">
              <a:lnSpc>
                <a:spcPct val="100000"/>
              </a:lnSpc>
              <a:buNone/>
            </a:pPr>
            <a:endParaRPr lang="en-US" altLang="ko-KR" sz="2200">
              <a:solidFill>
                <a:schemeClr val="tx1"/>
              </a:solidFill>
              <a:latin typeface="+mn-ea"/>
            </a:endParaRPr>
          </a:p>
          <a:p>
            <a:pPr marL="612305" indent="-612305" algn="just">
              <a:lnSpc>
                <a:spcPct val="100000"/>
              </a:lnSpc>
              <a:buFont typeface="Arial" panose="020B0604020202020204" pitchFamily="34" charset="0"/>
              <a:buChar char="•"/>
            </a:pPr>
            <a:r>
              <a:rPr lang="en-US" altLang="ko-KR" sz="2200">
                <a:solidFill>
                  <a:schemeClr val="tx1"/>
                </a:solidFill>
                <a:latin typeface="+mn-ea"/>
              </a:rPr>
              <a:t>In order to develop the technology and ensure stable product performance, optimized conditions for forming a transparent conductive thin film are required.</a:t>
            </a:r>
          </a:p>
        </p:txBody>
      </p:sp>
      <p:pic>
        <p:nvPicPr>
          <p:cNvPr id="1028" name="Picture 4" descr="ê´ë ¨ ì´ë¯¸ì§">
            <a:extLst>
              <a:ext uri="{FF2B5EF4-FFF2-40B4-BE49-F238E27FC236}">
                <a16:creationId xmlns:a16="http://schemas.microsoft.com/office/drawing/2014/main" id="{695CE6D2-E721-46CC-8026-A00EC1BA6F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32"/>
          <a:stretch/>
        </p:blipFill>
        <p:spPr bwMode="auto">
          <a:xfrm>
            <a:off x="317777" y="1907980"/>
            <a:ext cx="3229472" cy="19865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flexible itoì ëí ì´ë¯¸ì§ ê²ìê²°ê³¼">
            <a:extLst>
              <a:ext uri="{FF2B5EF4-FFF2-40B4-BE49-F238E27FC236}">
                <a16:creationId xmlns:a16="http://schemas.microsoft.com/office/drawing/2014/main" id="{99819C15-891F-4598-9AAA-7B8B5914BC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01" t="10043" r="8577" b="14525"/>
          <a:stretch/>
        </p:blipFill>
        <p:spPr bwMode="auto">
          <a:xfrm>
            <a:off x="317777" y="4072869"/>
            <a:ext cx="3232656" cy="19865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6" name="그룹 5">
            <a:extLst>
              <a:ext uri="{FF2B5EF4-FFF2-40B4-BE49-F238E27FC236}">
                <a16:creationId xmlns:a16="http://schemas.microsoft.com/office/drawing/2014/main" id="{45E83F1A-5A8E-454C-9550-DB3452C9CF1A}"/>
              </a:ext>
            </a:extLst>
          </p:cNvPr>
          <p:cNvGrpSpPr/>
          <p:nvPr/>
        </p:nvGrpSpPr>
        <p:grpSpPr>
          <a:xfrm>
            <a:off x="-3696" y="0"/>
            <a:ext cx="12195696" cy="1170598"/>
            <a:chOff x="-3696" y="0"/>
            <a:chExt cx="9133182" cy="559023"/>
          </a:xfrm>
        </p:grpSpPr>
        <p:pic>
          <p:nvPicPr>
            <p:cNvPr id="7" name="그림 6">
              <a:extLst>
                <a:ext uri="{FF2B5EF4-FFF2-40B4-BE49-F238E27FC236}">
                  <a16:creationId xmlns:a16="http://schemas.microsoft.com/office/drawing/2014/main" id="{5E7EA7B5-DD77-4788-AE03-0CA6BD7FB1D9}"/>
                </a:ext>
              </a:extLst>
            </p:cNvPr>
            <p:cNvPicPr/>
            <p:nvPr/>
          </p:nvPicPr>
          <p:blipFill rotWithShape="1">
            <a:blip r:embed="rId5"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8" name="제목 2">
              <a:extLst>
                <a:ext uri="{FF2B5EF4-FFF2-40B4-BE49-F238E27FC236}">
                  <a16:creationId xmlns:a16="http://schemas.microsoft.com/office/drawing/2014/main" id="{06D464AA-7959-43DD-BB2B-180B897EA853}"/>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Tree>
    <p:extLst>
      <p:ext uri="{BB962C8B-B14F-4D97-AF65-F5344CB8AC3E}">
        <p14:creationId xmlns:p14="http://schemas.microsoft.com/office/powerpoint/2010/main" val="234357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751B7C73-3168-4B13-A9CB-6D7A0011E103}"/>
              </a:ext>
            </a:extLst>
          </p:cNvPr>
          <p:cNvSpPr>
            <a:spLocks noGrp="1"/>
          </p:cNvSpPr>
          <p:nvPr>
            <p:ph idx="1"/>
          </p:nvPr>
        </p:nvSpPr>
        <p:spPr>
          <a:xfrm>
            <a:off x="291548" y="2160104"/>
            <a:ext cx="7142921" cy="4130336"/>
          </a:xfrm>
        </p:spPr>
        <p:txBody>
          <a:bodyPr>
            <a:normAutofit/>
          </a:bodyPr>
          <a:lstStyle/>
          <a:p>
            <a:pPr marL="612305" indent="-612305" algn="just">
              <a:lnSpc>
                <a:spcPct val="100000"/>
              </a:lnSpc>
              <a:buFont typeface="Arial" panose="020B0604020202020204" pitchFamily="34" charset="0"/>
              <a:buChar char="•"/>
            </a:pPr>
            <a:r>
              <a:rPr lang="en-US" altLang="ko-KR" sz="2200">
                <a:solidFill>
                  <a:schemeClr val="tx1"/>
                </a:solidFill>
                <a:latin typeface="+mn-ea"/>
              </a:rPr>
              <a:t>Polymethylmethacrylate (PMMA) has high optical transparency and excellent homogeneity.</a:t>
            </a:r>
          </a:p>
          <a:p>
            <a:pPr marL="612305" indent="-612305" algn="just">
              <a:lnSpc>
                <a:spcPct val="100000"/>
              </a:lnSpc>
              <a:buFont typeface="Arial" panose="020B0604020202020204" pitchFamily="34" charset="0"/>
              <a:buChar char="•"/>
            </a:pPr>
            <a:endParaRPr lang="en-US" altLang="ko-KR" sz="2200">
              <a:solidFill>
                <a:schemeClr val="tx1"/>
              </a:solidFill>
              <a:latin typeface="+mn-ea"/>
            </a:endParaRPr>
          </a:p>
          <a:p>
            <a:pPr marL="612305" indent="-612305" algn="just">
              <a:lnSpc>
                <a:spcPct val="100000"/>
              </a:lnSpc>
              <a:buFont typeface="Arial" panose="020B0604020202020204" pitchFamily="34" charset="0"/>
              <a:buChar char="•"/>
            </a:pPr>
            <a:r>
              <a:rPr lang="en-US" altLang="ko-KR" sz="2200">
                <a:solidFill>
                  <a:schemeClr val="tx1"/>
                </a:solidFill>
                <a:latin typeface="+mn-ea"/>
              </a:rPr>
              <a:t>PMMA has a low heat resistance. </a:t>
            </a:r>
          </a:p>
          <a:p>
            <a:pPr marL="904913" lvl="1" indent="-612305" algn="just">
              <a:lnSpc>
                <a:spcPct val="100000"/>
              </a:lnSpc>
              <a:buFont typeface="Arial" panose="020B0604020202020204" pitchFamily="34" charset="0"/>
              <a:buChar char="•"/>
            </a:pPr>
            <a:r>
              <a:rPr lang="en-US" altLang="ko-KR" sz="2000">
                <a:solidFill>
                  <a:schemeClr val="tx1"/>
                </a:solidFill>
                <a:latin typeface="+mn-ea"/>
              </a:rPr>
              <a:t>(PMMA Tg = 105 ° C)</a:t>
            </a:r>
          </a:p>
          <a:p>
            <a:pPr marL="904913" lvl="1" indent="-612305" algn="just">
              <a:lnSpc>
                <a:spcPct val="100000"/>
              </a:lnSpc>
              <a:buFont typeface="Arial" panose="020B0604020202020204" pitchFamily="34" charset="0"/>
              <a:buChar char="•"/>
            </a:pPr>
            <a:endParaRPr lang="en-US" altLang="ko-KR" sz="2000">
              <a:solidFill>
                <a:schemeClr val="tx1"/>
              </a:solidFill>
              <a:latin typeface="+mn-ea"/>
            </a:endParaRPr>
          </a:p>
          <a:p>
            <a:pPr marL="612305" indent="-612305" algn="just">
              <a:lnSpc>
                <a:spcPct val="100000"/>
              </a:lnSpc>
              <a:buFont typeface="Arial" panose="020B0604020202020204" pitchFamily="34" charset="0"/>
              <a:buChar char="•"/>
            </a:pPr>
            <a:r>
              <a:rPr lang="en-US" altLang="ko-KR" sz="2200">
                <a:solidFill>
                  <a:schemeClr val="tx1"/>
                </a:solidFill>
                <a:latin typeface="+mn-ea"/>
              </a:rPr>
              <a:t>The ITO thin film formed by sputtering has very weak interfacial adhesion with the PMMA substrate.</a:t>
            </a:r>
          </a:p>
        </p:txBody>
      </p:sp>
      <p:pic>
        <p:nvPicPr>
          <p:cNvPr id="4" name="그림 3">
            <a:extLst>
              <a:ext uri="{FF2B5EF4-FFF2-40B4-BE49-F238E27FC236}">
                <a16:creationId xmlns:a16="http://schemas.microsoft.com/office/drawing/2014/main" id="{DF8D4FC1-E829-4C61-8F65-A64542E874FC}"/>
              </a:ext>
            </a:extLst>
          </p:cNvPr>
          <p:cNvPicPr>
            <a:picLocks noChangeAspect="1"/>
          </p:cNvPicPr>
          <p:nvPr/>
        </p:nvPicPr>
        <p:blipFill rotWithShape="1">
          <a:blip r:embed="rId3"/>
          <a:srcRect t="39815" b="10741"/>
          <a:stretch/>
        </p:blipFill>
        <p:spPr>
          <a:xfrm>
            <a:off x="7747674" y="2017590"/>
            <a:ext cx="1941177" cy="1706318"/>
          </a:xfrm>
          <a:prstGeom prst="rect">
            <a:avLst/>
          </a:prstGeom>
          <a:ln>
            <a:solidFill>
              <a:schemeClr val="accent1"/>
            </a:solidFill>
          </a:ln>
        </p:spPr>
      </p:pic>
      <p:sp>
        <p:nvSpPr>
          <p:cNvPr id="5" name="TextBox 4">
            <a:extLst>
              <a:ext uri="{FF2B5EF4-FFF2-40B4-BE49-F238E27FC236}">
                <a16:creationId xmlns:a16="http://schemas.microsoft.com/office/drawing/2014/main" id="{239C4758-FD0C-40E8-8C7C-8AEC21F3F5A5}"/>
              </a:ext>
            </a:extLst>
          </p:cNvPr>
          <p:cNvSpPr txBox="1"/>
          <p:nvPr/>
        </p:nvSpPr>
        <p:spPr>
          <a:xfrm>
            <a:off x="7093957" y="3811949"/>
            <a:ext cx="3248605" cy="292388"/>
          </a:xfrm>
          <a:prstGeom prst="rect">
            <a:avLst/>
          </a:prstGeom>
          <a:noFill/>
        </p:spPr>
        <p:txBody>
          <a:bodyPr wrap="square" rtlCol="0">
            <a:spAutoFit/>
          </a:bodyPr>
          <a:lstStyle/>
          <a:p>
            <a:pPr algn="ctr"/>
            <a:r>
              <a:rPr lang="en-US" altLang="ko-KR" sz="1300" b="1">
                <a:latin typeface="+mn-ea"/>
              </a:rPr>
              <a:t>Sputter plasma damage</a:t>
            </a:r>
            <a:endParaRPr lang="ko-KR" altLang="en-US" sz="1300" b="1" dirty="0">
              <a:latin typeface="+mn-ea"/>
            </a:endParaRPr>
          </a:p>
        </p:txBody>
      </p:sp>
      <p:pic>
        <p:nvPicPr>
          <p:cNvPr id="6" name="Picture 3" descr="C:\Users\User\Downloads\20170823_172200.jpg">
            <a:extLst>
              <a:ext uri="{FF2B5EF4-FFF2-40B4-BE49-F238E27FC236}">
                <a16:creationId xmlns:a16="http://schemas.microsoft.com/office/drawing/2014/main" id="{0541FF7A-4363-4A04-98F6-642E8AACAB4C}"/>
              </a:ext>
            </a:extLst>
          </p:cNvPr>
          <p:cNvPicPr>
            <a:picLocks noChangeAspect="1" noChangeArrowheads="1"/>
          </p:cNvPicPr>
          <p:nvPr/>
        </p:nvPicPr>
        <p:blipFill rotWithShape="1">
          <a:blip r:embed="rId4" cstate="print"/>
          <a:srcRect l="10857" r="12777"/>
          <a:stretch/>
        </p:blipFill>
        <p:spPr bwMode="auto">
          <a:xfrm>
            <a:off x="9990473" y="2017590"/>
            <a:ext cx="2055570" cy="1706318"/>
          </a:xfrm>
          <a:prstGeom prst="rect">
            <a:avLst/>
          </a:prstGeom>
          <a:noFill/>
          <a:ln>
            <a:solidFill>
              <a:schemeClr val="accent1"/>
            </a:solidFill>
          </a:ln>
        </p:spPr>
      </p:pic>
      <p:sp>
        <p:nvSpPr>
          <p:cNvPr id="7" name="TextBox 6">
            <a:extLst>
              <a:ext uri="{FF2B5EF4-FFF2-40B4-BE49-F238E27FC236}">
                <a16:creationId xmlns:a16="http://schemas.microsoft.com/office/drawing/2014/main" id="{B4B0BABD-CE32-4ED2-8C43-86D25125C002}"/>
              </a:ext>
            </a:extLst>
          </p:cNvPr>
          <p:cNvSpPr txBox="1"/>
          <p:nvPr/>
        </p:nvSpPr>
        <p:spPr>
          <a:xfrm>
            <a:off x="9775727" y="3827490"/>
            <a:ext cx="2485062" cy="292388"/>
          </a:xfrm>
          <a:prstGeom prst="rect">
            <a:avLst/>
          </a:prstGeom>
          <a:noFill/>
        </p:spPr>
        <p:txBody>
          <a:bodyPr wrap="square" rtlCol="0">
            <a:spAutoFit/>
          </a:bodyPr>
          <a:lstStyle/>
          <a:p>
            <a:pPr algn="ctr"/>
            <a:r>
              <a:rPr lang="en-US" altLang="ko-KR" sz="1300" b="1">
                <a:latin typeface="+mn-ea"/>
              </a:rPr>
              <a:t>Low heat resistance</a:t>
            </a:r>
            <a:endParaRPr lang="ko-KR" altLang="en-US" sz="1300" b="1" dirty="0">
              <a:latin typeface="+mn-ea"/>
            </a:endParaRPr>
          </a:p>
        </p:txBody>
      </p:sp>
      <p:pic>
        <p:nvPicPr>
          <p:cNvPr id="8" name="그림 7">
            <a:extLst>
              <a:ext uri="{FF2B5EF4-FFF2-40B4-BE49-F238E27FC236}">
                <a16:creationId xmlns:a16="http://schemas.microsoft.com/office/drawing/2014/main" id="{437249C4-7F76-4979-A5D2-86D534FDF3D9}"/>
              </a:ext>
            </a:extLst>
          </p:cNvPr>
          <p:cNvPicPr/>
          <p:nvPr/>
        </p:nvPicPr>
        <p:blipFill rotWithShape="1">
          <a:blip r:embed="rId5"/>
          <a:srcRect t="32701" r="5494" b="17915"/>
          <a:stretch/>
        </p:blipFill>
        <p:spPr bwMode="auto">
          <a:xfrm>
            <a:off x="7748448" y="4183362"/>
            <a:ext cx="1941176" cy="1706317"/>
          </a:xfrm>
          <a:prstGeom prst="rect">
            <a:avLst/>
          </a:prstGeom>
          <a:ln>
            <a:solidFill>
              <a:schemeClr val="accent1"/>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4AF6D1A8-F202-4B32-A38A-4F1519D7CC2F}"/>
              </a:ext>
            </a:extLst>
          </p:cNvPr>
          <p:cNvSpPr txBox="1"/>
          <p:nvPr/>
        </p:nvSpPr>
        <p:spPr>
          <a:xfrm>
            <a:off x="7490652" y="5998052"/>
            <a:ext cx="2485062" cy="292388"/>
          </a:xfrm>
          <a:prstGeom prst="rect">
            <a:avLst/>
          </a:prstGeom>
          <a:noFill/>
        </p:spPr>
        <p:txBody>
          <a:bodyPr wrap="square" rtlCol="0">
            <a:spAutoFit/>
          </a:bodyPr>
          <a:lstStyle/>
          <a:p>
            <a:pPr algn="ctr"/>
            <a:r>
              <a:rPr lang="en-US" altLang="ko-KR" sz="1300" b="1">
                <a:latin typeface="+mn-ea"/>
              </a:rPr>
              <a:t>Low transmittance</a:t>
            </a:r>
            <a:endParaRPr lang="ko-KR" altLang="en-US" sz="1300" b="1" dirty="0">
              <a:latin typeface="+mn-ea"/>
            </a:endParaRPr>
          </a:p>
        </p:txBody>
      </p:sp>
      <p:pic>
        <p:nvPicPr>
          <p:cNvPr id="10" name="그림 9">
            <a:extLst>
              <a:ext uri="{FF2B5EF4-FFF2-40B4-BE49-F238E27FC236}">
                <a16:creationId xmlns:a16="http://schemas.microsoft.com/office/drawing/2014/main" id="{CB74B681-8115-404D-94FE-0110BE1F35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465" t="19354" r="25173" b="15302"/>
          <a:stretch/>
        </p:blipFill>
        <p:spPr>
          <a:xfrm rot="10800000">
            <a:off x="9990474" y="4182404"/>
            <a:ext cx="2055569" cy="1707275"/>
          </a:xfrm>
          <a:prstGeom prst="rect">
            <a:avLst/>
          </a:prstGeom>
          <a:ln>
            <a:solidFill>
              <a:schemeClr val="accent1"/>
            </a:solidFill>
          </a:ln>
        </p:spPr>
      </p:pic>
      <p:sp>
        <p:nvSpPr>
          <p:cNvPr id="11" name="TextBox 10">
            <a:extLst>
              <a:ext uri="{FF2B5EF4-FFF2-40B4-BE49-F238E27FC236}">
                <a16:creationId xmlns:a16="http://schemas.microsoft.com/office/drawing/2014/main" id="{68CB2B70-57C2-4CC9-9943-0CE264986ED0}"/>
              </a:ext>
            </a:extLst>
          </p:cNvPr>
          <p:cNvSpPr txBox="1"/>
          <p:nvPr/>
        </p:nvSpPr>
        <p:spPr>
          <a:xfrm>
            <a:off x="9772555" y="5998052"/>
            <a:ext cx="2485062" cy="292388"/>
          </a:xfrm>
          <a:prstGeom prst="rect">
            <a:avLst/>
          </a:prstGeom>
          <a:noFill/>
        </p:spPr>
        <p:txBody>
          <a:bodyPr wrap="square" rtlCol="0">
            <a:spAutoFit/>
          </a:bodyPr>
          <a:lstStyle/>
          <a:p>
            <a:pPr algn="ctr"/>
            <a:r>
              <a:rPr lang="en-US" altLang="ko-KR" sz="1300" b="1">
                <a:latin typeface="+mn-ea"/>
              </a:rPr>
              <a:t>Low adhesion</a:t>
            </a:r>
            <a:endParaRPr lang="ko-KR" altLang="en-US" sz="1300" b="1" dirty="0">
              <a:latin typeface="+mn-ea"/>
            </a:endParaRPr>
          </a:p>
        </p:txBody>
      </p:sp>
      <p:grpSp>
        <p:nvGrpSpPr>
          <p:cNvPr id="12" name="그룹 11">
            <a:extLst>
              <a:ext uri="{FF2B5EF4-FFF2-40B4-BE49-F238E27FC236}">
                <a16:creationId xmlns:a16="http://schemas.microsoft.com/office/drawing/2014/main" id="{025FCB67-5BD4-4B0E-BCC8-82ABA303D7A8}"/>
              </a:ext>
            </a:extLst>
          </p:cNvPr>
          <p:cNvGrpSpPr/>
          <p:nvPr/>
        </p:nvGrpSpPr>
        <p:grpSpPr>
          <a:xfrm>
            <a:off x="-3696" y="0"/>
            <a:ext cx="12195696" cy="1170598"/>
            <a:chOff x="-3696" y="0"/>
            <a:chExt cx="9133182" cy="559023"/>
          </a:xfrm>
        </p:grpSpPr>
        <p:pic>
          <p:nvPicPr>
            <p:cNvPr id="13" name="그림 12">
              <a:extLst>
                <a:ext uri="{FF2B5EF4-FFF2-40B4-BE49-F238E27FC236}">
                  <a16:creationId xmlns:a16="http://schemas.microsoft.com/office/drawing/2014/main" id="{AD6B9EFD-4217-44A6-9AB9-D8E800A7356E}"/>
                </a:ext>
              </a:extLst>
            </p:cNvPr>
            <p:cNvPicPr/>
            <p:nvPr/>
          </p:nvPicPr>
          <p:blipFill rotWithShape="1">
            <a:blip r:embed="rId7"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14" name="제목 2">
              <a:extLst>
                <a:ext uri="{FF2B5EF4-FFF2-40B4-BE49-F238E27FC236}">
                  <a16:creationId xmlns:a16="http://schemas.microsoft.com/office/drawing/2014/main" id="{1A901097-3DF1-4D19-AEF1-34670D7A81E7}"/>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ED3F7ABB-44F3-487A-8B7D-39A2FD4F5467}"/>
              </a:ext>
            </a:extLst>
          </p:cNvPr>
          <p:cNvSpPr>
            <a:spLocks noGrp="1"/>
          </p:cNvSpPr>
          <p:nvPr>
            <p:ph type="title"/>
          </p:nvPr>
        </p:nvSpPr>
        <p:spPr>
          <a:xfrm>
            <a:off x="1097280" y="286603"/>
            <a:ext cx="10058400" cy="1450757"/>
          </a:xfrm>
        </p:spPr>
        <p:txBody>
          <a:bodyPr/>
          <a:lstStyle/>
          <a:p>
            <a:r>
              <a:rPr lang="en-US" altLang="ko-KR" b="1">
                <a:solidFill>
                  <a:schemeClr val="tx1"/>
                </a:solidFill>
              </a:rPr>
              <a:t>Introduction (2)</a:t>
            </a:r>
            <a:endParaRPr lang="ko-KR" altLang="en-US" b="1">
              <a:solidFill>
                <a:schemeClr val="tx1"/>
              </a:solidFill>
            </a:endParaRPr>
          </a:p>
        </p:txBody>
      </p:sp>
    </p:spTree>
    <p:extLst>
      <p:ext uri="{BB962C8B-B14F-4D97-AF65-F5344CB8AC3E}">
        <p14:creationId xmlns:p14="http://schemas.microsoft.com/office/powerpoint/2010/main" val="408569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47DE2E81-9A6D-4C6A-A270-57D4ACB0869D}"/>
              </a:ext>
            </a:extLst>
          </p:cNvPr>
          <p:cNvSpPr>
            <a:spLocks noGrp="1"/>
          </p:cNvSpPr>
          <p:nvPr>
            <p:ph idx="1"/>
          </p:nvPr>
        </p:nvSpPr>
        <p:spPr>
          <a:xfrm>
            <a:off x="421532" y="4841821"/>
            <a:ext cx="11348936" cy="1584743"/>
          </a:xfrm>
        </p:spPr>
        <p:txBody>
          <a:bodyPr>
            <a:noAutofit/>
          </a:bodyPr>
          <a:lstStyle/>
          <a:p>
            <a:pPr algn="just">
              <a:lnSpc>
                <a:spcPct val="120000"/>
              </a:lnSpc>
              <a:buFont typeface="Wingdings" panose="05000000000000000000" pitchFamily="2" charset="2"/>
              <a:buChar char="§"/>
            </a:pPr>
            <a:r>
              <a:rPr lang="en-US" altLang="ko-KR" sz="2200" dirty="0">
                <a:solidFill>
                  <a:schemeClr val="tx1"/>
                </a:solidFill>
              </a:rPr>
              <a:t>PMMA is dissolved in the stripper and ITO etchant and lens has curved surface</a:t>
            </a:r>
          </a:p>
          <a:p>
            <a:pPr lvl="1" algn="just">
              <a:lnSpc>
                <a:spcPct val="120000"/>
              </a:lnSpc>
              <a:buFont typeface="Wingdings" panose="05000000000000000000" pitchFamily="2" charset="2"/>
              <a:buChar char="§"/>
            </a:pPr>
            <a:r>
              <a:rPr lang="en-US" altLang="ko-KR" sz="2000" dirty="0">
                <a:solidFill>
                  <a:schemeClr val="tx1"/>
                </a:solidFill>
                <a:sym typeface="Wingdings" panose="05000000000000000000" pitchFamily="2" charset="2"/>
              </a:rPr>
              <a:t></a:t>
            </a:r>
            <a:r>
              <a:rPr lang="en-US" altLang="ko-KR" sz="2000" dirty="0">
                <a:solidFill>
                  <a:schemeClr val="tx1"/>
                </a:solidFill>
              </a:rPr>
              <a:t>Difficult to apply the photolithography process</a:t>
            </a:r>
          </a:p>
          <a:p>
            <a:pPr algn="just">
              <a:lnSpc>
                <a:spcPct val="120000"/>
              </a:lnSpc>
              <a:buFont typeface="Wingdings" panose="05000000000000000000" pitchFamily="2" charset="2"/>
              <a:buChar char="§"/>
            </a:pPr>
            <a:r>
              <a:rPr lang="en-US" altLang="ko-KR" sz="2200" dirty="0">
                <a:solidFill>
                  <a:schemeClr val="tx1"/>
                </a:solidFill>
              </a:rPr>
              <a:t>Therefore, ITO patterning was performed using a metal shadow mask.</a:t>
            </a:r>
          </a:p>
        </p:txBody>
      </p:sp>
      <p:sp>
        <p:nvSpPr>
          <p:cNvPr id="15" name="TextBox 14">
            <a:extLst>
              <a:ext uri="{FF2B5EF4-FFF2-40B4-BE49-F238E27FC236}">
                <a16:creationId xmlns:a16="http://schemas.microsoft.com/office/drawing/2014/main" id="{FC5F5C3F-61F6-4251-8B4F-215EC8C7D618}"/>
              </a:ext>
            </a:extLst>
          </p:cNvPr>
          <p:cNvSpPr txBox="1"/>
          <p:nvPr/>
        </p:nvSpPr>
        <p:spPr>
          <a:xfrm>
            <a:off x="415182" y="4204295"/>
            <a:ext cx="4447510" cy="646331"/>
          </a:xfrm>
          <a:prstGeom prst="rect">
            <a:avLst/>
          </a:prstGeom>
          <a:noFill/>
        </p:spPr>
        <p:txBody>
          <a:bodyPr wrap="square" rtlCol="0">
            <a:spAutoFit/>
          </a:bodyPr>
          <a:lstStyle/>
          <a:p>
            <a:r>
              <a:rPr lang="en-US" altLang="ko-KR" b="1">
                <a:ea typeface="+mn-ea"/>
                <a:cs typeface="Arial" panose="020B0604020202020204" pitchFamily="34" charset="0"/>
              </a:rPr>
              <a:t>Fig.1. </a:t>
            </a:r>
            <a:r>
              <a:rPr lang="en-US" altLang="ko-KR" b="1" dirty="0">
                <a:ea typeface="+mn-ea"/>
                <a:cs typeface="Arial" panose="020B0604020202020204" pitchFamily="34" charset="0"/>
              </a:rPr>
              <a:t>Lens structure for </a:t>
            </a:r>
            <a:r>
              <a:rPr lang="en-US" altLang="ko-KR" b="1" dirty="0">
                <a:ea typeface="+mn-ea"/>
              </a:rPr>
              <a:t>Electronically tunable Focus LC lenses</a:t>
            </a:r>
            <a:r>
              <a:rPr lang="en-US" altLang="ko-KR" b="1" dirty="0">
                <a:ea typeface="+mn-ea"/>
                <a:cs typeface="Arial" panose="020B0604020202020204" pitchFamily="34" charset="0"/>
              </a:rPr>
              <a:t> </a:t>
            </a:r>
            <a:endParaRPr lang="ko-KR" altLang="en-US" b="1" dirty="0">
              <a:ea typeface="+mn-ea"/>
              <a:cs typeface="Arial" panose="020B0604020202020204" pitchFamily="34" charset="0"/>
            </a:endParaRPr>
          </a:p>
        </p:txBody>
      </p:sp>
      <p:pic>
        <p:nvPicPr>
          <p:cNvPr id="5" name="그림 4">
            <a:extLst>
              <a:ext uri="{FF2B5EF4-FFF2-40B4-BE49-F238E27FC236}">
                <a16:creationId xmlns:a16="http://schemas.microsoft.com/office/drawing/2014/main" id="{5658083A-8FB7-4C4A-855D-9584344001F1}"/>
              </a:ext>
            </a:extLst>
          </p:cNvPr>
          <p:cNvPicPr>
            <a:picLocks noChangeAspect="1"/>
          </p:cNvPicPr>
          <p:nvPr/>
        </p:nvPicPr>
        <p:blipFill>
          <a:blip r:embed="rId3"/>
          <a:stretch>
            <a:fillRect/>
          </a:stretch>
        </p:blipFill>
        <p:spPr>
          <a:xfrm>
            <a:off x="415182" y="2007789"/>
            <a:ext cx="4268101" cy="2160000"/>
          </a:xfrm>
          <a:prstGeom prst="rect">
            <a:avLst/>
          </a:prstGeom>
          <a:ln>
            <a:solidFill>
              <a:schemeClr val="accent1"/>
            </a:solidFill>
          </a:ln>
        </p:spPr>
      </p:pic>
      <p:pic>
        <p:nvPicPr>
          <p:cNvPr id="44" name="그림 43">
            <a:extLst>
              <a:ext uri="{FF2B5EF4-FFF2-40B4-BE49-F238E27FC236}">
                <a16:creationId xmlns:a16="http://schemas.microsoft.com/office/drawing/2014/main" id="{3F97C7D2-EB12-46DA-9598-B2C67D75FE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775075" y="1686382"/>
            <a:ext cx="2593386" cy="1526947"/>
          </a:xfrm>
          <a:prstGeom prst="rect">
            <a:avLst/>
          </a:prstGeom>
        </p:spPr>
      </p:pic>
      <p:grpSp>
        <p:nvGrpSpPr>
          <p:cNvPr id="47" name="그룹 46">
            <a:extLst>
              <a:ext uri="{FF2B5EF4-FFF2-40B4-BE49-F238E27FC236}">
                <a16:creationId xmlns:a16="http://schemas.microsoft.com/office/drawing/2014/main" id="{7A37D72C-3B4A-4C2A-B4E1-54E9C3EC7B2E}"/>
              </a:ext>
            </a:extLst>
          </p:cNvPr>
          <p:cNvGrpSpPr/>
          <p:nvPr/>
        </p:nvGrpSpPr>
        <p:grpSpPr>
          <a:xfrm>
            <a:off x="4700702" y="2010842"/>
            <a:ext cx="6990620" cy="2160000"/>
            <a:chOff x="421532" y="3806550"/>
            <a:chExt cx="6990620" cy="2160000"/>
          </a:xfrm>
        </p:grpSpPr>
        <p:pic>
          <p:nvPicPr>
            <p:cNvPr id="48" name="그림 47">
              <a:extLst>
                <a:ext uri="{FF2B5EF4-FFF2-40B4-BE49-F238E27FC236}">
                  <a16:creationId xmlns:a16="http://schemas.microsoft.com/office/drawing/2014/main" id="{238701FB-A39F-4E01-BC03-C88A054AE5C0}"/>
                </a:ext>
              </a:extLst>
            </p:cNvPr>
            <p:cNvPicPr>
              <a:picLocks noChangeAspect="1"/>
            </p:cNvPicPr>
            <p:nvPr/>
          </p:nvPicPr>
          <p:blipFill>
            <a:blip r:embed="rId6"/>
            <a:stretch>
              <a:fillRect/>
            </a:stretch>
          </p:blipFill>
          <p:spPr>
            <a:xfrm>
              <a:off x="421532" y="3806550"/>
              <a:ext cx="2514098" cy="2160000"/>
            </a:xfrm>
            <a:prstGeom prst="rect">
              <a:avLst/>
            </a:prstGeom>
            <a:ln>
              <a:solidFill>
                <a:schemeClr val="accent1"/>
              </a:solidFill>
            </a:ln>
          </p:spPr>
        </p:pic>
        <p:pic>
          <p:nvPicPr>
            <p:cNvPr id="49" name="그림 48">
              <a:extLst>
                <a:ext uri="{FF2B5EF4-FFF2-40B4-BE49-F238E27FC236}">
                  <a16:creationId xmlns:a16="http://schemas.microsoft.com/office/drawing/2014/main" id="{91E58AA5-D050-43CF-AFCE-533E7F824711}"/>
                </a:ext>
              </a:extLst>
            </p:cNvPr>
            <p:cNvPicPr>
              <a:picLocks noChangeAspect="1"/>
            </p:cNvPicPr>
            <p:nvPr/>
          </p:nvPicPr>
          <p:blipFill>
            <a:blip r:embed="rId7"/>
            <a:stretch>
              <a:fillRect/>
            </a:stretch>
          </p:blipFill>
          <p:spPr>
            <a:xfrm>
              <a:off x="2935630" y="3806550"/>
              <a:ext cx="4476522" cy="2160000"/>
            </a:xfrm>
            <a:prstGeom prst="rect">
              <a:avLst/>
            </a:prstGeom>
            <a:ln>
              <a:solidFill>
                <a:schemeClr val="accent1"/>
              </a:solidFill>
            </a:ln>
          </p:spPr>
        </p:pic>
      </p:grpSp>
      <p:sp>
        <p:nvSpPr>
          <p:cNvPr id="50" name="TextBox 49">
            <a:extLst>
              <a:ext uri="{FF2B5EF4-FFF2-40B4-BE49-F238E27FC236}">
                <a16:creationId xmlns:a16="http://schemas.microsoft.com/office/drawing/2014/main" id="{64174C8F-7E6A-4289-A20E-BBDF01768DF9}"/>
              </a:ext>
            </a:extLst>
          </p:cNvPr>
          <p:cNvSpPr txBox="1"/>
          <p:nvPr/>
        </p:nvSpPr>
        <p:spPr>
          <a:xfrm>
            <a:off x="4621779" y="4220092"/>
            <a:ext cx="7171088" cy="646331"/>
          </a:xfrm>
          <a:prstGeom prst="rect">
            <a:avLst/>
          </a:prstGeom>
          <a:noFill/>
        </p:spPr>
        <p:txBody>
          <a:bodyPr wrap="square" rtlCol="0">
            <a:spAutoFit/>
          </a:bodyPr>
          <a:lstStyle/>
          <a:p>
            <a:r>
              <a:rPr lang="en-US" altLang="ko-KR" b="1">
                <a:ea typeface="+mn-ea"/>
                <a:cs typeface="Arial" panose="020B0604020202020204" pitchFamily="34" charset="0"/>
              </a:rPr>
              <a:t>Fig</a:t>
            </a:r>
            <a:r>
              <a:rPr lang="en-US" altLang="ko-KR" b="1">
                <a:cs typeface="Arial" panose="020B0604020202020204" pitchFamily="34" charset="0"/>
              </a:rPr>
              <a:t>.2. ITO Shadow Mask(left:</a:t>
            </a:r>
            <a:r>
              <a:rPr lang="ko-KR" altLang="en-US" b="1">
                <a:cs typeface="Arial" panose="020B0604020202020204" pitchFamily="34" charset="0"/>
              </a:rPr>
              <a:t> </a:t>
            </a:r>
            <a:r>
              <a:rPr lang="en-US" altLang="ko-KR" b="1">
                <a:cs typeface="Arial" panose="020B0604020202020204" pitchFamily="34" charset="0"/>
              </a:rPr>
              <a:t>metal</a:t>
            </a:r>
            <a:r>
              <a:rPr lang="ko-KR" altLang="en-US" b="1">
                <a:cs typeface="Arial" panose="020B0604020202020204" pitchFamily="34" charset="0"/>
              </a:rPr>
              <a:t> </a:t>
            </a:r>
            <a:r>
              <a:rPr lang="en-US" altLang="ko-KR" b="1">
                <a:cs typeface="Arial" panose="020B0604020202020204" pitchFamily="34" charset="0"/>
              </a:rPr>
              <a:t>mask,</a:t>
            </a:r>
            <a:r>
              <a:rPr lang="ko-KR" altLang="en-US" b="1">
                <a:cs typeface="Arial" panose="020B0604020202020204" pitchFamily="34" charset="0"/>
              </a:rPr>
              <a:t> </a:t>
            </a:r>
            <a:r>
              <a:rPr lang="en-US" altLang="ko-KR" b="1">
                <a:cs typeface="Arial" panose="020B0604020202020204" pitchFamily="34" charset="0"/>
              </a:rPr>
              <a:t>right: plastic mask) for Focus LC Lenses</a:t>
            </a:r>
            <a:endParaRPr lang="ko-KR" altLang="en-US" b="1" dirty="0">
              <a:ea typeface="+mn-ea"/>
              <a:cs typeface="Arial" panose="020B0604020202020204" pitchFamily="34" charset="0"/>
            </a:endParaRPr>
          </a:p>
        </p:txBody>
      </p:sp>
      <p:pic>
        <p:nvPicPr>
          <p:cNvPr id="4" name="그림 3">
            <a:extLst>
              <a:ext uri="{FF2B5EF4-FFF2-40B4-BE49-F238E27FC236}">
                <a16:creationId xmlns:a16="http://schemas.microsoft.com/office/drawing/2014/main" id="{A7BC0ADC-ACF7-461F-B88B-FD03004CEF9C}"/>
              </a:ext>
            </a:extLst>
          </p:cNvPr>
          <p:cNvPicPr>
            <a:picLocks noChangeAspect="1"/>
          </p:cNvPicPr>
          <p:nvPr/>
        </p:nvPicPr>
        <p:blipFill rotWithShape="1">
          <a:blip r:embed="rId8"/>
          <a:srcRect l="24878" t="30569" r="25823" b="34209"/>
          <a:stretch/>
        </p:blipFill>
        <p:spPr>
          <a:xfrm>
            <a:off x="1864763" y="2779619"/>
            <a:ext cx="2503698" cy="1006197"/>
          </a:xfrm>
          <a:prstGeom prst="rect">
            <a:avLst/>
          </a:prstGeom>
          <a:ln>
            <a:solidFill>
              <a:schemeClr val="accent1"/>
            </a:solidFill>
          </a:ln>
        </p:spPr>
      </p:pic>
      <p:sp>
        <p:nvSpPr>
          <p:cNvPr id="12" name="TextBox 11">
            <a:extLst>
              <a:ext uri="{FF2B5EF4-FFF2-40B4-BE49-F238E27FC236}">
                <a16:creationId xmlns:a16="http://schemas.microsoft.com/office/drawing/2014/main" id="{41B2C585-BFBF-40CA-A8B6-59FEBEDE9866}"/>
              </a:ext>
            </a:extLst>
          </p:cNvPr>
          <p:cNvSpPr txBox="1"/>
          <p:nvPr/>
        </p:nvSpPr>
        <p:spPr>
          <a:xfrm>
            <a:off x="2020512" y="3827152"/>
            <a:ext cx="962255" cy="323165"/>
          </a:xfrm>
          <a:prstGeom prst="rect">
            <a:avLst/>
          </a:prstGeom>
          <a:noFill/>
        </p:spPr>
        <p:txBody>
          <a:bodyPr wrap="square" rtlCol="0">
            <a:spAutoFit/>
          </a:bodyPr>
          <a:lstStyle/>
          <a:p>
            <a:r>
              <a:rPr lang="en-US" altLang="ko-KR" sz="1500" b="1">
                <a:ea typeface="+mn-ea"/>
                <a:cs typeface="Arial" panose="020B0604020202020204" pitchFamily="34" charset="0"/>
              </a:rPr>
              <a:t>LC lens 1</a:t>
            </a:r>
            <a:endParaRPr lang="ko-KR" altLang="en-US" sz="1500" b="1" dirty="0">
              <a:ea typeface="+mn-ea"/>
              <a:cs typeface="Arial" panose="020B0604020202020204" pitchFamily="34" charset="0"/>
            </a:endParaRPr>
          </a:p>
        </p:txBody>
      </p:sp>
      <p:sp>
        <p:nvSpPr>
          <p:cNvPr id="13" name="TextBox 12">
            <a:extLst>
              <a:ext uri="{FF2B5EF4-FFF2-40B4-BE49-F238E27FC236}">
                <a16:creationId xmlns:a16="http://schemas.microsoft.com/office/drawing/2014/main" id="{EE44F71A-D8FF-4469-AF5E-7451E44F426C}"/>
              </a:ext>
            </a:extLst>
          </p:cNvPr>
          <p:cNvSpPr txBox="1"/>
          <p:nvPr/>
        </p:nvSpPr>
        <p:spPr>
          <a:xfrm>
            <a:off x="3259870" y="3828546"/>
            <a:ext cx="962255" cy="323165"/>
          </a:xfrm>
          <a:prstGeom prst="rect">
            <a:avLst/>
          </a:prstGeom>
          <a:noFill/>
        </p:spPr>
        <p:txBody>
          <a:bodyPr wrap="square" rtlCol="0">
            <a:spAutoFit/>
          </a:bodyPr>
          <a:lstStyle/>
          <a:p>
            <a:r>
              <a:rPr lang="en-US" altLang="ko-KR" sz="1500" b="1">
                <a:ea typeface="+mn-ea"/>
                <a:cs typeface="Arial" panose="020B0604020202020204" pitchFamily="34" charset="0"/>
              </a:rPr>
              <a:t>LC lens 2</a:t>
            </a:r>
            <a:endParaRPr lang="ko-KR" altLang="en-US" sz="1500" b="1" dirty="0">
              <a:ea typeface="+mn-ea"/>
              <a:cs typeface="Arial" panose="020B0604020202020204" pitchFamily="34" charset="0"/>
            </a:endParaRPr>
          </a:p>
        </p:txBody>
      </p:sp>
      <p:grpSp>
        <p:nvGrpSpPr>
          <p:cNvPr id="14" name="그룹 13">
            <a:extLst>
              <a:ext uri="{FF2B5EF4-FFF2-40B4-BE49-F238E27FC236}">
                <a16:creationId xmlns:a16="http://schemas.microsoft.com/office/drawing/2014/main" id="{EDFFD78E-0D4B-4A2A-87A6-250726719620}"/>
              </a:ext>
            </a:extLst>
          </p:cNvPr>
          <p:cNvGrpSpPr/>
          <p:nvPr/>
        </p:nvGrpSpPr>
        <p:grpSpPr>
          <a:xfrm>
            <a:off x="-3696" y="0"/>
            <a:ext cx="12195696" cy="1170598"/>
            <a:chOff x="-3696" y="0"/>
            <a:chExt cx="9133182" cy="559023"/>
          </a:xfrm>
        </p:grpSpPr>
        <p:pic>
          <p:nvPicPr>
            <p:cNvPr id="16" name="그림 15">
              <a:extLst>
                <a:ext uri="{FF2B5EF4-FFF2-40B4-BE49-F238E27FC236}">
                  <a16:creationId xmlns:a16="http://schemas.microsoft.com/office/drawing/2014/main" id="{6B46F1FB-6B72-47A7-AAC8-651E0C442229}"/>
                </a:ext>
              </a:extLst>
            </p:cNvPr>
            <p:cNvPicPr/>
            <p:nvPr/>
          </p:nvPicPr>
          <p:blipFill rotWithShape="1">
            <a:blip r:embed="rId9"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17" name="제목 2">
              <a:extLst>
                <a:ext uri="{FF2B5EF4-FFF2-40B4-BE49-F238E27FC236}">
                  <a16:creationId xmlns:a16="http://schemas.microsoft.com/office/drawing/2014/main" id="{BAD93D6A-931A-4047-9D4B-6DC5CED8A8DC}"/>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63A50F13-1E62-4B19-828B-3D7A6C43724B}"/>
              </a:ext>
            </a:extLst>
          </p:cNvPr>
          <p:cNvSpPr>
            <a:spLocks noGrp="1"/>
          </p:cNvSpPr>
          <p:nvPr>
            <p:ph type="title"/>
          </p:nvPr>
        </p:nvSpPr>
        <p:spPr>
          <a:xfrm>
            <a:off x="1255795" y="942115"/>
            <a:ext cx="4035733" cy="817815"/>
          </a:xfrm>
        </p:spPr>
        <p:txBody>
          <a:bodyPr/>
          <a:lstStyle/>
          <a:p>
            <a:r>
              <a:rPr lang="en-US" altLang="ko-KR" b="1"/>
              <a:t>Experiment (1)</a:t>
            </a:r>
            <a:endParaRPr lang="ko-KR" altLang="en-US" b="1"/>
          </a:p>
        </p:txBody>
      </p:sp>
    </p:spTree>
    <p:extLst>
      <p:ext uri="{BB962C8B-B14F-4D97-AF65-F5344CB8AC3E}">
        <p14:creationId xmlns:p14="http://schemas.microsoft.com/office/powerpoint/2010/main" val="30362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7E7881-C0F3-4A10-9FA8-5F2AAB75DA18}"/>
              </a:ext>
            </a:extLst>
          </p:cNvPr>
          <p:cNvSpPr txBox="1"/>
          <p:nvPr/>
        </p:nvSpPr>
        <p:spPr>
          <a:xfrm>
            <a:off x="-56272" y="5656236"/>
            <a:ext cx="6331818" cy="369332"/>
          </a:xfrm>
          <a:prstGeom prst="rect">
            <a:avLst/>
          </a:prstGeom>
          <a:noFill/>
        </p:spPr>
        <p:txBody>
          <a:bodyPr wrap="square" rtlCol="0">
            <a:spAutoFit/>
          </a:bodyPr>
          <a:lstStyle/>
          <a:p>
            <a:r>
              <a:rPr lang="en-US" altLang="ko-KR" b="1" dirty="0">
                <a:latin typeface="+mn-lt"/>
              </a:rPr>
              <a:t>Table 1. </a:t>
            </a:r>
            <a:r>
              <a:rPr lang="en-US" altLang="ko-KR" b="1">
                <a:latin typeface="+mn-lt"/>
              </a:rPr>
              <a:t>SiO</a:t>
            </a:r>
            <a:r>
              <a:rPr lang="en-US" altLang="ko-KR" b="1" baseline="-25000">
                <a:latin typeface="+mn-lt"/>
              </a:rPr>
              <a:t>2 </a:t>
            </a:r>
            <a:r>
              <a:rPr lang="en-US" altLang="ko-KR" b="1">
                <a:latin typeface="+mn-lt"/>
              </a:rPr>
              <a:t>, ITO process</a:t>
            </a:r>
            <a:r>
              <a:rPr lang="en-US" altLang="ko-KR" b="1" baseline="-25000">
                <a:latin typeface="+mn-lt"/>
              </a:rPr>
              <a:t> </a:t>
            </a:r>
            <a:r>
              <a:rPr lang="en-US" altLang="ko-KR" b="1" dirty="0">
                <a:latin typeface="+mn-lt"/>
              </a:rPr>
              <a:t>conditions</a:t>
            </a:r>
            <a:r>
              <a:rPr lang="en-US" altLang="ko-KR" b="1" baseline="-25000" dirty="0">
                <a:latin typeface="+mn-lt"/>
              </a:rPr>
              <a:t> </a:t>
            </a:r>
            <a:r>
              <a:rPr lang="en-US" altLang="ko-KR" b="1" dirty="0">
                <a:latin typeface="+mn-lt"/>
              </a:rPr>
              <a:t>of RF magnetron sputtering</a:t>
            </a:r>
            <a:endParaRPr lang="ko-KR" altLang="en-US" dirty="0">
              <a:latin typeface="+mn-lt"/>
            </a:endParaRPr>
          </a:p>
        </p:txBody>
      </p:sp>
      <p:graphicFrame>
        <p:nvGraphicFramePr>
          <p:cNvPr id="5" name="표 4">
            <a:extLst>
              <a:ext uri="{FF2B5EF4-FFF2-40B4-BE49-F238E27FC236}">
                <a16:creationId xmlns:a16="http://schemas.microsoft.com/office/drawing/2014/main" id="{F60A039B-D72F-4A4E-BFBC-FC56A87204F9}"/>
              </a:ext>
            </a:extLst>
          </p:cNvPr>
          <p:cNvGraphicFramePr>
            <a:graphicFrameLocks noGrp="1"/>
          </p:cNvGraphicFramePr>
          <p:nvPr>
            <p:extLst>
              <p:ext uri="{D42A27DB-BD31-4B8C-83A1-F6EECF244321}">
                <p14:modId xmlns:p14="http://schemas.microsoft.com/office/powerpoint/2010/main" val="1084297817"/>
              </p:ext>
            </p:extLst>
          </p:nvPr>
        </p:nvGraphicFramePr>
        <p:xfrm>
          <a:off x="134472" y="2029237"/>
          <a:ext cx="5617027" cy="3600001"/>
        </p:xfrm>
        <a:graphic>
          <a:graphicData uri="http://schemas.openxmlformats.org/drawingml/2006/table">
            <a:tbl>
              <a:tblPr firstRow="1" firstCol="1" bandRow="1">
                <a:tableStyleId>{5940675A-B579-460E-94D1-54222C63F5DA}</a:tableStyleId>
              </a:tblPr>
              <a:tblGrid>
                <a:gridCol w="2015604">
                  <a:extLst>
                    <a:ext uri="{9D8B030D-6E8A-4147-A177-3AD203B41FA5}">
                      <a16:colId xmlns:a16="http://schemas.microsoft.com/office/drawing/2014/main" val="2411809462"/>
                    </a:ext>
                  </a:extLst>
                </a:gridCol>
                <a:gridCol w="1853513">
                  <a:extLst>
                    <a:ext uri="{9D8B030D-6E8A-4147-A177-3AD203B41FA5}">
                      <a16:colId xmlns:a16="http://schemas.microsoft.com/office/drawing/2014/main" val="3696450515"/>
                    </a:ext>
                  </a:extLst>
                </a:gridCol>
                <a:gridCol w="1747910">
                  <a:extLst>
                    <a:ext uri="{9D8B030D-6E8A-4147-A177-3AD203B41FA5}">
                      <a16:colId xmlns:a16="http://schemas.microsoft.com/office/drawing/2014/main" val="924949586"/>
                    </a:ext>
                  </a:extLst>
                </a:gridCol>
              </a:tblGrid>
              <a:tr h="390333">
                <a:tc>
                  <a:txBody>
                    <a:bodyPr/>
                    <a:lstStyle/>
                    <a:p>
                      <a:pPr algn="ctr" latinLnBrk="1">
                        <a:lnSpc>
                          <a:spcPct val="107000"/>
                        </a:lnSpc>
                        <a:spcAft>
                          <a:spcPts val="0"/>
                        </a:spcAft>
                      </a:pPr>
                      <a:r>
                        <a:rPr lang="en-US" sz="1500" b="1" kern="100" dirty="0">
                          <a:effectLst/>
                          <a:latin typeface="+mn-lt"/>
                        </a:rPr>
                        <a:t>Parameter</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solidFill>
                      <a:schemeClr val="bg2">
                        <a:lumMod val="40000"/>
                        <a:lumOff val="60000"/>
                      </a:schemeClr>
                    </a:solidFill>
                  </a:tcPr>
                </a:tc>
                <a:tc>
                  <a:txBody>
                    <a:bodyPr/>
                    <a:lstStyle/>
                    <a:p>
                      <a:pPr algn="ctr" latinLnBrk="1">
                        <a:lnSpc>
                          <a:spcPct val="107000"/>
                        </a:lnSpc>
                        <a:spcAft>
                          <a:spcPts val="0"/>
                        </a:spcAft>
                      </a:pPr>
                      <a:r>
                        <a:rPr lang="en-US" altLang="ko-KR" sz="1500" b="1" kern="100">
                          <a:effectLst/>
                          <a:latin typeface="+mn-lt"/>
                          <a:ea typeface="맑은 고딕" panose="020B0503020000020004" pitchFamily="50" charset="-127"/>
                          <a:cs typeface="Arial" panose="020B0604020202020204" pitchFamily="34" charset="0"/>
                        </a:rPr>
                        <a:t>SiO</a:t>
                      </a:r>
                      <a:r>
                        <a:rPr lang="en-US" altLang="ko-KR" sz="1500" b="1" kern="100" baseline="-25000">
                          <a:effectLst/>
                          <a:latin typeface="+mn-lt"/>
                          <a:ea typeface="맑은 고딕" panose="020B0503020000020004" pitchFamily="50" charset="-127"/>
                          <a:cs typeface="Arial" panose="020B0604020202020204" pitchFamily="34" charset="0"/>
                        </a:rPr>
                        <a:t>2</a:t>
                      </a:r>
                      <a:endParaRPr lang="ko-KR" sz="1500" b="1" kern="100" baseline="-25000" dirty="0">
                        <a:effectLst/>
                        <a:latin typeface="+mn-lt"/>
                        <a:ea typeface="맑은 고딕" panose="020B0503020000020004" pitchFamily="50" charset="-127"/>
                        <a:cs typeface="Arial" panose="020B0604020202020204" pitchFamily="34" charset="0"/>
                      </a:endParaRPr>
                    </a:p>
                  </a:txBody>
                  <a:tcPr marL="73476" marR="73476" marT="0" marB="0" anchor="ctr">
                    <a:solidFill>
                      <a:schemeClr val="bg2">
                        <a:lumMod val="40000"/>
                        <a:lumOff val="60000"/>
                      </a:schemeClr>
                    </a:solidFill>
                  </a:tcPr>
                </a:tc>
                <a:tc>
                  <a:txBody>
                    <a:bodyPr/>
                    <a:lstStyle/>
                    <a:p>
                      <a:pPr algn="ctr" latinLnBrk="1">
                        <a:lnSpc>
                          <a:spcPct val="107000"/>
                        </a:lnSpc>
                        <a:spcAft>
                          <a:spcPts val="0"/>
                        </a:spcAft>
                      </a:pPr>
                      <a:r>
                        <a:rPr lang="en-US" altLang="ko-KR" sz="1500" b="1" kern="100">
                          <a:effectLst/>
                          <a:latin typeface="+mn-lt"/>
                          <a:ea typeface="맑은 고딕" panose="020B0503020000020004" pitchFamily="50" charset="-127"/>
                          <a:cs typeface="Arial" panose="020B0604020202020204" pitchFamily="34" charset="0"/>
                        </a:rPr>
                        <a:t>ITO</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solidFill>
                      <a:schemeClr val="bg2">
                        <a:lumMod val="40000"/>
                        <a:lumOff val="60000"/>
                      </a:schemeClr>
                    </a:solidFill>
                  </a:tcPr>
                </a:tc>
                <a:extLst>
                  <a:ext uri="{0D108BD9-81ED-4DB2-BD59-A6C34878D82A}">
                    <a16:rowId xmlns:a16="http://schemas.microsoft.com/office/drawing/2014/main" val="3766059595"/>
                  </a:ext>
                </a:extLst>
              </a:tr>
              <a:tr h="458524">
                <a:tc>
                  <a:txBody>
                    <a:bodyPr/>
                    <a:lstStyle/>
                    <a:p>
                      <a:pPr algn="ctr" latinLnBrk="1">
                        <a:lnSpc>
                          <a:spcPct val="107000"/>
                        </a:lnSpc>
                        <a:spcAft>
                          <a:spcPts val="0"/>
                        </a:spcAft>
                      </a:pPr>
                      <a:r>
                        <a:rPr lang="en-US" sz="1500" b="1" kern="100" dirty="0">
                          <a:effectLst/>
                          <a:latin typeface="+mn-lt"/>
                        </a:rPr>
                        <a:t>Plasma source</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gridSpan="2">
                  <a:txBody>
                    <a:bodyPr/>
                    <a:lstStyle/>
                    <a:p>
                      <a:pPr algn="ctr" latinLnBrk="1">
                        <a:lnSpc>
                          <a:spcPct val="107000"/>
                        </a:lnSpc>
                        <a:spcAft>
                          <a:spcPts val="0"/>
                        </a:spcAft>
                      </a:pPr>
                      <a:r>
                        <a:rPr lang="en-US" sz="1500" kern="100" dirty="0">
                          <a:effectLst/>
                          <a:latin typeface="+mn-lt"/>
                        </a:rPr>
                        <a:t>Radio frequency</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tc hMerge="1">
                  <a:txBody>
                    <a:bodyPr/>
                    <a:lstStyle/>
                    <a:p>
                      <a:pPr algn="ctr" latinLnBrk="1">
                        <a:lnSpc>
                          <a:spcPct val="107000"/>
                        </a:lnSpc>
                        <a:spcAft>
                          <a:spcPts val="0"/>
                        </a:spcAft>
                      </a:pP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3350262582"/>
                  </a:ext>
                </a:extLst>
              </a:tr>
              <a:tr h="458524">
                <a:tc>
                  <a:txBody>
                    <a:bodyPr/>
                    <a:lstStyle/>
                    <a:p>
                      <a:pPr algn="ctr" latinLnBrk="1">
                        <a:lnSpc>
                          <a:spcPct val="107000"/>
                        </a:lnSpc>
                        <a:spcAft>
                          <a:spcPts val="0"/>
                        </a:spcAft>
                      </a:pPr>
                      <a:r>
                        <a:rPr lang="en-US" sz="1500" b="1" kern="100">
                          <a:effectLst/>
                          <a:latin typeface="+mn-lt"/>
                        </a:rPr>
                        <a:t>Power (W)</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sz="1500" kern="100">
                          <a:effectLst/>
                          <a:latin typeface="+mn-lt"/>
                        </a:rPr>
                        <a:t>60</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altLang="ko-KR" sz="1500" kern="100">
                          <a:effectLst/>
                          <a:latin typeface="+mn-lt"/>
                          <a:ea typeface="맑은 고딕" panose="020B0503020000020004" pitchFamily="50" charset="-127"/>
                          <a:cs typeface="Arial" panose="020B0604020202020204" pitchFamily="34" charset="0"/>
                        </a:rPr>
                        <a:t>50</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3130213472"/>
                  </a:ext>
                </a:extLst>
              </a:tr>
              <a:tr h="458524">
                <a:tc>
                  <a:txBody>
                    <a:bodyPr/>
                    <a:lstStyle/>
                    <a:p>
                      <a:pPr algn="ctr" latinLnBrk="1">
                        <a:lnSpc>
                          <a:spcPct val="107000"/>
                        </a:lnSpc>
                        <a:spcAft>
                          <a:spcPts val="0"/>
                        </a:spcAft>
                      </a:pPr>
                      <a:r>
                        <a:rPr lang="en-US" sz="1500" b="1" kern="100" dirty="0">
                          <a:effectLst/>
                          <a:latin typeface="+mn-lt"/>
                        </a:rPr>
                        <a:t>Base Pressure</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gridSpan="2">
                  <a:txBody>
                    <a:bodyPr/>
                    <a:lstStyle/>
                    <a:p>
                      <a:pPr algn="ctr" latinLnBrk="1">
                        <a:lnSpc>
                          <a:spcPct val="107000"/>
                        </a:lnSpc>
                        <a:spcAft>
                          <a:spcPts val="0"/>
                        </a:spcAft>
                      </a:pPr>
                      <a:r>
                        <a:rPr lang="en-US" altLang="ko-KR" sz="1500" kern="100" dirty="0">
                          <a:effectLst/>
                          <a:latin typeface="+mn-lt"/>
                        </a:rPr>
                        <a:t>3.5 </a:t>
                      </a:r>
                      <a:r>
                        <a:rPr lang="ko-KR" sz="1500" kern="100" dirty="0" err="1">
                          <a:effectLst/>
                          <a:latin typeface="+mn-lt"/>
                        </a:rPr>
                        <a:t>ⅹ</a:t>
                      </a:r>
                      <a:r>
                        <a:rPr lang="en-US" sz="1500" kern="100">
                          <a:effectLst/>
                          <a:latin typeface="+mn-lt"/>
                        </a:rPr>
                        <a:t>10</a:t>
                      </a:r>
                      <a:r>
                        <a:rPr lang="en-US" sz="1500" kern="100" baseline="30000">
                          <a:effectLst/>
                          <a:latin typeface="+mn-lt"/>
                        </a:rPr>
                        <a:t>-5</a:t>
                      </a:r>
                      <a:r>
                        <a:rPr lang="en-US" altLang="ko-KR" sz="1500" kern="100">
                          <a:effectLst/>
                          <a:latin typeface="+mn-lt"/>
                        </a:rPr>
                        <a:t> Torr</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tc hMerge="1">
                  <a:txBody>
                    <a:bodyPr/>
                    <a:lstStyle/>
                    <a:p>
                      <a:pPr algn="ctr" latinLnBrk="1">
                        <a:lnSpc>
                          <a:spcPct val="107000"/>
                        </a:lnSpc>
                        <a:spcAft>
                          <a:spcPts val="0"/>
                        </a:spcAft>
                      </a:pP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344546202"/>
                  </a:ext>
                </a:extLst>
              </a:tr>
              <a:tr h="458524">
                <a:tc>
                  <a:txBody>
                    <a:bodyPr/>
                    <a:lstStyle/>
                    <a:p>
                      <a:pPr algn="ctr" latinLnBrk="1">
                        <a:lnSpc>
                          <a:spcPct val="107000"/>
                        </a:lnSpc>
                        <a:spcAft>
                          <a:spcPts val="0"/>
                        </a:spcAft>
                      </a:pPr>
                      <a:r>
                        <a:rPr lang="en-US" sz="1500" b="1" kern="100" dirty="0">
                          <a:effectLst/>
                          <a:latin typeface="+mn-lt"/>
                        </a:rPr>
                        <a:t>Working Pressure</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gridSpan="2">
                  <a:txBody>
                    <a:bodyPr/>
                    <a:lstStyle/>
                    <a:p>
                      <a:pPr algn="ctr" latinLnBrk="1">
                        <a:lnSpc>
                          <a:spcPct val="107000"/>
                        </a:lnSpc>
                        <a:spcAft>
                          <a:spcPts val="0"/>
                        </a:spcAft>
                      </a:pPr>
                      <a:r>
                        <a:rPr lang="en-US" sz="1500" kern="100">
                          <a:effectLst/>
                          <a:latin typeface="+mn-lt"/>
                        </a:rPr>
                        <a:t>6.0 </a:t>
                      </a:r>
                      <a:r>
                        <a:rPr lang="ko-KR" altLang="ko-KR" sz="1500" kern="100" dirty="0" err="1">
                          <a:effectLst/>
                          <a:latin typeface="+mn-lt"/>
                        </a:rPr>
                        <a:t>ⅹ</a:t>
                      </a:r>
                      <a:r>
                        <a:rPr lang="en-US" altLang="ko-KR" sz="1500" kern="100">
                          <a:effectLst/>
                          <a:latin typeface="+mn-lt"/>
                        </a:rPr>
                        <a:t>10</a:t>
                      </a:r>
                      <a:r>
                        <a:rPr lang="en-US" altLang="ko-KR" sz="1500" kern="100" baseline="30000">
                          <a:effectLst/>
                          <a:latin typeface="+mn-lt"/>
                        </a:rPr>
                        <a:t>-3</a:t>
                      </a:r>
                      <a:r>
                        <a:rPr lang="en-US" altLang="ko-KR" sz="1500" kern="100">
                          <a:effectLst/>
                          <a:latin typeface="+mn-lt"/>
                        </a:rPr>
                        <a:t> Torr</a:t>
                      </a:r>
                      <a:endParaRPr lang="ko-KR" alt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tc hMerge="1">
                  <a:txBody>
                    <a:bodyPr/>
                    <a:lstStyle/>
                    <a:p>
                      <a:pPr algn="ctr" latinLnBrk="1">
                        <a:lnSpc>
                          <a:spcPct val="107000"/>
                        </a:lnSpc>
                        <a:spcAft>
                          <a:spcPts val="0"/>
                        </a:spcAft>
                      </a:pPr>
                      <a:endParaRPr lang="ko-KR" alt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2071614516"/>
                  </a:ext>
                </a:extLst>
              </a:tr>
              <a:tr h="458524">
                <a:tc>
                  <a:txBody>
                    <a:bodyPr/>
                    <a:lstStyle/>
                    <a:p>
                      <a:pPr algn="ctr" latinLnBrk="1">
                        <a:lnSpc>
                          <a:spcPct val="107000"/>
                        </a:lnSpc>
                        <a:spcAft>
                          <a:spcPts val="0"/>
                        </a:spcAft>
                      </a:pPr>
                      <a:r>
                        <a:rPr lang="en-US" sz="1500" b="1" kern="100">
                          <a:effectLst/>
                          <a:latin typeface="+mn-lt"/>
                        </a:rPr>
                        <a:t>Gas (cc)</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sz="1500" kern="100" dirty="0" err="1">
                          <a:effectLst/>
                          <a:latin typeface="+mn-lt"/>
                        </a:rPr>
                        <a:t>Ar</a:t>
                      </a:r>
                      <a:r>
                        <a:rPr lang="en-US" sz="1500" kern="100" dirty="0">
                          <a:effectLst/>
                          <a:latin typeface="+mn-lt"/>
                        </a:rPr>
                        <a:t> </a:t>
                      </a:r>
                      <a:r>
                        <a:rPr lang="en-US" sz="1500" kern="100">
                          <a:effectLst/>
                          <a:latin typeface="+mn-lt"/>
                        </a:rPr>
                        <a:t>30 : </a:t>
                      </a:r>
                      <a:r>
                        <a:rPr lang="en-US" sz="1500" kern="100" dirty="0">
                          <a:effectLst/>
                          <a:latin typeface="+mn-lt"/>
                        </a:rPr>
                        <a:t>O</a:t>
                      </a:r>
                      <a:r>
                        <a:rPr lang="en-US" sz="1500" kern="100" baseline="-25000" dirty="0">
                          <a:effectLst/>
                          <a:latin typeface="+mn-lt"/>
                        </a:rPr>
                        <a:t>2</a:t>
                      </a:r>
                      <a:r>
                        <a:rPr lang="en-US" altLang="ko-KR" sz="1500" kern="100" dirty="0">
                          <a:effectLst/>
                          <a:latin typeface="+mn-lt"/>
                        </a:rPr>
                        <a:t> </a:t>
                      </a:r>
                      <a:r>
                        <a:rPr lang="en-US" altLang="ko-KR" sz="1500" kern="100">
                          <a:effectLst/>
                          <a:latin typeface="+mn-lt"/>
                        </a:rPr>
                        <a:t>2 </a:t>
                      </a:r>
                      <a:endParaRPr lang="ko-KR" sz="1500" kern="100" baseline="-250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sz="1500" kern="100">
                          <a:effectLst/>
                          <a:latin typeface="+mn-lt"/>
                        </a:rPr>
                        <a:t>Ar 30 </a:t>
                      </a:r>
                      <a:endParaRPr lang="ko-KR" sz="1500" kern="100" baseline="-250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4186618350"/>
                  </a:ext>
                </a:extLst>
              </a:tr>
              <a:tr h="458524">
                <a:tc>
                  <a:txBody>
                    <a:bodyPr/>
                    <a:lstStyle/>
                    <a:p>
                      <a:pPr algn="ctr" latinLnBrk="1">
                        <a:lnSpc>
                          <a:spcPct val="107000"/>
                        </a:lnSpc>
                        <a:spcAft>
                          <a:spcPts val="0"/>
                        </a:spcAft>
                      </a:pPr>
                      <a:r>
                        <a:rPr lang="en-US" sz="1500" b="1" kern="100">
                          <a:effectLst/>
                          <a:latin typeface="+mn-lt"/>
                        </a:rPr>
                        <a:t>Temperature (</a:t>
                      </a:r>
                      <a:r>
                        <a:rPr lang="en-US" altLang="ko-KR" sz="1500" kern="100">
                          <a:effectLst/>
                          <a:latin typeface="+mn-lt"/>
                          <a:ea typeface="+mn-ea"/>
                          <a:cs typeface="Arial" panose="020B0604020202020204" pitchFamily="34" charset="0"/>
                        </a:rPr>
                        <a:t>°C</a:t>
                      </a:r>
                      <a:r>
                        <a:rPr lang="en-US" sz="1500" b="1" kern="100">
                          <a:effectLst/>
                          <a:latin typeface="+mn-lt"/>
                        </a:rPr>
                        <a:t>)</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altLang="ko-KR" sz="1500" kern="100">
                          <a:effectLst/>
                          <a:latin typeface="+mn-lt"/>
                          <a:ea typeface="맑은 고딕" panose="020B0503020000020004" pitchFamily="50" charset="-127"/>
                          <a:cs typeface="Arial" panose="020B0604020202020204" pitchFamily="34" charset="0"/>
                        </a:rPr>
                        <a:t>R.T. </a:t>
                      </a:r>
                      <a:r>
                        <a:rPr lang="en-US" altLang="ko-KR" sz="1200" kern="100">
                          <a:effectLst/>
                          <a:latin typeface="+mn-lt"/>
                          <a:ea typeface="맑은 고딕" panose="020B0503020000020004" pitchFamily="50" charset="-127"/>
                          <a:cs typeface="Arial" panose="020B0604020202020204" pitchFamily="34" charset="0"/>
                        </a:rPr>
                        <a:t>(24–26)</a:t>
                      </a:r>
                      <a:endParaRPr lang="ko-KR" sz="1200"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altLang="ko-KR" sz="1500" kern="100">
                          <a:effectLst/>
                          <a:latin typeface="+mn-lt"/>
                          <a:ea typeface="+mn-ea"/>
                          <a:cs typeface="Arial" panose="020B0604020202020204" pitchFamily="34" charset="0"/>
                        </a:rPr>
                        <a:t>R.T. </a:t>
                      </a:r>
                      <a:r>
                        <a:rPr lang="en-US" altLang="ko-KR" sz="1200" kern="100">
                          <a:effectLst/>
                          <a:latin typeface="+mn-lt"/>
                          <a:ea typeface="+mn-ea"/>
                          <a:cs typeface="Arial" panose="020B0604020202020204" pitchFamily="34" charset="0"/>
                        </a:rPr>
                        <a:t>(24–26)</a:t>
                      </a:r>
                      <a:endParaRPr lang="ko-KR" sz="12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1046107616"/>
                  </a:ext>
                </a:extLst>
              </a:tr>
              <a:tr h="458524">
                <a:tc>
                  <a:txBody>
                    <a:bodyPr/>
                    <a:lstStyle/>
                    <a:p>
                      <a:pPr algn="ctr" latinLnBrk="1">
                        <a:lnSpc>
                          <a:spcPct val="107000"/>
                        </a:lnSpc>
                        <a:spcAft>
                          <a:spcPts val="0"/>
                        </a:spcAft>
                      </a:pPr>
                      <a:r>
                        <a:rPr lang="en-US" sz="1500" b="1" kern="100">
                          <a:effectLst/>
                          <a:latin typeface="+mn-lt"/>
                        </a:rPr>
                        <a:t>Deposition Time (min.)</a:t>
                      </a:r>
                      <a:endParaRPr lang="ko-KR" sz="1500" b="1"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sz="1500" kern="100">
                          <a:effectLst/>
                          <a:latin typeface="+mn-lt"/>
                        </a:rPr>
                        <a:t>90</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tc>
                  <a:txBody>
                    <a:bodyPr/>
                    <a:lstStyle/>
                    <a:p>
                      <a:pPr algn="ctr" latinLnBrk="1">
                        <a:lnSpc>
                          <a:spcPct val="107000"/>
                        </a:lnSpc>
                        <a:spcAft>
                          <a:spcPts val="0"/>
                        </a:spcAft>
                      </a:pPr>
                      <a:r>
                        <a:rPr lang="en-US" sz="1500" kern="100">
                          <a:effectLst/>
                          <a:latin typeface="+mn-lt"/>
                        </a:rPr>
                        <a:t>5</a:t>
                      </a:r>
                      <a:endParaRPr lang="ko-KR" sz="1500" kern="100" dirty="0">
                        <a:effectLst/>
                        <a:latin typeface="+mn-lt"/>
                        <a:ea typeface="맑은 고딕" panose="020B0503020000020004" pitchFamily="50" charset="-127"/>
                        <a:cs typeface="Arial" panose="020B0604020202020204" pitchFamily="34" charset="0"/>
                      </a:endParaRPr>
                    </a:p>
                  </a:txBody>
                  <a:tcPr marL="73476" marR="73476" marT="0" marB="0" anchor="ctr"/>
                </a:tc>
                <a:extLst>
                  <a:ext uri="{0D108BD9-81ED-4DB2-BD59-A6C34878D82A}">
                    <a16:rowId xmlns:a16="http://schemas.microsoft.com/office/drawing/2014/main" val="4095486041"/>
                  </a:ext>
                </a:extLst>
              </a:tr>
            </a:tbl>
          </a:graphicData>
        </a:graphic>
      </p:graphicFrame>
      <p:sp>
        <p:nvSpPr>
          <p:cNvPr id="8" name="내용 개체 틀 2">
            <a:extLst>
              <a:ext uri="{FF2B5EF4-FFF2-40B4-BE49-F238E27FC236}">
                <a16:creationId xmlns:a16="http://schemas.microsoft.com/office/drawing/2014/main" id="{1D3F0488-11C9-4851-BD65-BA34E50194BC}"/>
              </a:ext>
            </a:extLst>
          </p:cNvPr>
          <p:cNvSpPr>
            <a:spLocks noGrp="1"/>
          </p:cNvSpPr>
          <p:nvPr>
            <p:ph idx="1"/>
          </p:nvPr>
        </p:nvSpPr>
        <p:spPr>
          <a:xfrm>
            <a:off x="5955538" y="1841813"/>
            <a:ext cx="6236460" cy="4183755"/>
          </a:xfrm>
        </p:spPr>
        <p:txBody>
          <a:bodyPr>
            <a:noAutofit/>
          </a:bodyPr>
          <a:lstStyle/>
          <a:p>
            <a:pPr algn="just">
              <a:lnSpc>
                <a:spcPct val="110000"/>
              </a:lnSpc>
              <a:buFont typeface="Wingdings" panose="05000000000000000000" pitchFamily="2" charset="2"/>
              <a:buChar char="§"/>
            </a:pPr>
            <a:r>
              <a:rPr lang="en-US" altLang="ko-KR" sz="2200" b="1">
                <a:solidFill>
                  <a:schemeClr val="tx1"/>
                </a:solidFill>
              </a:rPr>
              <a:t>Cleaning</a:t>
            </a:r>
          </a:p>
          <a:p>
            <a:pPr marL="635508" lvl="1" indent="-342900" algn="just">
              <a:lnSpc>
                <a:spcPct val="110000"/>
              </a:lnSpc>
              <a:buFont typeface="Wingdings" panose="05000000000000000000" pitchFamily="2" charset="2"/>
              <a:buChar char="§"/>
            </a:pPr>
            <a:r>
              <a:rPr lang="en-US" altLang="ko-KR" sz="2000">
                <a:solidFill>
                  <a:schemeClr val="tx1"/>
                </a:solidFill>
              </a:rPr>
              <a:t>Ultrasonic cleaning 30 min. (surfactant &amp; DI water 1:1)</a:t>
            </a:r>
          </a:p>
          <a:p>
            <a:pPr marL="635508" lvl="1" indent="-342900" algn="just">
              <a:lnSpc>
                <a:spcPct val="110000"/>
              </a:lnSpc>
              <a:buFont typeface="Wingdings" panose="05000000000000000000" pitchFamily="2" charset="2"/>
              <a:buChar char="§"/>
            </a:pPr>
            <a:r>
              <a:rPr lang="en-US" altLang="ko-KR" sz="2000">
                <a:solidFill>
                  <a:schemeClr val="tx1"/>
                </a:solidFill>
              </a:rPr>
              <a:t>Pre bake 30min</a:t>
            </a:r>
          </a:p>
          <a:p>
            <a:pPr marL="635508" lvl="1" indent="-342900" algn="just">
              <a:lnSpc>
                <a:spcPct val="110000"/>
              </a:lnSpc>
              <a:buFont typeface="Wingdings" panose="05000000000000000000" pitchFamily="2" charset="2"/>
              <a:buChar char="§"/>
            </a:pPr>
            <a:r>
              <a:rPr lang="en-US" altLang="ko-KR" sz="2000">
                <a:solidFill>
                  <a:schemeClr val="tx1"/>
                </a:solidFill>
              </a:rPr>
              <a:t>RIE O</a:t>
            </a:r>
            <a:r>
              <a:rPr lang="en-US" altLang="ko-KR" sz="2000" baseline="-25000">
                <a:solidFill>
                  <a:schemeClr val="tx1"/>
                </a:solidFill>
              </a:rPr>
              <a:t>2</a:t>
            </a:r>
            <a:r>
              <a:rPr lang="en-US" altLang="ko-KR" sz="2000">
                <a:solidFill>
                  <a:schemeClr val="tx1"/>
                </a:solidFill>
              </a:rPr>
              <a:t> plasma treatment 40 sec.</a:t>
            </a:r>
          </a:p>
          <a:p>
            <a:pPr algn="just">
              <a:lnSpc>
                <a:spcPct val="110000"/>
              </a:lnSpc>
              <a:buFont typeface="Wingdings" panose="05000000000000000000" pitchFamily="2" charset="2"/>
              <a:buChar char="§"/>
            </a:pPr>
            <a:r>
              <a:rPr lang="en-US" altLang="ko-KR" sz="2200" b="1">
                <a:solidFill>
                  <a:schemeClr val="tx1"/>
                </a:solidFill>
              </a:rPr>
              <a:t>Sputter Deposition</a:t>
            </a:r>
          </a:p>
          <a:p>
            <a:pPr lvl="1" algn="just">
              <a:lnSpc>
                <a:spcPct val="100000"/>
              </a:lnSpc>
              <a:buFont typeface="Wingdings" panose="05000000000000000000" pitchFamily="2" charset="2"/>
              <a:buChar char="§"/>
            </a:pPr>
            <a:r>
              <a:rPr lang="en-US" altLang="ko-KR" sz="2000">
                <a:solidFill>
                  <a:schemeClr val="tx1"/>
                </a:solidFill>
              </a:rPr>
              <a:t>The SiO</a:t>
            </a:r>
            <a:r>
              <a:rPr lang="en-US" altLang="ko-KR" sz="2000" baseline="-25000">
                <a:solidFill>
                  <a:schemeClr val="tx1"/>
                </a:solidFill>
              </a:rPr>
              <a:t>2</a:t>
            </a:r>
            <a:r>
              <a:rPr lang="en-US" altLang="ko-KR" sz="2000">
                <a:solidFill>
                  <a:schemeClr val="tx1"/>
                </a:solidFill>
              </a:rPr>
              <a:t> , ITO deposited by RF magnetron sputtering.</a:t>
            </a:r>
          </a:p>
          <a:p>
            <a:pPr algn="just">
              <a:lnSpc>
                <a:spcPct val="110000"/>
              </a:lnSpc>
              <a:buFont typeface="Wingdings" panose="05000000000000000000" pitchFamily="2" charset="2"/>
              <a:buChar char="§"/>
            </a:pPr>
            <a:r>
              <a:rPr lang="en-US" altLang="ko-KR" sz="2200" b="1">
                <a:solidFill>
                  <a:schemeClr val="tx1"/>
                </a:solidFill>
              </a:rPr>
              <a:t>Analysis</a:t>
            </a:r>
          </a:p>
          <a:p>
            <a:pPr lvl="1" algn="just">
              <a:lnSpc>
                <a:spcPct val="110000"/>
              </a:lnSpc>
              <a:buFont typeface="Wingdings" panose="05000000000000000000" pitchFamily="2" charset="2"/>
              <a:buChar char="§"/>
            </a:pPr>
            <a:r>
              <a:rPr lang="en-US" altLang="ko-KR" sz="2000">
                <a:solidFill>
                  <a:schemeClr val="tx1"/>
                </a:solidFill>
              </a:rPr>
              <a:t>The electrical properties - 4 point probe. </a:t>
            </a:r>
          </a:p>
          <a:p>
            <a:pPr lvl="1" algn="just">
              <a:lnSpc>
                <a:spcPct val="110000"/>
              </a:lnSpc>
              <a:buFont typeface="Wingdings" panose="05000000000000000000" pitchFamily="2" charset="2"/>
              <a:buChar char="§"/>
            </a:pPr>
            <a:r>
              <a:rPr lang="en-US" altLang="ko-KR" sz="2000">
                <a:solidFill>
                  <a:schemeClr val="tx1"/>
                </a:solidFill>
              </a:rPr>
              <a:t>The optical properties - Spectrophotometer</a:t>
            </a:r>
          </a:p>
          <a:p>
            <a:pPr lvl="1" algn="just">
              <a:lnSpc>
                <a:spcPct val="110000"/>
              </a:lnSpc>
              <a:buFont typeface="Wingdings" panose="05000000000000000000" pitchFamily="2" charset="2"/>
              <a:buChar char="§"/>
            </a:pPr>
            <a:r>
              <a:rPr lang="en-US" altLang="ko-KR" sz="2000">
                <a:solidFill>
                  <a:schemeClr val="tx1"/>
                </a:solidFill>
              </a:rPr>
              <a:t>Adhesion properties -  Test using Teflon tape</a:t>
            </a:r>
          </a:p>
        </p:txBody>
      </p:sp>
      <p:grpSp>
        <p:nvGrpSpPr>
          <p:cNvPr id="6" name="그룹 5">
            <a:extLst>
              <a:ext uri="{FF2B5EF4-FFF2-40B4-BE49-F238E27FC236}">
                <a16:creationId xmlns:a16="http://schemas.microsoft.com/office/drawing/2014/main" id="{6EA38DE1-81B9-4B61-982A-552143B48577}"/>
              </a:ext>
            </a:extLst>
          </p:cNvPr>
          <p:cNvGrpSpPr/>
          <p:nvPr/>
        </p:nvGrpSpPr>
        <p:grpSpPr>
          <a:xfrm>
            <a:off x="-3696" y="0"/>
            <a:ext cx="12195696" cy="1170598"/>
            <a:chOff x="-3696" y="0"/>
            <a:chExt cx="9133182" cy="559023"/>
          </a:xfrm>
        </p:grpSpPr>
        <p:pic>
          <p:nvPicPr>
            <p:cNvPr id="7" name="그림 6">
              <a:extLst>
                <a:ext uri="{FF2B5EF4-FFF2-40B4-BE49-F238E27FC236}">
                  <a16:creationId xmlns:a16="http://schemas.microsoft.com/office/drawing/2014/main" id="{D368C4ED-80FA-4284-943C-BD220391C1AE}"/>
                </a:ext>
              </a:extLst>
            </p:cNvPr>
            <p:cNvPicPr/>
            <p:nvPr/>
          </p:nvPicPr>
          <p:blipFill rotWithShape="1">
            <a:blip r:embed="rId3"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9" name="제목 2">
              <a:extLst>
                <a:ext uri="{FF2B5EF4-FFF2-40B4-BE49-F238E27FC236}">
                  <a16:creationId xmlns:a16="http://schemas.microsoft.com/office/drawing/2014/main" id="{FD92073C-EDD2-4BC1-9FA3-E5CF6E0BA1D3}"/>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C048094A-34DF-42B4-98F2-874B4FBFDE0A}"/>
              </a:ext>
            </a:extLst>
          </p:cNvPr>
          <p:cNvSpPr>
            <a:spLocks noGrp="1"/>
          </p:cNvSpPr>
          <p:nvPr>
            <p:ph type="title"/>
          </p:nvPr>
        </p:nvSpPr>
        <p:spPr>
          <a:xfrm>
            <a:off x="1255795" y="317737"/>
            <a:ext cx="10058400" cy="1450757"/>
          </a:xfrm>
        </p:spPr>
        <p:txBody>
          <a:bodyPr/>
          <a:lstStyle/>
          <a:p>
            <a:r>
              <a:rPr lang="en-US" altLang="ko-KR" b="1">
                <a:solidFill>
                  <a:schemeClr val="tx1"/>
                </a:solidFill>
              </a:rPr>
              <a:t>Experiment (2)</a:t>
            </a:r>
            <a:endParaRPr lang="ko-KR" altLang="en-US" b="1">
              <a:solidFill>
                <a:schemeClr val="tx1"/>
              </a:solidFill>
            </a:endParaRPr>
          </a:p>
        </p:txBody>
      </p:sp>
    </p:spTree>
    <p:extLst>
      <p:ext uri="{BB962C8B-B14F-4D97-AF65-F5344CB8AC3E}">
        <p14:creationId xmlns:p14="http://schemas.microsoft.com/office/powerpoint/2010/main" val="334254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0EB01377-9E7F-4A9C-8B76-1580629D0B41}"/>
              </a:ext>
            </a:extLst>
          </p:cNvPr>
          <p:cNvSpPr>
            <a:spLocks noGrp="1"/>
          </p:cNvSpPr>
          <p:nvPr>
            <p:ph idx="1"/>
          </p:nvPr>
        </p:nvSpPr>
        <p:spPr>
          <a:xfrm>
            <a:off x="6126480" y="1304113"/>
            <a:ext cx="5794211" cy="291538"/>
          </a:xfrm>
        </p:spPr>
        <p:txBody>
          <a:bodyPr>
            <a:normAutofit fontScale="85000" lnSpcReduction="20000"/>
          </a:bodyPr>
          <a:lstStyle/>
          <a:p>
            <a:pPr>
              <a:buFont typeface="Wingdings" panose="05000000000000000000" pitchFamily="2" charset="2"/>
              <a:buChar char="§"/>
            </a:pPr>
            <a:r>
              <a:rPr lang="en-US" altLang="ko-KR" b="1"/>
              <a:t>Deposition Optimization</a:t>
            </a:r>
            <a:endParaRPr lang="ko-KR" altLang="en-US" b="1"/>
          </a:p>
        </p:txBody>
      </p:sp>
      <p:graphicFrame>
        <p:nvGraphicFramePr>
          <p:cNvPr id="4" name="내용 개체 틀 3">
            <a:extLst>
              <a:ext uri="{FF2B5EF4-FFF2-40B4-BE49-F238E27FC236}">
                <a16:creationId xmlns:a16="http://schemas.microsoft.com/office/drawing/2014/main" id="{99771852-195F-4E6E-9D0B-D0C3E7B39993}"/>
              </a:ext>
            </a:extLst>
          </p:cNvPr>
          <p:cNvGraphicFramePr>
            <a:graphicFrameLocks/>
          </p:cNvGraphicFramePr>
          <p:nvPr>
            <p:extLst>
              <p:ext uri="{D42A27DB-BD31-4B8C-83A1-F6EECF244321}">
                <p14:modId xmlns:p14="http://schemas.microsoft.com/office/powerpoint/2010/main" val="2956669505"/>
              </p:ext>
            </p:extLst>
          </p:nvPr>
        </p:nvGraphicFramePr>
        <p:xfrm>
          <a:off x="171098" y="1815026"/>
          <a:ext cx="5503552" cy="2189774"/>
        </p:xfrm>
        <a:graphic>
          <a:graphicData uri="http://schemas.openxmlformats.org/drawingml/2006/table">
            <a:tbl>
              <a:tblPr firstRow="1" bandRow="1">
                <a:tableStyleId>{5940675A-B579-460E-94D1-54222C63F5DA}</a:tableStyleId>
              </a:tblPr>
              <a:tblGrid>
                <a:gridCol w="755042">
                  <a:extLst>
                    <a:ext uri="{9D8B030D-6E8A-4147-A177-3AD203B41FA5}">
                      <a16:colId xmlns:a16="http://schemas.microsoft.com/office/drawing/2014/main" val="20000"/>
                    </a:ext>
                  </a:extLst>
                </a:gridCol>
                <a:gridCol w="817402">
                  <a:extLst>
                    <a:ext uri="{9D8B030D-6E8A-4147-A177-3AD203B41FA5}">
                      <a16:colId xmlns:a16="http://schemas.microsoft.com/office/drawing/2014/main" val="20001"/>
                    </a:ext>
                  </a:extLst>
                </a:gridCol>
                <a:gridCol w="786222">
                  <a:extLst>
                    <a:ext uri="{9D8B030D-6E8A-4147-A177-3AD203B41FA5}">
                      <a16:colId xmlns:a16="http://schemas.microsoft.com/office/drawing/2014/main" val="20002"/>
                    </a:ext>
                  </a:extLst>
                </a:gridCol>
                <a:gridCol w="786222">
                  <a:extLst>
                    <a:ext uri="{9D8B030D-6E8A-4147-A177-3AD203B41FA5}">
                      <a16:colId xmlns:a16="http://schemas.microsoft.com/office/drawing/2014/main" val="20003"/>
                    </a:ext>
                  </a:extLst>
                </a:gridCol>
                <a:gridCol w="627725">
                  <a:extLst>
                    <a:ext uri="{9D8B030D-6E8A-4147-A177-3AD203B41FA5}">
                      <a16:colId xmlns:a16="http://schemas.microsoft.com/office/drawing/2014/main" val="20004"/>
                    </a:ext>
                  </a:extLst>
                </a:gridCol>
                <a:gridCol w="606597">
                  <a:extLst>
                    <a:ext uri="{9D8B030D-6E8A-4147-A177-3AD203B41FA5}">
                      <a16:colId xmlns:a16="http://schemas.microsoft.com/office/drawing/2014/main" val="20005"/>
                    </a:ext>
                  </a:extLst>
                </a:gridCol>
                <a:gridCol w="1124342">
                  <a:extLst>
                    <a:ext uri="{9D8B030D-6E8A-4147-A177-3AD203B41FA5}">
                      <a16:colId xmlns:a16="http://schemas.microsoft.com/office/drawing/2014/main" val="20006"/>
                    </a:ext>
                  </a:extLst>
                </a:gridCol>
              </a:tblGrid>
              <a:tr h="380028">
                <a:tc>
                  <a:txBody>
                    <a:bodyPr/>
                    <a:lstStyle/>
                    <a:p>
                      <a:pPr marL="0" algn="ctr" defTabSz="1374241" rtl="0" eaLnBrk="1" latinLnBrk="1" hangingPunct="1">
                        <a:lnSpc>
                          <a:spcPct val="107000"/>
                        </a:lnSpc>
                        <a:spcAft>
                          <a:spcPts val="0"/>
                        </a:spcAft>
                      </a:pPr>
                      <a:r>
                        <a:rPr lang="en-US" altLang="ko-KR" sz="1200" b="1" kern="100" dirty="0">
                          <a:effectLst/>
                        </a:rPr>
                        <a:t>Division</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b="1" kern="100" dirty="0" err="1">
                          <a:effectLst/>
                        </a:rPr>
                        <a:t>Ar</a:t>
                      </a:r>
                      <a:r>
                        <a:rPr lang="en-US" altLang="ko-KR" sz="1200" b="1" kern="100" dirty="0">
                          <a:effectLst/>
                        </a:rPr>
                        <a:t> (cc)</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marR="0" indent="0" algn="ctr" defTabSz="1374241" rtl="0" eaLnBrk="1" fontAlgn="auto" latinLnBrk="1" hangingPunct="1">
                        <a:lnSpc>
                          <a:spcPct val="107000"/>
                        </a:lnSpc>
                        <a:spcBef>
                          <a:spcPts val="0"/>
                        </a:spcBef>
                        <a:spcAft>
                          <a:spcPts val="0"/>
                        </a:spcAft>
                        <a:buClrTx/>
                        <a:buSzTx/>
                        <a:buFontTx/>
                        <a:buNone/>
                        <a:tabLst/>
                        <a:defRPr/>
                      </a:pPr>
                      <a:r>
                        <a:rPr lang="en-US" altLang="ko-KR" sz="1200" b="1" kern="100" dirty="0">
                          <a:effectLst/>
                        </a:rPr>
                        <a:t>O</a:t>
                      </a:r>
                      <a:r>
                        <a:rPr lang="en-US" altLang="ko-KR" sz="1200" b="1" kern="100" baseline="-25000" dirty="0">
                          <a:effectLst/>
                        </a:rPr>
                        <a:t>2</a:t>
                      </a:r>
                      <a:r>
                        <a:rPr lang="en-US" altLang="ko-KR" sz="1200" b="1" kern="100" dirty="0">
                          <a:effectLst/>
                        </a:rPr>
                        <a:t> (cc)</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b="1" kern="100" dirty="0">
                          <a:effectLst/>
                        </a:rPr>
                        <a:t>Power (W)</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b="1" kern="100">
                          <a:effectLst/>
                        </a:rPr>
                        <a:t>Temp. </a:t>
                      </a:r>
                      <a:r>
                        <a:rPr lang="en-US" altLang="ko-KR" sz="1200" b="1" kern="100" dirty="0">
                          <a:effectLst/>
                        </a:rPr>
                        <a:t>(℃)</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b="1" kern="100" dirty="0">
                          <a:effectLst/>
                        </a:rPr>
                        <a:t>Time (h)</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marR="0" indent="0" algn="ctr" defTabSz="1374241" rtl="0" eaLnBrk="1" fontAlgn="auto" latinLnBrk="1" hangingPunct="1">
                        <a:lnSpc>
                          <a:spcPct val="107000"/>
                        </a:lnSpc>
                        <a:spcBef>
                          <a:spcPts val="0"/>
                        </a:spcBef>
                        <a:spcAft>
                          <a:spcPts val="0"/>
                        </a:spcAft>
                        <a:buClrTx/>
                        <a:buSzTx/>
                        <a:buFontTx/>
                        <a:buNone/>
                        <a:tabLst/>
                        <a:defRPr/>
                      </a:pPr>
                      <a:r>
                        <a:rPr lang="en-US" altLang="ko-KR" sz="1200" b="1" kern="100">
                          <a:effectLst/>
                        </a:rPr>
                        <a:t>Res. </a:t>
                      </a:r>
                      <a:r>
                        <a:rPr lang="en-US" altLang="ko-KR" sz="1200" b="1" kern="100" dirty="0">
                          <a:effectLst/>
                        </a:rPr>
                        <a:t>(</a:t>
                      </a:r>
                      <a:r>
                        <a:rPr lang="el-GR" altLang="ko-KR" sz="1200" b="1" kern="100" dirty="0">
                          <a:effectLst/>
                        </a:rPr>
                        <a:t>Ω</a:t>
                      </a:r>
                      <a:r>
                        <a:rPr lang="en-US" altLang="ko-KR" sz="1200" b="1" kern="100" dirty="0">
                          <a:effectLst/>
                        </a:rPr>
                        <a:t>)</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extLst>
                  <a:ext uri="{0D108BD9-81ED-4DB2-BD59-A6C34878D82A}">
                    <a16:rowId xmlns:a16="http://schemas.microsoft.com/office/drawing/2014/main" val="10000"/>
                  </a:ext>
                </a:extLst>
              </a:tr>
              <a:tr h="224933">
                <a:tc>
                  <a:txBody>
                    <a:bodyPr/>
                    <a:lstStyle/>
                    <a:p>
                      <a:pPr marL="0" algn="ctr" defTabSz="1374241" rtl="0" eaLnBrk="1" latinLnBrk="1" hangingPunct="1">
                        <a:lnSpc>
                          <a:spcPct val="107000"/>
                        </a:lnSpc>
                        <a:spcAft>
                          <a:spcPts val="0"/>
                        </a:spcAft>
                      </a:pPr>
                      <a:r>
                        <a:rPr lang="en-US" altLang="ko-KR" sz="1200" b="1" kern="100" dirty="0">
                          <a:effectLst/>
                        </a:rPr>
                        <a:t>1</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22.5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7.5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50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120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chemeClr val="accent2"/>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1</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Lens collapsed.</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extLst>
                  <a:ext uri="{0D108BD9-81ED-4DB2-BD59-A6C34878D82A}">
                    <a16:rowId xmlns:a16="http://schemas.microsoft.com/office/drawing/2014/main" val="10001"/>
                  </a:ext>
                </a:extLst>
              </a:tr>
              <a:tr h="224933">
                <a:tc>
                  <a:txBody>
                    <a:bodyPr/>
                    <a:lstStyle/>
                    <a:p>
                      <a:pPr marL="0" algn="ctr" defTabSz="1374241" rtl="0" eaLnBrk="1" latinLnBrk="1" hangingPunct="1">
                        <a:lnSpc>
                          <a:spcPct val="107000"/>
                        </a:lnSpc>
                        <a:spcAft>
                          <a:spcPts val="0"/>
                        </a:spcAft>
                      </a:pPr>
                      <a:r>
                        <a:rPr lang="en-US" altLang="ko-KR" sz="1200" b="1" kern="100" dirty="0">
                          <a:effectLst/>
                        </a:rPr>
                        <a:t>2</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22.5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7.5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50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100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chemeClr val="accent2"/>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1</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Lens collapsed.</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extLst>
                  <a:ext uri="{0D108BD9-81ED-4DB2-BD59-A6C34878D82A}">
                    <a16:rowId xmlns:a16="http://schemas.microsoft.com/office/drawing/2014/main" val="10002"/>
                  </a:ext>
                </a:extLst>
              </a:tr>
              <a:tr h="224933">
                <a:tc>
                  <a:txBody>
                    <a:bodyPr/>
                    <a:lstStyle/>
                    <a:p>
                      <a:pPr marL="0" algn="ctr" defTabSz="1374241" rtl="0" eaLnBrk="1" latinLnBrk="1" hangingPunct="1">
                        <a:lnSpc>
                          <a:spcPct val="107000"/>
                        </a:lnSpc>
                        <a:spcAft>
                          <a:spcPts val="0"/>
                        </a:spcAft>
                      </a:pPr>
                      <a:r>
                        <a:rPr lang="en-US" altLang="ko-KR" sz="1200" b="1" kern="100" dirty="0">
                          <a:effectLst/>
                        </a:rPr>
                        <a:t>3</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7.5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22.5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chemeClr val="accent2"/>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50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80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a:effectLst/>
                          <a:latin typeface="+mn-lt"/>
                        </a:rPr>
                        <a:t>1</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170~300 M</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extLst>
                  <a:ext uri="{0D108BD9-81ED-4DB2-BD59-A6C34878D82A}">
                    <a16:rowId xmlns:a16="http://schemas.microsoft.com/office/drawing/2014/main" val="10003"/>
                  </a:ext>
                </a:extLst>
              </a:tr>
              <a:tr h="224933">
                <a:tc>
                  <a:txBody>
                    <a:bodyPr/>
                    <a:lstStyle/>
                    <a:p>
                      <a:pPr marL="0" algn="ctr" defTabSz="1374241" rtl="0" eaLnBrk="1" latinLnBrk="1" hangingPunct="1">
                        <a:lnSpc>
                          <a:spcPct val="107000"/>
                        </a:lnSpc>
                        <a:spcAft>
                          <a:spcPts val="0"/>
                        </a:spcAft>
                      </a:pPr>
                      <a:r>
                        <a:rPr lang="en-US" altLang="ko-KR" sz="1200" b="1" kern="100" dirty="0">
                          <a:effectLst/>
                        </a:rPr>
                        <a:t>4</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7.5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22.5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chemeClr val="accent2"/>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50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80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a:effectLst/>
                          <a:latin typeface="+mn-lt"/>
                        </a:rPr>
                        <a:t>1.5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170~300 M</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extLst>
                  <a:ext uri="{0D108BD9-81ED-4DB2-BD59-A6C34878D82A}">
                    <a16:rowId xmlns:a16="http://schemas.microsoft.com/office/drawing/2014/main" val="10004"/>
                  </a:ext>
                </a:extLst>
              </a:tr>
              <a:tr h="224933">
                <a:tc>
                  <a:txBody>
                    <a:bodyPr/>
                    <a:lstStyle/>
                    <a:p>
                      <a:pPr marL="0" algn="ctr" defTabSz="1374241" rtl="0" eaLnBrk="1" latinLnBrk="1" hangingPunct="1">
                        <a:lnSpc>
                          <a:spcPct val="107000"/>
                        </a:lnSpc>
                        <a:spcAft>
                          <a:spcPts val="0"/>
                        </a:spcAft>
                      </a:pPr>
                      <a:r>
                        <a:rPr lang="en-US" altLang="ko-KR" sz="1200" b="1" kern="100" dirty="0">
                          <a:effectLst/>
                        </a:rPr>
                        <a:t>8</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chemeClr val="bg2">
                        <a:lumMod val="40000"/>
                        <a:lumOff val="60000"/>
                      </a:schemeClr>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20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effectLst/>
                          <a:latin typeface="+mn-lt"/>
                        </a:rPr>
                        <a:t>100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chemeClr val="accent2"/>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RT</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dirty="0">
                          <a:solidFill>
                            <a:schemeClr val="dk1"/>
                          </a:solidFill>
                          <a:effectLst/>
                          <a:latin typeface="+mn-lt"/>
                          <a:ea typeface="+mn-ea"/>
                          <a:cs typeface="Arial" panose="020B0604020202020204" pitchFamily="34" charset="0"/>
                        </a:rPr>
                        <a:t>0.5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tc>
                  <a:txBody>
                    <a:bodyPr/>
                    <a:lstStyle/>
                    <a:p>
                      <a:pPr marL="0" algn="ctr" defTabSz="1374241" rtl="0" eaLnBrk="1" latinLnBrk="1" hangingPunct="1">
                        <a:lnSpc>
                          <a:spcPct val="107000"/>
                        </a:lnSpc>
                        <a:spcAft>
                          <a:spcPts val="0"/>
                        </a:spcAft>
                      </a:pPr>
                      <a:r>
                        <a:rPr lang="en-US" altLang="ko-KR" sz="1200" kern="100">
                          <a:effectLst/>
                          <a:latin typeface="+mn-lt"/>
                        </a:rPr>
                        <a:t>Lens collapsed.</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tc>
                <a:extLst>
                  <a:ext uri="{0D108BD9-81ED-4DB2-BD59-A6C34878D82A}">
                    <a16:rowId xmlns:a16="http://schemas.microsoft.com/office/drawing/2014/main" val="10008"/>
                  </a:ext>
                </a:extLst>
              </a:tr>
              <a:tr h="224933">
                <a:tc>
                  <a:txBody>
                    <a:bodyPr/>
                    <a:lstStyle/>
                    <a:p>
                      <a:pPr marL="0" algn="ctr" defTabSz="1374241" rtl="0" eaLnBrk="1" latinLnBrk="1" hangingPunct="1">
                        <a:lnSpc>
                          <a:spcPct val="107000"/>
                        </a:lnSpc>
                        <a:spcAft>
                          <a:spcPts val="0"/>
                        </a:spcAft>
                      </a:pPr>
                      <a:r>
                        <a:rPr lang="en-US" altLang="ko-KR" sz="1200" b="1" kern="100" dirty="0">
                          <a:effectLst/>
                        </a:rPr>
                        <a:t>9</a:t>
                      </a:r>
                      <a:endParaRPr lang="ko-KR" altLang="en-US" sz="1200" b="1" kern="100" dirty="0">
                        <a:solidFill>
                          <a:schemeClr val="dk1"/>
                        </a:solidFill>
                        <a:effectLst/>
                        <a:latin typeface="Arial" panose="020B0604020202020204" pitchFamily="34" charset="0"/>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20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a:solidFill>
                            <a:schemeClr val="dk1"/>
                          </a:solidFill>
                          <a:effectLst/>
                          <a:latin typeface="+mn-lt"/>
                          <a:ea typeface="+mn-ea"/>
                          <a:cs typeface="Arial" panose="020B0604020202020204" pitchFamily="34" charset="0"/>
                        </a:rPr>
                        <a:t>50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dirty="0">
                          <a:effectLst/>
                          <a:latin typeface="+mn-lt"/>
                        </a:rPr>
                        <a:t>RT</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dirty="0">
                          <a:solidFill>
                            <a:schemeClr val="dk1"/>
                          </a:solidFill>
                          <a:effectLst/>
                          <a:latin typeface="+mn-lt"/>
                          <a:ea typeface="+mn-ea"/>
                          <a:cs typeface="Arial" panose="020B0604020202020204" pitchFamily="34" charset="0"/>
                        </a:rPr>
                        <a:t>0.5</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tc>
                  <a:txBody>
                    <a:bodyPr/>
                    <a:lstStyle/>
                    <a:p>
                      <a:pPr marL="0" algn="ctr" defTabSz="1374241" rtl="0" eaLnBrk="1" latinLnBrk="1" hangingPunct="1">
                        <a:lnSpc>
                          <a:spcPct val="107000"/>
                        </a:lnSpc>
                        <a:spcAft>
                          <a:spcPts val="0"/>
                        </a:spcAft>
                      </a:pPr>
                      <a:r>
                        <a:rPr lang="en-US" altLang="ko-KR" sz="1200" kern="100">
                          <a:effectLst/>
                          <a:latin typeface="+mn-lt"/>
                        </a:rPr>
                        <a:t>80~100</a:t>
                      </a:r>
                      <a:endParaRPr lang="ko-KR" altLang="en-US" sz="1200" kern="100" dirty="0">
                        <a:solidFill>
                          <a:schemeClr val="dk1"/>
                        </a:solidFill>
                        <a:effectLst/>
                        <a:latin typeface="+mn-lt"/>
                        <a:ea typeface="+mn-ea"/>
                        <a:cs typeface="Arial" panose="020B0604020202020204" pitchFamily="34" charset="0"/>
                      </a:endParaRPr>
                    </a:p>
                  </a:txBody>
                  <a:tcPr marL="97968" marR="97968" marT="48984" marB="48984" anchor="ctr">
                    <a:solidFill>
                      <a:srgbClr val="92D050"/>
                    </a:solidFill>
                  </a:tcPr>
                </a:tc>
                <a:extLst>
                  <a:ext uri="{0D108BD9-81ED-4DB2-BD59-A6C34878D82A}">
                    <a16:rowId xmlns:a16="http://schemas.microsoft.com/office/drawing/2014/main" val="10009"/>
                  </a:ext>
                </a:extLst>
              </a:tr>
            </a:tbl>
          </a:graphicData>
        </a:graphic>
      </p:graphicFrame>
      <p:sp>
        <p:nvSpPr>
          <p:cNvPr id="6" name="TextBox 5">
            <a:extLst>
              <a:ext uri="{FF2B5EF4-FFF2-40B4-BE49-F238E27FC236}">
                <a16:creationId xmlns:a16="http://schemas.microsoft.com/office/drawing/2014/main" id="{09E823D6-CF1E-428B-BE4B-EA953BC090E1}"/>
              </a:ext>
            </a:extLst>
          </p:cNvPr>
          <p:cNvSpPr txBox="1"/>
          <p:nvPr/>
        </p:nvSpPr>
        <p:spPr>
          <a:xfrm>
            <a:off x="5815496" y="2773693"/>
            <a:ext cx="6416177" cy="2308324"/>
          </a:xfrm>
          <a:prstGeom prst="rect">
            <a:avLst/>
          </a:prstGeom>
          <a:noFill/>
        </p:spPr>
        <p:txBody>
          <a:bodyPr wrap="square" rtlCol="0">
            <a:spAutoFit/>
          </a:bodyPr>
          <a:lstStyle/>
          <a:p>
            <a:pPr marL="285750" indent="-285750">
              <a:buFont typeface="Wingdings" panose="05000000000000000000" pitchFamily="2" charset="2"/>
              <a:buChar char="§"/>
            </a:pPr>
            <a:r>
              <a:rPr lang="en-US" altLang="ko-KR" sz="2200" b="1"/>
              <a:t>Sputter process parameters on ITO deposition</a:t>
            </a:r>
          </a:p>
          <a:p>
            <a:pPr marL="285750" indent="-285750">
              <a:buFont typeface="Wingdings" panose="05000000000000000000" pitchFamily="2" charset="2"/>
              <a:buChar char="§"/>
            </a:pPr>
            <a:endParaRPr lang="en-US" altLang="ko-KR" sz="2200"/>
          </a:p>
          <a:p>
            <a:pPr marL="742950" lvl="1" indent="-285750">
              <a:buFont typeface="Wingdings" panose="05000000000000000000" pitchFamily="2" charset="2"/>
              <a:buChar char="§"/>
            </a:pPr>
            <a:r>
              <a:rPr lang="en-US" altLang="ko-KR" sz="2000"/>
              <a:t>Using RF sputter (ITO cracks)</a:t>
            </a:r>
          </a:p>
          <a:p>
            <a:pPr marL="742950" lvl="1" indent="-285750">
              <a:buFont typeface="Wingdings" panose="05000000000000000000" pitchFamily="2" charset="2"/>
              <a:buChar char="§"/>
            </a:pPr>
            <a:r>
              <a:rPr lang="en-US" altLang="ko-KR" sz="2000"/>
              <a:t>Low deposition temperature (&lt; 80 </a:t>
            </a:r>
            <a:r>
              <a:rPr lang="en-US" altLang="ko-KR" sz="2000">
                <a:latin typeface="맑은 고딕" panose="020B0503020000020004" pitchFamily="50" charset="-127"/>
                <a:ea typeface="맑은 고딕" panose="020B0503020000020004" pitchFamily="50" charset="-127"/>
              </a:rPr>
              <a:t>℃</a:t>
            </a:r>
            <a:r>
              <a:rPr lang="en-US" altLang="ko-KR" sz="2000"/>
              <a:t>)</a:t>
            </a:r>
          </a:p>
          <a:p>
            <a:pPr marL="742950" lvl="1" indent="-285750">
              <a:buFont typeface="Wingdings" panose="05000000000000000000" pitchFamily="2" charset="2"/>
              <a:buChar char="§"/>
            </a:pPr>
            <a:r>
              <a:rPr lang="en-US" altLang="ko-KR" sz="2000"/>
              <a:t>Short Deposition time (&lt; 2 hours)</a:t>
            </a:r>
          </a:p>
          <a:p>
            <a:pPr marL="742950" lvl="1" indent="-285750">
              <a:buFont typeface="Wingdings" panose="05000000000000000000" pitchFamily="2" charset="2"/>
              <a:buChar char="§"/>
            </a:pPr>
            <a:r>
              <a:rPr lang="en-US" altLang="ko-KR" sz="2000"/>
              <a:t>Low sputter power {ex) 2 inch Sputter &lt; 50 W}</a:t>
            </a:r>
          </a:p>
          <a:p>
            <a:pPr marL="742950" lvl="1" indent="-285750">
              <a:buFont typeface="Wingdings" panose="05000000000000000000" pitchFamily="2" charset="2"/>
              <a:buChar char="§"/>
            </a:pPr>
            <a:r>
              <a:rPr lang="en-US" altLang="ko-KR" sz="2000"/>
              <a:t>Oxygen flow </a:t>
            </a:r>
            <a:r>
              <a:rPr lang="en-US" altLang="ko-KR" sz="2000" b="1"/>
              <a:t>X</a:t>
            </a:r>
            <a:r>
              <a:rPr lang="en-US" altLang="ko-KR" sz="2000"/>
              <a:t> (decrease of electrical properties)</a:t>
            </a:r>
          </a:p>
        </p:txBody>
      </p:sp>
      <p:sp>
        <p:nvSpPr>
          <p:cNvPr id="7" name="TextBox 6">
            <a:extLst>
              <a:ext uri="{FF2B5EF4-FFF2-40B4-BE49-F238E27FC236}">
                <a16:creationId xmlns:a16="http://schemas.microsoft.com/office/drawing/2014/main" id="{2A75F215-6048-409D-9ABD-8EC511D0E867}"/>
              </a:ext>
            </a:extLst>
          </p:cNvPr>
          <p:cNvSpPr txBox="1"/>
          <p:nvPr/>
        </p:nvSpPr>
        <p:spPr>
          <a:xfrm>
            <a:off x="445226" y="3969846"/>
            <a:ext cx="5794211" cy="369332"/>
          </a:xfrm>
          <a:prstGeom prst="rect">
            <a:avLst/>
          </a:prstGeom>
          <a:noFill/>
        </p:spPr>
        <p:txBody>
          <a:bodyPr wrap="square" rtlCol="0">
            <a:spAutoFit/>
          </a:bodyPr>
          <a:lstStyle/>
          <a:p>
            <a:r>
              <a:rPr lang="en-US" altLang="ko-KR" b="1">
                <a:latin typeface="+mn-lt"/>
              </a:rPr>
              <a:t>Table</a:t>
            </a:r>
            <a:r>
              <a:rPr lang="en-US" altLang="ko-KR" b="1"/>
              <a:t> </a:t>
            </a:r>
            <a:r>
              <a:rPr lang="en-US" altLang="ko-KR" b="1">
                <a:latin typeface="+mn-lt"/>
              </a:rPr>
              <a:t>2. </a:t>
            </a:r>
            <a:r>
              <a:rPr lang="en-US" altLang="ko-KR" b="1" dirty="0">
                <a:latin typeface="+mn-lt"/>
              </a:rPr>
              <a:t>ITO deposition conditions on PMMA lens</a:t>
            </a:r>
            <a:endParaRPr lang="ko-KR" altLang="en-US" b="1" dirty="0">
              <a:latin typeface="+mn-lt"/>
            </a:endParaRPr>
          </a:p>
        </p:txBody>
      </p:sp>
      <p:grpSp>
        <p:nvGrpSpPr>
          <p:cNvPr id="11" name="그룹 10">
            <a:extLst>
              <a:ext uri="{FF2B5EF4-FFF2-40B4-BE49-F238E27FC236}">
                <a16:creationId xmlns:a16="http://schemas.microsoft.com/office/drawing/2014/main" id="{AB4B7D77-ACDF-4012-9A60-42A1E1BB74AB}"/>
              </a:ext>
            </a:extLst>
          </p:cNvPr>
          <p:cNvGrpSpPr/>
          <p:nvPr/>
        </p:nvGrpSpPr>
        <p:grpSpPr>
          <a:xfrm>
            <a:off x="744182" y="4374170"/>
            <a:ext cx="4148678" cy="1555754"/>
            <a:chOff x="478251" y="4573246"/>
            <a:chExt cx="4148678" cy="1555754"/>
          </a:xfrm>
        </p:grpSpPr>
        <p:pic>
          <p:nvPicPr>
            <p:cNvPr id="8" name="그림 7" descr="텍스트이(가) 표시된 사진&#10;&#10;높은 신뢰도로 생성된 설명">
              <a:extLst>
                <a:ext uri="{FF2B5EF4-FFF2-40B4-BE49-F238E27FC236}">
                  <a16:creationId xmlns:a16="http://schemas.microsoft.com/office/drawing/2014/main" id="{BE729A04-5989-4FFA-A0EC-6B552D816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51" y="4573246"/>
              <a:ext cx="2074339" cy="1555754"/>
            </a:xfrm>
            <a:prstGeom prst="rect">
              <a:avLst/>
            </a:prstGeom>
            <a:ln>
              <a:solidFill>
                <a:schemeClr val="accent1"/>
              </a:solidFill>
            </a:ln>
          </p:spPr>
        </p:pic>
        <p:pic>
          <p:nvPicPr>
            <p:cNvPr id="10" name="그림 9" descr="텍스트이(가) 표시된 사진&#10;&#10;매우 높은 신뢰도로 생성된 설명">
              <a:extLst>
                <a:ext uri="{FF2B5EF4-FFF2-40B4-BE49-F238E27FC236}">
                  <a16:creationId xmlns:a16="http://schemas.microsoft.com/office/drawing/2014/main" id="{28051ABE-FDC2-44C3-A385-B6D507B8D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90" y="4573246"/>
              <a:ext cx="2074339" cy="1555754"/>
            </a:xfrm>
            <a:prstGeom prst="rect">
              <a:avLst/>
            </a:prstGeom>
            <a:ln>
              <a:solidFill>
                <a:schemeClr val="accent1"/>
              </a:solidFill>
            </a:ln>
          </p:spPr>
        </p:pic>
      </p:grpSp>
      <p:sp>
        <p:nvSpPr>
          <p:cNvPr id="12" name="TextBox 11">
            <a:extLst>
              <a:ext uri="{FF2B5EF4-FFF2-40B4-BE49-F238E27FC236}">
                <a16:creationId xmlns:a16="http://schemas.microsoft.com/office/drawing/2014/main" id="{C2E43534-3451-4FE9-8754-5AEF7CBE9ED4}"/>
              </a:ext>
            </a:extLst>
          </p:cNvPr>
          <p:cNvSpPr txBox="1"/>
          <p:nvPr/>
        </p:nvSpPr>
        <p:spPr>
          <a:xfrm>
            <a:off x="352906" y="5987980"/>
            <a:ext cx="5137993" cy="369332"/>
          </a:xfrm>
          <a:prstGeom prst="rect">
            <a:avLst/>
          </a:prstGeom>
          <a:noFill/>
        </p:spPr>
        <p:txBody>
          <a:bodyPr wrap="square" rtlCol="0">
            <a:spAutoFit/>
          </a:bodyPr>
          <a:lstStyle/>
          <a:p>
            <a:r>
              <a:rPr lang="en-US" altLang="ko-KR" b="1">
                <a:latin typeface="+mn-lt"/>
              </a:rPr>
              <a:t>Fig.3</a:t>
            </a:r>
            <a:r>
              <a:rPr lang="en-US" altLang="ko-KR" b="1"/>
              <a:t>. Microscope images ITO cracks of PMMA lens</a:t>
            </a:r>
            <a:endParaRPr lang="ko-KR" altLang="en-US" b="1" dirty="0">
              <a:latin typeface="+mn-lt"/>
            </a:endParaRPr>
          </a:p>
        </p:txBody>
      </p:sp>
      <p:grpSp>
        <p:nvGrpSpPr>
          <p:cNvPr id="13" name="그룹 12">
            <a:extLst>
              <a:ext uri="{FF2B5EF4-FFF2-40B4-BE49-F238E27FC236}">
                <a16:creationId xmlns:a16="http://schemas.microsoft.com/office/drawing/2014/main" id="{41BDFEF8-D425-4CFD-9BAE-E26BD70DB916}"/>
              </a:ext>
            </a:extLst>
          </p:cNvPr>
          <p:cNvGrpSpPr/>
          <p:nvPr/>
        </p:nvGrpSpPr>
        <p:grpSpPr>
          <a:xfrm>
            <a:off x="-3696" y="0"/>
            <a:ext cx="12195696" cy="1170598"/>
            <a:chOff x="-3696" y="0"/>
            <a:chExt cx="9133182" cy="559023"/>
          </a:xfrm>
        </p:grpSpPr>
        <p:pic>
          <p:nvPicPr>
            <p:cNvPr id="14" name="그림 13">
              <a:extLst>
                <a:ext uri="{FF2B5EF4-FFF2-40B4-BE49-F238E27FC236}">
                  <a16:creationId xmlns:a16="http://schemas.microsoft.com/office/drawing/2014/main" id="{AC1C51EF-6405-4534-834F-62A9D024371D}"/>
                </a:ext>
              </a:extLst>
            </p:cNvPr>
            <p:cNvPicPr/>
            <p:nvPr/>
          </p:nvPicPr>
          <p:blipFill rotWithShape="1">
            <a:blip r:embed="rId5"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15" name="제목 2">
              <a:extLst>
                <a:ext uri="{FF2B5EF4-FFF2-40B4-BE49-F238E27FC236}">
                  <a16:creationId xmlns:a16="http://schemas.microsoft.com/office/drawing/2014/main" id="{A8F4DBC2-A4EA-4C1E-BD34-BA6C7590CEEC}"/>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914F9D88-EF1B-42C3-AF9F-A902AE68D46A}"/>
              </a:ext>
            </a:extLst>
          </p:cNvPr>
          <p:cNvSpPr>
            <a:spLocks noGrp="1"/>
          </p:cNvSpPr>
          <p:nvPr>
            <p:ph type="title"/>
          </p:nvPr>
        </p:nvSpPr>
        <p:spPr/>
        <p:txBody>
          <a:bodyPr/>
          <a:lstStyle/>
          <a:p>
            <a:r>
              <a:rPr lang="en-US" altLang="ko-KR" b="1"/>
              <a:t>Results &amp; Discussion</a:t>
            </a:r>
            <a:endParaRPr lang="ko-KR" altLang="en-US" b="1"/>
          </a:p>
        </p:txBody>
      </p:sp>
    </p:spTree>
    <p:extLst>
      <p:ext uri="{BB962C8B-B14F-4D97-AF65-F5344CB8AC3E}">
        <p14:creationId xmlns:p14="http://schemas.microsoft.com/office/powerpoint/2010/main" val="103317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49049FDE-A459-459B-ADFD-519505AAAD14}"/>
              </a:ext>
            </a:extLst>
          </p:cNvPr>
          <p:cNvSpPr>
            <a:spLocks noGrp="1"/>
          </p:cNvSpPr>
          <p:nvPr>
            <p:ph idx="1"/>
          </p:nvPr>
        </p:nvSpPr>
        <p:spPr>
          <a:xfrm>
            <a:off x="6096000" y="2754870"/>
            <a:ext cx="5244473" cy="2264970"/>
          </a:xfrm>
        </p:spPr>
        <p:txBody>
          <a:bodyPr>
            <a:noAutofit/>
          </a:bodyPr>
          <a:lstStyle/>
          <a:p>
            <a:pPr>
              <a:lnSpc>
                <a:spcPct val="100000"/>
              </a:lnSpc>
              <a:buFont typeface="Wingdings" panose="05000000000000000000" pitchFamily="2" charset="2"/>
              <a:buChar char="§"/>
            </a:pPr>
            <a:r>
              <a:rPr lang="en-US" altLang="ko-KR" sz="2200" dirty="0">
                <a:solidFill>
                  <a:schemeClr val="tx1"/>
                </a:solidFill>
              </a:rPr>
              <a:t> In Fig.4., the ITO thin film having the SiO</a:t>
            </a:r>
            <a:r>
              <a:rPr lang="en-US" altLang="ko-KR" sz="2200" baseline="-25000" dirty="0">
                <a:solidFill>
                  <a:schemeClr val="tx1"/>
                </a:solidFill>
              </a:rPr>
              <a:t>2</a:t>
            </a:r>
            <a:r>
              <a:rPr lang="en-US" altLang="ko-KR" sz="2200" dirty="0">
                <a:solidFill>
                  <a:schemeClr val="tx1"/>
                </a:solidFill>
              </a:rPr>
              <a:t> buffer layer has a transmittance of 78% in a 550 nm wavelength.</a:t>
            </a:r>
            <a:endParaRPr lang="ko-KR" altLang="en-US" sz="2200" dirty="0">
              <a:solidFill>
                <a:schemeClr val="tx1"/>
              </a:solidFill>
            </a:endParaRPr>
          </a:p>
        </p:txBody>
      </p:sp>
      <p:sp>
        <p:nvSpPr>
          <p:cNvPr id="4" name="내용 개체 틀 2">
            <a:extLst>
              <a:ext uri="{FF2B5EF4-FFF2-40B4-BE49-F238E27FC236}">
                <a16:creationId xmlns:a16="http://schemas.microsoft.com/office/drawing/2014/main" id="{D42BD4B3-B243-4C27-A4CA-F42CD25096C3}"/>
              </a:ext>
            </a:extLst>
          </p:cNvPr>
          <p:cNvSpPr txBox="1">
            <a:spLocks/>
          </p:cNvSpPr>
          <p:nvPr/>
        </p:nvSpPr>
        <p:spPr>
          <a:xfrm>
            <a:off x="6126480" y="1304113"/>
            <a:ext cx="5794211" cy="291538"/>
          </a:xfrm>
          <a:prstGeom prst="rect">
            <a:avLst/>
          </a:prstGeom>
        </p:spPr>
        <p:txBody>
          <a:bodyPr vert="horz" lIns="0" tIns="45720" rIns="0" bIns="45720" rtlCol="0">
            <a:normAutofit fontScale="85000" lnSpcReduction="20000"/>
          </a:bodyPr>
          <a:lst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altLang="ko-KR" b="1"/>
              <a:t>Optical properties</a:t>
            </a:r>
            <a:endParaRPr lang="ko-KR" altLang="en-US" b="1"/>
          </a:p>
        </p:txBody>
      </p:sp>
      <p:sp>
        <p:nvSpPr>
          <p:cNvPr id="8" name="직사각형 7">
            <a:extLst>
              <a:ext uri="{FF2B5EF4-FFF2-40B4-BE49-F238E27FC236}">
                <a16:creationId xmlns:a16="http://schemas.microsoft.com/office/drawing/2014/main" id="{05F29E63-76E6-4FEE-85AF-956C1E17090B}"/>
              </a:ext>
            </a:extLst>
          </p:cNvPr>
          <p:cNvSpPr/>
          <p:nvPr/>
        </p:nvSpPr>
        <p:spPr>
          <a:xfrm>
            <a:off x="231579" y="5530576"/>
            <a:ext cx="5679627" cy="646331"/>
          </a:xfrm>
          <a:prstGeom prst="rect">
            <a:avLst/>
          </a:prstGeom>
        </p:spPr>
        <p:txBody>
          <a:bodyPr wrap="square">
            <a:spAutoFit/>
          </a:bodyPr>
          <a:lstStyle/>
          <a:p>
            <a:pPr algn="ctr"/>
            <a:r>
              <a:rPr lang="en-US" altLang="ko-KR" b="1"/>
              <a:t>Fig.4. Transmittance Spectrum of ITO deposited</a:t>
            </a:r>
          </a:p>
          <a:p>
            <a:pPr algn="ctr"/>
            <a:r>
              <a:rPr lang="en-US" altLang="ko-KR" b="1"/>
              <a:t> on a PMMA lens with SiO</a:t>
            </a:r>
            <a:r>
              <a:rPr lang="en-US" altLang="ko-KR" b="1" baseline="-25000"/>
              <a:t>2</a:t>
            </a:r>
            <a:r>
              <a:rPr lang="en-US" altLang="ko-KR" b="1"/>
              <a:t> buffer layers</a:t>
            </a:r>
            <a:endParaRPr lang="ko-KR" altLang="en-US" b="1" dirty="0"/>
          </a:p>
        </p:txBody>
      </p:sp>
      <p:grpSp>
        <p:nvGrpSpPr>
          <p:cNvPr id="10" name="그룹 9">
            <a:extLst>
              <a:ext uri="{FF2B5EF4-FFF2-40B4-BE49-F238E27FC236}">
                <a16:creationId xmlns:a16="http://schemas.microsoft.com/office/drawing/2014/main" id="{95A484D5-7C09-4BE8-B299-C6633FC4174D}"/>
              </a:ext>
            </a:extLst>
          </p:cNvPr>
          <p:cNvGrpSpPr/>
          <p:nvPr/>
        </p:nvGrpSpPr>
        <p:grpSpPr>
          <a:xfrm>
            <a:off x="-3696" y="0"/>
            <a:ext cx="12195696" cy="1170598"/>
            <a:chOff x="-3696" y="0"/>
            <a:chExt cx="9133182" cy="559023"/>
          </a:xfrm>
        </p:grpSpPr>
        <p:pic>
          <p:nvPicPr>
            <p:cNvPr id="11" name="그림 10">
              <a:extLst>
                <a:ext uri="{FF2B5EF4-FFF2-40B4-BE49-F238E27FC236}">
                  <a16:creationId xmlns:a16="http://schemas.microsoft.com/office/drawing/2014/main" id="{3B696A19-506B-4AB2-ABC8-A11ED3CA8429}"/>
                </a:ext>
              </a:extLst>
            </p:cNvPr>
            <p:cNvPicPr/>
            <p:nvPr/>
          </p:nvPicPr>
          <p:blipFill rotWithShape="1">
            <a:blip r:embed="rId3" cstate="email">
              <a:extLst>
                <a:ext uri="{28A0092B-C50C-407E-A947-70E740481C1C}">
                  <a14:useLocalDpi xmlns:a14="http://schemas.microsoft.com/office/drawing/2010/main"/>
                </a:ext>
              </a:extLst>
            </a:blip>
            <a:stretch>
              <a:fillRect/>
            </a:stretch>
          </p:blipFill>
          <p:spPr>
            <a:xfrm>
              <a:off x="8353401" y="0"/>
              <a:ext cx="776085" cy="559023"/>
            </a:xfrm>
            <a:prstGeom prst="rect">
              <a:avLst/>
            </a:prstGeom>
          </p:spPr>
        </p:pic>
        <p:sp>
          <p:nvSpPr>
            <p:cNvPr id="12" name="제목 2">
              <a:extLst>
                <a:ext uri="{FF2B5EF4-FFF2-40B4-BE49-F238E27FC236}">
                  <a16:creationId xmlns:a16="http://schemas.microsoft.com/office/drawing/2014/main" id="{60A6646E-28B0-4D80-9586-F8A7F6374B5F}"/>
                </a:ext>
              </a:extLst>
            </p:cNvPr>
            <p:cNvSpPr txBox="1">
              <a:spLocks/>
            </p:cNvSpPr>
            <p:nvPr/>
          </p:nvSpPr>
          <p:spPr>
            <a:xfrm>
              <a:off x="-3696" y="121783"/>
              <a:ext cx="8959672" cy="369914"/>
            </a:xfrm>
            <a:prstGeom prst="rect">
              <a:avLst/>
            </a:prstGeom>
            <a:effectLst/>
          </p:spPr>
          <p:txBody>
            <a:bodyPr vert="horz" lIns="91440" tIns="45720" rIns="91440" bIns="45720" rtlCol="0" anchor="t" anchorCtr="0">
              <a:noAutofit/>
            </a:bodyPr>
            <a:lstStyle>
              <a:lvl1pPr marL="640080" indent="-457200" algn="l" defTabSz="914400" rtl="0" eaLnBrk="1" latinLnBrk="1"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marL="182880" indent="0" algn="ctr">
                <a:buNone/>
              </a:pPr>
              <a:r>
                <a:rPr lang="en-US" altLang="ko-KR" sz="2800" dirty="0"/>
                <a:t>The 18</a:t>
              </a:r>
              <a:r>
                <a:rPr lang="en-US" altLang="ko-KR" sz="2800" baseline="30000" dirty="0"/>
                <a:t>th</a:t>
              </a:r>
              <a:r>
                <a:rPr lang="en-US" altLang="ko-KR" sz="2800" dirty="0"/>
                <a:t> Technical Collaboration Meeting</a:t>
              </a:r>
              <a:endParaRPr lang="ko-KR" altLang="en-US" sz="2800" dirty="0"/>
            </a:p>
          </p:txBody>
        </p:sp>
      </p:grpSp>
      <p:sp>
        <p:nvSpPr>
          <p:cNvPr id="2" name="제목 1">
            <a:extLst>
              <a:ext uri="{FF2B5EF4-FFF2-40B4-BE49-F238E27FC236}">
                <a16:creationId xmlns:a16="http://schemas.microsoft.com/office/drawing/2014/main" id="{D8AEEF9D-2BB9-4B27-AD74-A98D748F8827}"/>
              </a:ext>
            </a:extLst>
          </p:cNvPr>
          <p:cNvSpPr>
            <a:spLocks noGrp="1"/>
          </p:cNvSpPr>
          <p:nvPr>
            <p:ph type="title"/>
          </p:nvPr>
        </p:nvSpPr>
        <p:spPr/>
        <p:txBody>
          <a:bodyPr/>
          <a:lstStyle/>
          <a:p>
            <a:r>
              <a:rPr lang="en-US" altLang="ko-KR" b="1"/>
              <a:t>Results &amp; Discussion</a:t>
            </a:r>
            <a:endParaRPr lang="ko-KR" altLang="en-US"/>
          </a:p>
        </p:txBody>
      </p:sp>
      <p:pic>
        <p:nvPicPr>
          <p:cNvPr id="5" name="그림 4">
            <a:extLst>
              <a:ext uri="{FF2B5EF4-FFF2-40B4-BE49-F238E27FC236}">
                <a16:creationId xmlns:a16="http://schemas.microsoft.com/office/drawing/2014/main" id="{35B0E8C4-74FE-4455-B7DE-82529E4B6446}"/>
              </a:ext>
            </a:extLst>
          </p:cNvPr>
          <p:cNvPicPr>
            <a:picLocks noChangeAspect="1"/>
          </p:cNvPicPr>
          <p:nvPr/>
        </p:nvPicPr>
        <p:blipFill>
          <a:blip r:embed="rId4"/>
          <a:stretch>
            <a:fillRect/>
          </a:stretch>
        </p:blipFill>
        <p:spPr>
          <a:xfrm>
            <a:off x="96093" y="1357336"/>
            <a:ext cx="5815113" cy="4078222"/>
          </a:xfrm>
          <a:prstGeom prst="rect">
            <a:avLst/>
          </a:prstGeom>
        </p:spPr>
      </p:pic>
    </p:spTree>
    <p:extLst>
      <p:ext uri="{BB962C8B-B14F-4D97-AF65-F5344CB8AC3E}">
        <p14:creationId xmlns:p14="http://schemas.microsoft.com/office/powerpoint/2010/main" val="1124451288"/>
      </p:ext>
    </p:extLst>
  </p:cSld>
  <p:clrMapOvr>
    <a:masterClrMapping/>
  </p:clrMapOvr>
</p:sld>
</file>

<file path=ppt/theme/theme1.xml><?xml version="1.0" encoding="utf-8"?>
<a:theme xmlns:a="http://schemas.openxmlformats.org/drawingml/2006/main" name="추억">
  <a:themeElements>
    <a:clrScheme name="추억">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추억">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추억">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1182</TotalTime>
  <Words>2092</Words>
  <Application>Microsoft Office PowerPoint</Application>
  <PresentationFormat>와이드스크린</PresentationFormat>
  <Paragraphs>245</Paragraphs>
  <Slides>13</Slides>
  <Notes>12</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13</vt:i4>
      </vt:variant>
    </vt:vector>
  </HeadingPairs>
  <TitlesOfParts>
    <vt:vector size="20" baseType="lpstr">
      <vt:lpstr>맑은 고딕</vt:lpstr>
      <vt:lpstr>Arial</vt:lpstr>
      <vt:lpstr>Calibri</vt:lpstr>
      <vt:lpstr>Calibri Light</vt:lpstr>
      <vt:lpstr>Georgia</vt:lpstr>
      <vt:lpstr>Wingdings</vt:lpstr>
      <vt:lpstr>추억</vt:lpstr>
      <vt:lpstr>ITO deposition on PMMA lens</vt:lpstr>
      <vt:lpstr>Contents</vt:lpstr>
      <vt:lpstr>Abstract</vt:lpstr>
      <vt:lpstr>Introduction (1)</vt:lpstr>
      <vt:lpstr>Introduction (2)</vt:lpstr>
      <vt:lpstr>Experiment (1)</vt:lpstr>
      <vt:lpstr>Experiment (2)</vt:lpstr>
      <vt:lpstr>Results &amp; Discussion</vt:lpstr>
      <vt:lpstr>Results &amp; Discussion</vt:lpstr>
      <vt:lpstr>Results &amp; Discussion</vt:lpstr>
      <vt:lpstr>Results &amp; Discussion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ITO deposition on PMMA lens</dc:title>
  <dc:creator>송 평섭</dc:creator>
  <cp:lastModifiedBy>B. S. Bae</cp:lastModifiedBy>
  <cp:revision>64</cp:revision>
  <dcterms:created xsi:type="dcterms:W3CDTF">2018-12-31T02:44:45Z</dcterms:created>
  <dcterms:modified xsi:type="dcterms:W3CDTF">2019-01-07T10:40:35Z</dcterms:modified>
</cp:coreProperties>
</file>