
<file path=[Content_Types].xml><?xml version="1.0" encoding="utf-8"?>
<Types xmlns="http://schemas.openxmlformats.org/package/2006/content-types">
  <Default Extension="bin" ContentType="application/vnd.openxmlformats-officedocument.oleObject"/>
  <Default Extension="jpg" ContentType="image/jpe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3"/>
  </p:notesMasterIdLst>
  <p:sldIdLst>
    <p:sldId id="256" r:id="rId2"/>
    <p:sldId id="264" r:id="rId3"/>
    <p:sldId id="257" r:id="rId4"/>
    <p:sldId id="258" r:id="rId5"/>
    <p:sldId id="259" r:id="rId6"/>
    <p:sldId id="269" r:id="rId7"/>
    <p:sldId id="267" r:id="rId8"/>
    <p:sldId id="268" r:id="rId9"/>
    <p:sldId id="270" r:id="rId10"/>
    <p:sldId id="263" r:id="rId11"/>
    <p:sldId id="265"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보통 스타일 2 - 강조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보통 스타일 2 - 강조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4361" autoAdjust="0"/>
    <p:restoredTop sz="77791" autoAdjust="0"/>
  </p:normalViewPr>
  <p:slideViewPr>
    <p:cSldViewPr snapToGrid="0">
      <p:cViewPr varScale="1">
        <p:scale>
          <a:sx n="89" d="100"/>
          <a:sy n="89" d="100"/>
        </p:scale>
        <p:origin x="1740" y="66"/>
      </p:cViewPr>
      <p:guideLst>
        <p:guide orient="horz" pos="2160"/>
        <p:guide pos="3840"/>
      </p:guideLst>
    </p:cSldViewPr>
  </p:slideViewPr>
  <p:notesTextViewPr>
    <p:cViewPr>
      <p:scale>
        <a:sx n="1" d="1"/>
        <a:sy n="1" d="1"/>
      </p:scale>
      <p:origin x="0" y="-888"/>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image" Target="../media/image2.wmf"/><Relationship Id="rId6" Type="http://schemas.openxmlformats.org/officeDocument/2006/relationships/image" Target="../media/image7.wmf"/><Relationship Id="rId5" Type="http://schemas.openxmlformats.org/officeDocument/2006/relationships/image" Target="../media/image6.wmf"/><Relationship Id="rId4" Type="http://schemas.openxmlformats.org/officeDocument/2006/relationships/image" Target="../media/image5.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image" Target="../media/image8.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image" Target="../media/image11.wmf"/><Relationship Id="rId1" Type="http://schemas.openxmlformats.org/officeDocument/2006/relationships/image" Target="../media/image10.wmf"/><Relationship Id="rId6" Type="http://schemas.openxmlformats.org/officeDocument/2006/relationships/image" Target="../media/image15.wmf"/><Relationship Id="rId5" Type="http://schemas.openxmlformats.org/officeDocument/2006/relationships/image" Target="../media/image14.wmf"/><Relationship Id="rId4" Type="http://schemas.openxmlformats.org/officeDocument/2006/relationships/image" Target="../media/image13.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18.wmf"/><Relationship Id="rId2" Type="http://schemas.openxmlformats.org/officeDocument/2006/relationships/image" Target="../media/image17.wmf"/><Relationship Id="rId1" Type="http://schemas.openxmlformats.org/officeDocument/2006/relationships/image" Target="../media/image16.wmf"/><Relationship Id="rId6" Type="http://schemas.openxmlformats.org/officeDocument/2006/relationships/image" Target="../media/image21.wmf"/><Relationship Id="rId5" Type="http://schemas.openxmlformats.org/officeDocument/2006/relationships/image" Target="../media/image20.wmf"/><Relationship Id="rId4" Type="http://schemas.openxmlformats.org/officeDocument/2006/relationships/image" Target="../media/image19.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23.wmf"/><Relationship Id="rId1" Type="http://schemas.openxmlformats.org/officeDocument/2006/relationships/image" Target="../media/image22.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머리글 개체 틀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ko-KR" altLang="en-US"/>
          </a:p>
        </p:txBody>
      </p:sp>
      <p:sp>
        <p:nvSpPr>
          <p:cNvPr id="3" name="날짜 개체 틀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68C2E9A-C9A8-4CBC-8489-8CBA2A4EAC40}" type="datetimeFigureOut">
              <a:rPr lang="ko-KR" altLang="en-US" smtClean="0"/>
              <a:t>2019-01-07</a:t>
            </a:fld>
            <a:endParaRPr lang="ko-KR" altLang="en-US"/>
          </a:p>
        </p:txBody>
      </p:sp>
      <p:sp>
        <p:nvSpPr>
          <p:cNvPr id="4" name="슬라이드 이미지 개체 틀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ko-KR" altLang="en-US"/>
          </a:p>
        </p:txBody>
      </p:sp>
      <p:sp>
        <p:nvSpPr>
          <p:cNvPr id="5" name="슬라이드 노트 개체 틀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6" name="바닥글 개체 틀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ko-KR" altLang="en-US"/>
          </a:p>
        </p:txBody>
      </p:sp>
      <p:sp>
        <p:nvSpPr>
          <p:cNvPr id="7" name="슬라이드 번호 개체 틀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91AD682-A3B1-4661-8168-F39A996E109A}" type="slidenum">
              <a:rPr lang="ko-KR" altLang="en-US" smtClean="0"/>
              <a:t>‹#›</a:t>
            </a:fld>
            <a:endParaRPr lang="ko-KR" altLang="en-US"/>
          </a:p>
        </p:txBody>
      </p:sp>
    </p:spTree>
    <p:extLst>
      <p:ext uri="{BB962C8B-B14F-4D97-AF65-F5344CB8AC3E}">
        <p14:creationId xmlns:p14="http://schemas.microsoft.com/office/powerpoint/2010/main" val="3894079812"/>
      </p:ext>
    </p:extLst>
  </p:cSld>
  <p:clrMap bg1="lt1" tx1="dk1" bg2="lt2" tx2="dk2" accent1="accent1" accent2="accent2" accent3="accent3" accent4="accent4" accent5="accent5" accent6="accent6" hlink="hlink" folHlink="folHlink"/>
  <p:notesStyle>
    <a:lvl1pPr marL="0" algn="l" defTabSz="914400" rtl="0" eaLnBrk="1" latinLnBrk="1" hangingPunct="1">
      <a:defRPr sz="1200" kern="1200">
        <a:solidFill>
          <a:schemeClr val="tx1"/>
        </a:solidFill>
        <a:latin typeface="+mn-lt"/>
        <a:ea typeface="+mn-ea"/>
        <a:cs typeface="+mn-cs"/>
      </a:defRPr>
    </a:lvl1pPr>
    <a:lvl2pPr marL="457200" algn="l" defTabSz="914400" rtl="0" eaLnBrk="1" latinLnBrk="1" hangingPunct="1">
      <a:defRPr sz="1200" kern="1200">
        <a:solidFill>
          <a:schemeClr val="tx1"/>
        </a:solidFill>
        <a:latin typeface="+mn-lt"/>
        <a:ea typeface="+mn-ea"/>
        <a:cs typeface="+mn-cs"/>
      </a:defRPr>
    </a:lvl2pPr>
    <a:lvl3pPr marL="914400" algn="l" defTabSz="914400" rtl="0" eaLnBrk="1" latinLnBrk="1" hangingPunct="1">
      <a:defRPr sz="1200" kern="1200">
        <a:solidFill>
          <a:schemeClr val="tx1"/>
        </a:solidFill>
        <a:latin typeface="+mn-lt"/>
        <a:ea typeface="+mn-ea"/>
        <a:cs typeface="+mn-cs"/>
      </a:defRPr>
    </a:lvl3pPr>
    <a:lvl4pPr marL="1371600" algn="l" defTabSz="914400" rtl="0" eaLnBrk="1" latinLnBrk="1" hangingPunct="1">
      <a:defRPr sz="1200" kern="1200">
        <a:solidFill>
          <a:schemeClr val="tx1"/>
        </a:solidFill>
        <a:latin typeface="+mn-lt"/>
        <a:ea typeface="+mn-ea"/>
        <a:cs typeface="+mn-cs"/>
      </a:defRPr>
    </a:lvl4pPr>
    <a:lvl5pPr marL="1828800" algn="l" defTabSz="914400" rtl="0" eaLnBrk="1" latinLnBrk="1" hangingPunct="1">
      <a:defRPr sz="1200" kern="1200">
        <a:solidFill>
          <a:schemeClr val="tx1"/>
        </a:solidFill>
        <a:latin typeface="+mn-lt"/>
        <a:ea typeface="+mn-ea"/>
        <a:cs typeface="+mn-cs"/>
      </a:defRPr>
    </a:lvl5pPr>
    <a:lvl6pPr marL="2286000" algn="l" defTabSz="914400" rtl="0" eaLnBrk="1" latinLnBrk="1" hangingPunct="1">
      <a:defRPr sz="1200" kern="1200">
        <a:solidFill>
          <a:schemeClr val="tx1"/>
        </a:solidFill>
        <a:latin typeface="+mn-lt"/>
        <a:ea typeface="+mn-ea"/>
        <a:cs typeface="+mn-cs"/>
      </a:defRPr>
    </a:lvl6pPr>
    <a:lvl7pPr marL="2743200" algn="l" defTabSz="914400" rtl="0" eaLnBrk="1" latinLnBrk="1" hangingPunct="1">
      <a:defRPr sz="1200" kern="1200">
        <a:solidFill>
          <a:schemeClr val="tx1"/>
        </a:solidFill>
        <a:latin typeface="+mn-lt"/>
        <a:ea typeface="+mn-ea"/>
        <a:cs typeface="+mn-cs"/>
      </a:defRPr>
    </a:lvl7pPr>
    <a:lvl8pPr marL="3200400" algn="l" defTabSz="914400" rtl="0" eaLnBrk="1" latinLnBrk="1" hangingPunct="1">
      <a:defRPr sz="1200" kern="1200">
        <a:solidFill>
          <a:schemeClr val="tx1"/>
        </a:solidFill>
        <a:latin typeface="+mn-lt"/>
        <a:ea typeface="+mn-ea"/>
        <a:cs typeface="+mn-cs"/>
      </a:defRPr>
    </a:lvl8pPr>
    <a:lvl9pPr marL="3657600" algn="l" defTabSz="914400" rtl="0" eaLnBrk="1" latinLnBrk="1"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r>
              <a:rPr lang="en-US" altLang="ko-KR" dirty="0"/>
              <a:t>Hello, This is Kang Seok-</a:t>
            </a:r>
            <a:r>
              <a:rPr lang="en-US" altLang="ko-KR" dirty="0" err="1"/>
              <a:t>jun</a:t>
            </a:r>
            <a:r>
              <a:rPr lang="en-US" altLang="ko-KR" dirty="0"/>
              <a:t>, 4th Grade in the electronic device laboratory, who will present the IGZO on the Effect of Annealing Temperature.</a:t>
            </a:r>
          </a:p>
          <a:p>
            <a:endParaRPr lang="en-US" altLang="ko-KR" dirty="0"/>
          </a:p>
          <a:p>
            <a:r>
              <a:rPr lang="ko-KR" altLang="en-US" dirty="0"/>
              <a:t>안녕하세요 이번 </a:t>
            </a:r>
            <a:r>
              <a:rPr lang="en-US" altLang="ko-KR" b="1" dirty="0">
                <a:effectLst>
                  <a:outerShdw blurRad="50800" dist="38100" dir="2700000" algn="tl" rotWithShape="0">
                    <a:prstClr val="black">
                      <a:alpha val="40000"/>
                    </a:prstClr>
                  </a:outerShdw>
                  <a:reflection blurRad="6350" stA="55000" endA="300" endPos="45500" dir="5400000" sy="-100000" algn="bl" rotWithShape="0"/>
                </a:effectLst>
                <a:latin typeface="함초롬돋움" panose="020B0604000101010101" pitchFamily="50" charset="-127"/>
                <a:ea typeface="함초롬돋움" panose="020B0604000101010101" pitchFamily="50" charset="-127"/>
                <a:cs typeface="함초롬돋움" panose="020B0604000101010101" pitchFamily="50" charset="-127"/>
              </a:rPr>
              <a:t>Effect of Annealing Temperature on IGZO </a:t>
            </a:r>
            <a:r>
              <a:rPr lang="ko-KR" altLang="en-US" b="1" dirty="0">
                <a:effectLst>
                  <a:outerShdw blurRad="50800" dist="38100" dir="2700000" algn="tl" rotWithShape="0">
                    <a:prstClr val="black">
                      <a:alpha val="40000"/>
                    </a:prstClr>
                  </a:outerShdw>
                  <a:reflection blurRad="6350" stA="55000" endA="300" endPos="45500" dir="5400000" sy="-100000" algn="bl" rotWithShape="0"/>
                </a:effectLst>
                <a:latin typeface="함초롬돋움" panose="020B0604000101010101" pitchFamily="50" charset="-127"/>
                <a:ea typeface="함초롬돋움" panose="020B0604000101010101" pitchFamily="50" charset="-127"/>
                <a:cs typeface="함초롬돋움" panose="020B0604000101010101" pitchFamily="50" charset="-127"/>
              </a:rPr>
              <a:t>를 발표하게 될 전자소자 연구실 </a:t>
            </a:r>
            <a:r>
              <a:rPr lang="en-US" altLang="ko-KR" b="1" dirty="0">
                <a:effectLst>
                  <a:outerShdw blurRad="50800" dist="38100" dir="2700000" algn="tl" rotWithShape="0">
                    <a:prstClr val="black">
                      <a:alpha val="40000"/>
                    </a:prstClr>
                  </a:outerShdw>
                  <a:reflection blurRad="6350" stA="55000" endA="300" endPos="45500" dir="5400000" sy="-100000" algn="bl" rotWithShape="0"/>
                </a:effectLst>
                <a:latin typeface="함초롬돋움" panose="020B0604000101010101" pitchFamily="50" charset="-127"/>
                <a:ea typeface="함초롬돋움" panose="020B0604000101010101" pitchFamily="50" charset="-127"/>
                <a:cs typeface="함초롬돋움" panose="020B0604000101010101" pitchFamily="50" charset="-127"/>
              </a:rPr>
              <a:t>4</a:t>
            </a:r>
            <a:r>
              <a:rPr lang="ko-KR" altLang="en-US" b="1" dirty="0">
                <a:effectLst>
                  <a:outerShdw blurRad="50800" dist="38100" dir="2700000" algn="tl" rotWithShape="0">
                    <a:prstClr val="black">
                      <a:alpha val="40000"/>
                    </a:prstClr>
                  </a:outerShdw>
                  <a:reflection blurRad="6350" stA="55000" endA="300" endPos="45500" dir="5400000" sy="-100000" algn="bl" rotWithShape="0"/>
                </a:effectLst>
                <a:latin typeface="함초롬돋움" panose="020B0604000101010101" pitchFamily="50" charset="-127"/>
                <a:ea typeface="함초롬돋움" panose="020B0604000101010101" pitchFamily="50" charset="-127"/>
                <a:cs typeface="함초롬돋움" panose="020B0604000101010101" pitchFamily="50" charset="-127"/>
              </a:rPr>
              <a:t>학년 </a:t>
            </a:r>
            <a:r>
              <a:rPr lang="ko-KR" altLang="en-US" b="1" dirty="0" err="1">
                <a:effectLst>
                  <a:outerShdw blurRad="50800" dist="38100" dir="2700000" algn="tl" rotWithShape="0">
                    <a:prstClr val="black">
                      <a:alpha val="40000"/>
                    </a:prstClr>
                  </a:outerShdw>
                  <a:reflection blurRad="6350" stA="55000" endA="300" endPos="45500" dir="5400000" sy="-100000" algn="bl" rotWithShape="0"/>
                </a:effectLst>
                <a:latin typeface="함초롬돋움" panose="020B0604000101010101" pitchFamily="50" charset="-127"/>
                <a:ea typeface="함초롬돋움" panose="020B0604000101010101" pitchFamily="50" charset="-127"/>
                <a:cs typeface="함초롬돋움" panose="020B0604000101010101" pitchFamily="50" charset="-127"/>
              </a:rPr>
              <a:t>강석준</a:t>
            </a:r>
            <a:r>
              <a:rPr lang="ko-KR" altLang="en-US" b="1" dirty="0">
                <a:effectLst>
                  <a:outerShdw blurRad="50800" dist="38100" dir="2700000" algn="tl" rotWithShape="0">
                    <a:prstClr val="black">
                      <a:alpha val="40000"/>
                    </a:prstClr>
                  </a:outerShdw>
                  <a:reflection blurRad="6350" stA="55000" endA="300" endPos="45500" dir="5400000" sy="-100000" algn="bl" rotWithShape="0"/>
                </a:effectLst>
                <a:latin typeface="함초롬돋움" panose="020B0604000101010101" pitchFamily="50" charset="-127"/>
                <a:ea typeface="함초롬돋움" panose="020B0604000101010101" pitchFamily="50" charset="-127"/>
                <a:cs typeface="함초롬돋움" panose="020B0604000101010101" pitchFamily="50" charset="-127"/>
              </a:rPr>
              <a:t> 입니다</a:t>
            </a:r>
            <a:r>
              <a:rPr lang="en-US" altLang="ko-KR" b="1" dirty="0">
                <a:effectLst>
                  <a:outerShdw blurRad="50800" dist="38100" dir="2700000" algn="tl" rotWithShape="0">
                    <a:prstClr val="black">
                      <a:alpha val="40000"/>
                    </a:prstClr>
                  </a:outerShdw>
                  <a:reflection blurRad="6350" stA="55000" endA="300" endPos="45500" dir="5400000" sy="-100000" algn="bl" rotWithShape="0"/>
                </a:effectLst>
                <a:latin typeface="함초롬돋움" panose="020B0604000101010101" pitchFamily="50" charset="-127"/>
                <a:ea typeface="함초롬돋움" panose="020B0604000101010101" pitchFamily="50" charset="-127"/>
                <a:cs typeface="함초롬돋움" panose="020B0604000101010101" pitchFamily="50" charset="-127"/>
              </a:rPr>
              <a:t>.</a:t>
            </a:r>
            <a:endParaRPr lang="ko-KR" altLang="en-US" dirty="0"/>
          </a:p>
        </p:txBody>
      </p:sp>
      <p:sp>
        <p:nvSpPr>
          <p:cNvPr id="4" name="슬라이드 번호 개체 틀 3"/>
          <p:cNvSpPr>
            <a:spLocks noGrp="1"/>
          </p:cNvSpPr>
          <p:nvPr>
            <p:ph type="sldNum" sz="quarter" idx="10"/>
          </p:nvPr>
        </p:nvSpPr>
        <p:spPr/>
        <p:txBody>
          <a:bodyPr/>
          <a:lstStyle/>
          <a:p>
            <a:fld id="{791AD682-A3B1-4661-8168-F39A996E109A}" type="slidenum">
              <a:rPr lang="ko-KR" altLang="en-US" smtClean="0"/>
              <a:t>1</a:t>
            </a:fld>
            <a:endParaRPr lang="ko-KR" altLang="en-US"/>
          </a:p>
        </p:txBody>
      </p:sp>
    </p:spTree>
    <p:extLst>
      <p:ext uri="{BB962C8B-B14F-4D97-AF65-F5344CB8AC3E}">
        <p14:creationId xmlns:p14="http://schemas.microsoft.com/office/powerpoint/2010/main" val="271197511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r>
              <a:rPr lang="en-US" altLang="ko-KR" sz="1200" b="0" i="0" u="none" strike="noStrike" kern="1200" baseline="0" dirty="0">
                <a:solidFill>
                  <a:schemeClr val="tx1"/>
                </a:solidFill>
                <a:latin typeface="+mn-lt"/>
                <a:ea typeface="+mn-ea"/>
                <a:cs typeface="+mn-cs"/>
              </a:rPr>
              <a:t>Now, I'd like to summarize my talk with a couple of remarks </a:t>
            </a:r>
          </a:p>
          <a:p>
            <a:endParaRPr lang="en-US" altLang="ko-KR" dirty="0"/>
          </a:p>
          <a:p>
            <a:r>
              <a:rPr lang="en-US" altLang="ko-KR" dirty="0"/>
              <a:t>In this study, the</a:t>
            </a:r>
            <a:r>
              <a:rPr lang="ko-KR" altLang="en-US" dirty="0"/>
              <a:t> </a:t>
            </a:r>
            <a:r>
              <a:rPr lang="en-US" altLang="ko-KR" dirty="0"/>
              <a:t>annealing</a:t>
            </a:r>
            <a:r>
              <a:rPr lang="ko-KR" altLang="en-US" dirty="0"/>
              <a:t> </a:t>
            </a:r>
            <a:r>
              <a:rPr lang="en-US" altLang="ko-KR" dirty="0"/>
              <a:t>effect</a:t>
            </a:r>
            <a:r>
              <a:rPr lang="ko-KR" altLang="en-US" dirty="0"/>
              <a:t> </a:t>
            </a:r>
            <a:r>
              <a:rPr lang="en-US" altLang="ko-KR" dirty="0"/>
              <a:t>on</a:t>
            </a:r>
            <a:r>
              <a:rPr lang="ko-KR" altLang="en-US" dirty="0"/>
              <a:t> </a:t>
            </a:r>
            <a:r>
              <a:rPr lang="en-US" altLang="ko-KR" dirty="0"/>
              <a:t>the</a:t>
            </a:r>
            <a:r>
              <a:rPr lang="ko-KR" altLang="en-US" dirty="0"/>
              <a:t> </a:t>
            </a:r>
            <a:r>
              <a:rPr lang="en-US" altLang="ko-KR" dirty="0"/>
              <a:t>IGZO TFT characteristics was investigated. </a:t>
            </a:r>
          </a:p>
          <a:p>
            <a:endParaRPr lang="en-US" altLang="ko-KR" dirty="0"/>
          </a:p>
          <a:p>
            <a:endParaRPr lang="en-US" altLang="ko-KR" dirty="0"/>
          </a:p>
          <a:p>
            <a:r>
              <a:rPr lang="en-US" altLang="ko-KR" dirty="0"/>
              <a:t>For the fast experiment, point contact was used instead of S/D metal electrode.</a:t>
            </a:r>
          </a:p>
          <a:p>
            <a:endParaRPr lang="en-US" altLang="ko-KR" dirty="0"/>
          </a:p>
          <a:p>
            <a:r>
              <a:rPr lang="en-US" altLang="ko-KR" dirty="0"/>
              <a:t>We investigated the effect of  the annealing temperatures up to 300 degrees C on a hot plate and the best performance was obtained for the 300 decrees C annealing.</a:t>
            </a:r>
          </a:p>
          <a:p>
            <a:endParaRPr lang="en-US" altLang="ko-KR" dirty="0"/>
          </a:p>
          <a:p>
            <a:endParaRPr lang="en-US" altLang="ko-KR" dirty="0"/>
          </a:p>
          <a:p>
            <a:r>
              <a:rPr lang="en-US" altLang="ko-KR" dirty="0"/>
              <a:t>We varied the oxygen flow during deposition of IGZO. 10 </a:t>
            </a:r>
            <a:r>
              <a:rPr lang="en-US" altLang="ko-KR" dirty="0" err="1"/>
              <a:t>sccm</a:t>
            </a:r>
            <a:r>
              <a:rPr lang="en-US" altLang="ko-KR" dirty="0"/>
              <a:t> sample shows better performance than 5 </a:t>
            </a:r>
            <a:r>
              <a:rPr lang="en-US" altLang="ko-KR" dirty="0" err="1"/>
              <a:t>sccm</a:t>
            </a:r>
            <a:r>
              <a:rPr lang="en-US" altLang="ko-KR" dirty="0"/>
              <a:t> sample. </a:t>
            </a:r>
          </a:p>
          <a:p>
            <a:endParaRPr lang="en-US" altLang="ko-KR" dirty="0"/>
          </a:p>
          <a:p>
            <a:endParaRPr lang="en-US" altLang="ko-KR" dirty="0"/>
          </a:p>
          <a:p>
            <a:pPr marL="0" marR="0" lvl="0" indent="0" algn="l" defTabSz="914400" rtl="0" eaLnBrk="1" fontAlgn="auto" latinLnBrk="1" hangingPunct="1">
              <a:lnSpc>
                <a:spcPct val="100000"/>
              </a:lnSpc>
              <a:spcBef>
                <a:spcPts val="0"/>
              </a:spcBef>
              <a:spcAft>
                <a:spcPts val="0"/>
              </a:spcAft>
              <a:buClrTx/>
              <a:buSzTx/>
              <a:buFontTx/>
              <a:buNone/>
              <a:tabLst/>
              <a:defRPr/>
            </a:pPr>
            <a:r>
              <a:rPr lang="en-US" altLang="ko-KR" dirty="0"/>
              <a:t>We obtained best performance after annealing at 300 degrees C.  The mobility of </a:t>
            </a:r>
            <a:r>
              <a:rPr lang="en-US" altLang="ko-KR" dirty="0">
                <a:latin typeface="함초롬바탕" panose="02030604000101010101" pitchFamily="18" charset="-127"/>
                <a:ea typeface="함초롬바탕" panose="02030604000101010101" pitchFamily="18" charset="-127"/>
                <a:cs typeface="함초롬바탕" panose="02030604000101010101" pitchFamily="18" charset="-127"/>
              </a:rPr>
              <a:t>5.93 cm</a:t>
            </a:r>
            <a:r>
              <a:rPr lang="en-US" altLang="ko-KR" baseline="30000" dirty="0">
                <a:latin typeface="함초롬바탕" panose="02030604000101010101" pitchFamily="18" charset="-127"/>
                <a:ea typeface="함초롬바탕" panose="02030604000101010101" pitchFamily="18" charset="-127"/>
                <a:cs typeface="함초롬바탕" panose="02030604000101010101" pitchFamily="18" charset="-127"/>
              </a:rPr>
              <a:t>2</a:t>
            </a:r>
            <a:r>
              <a:rPr lang="en-US" altLang="ko-KR" dirty="0">
                <a:latin typeface="함초롬바탕" panose="02030604000101010101" pitchFamily="18" charset="-127"/>
                <a:ea typeface="함초롬바탕" panose="02030604000101010101" pitchFamily="18" charset="-127"/>
                <a:cs typeface="함초롬바탕" panose="02030604000101010101" pitchFamily="18" charset="-127"/>
              </a:rPr>
              <a:t>/V.s</a:t>
            </a:r>
            <a:endParaRPr lang="ko-KR" altLang="en-US" b="1" dirty="0">
              <a:latin typeface="함초롬바탕" panose="02030604000101010101" pitchFamily="18" charset="-127"/>
              <a:ea typeface="함초롬바탕" panose="02030604000101010101" pitchFamily="18" charset="-127"/>
              <a:cs typeface="함초롬바탕" panose="02030604000101010101" pitchFamily="18" charset="-127"/>
            </a:endParaRPr>
          </a:p>
          <a:p>
            <a:pPr marL="0" marR="0" lvl="0" indent="0" algn="l" defTabSz="914400" rtl="0" eaLnBrk="1" fontAlgn="auto" latinLnBrk="1" hangingPunct="1">
              <a:lnSpc>
                <a:spcPct val="100000"/>
              </a:lnSpc>
              <a:spcBef>
                <a:spcPts val="0"/>
              </a:spcBef>
              <a:spcAft>
                <a:spcPts val="0"/>
              </a:spcAft>
              <a:buClrTx/>
              <a:buSzTx/>
              <a:buFontTx/>
              <a:buNone/>
              <a:tabLst/>
              <a:defRPr/>
            </a:pPr>
            <a:r>
              <a:rPr lang="en-US" altLang="ko-KR" dirty="0"/>
              <a:t> and on-off ration of </a:t>
            </a:r>
            <a:r>
              <a:rPr lang="en-US" altLang="ko-KR" dirty="0">
                <a:latin typeface="함초롬바탕" panose="02030604000101010101" pitchFamily="18" charset="-127"/>
                <a:ea typeface="함초롬바탕" panose="02030604000101010101" pitchFamily="18" charset="-127"/>
                <a:cs typeface="함초롬바탕" panose="02030604000101010101" pitchFamily="18" charset="-127"/>
              </a:rPr>
              <a:t>4.47x10</a:t>
            </a:r>
            <a:r>
              <a:rPr lang="en-US" altLang="ko-KR" baseline="30000" dirty="0">
                <a:latin typeface="함초롬바탕" panose="02030604000101010101" pitchFamily="18" charset="-127"/>
                <a:ea typeface="함초롬바탕" panose="02030604000101010101" pitchFamily="18" charset="-127"/>
                <a:cs typeface="함초롬바탕" panose="02030604000101010101" pitchFamily="18" charset="-127"/>
              </a:rPr>
              <a:t>6  </a:t>
            </a:r>
            <a:r>
              <a:rPr lang="en-US" altLang="ko-KR" baseline="0" dirty="0">
                <a:latin typeface="함초롬바탕" panose="02030604000101010101" pitchFamily="18" charset="-127"/>
                <a:ea typeface="함초롬바탕" panose="02030604000101010101" pitchFamily="18" charset="-127"/>
                <a:cs typeface="함초롬바탕" panose="02030604000101010101" pitchFamily="18" charset="-127"/>
              </a:rPr>
              <a:t>were obtained.</a:t>
            </a:r>
            <a:endParaRPr lang="ko-KR" altLang="en-US" b="1" baseline="0" dirty="0">
              <a:latin typeface="함초롬바탕" panose="02030604000101010101" pitchFamily="18" charset="-127"/>
              <a:ea typeface="함초롬바탕" panose="02030604000101010101" pitchFamily="18" charset="-127"/>
              <a:cs typeface="함초롬바탕" panose="02030604000101010101" pitchFamily="18" charset="-127"/>
            </a:endParaRPr>
          </a:p>
          <a:p>
            <a:r>
              <a:rPr lang="en-US" altLang="ko-KR" dirty="0"/>
              <a:t> </a:t>
            </a:r>
          </a:p>
          <a:p>
            <a:endParaRPr lang="en-US" altLang="ko-KR" dirty="0"/>
          </a:p>
          <a:p>
            <a:r>
              <a:rPr lang="en-US" altLang="ko-KR" dirty="0"/>
              <a:t>S / D </a:t>
            </a:r>
            <a:r>
              <a:rPr lang="ko-KR" altLang="en-US" dirty="0"/>
              <a:t>증착 후 플라즈마 손상 및 </a:t>
            </a:r>
            <a:r>
              <a:rPr lang="en-US" altLang="ko-KR" dirty="0"/>
              <a:t>annealing</a:t>
            </a:r>
            <a:r>
              <a:rPr lang="ko-KR" altLang="en-US" dirty="0"/>
              <a:t> 등에 소요되는 시간을 줄이기 위해 </a:t>
            </a:r>
            <a:r>
              <a:rPr lang="en-US" altLang="ko-KR" dirty="0"/>
              <a:t>S / D </a:t>
            </a:r>
            <a:r>
              <a:rPr lang="ko-KR" altLang="en-US" dirty="0"/>
              <a:t>증착 대신 텅스텐 팁으로</a:t>
            </a:r>
            <a:r>
              <a:rPr lang="en-US" altLang="ko-KR" dirty="0"/>
              <a:t> point contact</a:t>
            </a:r>
            <a:r>
              <a:rPr lang="ko-KR" altLang="en-US" dirty="0"/>
              <a:t> 으로 측정했습니다</a:t>
            </a:r>
            <a:r>
              <a:rPr lang="en-US" altLang="ko-KR" dirty="0"/>
              <a:t>.</a:t>
            </a:r>
            <a:r>
              <a:rPr lang="ko-KR" altLang="en-US" dirty="0"/>
              <a:t> </a:t>
            </a:r>
            <a:endParaRPr lang="en-US" altLang="ko-KR" dirty="0"/>
          </a:p>
          <a:p>
            <a:endParaRPr lang="en-US" altLang="ko-KR" dirty="0"/>
          </a:p>
          <a:p>
            <a:r>
              <a:rPr lang="en-US" altLang="ko-KR" dirty="0"/>
              <a:t>Hot plate</a:t>
            </a:r>
            <a:r>
              <a:rPr lang="ko-KR" altLang="en-US" dirty="0"/>
              <a:t>에서 </a:t>
            </a:r>
            <a:r>
              <a:rPr lang="en-US" altLang="ko-KR" dirty="0"/>
              <a:t>annealing</a:t>
            </a:r>
            <a:r>
              <a:rPr lang="ko-KR" altLang="en-US" dirty="0"/>
              <a:t> 했을 때</a:t>
            </a:r>
            <a:r>
              <a:rPr lang="en-US" altLang="ko-KR" dirty="0"/>
              <a:t>,</a:t>
            </a:r>
            <a:r>
              <a:rPr lang="ko-KR" altLang="en-US" dirty="0"/>
              <a:t> </a:t>
            </a:r>
            <a:r>
              <a:rPr lang="en-US" altLang="ko-KR" dirty="0"/>
              <a:t>300</a:t>
            </a:r>
            <a:r>
              <a:rPr lang="ko-KR" altLang="en-US" baseline="0" dirty="0"/>
              <a:t>도 에서 안정화된 동작 전압과 높은 전류를 확인 하였다</a:t>
            </a:r>
            <a:r>
              <a:rPr lang="en-US" altLang="ko-KR" baseline="0" dirty="0"/>
              <a:t>.</a:t>
            </a:r>
          </a:p>
          <a:p>
            <a:endParaRPr lang="en-US" altLang="ko-KR" dirty="0"/>
          </a:p>
          <a:p>
            <a:r>
              <a:rPr lang="ko-KR" altLang="en-US" dirty="0"/>
              <a:t>산소 유량 </a:t>
            </a:r>
            <a:r>
              <a:rPr lang="en-US" altLang="ko-KR" dirty="0"/>
              <a:t>(5, 10 sccm)</a:t>
            </a:r>
            <a:r>
              <a:rPr lang="ko-KR" altLang="en-US" dirty="0"/>
              <a:t>에 의한 증착 후에 측정 한 결과</a:t>
            </a:r>
            <a:r>
              <a:rPr lang="en-US" altLang="ko-KR" dirty="0"/>
              <a:t>, 5 sccm</a:t>
            </a:r>
            <a:r>
              <a:rPr lang="ko-KR" altLang="en-US" dirty="0"/>
              <a:t>보다 </a:t>
            </a:r>
            <a:r>
              <a:rPr lang="en-US" altLang="ko-KR" dirty="0"/>
              <a:t>10 sccm </a:t>
            </a:r>
            <a:r>
              <a:rPr lang="ko-KR" altLang="en-US" dirty="0"/>
              <a:t>더 양호한 전류 값을 나타났고</a:t>
            </a:r>
            <a:r>
              <a:rPr lang="en-US" altLang="ko-KR" dirty="0"/>
              <a:t>, 300</a:t>
            </a:r>
            <a:r>
              <a:rPr lang="ko-KR" altLang="en-US" dirty="0"/>
              <a:t>도 에서 </a:t>
            </a:r>
            <a:r>
              <a:rPr lang="en-US" altLang="ko-KR" dirty="0" err="1"/>
              <a:t>Vds</a:t>
            </a:r>
            <a:r>
              <a:rPr lang="ko-KR" altLang="en-US" dirty="0"/>
              <a:t>가</a:t>
            </a:r>
            <a:r>
              <a:rPr lang="en-US" altLang="ko-KR" dirty="0"/>
              <a:t> 20V</a:t>
            </a:r>
            <a:r>
              <a:rPr lang="ko-KR" altLang="en-US" dirty="0" err="1"/>
              <a:t>일때</a:t>
            </a:r>
            <a:r>
              <a:rPr lang="ko-KR" altLang="en-US" dirty="0"/>
              <a:t> </a:t>
            </a:r>
            <a:r>
              <a:rPr lang="en-US" altLang="ko-KR" dirty="0"/>
              <a:t>10</a:t>
            </a:r>
            <a:r>
              <a:rPr lang="ko-KR" altLang="en-US" dirty="0"/>
              <a:t>의 전류 값이 측정되었다</a:t>
            </a:r>
            <a:r>
              <a:rPr lang="en-US" altLang="ko-KR" dirty="0"/>
              <a:t>.</a:t>
            </a:r>
          </a:p>
          <a:p>
            <a:endParaRPr lang="en-US" altLang="ko-KR" dirty="0"/>
          </a:p>
          <a:p>
            <a:r>
              <a:rPr lang="en-US" altLang="ko-KR" dirty="0"/>
              <a:t>250 ℃ </a:t>
            </a:r>
            <a:r>
              <a:rPr lang="ko-KR" altLang="en-US" dirty="0"/>
              <a:t>이상의 온도에서 </a:t>
            </a:r>
            <a:r>
              <a:rPr lang="en-US" altLang="ko-KR" dirty="0"/>
              <a:t>annealing</a:t>
            </a:r>
            <a:r>
              <a:rPr lang="ko-KR" altLang="en-US" dirty="0"/>
              <a:t>으로 인한 물성의 향상을 확인했다</a:t>
            </a:r>
            <a:r>
              <a:rPr lang="en-US" altLang="ko-KR" dirty="0"/>
              <a:t>.</a:t>
            </a:r>
          </a:p>
          <a:p>
            <a:endParaRPr lang="ko-KR" altLang="en-US" dirty="0"/>
          </a:p>
        </p:txBody>
      </p:sp>
      <p:sp>
        <p:nvSpPr>
          <p:cNvPr id="4" name="슬라이드 번호 개체 틀 3"/>
          <p:cNvSpPr>
            <a:spLocks noGrp="1"/>
          </p:cNvSpPr>
          <p:nvPr>
            <p:ph type="sldNum" sz="quarter" idx="10"/>
          </p:nvPr>
        </p:nvSpPr>
        <p:spPr/>
        <p:txBody>
          <a:bodyPr/>
          <a:lstStyle/>
          <a:p>
            <a:fld id="{791AD682-A3B1-4661-8168-F39A996E109A}" type="slidenum">
              <a:rPr lang="ko-KR" altLang="en-US" smtClean="0"/>
              <a:t>10</a:t>
            </a:fld>
            <a:endParaRPr lang="ko-KR" altLang="en-US"/>
          </a:p>
        </p:txBody>
      </p:sp>
    </p:spTree>
    <p:extLst>
      <p:ext uri="{BB962C8B-B14F-4D97-AF65-F5344CB8AC3E}">
        <p14:creationId xmlns:p14="http://schemas.microsoft.com/office/powerpoint/2010/main" val="419104354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r>
              <a:rPr lang="en-US" altLang="ko-KR" dirty="0"/>
              <a:t>I will finish my presentation.</a:t>
            </a:r>
          </a:p>
          <a:p>
            <a:r>
              <a:rPr lang="en-US" altLang="ko-KR" dirty="0"/>
              <a:t>Thank you.</a:t>
            </a:r>
          </a:p>
          <a:p>
            <a:endParaRPr lang="en-US" altLang="ko-KR" dirty="0"/>
          </a:p>
          <a:p>
            <a:r>
              <a:rPr lang="ko-KR" altLang="en-US" dirty="0"/>
              <a:t>이상으로 제가 준비한 발표를 마치겠습니다</a:t>
            </a:r>
            <a:r>
              <a:rPr lang="en-US" altLang="ko-KR" dirty="0"/>
              <a:t>.</a:t>
            </a:r>
          </a:p>
          <a:p>
            <a:r>
              <a:rPr lang="ko-KR" altLang="en-US" dirty="0"/>
              <a:t>감사합니다</a:t>
            </a:r>
            <a:r>
              <a:rPr lang="en-US" altLang="ko-KR" dirty="0"/>
              <a:t>.</a:t>
            </a:r>
            <a:endParaRPr lang="ko-KR" altLang="en-US" dirty="0"/>
          </a:p>
        </p:txBody>
      </p:sp>
      <p:sp>
        <p:nvSpPr>
          <p:cNvPr id="4" name="슬라이드 번호 개체 틀 3"/>
          <p:cNvSpPr>
            <a:spLocks noGrp="1"/>
          </p:cNvSpPr>
          <p:nvPr>
            <p:ph type="sldNum" sz="quarter" idx="10"/>
          </p:nvPr>
        </p:nvSpPr>
        <p:spPr/>
        <p:txBody>
          <a:bodyPr/>
          <a:lstStyle/>
          <a:p>
            <a:fld id="{791AD682-A3B1-4661-8168-F39A996E109A}" type="slidenum">
              <a:rPr lang="ko-KR" altLang="en-US" smtClean="0"/>
              <a:t>11</a:t>
            </a:fld>
            <a:endParaRPr lang="ko-KR" altLang="en-US"/>
          </a:p>
        </p:txBody>
      </p:sp>
    </p:spTree>
    <p:extLst>
      <p:ext uri="{BB962C8B-B14F-4D97-AF65-F5344CB8AC3E}">
        <p14:creationId xmlns:p14="http://schemas.microsoft.com/office/powerpoint/2010/main" val="33758622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r>
              <a:rPr lang="en-US" altLang="ko-KR" dirty="0"/>
              <a:t>This slide shows contents.</a:t>
            </a:r>
          </a:p>
          <a:p>
            <a:r>
              <a:rPr lang="en-US" altLang="ko-KR" dirty="0"/>
              <a:t>At first, the introduction, net experiment and result, finally  conclusion.</a:t>
            </a:r>
          </a:p>
          <a:p>
            <a:endParaRPr lang="en-US" altLang="ko-KR" dirty="0"/>
          </a:p>
          <a:p>
            <a:r>
              <a:rPr lang="ko-KR" altLang="en-US" dirty="0"/>
              <a:t>이 슬라이드는 목차입니다</a:t>
            </a:r>
            <a:r>
              <a:rPr lang="en-US" altLang="ko-KR" dirty="0"/>
              <a:t>. </a:t>
            </a:r>
          </a:p>
          <a:p>
            <a:r>
              <a:rPr lang="ko-KR" altLang="en-US" dirty="0"/>
              <a:t>첫번째 </a:t>
            </a:r>
            <a:r>
              <a:rPr lang="en-US" altLang="ko-KR" dirty="0"/>
              <a:t>introduction</a:t>
            </a:r>
            <a:r>
              <a:rPr lang="ko-KR" altLang="en-US" dirty="0"/>
              <a:t> 부터 </a:t>
            </a:r>
            <a:r>
              <a:rPr lang="en-US" altLang="ko-KR" dirty="0"/>
              <a:t>experiment, Result conclusion </a:t>
            </a:r>
            <a:r>
              <a:rPr lang="ko-KR" altLang="en-US" dirty="0"/>
              <a:t>순서로 진행 됩니다</a:t>
            </a:r>
            <a:r>
              <a:rPr lang="en-US" altLang="ko-KR" dirty="0"/>
              <a:t>.</a:t>
            </a:r>
            <a:endParaRPr lang="ko-KR" altLang="en-US" dirty="0"/>
          </a:p>
        </p:txBody>
      </p:sp>
      <p:sp>
        <p:nvSpPr>
          <p:cNvPr id="4" name="슬라이드 번호 개체 틀 3"/>
          <p:cNvSpPr>
            <a:spLocks noGrp="1"/>
          </p:cNvSpPr>
          <p:nvPr>
            <p:ph type="sldNum" sz="quarter" idx="10"/>
          </p:nvPr>
        </p:nvSpPr>
        <p:spPr/>
        <p:txBody>
          <a:bodyPr/>
          <a:lstStyle/>
          <a:p>
            <a:fld id="{791AD682-A3B1-4661-8168-F39A996E109A}" type="slidenum">
              <a:rPr lang="ko-KR" altLang="en-US" smtClean="0"/>
              <a:t>2</a:t>
            </a:fld>
            <a:endParaRPr lang="ko-KR" altLang="en-US"/>
          </a:p>
        </p:txBody>
      </p:sp>
    </p:spTree>
    <p:extLst>
      <p:ext uri="{BB962C8B-B14F-4D97-AF65-F5344CB8AC3E}">
        <p14:creationId xmlns:p14="http://schemas.microsoft.com/office/powerpoint/2010/main" val="30818514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pPr marL="0" marR="0" lvl="0" indent="0" algn="l" defTabSz="914400" rtl="0" eaLnBrk="1" fontAlgn="auto" latinLnBrk="1" hangingPunct="1">
              <a:lnSpc>
                <a:spcPct val="100000"/>
              </a:lnSpc>
              <a:spcBef>
                <a:spcPts val="0"/>
              </a:spcBef>
              <a:spcAft>
                <a:spcPts val="0"/>
              </a:spcAft>
              <a:buClrTx/>
              <a:buSzTx/>
              <a:buFontTx/>
              <a:buNone/>
              <a:tabLst/>
              <a:defRPr/>
            </a:pPr>
            <a:r>
              <a:rPr lang="en-US" altLang="ko-KR" sz="1200" b="1" dirty="0">
                <a:latin typeface="함초롬바탕" panose="02030604000101010101" pitchFamily="18" charset="-127"/>
                <a:ea typeface="함초롬바탕" panose="02030604000101010101" pitchFamily="18" charset="-127"/>
                <a:cs typeface="함초롬바탕" panose="02030604000101010101" pitchFamily="18" charset="-127"/>
              </a:rPr>
              <a:t>In this slide, I will briefly explain the effect of annealing on IGZO.</a:t>
            </a:r>
          </a:p>
          <a:p>
            <a:pPr>
              <a:lnSpc>
                <a:spcPct val="150000"/>
              </a:lnSpc>
              <a:buFont typeface="Wingdings" panose="05000000000000000000" pitchFamily="2" charset="2"/>
              <a:buChar char="l"/>
            </a:pPr>
            <a:r>
              <a:rPr lang="en-US" altLang="ko-KR" sz="1200" b="1" dirty="0">
                <a:latin typeface="함초롬바탕" panose="02030604000101010101" pitchFamily="18" charset="-127"/>
                <a:ea typeface="함초롬바탕" panose="02030604000101010101" pitchFamily="18" charset="-127"/>
                <a:cs typeface="함초롬바탕" panose="02030604000101010101" pitchFamily="18" charset="-127"/>
              </a:rPr>
              <a:t>IGZO TFTs are known to have various bonding changes due to  annealing after deposition. </a:t>
            </a:r>
          </a:p>
          <a:p>
            <a:pPr>
              <a:lnSpc>
                <a:spcPct val="150000"/>
              </a:lnSpc>
              <a:buFont typeface="Wingdings" panose="05000000000000000000" pitchFamily="2" charset="2"/>
              <a:buChar char="l"/>
            </a:pPr>
            <a:r>
              <a:rPr lang="en-US" altLang="ko-KR" sz="1200" b="1" dirty="0">
                <a:latin typeface="함초롬바탕" panose="02030604000101010101" pitchFamily="18" charset="-127"/>
                <a:ea typeface="함초롬바탕" panose="02030604000101010101" pitchFamily="18" charset="-127"/>
                <a:cs typeface="함초롬바탕" panose="02030604000101010101" pitchFamily="18" charset="-127"/>
              </a:rPr>
              <a:t>Such a change results in a change of electrical properties.  The defects are reduced in the band gap after annealing, which  improves the electrical  properties.</a:t>
            </a:r>
            <a:endParaRPr lang="ko-KR" altLang="en-US" sz="1200" b="1" dirty="0">
              <a:latin typeface="함초롬바탕" panose="02030604000101010101" pitchFamily="18" charset="-127"/>
              <a:ea typeface="함초롬바탕" panose="02030604000101010101" pitchFamily="18" charset="-127"/>
              <a:cs typeface="함초롬바탕" panose="02030604000101010101" pitchFamily="18" charset="-127"/>
            </a:endParaRPr>
          </a:p>
          <a:p>
            <a:pPr marL="0" marR="0" lvl="0" indent="0" algn="l" defTabSz="914400" rtl="0" eaLnBrk="1" fontAlgn="auto" latinLnBrk="1" hangingPunct="1">
              <a:lnSpc>
                <a:spcPct val="100000"/>
              </a:lnSpc>
              <a:spcBef>
                <a:spcPts val="0"/>
              </a:spcBef>
              <a:spcAft>
                <a:spcPts val="0"/>
              </a:spcAft>
              <a:buClrTx/>
              <a:buSzTx/>
              <a:buFontTx/>
              <a:buNone/>
              <a:tabLst/>
              <a:defRPr/>
            </a:pPr>
            <a:r>
              <a:rPr lang="en-US" altLang="ko-KR" sz="1200" b="1" dirty="0">
                <a:latin typeface="함초롬바탕" panose="02030604000101010101" pitchFamily="18" charset="-127"/>
                <a:ea typeface="함초롬바탕" panose="02030604000101010101" pitchFamily="18" charset="-127"/>
                <a:cs typeface="함초롬바탕" panose="02030604000101010101" pitchFamily="18" charset="-127"/>
              </a:rPr>
              <a:t>.</a:t>
            </a:r>
            <a:endParaRPr lang="ko-KR" altLang="en-US" sz="1200" b="1" dirty="0">
              <a:latin typeface="함초롬바탕" panose="02030604000101010101" pitchFamily="18" charset="-127"/>
              <a:ea typeface="함초롬바탕" panose="02030604000101010101" pitchFamily="18" charset="-127"/>
              <a:cs typeface="함초롬바탕" panose="02030604000101010101" pitchFamily="18" charset="-127"/>
            </a:endParaRPr>
          </a:p>
          <a:p>
            <a:r>
              <a:rPr lang="en-US" altLang="ko-KR" dirty="0"/>
              <a:t>Fig.1 on the right. Is trap densities of a-IGZO and a-Si  before and after annealing.</a:t>
            </a:r>
          </a:p>
          <a:p>
            <a:r>
              <a:rPr lang="en-US" altLang="ko-KR" dirty="0"/>
              <a:t>The graph shows that trap densities between the fermi level and the conduction band which affect the TFT properties, </a:t>
            </a:r>
          </a:p>
          <a:p>
            <a:r>
              <a:rPr lang="en-US" altLang="ko-KR" dirty="0"/>
              <a:t>The graph shows that the trap densities decrease after annealing.</a:t>
            </a:r>
          </a:p>
          <a:p>
            <a:r>
              <a:rPr lang="en-US" altLang="ko-KR" dirty="0"/>
              <a:t>It can be expected that the defects inside the band gap will be reduced and the characteristics of the IGZO can be improved.</a:t>
            </a:r>
          </a:p>
          <a:p>
            <a:endParaRPr lang="en-US" altLang="ko-KR" dirty="0"/>
          </a:p>
          <a:p>
            <a:r>
              <a:rPr lang="ko-KR" altLang="en-US" dirty="0"/>
              <a:t>이번</a:t>
            </a:r>
            <a:r>
              <a:rPr lang="en-US" altLang="ko-KR" dirty="0"/>
              <a:t> </a:t>
            </a:r>
            <a:r>
              <a:rPr lang="ko-KR" altLang="en-US" dirty="0"/>
              <a:t>슬라이드에서는 </a:t>
            </a:r>
            <a:r>
              <a:rPr lang="en-US" altLang="ko-KR" dirty="0"/>
              <a:t>IGZO</a:t>
            </a:r>
            <a:r>
              <a:rPr lang="ko-KR" altLang="en-US" dirty="0"/>
              <a:t>의 열처리 효과에 대해 간단히 설명 드리겠습니다</a:t>
            </a:r>
            <a:r>
              <a:rPr lang="en-US" altLang="ko-KR" dirty="0"/>
              <a:t>.</a:t>
            </a:r>
          </a:p>
          <a:p>
            <a:r>
              <a:rPr lang="en-US" altLang="ko-KR" dirty="0"/>
              <a:t>IGZO TFT</a:t>
            </a:r>
            <a:r>
              <a:rPr lang="ko-KR" altLang="en-US" dirty="0"/>
              <a:t>는 증착 후 </a:t>
            </a:r>
            <a:r>
              <a:rPr lang="en-US" altLang="ko-KR" dirty="0"/>
              <a:t>annealing</a:t>
            </a:r>
            <a:r>
              <a:rPr lang="ko-KR" altLang="en-US" dirty="0"/>
              <a:t>으로 인해 다양한 결합 변화를 갖는 것으로 알려져 있습니다</a:t>
            </a:r>
            <a:r>
              <a:rPr lang="en-US" altLang="ko-KR" dirty="0"/>
              <a:t>. </a:t>
            </a:r>
            <a:r>
              <a:rPr lang="ko-KR" altLang="en-US" dirty="0"/>
              <a:t>이러한 변화는 특성의 변화에 기인하며</a:t>
            </a:r>
            <a:r>
              <a:rPr lang="en-US" altLang="ko-KR" dirty="0"/>
              <a:t>, band gap</a:t>
            </a:r>
            <a:r>
              <a:rPr lang="ko-KR" altLang="en-US" dirty="0"/>
              <a:t>의 내부 결함이 감소되어 특성이 개선됩니다</a:t>
            </a:r>
            <a:r>
              <a:rPr lang="en-US" altLang="ko-KR" dirty="0"/>
              <a:t>.</a:t>
            </a:r>
          </a:p>
          <a:p>
            <a:r>
              <a:rPr lang="ko-KR" altLang="en-US" dirty="0"/>
              <a:t>오른쪽에 있는 </a:t>
            </a:r>
            <a:r>
              <a:rPr lang="en-US" altLang="ko-KR" dirty="0"/>
              <a:t>Fig.1. </a:t>
            </a:r>
            <a:r>
              <a:rPr lang="ko-KR" altLang="en-US" dirty="0"/>
              <a:t>는 </a:t>
            </a:r>
            <a:r>
              <a:rPr lang="en-US" altLang="ko-KR" dirty="0"/>
              <a:t>annealing</a:t>
            </a:r>
            <a:r>
              <a:rPr lang="ko-KR" altLang="en-US" dirty="0"/>
              <a:t> 전</a:t>
            </a:r>
            <a:r>
              <a:rPr lang="en-US" altLang="ko-KR" dirty="0"/>
              <a:t>.</a:t>
            </a:r>
            <a:r>
              <a:rPr lang="ko-KR" altLang="en-US" dirty="0"/>
              <a:t>후 </a:t>
            </a:r>
            <a:r>
              <a:rPr lang="en-US" altLang="ko-KR" dirty="0"/>
              <a:t>a-IGZO </a:t>
            </a:r>
            <a:r>
              <a:rPr lang="ko-KR" altLang="en-US" dirty="0"/>
              <a:t>트랩 밀도와 </a:t>
            </a:r>
            <a:r>
              <a:rPr lang="en-US" altLang="ko-KR" dirty="0"/>
              <a:t>a-Si </a:t>
            </a:r>
            <a:r>
              <a:rPr lang="ko-KR" altLang="en-US" dirty="0"/>
              <a:t>트랩 밀도 입니다</a:t>
            </a:r>
            <a:r>
              <a:rPr lang="en-US" altLang="ko-KR" dirty="0"/>
              <a:t>.</a:t>
            </a:r>
          </a:p>
          <a:p>
            <a:r>
              <a:rPr lang="en-US" altLang="ko-KR" dirty="0"/>
              <a:t>N-type</a:t>
            </a:r>
            <a:r>
              <a:rPr lang="ko-KR" altLang="en-US" dirty="0"/>
              <a:t>인 </a:t>
            </a:r>
            <a:r>
              <a:rPr lang="en-US" altLang="ko-KR" dirty="0"/>
              <a:t>IGZO</a:t>
            </a:r>
            <a:r>
              <a:rPr lang="ko-KR" altLang="en-US" dirty="0"/>
              <a:t>는 </a:t>
            </a:r>
            <a:r>
              <a:rPr lang="en-US" altLang="ko-KR" dirty="0"/>
              <a:t>fermi level</a:t>
            </a:r>
            <a:r>
              <a:rPr lang="ko-KR" altLang="en-US" dirty="0"/>
              <a:t>과 </a:t>
            </a:r>
            <a:r>
              <a:rPr lang="en-US" altLang="ko-KR" dirty="0"/>
              <a:t>conduction band</a:t>
            </a:r>
            <a:r>
              <a:rPr lang="ko-KR" altLang="en-US" dirty="0"/>
              <a:t> 사이의 트랩이 </a:t>
            </a:r>
            <a:r>
              <a:rPr lang="en-US" altLang="ko-KR" dirty="0"/>
              <a:t>TFT </a:t>
            </a:r>
            <a:r>
              <a:rPr lang="ko-KR" altLang="en-US" dirty="0"/>
              <a:t>특성에 영향을 주는데 </a:t>
            </a:r>
            <a:r>
              <a:rPr lang="en-US" altLang="ko-KR" dirty="0"/>
              <a:t>annealing</a:t>
            </a:r>
            <a:r>
              <a:rPr lang="ko-KR" altLang="en-US" dirty="0"/>
              <a:t> 후 트랩 밀도가 줄어든 것을 볼 수 있습니다</a:t>
            </a:r>
            <a:r>
              <a:rPr lang="en-US" altLang="ko-KR" dirty="0"/>
              <a:t>.</a:t>
            </a:r>
          </a:p>
          <a:p>
            <a:r>
              <a:rPr lang="en-US" altLang="ko-KR" dirty="0"/>
              <a:t>Band</a:t>
            </a:r>
            <a:r>
              <a:rPr lang="ko-KR" altLang="en-US" dirty="0"/>
              <a:t> </a:t>
            </a:r>
            <a:r>
              <a:rPr lang="en-US" altLang="ko-KR" dirty="0"/>
              <a:t>gap</a:t>
            </a:r>
            <a:r>
              <a:rPr lang="ko-KR" altLang="en-US" dirty="0"/>
              <a:t> 내부의 결함이 줄어들어 </a:t>
            </a:r>
            <a:r>
              <a:rPr lang="en-US" altLang="ko-KR" dirty="0"/>
              <a:t>IGZO</a:t>
            </a:r>
            <a:r>
              <a:rPr lang="ko-KR" altLang="en-US" dirty="0"/>
              <a:t>의 특성이 개선 될 수 있다는 것을 예상 할 수 있습니다</a:t>
            </a:r>
            <a:r>
              <a:rPr lang="en-US" altLang="ko-KR" dirty="0"/>
              <a:t>.</a:t>
            </a:r>
            <a:endParaRPr lang="ko-KR" altLang="en-US" dirty="0"/>
          </a:p>
        </p:txBody>
      </p:sp>
      <p:sp>
        <p:nvSpPr>
          <p:cNvPr id="4" name="슬라이드 번호 개체 틀 3"/>
          <p:cNvSpPr>
            <a:spLocks noGrp="1"/>
          </p:cNvSpPr>
          <p:nvPr>
            <p:ph type="sldNum" sz="quarter" idx="10"/>
          </p:nvPr>
        </p:nvSpPr>
        <p:spPr/>
        <p:txBody>
          <a:bodyPr/>
          <a:lstStyle/>
          <a:p>
            <a:fld id="{791AD682-A3B1-4661-8168-F39A996E109A}" type="slidenum">
              <a:rPr lang="ko-KR" altLang="en-US" smtClean="0"/>
              <a:t>3</a:t>
            </a:fld>
            <a:endParaRPr lang="ko-KR" altLang="en-US"/>
          </a:p>
        </p:txBody>
      </p:sp>
    </p:spTree>
    <p:extLst>
      <p:ext uri="{BB962C8B-B14F-4D97-AF65-F5344CB8AC3E}">
        <p14:creationId xmlns:p14="http://schemas.microsoft.com/office/powerpoint/2010/main" val="16163223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r>
              <a:rPr lang="en-US" altLang="ko-KR" dirty="0"/>
              <a:t>This slide shows the experimental.</a:t>
            </a:r>
          </a:p>
          <a:p>
            <a:r>
              <a:rPr lang="en-US" altLang="ko-KR" dirty="0"/>
              <a:t>IGZO was deposited to a thickness of 50 nm using a shadow mask on a 300 nm thick thermal oxide wafer, </a:t>
            </a:r>
          </a:p>
          <a:p>
            <a:r>
              <a:rPr lang="en-US" altLang="ko-KR" dirty="0"/>
              <a:t>followed by annealing in a furnace or in a hot plate.</a:t>
            </a:r>
          </a:p>
          <a:p>
            <a:r>
              <a:rPr lang="en-US" altLang="ko-KR" dirty="0"/>
              <a:t>For simple experiment, we measured the TFT characteristics with tungsten tip instead of forming S / D metal electrode. </a:t>
            </a:r>
          </a:p>
          <a:p>
            <a:r>
              <a:rPr lang="en-US" altLang="ko-KR" dirty="0"/>
              <a:t>Point contact measurement reduce plasma damage because there is no sputtering process, also shorten the experiment time as we don’t need  S / D metal deposition.</a:t>
            </a:r>
          </a:p>
          <a:p>
            <a:r>
              <a:rPr lang="ko-KR" altLang="en-US" dirty="0"/>
              <a:t>이번 슬라이드는 실험 방법에 대한 설명입니다</a:t>
            </a:r>
            <a:r>
              <a:rPr lang="en-US" altLang="ko-KR" dirty="0"/>
              <a:t>.</a:t>
            </a:r>
          </a:p>
          <a:p>
            <a:r>
              <a:rPr lang="en-US" altLang="ko-KR" dirty="0"/>
              <a:t>300nm </a:t>
            </a:r>
            <a:r>
              <a:rPr lang="ko-KR" altLang="en-US" dirty="0"/>
              <a:t>열산화막 웨이퍼 위에  </a:t>
            </a:r>
            <a:r>
              <a:rPr lang="ko-KR" altLang="en-US" dirty="0" err="1"/>
              <a:t>쉐도우</a:t>
            </a:r>
            <a:r>
              <a:rPr lang="ko-KR" altLang="en-US" dirty="0"/>
              <a:t> 마스크를 사용하여 </a:t>
            </a:r>
            <a:r>
              <a:rPr lang="en-US" altLang="ko-KR" dirty="0"/>
              <a:t>RF-sputter</a:t>
            </a:r>
            <a:r>
              <a:rPr lang="ko-KR" altLang="en-US" dirty="0"/>
              <a:t>로 </a:t>
            </a:r>
            <a:r>
              <a:rPr lang="en-US" altLang="ko-KR" dirty="0"/>
              <a:t>500A </a:t>
            </a:r>
            <a:r>
              <a:rPr lang="ko-KR" altLang="en-US" dirty="0"/>
              <a:t>증착 후 </a:t>
            </a:r>
            <a:r>
              <a:rPr lang="en-US" altLang="ko-KR" dirty="0" err="1"/>
              <a:t>Furnece</a:t>
            </a:r>
            <a:r>
              <a:rPr lang="en-US" altLang="ko-KR" dirty="0"/>
              <a:t>, hot plate </a:t>
            </a:r>
            <a:r>
              <a:rPr lang="ko-KR" altLang="en-US" dirty="0"/>
              <a:t>에서 </a:t>
            </a:r>
            <a:r>
              <a:rPr lang="en-US" altLang="ko-KR" dirty="0"/>
              <a:t>annealing</a:t>
            </a:r>
            <a:r>
              <a:rPr lang="ko-KR" altLang="en-US" dirty="0"/>
              <a:t>을 진행 했습니다</a:t>
            </a:r>
            <a:r>
              <a:rPr lang="en-US" altLang="ko-KR" dirty="0"/>
              <a:t>.</a:t>
            </a:r>
          </a:p>
          <a:p>
            <a:r>
              <a:rPr lang="ko-KR" altLang="en-US" dirty="0"/>
              <a:t>간단한 실험을 위해 </a:t>
            </a:r>
            <a:r>
              <a:rPr lang="en-US" altLang="ko-KR" dirty="0"/>
              <a:t>S/D</a:t>
            </a:r>
            <a:r>
              <a:rPr lang="ko-KR" altLang="en-US" dirty="0"/>
              <a:t> 을 대체하여 텅스텐 팁으로 측정 하였는데</a:t>
            </a:r>
            <a:r>
              <a:rPr lang="en-US" altLang="ko-KR" dirty="0"/>
              <a:t>, S/D </a:t>
            </a:r>
            <a:r>
              <a:rPr lang="ko-KR" altLang="en-US" dirty="0"/>
              <a:t>증착 시 플라즈마 데미지나</a:t>
            </a:r>
            <a:r>
              <a:rPr lang="en-US" altLang="ko-KR" dirty="0"/>
              <a:t>, S/D </a:t>
            </a:r>
            <a:r>
              <a:rPr lang="ko-KR" altLang="en-US" dirty="0"/>
              <a:t>증착 시간</a:t>
            </a:r>
            <a:r>
              <a:rPr lang="en-US" altLang="ko-KR" dirty="0"/>
              <a:t>, </a:t>
            </a:r>
            <a:r>
              <a:rPr lang="ko-KR" altLang="en-US" dirty="0"/>
              <a:t>증착 후 </a:t>
            </a:r>
            <a:r>
              <a:rPr lang="en-US" altLang="ko-KR" dirty="0"/>
              <a:t>annealing</a:t>
            </a:r>
            <a:r>
              <a:rPr lang="ko-KR" altLang="en-US" dirty="0"/>
              <a:t> 소요 시간을 줄이기 위해 </a:t>
            </a:r>
            <a:r>
              <a:rPr lang="en-US" altLang="ko-KR" dirty="0"/>
              <a:t>point</a:t>
            </a:r>
            <a:r>
              <a:rPr lang="ko-KR" altLang="en-US" dirty="0"/>
              <a:t> </a:t>
            </a:r>
            <a:r>
              <a:rPr lang="en-US" altLang="ko-KR" dirty="0"/>
              <a:t>contact</a:t>
            </a:r>
            <a:r>
              <a:rPr lang="ko-KR" altLang="en-US" dirty="0"/>
              <a:t>으로 측정 하였다</a:t>
            </a:r>
            <a:r>
              <a:rPr lang="en-US" altLang="ko-KR" dirty="0"/>
              <a:t>.</a:t>
            </a:r>
          </a:p>
        </p:txBody>
      </p:sp>
      <p:sp>
        <p:nvSpPr>
          <p:cNvPr id="4" name="슬라이드 번호 개체 틀 3"/>
          <p:cNvSpPr>
            <a:spLocks noGrp="1"/>
          </p:cNvSpPr>
          <p:nvPr>
            <p:ph type="sldNum" sz="quarter" idx="10"/>
          </p:nvPr>
        </p:nvSpPr>
        <p:spPr/>
        <p:txBody>
          <a:bodyPr/>
          <a:lstStyle/>
          <a:p>
            <a:fld id="{791AD682-A3B1-4661-8168-F39A996E109A}" type="slidenum">
              <a:rPr lang="ko-KR" altLang="en-US" smtClean="0"/>
              <a:t>4</a:t>
            </a:fld>
            <a:endParaRPr lang="ko-KR" altLang="en-US"/>
          </a:p>
        </p:txBody>
      </p:sp>
    </p:spTree>
    <p:extLst>
      <p:ext uri="{BB962C8B-B14F-4D97-AF65-F5344CB8AC3E}">
        <p14:creationId xmlns:p14="http://schemas.microsoft.com/office/powerpoint/2010/main" val="27658851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r>
              <a:rPr lang="en-US" altLang="ko-KR" dirty="0"/>
              <a:t>This slide shows the transfer characteristics after annealing on a hot plate.</a:t>
            </a:r>
          </a:p>
          <a:p>
            <a:r>
              <a:rPr lang="en-US" altLang="ko-KR" dirty="0"/>
              <a:t>For the annealing temperatures below 200 degrees, there was no increase in current value even for the large gate voltage up to the 20V. And there current was same to the insulator leakage current.</a:t>
            </a:r>
          </a:p>
          <a:p>
            <a:r>
              <a:rPr lang="en-US" altLang="ko-KR" dirty="0"/>
              <a:t>The currents at the zero </a:t>
            </a:r>
            <a:r>
              <a:rPr lang="en-US" altLang="ko-KR" dirty="0" err="1"/>
              <a:t>Vds</a:t>
            </a:r>
            <a:r>
              <a:rPr lang="en-US" altLang="ko-KR" dirty="0"/>
              <a:t> are the gate leakage current.</a:t>
            </a:r>
          </a:p>
          <a:p>
            <a:r>
              <a:rPr lang="en-US" altLang="ko-KR" dirty="0"/>
              <a:t>Quite good transfer characteristics were observed for the annealing temperatures over 250 decrees. </a:t>
            </a:r>
          </a:p>
          <a:p>
            <a:r>
              <a:rPr lang="en-US" altLang="ko-KR" dirty="0"/>
              <a:t>It is believed that trap densities of the IGZO were decreased by annealing and good transfer characteristics were obtained due to decreased trap densities.</a:t>
            </a:r>
          </a:p>
          <a:p>
            <a:endParaRPr lang="en-US" altLang="ko-KR" dirty="0"/>
          </a:p>
          <a:p>
            <a:r>
              <a:rPr lang="en-US" altLang="ko-KR" dirty="0"/>
              <a:t>the IGZO TFT shows best performance after the annealing  at 300 degrees </a:t>
            </a:r>
            <a:r>
              <a:rPr lang="en-US" altLang="ko-KR" dirty="0" err="1"/>
              <a:t>celcius</a:t>
            </a:r>
            <a:r>
              <a:rPr lang="en-US" altLang="ko-KR" dirty="0"/>
              <a:t>, and a on current was 10</a:t>
            </a:r>
            <a:r>
              <a:rPr lang="en-US" altLang="ko-KR" baseline="30000" dirty="0"/>
              <a:t>-6</a:t>
            </a:r>
            <a:r>
              <a:rPr lang="en-US" altLang="ko-KR" dirty="0"/>
              <a:t>(ten to the</a:t>
            </a:r>
            <a:r>
              <a:rPr lang="en-US" altLang="ko-KR" baseline="0" dirty="0"/>
              <a:t> minus six) ampere at the</a:t>
            </a:r>
            <a:r>
              <a:rPr lang="en-US" altLang="ko-KR" dirty="0"/>
              <a:t> </a:t>
            </a:r>
            <a:r>
              <a:rPr lang="en-US" altLang="ko-KR" dirty="0" err="1"/>
              <a:t>V</a:t>
            </a:r>
            <a:r>
              <a:rPr lang="en-US" altLang="ko-KR" baseline="-25000" dirty="0" err="1"/>
              <a:t>ds</a:t>
            </a:r>
            <a:r>
              <a:rPr lang="en-US" altLang="ko-KR" baseline="0" dirty="0"/>
              <a:t> of</a:t>
            </a:r>
            <a:r>
              <a:rPr lang="en-US" altLang="ko-KR" dirty="0"/>
              <a:t> 20V.</a:t>
            </a:r>
          </a:p>
          <a:p>
            <a:r>
              <a:rPr lang="en-US" altLang="ko-KR" dirty="0"/>
              <a:t>As the annealing temperature increases from 250 degrees C to 300 decrees C, the transfer curve shifts to the right, which is thought to be due to reduced trap states in the band gab.</a:t>
            </a:r>
          </a:p>
          <a:p>
            <a:endParaRPr lang="en-US" altLang="ko-KR" dirty="0"/>
          </a:p>
          <a:p>
            <a:endParaRPr lang="en-US" altLang="ko-KR" dirty="0"/>
          </a:p>
          <a:p>
            <a:r>
              <a:rPr lang="ko-KR" altLang="en-US" dirty="0"/>
              <a:t>이 슬라이드는 </a:t>
            </a:r>
            <a:r>
              <a:rPr lang="ko-KR" altLang="en-US" dirty="0" err="1"/>
              <a:t>핫</a:t>
            </a:r>
            <a:r>
              <a:rPr lang="ko-KR" altLang="en-US" dirty="0"/>
              <a:t> 플레이트에서 </a:t>
            </a:r>
            <a:r>
              <a:rPr lang="ko-KR" altLang="en-US" dirty="0" err="1"/>
              <a:t>어닐링</a:t>
            </a:r>
            <a:r>
              <a:rPr lang="ko-KR" altLang="en-US" dirty="0"/>
              <a:t> 결과를 보여줍니다</a:t>
            </a:r>
            <a:r>
              <a:rPr lang="en-US" altLang="ko-KR" dirty="0"/>
              <a:t>.</a:t>
            </a:r>
          </a:p>
          <a:p>
            <a:r>
              <a:rPr lang="en-US" altLang="ko-KR" dirty="0"/>
              <a:t>200 ℃ </a:t>
            </a:r>
            <a:r>
              <a:rPr lang="ko-KR" altLang="en-US" dirty="0"/>
              <a:t>이하에서 </a:t>
            </a:r>
            <a:r>
              <a:rPr lang="ko-KR" altLang="en-US" dirty="0" err="1"/>
              <a:t>어닐링</a:t>
            </a:r>
            <a:r>
              <a:rPr lang="ko-KR" altLang="en-US" dirty="0"/>
              <a:t> 한 결과 </a:t>
            </a:r>
            <a:r>
              <a:rPr lang="en-US" altLang="ko-KR" dirty="0"/>
              <a:t>20V</a:t>
            </a:r>
            <a:r>
              <a:rPr lang="ko-KR" altLang="en-US" dirty="0"/>
              <a:t>의 작동 전압과 </a:t>
            </a:r>
            <a:r>
              <a:rPr lang="en-US" altLang="ko-KR" dirty="0" err="1"/>
              <a:t>Vds</a:t>
            </a:r>
            <a:r>
              <a:rPr lang="ko-KR" altLang="en-US" dirty="0"/>
              <a:t>가 증가하더라도 전류 값은 증가하지 않습니다</a:t>
            </a:r>
            <a:r>
              <a:rPr lang="en-US" altLang="ko-KR" dirty="0"/>
              <a:t>. </a:t>
            </a:r>
          </a:p>
          <a:p>
            <a:r>
              <a:rPr lang="ko-KR" altLang="en-US" dirty="0"/>
              <a:t>이것은 </a:t>
            </a:r>
            <a:r>
              <a:rPr lang="en-US" altLang="ko-KR" dirty="0"/>
              <a:t>G / I</a:t>
            </a:r>
            <a:r>
              <a:rPr lang="ko-KR" altLang="en-US" dirty="0"/>
              <a:t>를 통해 흐르는 현재의 가치가 될 것으로 예상됩니다</a:t>
            </a:r>
            <a:r>
              <a:rPr lang="en-US" altLang="ko-KR" dirty="0"/>
              <a:t>. </a:t>
            </a:r>
            <a:r>
              <a:rPr lang="ko-KR" altLang="en-US" dirty="0"/>
              <a:t>저는 이것에 대한 논문을 찾아야 한다고 생각합니다</a:t>
            </a:r>
            <a:r>
              <a:rPr lang="en-US" altLang="ko-KR" dirty="0"/>
              <a:t>.</a:t>
            </a:r>
          </a:p>
          <a:p>
            <a:r>
              <a:rPr lang="ko-KR" altLang="en-US" dirty="0"/>
              <a:t>작동 전압은 </a:t>
            </a:r>
            <a:r>
              <a:rPr lang="en-US" altLang="ko-KR" dirty="0"/>
              <a:t>250</a:t>
            </a:r>
            <a:r>
              <a:rPr lang="ko-KR" altLang="en-US" dirty="0"/>
              <a:t>도 이상에서 변화되었지만 </a:t>
            </a:r>
            <a:r>
              <a:rPr lang="en-US" altLang="ko-KR" dirty="0"/>
              <a:t>250</a:t>
            </a:r>
            <a:r>
              <a:rPr lang="ko-KR" altLang="en-US" dirty="0"/>
              <a:t>도에서 음 전압에서 작동하였으나 </a:t>
            </a:r>
            <a:r>
              <a:rPr lang="en-US" altLang="ko-KR" dirty="0"/>
              <a:t>0</a:t>
            </a:r>
            <a:r>
              <a:rPr lang="ko-KR" altLang="en-US" dirty="0"/>
              <a:t>도에서 약 </a:t>
            </a:r>
            <a:r>
              <a:rPr lang="en-US" altLang="ko-KR" dirty="0"/>
              <a:t>300</a:t>
            </a:r>
            <a:r>
              <a:rPr lang="ko-KR" altLang="en-US" dirty="0"/>
              <a:t>도에서 작동되었다</a:t>
            </a:r>
            <a:r>
              <a:rPr lang="en-US" altLang="ko-KR" dirty="0"/>
              <a:t>. IGZO </a:t>
            </a:r>
            <a:r>
              <a:rPr lang="ko-KR" altLang="en-US" dirty="0"/>
              <a:t>막은 </a:t>
            </a:r>
            <a:r>
              <a:rPr lang="ko-KR" altLang="en-US" dirty="0" err="1"/>
              <a:t>어닐링에</a:t>
            </a:r>
            <a:r>
              <a:rPr lang="ko-KR" altLang="en-US" dirty="0"/>
              <a:t> 의해 향상되지만</a:t>
            </a:r>
            <a:r>
              <a:rPr lang="en-US" altLang="ko-KR" dirty="0"/>
              <a:t>, IGZO </a:t>
            </a:r>
            <a:r>
              <a:rPr lang="ko-KR" altLang="en-US" dirty="0"/>
              <a:t>막은 </a:t>
            </a:r>
            <a:r>
              <a:rPr lang="en-US" altLang="ko-KR" dirty="0"/>
              <a:t>300 °</a:t>
            </a:r>
            <a:r>
              <a:rPr lang="ko-KR" altLang="en-US" dirty="0"/>
              <a:t>에서 최적화되고</a:t>
            </a:r>
            <a:r>
              <a:rPr lang="en-US" altLang="ko-KR" dirty="0"/>
              <a:t>, </a:t>
            </a:r>
            <a:r>
              <a:rPr lang="en-US" altLang="ko-KR" dirty="0" err="1"/>
              <a:t>Vds</a:t>
            </a:r>
            <a:r>
              <a:rPr lang="en-US" altLang="ko-KR" dirty="0"/>
              <a:t> : 20V</a:t>
            </a:r>
            <a:r>
              <a:rPr lang="ko-KR" altLang="en-US" dirty="0"/>
              <a:t>에서 </a:t>
            </a:r>
            <a:r>
              <a:rPr lang="en-US" altLang="ko-KR" dirty="0"/>
              <a:t>10-6</a:t>
            </a:r>
            <a:r>
              <a:rPr lang="ko-KR" altLang="en-US" dirty="0"/>
              <a:t>의 전류 값이 확인된다고 여겨진다</a:t>
            </a:r>
            <a:r>
              <a:rPr lang="en-US" altLang="ko-KR" dirty="0"/>
              <a:t>.</a:t>
            </a:r>
          </a:p>
          <a:p>
            <a:r>
              <a:rPr lang="ko-KR" altLang="en-US" dirty="0"/>
              <a:t>온도가 증가함에 따라</a:t>
            </a:r>
            <a:r>
              <a:rPr lang="en-US" altLang="ko-KR" dirty="0"/>
              <a:t>, </a:t>
            </a:r>
            <a:r>
              <a:rPr lang="ko-KR" altLang="en-US" dirty="0"/>
              <a:t>동작 전압은 </a:t>
            </a:r>
            <a:r>
              <a:rPr lang="ko-KR" altLang="en-US" dirty="0" err="1"/>
              <a:t>어닐링에</a:t>
            </a:r>
            <a:r>
              <a:rPr lang="ko-KR" altLang="en-US" dirty="0"/>
              <a:t> 의해 감소 ​​된 밴드 갭 </a:t>
            </a:r>
            <a:r>
              <a:rPr lang="en-US" altLang="ko-KR" dirty="0"/>
              <a:t>(band gab)</a:t>
            </a:r>
            <a:r>
              <a:rPr lang="ko-KR" altLang="en-US" dirty="0"/>
              <a:t>의 트랩으로 인한 것으로 생각되는 왼쪽으로 </a:t>
            </a:r>
            <a:r>
              <a:rPr lang="ko-KR" altLang="en-US" dirty="0" err="1"/>
              <a:t>시프트된다</a:t>
            </a:r>
            <a:r>
              <a:rPr lang="en-US" altLang="ko-KR" dirty="0"/>
              <a:t>.</a:t>
            </a:r>
            <a:endParaRPr lang="ko-KR" altLang="en-US" b="1" dirty="0"/>
          </a:p>
        </p:txBody>
      </p:sp>
      <p:sp>
        <p:nvSpPr>
          <p:cNvPr id="4" name="슬라이드 번호 개체 틀 3"/>
          <p:cNvSpPr>
            <a:spLocks noGrp="1"/>
          </p:cNvSpPr>
          <p:nvPr>
            <p:ph type="sldNum" sz="quarter" idx="10"/>
          </p:nvPr>
        </p:nvSpPr>
        <p:spPr/>
        <p:txBody>
          <a:bodyPr/>
          <a:lstStyle/>
          <a:p>
            <a:fld id="{791AD682-A3B1-4661-8168-F39A996E109A}" type="slidenum">
              <a:rPr lang="ko-KR" altLang="en-US" smtClean="0"/>
              <a:t>5</a:t>
            </a:fld>
            <a:endParaRPr lang="ko-KR" altLang="en-US"/>
          </a:p>
        </p:txBody>
      </p:sp>
    </p:spTree>
    <p:extLst>
      <p:ext uri="{BB962C8B-B14F-4D97-AF65-F5344CB8AC3E}">
        <p14:creationId xmlns:p14="http://schemas.microsoft.com/office/powerpoint/2010/main" val="24696834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r>
              <a:rPr lang="en-US" altLang="ko-KR" dirty="0"/>
              <a:t>This slide shows the TFT parameters for the annealing temperatures of  250 degrees and  300 degrees C. </a:t>
            </a:r>
          </a:p>
          <a:p>
            <a:r>
              <a:rPr lang="en-US" altLang="ko-KR" dirty="0"/>
              <a:t>Table. 1  shows the TFT parameters for both the 250 degrees C , and 300 degrees C annealing.</a:t>
            </a:r>
          </a:p>
          <a:p>
            <a:r>
              <a:rPr lang="en-US" altLang="ko-KR" dirty="0"/>
              <a:t>Annealing over a certain temperature reduces the defects in the band gab and improves the properties.</a:t>
            </a:r>
          </a:p>
          <a:p>
            <a:r>
              <a:rPr lang="en-US" altLang="ko-KR" dirty="0"/>
              <a:t>The V</a:t>
            </a:r>
            <a:r>
              <a:rPr lang="en-US" altLang="ko-KR" baseline="-25000" dirty="0"/>
              <a:t>th</a:t>
            </a:r>
            <a:r>
              <a:rPr lang="en-US" altLang="ko-KR" dirty="0"/>
              <a:t>, mobility, and on-off ratios were improved by 300-degree annealing, except the small increase of S.S.</a:t>
            </a:r>
          </a:p>
          <a:p>
            <a:r>
              <a:rPr lang="en-US" altLang="ko-KR" dirty="0"/>
              <a:t>From this data, it is thought that 300 degree annealing is the optimal annealing temp of IGZO.</a:t>
            </a:r>
          </a:p>
          <a:p>
            <a:endParaRPr lang="en-US" altLang="ko-KR" dirty="0"/>
          </a:p>
          <a:p>
            <a:r>
              <a:rPr lang="ko-KR" altLang="en-US" dirty="0"/>
              <a:t>이번 슬라이드에서는 특성 변화가 보였던 </a:t>
            </a:r>
            <a:r>
              <a:rPr lang="en-US" altLang="ko-KR" dirty="0"/>
              <a:t>250</a:t>
            </a:r>
            <a:r>
              <a:rPr lang="ko-KR" altLang="en-US" dirty="0"/>
              <a:t>도 </a:t>
            </a:r>
            <a:r>
              <a:rPr lang="en-US" altLang="ko-KR" dirty="0"/>
              <a:t>300</a:t>
            </a:r>
            <a:r>
              <a:rPr lang="ko-KR" altLang="en-US" dirty="0"/>
              <a:t>도 파라미터 값 입니다</a:t>
            </a:r>
            <a:r>
              <a:rPr lang="en-US" altLang="ko-KR" dirty="0"/>
              <a:t>.</a:t>
            </a:r>
          </a:p>
          <a:p>
            <a:r>
              <a:rPr lang="en-US" altLang="ko-KR" dirty="0"/>
              <a:t>Table.</a:t>
            </a:r>
            <a:r>
              <a:rPr lang="ko-KR" altLang="en-US" dirty="0"/>
              <a:t> </a:t>
            </a:r>
            <a:r>
              <a:rPr lang="en-US" altLang="ko-KR" dirty="0"/>
              <a:t>1</a:t>
            </a:r>
            <a:r>
              <a:rPr lang="ko-KR" altLang="en-US" dirty="0"/>
              <a:t>에 </a:t>
            </a:r>
            <a:r>
              <a:rPr lang="en-US" altLang="ko-KR" dirty="0"/>
              <a:t>(a)</a:t>
            </a:r>
            <a:r>
              <a:rPr lang="ko-KR" altLang="en-US" dirty="0"/>
              <a:t>는 </a:t>
            </a:r>
            <a:r>
              <a:rPr lang="en-US" altLang="ko-KR" dirty="0"/>
              <a:t>250</a:t>
            </a:r>
            <a:r>
              <a:rPr lang="ko-KR" altLang="en-US" dirty="0"/>
              <a:t>도의 파라미터 값이고</a:t>
            </a:r>
            <a:r>
              <a:rPr lang="en-US" altLang="ko-KR" dirty="0"/>
              <a:t>, (b)</a:t>
            </a:r>
            <a:r>
              <a:rPr lang="ko-KR" altLang="en-US" dirty="0"/>
              <a:t>는 </a:t>
            </a:r>
            <a:r>
              <a:rPr lang="en-US" altLang="ko-KR" dirty="0"/>
              <a:t>300</a:t>
            </a:r>
            <a:r>
              <a:rPr lang="ko-KR" altLang="en-US" dirty="0"/>
              <a:t>도의 파라미터 값 입니다</a:t>
            </a:r>
            <a:r>
              <a:rPr lang="en-US" altLang="ko-KR" dirty="0"/>
              <a:t>.</a:t>
            </a:r>
          </a:p>
          <a:p>
            <a:r>
              <a:rPr lang="ko-KR" altLang="en-US" dirty="0"/>
              <a:t>일정 온도 이상의 </a:t>
            </a:r>
            <a:r>
              <a:rPr lang="en-US" altLang="ko-KR" dirty="0"/>
              <a:t>annealing</a:t>
            </a:r>
            <a:r>
              <a:rPr lang="ko-KR" altLang="en-US" dirty="0"/>
              <a:t>으로 </a:t>
            </a:r>
            <a:r>
              <a:rPr lang="en-US" altLang="ko-KR" dirty="0"/>
              <a:t>band gab </a:t>
            </a:r>
            <a:r>
              <a:rPr lang="ko-KR" altLang="en-US" dirty="0"/>
              <a:t>내부 결함을 감소 시켜 특성이 향상 되어</a:t>
            </a:r>
            <a:endParaRPr lang="en-US" altLang="ko-KR" dirty="0"/>
          </a:p>
          <a:p>
            <a:r>
              <a:rPr lang="en-US" altLang="ko-KR" dirty="0"/>
              <a:t>Vth, mobility, On-off ratio</a:t>
            </a:r>
            <a:r>
              <a:rPr lang="ko-KR" altLang="en-US" dirty="0"/>
              <a:t>는 전체적으로 </a:t>
            </a:r>
            <a:r>
              <a:rPr lang="en-US" altLang="ko-KR" dirty="0"/>
              <a:t>300</a:t>
            </a:r>
            <a:r>
              <a:rPr lang="ko-KR" altLang="en-US" dirty="0"/>
              <a:t>도 </a:t>
            </a:r>
            <a:r>
              <a:rPr lang="en-US" altLang="ko-KR" dirty="0"/>
              <a:t>annealing</a:t>
            </a:r>
            <a:r>
              <a:rPr lang="ko-KR" altLang="en-US" dirty="0"/>
              <a:t>의 값이 향상 되었으며</a:t>
            </a:r>
            <a:r>
              <a:rPr lang="en-US" altLang="ko-KR" dirty="0"/>
              <a:t>, S.S </a:t>
            </a:r>
            <a:r>
              <a:rPr lang="ko-KR" altLang="en-US" dirty="0"/>
              <a:t>값은 높아졌지만 미미한 상승입니다</a:t>
            </a:r>
            <a:r>
              <a:rPr lang="en-US" altLang="ko-KR" dirty="0"/>
              <a:t>.</a:t>
            </a:r>
          </a:p>
          <a:p>
            <a:r>
              <a:rPr lang="ko-KR" altLang="en-US" dirty="0"/>
              <a:t>이 데이터로 봤을 때 </a:t>
            </a:r>
            <a:r>
              <a:rPr lang="en-US" altLang="ko-KR" dirty="0"/>
              <a:t>300</a:t>
            </a:r>
            <a:r>
              <a:rPr lang="ko-KR" altLang="en-US" dirty="0"/>
              <a:t>도의 </a:t>
            </a:r>
            <a:r>
              <a:rPr lang="en-US" altLang="ko-KR" dirty="0"/>
              <a:t>annealing</a:t>
            </a:r>
            <a:r>
              <a:rPr lang="ko-KR" altLang="en-US" dirty="0"/>
              <a:t>이 </a:t>
            </a:r>
            <a:r>
              <a:rPr lang="en-US" altLang="ko-KR" dirty="0"/>
              <a:t>IGZO</a:t>
            </a:r>
            <a:r>
              <a:rPr lang="ko-KR" altLang="en-US" dirty="0"/>
              <a:t>의 최적의 </a:t>
            </a:r>
            <a:r>
              <a:rPr lang="en-US" altLang="ko-KR" dirty="0"/>
              <a:t>annealing</a:t>
            </a:r>
            <a:r>
              <a:rPr lang="ko-KR" altLang="en-US" dirty="0"/>
              <a:t> </a:t>
            </a:r>
            <a:r>
              <a:rPr lang="en-US" altLang="ko-KR" dirty="0"/>
              <a:t>temp.</a:t>
            </a:r>
            <a:r>
              <a:rPr lang="ko-KR" altLang="en-US" dirty="0"/>
              <a:t>라고 생각 됩니다</a:t>
            </a:r>
            <a:r>
              <a:rPr lang="en-US" altLang="ko-KR" dirty="0"/>
              <a:t>.</a:t>
            </a:r>
            <a:endParaRPr lang="ko-KR" altLang="en-US" dirty="0"/>
          </a:p>
        </p:txBody>
      </p:sp>
      <p:sp>
        <p:nvSpPr>
          <p:cNvPr id="4" name="슬라이드 번호 개체 틀 3"/>
          <p:cNvSpPr>
            <a:spLocks noGrp="1"/>
          </p:cNvSpPr>
          <p:nvPr>
            <p:ph type="sldNum" sz="quarter" idx="10"/>
          </p:nvPr>
        </p:nvSpPr>
        <p:spPr/>
        <p:txBody>
          <a:bodyPr/>
          <a:lstStyle/>
          <a:p>
            <a:fld id="{791AD682-A3B1-4661-8168-F39A996E109A}" type="slidenum">
              <a:rPr lang="ko-KR" altLang="en-US" smtClean="0"/>
              <a:t>6</a:t>
            </a:fld>
            <a:endParaRPr lang="ko-KR" altLang="en-US"/>
          </a:p>
        </p:txBody>
      </p:sp>
    </p:spTree>
    <p:extLst>
      <p:ext uri="{BB962C8B-B14F-4D97-AF65-F5344CB8AC3E}">
        <p14:creationId xmlns:p14="http://schemas.microsoft.com/office/powerpoint/2010/main" val="13346822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r>
              <a:rPr lang="en-US" altLang="ko-KR" dirty="0"/>
              <a:t>This slide shows the annealing effect for the IGZO deposited under oxygen flow of 5sccm with Ar.</a:t>
            </a:r>
          </a:p>
          <a:p>
            <a:endParaRPr lang="en-US" altLang="ko-KR" dirty="0"/>
          </a:p>
          <a:p>
            <a:r>
              <a:rPr lang="en-US" altLang="ko-KR" dirty="0"/>
              <a:t>As shown in the previous slide, a large on-off ration was observed at 250 and 300degrees C. </a:t>
            </a:r>
          </a:p>
          <a:p>
            <a:endParaRPr lang="en-US" altLang="ko-KR" dirty="0"/>
          </a:p>
          <a:p>
            <a:r>
              <a:rPr lang="en-US" altLang="ko-KR" dirty="0"/>
              <a:t>The higher annealing temperature of 300 degrees C shows better transfer characteristics compared to the 250 degrees C annealing.</a:t>
            </a:r>
          </a:p>
          <a:p>
            <a:endParaRPr lang="en-US" altLang="ko-KR" dirty="0"/>
          </a:p>
          <a:p>
            <a:r>
              <a:rPr lang="ko-KR" altLang="en-US" dirty="0"/>
              <a:t>이번 슬라이드에서는 증착 시 </a:t>
            </a:r>
            <a:r>
              <a:rPr lang="en-US" altLang="ko-KR" dirty="0"/>
              <a:t>O2 </a:t>
            </a:r>
            <a:r>
              <a:rPr lang="ko-KR" altLang="en-US" dirty="0"/>
              <a:t>유량을 </a:t>
            </a:r>
            <a:r>
              <a:rPr lang="en-US" altLang="ko-KR" dirty="0"/>
              <a:t>5sccm</a:t>
            </a:r>
            <a:r>
              <a:rPr lang="ko-KR" altLang="en-US" dirty="0"/>
              <a:t>에서 </a:t>
            </a:r>
            <a:r>
              <a:rPr lang="en-US" altLang="ko-KR" dirty="0"/>
              <a:t>IGZO </a:t>
            </a:r>
            <a:r>
              <a:rPr lang="ko-KR" altLang="en-US" dirty="0"/>
              <a:t>증착 후 산소 분위기 에서 </a:t>
            </a:r>
            <a:r>
              <a:rPr lang="en-US" altLang="ko-KR" dirty="0"/>
              <a:t>annealing </a:t>
            </a:r>
            <a:r>
              <a:rPr lang="ko-KR" altLang="en-US" dirty="0"/>
              <a:t>결과 입니다</a:t>
            </a:r>
            <a:r>
              <a:rPr lang="en-US" altLang="ko-KR" dirty="0"/>
              <a:t>.</a:t>
            </a:r>
          </a:p>
          <a:p>
            <a:r>
              <a:rPr lang="en-US" altLang="ko-KR" dirty="0"/>
              <a:t>200</a:t>
            </a:r>
            <a:r>
              <a:rPr lang="ko-KR" altLang="en-US" dirty="0"/>
              <a:t>도 에서 </a:t>
            </a:r>
            <a:r>
              <a:rPr lang="en-US" altLang="ko-KR" dirty="0"/>
              <a:t>gate voltage</a:t>
            </a:r>
            <a:r>
              <a:rPr lang="ko-KR" altLang="en-US" dirty="0"/>
              <a:t>가</a:t>
            </a:r>
            <a:r>
              <a:rPr lang="en-US" altLang="ko-KR" dirty="0"/>
              <a:t> 20V</a:t>
            </a:r>
            <a:r>
              <a:rPr lang="ko-KR" altLang="en-US" dirty="0"/>
              <a:t>일 때 </a:t>
            </a:r>
            <a:r>
              <a:rPr lang="en-US" altLang="ko-KR" dirty="0" err="1"/>
              <a:t>Vds</a:t>
            </a:r>
            <a:r>
              <a:rPr lang="ko-KR" altLang="en-US" dirty="0"/>
              <a:t>별 전류 차이가 보이기 시작했으며</a:t>
            </a:r>
            <a:r>
              <a:rPr lang="en-US" altLang="ko-KR" dirty="0"/>
              <a:t>, </a:t>
            </a:r>
            <a:r>
              <a:rPr lang="ko-KR" altLang="en-US" dirty="0"/>
              <a:t>전</a:t>
            </a:r>
            <a:r>
              <a:rPr lang="en-US" altLang="ko-KR" dirty="0"/>
              <a:t> </a:t>
            </a:r>
            <a:r>
              <a:rPr lang="ko-KR" altLang="en-US" dirty="0"/>
              <a:t>슬라이드의 결과와 같이</a:t>
            </a:r>
            <a:r>
              <a:rPr lang="en-US" altLang="ko-KR" dirty="0"/>
              <a:t>250</a:t>
            </a:r>
            <a:r>
              <a:rPr lang="ko-KR" altLang="en-US" dirty="0"/>
              <a:t>도 보다</a:t>
            </a:r>
            <a:r>
              <a:rPr lang="en-US" altLang="ko-KR" dirty="0"/>
              <a:t> 300 </a:t>
            </a:r>
            <a:r>
              <a:rPr lang="ko-KR" altLang="en-US" dirty="0"/>
              <a:t>도에서 큰 전류 차이가 확인되었으며</a:t>
            </a:r>
            <a:r>
              <a:rPr lang="en-US" altLang="ko-KR" dirty="0"/>
              <a:t>, on</a:t>
            </a:r>
            <a:r>
              <a:rPr lang="ko-KR" altLang="en-US" dirty="0"/>
              <a:t>전압</a:t>
            </a:r>
            <a:r>
              <a:rPr lang="ko-KR" altLang="en-US" baseline="0" dirty="0"/>
              <a:t> 또한 개선 되었다고 생각 된다</a:t>
            </a:r>
            <a:r>
              <a:rPr lang="en-US" altLang="ko-KR" baseline="0" dirty="0"/>
              <a:t>.</a:t>
            </a:r>
            <a:endParaRPr lang="en-US" altLang="ko-KR" dirty="0"/>
          </a:p>
          <a:p>
            <a:endParaRPr lang="en-US" altLang="ko-KR" dirty="0"/>
          </a:p>
          <a:p>
            <a:endParaRPr lang="en-US" altLang="ko-KR" dirty="0"/>
          </a:p>
          <a:p>
            <a:endParaRPr lang="ko-KR" altLang="en-US" dirty="0"/>
          </a:p>
        </p:txBody>
      </p:sp>
      <p:sp>
        <p:nvSpPr>
          <p:cNvPr id="4" name="슬라이드 번호 개체 틀 3"/>
          <p:cNvSpPr>
            <a:spLocks noGrp="1"/>
          </p:cNvSpPr>
          <p:nvPr>
            <p:ph type="sldNum" sz="quarter" idx="10"/>
          </p:nvPr>
        </p:nvSpPr>
        <p:spPr/>
        <p:txBody>
          <a:bodyPr/>
          <a:lstStyle/>
          <a:p>
            <a:fld id="{791AD682-A3B1-4661-8168-F39A996E109A}" type="slidenum">
              <a:rPr lang="ko-KR" altLang="en-US" smtClean="0"/>
              <a:t>7</a:t>
            </a:fld>
            <a:endParaRPr lang="ko-KR" altLang="en-US"/>
          </a:p>
        </p:txBody>
      </p:sp>
    </p:spTree>
    <p:extLst>
      <p:ext uri="{BB962C8B-B14F-4D97-AF65-F5344CB8AC3E}">
        <p14:creationId xmlns:p14="http://schemas.microsoft.com/office/powerpoint/2010/main" val="23095567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r>
              <a:rPr lang="en-US" altLang="ko-KR" dirty="0"/>
              <a:t>The slide shows the transfer curves after annealing for the IGZO deposited with oxygen flow of 10 </a:t>
            </a:r>
            <a:r>
              <a:rPr lang="en-US" altLang="ko-KR" dirty="0" err="1"/>
              <a:t>sccm</a:t>
            </a:r>
            <a:r>
              <a:rPr lang="en-US" altLang="ko-KR" dirty="0"/>
              <a:t> with Ar.</a:t>
            </a:r>
          </a:p>
          <a:p>
            <a:endParaRPr lang="en-US" altLang="ko-KR" dirty="0"/>
          </a:p>
          <a:p>
            <a:r>
              <a:rPr lang="en-US" altLang="ko-KR" dirty="0"/>
              <a:t>The results shows the same trend as in the previous slide, and the annealing at 300 degrees shows best performance of  a on current of 10</a:t>
            </a:r>
            <a:r>
              <a:rPr lang="en-US" altLang="ko-KR" baseline="30000" dirty="0"/>
              <a:t>-6</a:t>
            </a:r>
            <a:r>
              <a:rPr lang="en-US" altLang="ko-KR" dirty="0"/>
              <a:t>(ten to the</a:t>
            </a:r>
            <a:r>
              <a:rPr lang="en-US" altLang="ko-KR" baseline="0" dirty="0"/>
              <a:t> minus six)</a:t>
            </a:r>
            <a:r>
              <a:rPr lang="en-US" altLang="ko-KR" dirty="0"/>
              <a:t> A when </a:t>
            </a:r>
            <a:r>
              <a:rPr lang="en-US" altLang="ko-KR" dirty="0" err="1"/>
              <a:t>V</a:t>
            </a:r>
            <a:r>
              <a:rPr lang="en-US" altLang="ko-KR" baseline="-25000" dirty="0" err="1"/>
              <a:t>ds</a:t>
            </a:r>
            <a:r>
              <a:rPr lang="en-US" altLang="ko-KR" dirty="0"/>
              <a:t> is 20V.</a:t>
            </a:r>
          </a:p>
          <a:p>
            <a:endParaRPr lang="en-US" altLang="ko-KR" dirty="0"/>
          </a:p>
          <a:p>
            <a:endParaRPr lang="en-US" altLang="ko-KR" dirty="0"/>
          </a:p>
          <a:p>
            <a:r>
              <a:rPr lang="ko-KR" altLang="en-US" dirty="0"/>
              <a:t>이번 슬라이드에서는 </a:t>
            </a:r>
            <a:r>
              <a:rPr lang="en-US" altLang="ko-KR" dirty="0"/>
              <a:t>10sccm</a:t>
            </a:r>
            <a:r>
              <a:rPr lang="ko-KR" altLang="en-US" dirty="0"/>
              <a:t>에서 </a:t>
            </a:r>
            <a:r>
              <a:rPr lang="en-US" altLang="ko-KR" dirty="0"/>
              <a:t>IGZO </a:t>
            </a:r>
            <a:r>
              <a:rPr lang="ko-KR" altLang="en-US" dirty="0"/>
              <a:t>증착 후 </a:t>
            </a:r>
            <a:r>
              <a:rPr lang="en-US" altLang="ko-KR" dirty="0"/>
              <a:t>annealing </a:t>
            </a:r>
            <a:r>
              <a:rPr lang="ko-KR" altLang="en-US" dirty="0"/>
              <a:t>결과 입니다</a:t>
            </a:r>
            <a:r>
              <a:rPr lang="en-US" altLang="ko-KR" dirty="0"/>
              <a:t>.</a:t>
            </a:r>
          </a:p>
          <a:p>
            <a:endParaRPr lang="ko-KR" altLang="en-US" dirty="0"/>
          </a:p>
          <a:p>
            <a:r>
              <a:rPr lang="ko-KR" altLang="en-US" dirty="0"/>
              <a:t>전 슬라이드와 결과는 같으며 </a:t>
            </a:r>
            <a:r>
              <a:rPr lang="en-US" altLang="ko-KR" dirty="0"/>
              <a:t>300</a:t>
            </a:r>
            <a:r>
              <a:rPr lang="ko-KR" altLang="en-US" dirty="0"/>
              <a:t>도에서의</a:t>
            </a:r>
            <a:r>
              <a:rPr lang="ko-KR" altLang="en-US" baseline="0" dirty="0"/>
              <a:t> </a:t>
            </a:r>
            <a:r>
              <a:rPr lang="ko-KR" altLang="en-US" baseline="0" dirty="0" err="1"/>
              <a:t>어닐링</a:t>
            </a:r>
            <a:r>
              <a:rPr lang="ko-KR" altLang="en-US" baseline="0" dirty="0"/>
              <a:t> 결과 </a:t>
            </a:r>
            <a:r>
              <a:rPr lang="en-US" altLang="ko-KR" baseline="0" dirty="0" err="1"/>
              <a:t>Vds</a:t>
            </a:r>
            <a:r>
              <a:rPr lang="ko-KR" altLang="en-US" baseline="0" dirty="0"/>
              <a:t>가 </a:t>
            </a:r>
            <a:r>
              <a:rPr lang="en-US" altLang="ko-KR" baseline="0" dirty="0"/>
              <a:t>20V </a:t>
            </a:r>
            <a:r>
              <a:rPr lang="ko-KR" altLang="en-US" baseline="0" dirty="0" err="1"/>
              <a:t>일때</a:t>
            </a:r>
            <a:r>
              <a:rPr lang="ko-KR" altLang="en-US" baseline="0" dirty="0"/>
              <a:t> </a:t>
            </a:r>
            <a:r>
              <a:rPr lang="en-US" altLang="ko-KR" baseline="0" dirty="0"/>
              <a:t>10</a:t>
            </a:r>
            <a:r>
              <a:rPr lang="en-US" altLang="ko-KR" baseline="30000" dirty="0"/>
              <a:t>-6</a:t>
            </a:r>
            <a:r>
              <a:rPr lang="ko-KR" altLang="en-US" baseline="0" dirty="0"/>
              <a:t>으로 높은 전류 를 확인 하였다</a:t>
            </a:r>
            <a:r>
              <a:rPr lang="en-US" altLang="ko-KR" baseline="0" dirty="0"/>
              <a:t>.</a:t>
            </a:r>
            <a:endParaRPr lang="ko-KR" altLang="en-US" dirty="0"/>
          </a:p>
        </p:txBody>
      </p:sp>
      <p:sp>
        <p:nvSpPr>
          <p:cNvPr id="4" name="슬라이드 번호 개체 틀 3"/>
          <p:cNvSpPr>
            <a:spLocks noGrp="1"/>
          </p:cNvSpPr>
          <p:nvPr>
            <p:ph type="sldNum" sz="quarter" idx="10"/>
          </p:nvPr>
        </p:nvSpPr>
        <p:spPr/>
        <p:txBody>
          <a:bodyPr/>
          <a:lstStyle/>
          <a:p>
            <a:fld id="{791AD682-A3B1-4661-8168-F39A996E109A}" type="slidenum">
              <a:rPr lang="ko-KR" altLang="en-US" smtClean="0"/>
              <a:t>8</a:t>
            </a:fld>
            <a:endParaRPr lang="ko-KR" altLang="en-US"/>
          </a:p>
        </p:txBody>
      </p:sp>
    </p:spTree>
    <p:extLst>
      <p:ext uri="{BB962C8B-B14F-4D97-AF65-F5344CB8AC3E}">
        <p14:creationId xmlns:p14="http://schemas.microsoft.com/office/powerpoint/2010/main" val="296718286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r>
              <a:rPr lang="en-US" altLang="ko-KR" dirty="0"/>
              <a:t>The transfer characteristics were compared for the 5 </a:t>
            </a:r>
            <a:r>
              <a:rPr lang="en-US" altLang="ko-KR" dirty="0" err="1"/>
              <a:t>sccm</a:t>
            </a:r>
            <a:r>
              <a:rPr lang="en-US" altLang="ko-KR" dirty="0"/>
              <a:t> and 10 </a:t>
            </a:r>
            <a:r>
              <a:rPr lang="en-US" altLang="ko-KR" dirty="0" err="1"/>
              <a:t>sccm</a:t>
            </a:r>
            <a:r>
              <a:rPr lang="en-US" altLang="ko-KR" dirty="0"/>
              <a:t> of oxygen flow.</a:t>
            </a:r>
          </a:p>
          <a:p>
            <a:r>
              <a:rPr lang="en-US" altLang="ko-KR" dirty="0"/>
              <a:t>We compared for 300 degrees C annealing temperatures.</a:t>
            </a:r>
          </a:p>
          <a:p>
            <a:r>
              <a:rPr lang="en-US" altLang="ko-KR" dirty="0"/>
              <a:t>As the oxygen flow increased from 5 to 10 </a:t>
            </a:r>
            <a:r>
              <a:rPr lang="en-US" altLang="ko-KR" dirty="0" err="1"/>
              <a:t>sccm</a:t>
            </a:r>
            <a:r>
              <a:rPr lang="en-US" altLang="ko-KR" dirty="0"/>
              <a:t>, V</a:t>
            </a:r>
            <a:r>
              <a:rPr lang="en-US" altLang="ko-KR" baseline="-25000" dirty="0"/>
              <a:t>th</a:t>
            </a:r>
            <a:r>
              <a:rPr lang="en-US" altLang="ko-KR" dirty="0"/>
              <a:t> shifted to the left, mobility and on-off ratio were increased.</a:t>
            </a:r>
          </a:p>
          <a:p>
            <a:pPr marL="0" marR="0" lvl="0" indent="0" algn="l" defTabSz="914400" rtl="0" eaLnBrk="1" fontAlgn="auto" latinLnBrk="1" hangingPunct="1">
              <a:lnSpc>
                <a:spcPct val="100000"/>
              </a:lnSpc>
              <a:spcBef>
                <a:spcPts val="0"/>
              </a:spcBef>
              <a:spcAft>
                <a:spcPts val="0"/>
              </a:spcAft>
              <a:buClrTx/>
              <a:buSzTx/>
              <a:buFontTx/>
              <a:buNone/>
              <a:tabLst/>
              <a:defRPr/>
            </a:pPr>
            <a:r>
              <a:rPr lang="en-US" altLang="ko-KR" dirty="0"/>
              <a:t>Mobility increased from </a:t>
            </a:r>
            <a:r>
              <a:rPr lang="en-US" altLang="ko-KR" dirty="0">
                <a:latin typeface="함초롬바탕" panose="02030604000101010101" pitchFamily="18" charset="-127"/>
                <a:ea typeface="함초롬바탕" panose="02030604000101010101" pitchFamily="18" charset="-127"/>
                <a:cs typeface="함초롬바탕" panose="02030604000101010101" pitchFamily="18" charset="-127"/>
              </a:rPr>
              <a:t>1.31 cm</a:t>
            </a:r>
            <a:r>
              <a:rPr lang="en-US" altLang="ko-KR" baseline="30000" dirty="0">
                <a:latin typeface="함초롬바탕" panose="02030604000101010101" pitchFamily="18" charset="-127"/>
                <a:ea typeface="함초롬바탕" panose="02030604000101010101" pitchFamily="18" charset="-127"/>
                <a:cs typeface="함초롬바탕" panose="02030604000101010101" pitchFamily="18" charset="-127"/>
              </a:rPr>
              <a:t>2</a:t>
            </a:r>
            <a:r>
              <a:rPr lang="en-US" altLang="ko-KR" dirty="0">
                <a:latin typeface="함초롬바탕" panose="02030604000101010101" pitchFamily="18" charset="-127"/>
                <a:ea typeface="함초롬바탕" panose="02030604000101010101" pitchFamily="18" charset="-127"/>
                <a:cs typeface="함초롬바탕" panose="02030604000101010101" pitchFamily="18" charset="-127"/>
              </a:rPr>
              <a:t>/V.s</a:t>
            </a:r>
            <a:r>
              <a:rPr lang="en-US" altLang="ko-KR" dirty="0"/>
              <a:t> to </a:t>
            </a:r>
            <a:r>
              <a:rPr lang="en-US" altLang="ko-KR" dirty="0">
                <a:latin typeface="함초롬바탕" panose="02030604000101010101" pitchFamily="18" charset="-127"/>
                <a:ea typeface="함초롬바탕" panose="02030604000101010101" pitchFamily="18" charset="-127"/>
                <a:cs typeface="함초롬바탕" panose="02030604000101010101" pitchFamily="18" charset="-127"/>
              </a:rPr>
              <a:t>4.52 cm</a:t>
            </a:r>
            <a:r>
              <a:rPr lang="en-US" altLang="ko-KR" baseline="30000" dirty="0">
                <a:latin typeface="함초롬바탕" panose="02030604000101010101" pitchFamily="18" charset="-127"/>
                <a:ea typeface="함초롬바탕" panose="02030604000101010101" pitchFamily="18" charset="-127"/>
                <a:cs typeface="함초롬바탕" panose="02030604000101010101" pitchFamily="18" charset="-127"/>
              </a:rPr>
              <a:t>2</a:t>
            </a:r>
            <a:r>
              <a:rPr lang="en-US" altLang="ko-KR" dirty="0">
                <a:latin typeface="함초롬바탕" panose="02030604000101010101" pitchFamily="18" charset="-127"/>
                <a:ea typeface="함초롬바탕" panose="02030604000101010101" pitchFamily="18" charset="-127"/>
                <a:cs typeface="함초롬바탕" panose="02030604000101010101" pitchFamily="18" charset="-127"/>
              </a:rPr>
              <a:t>/V.s</a:t>
            </a:r>
            <a:r>
              <a:rPr lang="en-US" altLang="ko-KR" b="1" dirty="0">
                <a:latin typeface="함초롬바탕" panose="02030604000101010101" pitchFamily="18" charset="-127"/>
                <a:ea typeface="함초롬바탕" panose="02030604000101010101" pitchFamily="18" charset="-127"/>
                <a:cs typeface="함초롬바탕" panose="02030604000101010101" pitchFamily="18" charset="-127"/>
              </a:rPr>
              <a:t>.</a:t>
            </a:r>
            <a:endParaRPr lang="en-US" altLang="ko-KR" dirty="0"/>
          </a:p>
          <a:p>
            <a:r>
              <a:rPr lang="en-US" altLang="ko-KR" dirty="0"/>
              <a:t>On-off ratio was increased from   --- to ----.  </a:t>
            </a:r>
            <a:r>
              <a:rPr lang="ko-KR" altLang="en-US" dirty="0" err="1"/>
              <a:t>온오프</a:t>
            </a:r>
            <a:r>
              <a:rPr lang="ko-KR" altLang="en-US" dirty="0"/>
              <a:t> 비를 잘 못 </a:t>
            </a:r>
            <a:r>
              <a:rPr lang="ko-KR" altLang="en-US" dirty="0" err="1"/>
              <a:t>적은것</a:t>
            </a:r>
            <a:r>
              <a:rPr lang="ko-KR" altLang="en-US" dirty="0"/>
              <a:t> 같아서 대략 내가 표에 적어봤는데 잘 확인해서 적어 넣으면 되겠습니다</a:t>
            </a:r>
            <a:r>
              <a:rPr lang="en-US" altLang="ko-KR" dirty="0"/>
              <a:t>.</a:t>
            </a:r>
          </a:p>
          <a:p>
            <a:r>
              <a:rPr lang="en-US" altLang="ko-KR" dirty="0"/>
              <a:t>S.S. </a:t>
            </a:r>
            <a:r>
              <a:rPr lang="en-US" altLang="ko-KR" dirty="0" err="1"/>
              <a:t>incrased</a:t>
            </a:r>
            <a:r>
              <a:rPr lang="ko-KR" altLang="en-US" dirty="0"/>
              <a:t> </a:t>
            </a:r>
            <a:r>
              <a:rPr lang="en-US" altLang="ko-KR" dirty="0"/>
              <a:t>slightly</a:t>
            </a:r>
            <a:r>
              <a:rPr lang="ko-KR" altLang="en-US" dirty="0"/>
              <a:t> </a:t>
            </a:r>
            <a:r>
              <a:rPr lang="en-US" altLang="ko-KR" dirty="0"/>
              <a:t>for 10 </a:t>
            </a:r>
            <a:r>
              <a:rPr lang="en-US" altLang="ko-KR" dirty="0" err="1"/>
              <a:t>sccm</a:t>
            </a:r>
            <a:r>
              <a:rPr lang="en-US" altLang="ko-KR" dirty="0"/>
              <a:t> flow of </a:t>
            </a:r>
            <a:r>
              <a:rPr lang="en-US" altLang="ko-KR" dirty="0" err="1"/>
              <a:t>oxgen</a:t>
            </a:r>
            <a:r>
              <a:rPr lang="en-US" altLang="ko-KR" dirty="0"/>
              <a:t>. </a:t>
            </a:r>
          </a:p>
          <a:p>
            <a:r>
              <a:rPr lang="en-US" altLang="ko-KR" dirty="0"/>
              <a:t>The above results indicate that  the IGZO deposited by 10 </a:t>
            </a:r>
            <a:r>
              <a:rPr lang="en-US" altLang="ko-KR" dirty="0" err="1"/>
              <a:t>sccm</a:t>
            </a:r>
            <a:r>
              <a:rPr lang="en-US" altLang="ko-KR" dirty="0"/>
              <a:t> oxygen flow is better than 5 </a:t>
            </a:r>
            <a:r>
              <a:rPr lang="en-US" altLang="ko-KR" dirty="0" err="1"/>
              <a:t>sccm</a:t>
            </a:r>
            <a:r>
              <a:rPr lang="en-US" altLang="ko-KR" dirty="0"/>
              <a:t> oxygen flow.  </a:t>
            </a:r>
            <a:r>
              <a:rPr lang="ko-KR" altLang="en-US" dirty="0"/>
              <a:t>앞에서도 마찬가지인데 산소 플로우는 아르곤 플로우와 같이 표시 해야 합니다</a:t>
            </a:r>
            <a:r>
              <a:rPr lang="en-US" altLang="ko-KR" dirty="0"/>
              <a:t>.</a:t>
            </a:r>
          </a:p>
          <a:p>
            <a:endParaRPr lang="en-US" altLang="ko-KR" dirty="0"/>
          </a:p>
          <a:p>
            <a:endParaRPr lang="en-US" altLang="ko-KR" dirty="0"/>
          </a:p>
          <a:p>
            <a:r>
              <a:rPr lang="ko-KR" altLang="en-US" dirty="0"/>
              <a:t>이번 슬라이드에서는 증착 시 산소 유량에 따른 </a:t>
            </a:r>
            <a:r>
              <a:rPr lang="en-US" altLang="ko-KR" dirty="0"/>
              <a:t>300</a:t>
            </a:r>
            <a:r>
              <a:rPr lang="ko-KR" altLang="en-US" dirty="0"/>
              <a:t>도에서 </a:t>
            </a:r>
            <a:r>
              <a:rPr lang="en-US" altLang="ko-KR" dirty="0"/>
              <a:t>annealing </a:t>
            </a:r>
            <a:r>
              <a:rPr lang="ko-KR" altLang="en-US" dirty="0"/>
              <a:t>결과 파라미터 입니다</a:t>
            </a:r>
            <a:r>
              <a:rPr lang="en-US" altLang="ko-KR" dirty="0"/>
              <a:t>.</a:t>
            </a:r>
          </a:p>
          <a:p>
            <a:r>
              <a:rPr lang="en-US" altLang="ko-KR" dirty="0"/>
              <a:t>Vth </a:t>
            </a:r>
            <a:r>
              <a:rPr lang="ko-KR" altLang="en-US" dirty="0"/>
              <a:t>경우 모두 음의 전압에서 동작 되며 </a:t>
            </a:r>
            <a:r>
              <a:rPr lang="en-US" altLang="ko-KR" dirty="0"/>
              <a:t>mobility</a:t>
            </a:r>
            <a:r>
              <a:rPr lang="ko-KR" altLang="en-US" dirty="0"/>
              <a:t>와 </a:t>
            </a:r>
            <a:r>
              <a:rPr lang="en-US" altLang="ko-KR" dirty="0"/>
              <a:t>On-off ratio</a:t>
            </a:r>
            <a:r>
              <a:rPr lang="ko-KR" altLang="en-US" dirty="0"/>
              <a:t>가 증가 하였습니다</a:t>
            </a:r>
            <a:r>
              <a:rPr lang="en-US" altLang="ko-KR" dirty="0"/>
              <a:t>. On-off ratio</a:t>
            </a:r>
            <a:r>
              <a:rPr lang="ko-KR" altLang="en-US" dirty="0"/>
              <a:t>는 </a:t>
            </a:r>
            <a:r>
              <a:rPr lang="en-US" altLang="ko-KR" dirty="0"/>
              <a:t>10^2</a:t>
            </a:r>
            <a:r>
              <a:rPr lang="ko-KR" altLang="en-US" dirty="0"/>
              <a:t>으로 매우 낮은 결과 가 나왔습니다</a:t>
            </a:r>
            <a:r>
              <a:rPr lang="en-US" altLang="ko-KR" dirty="0"/>
              <a:t>.</a:t>
            </a:r>
          </a:p>
          <a:p>
            <a:r>
              <a:rPr lang="en-US" altLang="ko-KR" dirty="0"/>
              <a:t>S.S</a:t>
            </a:r>
            <a:r>
              <a:rPr lang="ko-KR" altLang="en-US" dirty="0"/>
              <a:t>는 </a:t>
            </a:r>
            <a:r>
              <a:rPr lang="en-US" altLang="ko-KR" dirty="0"/>
              <a:t>0.3V</a:t>
            </a:r>
            <a:r>
              <a:rPr lang="ko-KR" altLang="en-US" dirty="0"/>
              <a:t>의 미미한 상승을 확인했습니다</a:t>
            </a:r>
            <a:r>
              <a:rPr lang="en-US" altLang="ko-KR" dirty="0"/>
              <a:t>.</a:t>
            </a:r>
          </a:p>
          <a:p>
            <a:r>
              <a:rPr lang="ko-KR" altLang="en-US" dirty="0"/>
              <a:t>이 데이터로 봤을 때 </a:t>
            </a:r>
            <a:r>
              <a:rPr lang="en-US" altLang="ko-KR" dirty="0"/>
              <a:t>5sccm </a:t>
            </a:r>
            <a:r>
              <a:rPr lang="ko-KR" altLang="en-US" dirty="0"/>
              <a:t>보다 </a:t>
            </a:r>
            <a:r>
              <a:rPr lang="en-US" altLang="ko-KR" dirty="0"/>
              <a:t>10 </a:t>
            </a:r>
            <a:r>
              <a:rPr lang="en-US" altLang="ko-KR" dirty="0" err="1"/>
              <a:t>sccm</a:t>
            </a:r>
            <a:r>
              <a:rPr lang="ko-KR" altLang="en-US" dirty="0"/>
              <a:t>이 더 최적의 조건이라고 생각 됩니다</a:t>
            </a:r>
            <a:r>
              <a:rPr lang="en-US" altLang="ko-KR" dirty="0"/>
              <a:t>.</a:t>
            </a:r>
            <a:endParaRPr lang="ko-KR" altLang="en-US" dirty="0"/>
          </a:p>
        </p:txBody>
      </p:sp>
      <p:sp>
        <p:nvSpPr>
          <p:cNvPr id="4" name="슬라이드 번호 개체 틀 3"/>
          <p:cNvSpPr>
            <a:spLocks noGrp="1"/>
          </p:cNvSpPr>
          <p:nvPr>
            <p:ph type="sldNum" sz="quarter" idx="10"/>
          </p:nvPr>
        </p:nvSpPr>
        <p:spPr/>
        <p:txBody>
          <a:bodyPr/>
          <a:lstStyle/>
          <a:p>
            <a:fld id="{791AD682-A3B1-4661-8168-F39A996E109A}" type="slidenum">
              <a:rPr lang="ko-KR" altLang="en-US" smtClean="0"/>
              <a:t>9</a:t>
            </a:fld>
            <a:endParaRPr lang="ko-KR" altLang="en-US"/>
          </a:p>
        </p:txBody>
      </p:sp>
    </p:spTree>
    <p:extLst>
      <p:ext uri="{BB962C8B-B14F-4D97-AF65-F5344CB8AC3E}">
        <p14:creationId xmlns:p14="http://schemas.microsoft.com/office/powerpoint/2010/main" val="35956418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제목 슬라이드">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ko-KR" altLang="en-US"/>
              <a:t>마스터 제목 스타일 편집</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ko-KR" altLang="en-US"/>
              <a:t>클릭하여 마스터 부제목 스타일 편집</a:t>
            </a:r>
            <a:endParaRPr lang="en-US" dirty="0"/>
          </a:p>
        </p:txBody>
      </p:sp>
      <p:sp>
        <p:nvSpPr>
          <p:cNvPr id="4" name="Date Placeholder 3"/>
          <p:cNvSpPr>
            <a:spLocks noGrp="1"/>
          </p:cNvSpPr>
          <p:nvPr>
            <p:ph type="dt" sz="half" idx="10"/>
          </p:nvPr>
        </p:nvSpPr>
        <p:spPr/>
        <p:txBody>
          <a:bodyPr/>
          <a:lstStyle/>
          <a:p>
            <a:fld id="{402978D0-4A8F-4D0F-A64B-EA1B0C0E0CE2}" type="datetime1">
              <a:rPr lang="en-US" altLang="ko-KR" smtClean="0"/>
              <a:t>1/7/2019</a:t>
            </a:fld>
            <a:endParaRPr lang="en-US" dirty="0"/>
          </a:p>
        </p:txBody>
      </p:sp>
      <p:sp>
        <p:nvSpPr>
          <p:cNvPr id="5" name="Footer Placeholder 4"/>
          <p:cNvSpPr>
            <a:spLocks noGrp="1"/>
          </p:cNvSpPr>
          <p:nvPr>
            <p:ph type="ftr" sz="quarter" idx="11"/>
          </p:nvPr>
        </p:nvSpPr>
        <p:spPr/>
        <p:txBody>
          <a:bodyPr/>
          <a:lstStyle/>
          <a:p>
            <a:r>
              <a:rPr lang="en-US"/>
              <a:t>Technical Exchange Meeting, January 08, 2019, University of the Ryukyus, Okinawa, Japan</a:t>
            </a:r>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제목 및 캡션">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ko-KR" altLang="en-US"/>
              <a:t>마스터 제목 스타일 편집</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ko-KR" altLang="en-US"/>
              <a:t>마스터 텍스트 스타일 편집</a:t>
            </a:r>
          </a:p>
        </p:txBody>
      </p:sp>
      <p:sp>
        <p:nvSpPr>
          <p:cNvPr id="4" name="Date Placeholder 3"/>
          <p:cNvSpPr>
            <a:spLocks noGrp="1"/>
          </p:cNvSpPr>
          <p:nvPr>
            <p:ph type="dt" sz="half" idx="10"/>
          </p:nvPr>
        </p:nvSpPr>
        <p:spPr/>
        <p:txBody>
          <a:bodyPr/>
          <a:lstStyle/>
          <a:p>
            <a:fld id="{CD0B43B7-A4ED-4E6A-A17F-EDDA4F8E22A3}" type="datetime1">
              <a:rPr lang="en-US" altLang="ko-KR" smtClean="0"/>
              <a:t>1/7/2019</a:t>
            </a:fld>
            <a:endParaRPr lang="en-US" dirty="0"/>
          </a:p>
        </p:txBody>
      </p:sp>
      <p:sp>
        <p:nvSpPr>
          <p:cNvPr id="5" name="Footer Placeholder 4"/>
          <p:cNvSpPr>
            <a:spLocks noGrp="1"/>
          </p:cNvSpPr>
          <p:nvPr>
            <p:ph type="ftr" sz="quarter" idx="11"/>
          </p:nvPr>
        </p:nvSpPr>
        <p:spPr/>
        <p:txBody>
          <a:bodyPr/>
          <a:lstStyle/>
          <a:p>
            <a:r>
              <a:rPr lang="en-US"/>
              <a:t>Technical Exchange Meeting, January 08, 2019, University of the Ryukyus, Okinawa, Japan</a:t>
            </a:r>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캡션 있는 인용문">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ko-KR" altLang="en-US"/>
              <a:t>마스터 제목 스타일 편집</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ko-KR" altLang="en-US"/>
              <a:t>마스터 텍스트 스타일 편집</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ko-KR" altLang="en-US"/>
              <a:t>마스터 텍스트 스타일 편집</a:t>
            </a:r>
          </a:p>
        </p:txBody>
      </p:sp>
      <p:sp>
        <p:nvSpPr>
          <p:cNvPr id="4" name="Date Placeholder 3"/>
          <p:cNvSpPr>
            <a:spLocks noGrp="1"/>
          </p:cNvSpPr>
          <p:nvPr>
            <p:ph type="dt" sz="half" idx="10"/>
          </p:nvPr>
        </p:nvSpPr>
        <p:spPr/>
        <p:txBody>
          <a:bodyPr/>
          <a:lstStyle/>
          <a:p>
            <a:fld id="{CEF5E4A3-1785-4123-8C27-A117F389EAE5}" type="datetime1">
              <a:rPr lang="en-US" altLang="ko-KR" smtClean="0"/>
              <a:t>1/7/2019</a:t>
            </a:fld>
            <a:endParaRPr lang="en-US" dirty="0"/>
          </a:p>
        </p:txBody>
      </p:sp>
      <p:sp>
        <p:nvSpPr>
          <p:cNvPr id="5" name="Footer Placeholder 4"/>
          <p:cNvSpPr>
            <a:spLocks noGrp="1"/>
          </p:cNvSpPr>
          <p:nvPr>
            <p:ph type="ftr" sz="quarter" idx="11"/>
          </p:nvPr>
        </p:nvSpPr>
        <p:spPr/>
        <p:txBody>
          <a:bodyPr/>
          <a:lstStyle/>
          <a:p>
            <a:r>
              <a:rPr lang="en-US"/>
              <a:t>Technical Exchange Meeting, January 08, 2019, University of the Ryukyus, Okinawa, Japan</a:t>
            </a:r>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명함">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ko-KR" altLang="en-US"/>
              <a:t>마스터 제목 스타일 편집</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ko-KR" altLang="en-US"/>
              <a:t>마스터 텍스트 스타일 편집</a:t>
            </a:r>
          </a:p>
        </p:txBody>
      </p:sp>
      <p:sp>
        <p:nvSpPr>
          <p:cNvPr id="5" name="Date Placeholder 4"/>
          <p:cNvSpPr>
            <a:spLocks noGrp="1"/>
          </p:cNvSpPr>
          <p:nvPr>
            <p:ph type="dt" sz="half" idx="10"/>
          </p:nvPr>
        </p:nvSpPr>
        <p:spPr/>
        <p:txBody>
          <a:bodyPr/>
          <a:lstStyle/>
          <a:p>
            <a:fld id="{B3459D9E-BCDF-4397-B3EC-5F2229DB0E3C}" type="datetime1">
              <a:rPr lang="en-US" altLang="ko-KR" smtClean="0"/>
              <a:t>1/7/2019</a:t>
            </a:fld>
            <a:endParaRPr lang="en-US" dirty="0"/>
          </a:p>
        </p:txBody>
      </p:sp>
      <p:sp>
        <p:nvSpPr>
          <p:cNvPr id="6" name="Footer Placeholder 5"/>
          <p:cNvSpPr>
            <a:spLocks noGrp="1"/>
          </p:cNvSpPr>
          <p:nvPr>
            <p:ph type="ftr" sz="quarter" idx="11"/>
          </p:nvPr>
        </p:nvSpPr>
        <p:spPr/>
        <p:txBody>
          <a:bodyPr/>
          <a:lstStyle/>
          <a:p>
            <a:r>
              <a:rPr lang="en-US"/>
              <a:t>Technical Exchange Meeting, January 08, 2019, University of the Ryukyus, Okinawa, Japan</a:t>
            </a:r>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인용문 있는 명함">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ko-KR" altLang="en-US"/>
              <a:t>마스터 제목 스타일 편집</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ko-KR" altLang="en-US"/>
              <a:t>마스터 텍스트 스타일 편집</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ko-KR" altLang="en-US"/>
              <a:t>마스터 텍스트 스타일 편집</a:t>
            </a:r>
          </a:p>
        </p:txBody>
      </p:sp>
      <p:sp>
        <p:nvSpPr>
          <p:cNvPr id="5" name="Date Placeholder 4"/>
          <p:cNvSpPr>
            <a:spLocks noGrp="1"/>
          </p:cNvSpPr>
          <p:nvPr>
            <p:ph type="dt" sz="half" idx="10"/>
          </p:nvPr>
        </p:nvSpPr>
        <p:spPr/>
        <p:txBody>
          <a:bodyPr/>
          <a:lstStyle/>
          <a:p>
            <a:fld id="{4604B3E6-E1C9-4E2F-8B72-177FF64784EF}" type="datetime1">
              <a:rPr lang="en-US" altLang="ko-KR" smtClean="0"/>
              <a:t>1/7/2019</a:t>
            </a:fld>
            <a:endParaRPr lang="en-US" dirty="0"/>
          </a:p>
        </p:txBody>
      </p:sp>
      <p:sp>
        <p:nvSpPr>
          <p:cNvPr id="6" name="Footer Placeholder 5"/>
          <p:cNvSpPr>
            <a:spLocks noGrp="1"/>
          </p:cNvSpPr>
          <p:nvPr>
            <p:ph type="ftr" sz="quarter" idx="11"/>
          </p:nvPr>
        </p:nvSpPr>
        <p:spPr/>
        <p:txBody>
          <a:bodyPr/>
          <a:lstStyle/>
          <a:p>
            <a:r>
              <a:rPr lang="en-US"/>
              <a:t>Technical Exchange Meeting, January 08, 2019, University of the Ryukyus, Okinawa, Japan</a:t>
            </a:r>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참 또는 거짓">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ko-KR" altLang="en-US"/>
              <a:t>마스터 제목 스타일 편집</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ko-KR" altLang="en-US"/>
              <a:t>마스터 텍스트 스타일 편집</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ko-KR" altLang="en-US"/>
              <a:t>마스터 텍스트 스타일 편집</a:t>
            </a:r>
          </a:p>
        </p:txBody>
      </p:sp>
      <p:sp>
        <p:nvSpPr>
          <p:cNvPr id="5" name="Date Placeholder 4"/>
          <p:cNvSpPr>
            <a:spLocks noGrp="1"/>
          </p:cNvSpPr>
          <p:nvPr>
            <p:ph type="dt" sz="half" idx="10"/>
          </p:nvPr>
        </p:nvSpPr>
        <p:spPr/>
        <p:txBody>
          <a:bodyPr/>
          <a:lstStyle/>
          <a:p>
            <a:fld id="{11A867AF-B226-4081-9288-B6CB3E87F259}" type="datetime1">
              <a:rPr lang="en-US" altLang="ko-KR" smtClean="0"/>
              <a:t>1/7/2019</a:t>
            </a:fld>
            <a:endParaRPr lang="en-US" dirty="0"/>
          </a:p>
        </p:txBody>
      </p:sp>
      <p:sp>
        <p:nvSpPr>
          <p:cNvPr id="6" name="Footer Placeholder 5"/>
          <p:cNvSpPr>
            <a:spLocks noGrp="1"/>
          </p:cNvSpPr>
          <p:nvPr>
            <p:ph type="ftr" sz="quarter" idx="11"/>
          </p:nvPr>
        </p:nvSpPr>
        <p:spPr/>
        <p:txBody>
          <a:bodyPr/>
          <a:lstStyle/>
          <a:p>
            <a:r>
              <a:rPr lang="en-US"/>
              <a:t>Technical Exchange Meeting, January 08, 2019, University of the Ryukyus, Okinawa, Japan</a:t>
            </a:r>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dirty="0"/>
          </a:p>
        </p:txBody>
      </p:sp>
      <p:sp>
        <p:nvSpPr>
          <p:cNvPr id="3" name="Vertical Text Placeholder 2"/>
          <p:cNvSpPr>
            <a:spLocks noGrp="1"/>
          </p:cNvSpPr>
          <p:nvPr>
            <p:ph type="body" orient="vert" idx="1"/>
          </p:nvPr>
        </p:nvSpPr>
        <p:spPr/>
        <p:txBody>
          <a:bodyPr vert="eaVert" anchor="t"/>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Date Placeholder 3"/>
          <p:cNvSpPr>
            <a:spLocks noGrp="1"/>
          </p:cNvSpPr>
          <p:nvPr>
            <p:ph type="dt" sz="half" idx="10"/>
          </p:nvPr>
        </p:nvSpPr>
        <p:spPr/>
        <p:txBody>
          <a:bodyPr/>
          <a:lstStyle/>
          <a:p>
            <a:fld id="{7B17FB46-1323-43E4-B274-D422CDF567EE}" type="datetime1">
              <a:rPr lang="en-US" altLang="ko-KR" smtClean="0"/>
              <a:t>1/7/2019</a:t>
            </a:fld>
            <a:endParaRPr lang="en-US" dirty="0"/>
          </a:p>
        </p:txBody>
      </p:sp>
      <p:sp>
        <p:nvSpPr>
          <p:cNvPr id="5" name="Footer Placeholder 4"/>
          <p:cNvSpPr>
            <a:spLocks noGrp="1"/>
          </p:cNvSpPr>
          <p:nvPr>
            <p:ph type="ftr" sz="quarter" idx="11"/>
          </p:nvPr>
        </p:nvSpPr>
        <p:spPr/>
        <p:txBody>
          <a:bodyPr/>
          <a:lstStyle/>
          <a:p>
            <a:r>
              <a:rPr lang="en-US"/>
              <a:t>Technical Exchange Meeting, January 08, 2019, University of the Ryukyus, Okinawa, Japan</a:t>
            </a:r>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세로 제목 및 텍스트">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ko-KR" altLang="en-US"/>
              <a:t>마스터 제목 스타일 편집</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Date Placeholder 3"/>
          <p:cNvSpPr>
            <a:spLocks noGrp="1"/>
          </p:cNvSpPr>
          <p:nvPr>
            <p:ph type="dt" sz="half" idx="10"/>
          </p:nvPr>
        </p:nvSpPr>
        <p:spPr/>
        <p:txBody>
          <a:bodyPr/>
          <a:lstStyle/>
          <a:p>
            <a:fld id="{A926F4FF-EDE1-4612-9EE2-A82414BCBDAC}" type="datetime1">
              <a:rPr lang="en-US" altLang="ko-KR" smtClean="0"/>
              <a:t>1/7/2019</a:t>
            </a:fld>
            <a:endParaRPr lang="en-US" dirty="0"/>
          </a:p>
        </p:txBody>
      </p:sp>
      <p:sp>
        <p:nvSpPr>
          <p:cNvPr id="5" name="Footer Placeholder 4"/>
          <p:cNvSpPr>
            <a:spLocks noGrp="1"/>
          </p:cNvSpPr>
          <p:nvPr>
            <p:ph type="ftr" sz="quarter" idx="11"/>
          </p:nvPr>
        </p:nvSpPr>
        <p:spPr/>
        <p:txBody>
          <a:bodyPr/>
          <a:lstStyle/>
          <a:p>
            <a:r>
              <a:rPr lang="en-US"/>
              <a:t>Technical Exchange Meeting, January 08, 2019, University of the Ryukyus, Okinawa, Japan</a:t>
            </a:r>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제목 및 내용">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ko-KR" altLang="en-US"/>
              <a:t>마스터 제목 스타일 편집</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Date Placeholder 3"/>
          <p:cNvSpPr>
            <a:spLocks noGrp="1"/>
          </p:cNvSpPr>
          <p:nvPr>
            <p:ph type="dt" sz="half" idx="10"/>
          </p:nvPr>
        </p:nvSpPr>
        <p:spPr/>
        <p:txBody>
          <a:bodyPr/>
          <a:lstStyle/>
          <a:p>
            <a:fld id="{7841AA1F-7D6A-4EEE-8DC6-04AB8732D6FF}" type="datetime1">
              <a:rPr lang="en-US" altLang="ko-KR" smtClean="0"/>
              <a:t>1/7/2019</a:t>
            </a:fld>
            <a:endParaRPr lang="en-US" dirty="0"/>
          </a:p>
        </p:txBody>
      </p:sp>
      <p:sp>
        <p:nvSpPr>
          <p:cNvPr id="5" name="Footer Placeholder 4"/>
          <p:cNvSpPr>
            <a:spLocks noGrp="1"/>
          </p:cNvSpPr>
          <p:nvPr>
            <p:ph type="ftr" sz="quarter" idx="11"/>
          </p:nvPr>
        </p:nvSpPr>
        <p:spPr/>
        <p:txBody>
          <a:bodyPr/>
          <a:lstStyle/>
          <a:p>
            <a:r>
              <a:rPr lang="en-US"/>
              <a:t>Technical Exchange Meeting, January 08, 2019, University of the Ryukyus, Okinawa, Japan</a:t>
            </a:r>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구역 머리글">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ko-KR" altLang="en-US"/>
              <a:t>마스터 제목 스타일 편집</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ko-KR" altLang="en-US"/>
              <a:t>마스터 텍스트 스타일 편집</a:t>
            </a:r>
          </a:p>
        </p:txBody>
      </p:sp>
      <p:sp>
        <p:nvSpPr>
          <p:cNvPr id="4" name="Date Placeholder 3"/>
          <p:cNvSpPr>
            <a:spLocks noGrp="1"/>
          </p:cNvSpPr>
          <p:nvPr>
            <p:ph type="dt" sz="half" idx="10"/>
          </p:nvPr>
        </p:nvSpPr>
        <p:spPr/>
        <p:txBody>
          <a:bodyPr/>
          <a:lstStyle/>
          <a:p>
            <a:fld id="{CD9FFD6A-0FF3-4248-9241-BB75FCCC8826}" type="datetime1">
              <a:rPr lang="en-US" altLang="ko-KR" smtClean="0"/>
              <a:t>1/7/2019</a:t>
            </a:fld>
            <a:endParaRPr lang="en-US" dirty="0"/>
          </a:p>
        </p:txBody>
      </p:sp>
      <p:sp>
        <p:nvSpPr>
          <p:cNvPr id="5" name="Footer Placeholder 4"/>
          <p:cNvSpPr>
            <a:spLocks noGrp="1"/>
          </p:cNvSpPr>
          <p:nvPr>
            <p:ph type="ftr" sz="quarter" idx="11"/>
          </p:nvPr>
        </p:nvSpPr>
        <p:spPr/>
        <p:txBody>
          <a:bodyPr/>
          <a:lstStyle/>
          <a:p>
            <a:r>
              <a:rPr lang="en-US"/>
              <a:t>Technical Exchange Meeting, January 08, 2019, University of the Ryukyus, Okinawa, Japan</a:t>
            </a:r>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ko-KR" altLang="en-US"/>
              <a:t>마스터 제목 스타일 편집</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5" name="Date Placeholder 4"/>
          <p:cNvSpPr>
            <a:spLocks noGrp="1"/>
          </p:cNvSpPr>
          <p:nvPr>
            <p:ph type="dt" sz="half" idx="10"/>
          </p:nvPr>
        </p:nvSpPr>
        <p:spPr/>
        <p:txBody>
          <a:bodyPr/>
          <a:lstStyle/>
          <a:p>
            <a:fld id="{192C61DC-1E39-48CA-8F0E-AA9CD91B46C1}" type="datetime1">
              <a:rPr lang="en-US" altLang="ko-KR" smtClean="0"/>
              <a:t>1/7/2019</a:t>
            </a:fld>
            <a:endParaRPr lang="en-US" dirty="0"/>
          </a:p>
        </p:txBody>
      </p:sp>
      <p:sp>
        <p:nvSpPr>
          <p:cNvPr id="6" name="Footer Placeholder 5"/>
          <p:cNvSpPr>
            <a:spLocks noGrp="1"/>
          </p:cNvSpPr>
          <p:nvPr>
            <p:ph type="ftr" sz="quarter" idx="11"/>
          </p:nvPr>
        </p:nvSpPr>
        <p:spPr/>
        <p:txBody>
          <a:bodyPr/>
          <a:lstStyle/>
          <a:p>
            <a:r>
              <a:rPr lang="en-US"/>
              <a:t>Technical Exchange Meeting, January 08, 2019, University of the Ryukyus, Okinawa, Japan</a:t>
            </a:r>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ko-KR" altLang="en-US"/>
              <a:t>마스터 제목 스타일 편집</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 편집</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 편집</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7" name="Date Placeholder 6"/>
          <p:cNvSpPr>
            <a:spLocks noGrp="1"/>
          </p:cNvSpPr>
          <p:nvPr>
            <p:ph type="dt" sz="half" idx="10"/>
          </p:nvPr>
        </p:nvSpPr>
        <p:spPr/>
        <p:txBody>
          <a:bodyPr/>
          <a:lstStyle/>
          <a:p>
            <a:fld id="{EE6F838C-236B-4D20-8FF7-80ACB173C24B}" type="datetime1">
              <a:rPr lang="en-US" altLang="ko-KR" smtClean="0"/>
              <a:t>1/7/2019</a:t>
            </a:fld>
            <a:endParaRPr lang="en-US" dirty="0"/>
          </a:p>
        </p:txBody>
      </p:sp>
      <p:sp>
        <p:nvSpPr>
          <p:cNvPr id="8" name="Footer Placeholder 7"/>
          <p:cNvSpPr>
            <a:spLocks noGrp="1"/>
          </p:cNvSpPr>
          <p:nvPr>
            <p:ph type="ftr" sz="quarter" idx="11"/>
          </p:nvPr>
        </p:nvSpPr>
        <p:spPr/>
        <p:txBody>
          <a:bodyPr/>
          <a:lstStyle/>
          <a:p>
            <a:r>
              <a:rPr lang="en-US"/>
              <a:t>Technical Exchange Meeting, January 08, 2019, University of the Ryukyus, Okinawa, Japan</a:t>
            </a:r>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dirty="0"/>
          </a:p>
        </p:txBody>
      </p:sp>
      <p:sp>
        <p:nvSpPr>
          <p:cNvPr id="3" name="Date Placeholder 2"/>
          <p:cNvSpPr>
            <a:spLocks noGrp="1"/>
          </p:cNvSpPr>
          <p:nvPr>
            <p:ph type="dt" sz="half" idx="10"/>
          </p:nvPr>
        </p:nvSpPr>
        <p:spPr/>
        <p:txBody>
          <a:bodyPr/>
          <a:lstStyle/>
          <a:p>
            <a:fld id="{D53C9EA9-7F58-451D-956F-28E0E248B140}" type="datetime1">
              <a:rPr lang="en-US" altLang="ko-KR" smtClean="0"/>
              <a:t>1/7/2019</a:t>
            </a:fld>
            <a:endParaRPr lang="en-US" dirty="0"/>
          </a:p>
        </p:txBody>
      </p:sp>
      <p:sp>
        <p:nvSpPr>
          <p:cNvPr id="4" name="Footer Placeholder 3"/>
          <p:cNvSpPr>
            <a:spLocks noGrp="1"/>
          </p:cNvSpPr>
          <p:nvPr>
            <p:ph type="ftr" sz="quarter" idx="11"/>
          </p:nvPr>
        </p:nvSpPr>
        <p:spPr/>
        <p:txBody>
          <a:bodyPr/>
          <a:lstStyle/>
          <a:p>
            <a:r>
              <a:rPr lang="en-US"/>
              <a:t>Technical Exchange Meeting, January 08, 2019, University of the Ryukyus, Okinawa, Japan</a:t>
            </a:r>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빈 화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9BB6D71-5715-4DE3-B9F4-1D182B021D25}" type="datetime1">
              <a:rPr lang="en-US" altLang="ko-KR" smtClean="0"/>
              <a:t>1/7/2019</a:t>
            </a:fld>
            <a:endParaRPr lang="en-US" dirty="0"/>
          </a:p>
        </p:txBody>
      </p:sp>
      <p:sp>
        <p:nvSpPr>
          <p:cNvPr id="3" name="Footer Placeholder 2"/>
          <p:cNvSpPr>
            <a:spLocks noGrp="1"/>
          </p:cNvSpPr>
          <p:nvPr>
            <p:ph type="ftr" sz="quarter" idx="11"/>
          </p:nvPr>
        </p:nvSpPr>
        <p:spPr/>
        <p:txBody>
          <a:bodyPr/>
          <a:lstStyle/>
          <a:p>
            <a:r>
              <a:rPr lang="en-US"/>
              <a:t>Technical Exchange Meeting, January 08, 2019, University of the Ryukyus, Okinawa, Japan</a:t>
            </a:r>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ko-KR" altLang="en-US"/>
              <a:t>마스터 제목 스타일 편집</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ko-KR" altLang="en-US"/>
              <a:t>마스터 텍스트 스타일 편집</a:t>
            </a:r>
          </a:p>
        </p:txBody>
      </p:sp>
      <p:sp>
        <p:nvSpPr>
          <p:cNvPr id="5" name="Date Placeholder 4"/>
          <p:cNvSpPr>
            <a:spLocks noGrp="1"/>
          </p:cNvSpPr>
          <p:nvPr>
            <p:ph type="dt" sz="half" idx="10"/>
          </p:nvPr>
        </p:nvSpPr>
        <p:spPr/>
        <p:txBody>
          <a:bodyPr/>
          <a:lstStyle/>
          <a:p>
            <a:fld id="{FF3538BC-D756-4E58-93C2-096013EEDA00}" type="datetime1">
              <a:rPr lang="en-US" altLang="ko-KR" smtClean="0"/>
              <a:t>1/7/2019</a:t>
            </a:fld>
            <a:endParaRPr lang="en-US" dirty="0"/>
          </a:p>
        </p:txBody>
      </p:sp>
      <p:sp>
        <p:nvSpPr>
          <p:cNvPr id="6" name="Footer Placeholder 5"/>
          <p:cNvSpPr>
            <a:spLocks noGrp="1"/>
          </p:cNvSpPr>
          <p:nvPr>
            <p:ph type="ftr" sz="quarter" idx="11"/>
          </p:nvPr>
        </p:nvSpPr>
        <p:spPr/>
        <p:txBody>
          <a:bodyPr/>
          <a:lstStyle/>
          <a:p>
            <a:r>
              <a:rPr lang="en-US"/>
              <a:t>Technical Exchange Meeting, January 08, 2019, University of the Ryukyus, Okinawa, Japan</a:t>
            </a:r>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캡션 있는 그림">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ko-KR" altLang="en-US"/>
              <a:t>마스터 제목 스타일 편집</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ko-KR" altLang="en-US"/>
              <a:t>그림을 추가하려면 아이콘을 클릭하십시오</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ko-KR" altLang="en-US"/>
              <a:t>마스터 텍스트 스타일 편집</a:t>
            </a:r>
          </a:p>
        </p:txBody>
      </p:sp>
      <p:sp>
        <p:nvSpPr>
          <p:cNvPr id="5" name="Date Placeholder 4"/>
          <p:cNvSpPr>
            <a:spLocks noGrp="1"/>
          </p:cNvSpPr>
          <p:nvPr>
            <p:ph type="dt" sz="half" idx="10"/>
          </p:nvPr>
        </p:nvSpPr>
        <p:spPr/>
        <p:txBody>
          <a:bodyPr/>
          <a:lstStyle/>
          <a:p>
            <a:fld id="{C571B5F0-C0B2-45A2-A07F-40D0556BCEC7}" type="datetime1">
              <a:rPr lang="en-US" altLang="ko-KR" smtClean="0"/>
              <a:t>1/7/2019</a:t>
            </a:fld>
            <a:endParaRPr lang="en-US" dirty="0"/>
          </a:p>
        </p:txBody>
      </p:sp>
      <p:sp>
        <p:nvSpPr>
          <p:cNvPr id="6" name="Footer Placeholder 5"/>
          <p:cNvSpPr>
            <a:spLocks noGrp="1"/>
          </p:cNvSpPr>
          <p:nvPr>
            <p:ph type="ftr" sz="quarter" idx="11"/>
          </p:nvPr>
        </p:nvSpPr>
        <p:spPr/>
        <p:txBody>
          <a:bodyPr/>
          <a:lstStyle/>
          <a:p>
            <a:r>
              <a:rPr lang="en-US"/>
              <a:t>Technical Exchange Meeting, January 08, 2019, University of the Ryukyus, Okinawa, Japan</a:t>
            </a:r>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ko-KR" altLang="en-US"/>
              <a:t>마스터 제목 스타일 편집</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C05AEEA9-B8B3-436C-9837-9D73F2EDDB89}" type="datetime1">
              <a:rPr lang="en-US" altLang="ko-KR" smtClean="0"/>
              <a:t>1/7/2019</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a:t>Technical Exchange Meeting, January 08, 2019, University of the Ryukyus, Okinawa, Japan</a:t>
            </a:r>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hf hdr="0" dt="0"/>
  <p:txStyles>
    <p:titleStyle>
      <a:lvl1pPr algn="l" defTabSz="457200" rtl="0" eaLnBrk="1" latinLnBrk="1" hangingPunct="1">
        <a:spcBef>
          <a:spcPct val="0"/>
        </a:spcBef>
        <a:buNone/>
        <a:defRPr sz="3600" kern="1200">
          <a:solidFill>
            <a:schemeClr val="accent2">
              <a:lumMod val="75000"/>
            </a:schemeClr>
          </a:solidFill>
          <a:latin typeface="+mj-lt"/>
          <a:ea typeface="+mj-ea"/>
          <a:cs typeface="+mj-cs"/>
        </a:defRPr>
      </a:lvl1pPr>
      <a:lvl2pPr eaLnBrk="1" latinLnBrk="1" hangingPunct="1">
        <a:defRPr>
          <a:solidFill>
            <a:schemeClr val="tx2"/>
          </a:solidFill>
        </a:defRPr>
      </a:lvl2pPr>
      <a:lvl3pPr eaLnBrk="1" latinLnBrk="1" hangingPunct="1">
        <a:defRPr>
          <a:solidFill>
            <a:schemeClr val="tx2"/>
          </a:solidFill>
        </a:defRPr>
      </a:lvl3pPr>
      <a:lvl4pPr eaLnBrk="1" latinLnBrk="1" hangingPunct="1">
        <a:defRPr>
          <a:solidFill>
            <a:schemeClr val="tx2"/>
          </a:solidFill>
        </a:defRPr>
      </a:lvl4pPr>
      <a:lvl5pPr eaLnBrk="1" latinLnBrk="1" hangingPunct="1">
        <a:defRPr>
          <a:solidFill>
            <a:schemeClr val="tx2"/>
          </a:solidFill>
        </a:defRPr>
      </a:lvl5pPr>
      <a:lvl6pPr eaLnBrk="1" latinLnBrk="1" hangingPunct="1">
        <a:defRPr>
          <a:solidFill>
            <a:schemeClr val="tx2"/>
          </a:solidFill>
        </a:defRPr>
      </a:lvl6pPr>
      <a:lvl7pPr eaLnBrk="1" latinLnBrk="1" hangingPunct="1">
        <a:defRPr>
          <a:solidFill>
            <a:schemeClr val="tx2"/>
          </a:solidFill>
        </a:defRPr>
      </a:lvl7pPr>
      <a:lvl8pPr eaLnBrk="1" latinLnBrk="1" hangingPunct="1">
        <a:defRPr>
          <a:solidFill>
            <a:schemeClr val="tx2"/>
          </a:solidFill>
        </a:defRPr>
      </a:lvl8pPr>
      <a:lvl9pPr eaLnBrk="1" latinLnBrk="1" hangingPunct="1">
        <a:defRPr>
          <a:solidFill>
            <a:schemeClr val="tx2"/>
          </a:solidFill>
        </a:defRPr>
      </a:lvl9pPr>
    </p:titleStyle>
    <p:bodyStyle>
      <a:lvl1pPr marL="342900" indent="-342900" algn="l" defTabSz="457200" rtl="0" eaLnBrk="1" latinLnBrk="1"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1"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1"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1"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1"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1"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1"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1"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1"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1" hangingPunct="1">
        <a:defRPr sz="1800" kern="1200">
          <a:solidFill>
            <a:schemeClr val="tx1"/>
          </a:solidFill>
          <a:latin typeface="+mn-lt"/>
          <a:ea typeface="+mn-ea"/>
          <a:cs typeface="+mn-cs"/>
        </a:defRPr>
      </a:lvl1pPr>
      <a:lvl2pPr marL="457200" algn="l" defTabSz="457200" rtl="0" eaLnBrk="1" latinLnBrk="1" hangingPunct="1">
        <a:defRPr sz="1800" kern="1200">
          <a:solidFill>
            <a:schemeClr val="tx1"/>
          </a:solidFill>
          <a:latin typeface="+mn-lt"/>
          <a:ea typeface="+mn-ea"/>
          <a:cs typeface="+mn-cs"/>
        </a:defRPr>
      </a:lvl2pPr>
      <a:lvl3pPr marL="914400" algn="l" defTabSz="457200" rtl="0" eaLnBrk="1" latinLnBrk="1" hangingPunct="1">
        <a:defRPr sz="1800" kern="1200">
          <a:solidFill>
            <a:schemeClr val="tx1"/>
          </a:solidFill>
          <a:latin typeface="+mn-lt"/>
          <a:ea typeface="+mn-ea"/>
          <a:cs typeface="+mn-cs"/>
        </a:defRPr>
      </a:lvl3pPr>
      <a:lvl4pPr marL="1371600" algn="l" defTabSz="457200" rtl="0" eaLnBrk="1" latinLnBrk="1" hangingPunct="1">
        <a:defRPr sz="1800" kern="1200">
          <a:solidFill>
            <a:schemeClr val="tx1"/>
          </a:solidFill>
          <a:latin typeface="+mn-lt"/>
          <a:ea typeface="+mn-ea"/>
          <a:cs typeface="+mn-cs"/>
        </a:defRPr>
      </a:lvl4pPr>
      <a:lvl5pPr marL="1828800" algn="l" defTabSz="457200" rtl="0" eaLnBrk="1" latinLnBrk="1" hangingPunct="1">
        <a:defRPr sz="1800" kern="1200">
          <a:solidFill>
            <a:schemeClr val="tx1"/>
          </a:solidFill>
          <a:latin typeface="+mn-lt"/>
          <a:ea typeface="+mn-ea"/>
          <a:cs typeface="+mn-cs"/>
        </a:defRPr>
      </a:lvl5pPr>
      <a:lvl6pPr marL="2286000" algn="l" defTabSz="457200" rtl="0" eaLnBrk="1" latinLnBrk="1" hangingPunct="1">
        <a:defRPr sz="1800" kern="1200">
          <a:solidFill>
            <a:schemeClr val="tx1"/>
          </a:solidFill>
          <a:latin typeface="+mn-lt"/>
          <a:ea typeface="+mn-ea"/>
          <a:cs typeface="+mn-cs"/>
        </a:defRPr>
      </a:lvl6pPr>
      <a:lvl7pPr marL="2743200" algn="l" defTabSz="457200" rtl="0" eaLnBrk="1" latinLnBrk="1" hangingPunct="1">
        <a:defRPr sz="1800" kern="1200">
          <a:solidFill>
            <a:schemeClr val="tx1"/>
          </a:solidFill>
          <a:latin typeface="+mn-lt"/>
          <a:ea typeface="+mn-ea"/>
          <a:cs typeface="+mn-cs"/>
        </a:defRPr>
      </a:lvl7pPr>
      <a:lvl8pPr marL="3200400" algn="l" defTabSz="457200" rtl="0" eaLnBrk="1" latinLnBrk="1" hangingPunct="1">
        <a:defRPr sz="1800" kern="1200">
          <a:solidFill>
            <a:schemeClr val="tx1"/>
          </a:solidFill>
          <a:latin typeface="+mn-lt"/>
          <a:ea typeface="+mn-ea"/>
          <a:cs typeface="+mn-cs"/>
        </a:defRPr>
      </a:lvl8pPr>
      <a:lvl9pPr marL="3657600" algn="l" defTabSz="457200" rtl="0" eaLnBrk="1" latinLnBrk="1"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3.bin"/><Relationship Id="rId13" Type="http://schemas.openxmlformats.org/officeDocument/2006/relationships/image" Target="../media/image6.wmf"/><Relationship Id="rId3" Type="http://schemas.openxmlformats.org/officeDocument/2006/relationships/notesSlide" Target="../notesSlides/notesSlide5.xml"/><Relationship Id="rId7" Type="http://schemas.openxmlformats.org/officeDocument/2006/relationships/image" Target="../media/image3.wmf"/><Relationship Id="rId12"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oleObject" Target="../embeddings/oleObject2.bin"/><Relationship Id="rId11" Type="http://schemas.openxmlformats.org/officeDocument/2006/relationships/image" Target="../media/image5.wmf"/><Relationship Id="rId5" Type="http://schemas.openxmlformats.org/officeDocument/2006/relationships/image" Target="../media/image2.wmf"/><Relationship Id="rId15" Type="http://schemas.openxmlformats.org/officeDocument/2006/relationships/image" Target="../media/image7.wmf"/><Relationship Id="rId10" Type="http://schemas.openxmlformats.org/officeDocument/2006/relationships/oleObject" Target="../embeddings/oleObject4.bin"/><Relationship Id="rId4" Type="http://schemas.openxmlformats.org/officeDocument/2006/relationships/oleObject" Target="../embeddings/oleObject1.bin"/><Relationship Id="rId9" Type="http://schemas.openxmlformats.org/officeDocument/2006/relationships/image" Target="../media/image4.wmf"/><Relationship Id="rId14" Type="http://schemas.openxmlformats.org/officeDocument/2006/relationships/oleObject" Target="../embeddings/oleObject6.bin"/></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7" Type="http://schemas.openxmlformats.org/officeDocument/2006/relationships/image" Target="../media/image9.wmf"/><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oleObject" Target="../embeddings/oleObject8.bin"/><Relationship Id="rId5" Type="http://schemas.openxmlformats.org/officeDocument/2006/relationships/image" Target="../media/image8.wmf"/><Relationship Id="rId4" Type="http://schemas.openxmlformats.org/officeDocument/2006/relationships/oleObject" Target="../embeddings/oleObject7.bin"/></Relationships>
</file>

<file path=ppt/slides/_rels/slide7.xml.rels><?xml version="1.0" encoding="UTF-8" standalone="yes"?>
<Relationships xmlns="http://schemas.openxmlformats.org/package/2006/relationships"><Relationship Id="rId8" Type="http://schemas.openxmlformats.org/officeDocument/2006/relationships/oleObject" Target="../embeddings/oleObject11.bin"/><Relationship Id="rId13" Type="http://schemas.openxmlformats.org/officeDocument/2006/relationships/image" Target="../media/image14.wmf"/><Relationship Id="rId3" Type="http://schemas.openxmlformats.org/officeDocument/2006/relationships/notesSlide" Target="../notesSlides/notesSlide7.xml"/><Relationship Id="rId7" Type="http://schemas.openxmlformats.org/officeDocument/2006/relationships/image" Target="../media/image11.wmf"/><Relationship Id="rId12" Type="http://schemas.openxmlformats.org/officeDocument/2006/relationships/oleObject" Target="../embeddings/oleObject13.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oleObject" Target="../embeddings/oleObject10.bin"/><Relationship Id="rId11" Type="http://schemas.openxmlformats.org/officeDocument/2006/relationships/image" Target="../media/image13.wmf"/><Relationship Id="rId5" Type="http://schemas.openxmlformats.org/officeDocument/2006/relationships/image" Target="../media/image10.wmf"/><Relationship Id="rId15" Type="http://schemas.openxmlformats.org/officeDocument/2006/relationships/image" Target="../media/image15.wmf"/><Relationship Id="rId10" Type="http://schemas.openxmlformats.org/officeDocument/2006/relationships/oleObject" Target="../embeddings/oleObject12.bin"/><Relationship Id="rId4" Type="http://schemas.openxmlformats.org/officeDocument/2006/relationships/oleObject" Target="../embeddings/oleObject9.bin"/><Relationship Id="rId9" Type="http://schemas.openxmlformats.org/officeDocument/2006/relationships/image" Target="../media/image12.wmf"/><Relationship Id="rId14" Type="http://schemas.openxmlformats.org/officeDocument/2006/relationships/oleObject" Target="../embeddings/oleObject14.bin"/></Relationships>
</file>

<file path=ppt/slides/_rels/slide8.xml.rels><?xml version="1.0" encoding="UTF-8" standalone="yes"?>
<Relationships xmlns="http://schemas.openxmlformats.org/package/2006/relationships"><Relationship Id="rId8" Type="http://schemas.openxmlformats.org/officeDocument/2006/relationships/oleObject" Target="../embeddings/oleObject17.bin"/><Relationship Id="rId13" Type="http://schemas.openxmlformats.org/officeDocument/2006/relationships/image" Target="../media/image20.wmf"/><Relationship Id="rId3" Type="http://schemas.openxmlformats.org/officeDocument/2006/relationships/notesSlide" Target="../notesSlides/notesSlide8.xml"/><Relationship Id="rId7" Type="http://schemas.openxmlformats.org/officeDocument/2006/relationships/image" Target="../media/image17.wmf"/><Relationship Id="rId12" Type="http://schemas.openxmlformats.org/officeDocument/2006/relationships/oleObject" Target="../embeddings/oleObject19.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oleObject" Target="../embeddings/oleObject16.bin"/><Relationship Id="rId11" Type="http://schemas.openxmlformats.org/officeDocument/2006/relationships/image" Target="../media/image19.wmf"/><Relationship Id="rId5" Type="http://schemas.openxmlformats.org/officeDocument/2006/relationships/image" Target="../media/image16.wmf"/><Relationship Id="rId15" Type="http://schemas.openxmlformats.org/officeDocument/2006/relationships/image" Target="../media/image21.wmf"/><Relationship Id="rId10" Type="http://schemas.openxmlformats.org/officeDocument/2006/relationships/oleObject" Target="../embeddings/oleObject18.bin"/><Relationship Id="rId4" Type="http://schemas.openxmlformats.org/officeDocument/2006/relationships/oleObject" Target="../embeddings/oleObject15.bin"/><Relationship Id="rId9" Type="http://schemas.openxmlformats.org/officeDocument/2006/relationships/image" Target="../media/image18.wmf"/><Relationship Id="rId14" Type="http://schemas.openxmlformats.org/officeDocument/2006/relationships/oleObject" Target="../embeddings/oleObject20.bin"/></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7" Type="http://schemas.openxmlformats.org/officeDocument/2006/relationships/image" Target="../media/image23.wmf"/><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oleObject" Target="../embeddings/oleObject22.bin"/><Relationship Id="rId5" Type="http://schemas.openxmlformats.org/officeDocument/2006/relationships/image" Target="../media/image22.wmf"/><Relationship Id="rId4" Type="http://schemas.openxmlformats.org/officeDocument/2006/relationships/oleObject" Target="../embeddings/oleObject21.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0A21F113-2097-48F3-9891-A56B06AE0414}"/>
              </a:ext>
            </a:extLst>
          </p:cNvPr>
          <p:cNvSpPr>
            <a:spLocks noGrp="1"/>
          </p:cNvSpPr>
          <p:nvPr>
            <p:ph type="ctrTitle"/>
          </p:nvPr>
        </p:nvSpPr>
        <p:spPr/>
        <p:txBody>
          <a:bodyPr/>
          <a:lstStyle/>
          <a:p>
            <a:r>
              <a:rPr lang="en-US" altLang="ko-KR" b="1" dirty="0">
                <a:effectLst>
                  <a:outerShdw blurRad="50800" dist="38100" dir="2700000" algn="tl" rotWithShape="0">
                    <a:prstClr val="black">
                      <a:alpha val="40000"/>
                    </a:prstClr>
                  </a:outerShdw>
                  <a:reflection blurRad="6350" stA="55000" endA="300" endPos="45500" dir="5400000" sy="-100000" algn="bl" rotWithShape="0"/>
                </a:effectLst>
                <a:latin typeface="함초롬돋움" panose="020B0604000101010101" pitchFamily="50" charset="-127"/>
                <a:ea typeface="함초롬돋움" panose="020B0604000101010101" pitchFamily="50" charset="-127"/>
                <a:cs typeface="함초롬돋움" panose="020B0604000101010101" pitchFamily="50" charset="-127"/>
              </a:rPr>
              <a:t>Effect of Annealing Temperature on IGZO</a:t>
            </a:r>
            <a:endParaRPr lang="ko-KR" altLang="en-US" b="1" dirty="0">
              <a:effectLst>
                <a:outerShdw blurRad="50800" dist="38100" dir="2700000" algn="tl" rotWithShape="0">
                  <a:prstClr val="black">
                    <a:alpha val="40000"/>
                  </a:prstClr>
                </a:outerShdw>
                <a:reflection blurRad="6350" stA="55000" endA="300" endPos="45500" dir="5400000" sy="-100000" algn="bl" rotWithShape="0"/>
              </a:effectLst>
              <a:latin typeface="함초롬돋움" panose="020B0604000101010101" pitchFamily="50" charset="-127"/>
              <a:ea typeface="함초롬돋움" panose="020B0604000101010101" pitchFamily="50" charset="-127"/>
              <a:cs typeface="함초롬돋움" panose="020B0604000101010101" pitchFamily="50" charset="-127"/>
            </a:endParaRPr>
          </a:p>
        </p:txBody>
      </p:sp>
      <p:sp>
        <p:nvSpPr>
          <p:cNvPr id="3" name="부제목 2">
            <a:extLst>
              <a:ext uri="{FF2B5EF4-FFF2-40B4-BE49-F238E27FC236}">
                <a16:creationId xmlns:a16="http://schemas.microsoft.com/office/drawing/2014/main" id="{54E2016C-BE38-44A4-842B-202916B03224}"/>
              </a:ext>
            </a:extLst>
          </p:cNvPr>
          <p:cNvSpPr>
            <a:spLocks noGrp="1"/>
          </p:cNvSpPr>
          <p:nvPr>
            <p:ph type="subTitle" idx="1"/>
          </p:nvPr>
        </p:nvSpPr>
        <p:spPr>
          <a:xfrm>
            <a:off x="2589212" y="5207147"/>
            <a:ext cx="8915399" cy="1126283"/>
          </a:xfrm>
        </p:spPr>
        <p:txBody>
          <a:bodyPr/>
          <a:lstStyle/>
          <a:p>
            <a:pPr algn="r"/>
            <a:r>
              <a:rPr lang="en-US" altLang="ko-KR" b="1" dirty="0">
                <a:solidFill>
                  <a:schemeClr val="tx1"/>
                </a:solidFill>
                <a:effectLst>
                  <a:outerShdw blurRad="50800" dist="38100" dir="2700000" algn="tl" rotWithShape="0">
                    <a:prstClr val="black">
                      <a:alpha val="40000"/>
                    </a:prstClr>
                  </a:outerShdw>
                  <a:reflection blurRad="6350" stA="55000" endA="300" endPos="45500" dir="5400000" sy="-100000" algn="bl" rotWithShape="0"/>
                </a:effectLst>
                <a:latin typeface="함초롬돋움" panose="020B0604000101010101" pitchFamily="50" charset="-127"/>
                <a:ea typeface="함초롬돋움" panose="020B0604000101010101" pitchFamily="50" charset="-127"/>
                <a:cs typeface="함초롬돋움" panose="020B0604000101010101" pitchFamily="50" charset="-127"/>
              </a:rPr>
              <a:t>SEOK JUN KANG / </a:t>
            </a:r>
            <a:r>
              <a:rPr lang="ko-KR" altLang="en-US" b="1" dirty="0">
                <a:solidFill>
                  <a:schemeClr val="tx1"/>
                </a:solidFill>
                <a:effectLst>
                  <a:outerShdw blurRad="50800" dist="38100" dir="2700000" algn="tl" rotWithShape="0">
                    <a:prstClr val="black">
                      <a:alpha val="40000"/>
                    </a:prstClr>
                  </a:outerShdw>
                  <a:reflection blurRad="6350" stA="55000" endA="300" endPos="45500" dir="5400000" sy="-100000" algn="bl" rotWithShape="0"/>
                </a:effectLst>
                <a:latin typeface="함초롬돋움" panose="020B0604000101010101" pitchFamily="50" charset="-127"/>
                <a:ea typeface="함초롬돋움" panose="020B0604000101010101" pitchFamily="50" charset="-127"/>
                <a:cs typeface="함초롬돋움" panose="020B0604000101010101" pitchFamily="50" charset="-127"/>
              </a:rPr>
              <a:t>姜 錫 俊</a:t>
            </a:r>
            <a:endParaRPr lang="en-US" altLang="ko-KR" b="1" dirty="0">
              <a:solidFill>
                <a:schemeClr val="tx1"/>
              </a:solidFill>
              <a:effectLst>
                <a:outerShdw blurRad="50800" dist="38100" dir="2700000" algn="tl" rotWithShape="0">
                  <a:prstClr val="black">
                    <a:alpha val="40000"/>
                  </a:prstClr>
                </a:outerShdw>
                <a:reflection blurRad="6350" stA="55000" endA="300" endPos="45500" dir="5400000" sy="-100000" algn="bl" rotWithShape="0"/>
              </a:effectLst>
              <a:latin typeface="함초롬돋움" panose="020B0604000101010101" pitchFamily="50" charset="-127"/>
              <a:ea typeface="함초롬돋움" panose="020B0604000101010101" pitchFamily="50" charset="-127"/>
              <a:cs typeface="함초롬돋움" panose="020B0604000101010101" pitchFamily="50" charset="-127"/>
            </a:endParaRPr>
          </a:p>
          <a:p>
            <a:pPr algn="r"/>
            <a:r>
              <a:rPr lang="en-US" altLang="ko-KR" b="1" dirty="0">
                <a:solidFill>
                  <a:schemeClr val="tx1"/>
                </a:solidFill>
                <a:effectLst>
                  <a:outerShdw blurRad="50800" dist="38100" dir="2700000" algn="tl" rotWithShape="0">
                    <a:prstClr val="black">
                      <a:alpha val="40000"/>
                    </a:prstClr>
                  </a:outerShdw>
                  <a:reflection blurRad="6350" stA="55000" endA="300" endPos="45500" dir="5400000" sy="-100000" algn="bl" rotWithShape="0"/>
                </a:effectLst>
                <a:latin typeface="함초롬돋움" panose="020B0604000101010101" pitchFamily="50" charset="-127"/>
                <a:ea typeface="함초롬돋움" panose="020B0604000101010101" pitchFamily="50" charset="-127"/>
                <a:cs typeface="함초롬돋움" panose="020B0604000101010101" pitchFamily="50" charset="-127"/>
              </a:rPr>
              <a:t>School of Electronic &amp; Display Engineering</a:t>
            </a:r>
            <a:br>
              <a:rPr lang="en-US" altLang="ko-KR" b="1" dirty="0">
                <a:solidFill>
                  <a:schemeClr val="tx1"/>
                </a:solidFill>
                <a:effectLst>
                  <a:outerShdw blurRad="50800" dist="38100" dir="2700000" algn="tl" rotWithShape="0">
                    <a:prstClr val="black">
                      <a:alpha val="40000"/>
                    </a:prstClr>
                  </a:outerShdw>
                  <a:reflection blurRad="6350" stA="55000" endA="300" endPos="45500" dir="5400000" sy="-100000" algn="bl" rotWithShape="0"/>
                </a:effectLst>
                <a:latin typeface="함초롬돋움" panose="020B0604000101010101" pitchFamily="50" charset="-127"/>
                <a:ea typeface="함초롬돋움" panose="020B0604000101010101" pitchFamily="50" charset="-127"/>
                <a:cs typeface="함초롬돋움" panose="020B0604000101010101" pitchFamily="50" charset="-127"/>
              </a:rPr>
            </a:br>
            <a:r>
              <a:rPr lang="en-US" altLang="ko-KR" b="1" dirty="0" err="1">
                <a:solidFill>
                  <a:schemeClr val="tx1"/>
                </a:solidFill>
                <a:effectLst>
                  <a:outerShdw blurRad="50800" dist="38100" dir="2700000" algn="tl" rotWithShape="0">
                    <a:prstClr val="black">
                      <a:alpha val="40000"/>
                    </a:prstClr>
                  </a:outerShdw>
                  <a:reflection blurRad="6350" stA="55000" endA="300" endPos="45500" dir="5400000" sy="-100000" algn="bl" rotWithShape="0"/>
                </a:effectLst>
                <a:latin typeface="함초롬돋움" panose="020B0604000101010101" pitchFamily="50" charset="-127"/>
                <a:ea typeface="함초롬돋움" panose="020B0604000101010101" pitchFamily="50" charset="-127"/>
                <a:cs typeface="함초롬돋움" panose="020B0604000101010101" pitchFamily="50" charset="-127"/>
              </a:rPr>
              <a:t>Hoseo</a:t>
            </a:r>
            <a:r>
              <a:rPr lang="en-US" altLang="ko-KR" b="1" dirty="0">
                <a:solidFill>
                  <a:schemeClr val="tx1"/>
                </a:solidFill>
                <a:effectLst>
                  <a:outerShdw blurRad="50800" dist="38100" dir="2700000" algn="tl" rotWithShape="0">
                    <a:prstClr val="black">
                      <a:alpha val="40000"/>
                    </a:prstClr>
                  </a:outerShdw>
                  <a:reflection blurRad="6350" stA="55000" endA="300" endPos="45500" dir="5400000" sy="-100000" algn="bl" rotWithShape="0"/>
                </a:effectLst>
                <a:latin typeface="함초롬돋움" panose="020B0604000101010101" pitchFamily="50" charset="-127"/>
                <a:ea typeface="함초롬돋움" panose="020B0604000101010101" pitchFamily="50" charset="-127"/>
                <a:cs typeface="함초롬돋움" panose="020B0604000101010101" pitchFamily="50" charset="-127"/>
              </a:rPr>
              <a:t> University, Korea</a:t>
            </a:r>
          </a:p>
          <a:p>
            <a:pPr algn="r"/>
            <a:endParaRPr lang="ko-KR" altLang="en-US" b="1" dirty="0">
              <a:solidFill>
                <a:schemeClr val="tx1"/>
              </a:solidFill>
              <a:effectLst>
                <a:outerShdw blurRad="50800" dist="38100" dir="2700000" algn="tl" rotWithShape="0">
                  <a:prstClr val="black">
                    <a:alpha val="40000"/>
                  </a:prstClr>
                </a:outerShdw>
                <a:reflection blurRad="6350" stA="55000" endA="300" endPos="45500" dir="5400000" sy="-100000" algn="bl" rotWithShape="0"/>
              </a:effectLst>
              <a:latin typeface="함초롬돋움" panose="020B0604000101010101" pitchFamily="50" charset="-127"/>
              <a:ea typeface="함초롬돋움" panose="020B0604000101010101" pitchFamily="50" charset="-127"/>
              <a:cs typeface="함초롬돋움" panose="020B0604000101010101" pitchFamily="50" charset="-127"/>
            </a:endParaRPr>
          </a:p>
        </p:txBody>
      </p:sp>
      <p:sp>
        <p:nvSpPr>
          <p:cNvPr id="4" name="바닥글 개체 틀 3">
            <a:extLst>
              <a:ext uri="{FF2B5EF4-FFF2-40B4-BE49-F238E27FC236}">
                <a16:creationId xmlns:a16="http://schemas.microsoft.com/office/drawing/2014/main" id="{B4F97A83-2E9A-426D-84B6-8DAD2DD4CE4E}"/>
              </a:ext>
            </a:extLst>
          </p:cNvPr>
          <p:cNvSpPr>
            <a:spLocks noGrp="1"/>
          </p:cNvSpPr>
          <p:nvPr>
            <p:ph type="ftr" sz="quarter" idx="11"/>
          </p:nvPr>
        </p:nvSpPr>
        <p:spPr>
          <a:xfrm>
            <a:off x="3504406" y="6492875"/>
            <a:ext cx="5183188" cy="365125"/>
          </a:xfrm>
        </p:spPr>
        <p:txBody>
          <a:bodyPr/>
          <a:lstStyle/>
          <a:p>
            <a:r>
              <a:rPr lang="en-US" b="1" dirty="0">
                <a:solidFill>
                  <a:schemeClr val="tx1"/>
                </a:solidFill>
                <a:latin typeface="함초롬돋움" panose="020B0604000101010101" pitchFamily="50" charset="-127"/>
                <a:ea typeface="함초롬돋움" panose="020B0604000101010101" pitchFamily="50" charset="-127"/>
                <a:cs typeface="함초롬돋움" panose="020B0604000101010101" pitchFamily="50" charset="-127"/>
              </a:rPr>
              <a:t>Technical Exchange Meeting, January 08, 2019, University of the Ryukyus, Okinawa, Japan</a:t>
            </a:r>
          </a:p>
        </p:txBody>
      </p:sp>
    </p:spTree>
    <p:extLst>
      <p:ext uri="{BB962C8B-B14F-4D97-AF65-F5344CB8AC3E}">
        <p14:creationId xmlns:p14="http://schemas.microsoft.com/office/powerpoint/2010/main" val="2075581838"/>
      </p:ext>
    </p:extLst>
  </p:cSld>
  <p:clrMapOvr>
    <a:masterClrMapping/>
  </p:clrMapOvr>
  <mc:AlternateContent xmlns:mc="http://schemas.openxmlformats.org/markup-compatibility/2006" xmlns:p14="http://schemas.microsoft.com/office/powerpoint/2010/main">
    <mc:Choice Requires="p14">
      <p:transition spd="slow" p14:dur="2000" advTm="1751"/>
    </mc:Choice>
    <mc:Fallback xmlns="">
      <p:transition spd="slow" advTm="1751"/>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D48B9A87-2A92-4D00-9926-6BC1825C4F23}"/>
              </a:ext>
            </a:extLst>
          </p:cNvPr>
          <p:cNvSpPr>
            <a:spLocks noGrp="1"/>
          </p:cNvSpPr>
          <p:nvPr>
            <p:ph type="title"/>
          </p:nvPr>
        </p:nvSpPr>
        <p:spPr>
          <a:xfrm>
            <a:off x="1627633" y="624110"/>
            <a:ext cx="9876980" cy="1280890"/>
          </a:xfrm>
        </p:spPr>
        <p:txBody>
          <a:bodyPr/>
          <a:lstStyle/>
          <a:p>
            <a:r>
              <a:rPr lang="en-GB" altLang="en-US" b="1" dirty="0">
                <a:latin typeface="함초롬돋움" panose="020B0604000101010101" pitchFamily="50" charset="-127"/>
                <a:ea typeface="함초롬돋움" panose="020B0604000101010101" pitchFamily="50" charset="-127"/>
                <a:cs typeface="함초롬돋움" panose="020B0604000101010101" pitchFamily="50" charset="-127"/>
              </a:rPr>
              <a:t>Conclusion</a:t>
            </a:r>
            <a:endParaRPr lang="ko-KR" altLang="en-US" dirty="0"/>
          </a:p>
        </p:txBody>
      </p:sp>
      <p:sp>
        <p:nvSpPr>
          <p:cNvPr id="3" name="내용 개체 틀 2">
            <a:extLst>
              <a:ext uri="{FF2B5EF4-FFF2-40B4-BE49-F238E27FC236}">
                <a16:creationId xmlns:a16="http://schemas.microsoft.com/office/drawing/2014/main" id="{0252EC78-C929-414F-8A0B-55571FDDFE5B}"/>
              </a:ext>
            </a:extLst>
          </p:cNvPr>
          <p:cNvSpPr>
            <a:spLocks noGrp="1"/>
          </p:cNvSpPr>
          <p:nvPr>
            <p:ph idx="1"/>
          </p:nvPr>
        </p:nvSpPr>
        <p:spPr>
          <a:xfrm>
            <a:off x="963792" y="1356360"/>
            <a:ext cx="10461184" cy="4786090"/>
          </a:xfrm>
        </p:spPr>
        <p:txBody>
          <a:bodyPr>
            <a:noAutofit/>
          </a:bodyPr>
          <a:lstStyle/>
          <a:p>
            <a:pPr>
              <a:buFont typeface="Wingdings" panose="05000000000000000000" pitchFamily="2" charset="2"/>
              <a:buChar char="l"/>
            </a:pPr>
            <a:r>
              <a:rPr lang="en-US" altLang="ko-KR" sz="2000" b="1" dirty="0">
                <a:solidFill>
                  <a:schemeClr val="tx1"/>
                </a:solidFill>
                <a:latin typeface="함초롬바탕" panose="02030604000101010101" pitchFamily="18" charset="-127"/>
                <a:ea typeface="함초롬바탕" pitchFamily="18" charset="-127"/>
                <a:cs typeface="함초롬바탕" pitchFamily="18" charset="-127"/>
              </a:rPr>
              <a:t>In this study, the annealing effect on the IGZO TFT characteristics was investigated. </a:t>
            </a:r>
          </a:p>
          <a:p>
            <a:pPr>
              <a:buFont typeface="Wingdings" panose="05000000000000000000" pitchFamily="2" charset="2"/>
              <a:buChar char="l"/>
            </a:pPr>
            <a:endParaRPr lang="en-US" altLang="ko-KR" sz="1000" b="1" dirty="0">
              <a:solidFill>
                <a:schemeClr val="tx1"/>
              </a:solidFill>
              <a:latin typeface="함초롬바탕" panose="02030604000101010101" pitchFamily="18" charset="-127"/>
              <a:ea typeface="함초롬바탕" pitchFamily="18" charset="-127"/>
              <a:cs typeface="함초롬바탕" pitchFamily="18" charset="-127"/>
            </a:endParaRPr>
          </a:p>
          <a:p>
            <a:pPr>
              <a:buFont typeface="Wingdings" panose="05000000000000000000" pitchFamily="2" charset="2"/>
              <a:buChar char="l"/>
            </a:pPr>
            <a:r>
              <a:rPr lang="en-US" altLang="ko-KR" sz="2000" b="1" dirty="0">
                <a:solidFill>
                  <a:schemeClr val="tx1"/>
                </a:solidFill>
                <a:latin typeface="함초롬바탕" panose="02030604000101010101" pitchFamily="18" charset="-127"/>
                <a:ea typeface="함초롬바탕" pitchFamily="18" charset="-127"/>
                <a:cs typeface="함초롬바탕" pitchFamily="18" charset="-127"/>
              </a:rPr>
              <a:t>For the fast experiment, point contact was used instead of S/D metal electrode.</a:t>
            </a:r>
          </a:p>
          <a:p>
            <a:pPr>
              <a:buFont typeface="Wingdings" panose="05000000000000000000" pitchFamily="2" charset="2"/>
              <a:buChar char="l"/>
            </a:pPr>
            <a:endParaRPr lang="en-US" altLang="ko-KR" sz="1000" b="1" dirty="0">
              <a:solidFill>
                <a:schemeClr val="tx1"/>
              </a:solidFill>
              <a:latin typeface="함초롬바탕" panose="02030604000101010101" pitchFamily="18" charset="-127"/>
              <a:ea typeface="함초롬바탕" pitchFamily="18" charset="-127"/>
              <a:cs typeface="함초롬바탕" pitchFamily="18" charset="-127"/>
            </a:endParaRPr>
          </a:p>
          <a:p>
            <a:pPr>
              <a:buFont typeface="Wingdings" panose="05000000000000000000" pitchFamily="2" charset="2"/>
              <a:buChar char="l"/>
            </a:pPr>
            <a:r>
              <a:rPr lang="en-US" altLang="ko-KR" sz="2000" b="1" dirty="0">
                <a:solidFill>
                  <a:schemeClr val="tx1"/>
                </a:solidFill>
                <a:latin typeface="함초롬바탕" panose="02030604000101010101" pitchFamily="18" charset="-127"/>
                <a:ea typeface="함초롬바탕" pitchFamily="18" charset="-127"/>
                <a:cs typeface="함초롬바탕" pitchFamily="18" charset="-127"/>
              </a:rPr>
              <a:t>We investigated the effect of  the annealing temperatures up to 300 degrees C on a hot plate and the best performance was obtained for the 300 decrees C annealing.</a:t>
            </a:r>
          </a:p>
          <a:p>
            <a:pPr marL="0" indent="0">
              <a:buNone/>
            </a:pPr>
            <a:endParaRPr lang="en-US" altLang="ko-KR" sz="2000" b="1" dirty="0">
              <a:latin typeface="함초롬바탕" pitchFamily="18" charset="-127"/>
              <a:ea typeface="함초롬바탕" pitchFamily="18" charset="-127"/>
              <a:cs typeface="함초롬바탕" pitchFamily="18" charset="-127"/>
            </a:endParaRPr>
          </a:p>
          <a:p>
            <a:pPr>
              <a:buFont typeface="Wingdings" panose="05000000000000000000" pitchFamily="2" charset="2"/>
              <a:buChar char="l"/>
            </a:pPr>
            <a:r>
              <a:rPr lang="en-US" altLang="ko-KR" sz="2000" b="1" dirty="0">
                <a:latin typeface="함초롬바탕" pitchFamily="18" charset="-127"/>
                <a:ea typeface="함초롬바탕" pitchFamily="18" charset="-127"/>
                <a:cs typeface="함초롬바탕" pitchFamily="18" charset="-127"/>
              </a:rPr>
              <a:t>We varied the oxygen flow during deposition of IGZO. 10 </a:t>
            </a:r>
            <a:r>
              <a:rPr lang="en-US" altLang="ko-KR" sz="2000" b="1" dirty="0" err="1">
                <a:latin typeface="함초롬바탕" pitchFamily="18" charset="-127"/>
                <a:ea typeface="함초롬바탕" pitchFamily="18" charset="-127"/>
                <a:cs typeface="함초롬바탕" pitchFamily="18" charset="-127"/>
              </a:rPr>
              <a:t>sccm</a:t>
            </a:r>
            <a:r>
              <a:rPr lang="en-US" altLang="ko-KR" sz="2000" b="1" dirty="0">
                <a:latin typeface="함초롬바탕" pitchFamily="18" charset="-127"/>
                <a:ea typeface="함초롬바탕" pitchFamily="18" charset="-127"/>
                <a:cs typeface="함초롬바탕" pitchFamily="18" charset="-127"/>
              </a:rPr>
              <a:t> sample shows better performance than 5 </a:t>
            </a:r>
            <a:r>
              <a:rPr lang="en-US" altLang="ko-KR" sz="2000" b="1" dirty="0" err="1">
                <a:latin typeface="함초롬바탕" pitchFamily="18" charset="-127"/>
                <a:ea typeface="함초롬바탕" pitchFamily="18" charset="-127"/>
                <a:cs typeface="함초롬바탕" pitchFamily="18" charset="-127"/>
              </a:rPr>
              <a:t>sccm</a:t>
            </a:r>
            <a:r>
              <a:rPr lang="en-US" altLang="ko-KR" sz="2000" b="1" dirty="0">
                <a:latin typeface="함초롬바탕" pitchFamily="18" charset="-127"/>
                <a:ea typeface="함초롬바탕" pitchFamily="18" charset="-127"/>
                <a:cs typeface="함초롬바탕" pitchFamily="18" charset="-127"/>
              </a:rPr>
              <a:t> sample. </a:t>
            </a:r>
          </a:p>
          <a:p>
            <a:pPr>
              <a:buFont typeface="Wingdings" panose="05000000000000000000" pitchFamily="2" charset="2"/>
              <a:buChar char="l"/>
            </a:pPr>
            <a:endParaRPr lang="en-US" altLang="ko-KR" sz="1000" b="1" baseline="30000" dirty="0">
              <a:solidFill>
                <a:schemeClr val="tx1"/>
              </a:solidFill>
              <a:latin typeface="함초롬바탕" panose="02030604000101010101" pitchFamily="18" charset="-127"/>
              <a:ea typeface="함초롬바탕" pitchFamily="18" charset="-127"/>
              <a:cs typeface="함초롬바탕" pitchFamily="18" charset="-127"/>
            </a:endParaRPr>
          </a:p>
          <a:p>
            <a:pPr>
              <a:buFont typeface="Wingdings" panose="05000000000000000000" pitchFamily="2" charset="2"/>
              <a:buChar char="l"/>
            </a:pPr>
            <a:r>
              <a:rPr lang="en-US" altLang="ko-KR" sz="2000" b="1" dirty="0">
                <a:solidFill>
                  <a:schemeClr val="tx1"/>
                </a:solidFill>
                <a:latin typeface="함초롬바탕" panose="02030604000101010101" pitchFamily="18" charset="-127"/>
                <a:ea typeface="함초롬바탕" pitchFamily="18" charset="-127"/>
                <a:cs typeface="함초롬바탕" pitchFamily="18" charset="-127"/>
              </a:rPr>
              <a:t>We obtained best performance after annealing at 300 degrees C.  The mobility of 5.93 cm2/V.s and on-off ration of 4.47x10</a:t>
            </a:r>
            <a:r>
              <a:rPr lang="en-US" altLang="ko-KR" sz="2000" b="1" baseline="30000" dirty="0">
                <a:solidFill>
                  <a:schemeClr val="tx1"/>
                </a:solidFill>
                <a:latin typeface="함초롬바탕" panose="02030604000101010101" pitchFamily="18" charset="-127"/>
                <a:ea typeface="함초롬바탕" pitchFamily="18" charset="-127"/>
                <a:cs typeface="함초롬바탕" pitchFamily="18" charset="-127"/>
              </a:rPr>
              <a:t>6</a:t>
            </a:r>
            <a:r>
              <a:rPr lang="en-US" altLang="ko-KR" sz="2000" b="1" dirty="0">
                <a:solidFill>
                  <a:schemeClr val="tx1"/>
                </a:solidFill>
                <a:latin typeface="함초롬바탕" panose="02030604000101010101" pitchFamily="18" charset="-127"/>
                <a:ea typeface="함초롬바탕" pitchFamily="18" charset="-127"/>
                <a:cs typeface="함초롬바탕" pitchFamily="18" charset="-127"/>
              </a:rPr>
              <a:t>  were obtained.</a:t>
            </a:r>
          </a:p>
        </p:txBody>
      </p:sp>
      <p:sp>
        <p:nvSpPr>
          <p:cNvPr id="4" name="바닥글 개체 틀 3">
            <a:extLst>
              <a:ext uri="{FF2B5EF4-FFF2-40B4-BE49-F238E27FC236}">
                <a16:creationId xmlns:a16="http://schemas.microsoft.com/office/drawing/2014/main" id="{E9AD5C6A-D327-44F2-A10F-692918853713}"/>
              </a:ext>
            </a:extLst>
          </p:cNvPr>
          <p:cNvSpPr>
            <a:spLocks noGrp="1"/>
          </p:cNvSpPr>
          <p:nvPr>
            <p:ph type="ftr" sz="quarter" idx="11"/>
          </p:nvPr>
        </p:nvSpPr>
        <p:spPr>
          <a:xfrm>
            <a:off x="3508978" y="6492875"/>
            <a:ext cx="5174044" cy="365125"/>
          </a:xfrm>
        </p:spPr>
        <p:txBody>
          <a:bodyPr/>
          <a:lstStyle/>
          <a:p>
            <a:r>
              <a:rPr lang="en-US" b="1" dirty="0">
                <a:solidFill>
                  <a:schemeClr val="tx1"/>
                </a:solidFill>
                <a:latin typeface="함초롬돋움" panose="020B0604000101010101" pitchFamily="50" charset="-127"/>
                <a:ea typeface="함초롬돋움" panose="020B0604000101010101" pitchFamily="50" charset="-127"/>
                <a:cs typeface="함초롬돋움" panose="020B0604000101010101" pitchFamily="50" charset="-127"/>
              </a:rPr>
              <a:t>Technical Exchange Meeting, January 08, 2019, University of the Ryukyus, Okinawa, Japan</a:t>
            </a:r>
          </a:p>
        </p:txBody>
      </p:sp>
      <p:sp>
        <p:nvSpPr>
          <p:cNvPr id="5" name="슬라이드 번호 개체 틀 4">
            <a:extLst>
              <a:ext uri="{FF2B5EF4-FFF2-40B4-BE49-F238E27FC236}">
                <a16:creationId xmlns:a16="http://schemas.microsoft.com/office/drawing/2014/main" id="{B0DFBB9A-CE72-4478-BE0A-F95685A1E6EA}"/>
              </a:ext>
            </a:extLst>
          </p:cNvPr>
          <p:cNvSpPr>
            <a:spLocks noGrp="1"/>
          </p:cNvSpPr>
          <p:nvPr>
            <p:ph type="sldNum" sz="quarter" idx="12"/>
          </p:nvPr>
        </p:nvSpPr>
        <p:spPr>
          <a:xfrm>
            <a:off x="11412233" y="6492875"/>
            <a:ext cx="779767" cy="365125"/>
          </a:xfrm>
        </p:spPr>
        <p:txBody>
          <a:bodyPr/>
          <a:lstStyle/>
          <a:p>
            <a:fld id="{D57F1E4F-1CFF-5643-939E-217C01CDF565}" type="slidenum">
              <a:rPr lang="en-US" smtClean="0">
                <a:solidFill>
                  <a:schemeClr val="tx1"/>
                </a:solidFill>
                <a:latin typeface="함초롬돋움" panose="020B0604000101010101" pitchFamily="50" charset="-127"/>
                <a:ea typeface="함초롬돋움" panose="020B0604000101010101" pitchFamily="50" charset="-127"/>
                <a:cs typeface="함초롬돋움" panose="020B0604000101010101" pitchFamily="50" charset="-127"/>
              </a:rPr>
              <a:pPr/>
              <a:t>10</a:t>
            </a:fld>
            <a:endParaRPr lang="en-US" dirty="0">
              <a:solidFill>
                <a:schemeClr val="tx1"/>
              </a:solidFill>
              <a:latin typeface="함초롬돋움" panose="020B0604000101010101" pitchFamily="50" charset="-127"/>
              <a:ea typeface="함초롬돋움" panose="020B0604000101010101" pitchFamily="50" charset="-127"/>
              <a:cs typeface="함초롬돋움" panose="020B0604000101010101" pitchFamily="50" charset="-127"/>
            </a:endParaRPr>
          </a:p>
        </p:txBody>
      </p:sp>
    </p:spTree>
    <p:extLst>
      <p:ext uri="{BB962C8B-B14F-4D97-AF65-F5344CB8AC3E}">
        <p14:creationId xmlns:p14="http://schemas.microsoft.com/office/powerpoint/2010/main" val="10306659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57F75A43-FD3A-4B81-BFC3-C3F010FAC74E}"/>
              </a:ext>
            </a:extLst>
          </p:cNvPr>
          <p:cNvSpPr>
            <a:spLocks noGrp="1"/>
          </p:cNvSpPr>
          <p:nvPr>
            <p:ph type="title"/>
          </p:nvPr>
        </p:nvSpPr>
        <p:spPr>
          <a:xfrm>
            <a:off x="2122868" y="2701155"/>
            <a:ext cx="8915399" cy="1451091"/>
          </a:xfrm>
        </p:spPr>
        <p:txBody>
          <a:bodyPr>
            <a:prstTxWarp prst="textCanUp">
              <a:avLst/>
            </a:prstTxWarp>
          </a:bodyPr>
          <a:lstStyle/>
          <a:p>
            <a:r>
              <a:rPr lang="en-US" altLang="ko-KR" b="1" dirty="0">
                <a:effectLst>
                  <a:outerShdw blurRad="50800" dist="38100" dir="2700000" algn="tl" rotWithShape="0">
                    <a:prstClr val="black">
                      <a:alpha val="40000"/>
                    </a:prstClr>
                  </a:outerShdw>
                  <a:reflection blurRad="6350" stA="55000" endA="300" endPos="45500" dir="5400000" sy="-100000" algn="bl" rotWithShape="0"/>
                </a:effectLst>
                <a:latin typeface="함초롬바탕" panose="02030604000101010101" pitchFamily="18" charset="-127"/>
                <a:ea typeface="함초롬바탕" panose="02030604000101010101" pitchFamily="18" charset="-127"/>
                <a:cs typeface="함초롬바탕" panose="02030604000101010101" pitchFamily="18" charset="-127"/>
              </a:rPr>
              <a:t>Thank you for your attention!</a:t>
            </a:r>
            <a:endParaRPr lang="ko-KR" altLang="en-US" b="1" dirty="0">
              <a:effectLst>
                <a:outerShdw blurRad="50800" dist="38100" dir="2700000" algn="tl" rotWithShape="0">
                  <a:prstClr val="black">
                    <a:alpha val="40000"/>
                  </a:prstClr>
                </a:outerShdw>
                <a:reflection blurRad="6350" stA="55000" endA="300" endPos="45500" dir="5400000" sy="-100000" algn="bl" rotWithShape="0"/>
              </a:effectLst>
              <a:latin typeface="함초롬바탕" panose="02030604000101010101" pitchFamily="18" charset="-127"/>
              <a:ea typeface="함초롬바탕" panose="02030604000101010101" pitchFamily="18" charset="-127"/>
              <a:cs typeface="함초롬바탕" panose="02030604000101010101" pitchFamily="18" charset="-127"/>
            </a:endParaRPr>
          </a:p>
        </p:txBody>
      </p:sp>
      <p:sp>
        <p:nvSpPr>
          <p:cNvPr id="5" name="슬라이드 번호 개체 틀 4">
            <a:extLst>
              <a:ext uri="{FF2B5EF4-FFF2-40B4-BE49-F238E27FC236}">
                <a16:creationId xmlns:a16="http://schemas.microsoft.com/office/drawing/2014/main" id="{545152C8-C92A-45FD-9AE8-1F4515C37C58}"/>
              </a:ext>
            </a:extLst>
          </p:cNvPr>
          <p:cNvSpPr>
            <a:spLocks noGrp="1"/>
          </p:cNvSpPr>
          <p:nvPr>
            <p:ph type="sldNum" sz="quarter" idx="12"/>
          </p:nvPr>
        </p:nvSpPr>
        <p:spPr>
          <a:xfrm>
            <a:off x="11412233" y="6492875"/>
            <a:ext cx="779767" cy="365125"/>
          </a:xfrm>
        </p:spPr>
        <p:txBody>
          <a:bodyPr/>
          <a:lstStyle/>
          <a:p>
            <a:fld id="{D57F1E4F-1CFF-5643-939E-217C01CDF565}" type="slidenum">
              <a:rPr lang="en-US" smtClean="0">
                <a:solidFill>
                  <a:schemeClr val="tx1"/>
                </a:solidFill>
              </a:rPr>
              <a:pPr/>
              <a:t>11</a:t>
            </a:fld>
            <a:endParaRPr lang="en-US" dirty="0">
              <a:solidFill>
                <a:schemeClr val="tx1"/>
              </a:solidFill>
            </a:endParaRPr>
          </a:p>
        </p:txBody>
      </p:sp>
      <p:sp>
        <p:nvSpPr>
          <p:cNvPr id="6" name="바닥글 개체 틀 3">
            <a:extLst>
              <a:ext uri="{FF2B5EF4-FFF2-40B4-BE49-F238E27FC236}">
                <a16:creationId xmlns:a16="http://schemas.microsoft.com/office/drawing/2014/main" id="{31478D12-5793-457D-B4D3-17B7A9454957}"/>
              </a:ext>
            </a:extLst>
          </p:cNvPr>
          <p:cNvSpPr>
            <a:spLocks noGrp="1"/>
          </p:cNvSpPr>
          <p:nvPr>
            <p:ph type="ftr" sz="quarter" idx="11"/>
          </p:nvPr>
        </p:nvSpPr>
        <p:spPr>
          <a:xfrm>
            <a:off x="3508978" y="6492875"/>
            <a:ext cx="5174044" cy="365125"/>
          </a:xfrm>
        </p:spPr>
        <p:txBody>
          <a:bodyPr/>
          <a:lstStyle/>
          <a:p>
            <a:r>
              <a:rPr lang="en-US" b="1" dirty="0">
                <a:solidFill>
                  <a:schemeClr val="tx1"/>
                </a:solidFill>
                <a:latin typeface="함초롬돋움" panose="020B0604000101010101" pitchFamily="50" charset="-127"/>
                <a:ea typeface="함초롬돋움" panose="020B0604000101010101" pitchFamily="50" charset="-127"/>
                <a:cs typeface="함초롬돋움" panose="020B0604000101010101" pitchFamily="50" charset="-127"/>
              </a:rPr>
              <a:t>Technical Exchange Meeting, January 08, 2019, University of the Ryukyus, Okinawa, Japan</a:t>
            </a:r>
          </a:p>
        </p:txBody>
      </p:sp>
    </p:spTree>
    <p:extLst>
      <p:ext uri="{BB962C8B-B14F-4D97-AF65-F5344CB8AC3E}">
        <p14:creationId xmlns:p14="http://schemas.microsoft.com/office/powerpoint/2010/main" val="7133163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D48B9A87-2A92-4D00-9926-6BC1825C4F23}"/>
              </a:ext>
            </a:extLst>
          </p:cNvPr>
          <p:cNvSpPr>
            <a:spLocks noGrp="1"/>
          </p:cNvSpPr>
          <p:nvPr>
            <p:ph type="title"/>
          </p:nvPr>
        </p:nvSpPr>
        <p:spPr>
          <a:xfrm>
            <a:off x="1627633" y="624110"/>
            <a:ext cx="9876980" cy="1280890"/>
          </a:xfrm>
        </p:spPr>
        <p:txBody>
          <a:bodyPr/>
          <a:lstStyle/>
          <a:p>
            <a:r>
              <a:rPr lang="en-GB" altLang="en-US" b="1" dirty="0">
                <a:latin typeface="함초롬돋움" panose="020B0604000101010101" pitchFamily="50" charset="-127"/>
                <a:ea typeface="함초롬돋움" panose="020B0604000101010101" pitchFamily="50" charset="-127"/>
                <a:cs typeface="함초롬돋움" panose="020B0604000101010101" pitchFamily="50" charset="-127"/>
              </a:rPr>
              <a:t>Contents</a:t>
            </a:r>
            <a:endParaRPr lang="ko-KR" altLang="en-US" dirty="0"/>
          </a:p>
        </p:txBody>
      </p:sp>
      <p:sp>
        <p:nvSpPr>
          <p:cNvPr id="4" name="바닥글 개체 틀 3">
            <a:extLst>
              <a:ext uri="{FF2B5EF4-FFF2-40B4-BE49-F238E27FC236}">
                <a16:creationId xmlns:a16="http://schemas.microsoft.com/office/drawing/2014/main" id="{E9AD5C6A-D327-44F2-A10F-692918853713}"/>
              </a:ext>
            </a:extLst>
          </p:cNvPr>
          <p:cNvSpPr>
            <a:spLocks noGrp="1"/>
          </p:cNvSpPr>
          <p:nvPr>
            <p:ph type="ftr" sz="quarter" idx="11"/>
          </p:nvPr>
        </p:nvSpPr>
        <p:spPr>
          <a:xfrm>
            <a:off x="3508978" y="6492875"/>
            <a:ext cx="5174044" cy="365125"/>
          </a:xfrm>
        </p:spPr>
        <p:txBody>
          <a:bodyPr/>
          <a:lstStyle/>
          <a:p>
            <a:r>
              <a:rPr lang="en-US" b="1" dirty="0">
                <a:solidFill>
                  <a:schemeClr val="tx1"/>
                </a:solidFill>
                <a:latin typeface="함초롬돋움" panose="020B0604000101010101" pitchFamily="50" charset="-127"/>
                <a:ea typeface="함초롬돋움" panose="020B0604000101010101" pitchFamily="50" charset="-127"/>
                <a:cs typeface="함초롬돋움" panose="020B0604000101010101" pitchFamily="50" charset="-127"/>
              </a:rPr>
              <a:t>Technical Exchange Meeting, January 08, 2019, University of the Ryukyus, Okinawa, Japan</a:t>
            </a:r>
          </a:p>
        </p:txBody>
      </p:sp>
      <p:sp>
        <p:nvSpPr>
          <p:cNvPr id="5" name="슬라이드 번호 개체 틀 4">
            <a:extLst>
              <a:ext uri="{FF2B5EF4-FFF2-40B4-BE49-F238E27FC236}">
                <a16:creationId xmlns:a16="http://schemas.microsoft.com/office/drawing/2014/main" id="{B0DFBB9A-CE72-4478-BE0A-F95685A1E6EA}"/>
              </a:ext>
            </a:extLst>
          </p:cNvPr>
          <p:cNvSpPr>
            <a:spLocks noGrp="1"/>
          </p:cNvSpPr>
          <p:nvPr>
            <p:ph type="sldNum" sz="quarter" idx="12"/>
          </p:nvPr>
        </p:nvSpPr>
        <p:spPr>
          <a:xfrm>
            <a:off x="11412233" y="6492875"/>
            <a:ext cx="779767" cy="365125"/>
          </a:xfrm>
        </p:spPr>
        <p:txBody>
          <a:bodyPr/>
          <a:lstStyle/>
          <a:p>
            <a:fld id="{D57F1E4F-1CFF-5643-939E-217C01CDF565}" type="slidenum">
              <a:rPr lang="en-US" smtClean="0">
                <a:solidFill>
                  <a:schemeClr val="tx1"/>
                </a:solidFill>
                <a:latin typeface="함초롬돋움" panose="020B0604000101010101" pitchFamily="50" charset="-127"/>
                <a:ea typeface="함초롬돋움" panose="020B0604000101010101" pitchFamily="50" charset="-127"/>
                <a:cs typeface="함초롬돋움" panose="020B0604000101010101" pitchFamily="50" charset="-127"/>
              </a:rPr>
              <a:pPr/>
              <a:t>2</a:t>
            </a:fld>
            <a:endParaRPr lang="en-US" dirty="0">
              <a:solidFill>
                <a:schemeClr val="tx1"/>
              </a:solidFill>
              <a:latin typeface="함초롬돋움" panose="020B0604000101010101" pitchFamily="50" charset="-127"/>
              <a:ea typeface="함초롬돋움" panose="020B0604000101010101" pitchFamily="50" charset="-127"/>
              <a:cs typeface="함초롬돋움" panose="020B0604000101010101" pitchFamily="50" charset="-127"/>
            </a:endParaRPr>
          </a:p>
        </p:txBody>
      </p:sp>
      <p:sp>
        <p:nvSpPr>
          <p:cNvPr id="6" name="Rectangle 3">
            <a:extLst>
              <a:ext uri="{FF2B5EF4-FFF2-40B4-BE49-F238E27FC236}">
                <a16:creationId xmlns:a16="http://schemas.microsoft.com/office/drawing/2014/main" id="{DBE34397-AE9E-4955-A3EE-EDE88AC547B2}"/>
              </a:ext>
            </a:extLst>
          </p:cNvPr>
          <p:cNvSpPr>
            <a:spLocks noGrp="1" noChangeArrowheads="1"/>
          </p:cNvSpPr>
          <p:nvPr>
            <p:ph idx="1"/>
          </p:nvPr>
        </p:nvSpPr>
        <p:spPr>
          <a:xfrm>
            <a:off x="3981816" y="1905000"/>
            <a:ext cx="4228369" cy="3777622"/>
          </a:xfrm>
        </p:spPr>
        <p:txBody>
          <a:bodyPr>
            <a:normAutofit lnSpcReduction="10000"/>
          </a:bodyPr>
          <a:lstStyle/>
          <a:p>
            <a:pPr algn="ctr" eaLnBrk="1" hangingPunct="1">
              <a:buClr>
                <a:srgbClr val="000000"/>
              </a:buClr>
              <a:buFont typeface="Arial" panose="020B0604020202020204" pitchFamily="34" charset="0"/>
              <a:buChar char="•"/>
            </a:pPr>
            <a:r>
              <a:rPr lang="en-GB" altLang="en-US" sz="3000" b="1" dirty="0">
                <a:solidFill>
                  <a:srgbClr val="000000"/>
                </a:solidFill>
                <a:latin typeface="함초롬돋움" panose="020B0604000101010101" pitchFamily="50" charset="-127"/>
                <a:ea typeface="함초롬돋움" panose="020B0604000101010101" pitchFamily="50" charset="-127"/>
                <a:cs typeface="함초롬돋움" panose="020B0604000101010101" pitchFamily="50" charset="-127"/>
              </a:rPr>
              <a:t> Introduction</a:t>
            </a:r>
          </a:p>
          <a:p>
            <a:pPr algn="ctr" eaLnBrk="1" hangingPunct="1">
              <a:buClr>
                <a:srgbClr val="000000"/>
              </a:buClr>
              <a:buFont typeface="Arial" panose="020B0604020202020204" pitchFamily="34" charset="0"/>
              <a:buChar char="•"/>
            </a:pPr>
            <a:endParaRPr lang="en-GB" altLang="en-US" sz="3000" b="1" dirty="0">
              <a:solidFill>
                <a:srgbClr val="000000"/>
              </a:solidFill>
              <a:latin typeface="함초롬돋움" panose="020B0604000101010101" pitchFamily="50" charset="-127"/>
              <a:ea typeface="함초롬돋움" panose="020B0604000101010101" pitchFamily="50" charset="-127"/>
              <a:cs typeface="함초롬돋움" panose="020B0604000101010101" pitchFamily="50" charset="-127"/>
            </a:endParaRPr>
          </a:p>
          <a:p>
            <a:pPr algn="ctr" eaLnBrk="1" hangingPunct="1">
              <a:buClr>
                <a:srgbClr val="000000"/>
              </a:buClr>
              <a:buFont typeface="Arial" panose="020B0604020202020204" pitchFamily="34" charset="0"/>
              <a:buChar char="•"/>
            </a:pPr>
            <a:r>
              <a:rPr lang="en-GB" altLang="en-US" sz="3000" b="1" dirty="0">
                <a:solidFill>
                  <a:srgbClr val="000000"/>
                </a:solidFill>
                <a:latin typeface="함초롬돋움" panose="020B0604000101010101" pitchFamily="50" charset="-127"/>
                <a:ea typeface="함초롬돋움" panose="020B0604000101010101" pitchFamily="50" charset="-127"/>
                <a:cs typeface="함초롬돋움" panose="020B0604000101010101" pitchFamily="50" charset="-127"/>
              </a:rPr>
              <a:t> Experiment</a:t>
            </a:r>
          </a:p>
          <a:p>
            <a:pPr algn="ctr" eaLnBrk="1" hangingPunct="1">
              <a:buClr>
                <a:srgbClr val="000000"/>
              </a:buClr>
              <a:buFont typeface="Arial" panose="020B0604020202020204" pitchFamily="34" charset="0"/>
              <a:buChar char="•"/>
            </a:pPr>
            <a:endParaRPr lang="en-GB" altLang="en-US" sz="3000" b="1" dirty="0">
              <a:solidFill>
                <a:srgbClr val="000000"/>
              </a:solidFill>
              <a:latin typeface="함초롬돋움" panose="020B0604000101010101" pitchFamily="50" charset="-127"/>
              <a:ea typeface="함초롬돋움" panose="020B0604000101010101" pitchFamily="50" charset="-127"/>
              <a:cs typeface="함초롬돋움" panose="020B0604000101010101" pitchFamily="50" charset="-127"/>
            </a:endParaRPr>
          </a:p>
          <a:p>
            <a:pPr algn="ctr" eaLnBrk="1" hangingPunct="1">
              <a:buClr>
                <a:srgbClr val="000000"/>
              </a:buClr>
              <a:buFont typeface="Arial" panose="020B0604020202020204" pitchFamily="34" charset="0"/>
              <a:buChar char="•"/>
            </a:pPr>
            <a:r>
              <a:rPr lang="en-GB" altLang="en-US" sz="3000" b="1" dirty="0">
                <a:solidFill>
                  <a:srgbClr val="000000"/>
                </a:solidFill>
                <a:latin typeface="함초롬돋움" panose="020B0604000101010101" pitchFamily="50" charset="-127"/>
                <a:ea typeface="함초롬돋움" panose="020B0604000101010101" pitchFamily="50" charset="-127"/>
                <a:cs typeface="함초롬돋움" panose="020B0604000101010101" pitchFamily="50" charset="-127"/>
              </a:rPr>
              <a:t> Result</a:t>
            </a:r>
          </a:p>
          <a:p>
            <a:pPr algn="ctr" eaLnBrk="1" hangingPunct="1">
              <a:buClr>
                <a:srgbClr val="000000"/>
              </a:buClr>
              <a:buFont typeface="Arial" panose="020B0604020202020204" pitchFamily="34" charset="0"/>
              <a:buChar char="•"/>
            </a:pPr>
            <a:endParaRPr lang="en-GB" altLang="en-US" sz="3000" b="1" dirty="0">
              <a:solidFill>
                <a:srgbClr val="000000"/>
              </a:solidFill>
              <a:latin typeface="함초롬돋움" panose="020B0604000101010101" pitchFamily="50" charset="-127"/>
              <a:ea typeface="함초롬돋움" panose="020B0604000101010101" pitchFamily="50" charset="-127"/>
              <a:cs typeface="함초롬돋움" panose="020B0604000101010101" pitchFamily="50" charset="-127"/>
            </a:endParaRPr>
          </a:p>
          <a:p>
            <a:pPr algn="ctr" eaLnBrk="1" hangingPunct="1">
              <a:buClr>
                <a:srgbClr val="000000"/>
              </a:buClr>
              <a:buFont typeface="Arial" panose="020B0604020202020204" pitchFamily="34" charset="0"/>
              <a:buChar char="•"/>
            </a:pPr>
            <a:r>
              <a:rPr lang="en-GB" altLang="en-US" sz="3000" b="1" dirty="0">
                <a:solidFill>
                  <a:srgbClr val="000000"/>
                </a:solidFill>
                <a:latin typeface="함초롬돋움" panose="020B0604000101010101" pitchFamily="50" charset="-127"/>
                <a:ea typeface="함초롬돋움" panose="020B0604000101010101" pitchFamily="50" charset="-127"/>
                <a:cs typeface="함초롬돋움" panose="020B0604000101010101" pitchFamily="50" charset="-127"/>
              </a:rPr>
              <a:t> Conclusion</a:t>
            </a:r>
          </a:p>
        </p:txBody>
      </p:sp>
    </p:spTree>
    <p:extLst>
      <p:ext uri="{BB962C8B-B14F-4D97-AF65-F5344CB8AC3E}">
        <p14:creationId xmlns:p14="http://schemas.microsoft.com/office/powerpoint/2010/main" val="29605687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D48B9A87-2A92-4D00-9926-6BC1825C4F23}"/>
              </a:ext>
            </a:extLst>
          </p:cNvPr>
          <p:cNvSpPr>
            <a:spLocks noGrp="1"/>
          </p:cNvSpPr>
          <p:nvPr>
            <p:ph type="title"/>
          </p:nvPr>
        </p:nvSpPr>
        <p:spPr>
          <a:xfrm>
            <a:off x="1627633" y="624110"/>
            <a:ext cx="9876980" cy="1280890"/>
          </a:xfrm>
        </p:spPr>
        <p:txBody>
          <a:bodyPr/>
          <a:lstStyle/>
          <a:p>
            <a:r>
              <a:rPr lang="en-GB" altLang="en-US" b="1">
                <a:latin typeface="함초롬돋움" panose="020B0604000101010101" pitchFamily="50" charset="-127"/>
                <a:ea typeface="함초롬돋움" panose="020B0604000101010101" pitchFamily="50" charset="-127"/>
                <a:cs typeface="함초롬돋움" panose="020B0604000101010101" pitchFamily="50" charset="-127"/>
              </a:rPr>
              <a:t>Introduction</a:t>
            </a:r>
            <a:endParaRPr lang="ko-KR" altLang="en-US" dirty="0"/>
          </a:p>
        </p:txBody>
      </p:sp>
      <p:sp>
        <p:nvSpPr>
          <p:cNvPr id="4" name="바닥글 개체 틀 3">
            <a:extLst>
              <a:ext uri="{FF2B5EF4-FFF2-40B4-BE49-F238E27FC236}">
                <a16:creationId xmlns:a16="http://schemas.microsoft.com/office/drawing/2014/main" id="{E9AD5C6A-D327-44F2-A10F-692918853713}"/>
              </a:ext>
            </a:extLst>
          </p:cNvPr>
          <p:cNvSpPr>
            <a:spLocks noGrp="1"/>
          </p:cNvSpPr>
          <p:nvPr>
            <p:ph type="ftr" sz="quarter" idx="11"/>
          </p:nvPr>
        </p:nvSpPr>
        <p:spPr>
          <a:xfrm>
            <a:off x="3508978" y="6492875"/>
            <a:ext cx="5174044" cy="365125"/>
          </a:xfrm>
        </p:spPr>
        <p:txBody>
          <a:bodyPr/>
          <a:lstStyle/>
          <a:p>
            <a:r>
              <a:rPr lang="en-US" b="1">
                <a:solidFill>
                  <a:schemeClr val="tx1"/>
                </a:solidFill>
                <a:latin typeface="함초롬돋움" panose="020B0604000101010101" pitchFamily="50" charset="-127"/>
                <a:ea typeface="함초롬돋움" panose="020B0604000101010101" pitchFamily="50" charset="-127"/>
                <a:cs typeface="함초롬돋움" panose="020B0604000101010101" pitchFamily="50" charset="-127"/>
              </a:rPr>
              <a:t>Technical Exchange Meeting, January 08, 2019, University of the Ryukyus, Okinawa, Japan</a:t>
            </a:r>
            <a:endParaRPr lang="en-US" b="1" dirty="0">
              <a:solidFill>
                <a:schemeClr val="tx1"/>
              </a:solidFill>
              <a:latin typeface="함초롬돋움" panose="020B0604000101010101" pitchFamily="50" charset="-127"/>
              <a:ea typeface="함초롬돋움" panose="020B0604000101010101" pitchFamily="50" charset="-127"/>
              <a:cs typeface="함초롬돋움" panose="020B0604000101010101" pitchFamily="50" charset="-127"/>
            </a:endParaRPr>
          </a:p>
        </p:txBody>
      </p:sp>
      <p:sp>
        <p:nvSpPr>
          <p:cNvPr id="5" name="슬라이드 번호 개체 틀 4">
            <a:extLst>
              <a:ext uri="{FF2B5EF4-FFF2-40B4-BE49-F238E27FC236}">
                <a16:creationId xmlns:a16="http://schemas.microsoft.com/office/drawing/2014/main" id="{B0DFBB9A-CE72-4478-BE0A-F95685A1E6EA}"/>
              </a:ext>
            </a:extLst>
          </p:cNvPr>
          <p:cNvSpPr>
            <a:spLocks noGrp="1"/>
          </p:cNvSpPr>
          <p:nvPr>
            <p:ph type="sldNum" sz="quarter" idx="12"/>
          </p:nvPr>
        </p:nvSpPr>
        <p:spPr>
          <a:xfrm>
            <a:off x="11412233" y="6492875"/>
            <a:ext cx="779767" cy="365125"/>
          </a:xfrm>
        </p:spPr>
        <p:txBody>
          <a:bodyPr/>
          <a:lstStyle/>
          <a:p>
            <a:fld id="{D57F1E4F-1CFF-5643-939E-217C01CDF565}" type="slidenum">
              <a:rPr lang="en-US" smtClean="0">
                <a:solidFill>
                  <a:schemeClr val="tx1"/>
                </a:solidFill>
                <a:latin typeface="함초롬돋움" panose="020B0604000101010101" pitchFamily="50" charset="-127"/>
                <a:ea typeface="함초롬돋움" panose="020B0604000101010101" pitchFamily="50" charset="-127"/>
                <a:cs typeface="함초롬돋움" panose="020B0604000101010101" pitchFamily="50" charset="-127"/>
              </a:rPr>
              <a:pPr/>
              <a:t>3</a:t>
            </a:fld>
            <a:endParaRPr lang="en-US" dirty="0">
              <a:solidFill>
                <a:schemeClr val="tx1"/>
              </a:solidFill>
              <a:latin typeface="함초롬돋움" panose="020B0604000101010101" pitchFamily="50" charset="-127"/>
              <a:ea typeface="함초롬돋움" panose="020B0604000101010101" pitchFamily="50" charset="-127"/>
              <a:cs typeface="함초롬돋움" panose="020B0604000101010101" pitchFamily="50" charset="-127"/>
            </a:endParaRPr>
          </a:p>
        </p:txBody>
      </p:sp>
      <p:sp>
        <p:nvSpPr>
          <p:cNvPr id="8" name="내용 개체 틀 7">
            <a:extLst>
              <a:ext uri="{FF2B5EF4-FFF2-40B4-BE49-F238E27FC236}">
                <a16:creationId xmlns:a16="http://schemas.microsoft.com/office/drawing/2014/main" id="{9790F8D9-D080-43ED-8625-5E46AA745F6E}"/>
              </a:ext>
            </a:extLst>
          </p:cNvPr>
          <p:cNvSpPr>
            <a:spLocks noGrp="1"/>
          </p:cNvSpPr>
          <p:nvPr>
            <p:ph idx="1"/>
          </p:nvPr>
        </p:nvSpPr>
        <p:spPr>
          <a:xfrm>
            <a:off x="394711" y="1652745"/>
            <a:ext cx="5005628" cy="3777900"/>
          </a:xfrm>
        </p:spPr>
        <p:txBody>
          <a:bodyPr>
            <a:noAutofit/>
          </a:bodyPr>
          <a:lstStyle/>
          <a:p>
            <a:pPr>
              <a:lnSpc>
                <a:spcPct val="150000"/>
              </a:lnSpc>
              <a:buFont typeface="Wingdings" panose="05000000000000000000" pitchFamily="2" charset="2"/>
              <a:buChar char="l"/>
            </a:pPr>
            <a:r>
              <a:rPr lang="en-US" altLang="ko-KR" sz="2000" b="1" dirty="0">
                <a:latin typeface="함초롬바탕" panose="02030604000101010101" pitchFamily="18" charset="-127"/>
                <a:ea typeface="함초롬바탕" panose="02030604000101010101" pitchFamily="18" charset="-127"/>
                <a:cs typeface="함초롬바탕" panose="02030604000101010101" pitchFamily="18" charset="-127"/>
              </a:rPr>
              <a:t>IGZO TFTs are known to have various bonding changes due to  annealing after deposition. Such a change results in a change of electrical properties.  The defects are reduced in the band gap after annealing, which  improves the electrical  properties.</a:t>
            </a:r>
            <a:endParaRPr lang="ko-KR" altLang="en-US" sz="2000" b="1" dirty="0">
              <a:latin typeface="함초롬바탕" panose="02030604000101010101" pitchFamily="18" charset="-127"/>
              <a:ea typeface="함초롬바탕" panose="02030604000101010101" pitchFamily="18" charset="-127"/>
              <a:cs typeface="함초롬바탕" panose="02030604000101010101" pitchFamily="18" charset="-127"/>
            </a:endParaRPr>
          </a:p>
        </p:txBody>
      </p:sp>
      <p:sp>
        <p:nvSpPr>
          <p:cNvPr id="7" name="TextBox 6">
            <a:extLst>
              <a:ext uri="{FF2B5EF4-FFF2-40B4-BE49-F238E27FC236}">
                <a16:creationId xmlns:a16="http://schemas.microsoft.com/office/drawing/2014/main" id="{06630B2A-CF77-4653-93DE-CB82623097C8}"/>
              </a:ext>
            </a:extLst>
          </p:cNvPr>
          <p:cNvSpPr txBox="1"/>
          <p:nvPr/>
        </p:nvSpPr>
        <p:spPr>
          <a:xfrm>
            <a:off x="4408875" y="5979754"/>
            <a:ext cx="7720361" cy="323165"/>
          </a:xfrm>
          <a:prstGeom prst="rect">
            <a:avLst/>
          </a:prstGeom>
          <a:noFill/>
        </p:spPr>
        <p:txBody>
          <a:bodyPr wrap="square" rtlCol="0">
            <a:spAutoFit/>
          </a:bodyPr>
          <a:lstStyle/>
          <a:p>
            <a:r>
              <a:rPr lang="en-US" altLang="ko-KR" sz="1500" b="1" dirty="0">
                <a:latin typeface="함초롬바탕" panose="02030604000101010101" pitchFamily="18" charset="-127"/>
                <a:ea typeface="함초롬바탕" panose="02030604000101010101" pitchFamily="18" charset="-127"/>
                <a:cs typeface="함초롬바탕" panose="02030604000101010101" pitchFamily="18" charset="-127"/>
              </a:rPr>
              <a:t>Fig.1. trap densities of the un-annealing and annealing a-IGZO TFTs and a- Si TFT</a:t>
            </a:r>
            <a:endParaRPr lang="ko-KR" altLang="en-US" sz="1500" b="1" dirty="0">
              <a:latin typeface="함초롬바탕" panose="02030604000101010101" pitchFamily="18" charset="-127"/>
              <a:ea typeface="함초롬바탕" panose="02030604000101010101" pitchFamily="18" charset="-127"/>
              <a:cs typeface="함초롬바탕" panose="02030604000101010101" pitchFamily="18" charset="-127"/>
            </a:endParaRPr>
          </a:p>
        </p:txBody>
      </p:sp>
      <p:pic>
        <p:nvPicPr>
          <p:cNvPr id="10" name="그림 9">
            <a:extLst>
              <a:ext uri="{FF2B5EF4-FFF2-40B4-BE49-F238E27FC236}">
                <a16:creationId xmlns:a16="http://schemas.microsoft.com/office/drawing/2014/main" id="{D265A1D4-DA41-41BC-959F-D313A0B53FA9}"/>
              </a:ext>
            </a:extLst>
          </p:cNvPr>
          <p:cNvPicPr>
            <a:picLocks noChangeAspect="1"/>
          </p:cNvPicPr>
          <p:nvPr/>
        </p:nvPicPr>
        <p:blipFill>
          <a:blip r:embed="rId3"/>
          <a:stretch>
            <a:fillRect/>
          </a:stretch>
        </p:blipFill>
        <p:spPr>
          <a:xfrm>
            <a:off x="4707643" y="1264555"/>
            <a:ext cx="7122827" cy="4715199"/>
          </a:xfrm>
          <a:prstGeom prst="rect">
            <a:avLst/>
          </a:prstGeom>
        </p:spPr>
      </p:pic>
    </p:spTree>
    <p:extLst>
      <p:ext uri="{BB962C8B-B14F-4D97-AF65-F5344CB8AC3E}">
        <p14:creationId xmlns:p14="http://schemas.microsoft.com/office/powerpoint/2010/main" val="16515910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직사각형 24">
            <a:extLst>
              <a:ext uri="{FF2B5EF4-FFF2-40B4-BE49-F238E27FC236}">
                <a16:creationId xmlns:a16="http://schemas.microsoft.com/office/drawing/2014/main" id="{E1594F8C-192C-4AD8-8FBC-4CD50ACE7862}"/>
              </a:ext>
            </a:extLst>
          </p:cNvPr>
          <p:cNvSpPr/>
          <p:nvPr/>
        </p:nvSpPr>
        <p:spPr>
          <a:xfrm>
            <a:off x="4817970" y="2427678"/>
            <a:ext cx="2328506" cy="1417023"/>
          </a:xfrm>
          <a:prstGeom prst="rect">
            <a:avLst/>
          </a:prstGeom>
          <a:solidFill>
            <a:schemeClr val="bg1"/>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b="1"/>
          </a:p>
        </p:txBody>
      </p:sp>
      <p:sp>
        <p:nvSpPr>
          <p:cNvPr id="2" name="제목 1">
            <a:extLst>
              <a:ext uri="{FF2B5EF4-FFF2-40B4-BE49-F238E27FC236}">
                <a16:creationId xmlns:a16="http://schemas.microsoft.com/office/drawing/2014/main" id="{D48B9A87-2A92-4D00-9926-6BC1825C4F23}"/>
              </a:ext>
            </a:extLst>
          </p:cNvPr>
          <p:cNvSpPr>
            <a:spLocks noGrp="1"/>
          </p:cNvSpPr>
          <p:nvPr>
            <p:ph type="title"/>
          </p:nvPr>
        </p:nvSpPr>
        <p:spPr>
          <a:xfrm>
            <a:off x="1627633" y="624110"/>
            <a:ext cx="9876980" cy="1280890"/>
          </a:xfrm>
        </p:spPr>
        <p:txBody>
          <a:bodyPr/>
          <a:lstStyle/>
          <a:p>
            <a:r>
              <a:rPr lang="en-GB" altLang="en-US" b="1" dirty="0">
                <a:latin typeface="함초롬돋움" panose="020B0604000101010101" pitchFamily="50" charset="-127"/>
                <a:ea typeface="함초롬돋움" panose="020B0604000101010101" pitchFamily="50" charset="-127"/>
                <a:cs typeface="함초롬돋움" panose="020B0604000101010101" pitchFamily="50" charset="-127"/>
              </a:rPr>
              <a:t>Experiment</a:t>
            </a:r>
            <a:br>
              <a:rPr lang="en-US" altLang="en-US" b="1" dirty="0">
                <a:latin typeface="함초롬돋움" panose="020B0604000101010101" pitchFamily="50" charset="-127"/>
                <a:ea typeface="함초롬돋움" panose="020B0604000101010101" pitchFamily="50" charset="-127"/>
                <a:cs typeface="함초롬돋움" panose="020B0604000101010101" pitchFamily="50" charset="-127"/>
              </a:rPr>
            </a:br>
            <a:endParaRPr lang="ko-KR" altLang="en-US" b="1" dirty="0"/>
          </a:p>
        </p:txBody>
      </p:sp>
      <p:sp>
        <p:nvSpPr>
          <p:cNvPr id="3" name="내용 개체 틀 2">
            <a:extLst>
              <a:ext uri="{FF2B5EF4-FFF2-40B4-BE49-F238E27FC236}">
                <a16:creationId xmlns:a16="http://schemas.microsoft.com/office/drawing/2014/main" id="{0252EC78-C929-414F-8A0B-55571FDDFE5B}"/>
              </a:ext>
            </a:extLst>
          </p:cNvPr>
          <p:cNvSpPr>
            <a:spLocks noGrp="1"/>
          </p:cNvSpPr>
          <p:nvPr>
            <p:ph idx="1"/>
          </p:nvPr>
        </p:nvSpPr>
        <p:spPr>
          <a:xfrm>
            <a:off x="1658187" y="3934859"/>
            <a:ext cx="2470468" cy="1398199"/>
          </a:xfrm>
        </p:spPr>
        <p:txBody>
          <a:bodyPr>
            <a:normAutofit/>
          </a:bodyPr>
          <a:lstStyle/>
          <a:p>
            <a:pPr marL="0" indent="0" algn="ctr">
              <a:buNone/>
            </a:pPr>
            <a:r>
              <a:rPr lang="en-US" altLang="ko-KR" sz="1600" b="1" dirty="0">
                <a:latin typeface="함초롬바탕" panose="02030604000101010101" pitchFamily="18" charset="-127"/>
                <a:ea typeface="함초롬바탕" panose="02030604000101010101" pitchFamily="18" charset="-127"/>
                <a:cs typeface="함초롬바탕" panose="02030604000101010101" pitchFamily="18" charset="-127"/>
              </a:rPr>
              <a:t>Step 1</a:t>
            </a:r>
          </a:p>
          <a:p>
            <a:pPr marL="0" indent="0" algn="ctr">
              <a:buNone/>
            </a:pPr>
            <a:r>
              <a:rPr lang="en-US" altLang="ko-KR" sz="1600" b="1" dirty="0">
                <a:latin typeface="함초롬바탕" panose="02030604000101010101" pitchFamily="18" charset="-127"/>
                <a:ea typeface="함초롬바탕" panose="02030604000101010101" pitchFamily="18" charset="-127"/>
                <a:cs typeface="함초롬바탕" panose="02030604000101010101" pitchFamily="18" charset="-127"/>
              </a:rPr>
              <a:t>IGZO deposition</a:t>
            </a:r>
          </a:p>
          <a:p>
            <a:pPr marL="0" indent="0" algn="ctr">
              <a:buNone/>
            </a:pPr>
            <a:r>
              <a:rPr lang="en-US" altLang="ko-KR" sz="1600" b="1" dirty="0">
                <a:latin typeface="함초롬바탕" panose="02030604000101010101" pitchFamily="18" charset="-127"/>
                <a:ea typeface="함초롬바탕" panose="02030604000101010101" pitchFamily="18" charset="-127"/>
                <a:cs typeface="함초롬바탕" panose="02030604000101010101" pitchFamily="18" charset="-127"/>
              </a:rPr>
              <a:t>[ 500 Å ]</a:t>
            </a:r>
            <a:endParaRPr lang="ko-KR" altLang="en-US" sz="1600" b="1" dirty="0">
              <a:latin typeface="함초롬바탕" panose="02030604000101010101" pitchFamily="18" charset="-127"/>
              <a:ea typeface="함초롬바탕" panose="02030604000101010101" pitchFamily="18" charset="-127"/>
              <a:cs typeface="함초롬바탕" panose="02030604000101010101" pitchFamily="18" charset="-127"/>
            </a:endParaRPr>
          </a:p>
        </p:txBody>
      </p:sp>
      <p:sp>
        <p:nvSpPr>
          <p:cNvPr id="4" name="바닥글 개체 틀 3">
            <a:extLst>
              <a:ext uri="{FF2B5EF4-FFF2-40B4-BE49-F238E27FC236}">
                <a16:creationId xmlns:a16="http://schemas.microsoft.com/office/drawing/2014/main" id="{E9AD5C6A-D327-44F2-A10F-692918853713}"/>
              </a:ext>
            </a:extLst>
          </p:cNvPr>
          <p:cNvSpPr>
            <a:spLocks noGrp="1"/>
          </p:cNvSpPr>
          <p:nvPr>
            <p:ph type="ftr" sz="quarter" idx="11"/>
          </p:nvPr>
        </p:nvSpPr>
        <p:spPr>
          <a:xfrm>
            <a:off x="3508978" y="6492875"/>
            <a:ext cx="5174044" cy="365125"/>
          </a:xfrm>
        </p:spPr>
        <p:txBody>
          <a:bodyPr/>
          <a:lstStyle/>
          <a:p>
            <a:r>
              <a:rPr lang="en-US" b="1" dirty="0">
                <a:solidFill>
                  <a:schemeClr val="tx1"/>
                </a:solidFill>
                <a:latin typeface="함초롬돋움" panose="020B0604000101010101" pitchFamily="50" charset="-127"/>
                <a:ea typeface="함초롬돋움" panose="020B0604000101010101" pitchFamily="50" charset="-127"/>
                <a:cs typeface="함초롬돋움" panose="020B0604000101010101" pitchFamily="50" charset="-127"/>
              </a:rPr>
              <a:t>Technical Exchange Meeting, January 08, 2019, University of the Ryukyus, Okinawa, Japan</a:t>
            </a:r>
          </a:p>
        </p:txBody>
      </p:sp>
      <p:sp>
        <p:nvSpPr>
          <p:cNvPr id="5" name="슬라이드 번호 개체 틀 4">
            <a:extLst>
              <a:ext uri="{FF2B5EF4-FFF2-40B4-BE49-F238E27FC236}">
                <a16:creationId xmlns:a16="http://schemas.microsoft.com/office/drawing/2014/main" id="{B0DFBB9A-CE72-4478-BE0A-F95685A1E6EA}"/>
              </a:ext>
            </a:extLst>
          </p:cNvPr>
          <p:cNvSpPr>
            <a:spLocks noGrp="1"/>
          </p:cNvSpPr>
          <p:nvPr>
            <p:ph type="sldNum" sz="quarter" idx="12"/>
          </p:nvPr>
        </p:nvSpPr>
        <p:spPr>
          <a:xfrm>
            <a:off x="11412233" y="6492875"/>
            <a:ext cx="779767" cy="365125"/>
          </a:xfrm>
        </p:spPr>
        <p:txBody>
          <a:bodyPr/>
          <a:lstStyle/>
          <a:p>
            <a:fld id="{D57F1E4F-1CFF-5643-939E-217C01CDF565}" type="slidenum">
              <a:rPr lang="en-US" b="1" smtClean="0">
                <a:solidFill>
                  <a:schemeClr val="tx1"/>
                </a:solidFill>
                <a:latin typeface="함초롬돋움" panose="020B0604000101010101" pitchFamily="50" charset="-127"/>
                <a:ea typeface="함초롬돋움" panose="020B0604000101010101" pitchFamily="50" charset="-127"/>
                <a:cs typeface="함초롬돋움" panose="020B0604000101010101" pitchFamily="50" charset="-127"/>
              </a:rPr>
              <a:pPr/>
              <a:t>4</a:t>
            </a:fld>
            <a:endParaRPr lang="en-US" b="1" dirty="0">
              <a:solidFill>
                <a:schemeClr val="tx1"/>
              </a:solidFill>
              <a:latin typeface="함초롬돋움" panose="020B0604000101010101" pitchFamily="50" charset="-127"/>
              <a:ea typeface="함초롬돋움" panose="020B0604000101010101" pitchFamily="50" charset="-127"/>
              <a:cs typeface="함초롬돋움" panose="020B0604000101010101" pitchFamily="50" charset="-127"/>
            </a:endParaRPr>
          </a:p>
        </p:txBody>
      </p:sp>
      <p:sp>
        <p:nvSpPr>
          <p:cNvPr id="14" name="화살표: 오른쪽 13">
            <a:extLst>
              <a:ext uri="{FF2B5EF4-FFF2-40B4-BE49-F238E27FC236}">
                <a16:creationId xmlns:a16="http://schemas.microsoft.com/office/drawing/2014/main" id="{32164788-1B80-4505-9BA0-14138D82532C}"/>
              </a:ext>
            </a:extLst>
          </p:cNvPr>
          <p:cNvSpPr/>
          <p:nvPr/>
        </p:nvSpPr>
        <p:spPr>
          <a:xfrm>
            <a:off x="3913832" y="3723908"/>
            <a:ext cx="879626" cy="50243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b="1"/>
          </a:p>
        </p:txBody>
      </p:sp>
      <p:sp>
        <p:nvSpPr>
          <p:cNvPr id="22" name="내용 개체 틀 2">
            <a:extLst>
              <a:ext uri="{FF2B5EF4-FFF2-40B4-BE49-F238E27FC236}">
                <a16:creationId xmlns:a16="http://schemas.microsoft.com/office/drawing/2014/main" id="{A0A88E5F-7F1C-45E0-97D2-D08433DD37CF}"/>
              </a:ext>
            </a:extLst>
          </p:cNvPr>
          <p:cNvSpPr txBox="1">
            <a:spLocks/>
          </p:cNvSpPr>
          <p:nvPr/>
        </p:nvSpPr>
        <p:spPr>
          <a:xfrm>
            <a:off x="4691768" y="3934859"/>
            <a:ext cx="2470468" cy="1398199"/>
          </a:xfrm>
          <a:prstGeom prst="rect">
            <a:avLst/>
          </a:prstGeom>
        </p:spPr>
        <p:txBody>
          <a:bodyPr vert="horz" lIns="91440" tIns="45720" rIns="91440" bIns="45720" rtlCol="0">
            <a:normAutofit/>
          </a:bodyPr>
          <a:lstStyle>
            <a:lvl1pPr marL="342900" indent="-342900" algn="l" defTabSz="457200" rtl="0" eaLnBrk="1" latinLnBrk="1"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1"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1"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1"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1"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1"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1"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1"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1"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pPr marL="0" indent="0" algn="ctr">
              <a:buFont typeface="Wingdings 3" charset="2"/>
              <a:buNone/>
            </a:pPr>
            <a:r>
              <a:rPr lang="en-US" altLang="ko-KR" sz="1600" b="1" dirty="0">
                <a:latin typeface="함초롬바탕" panose="02030604000101010101" pitchFamily="18" charset="-127"/>
                <a:ea typeface="함초롬바탕" panose="02030604000101010101" pitchFamily="18" charset="-127"/>
                <a:cs typeface="함초롬바탕" panose="02030604000101010101" pitchFamily="18" charset="-127"/>
              </a:rPr>
              <a:t>Step 2</a:t>
            </a:r>
          </a:p>
          <a:p>
            <a:pPr marL="0" indent="0" algn="ctr">
              <a:buFont typeface="Wingdings 3" charset="2"/>
              <a:buNone/>
            </a:pPr>
            <a:r>
              <a:rPr lang="en-US" altLang="ko-KR" sz="1600" b="1" dirty="0">
                <a:latin typeface="함초롬바탕" panose="02030604000101010101" pitchFamily="18" charset="-127"/>
                <a:ea typeface="함초롬바탕" panose="02030604000101010101" pitchFamily="18" charset="-127"/>
                <a:cs typeface="함초롬바탕" panose="02030604000101010101" pitchFamily="18" charset="-127"/>
              </a:rPr>
              <a:t>Annealing</a:t>
            </a:r>
          </a:p>
          <a:p>
            <a:pPr marL="0" indent="0" algn="ctr">
              <a:buFont typeface="Wingdings 3" charset="2"/>
              <a:buNone/>
            </a:pPr>
            <a:r>
              <a:rPr lang="en-US" altLang="ko-KR" sz="1600" b="1" dirty="0">
                <a:latin typeface="함초롬바탕" panose="02030604000101010101" pitchFamily="18" charset="-127"/>
                <a:ea typeface="함초롬바탕" panose="02030604000101010101" pitchFamily="18" charset="-127"/>
                <a:cs typeface="함초롬바탕" panose="02030604000101010101" pitchFamily="18" charset="-127"/>
              </a:rPr>
              <a:t>[ 100, 150, 200, 250, 300 ℃ / Air, O</a:t>
            </a:r>
            <a:r>
              <a:rPr lang="en-US" altLang="ko-KR" sz="1600" b="1" baseline="-25000" dirty="0">
                <a:latin typeface="함초롬바탕" panose="02030604000101010101" pitchFamily="18" charset="-127"/>
                <a:ea typeface="함초롬바탕" panose="02030604000101010101" pitchFamily="18" charset="-127"/>
                <a:cs typeface="함초롬바탕" panose="02030604000101010101" pitchFamily="18" charset="-127"/>
              </a:rPr>
              <a:t>2</a:t>
            </a:r>
            <a:r>
              <a:rPr lang="en-US" altLang="ko-KR" sz="1600" b="1" dirty="0">
                <a:latin typeface="함초롬바탕" panose="02030604000101010101" pitchFamily="18" charset="-127"/>
                <a:ea typeface="함초롬바탕" panose="02030604000101010101" pitchFamily="18" charset="-127"/>
                <a:cs typeface="함초롬바탕" panose="02030604000101010101" pitchFamily="18" charset="-127"/>
              </a:rPr>
              <a:t> / 1H]</a:t>
            </a:r>
            <a:endParaRPr lang="ko-KR" altLang="en-US" sz="1600" b="1" dirty="0">
              <a:latin typeface="함초롬바탕" panose="02030604000101010101" pitchFamily="18" charset="-127"/>
              <a:ea typeface="함초롬바탕" panose="02030604000101010101" pitchFamily="18" charset="-127"/>
              <a:cs typeface="함초롬바탕" panose="02030604000101010101" pitchFamily="18" charset="-127"/>
            </a:endParaRPr>
          </a:p>
        </p:txBody>
      </p:sp>
      <p:sp>
        <p:nvSpPr>
          <p:cNvPr id="26" name="TextBox 25">
            <a:extLst>
              <a:ext uri="{FF2B5EF4-FFF2-40B4-BE49-F238E27FC236}">
                <a16:creationId xmlns:a16="http://schemas.microsoft.com/office/drawing/2014/main" id="{22C42754-2A58-4A11-85F3-B1B34116A9AD}"/>
              </a:ext>
            </a:extLst>
          </p:cNvPr>
          <p:cNvSpPr txBox="1"/>
          <p:nvPr/>
        </p:nvSpPr>
        <p:spPr>
          <a:xfrm>
            <a:off x="5018114" y="2506648"/>
            <a:ext cx="1928217" cy="307777"/>
          </a:xfrm>
          <a:prstGeom prst="rect">
            <a:avLst/>
          </a:prstGeom>
          <a:noFill/>
        </p:spPr>
        <p:txBody>
          <a:bodyPr wrap="square" rtlCol="0">
            <a:spAutoFit/>
          </a:bodyPr>
          <a:lstStyle/>
          <a:p>
            <a:pPr algn="ctr"/>
            <a:r>
              <a:rPr lang="en-US" altLang="ko-KR" sz="1400" b="1" dirty="0">
                <a:solidFill>
                  <a:srgbClr val="C00000"/>
                </a:solidFill>
                <a:latin typeface="함초롬바탕" panose="02030604000101010101" pitchFamily="18" charset="-127"/>
                <a:ea typeface="함초롬바탕" panose="02030604000101010101" pitchFamily="18" charset="-127"/>
                <a:cs typeface="함초롬바탕" panose="02030604000101010101" pitchFamily="18" charset="-127"/>
              </a:rPr>
              <a:t>Hot plate, Furnace</a:t>
            </a:r>
            <a:endParaRPr lang="ko-KR" altLang="en-US" sz="1400" b="1" dirty="0">
              <a:solidFill>
                <a:srgbClr val="C00000"/>
              </a:solidFill>
              <a:latin typeface="함초롬바탕" panose="02030604000101010101" pitchFamily="18" charset="-127"/>
              <a:ea typeface="함초롬바탕" panose="02030604000101010101" pitchFamily="18" charset="-127"/>
              <a:cs typeface="함초롬바탕" panose="02030604000101010101" pitchFamily="18" charset="-127"/>
            </a:endParaRPr>
          </a:p>
        </p:txBody>
      </p:sp>
      <p:sp>
        <p:nvSpPr>
          <p:cNvPr id="35" name="화살표: 오른쪽 34">
            <a:extLst>
              <a:ext uri="{FF2B5EF4-FFF2-40B4-BE49-F238E27FC236}">
                <a16:creationId xmlns:a16="http://schemas.microsoft.com/office/drawing/2014/main" id="{FA2555AE-C423-420B-A3C6-03A96CC741C8}"/>
              </a:ext>
            </a:extLst>
          </p:cNvPr>
          <p:cNvSpPr/>
          <p:nvPr/>
        </p:nvSpPr>
        <p:spPr>
          <a:xfrm rot="2636286">
            <a:off x="8040720" y="2490743"/>
            <a:ext cx="774955" cy="223416"/>
          </a:xfrm>
          <a:prstGeom prst="rightArrow">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b="1"/>
          </a:p>
        </p:txBody>
      </p:sp>
      <p:sp>
        <p:nvSpPr>
          <p:cNvPr id="37" name="화살표: 오른쪽 36">
            <a:extLst>
              <a:ext uri="{FF2B5EF4-FFF2-40B4-BE49-F238E27FC236}">
                <a16:creationId xmlns:a16="http://schemas.microsoft.com/office/drawing/2014/main" id="{84FB9407-63B9-4043-B0A9-07A50000ACD7}"/>
              </a:ext>
            </a:extLst>
          </p:cNvPr>
          <p:cNvSpPr/>
          <p:nvPr/>
        </p:nvSpPr>
        <p:spPr>
          <a:xfrm rot="18963714" flipH="1">
            <a:off x="9748797" y="2490744"/>
            <a:ext cx="774955" cy="223416"/>
          </a:xfrm>
          <a:prstGeom prst="rightArrow">
            <a:avLst/>
          </a:prstGeom>
          <a:solidFill>
            <a:schemeClr val="tx1">
              <a:lumMod val="65000"/>
              <a:lumOff val="3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b="1"/>
          </a:p>
        </p:txBody>
      </p:sp>
      <p:sp>
        <p:nvSpPr>
          <p:cNvPr id="39" name="내용 개체 틀 2">
            <a:extLst>
              <a:ext uri="{FF2B5EF4-FFF2-40B4-BE49-F238E27FC236}">
                <a16:creationId xmlns:a16="http://schemas.microsoft.com/office/drawing/2014/main" id="{D34F87FE-6664-470C-A9AA-8014968397B7}"/>
              </a:ext>
            </a:extLst>
          </p:cNvPr>
          <p:cNvSpPr txBox="1">
            <a:spLocks/>
          </p:cNvSpPr>
          <p:nvPr/>
        </p:nvSpPr>
        <p:spPr>
          <a:xfrm>
            <a:off x="8071667" y="3975124"/>
            <a:ext cx="2470468" cy="1398199"/>
          </a:xfrm>
          <a:prstGeom prst="rect">
            <a:avLst/>
          </a:prstGeom>
        </p:spPr>
        <p:txBody>
          <a:bodyPr vert="horz" lIns="91440" tIns="45720" rIns="91440" bIns="45720" rtlCol="0">
            <a:normAutofit/>
          </a:bodyPr>
          <a:lstStyle>
            <a:lvl1pPr marL="342900" indent="-342900" algn="l" defTabSz="457200" rtl="0" eaLnBrk="1" latinLnBrk="1"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1"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1"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1"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1"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1"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1"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1"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1"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pPr marL="0" indent="0" algn="ctr">
              <a:buFont typeface="Wingdings 3" charset="2"/>
              <a:buNone/>
            </a:pPr>
            <a:r>
              <a:rPr lang="en-US" altLang="ko-KR" sz="1600" b="1" dirty="0">
                <a:latin typeface="함초롬바탕" panose="02030604000101010101" pitchFamily="18" charset="-127"/>
                <a:ea typeface="함초롬바탕" panose="02030604000101010101" pitchFamily="18" charset="-127"/>
                <a:cs typeface="함초롬바탕" panose="02030604000101010101" pitchFamily="18" charset="-127"/>
              </a:rPr>
              <a:t>Step 3</a:t>
            </a:r>
          </a:p>
          <a:p>
            <a:pPr marL="0" indent="0" algn="ctr">
              <a:buNone/>
            </a:pPr>
            <a:r>
              <a:rPr lang="en-US" altLang="ko-KR" sz="1600" b="1" dirty="0">
                <a:latin typeface="함초롬바탕" panose="02030604000101010101" pitchFamily="18" charset="-127"/>
                <a:ea typeface="함초롬바탕" panose="02030604000101010101" pitchFamily="18" charset="-127"/>
                <a:cs typeface="함초롬바탕" panose="02030604000101010101" pitchFamily="18" charset="-127"/>
              </a:rPr>
              <a:t>Measurement</a:t>
            </a:r>
          </a:p>
          <a:p>
            <a:pPr marL="0" indent="0" algn="ctr">
              <a:buNone/>
            </a:pPr>
            <a:r>
              <a:rPr lang="en-US" altLang="ko-KR" sz="1600" b="1" dirty="0">
                <a:latin typeface="함초롬바탕" panose="02030604000101010101" pitchFamily="18" charset="-127"/>
                <a:ea typeface="함초롬바탕" panose="02030604000101010101" pitchFamily="18" charset="-127"/>
                <a:cs typeface="함초롬바탕" panose="02030604000101010101" pitchFamily="18" charset="-127"/>
              </a:rPr>
              <a:t>[ Use tungsten tips without source / drain ]</a:t>
            </a:r>
            <a:endParaRPr lang="ko-KR" altLang="en-US" sz="1600" b="1" dirty="0">
              <a:latin typeface="함초롬바탕" panose="02030604000101010101" pitchFamily="18" charset="-127"/>
              <a:ea typeface="함초롬바탕" panose="02030604000101010101" pitchFamily="18" charset="-127"/>
              <a:cs typeface="함초롬바탕" panose="02030604000101010101" pitchFamily="18" charset="-127"/>
            </a:endParaRPr>
          </a:p>
        </p:txBody>
      </p:sp>
      <p:sp>
        <p:nvSpPr>
          <p:cNvPr id="40" name="TextBox 39">
            <a:extLst>
              <a:ext uri="{FF2B5EF4-FFF2-40B4-BE49-F238E27FC236}">
                <a16:creationId xmlns:a16="http://schemas.microsoft.com/office/drawing/2014/main" id="{F53C20F0-4927-45A1-B20F-8468A216CCA6}"/>
              </a:ext>
            </a:extLst>
          </p:cNvPr>
          <p:cNvSpPr txBox="1"/>
          <p:nvPr/>
        </p:nvSpPr>
        <p:spPr>
          <a:xfrm>
            <a:off x="3877550" y="5442505"/>
            <a:ext cx="4223868" cy="323165"/>
          </a:xfrm>
          <a:prstGeom prst="rect">
            <a:avLst/>
          </a:prstGeom>
          <a:noFill/>
        </p:spPr>
        <p:txBody>
          <a:bodyPr wrap="square" rtlCol="0">
            <a:spAutoFit/>
          </a:bodyPr>
          <a:lstStyle/>
          <a:p>
            <a:pPr algn="ctr"/>
            <a:r>
              <a:rPr lang="en-US" altLang="ko-KR" sz="1500" b="1" dirty="0">
                <a:latin typeface="함초롬바탕" panose="02030604000101010101" pitchFamily="18" charset="-127"/>
                <a:ea typeface="함초롬바탕" panose="02030604000101010101" pitchFamily="18" charset="-127"/>
                <a:cs typeface="함초롬바탕" panose="02030604000101010101" pitchFamily="18" charset="-127"/>
              </a:rPr>
              <a:t>Fig. 2. Process steps for annealing effect </a:t>
            </a:r>
            <a:endParaRPr lang="ko-KR" altLang="en-US" sz="1500" b="1" dirty="0">
              <a:latin typeface="함초롬바탕" panose="02030604000101010101" pitchFamily="18" charset="-127"/>
              <a:ea typeface="함초롬바탕" panose="02030604000101010101" pitchFamily="18" charset="-127"/>
              <a:cs typeface="함초롬바탕" panose="02030604000101010101" pitchFamily="18" charset="-127"/>
            </a:endParaRPr>
          </a:p>
        </p:txBody>
      </p:sp>
      <p:grpSp>
        <p:nvGrpSpPr>
          <p:cNvPr id="24" name="그룹 23">
            <a:extLst>
              <a:ext uri="{FF2B5EF4-FFF2-40B4-BE49-F238E27FC236}">
                <a16:creationId xmlns:a16="http://schemas.microsoft.com/office/drawing/2014/main" id="{BC6CABCF-E63B-472F-A0FB-5FF132AE30C6}"/>
              </a:ext>
            </a:extLst>
          </p:cNvPr>
          <p:cNvGrpSpPr/>
          <p:nvPr/>
        </p:nvGrpSpPr>
        <p:grpSpPr>
          <a:xfrm>
            <a:off x="1658188" y="2879672"/>
            <a:ext cx="2164768" cy="874872"/>
            <a:chOff x="1658188" y="2879672"/>
            <a:chExt cx="2164768" cy="874872"/>
          </a:xfrm>
        </p:grpSpPr>
        <p:sp>
          <p:nvSpPr>
            <p:cNvPr id="36" name="직사각형 35">
              <a:extLst>
                <a:ext uri="{FF2B5EF4-FFF2-40B4-BE49-F238E27FC236}">
                  <a16:creationId xmlns:a16="http://schemas.microsoft.com/office/drawing/2014/main" id="{C67D172D-8829-4705-8739-9C4859EF1BD2}"/>
                </a:ext>
              </a:extLst>
            </p:cNvPr>
            <p:cNvSpPr/>
            <p:nvPr/>
          </p:nvSpPr>
          <p:spPr>
            <a:xfrm>
              <a:off x="1658188" y="3178241"/>
              <a:ext cx="2164768" cy="197167"/>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b="1"/>
            </a:p>
          </p:txBody>
        </p:sp>
        <p:grpSp>
          <p:nvGrpSpPr>
            <p:cNvPr id="8" name="그룹 7">
              <a:extLst>
                <a:ext uri="{FF2B5EF4-FFF2-40B4-BE49-F238E27FC236}">
                  <a16:creationId xmlns:a16="http://schemas.microsoft.com/office/drawing/2014/main" id="{072702FB-0291-446E-8F39-6BF05CDB33AA}"/>
                </a:ext>
              </a:extLst>
            </p:cNvPr>
            <p:cNvGrpSpPr/>
            <p:nvPr/>
          </p:nvGrpSpPr>
          <p:grpSpPr>
            <a:xfrm>
              <a:off x="1658188" y="3388051"/>
              <a:ext cx="2164768" cy="366493"/>
              <a:chOff x="3666744" y="3032879"/>
              <a:chExt cx="1545336" cy="204906"/>
            </a:xfrm>
          </p:grpSpPr>
          <p:sp>
            <p:nvSpPr>
              <p:cNvPr id="6" name="직사각형 5">
                <a:extLst>
                  <a:ext uri="{FF2B5EF4-FFF2-40B4-BE49-F238E27FC236}">
                    <a16:creationId xmlns:a16="http://schemas.microsoft.com/office/drawing/2014/main" id="{F8BC93C2-B2E7-4FEE-9B80-BBFD45937F99}"/>
                  </a:ext>
                </a:extLst>
              </p:cNvPr>
              <p:cNvSpPr/>
              <p:nvPr/>
            </p:nvSpPr>
            <p:spPr>
              <a:xfrm>
                <a:off x="3666744" y="3032879"/>
                <a:ext cx="1545336" cy="204906"/>
              </a:xfrm>
              <a:prstGeom prst="rect">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b="1"/>
              </a:p>
            </p:txBody>
          </p:sp>
          <p:sp>
            <p:nvSpPr>
              <p:cNvPr id="7" name="TextBox 6">
                <a:extLst>
                  <a:ext uri="{FF2B5EF4-FFF2-40B4-BE49-F238E27FC236}">
                    <a16:creationId xmlns:a16="http://schemas.microsoft.com/office/drawing/2014/main" id="{9862D431-D2AB-49AE-9C9E-BBBD8EC48F03}"/>
                  </a:ext>
                </a:extLst>
              </p:cNvPr>
              <p:cNvSpPr txBox="1"/>
              <p:nvPr/>
            </p:nvSpPr>
            <p:spPr>
              <a:xfrm>
                <a:off x="4186638" y="3042463"/>
                <a:ext cx="605251" cy="180682"/>
              </a:xfrm>
              <a:prstGeom prst="rect">
                <a:avLst/>
              </a:prstGeom>
              <a:noFill/>
            </p:spPr>
            <p:txBody>
              <a:bodyPr wrap="square" rtlCol="0">
                <a:spAutoFit/>
              </a:bodyPr>
              <a:lstStyle/>
              <a:p>
                <a:r>
                  <a:rPr lang="en-US" altLang="ko-KR" sz="1500" b="1" dirty="0">
                    <a:latin typeface="함초롬돋움" panose="020B0604000101010101" pitchFamily="50" charset="-127"/>
                    <a:ea typeface="함초롬돋움" panose="020B0604000101010101" pitchFamily="50" charset="-127"/>
                    <a:cs typeface="함초롬돋움" panose="020B0604000101010101" pitchFamily="50" charset="-127"/>
                  </a:rPr>
                  <a:t>Wafer</a:t>
                </a:r>
                <a:endParaRPr lang="ko-KR" altLang="en-US" sz="1500" b="1" dirty="0">
                  <a:latin typeface="함초롬돋움" panose="020B0604000101010101" pitchFamily="50" charset="-127"/>
                  <a:ea typeface="함초롬돋움" panose="020B0604000101010101" pitchFamily="50" charset="-127"/>
                  <a:cs typeface="함초롬돋움" panose="020B0604000101010101" pitchFamily="50" charset="-127"/>
                </a:endParaRPr>
              </a:p>
            </p:txBody>
          </p:sp>
        </p:grpSp>
        <p:grpSp>
          <p:nvGrpSpPr>
            <p:cNvPr id="12" name="그룹 11">
              <a:extLst>
                <a:ext uri="{FF2B5EF4-FFF2-40B4-BE49-F238E27FC236}">
                  <a16:creationId xmlns:a16="http://schemas.microsoft.com/office/drawing/2014/main" id="{C83C11B9-D847-4BF0-80EB-7EC00739BCA1}"/>
                </a:ext>
              </a:extLst>
            </p:cNvPr>
            <p:cNvGrpSpPr/>
            <p:nvPr/>
          </p:nvGrpSpPr>
          <p:grpSpPr>
            <a:xfrm>
              <a:off x="1988027" y="2879672"/>
              <a:ext cx="1505090" cy="323166"/>
              <a:chOff x="3911346" y="2951372"/>
              <a:chExt cx="1074420" cy="180682"/>
            </a:xfrm>
          </p:grpSpPr>
          <p:sp>
            <p:nvSpPr>
              <p:cNvPr id="9" name="직사각형 8">
                <a:extLst>
                  <a:ext uri="{FF2B5EF4-FFF2-40B4-BE49-F238E27FC236}">
                    <a16:creationId xmlns:a16="http://schemas.microsoft.com/office/drawing/2014/main" id="{CFBD1127-979E-43F7-8D42-2DF1D0C40288}"/>
                  </a:ext>
                </a:extLst>
              </p:cNvPr>
              <p:cNvSpPr/>
              <p:nvPr/>
            </p:nvSpPr>
            <p:spPr>
              <a:xfrm>
                <a:off x="3911346" y="2959044"/>
                <a:ext cx="1074420" cy="149231"/>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b="1"/>
              </a:p>
            </p:txBody>
          </p:sp>
          <p:sp>
            <p:nvSpPr>
              <p:cNvPr id="10" name="TextBox 9">
                <a:extLst>
                  <a:ext uri="{FF2B5EF4-FFF2-40B4-BE49-F238E27FC236}">
                    <a16:creationId xmlns:a16="http://schemas.microsoft.com/office/drawing/2014/main" id="{387724C8-5B29-4BA1-8E97-ACBD81A2DA86}"/>
                  </a:ext>
                </a:extLst>
              </p:cNvPr>
              <p:cNvSpPr txBox="1"/>
              <p:nvPr/>
            </p:nvSpPr>
            <p:spPr>
              <a:xfrm>
                <a:off x="4218735" y="2951372"/>
                <a:ext cx="581185" cy="180682"/>
              </a:xfrm>
              <a:prstGeom prst="rect">
                <a:avLst/>
              </a:prstGeom>
              <a:noFill/>
            </p:spPr>
            <p:txBody>
              <a:bodyPr wrap="square" rtlCol="0">
                <a:spAutoFit/>
              </a:bodyPr>
              <a:lstStyle/>
              <a:p>
                <a:r>
                  <a:rPr lang="en-US" altLang="ko-KR" sz="1500" b="1" dirty="0">
                    <a:latin typeface="함초롬돋움" panose="020B0604000101010101" pitchFamily="50" charset="-127"/>
                    <a:ea typeface="함초롬돋움" panose="020B0604000101010101" pitchFamily="50" charset="-127"/>
                    <a:cs typeface="함초롬돋움" panose="020B0604000101010101" pitchFamily="50" charset="-127"/>
                  </a:rPr>
                  <a:t>IGZO</a:t>
                </a:r>
                <a:endParaRPr lang="ko-KR" altLang="en-US" sz="1500" b="1" dirty="0">
                  <a:latin typeface="함초롬돋움" panose="020B0604000101010101" pitchFamily="50" charset="-127"/>
                  <a:ea typeface="함초롬돋움" panose="020B0604000101010101" pitchFamily="50" charset="-127"/>
                  <a:cs typeface="함초롬돋움" panose="020B0604000101010101" pitchFamily="50" charset="-127"/>
                </a:endParaRPr>
              </a:p>
            </p:txBody>
          </p:sp>
        </p:grpSp>
        <p:sp>
          <p:nvSpPr>
            <p:cNvPr id="11" name="TextBox 10">
              <a:extLst>
                <a:ext uri="{FF2B5EF4-FFF2-40B4-BE49-F238E27FC236}">
                  <a16:creationId xmlns:a16="http://schemas.microsoft.com/office/drawing/2014/main" id="{F7D5C998-5E1D-4FB7-8B08-4D2810129A2C}"/>
                </a:ext>
              </a:extLst>
            </p:cNvPr>
            <p:cNvSpPr txBox="1"/>
            <p:nvPr/>
          </p:nvSpPr>
          <p:spPr>
            <a:xfrm>
              <a:off x="2245276" y="3120370"/>
              <a:ext cx="1119808" cy="323165"/>
            </a:xfrm>
            <a:prstGeom prst="rect">
              <a:avLst/>
            </a:prstGeom>
            <a:noFill/>
          </p:spPr>
          <p:txBody>
            <a:bodyPr wrap="square" rtlCol="0">
              <a:spAutoFit/>
            </a:bodyPr>
            <a:lstStyle/>
            <a:p>
              <a:r>
                <a:rPr lang="en-US" altLang="ko-KR" sz="1500" b="1" dirty="0">
                  <a:latin typeface="함초롬돋움" panose="020B0604000101010101" pitchFamily="50" charset="-127"/>
                  <a:ea typeface="함초롬돋움" panose="020B0604000101010101" pitchFamily="50" charset="-127"/>
                  <a:cs typeface="함초롬돋움" panose="020B0604000101010101" pitchFamily="50" charset="-127"/>
                </a:rPr>
                <a:t>Oxidation</a:t>
              </a:r>
            </a:p>
          </p:txBody>
        </p:sp>
      </p:grpSp>
      <p:grpSp>
        <p:nvGrpSpPr>
          <p:cNvPr id="41" name="그룹 40">
            <a:extLst>
              <a:ext uri="{FF2B5EF4-FFF2-40B4-BE49-F238E27FC236}">
                <a16:creationId xmlns:a16="http://schemas.microsoft.com/office/drawing/2014/main" id="{ECDE2050-4518-48D0-B62C-A0BD1420EBCD}"/>
              </a:ext>
            </a:extLst>
          </p:cNvPr>
          <p:cNvGrpSpPr/>
          <p:nvPr/>
        </p:nvGrpSpPr>
        <p:grpSpPr>
          <a:xfrm>
            <a:off x="8203596" y="2879672"/>
            <a:ext cx="2164768" cy="874872"/>
            <a:chOff x="1658188" y="2879672"/>
            <a:chExt cx="2164768" cy="874872"/>
          </a:xfrm>
        </p:grpSpPr>
        <p:sp>
          <p:nvSpPr>
            <p:cNvPr id="42" name="직사각형 41">
              <a:extLst>
                <a:ext uri="{FF2B5EF4-FFF2-40B4-BE49-F238E27FC236}">
                  <a16:creationId xmlns:a16="http://schemas.microsoft.com/office/drawing/2014/main" id="{555F762A-25BA-4D27-9C6E-00EA1F4E1BC7}"/>
                </a:ext>
              </a:extLst>
            </p:cNvPr>
            <p:cNvSpPr/>
            <p:nvPr/>
          </p:nvSpPr>
          <p:spPr>
            <a:xfrm>
              <a:off x="1658188" y="3178241"/>
              <a:ext cx="2164768" cy="197167"/>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b="1"/>
            </a:p>
          </p:txBody>
        </p:sp>
        <p:grpSp>
          <p:nvGrpSpPr>
            <p:cNvPr id="43" name="그룹 42">
              <a:extLst>
                <a:ext uri="{FF2B5EF4-FFF2-40B4-BE49-F238E27FC236}">
                  <a16:creationId xmlns:a16="http://schemas.microsoft.com/office/drawing/2014/main" id="{5CEE9DA0-DE6A-4BA6-8697-815115AD4F79}"/>
                </a:ext>
              </a:extLst>
            </p:cNvPr>
            <p:cNvGrpSpPr/>
            <p:nvPr/>
          </p:nvGrpSpPr>
          <p:grpSpPr>
            <a:xfrm>
              <a:off x="1658188" y="3388051"/>
              <a:ext cx="2164768" cy="366493"/>
              <a:chOff x="3666744" y="3032879"/>
              <a:chExt cx="1545336" cy="204906"/>
            </a:xfrm>
          </p:grpSpPr>
          <p:sp>
            <p:nvSpPr>
              <p:cNvPr id="48" name="직사각형 47">
                <a:extLst>
                  <a:ext uri="{FF2B5EF4-FFF2-40B4-BE49-F238E27FC236}">
                    <a16:creationId xmlns:a16="http://schemas.microsoft.com/office/drawing/2014/main" id="{1C30D122-B8A2-40C4-87F1-4E551AF95E64}"/>
                  </a:ext>
                </a:extLst>
              </p:cNvPr>
              <p:cNvSpPr/>
              <p:nvPr/>
            </p:nvSpPr>
            <p:spPr>
              <a:xfrm>
                <a:off x="3666744" y="3032879"/>
                <a:ext cx="1545336" cy="204906"/>
              </a:xfrm>
              <a:prstGeom prst="rect">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b="1"/>
              </a:p>
            </p:txBody>
          </p:sp>
          <p:sp>
            <p:nvSpPr>
              <p:cNvPr id="49" name="TextBox 48">
                <a:extLst>
                  <a:ext uri="{FF2B5EF4-FFF2-40B4-BE49-F238E27FC236}">
                    <a16:creationId xmlns:a16="http://schemas.microsoft.com/office/drawing/2014/main" id="{EC95DD82-DA49-4859-AD48-B96A7F6C2DBB}"/>
                  </a:ext>
                </a:extLst>
              </p:cNvPr>
              <p:cNvSpPr txBox="1"/>
              <p:nvPr/>
            </p:nvSpPr>
            <p:spPr>
              <a:xfrm>
                <a:off x="4186638" y="3042463"/>
                <a:ext cx="605251" cy="180682"/>
              </a:xfrm>
              <a:prstGeom prst="rect">
                <a:avLst/>
              </a:prstGeom>
              <a:noFill/>
            </p:spPr>
            <p:txBody>
              <a:bodyPr wrap="square" rtlCol="0">
                <a:spAutoFit/>
              </a:bodyPr>
              <a:lstStyle/>
              <a:p>
                <a:r>
                  <a:rPr lang="en-US" altLang="ko-KR" sz="1500" b="1" dirty="0">
                    <a:latin typeface="함초롬돋움" panose="020B0604000101010101" pitchFamily="50" charset="-127"/>
                    <a:ea typeface="함초롬돋움" panose="020B0604000101010101" pitchFamily="50" charset="-127"/>
                    <a:cs typeface="함초롬돋움" panose="020B0604000101010101" pitchFamily="50" charset="-127"/>
                  </a:rPr>
                  <a:t>Wafer</a:t>
                </a:r>
                <a:endParaRPr lang="ko-KR" altLang="en-US" sz="1500" b="1" dirty="0">
                  <a:latin typeface="함초롬돋움" panose="020B0604000101010101" pitchFamily="50" charset="-127"/>
                  <a:ea typeface="함초롬돋움" panose="020B0604000101010101" pitchFamily="50" charset="-127"/>
                  <a:cs typeface="함초롬돋움" panose="020B0604000101010101" pitchFamily="50" charset="-127"/>
                </a:endParaRPr>
              </a:p>
            </p:txBody>
          </p:sp>
        </p:grpSp>
        <p:grpSp>
          <p:nvGrpSpPr>
            <p:cNvPr id="44" name="그룹 43">
              <a:extLst>
                <a:ext uri="{FF2B5EF4-FFF2-40B4-BE49-F238E27FC236}">
                  <a16:creationId xmlns:a16="http://schemas.microsoft.com/office/drawing/2014/main" id="{892401B8-9996-4E38-A277-2846CC574003}"/>
                </a:ext>
              </a:extLst>
            </p:cNvPr>
            <p:cNvGrpSpPr/>
            <p:nvPr/>
          </p:nvGrpSpPr>
          <p:grpSpPr>
            <a:xfrm>
              <a:off x="1988027" y="2879672"/>
              <a:ext cx="1505090" cy="323166"/>
              <a:chOff x="3911346" y="2951372"/>
              <a:chExt cx="1074420" cy="180682"/>
            </a:xfrm>
          </p:grpSpPr>
          <p:sp>
            <p:nvSpPr>
              <p:cNvPr id="46" name="직사각형 45">
                <a:extLst>
                  <a:ext uri="{FF2B5EF4-FFF2-40B4-BE49-F238E27FC236}">
                    <a16:creationId xmlns:a16="http://schemas.microsoft.com/office/drawing/2014/main" id="{D4AEEFC3-9090-448B-8BA8-8BEFEDF75A9C}"/>
                  </a:ext>
                </a:extLst>
              </p:cNvPr>
              <p:cNvSpPr/>
              <p:nvPr/>
            </p:nvSpPr>
            <p:spPr>
              <a:xfrm>
                <a:off x="3911346" y="2959044"/>
                <a:ext cx="1074420" cy="149231"/>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b="1"/>
              </a:p>
            </p:txBody>
          </p:sp>
          <p:sp>
            <p:nvSpPr>
              <p:cNvPr id="47" name="TextBox 46">
                <a:extLst>
                  <a:ext uri="{FF2B5EF4-FFF2-40B4-BE49-F238E27FC236}">
                    <a16:creationId xmlns:a16="http://schemas.microsoft.com/office/drawing/2014/main" id="{A1DD29C2-BD4B-42E6-AD50-07D3FA3B5E39}"/>
                  </a:ext>
                </a:extLst>
              </p:cNvPr>
              <p:cNvSpPr txBox="1"/>
              <p:nvPr/>
            </p:nvSpPr>
            <p:spPr>
              <a:xfrm>
                <a:off x="4218735" y="2951372"/>
                <a:ext cx="581185" cy="180682"/>
              </a:xfrm>
              <a:prstGeom prst="rect">
                <a:avLst/>
              </a:prstGeom>
              <a:noFill/>
            </p:spPr>
            <p:txBody>
              <a:bodyPr wrap="square" rtlCol="0">
                <a:spAutoFit/>
              </a:bodyPr>
              <a:lstStyle/>
              <a:p>
                <a:r>
                  <a:rPr lang="en-US" altLang="ko-KR" sz="1500" b="1" dirty="0">
                    <a:latin typeface="함초롬돋움" panose="020B0604000101010101" pitchFamily="50" charset="-127"/>
                    <a:ea typeface="함초롬돋움" panose="020B0604000101010101" pitchFamily="50" charset="-127"/>
                    <a:cs typeface="함초롬돋움" panose="020B0604000101010101" pitchFamily="50" charset="-127"/>
                  </a:rPr>
                  <a:t>IGZO</a:t>
                </a:r>
                <a:endParaRPr lang="ko-KR" altLang="en-US" sz="1500" b="1" dirty="0">
                  <a:latin typeface="함초롬돋움" panose="020B0604000101010101" pitchFamily="50" charset="-127"/>
                  <a:ea typeface="함초롬돋움" panose="020B0604000101010101" pitchFamily="50" charset="-127"/>
                  <a:cs typeface="함초롬돋움" panose="020B0604000101010101" pitchFamily="50" charset="-127"/>
                </a:endParaRPr>
              </a:p>
            </p:txBody>
          </p:sp>
        </p:grpSp>
        <p:sp>
          <p:nvSpPr>
            <p:cNvPr id="45" name="TextBox 44">
              <a:extLst>
                <a:ext uri="{FF2B5EF4-FFF2-40B4-BE49-F238E27FC236}">
                  <a16:creationId xmlns:a16="http://schemas.microsoft.com/office/drawing/2014/main" id="{15017AAB-6EA0-4C18-8BAE-FCF1E74B1712}"/>
                </a:ext>
              </a:extLst>
            </p:cNvPr>
            <p:cNvSpPr txBox="1"/>
            <p:nvPr/>
          </p:nvSpPr>
          <p:spPr>
            <a:xfrm>
              <a:off x="2245276" y="3120370"/>
              <a:ext cx="1119808" cy="323165"/>
            </a:xfrm>
            <a:prstGeom prst="rect">
              <a:avLst/>
            </a:prstGeom>
            <a:noFill/>
          </p:spPr>
          <p:txBody>
            <a:bodyPr wrap="square" rtlCol="0">
              <a:spAutoFit/>
            </a:bodyPr>
            <a:lstStyle/>
            <a:p>
              <a:r>
                <a:rPr lang="en-US" altLang="ko-KR" sz="1500" b="1" dirty="0">
                  <a:latin typeface="함초롬돋움" panose="020B0604000101010101" pitchFamily="50" charset="-127"/>
                  <a:ea typeface="함초롬돋움" panose="020B0604000101010101" pitchFamily="50" charset="-127"/>
                  <a:cs typeface="함초롬돋움" panose="020B0604000101010101" pitchFamily="50" charset="-127"/>
                </a:rPr>
                <a:t>Oxidation</a:t>
              </a:r>
            </a:p>
          </p:txBody>
        </p:sp>
      </p:grpSp>
      <p:grpSp>
        <p:nvGrpSpPr>
          <p:cNvPr id="50" name="그룹 49">
            <a:extLst>
              <a:ext uri="{FF2B5EF4-FFF2-40B4-BE49-F238E27FC236}">
                <a16:creationId xmlns:a16="http://schemas.microsoft.com/office/drawing/2014/main" id="{DDCF476B-A9B6-4156-BF16-60DDA641DB4E}"/>
              </a:ext>
            </a:extLst>
          </p:cNvPr>
          <p:cNvGrpSpPr/>
          <p:nvPr/>
        </p:nvGrpSpPr>
        <p:grpSpPr>
          <a:xfrm>
            <a:off x="4904748" y="2879672"/>
            <a:ext cx="2164768" cy="874872"/>
            <a:chOff x="1658188" y="2879672"/>
            <a:chExt cx="2164768" cy="874872"/>
          </a:xfrm>
        </p:grpSpPr>
        <p:sp>
          <p:nvSpPr>
            <p:cNvPr id="51" name="직사각형 50">
              <a:extLst>
                <a:ext uri="{FF2B5EF4-FFF2-40B4-BE49-F238E27FC236}">
                  <a16:creationId xmlns:a16="http://schemas.microsoft.com/office/drawing/2014/main" id="{B28480D5-92FE-4984-A7C1-9299ED8C280D}"/>
                </a:ext>
              </a:extLst>
            </p:cNvPr>
            <p:cNvSpPr/>
            <p:nvPr/>
          </p:nvSpPr>
          <p:spPr>
            <a:xfrm>
              <a:off x="1658188" y="3178241"/>
              <a:ext cx="2164768" cy="197167"/>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b="1"/>
            </a:p>
          </p:txBody>
        </p:sp>
        <p:grpSp>
          <p:nvGrpSpPr>
            <p:cNvPr id="52" name="그룹 51">
              <a:extLst>
                <a:ext uri="{FF2B5EF4-FFF2-40B4-BE49-F238E27FC236}">
                  <a16:creationId xmlns:a16="http://schemas.microsoft.com/office/drawing/2014/main" id="{81439E56-2A13-4978-BC3C-DC2B971362C3}"/>
                </a:ext>
              </a:extLst>
            </p:cNvPr>
            <p:cNvGrpSpPr/>
            <p:nvPr/>
          </p:nvGrpSpPr>
          <p:grpSpPr>
            <a:xfrm>
              <a:off x="1658188" y="3388051"/>
              <a:ext cx="2164768" cy="366493"/>
              <a:chOff x="3666744" y="3032879"/>
              <a:chExt cx="1545336" cy="204906"/>
            </a:xfrm>
          </p:grpSpPr>
          <p:sp>
            <p:nvSpPr>
              <p:cNvPr id="57" name="직사각형 56">
                <a:extLst>
                  <a:ext uri="{FF2B5EF4-FFF2-40B4-BE49-F238E27FC236}">
                    <a16:creationId xmlns:a16="http://schemas.microsoft.com/office/drawing/2014/main" id="{8BFA4AD3-B75F-474C-ABFE-DC255B36845F}"/>
                  </a:ext>
                </a:extLst>
              </p:cNvPr>
              <p:cNvSpPr/>
              <p:nvPr/>
            </p:nvSpPr>
            <p:spPr>
              <a:xfrm>
                <a:off x="3666744" y="3032879"/>
                <a:ext cx="1545336" cy="204906"/>
              </a:xfrm>
              <a:prstGeom prst="rect">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b="1"/>
              </a:p>
            </p:txBody>
          </p:sp>
          <p:sp>
            <p:nvSpPr>
              <p:cNvPr id="58" name="TextBox 57">
                <a:extLst>
                  <a:ext uri="{FF2B5EF4-FFF2-40B4-BE49-F238E27FC236}">
                    <a16:creationId xmlns:a16="http://schemas.microsoft.com/office/drawing/2014/main" id="{0C3BBBBE-9174-4CFF-AC5A-F03714899555}"/>
                  </a:ext>
                </a:extLst>
              </p:cNvPr>
              <p:cNvSpPr txBox="1"/>
              <p:nvPr/>
            </p:nvSpPr>
            <p:spPr>
              <a:xfrm>
                <a:off x="4186638" y="3042463"/>
                <a:ext cx="605251" cy="180682"/>
              </a:xfrm>
              <a:prstGeom prst="rect">
                <a:avLst/>
              </a:prstGeom>
              <a:noFill/>
            </p:spPr>
            <p:txBody>
              <a:bodyPr wrap="square" rtlCol="0">
                <a:spAutoFit/>
              </a:bodyPr>
              <a:lstStyle/>
              <a:p>
                <a:r>
                  <a:rPr lang="en-US" altLang="ko-KR" sz="1500" b="1" dirty="0">
                    <a:latin typeface="함초롬돋움" panose="020B0604000101010101" pitchFamily="50" charset="-127"/>
                    <a:ea typeface="함초롬돋움" panose="020B0604000101010101" pitchFamily="50" charset="-127"/>
                    <a:cs typeface="함초롬돋움" panose="020B0604000101010101" pitchFamily="50" charset="-127"/>
                  </a:rPr>
                  <a:t>Wafer</a:t>
                </a:r>
                <a:endParaRPr lang="ko-KR" altLang="en-US" sz="1500" b="1" dirty="0">
                  <a:latin typeface="함초롬돋움" panose="020B0604000101010101" pitchFamily="50" charset="-127"/>
                  <a:ea typeface="함초롬돋움" panose="020B0604000101010101" pitchFamily="50" charset="-127"/>
                  <a:cs typeface="함초롬돋움" panose="020B0604000101010101" pitchFamily="50" charset="-127"/>
                </a:endParaRPr>
              </a:p>
            </p:txBody>
          </p:sp>
        </p:grpSp>
        <p:grpSp>
          <p:nvGrpSpPr>
            <p:cNvPr id="53" name="그룹 52">
              <a:extLst>
                <a:ext uri="{FF2B5EF4-FFF2-40B4-BE49-F238E27FC236}">
                  <a16:creationId xmlns:a16="http://schemas.microsoft.com/office/drawing/2014/main" id="{AFF415DD-BD39-4E53-A857-23507F966782}"/>
                </a:ext>
              </a:extLst>
            </p:cNvPr>
            <p:cNvGrpSpPr/>
            <p:nvPr/>
          </p:nvGrpSpPr>
          <p:grpSpPr>
            <a:xfrm>
              <a:off x="1988027" y="2879672"/>
              <a:ext cx="1505090" cy="323166"/>
              <a:chOff x="3911346" y="2951372"/>
              <a:chExt cx="1074420" cy="180682"/>
            </a:xfrm>
          </p:grpSpPr>
          <p:sp>
            <p:nvSpPr>
              <p:cNvPr id="55" name="직사각형 54">
                <a:extLst>
                  <a:ext uri="{FF2B5EF4-FFF2-40B4-BE49-F238E27FC236}">
                    <a16:creationId xmlns:a16="http://schemas.microsoft.com/office/drawing/2014/main" id="{8BFF927C-CF17-4E5D-9034-A1F2C24345BF}"/>
                  </a:ext>
                </a:extLst>
              </p:cNvPr>
              <p:cNvSpPr/>
              <p:nvPr/>
            </p:nvSpPr>
            <p:spPr>
              <a:xfrm>
                <a:off x="3911346" y="2959044"/>
                <a:ext cx="1074420" cy="149231"/>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b="1"/>
              </a:p>
            </p:txBody>
          </p:sp>
          <p:sp>
            <p:nvSpPr>
              <p:cNvPr id="56" name="TextBox 55">
                <a:extLst>
                  <a:ext uri="{FF2B5EF4-FFF2-40B4-BE49-F238E27FC236}">
                    <a16:creationId xmlns:a16="http://schemas.microsoft.com/office/drawing/2014/main" id="{9B163537-8472-40C1-AE0D-AD48534105FC}"/>
                  </a:ext>
                </a:extLst>
              </p:cNvPr>
              <p:cNvSpPr txBox="1"/>
              <p:nvPr/>
            </p:nvSpPr>
            <p:spPr>
              <a:xfrm>
                <a:off x="4218735" y="2951372"/>
                <a:ext cx="581185" cy="180682"/>
              </a:xfrm>
              <a:prstGeom prst="rect">
                <a:avLst/>
              </a:prstGeom>
              <a:noFill/>
            </p:spPr>
            <p:txBody>
              <a:bodyPr wrap="square" rtlCol="0">
                <a:spAutoFit/>
              </a:bodyPr>
              <a:lstStyle/>
              <a:p>
                <a:r>
                  <a:rPr lang="en-US" altLang="ko-KR" sz="1500" b="1" dirty="0">
                    <a:latin typeface="함초롬돋움" panose="020B0604000101010101" pitchFamily="50" charset="-127"/>
                    <a:ea typeface="함초롬돋움" panose="020B0604000101010101" pitchFamily="50" charset="-127"/>
                    <a:cs typeface="함초롬돋움" panose="020B0604000101010101" pitchFamily="50" charset="-127"/>
                  </a:rPr>
                  <a:t>IGZO</a:t>
                </a:r>
                <a:endParaRPr lang="ko-KR" altLang="en-US" sz="1500" b="1" dirty="0">
                  <a:latin typeface="함초롬돋움" panose="020B0604000101010101" pitchFamily="50" charset="-127"/>
                  <a:ea typeface="함초롬돋움" panose="020B0604000101010101" pitchFamily="50" charset="-127"/>
                  <a:cs typeface="함초롬돋움" panose="020B0604000101010101" pitchFamily="50" charset="-127"/>
                </a:endParaRPr>
              </a:p>
            </p:txBody>
          </p:sp>
        </p:grpSp>
        <p:sp>
          <p:nvSpPr>
            <p:cNvPr id="54" name="TextBox 53">
              <a:extLst>
                <a:ext uri="{FF2B5EF4-FFF2-40B4-BE49-F238E27FC236}">
                  <a16:creationId xmlns:a16="http://schemas.microsoft.com/office/drawing/2014/main" id="{42F41F3D-CCE5-4D8B-864B-C9E19900A666}"/>
                </a:ext>
              </a:extLst>
            </p:cNvPr>
            <p:cNvSpPr txBox="1"/>
            <p:nvPr/>
          </p:nvSpPr>
          <p:spPr>
            <a:xfrm>
              <a:off x="2245276" y="3120370"/>
              <a:ext cx="1119808" cy="323165"/>
            </a:xfrm>
            <a:prstGeom prst="rect">
              <a:avLst/>
            </a:prstGeom>
            <a:noFill/>
          </p:spPr>
          <p:txBody>
            <a:bodyPr wrap="square" rtlCol="0">
              <a:spAutoFit/>
            </a:bodyPr>
            <a:lstStyle/>
            <a:p>
              <a:r>
                <a:rPr lang="en-US" altLang="ko-KR" sz="1500" b="1" dirty="0">
                  <a:latin typeface="함초롬돋움" panose="020B0604000101010101" pitchFamily="50" charset="-127"/>
                  <a:ea typeface="함초롬돋움" panose="020B0604000101010101" pitchFamily="50" charset="-127"/>
                  <a:cs typeface="함초롬돋움" panose="020B0604000101010101" pitchFamily="50" charset="-127"/>
                </a:rPr>
                <a:t>Oxidation</a:t>
              </a:r>
            </a:p>
          </p:txBody>
        </p:sp>
      </p:grpSp>
      <p:sp>
        <p:nvSpPr>
          <p:cNvPr id="59" name="화살표: 오른쪽 58">
            <a:extLst>
              <a:ext uri="{FF2B5EF4-FFF2-40B4-BE49-F238E27FC236}">
                <a16:creationId xmlns:a16="http://schemas.microsoft.com/office/drawing/2014/main" id="{5F1111E6-A45F-4290-B316-CB8ABB5CF27E}"/>
              </a:ext>
            </a:extLst>
          </p:cNvPr>
          <p:cNvSpPr/>
          <p:nvPr/>
        </p:nvSpPr>
        <p:spPr>
          <a:xfrm>
            <a:off x="7244115" y="3754544"/>
            <a:ext cx="879626" cy="50243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b="1"/>
          </a:p>
        </p:txBody>
      </p:sp>
    </p:spTree>
    <p:extLst>
      <p:ext uri="{BB962C8B-B14F-4D97-AF65-F5344CB8AC3E}">
        <p14:creationId xmlns:p14="http://schemas.microsoft.com/office/powerpoint/2010/main" val="20345256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D48B9A87-2A92-4D00-9926-6BC1825C4F23}"/>
              </a:ext>
            </a:extLst>
          </p:cNvPr>
          <p:cNvSpPr>
            <a:spLocks noGrp="1"/>
          </p:cNvSpPr>
          <p:nvPr>
            <p:ph type="title"/>
          </p:nvPr>
        </p:nvSpPr>
        <p:spPr>
          <a:xfrm>
            <a:off x="1627633" y="624110"/>
            <a:ext cx="9876980" cy="1280890"/>
          </a:xfrm>
        </p:spPr>
        <p:txBody>
          <a:bodyPr/>
          <a:lstStyle/>
          <a:p>
            <a:r>
              <a:rPr lang="en-GB" altLang="en-US" b="1" dirty="0">
                <a:latin typeface="함초롬돋움" panose="020B0604000101010101" pitchFamily="50" charset="-127"/>
                <a:ea typeface="함초롬돋움" panose="020B0604000101010101" pitchFamily="50" charset="-127"/>
                <a:cs typeface="함초롬돋움" panose="020B0604000101010101" pitchFamily="50" charset="-127"/>
              </a:rPr>
              <a:t>Result</a:t>
            </a:r>
            <a:endParaRPr lang="ko-KR" altLang="en-US" dirty="0"/>
          </a:p>
        </p:txBody>
      </p:sp>
      <p:sp>
        <p:nvSpPr>
          <p:cNvPr id="4" name="바닥글 개체 틀 3">
            <a:extLst>
              <a:ext uri="{FF2B5EF4-FFF2-40B4-BE49-F238E27FC236}">
                <a16:creationId xmlns:a16="http://schemas.microsoft.com/office/drawing/2014/main" id="{E9AD5C6A-D327-44F2-A10F-692918853713}"/>
              </a:ext>
            </a:extLst>
          </p:cNvPr>
          <p:cNvSpPr>
            <a:spLocks noGrp="1"/>
          </p:cNvSpPr>
          <p:nvPr>
            <p:ph type="ftr" sz="quarter" idx="11"/>
          </p:nvPr>
        </p:nvSpPr>
        <p:spPr>
          <a:xfrm>
            <a:off x="3508978" y="6492875"/>
            <a:ext cx="5174044" cy="365125"/>
          </a:xfrm>
        </p:spPr>
        <p:txBody>
          <a:bodyPr/>
          <a:lstStyle/>
          <a:p>
            <a:r>
              <a:rPr lang="en-US" b="1" dirty="0">
                <a:solidFill>
                  <a:schemeClr val="tx1"/>
                </a:solidFill>
                <a:latin typeface="함초롬돋움" panose="020B0604000101010101" pitchFamily="50" charset="-127"/>
                <a:ea typeface="함초롬돋움" panose="020B0604000101010101" pitchFamily="50" charset="-127"/>
                <a:cs typeface="함초롬돋움" panose="020B0604000101010101" pitchFamily="50" charset="-127"/>
              </a:rPr>
              <a:t>Technical Exchange Meeting, January 08, 2019, University of the Ryukyus, Okinawa, Japan</a:t>
            </a:r>
          </a:p>
        </p:txBody>
      </p:sp>
      <p:sp>
        <p:nvSpPr>
          <p:cNvPr id="5" name="슬라이드 번호 개체 틀 4">
            <a:extLst>
              <a:ext uri="{FF2B5EF4-FFF2-40B4-BE49-F238E27FC236}">
                <a16:creationId xmlns:a16="http://schemas.microsoft.com/office/drawing/2014/main" id="{B0DFBB9A-CE72-4478-BE0A-F95685A1E6EA}"/>
              </a:ext>
            </a:extLst>
          </p:cNvPr>
          <p:cNvSpPr>
            <a:spLocks noGrp="1"/>
          </p:cNvSpPr>
          <p:nvPr>
            <p:ph type="sldNum" sz="quarter" idx="12"/>
          </p:nvPr>
        </p:nvSpPr>
        <p:spPr>
          <a:xfrm>
            <a:off x="11412233" y="6492875"/>
            <a:ext cx="779767" cy="365125"/>
          </a:xfrm>
        </p:spPr>
        <p:txBody>
          <a:bodyPr/>
          <a:lstStyle/>
          <a:p>
            <a:fld id="{D57F1E4F-1CFF-5643-939E-217C01CDF565}" type="slidenum">
              <a:rPr lang="en-US" smtClean="0">
                <a:solidFill>
                  <a:schemeClr val="tx1"/>
                </a:solidFill>
                <a:latin typeface="함초롬돋움" panose="020B0604000101010101" pitchFamily="50" charset="-127"/>
                <a:ea typeface="함초롬돋움" panose="020B0604000101010101" pitchFamily="50" charset="-127"/>
                <a:cs typeface="함초롬돋움" panose="020B0604000101010101" pitchFamily="50" charset="-127"/>
              </a:rPr>
              <a:pPr/>
              <a:t>5</a:t>
            </a:fld>
            <a:endParaRPr lang="en-US" dirty="0">
              <a:solidFill>
                <a:schemeClr val="tx1"/>
              </a:solidFill>
              <a:latin typeface="함초롬돋움" panose="020B0604000101010101" pitchFamily="50" charset="-127"/>
              <a:ea typeface="함초롬돋움" panose="020B0604000101010101" pitchFamily="50" charset="-127"/>
              <a:cs typeface="함초롬돋움" panose="020B0604000101010101" pitchFamily="50" charset="-127"/>
            </a:endParaRPr>
          </a:p>
        </p:txBody>
      </p:sp>
      <p:sp>
        <p:nvSpPr>
          <p:cNvPr id="12" name="TextBox 11">
            <a:extLst>
              <a:ext uri="{FF2B5EF4-FFF2-40B4-BE49-F238E27FC236}">
                <a16:creationId xmlns:a16="http://schemas.microsoft.com/office/drawing/2014/main" id="{7E49373F-DB13-4588-A87F-E45862160CE4}"/>
              </a:ext>
            </a:extLst>
          </p:cNvPr>
          <p:cNvSpPr txBox="1"/>
          <p:nvPr/>
        </p:nvSpPr>
        <p:spPr>
          <a:xfrm>
            <a:off x="3413205" y="5257249"/>
            <a:ext cx="5365590" cy="323165"/>
          </a:xfrm>
          <a:prstGeom prst="rect">
            <a:avLst/>
          </a:prstGeom>
          <a:noFill/>
        </p:spPr>
        <p:txBody>
          <a:bodyPr wrap="square" rtlCol="0">
            <a:spAutoFit/>
          </a:bodyPr>
          <a:lstStyle/>
          <a:p>
            <a:pPr algn="ctr"/>
            <a:r>
              <a:rPr lang="en-US" altLang="ko-KR" sz="1500" b="1" dirty="0">
                <a:latin typeface="함초롬바탕" panose="02030604000101010101" pitchFamily="18" charset="-127"/>
                <a:ea typeface="함초롬바탕" panose="02030604000101010101" pitchFamily="18" charset="-127"/>
                <a:cs typeface="함초롬바탕" panose="02030604000101010101" pitchFamily="18" charset="-127"/>
              </a:rPr>
              <a:t>Fig. 3. Results of Annealing temperature on hot plate</a:t>
            </a:r>
            <a:endParaRPr lang="ko-KR" altLang="en-US" sz="1500" b="1" dirty="0">
              <a:latin typeface="함초롬바탕" panose="02030604000101010101" pitchFamily="18" charset="-127"/>
              <a:ea typeface="함초롬바탕" panose="02030604000101010101" pitchFamily="18" charset="-127"/>
              <a:cs typeface="함초롬바탕" panose="02030604000101010101" pitchFamily="18" charset="-127"/>
            </a:endParaRPr>
          </a:p>
        </p:txBody>
      </p:sp>
      <p:sp>
        <p:nvSpPr>
          <p:cNvPr id="13" name="TextBox 12">
            <a:extLst>
              <a:ext uri="{FF2B5EF4-FFF2-40B4-BE49-F238E27FC236}">
                <a16:creationId xmlns:a16="http://schemas.microsoft.com/office/drawing/2014/main" id="{A39E2315-4C77-4A43-A43E-1D34A2B4025E}"/>
              </a:ext>
            </a:extLst>
          </p:cNvPr>
          <p:cNvSpPr txBox="1"/>
          <p:nvPr/>
        </p:nvSpPr>
        <p:spPr>
          <a:xfrm>
            <a:off x="1882015" y="5613276"/>
            <a:ext cx="8330184" cy="769441"/>
          </a:xfrm>
          <a:prstGeom prst="rect">
            <a:avLst/>
          </a:prstGeom>
          <a:noFill/>
        </p:spPr>
        <p:txBody>
          <a:bodyPr wrap="square" rtlCol="0">
            <a:spAutoFit/>
          </a:bodyPr>
          <a:lstStyle/>
          <a:p>
            <a:pPr marL="285750" indent="-285750">
              <a:buFont typeface="Arial" panose="020B0604020202020204" pitchFamily="34" charset="0"/>
              <a:buChar char="•"/>
            </a:pPr>
            <a:r>
              <a:rPr lang="en-US" altLang="ko-KR" sz="2200" b="1" dirty="0">
                <a:latin typeface="함초롬바탕" panose="02030604000101010101" pitchFamily="18" charset="-127"/>
                <a:ea typeface="함초롬바탕" panose="02030604000101010101" pitchFamily="18" charset="-127"/>
                <a:cs typeface="함초롬바탕" panose="02030604000101010101" pitchFamily="18" charset="-127"/>
              </a:rPr>
              <a:t>As the annealing temperature increases in the hot plate, the properties improve.</a:t>
            </a:r>
          </a:p>
        </p:txBody>
      </p:sp>
      <p:graphicFrame>
        <p:nvGraphicFramePr>
          <p:cNvPr id="7" name="개체 6">
            <a:extLst>
              <a:ext uri="{FF2B5EF4-FFF2-40B4-BE49-F238E27FC236}">
                <a16:creationId xmlns:a16="http://schemas.microsoft.com/office/drawing/2014/main" id="{A40C0537-C056-4609-A251-AEE0A4A1C6CC}"/>
              </a:ext>
            </a:extLst>
          </p:cNvPr>
          <p:cNvGraphicFramePr>
            <a:graphicFrameLocks noChangeAspect="1"/>
          </p:cNvGraphicFramePr>
          <p:nvPr>
            <p:extLst>
              <p:ext uri="{D42A27DB-BD31-4B8C-83A1-F6EECF244321}">
                <p14:modId xmlns:p14="http://schemas.microsoft.com/office/powerpoint/2010/main" val="3256915693"/>
              </p:ext>
            </p:extLst>
          </p:nvPr>
        </p:nvGraphicFramePr>
        <p:xfrm>
          <a:off x="4407164" y="899258"/>
          <a:ext cx="3379652" cy="2387837"/>
        </p:xfrm>
        <a:graphic>
          <a:graphicData uri="http://schemas.openxmlformats.org/presentationml/2006/ole">
            <mc:AlternateContent xmlns:mc="http://schemas.openxmlformats.org/markup-compatibility/2006">
              <mc:Choice xmlns:v="urn:schemas-microsoft-com:vml" Requires="v">
                <p:oleObj spid="_x0000_s1422" name="Graph" r:id="rId4" imgW="4279680" imgH="3025440" progId="Origin50.Graph">
                  <p:embed/>
                </p:oleObj>
              </mc:Choice>
              <mc:Fallback>
                <p:oleObj name="Graph" r:id="rId4" imgW="4279680" imgH="3025440" progId="Origin50.Graph">
                  <p:embed/>
                  <p:pic>
                    <p:nvPicPr>
                      <p:cNvPr id="0" name=""/>
                      <p:cNvPicPr/>
                      <p:nvPr/>
                    </p:nvPicPr>
                    <p:blipFill>
                      <a:blip r:embed="rId5"/>
                      <a:stretch>
                        <a:fillRect/>
                      </a:stretch>
                    </p:blipFill>
                    <p:spPr>
                      <a:xfrm>
                        <a:off x="4407164" y="899258"/>
                        <a:ext cx="3379652" cy="2387837"/>
                      </a:xfrm>
                      <a:prstGeom prst="rect">
                        <a:avLst/>
                      </a:prstGeom>
                    </p:spPr>
                  </p:pic>
                </p:oleObj>
              </mc:Fallback>
            </mc:AlternateContent>
          </a:graphicData>
        </a:graphic>
      </p:graphicFrame>
      <p:graphicFrame>
        <p:nvGraphicFramePr>
          <p:cNvPr id="8" name="개체 7">
            <a:extLst>
              <a:ext uri="{FF2B5EF4-FFF2-40B4-BE49-F238E27FC236}">
                <a16:creationId xmlns:a16="http://schemas.microsoft.com/office/drawing/2014/main" id="{CD25CDF7-D89D-4DE5-9002-317D8A53D81B}"/>
              </a:ext>
            </a:extLst>
          </p:cNvPr>
          <p:cNvGraphicFramePr>
            <a:graphicFrameLocks noChangeAspect="1"/>
          </p:cNvGraphicFramePr>
          <p:nvPr>
            <p:extLst>
              <p:ext uri="{D42A27DB-BD31-4B8C-83A1-F6EECF244321}">
                <p14:modId xmlns:p14="http://schemas.microsoft.com/office/powerpoint/2010/main" val="3491010763"/>
              </p:ext>
            </p:extLst>
          </p:nvPr>
        </p:nvGraphicFramePr>
        <p:xfrm>
          <a:off x="7372711" y="899366"/>
          <a:ext cx="3378085" cy="2388216"/>
        </p:xfrm>
        <a:graphic>
          <a:graphicData uri="http://schemas.openxmlformats.org/presentationml/2006/ole">
            <mc:AlternateContent xmlns:mc="http://schemas.openxmlformats.org/markup-compatibility/2006">
              <mc:Choice xmlns:v="urn:schemas-microsoft-com:vml" Requires="v">
                <p:oleObj spid="_x0000_s1423" name="Graph" r:id="rId6" imgW="4279680" imgH="3025440" progId="Origin50.Graph">
                  <p:embed/>
                </p:oleObj>
              </mc:Choice>
              <mc:Fallback>
                <p:oleObj name="Graph" r:id="rId6" imgW="4279680" imgH="3025440" progId="Origin50.Graph">
                  <p:embed/>
                  <p:pic>
                    <p:nvPicPr>
                      <p:cNvPr id="0" name=""/>
                      <p:cNvPicPr/>
                      <p:nvPr/>
                    </p:nvPicPr>
                    <p:blipFill>
                      <a:blip r:embed="rId7"/>
                      <a:stretch>
                        <a:fillRect/>
                      </a:stretch>
                    </p:blipFill>
                    <p:spPr>
                      <a:xfrm>
                        <a:off x="7372711" y="899366"/>
                        <a:ext cx="3378085" cy="2388216"/>
                      </a:xfrm>
                      <a:prstGeom prst="rect">
                        <a:avLst/>
                      </a:prstGeom>
                    </p:spPr>
                  </p:pic>
                </p:oleObj>
              </mc:Fallback>
            </mc:AlternateContent>
          </a:graphicData>
        </a:graphic>
      </p:graphicFrame>
      <p:graphicFrame>
        <p:nvGraphicFramePr>
          <p:cNvPr id="9" name="개체 8">
            <a:extLst>
              <a:ext uri="{FF2B5EF4-FFF2-40B4-BE49-F238E27FC236}">
                <a16:creationId xmlns:a16="http://schemas.microsoft.com/office/drawing/2014/main" id="{26DC8020-A5AE-47D8-9C23-C9B69500A1C1}"/>
              </a:ext>
            </a:extLst>
          </p:cNvPr>
          <p:cNvGraphicFramePr>
            <a:graphicFrameLocks noChangeAspect="1"/>
          </p:cNvGraphicFramePr>
          <p:nvPr>
            <p:extLst>
              <p:ext uri="{D42A27DB-BD31-4B8C-83A1-F6EECF244321}">
                <p14:modId xmlns:p14="http://schemas.microsoft.com/office/powerpoint/2010/main" val="452717108"/>
              </p:ext>
            </p:extLst>
          </p:nvPr>
        </p:nvGraphicFramePr>
        <p:xfrm>
          <a:off x="1445209" y="2929800"/>
          <a:ext cx="3378085" cy="2388216"/>
        </p:xfrm>
        <a:graphic>
          <a:graphicData uri="http://schemas.openxmlformats.org/presentationml/2006/ole">
            <mc:AlternateContent xmlns:mc="http://schemas.openxmlformats.org/markup-compatibility/2006">
              <mc:Choice xmlns:v="urn:schemas-microsoft-com:vml" Requires="v">
                <p:oleObj spid="_x0000_s1424" name="Graph" r:id="rId8" imgW="4279680" imgH="3025440" progId="Origin50.Graph">
                  <p:embed/>
                </p:oleObj>
              </mc:Choice>
              <mc:Fallback>
                <p:oleObj name="Graph" r:id="rId8" imgW="4279680" imgH="3025440" progId="Origin50.Graph">
                  <p:embed/>
                  <p:pic>
                    <p:nvPicPr>
                      <p:cNvPr id="0" name=""/>
                      <p:cNvPicPr/>
                      <p:nvPr/>
                    </p:nvPicPr>
                    <p:blipFill>
                      <a:blip r:embed="rId9"/>
                      <a:stretch>
                        <a:fillRect/>
                      </a:stretch>
                    </p:blipFill>
                    <p:spPr>
                      <a:xfrm>
                        <a:off x="1445209" y="2929800"/>
                        <a:ext cx="3378085" cy="2388216"/>
                      </a:xfrm>
                      <a:prstGeom prst="rect">
                        <a:avLst/>
                      </a:prstGeom>
                    </p:spPr>
                  </p:pic>
                </p:oleObj>
              </mc:Fallback>
            </mc:AlternateContent>
          </a:graphicData>
        </a:graphic>
      </p:graphicFrame>
      <p:graphicFrame>
        <p:nvGraphicFramePr>
          <p:cNvPr id="15" name="개체 14">
            <a:extLst>
              <a:ext uri="{FF2B5EF4-FFF2-40B4-BE49-F238E27FC236}">
                <a16:creationId xmlns:a16="http://schemas.microsoft.com/office/drawing/2014/main" id="{1A0F645B-0DB8-4A94-9157-2F8A02C1B21F}"/>
              </a:ext>
            </a:extLst>
          </p:cNvPr>
          <p:cNvGraphicFramePr>
            <a:graphicFrameLocks noChangeAspect="1"/>
          </p:cNvGraphicFramePr>
          <p:nvPr>
            <p:extLst>
              <p:ext uri="{D42A27DB-BD31-4B8C-83A1-F6EECF244321}">
                <p14:modId xmlns:p14="http://schemas.microsoft.com/office/powerpoint/2010/main" val="2873031629"/>
              </p:ext>
            </p:extLst>
          </p:nvPr>
        </p:nvGraphicFramePr>
        <p:xfrm>
          <a:off x="4412565" y="2929121"/>
          <a:ext cx="3378085" cy="2388216"/>
        </p:xfrm>
        <a:graphic>
          <a:graphicData uri="http://schemas.openxmlformats.org/presentationml/2006/ole">
            <mc:AlternateContent xmlns:mc="http://schemas.openxmlformats.org/markup-compatibility/2006">
              <mc:Choice xmlns:v="urn:schemas-microsoft-com:vml" Requires="v">
                <p:oleObj spid="_x0000_s1425" name="Graph" r:id="rId10" imgW="4279680" imgH="3025440" progId="Origin50.Graph">
                  <p:embed/>
                </p:oleObj>
              </mc:Choice>
              <mc:Fallback>
                <p:oleObj name="Graph" r:id="rId10" imgW="4279680" imgH="3025440" progId="Origin50.Graph">
                  <p:embed/>
                  <p:pic>
                    <p:nvPicPr>
                      <p:cNvPr id="0" name=""/>
                      <p:cNvPicPr/>
                      <p:nvPr/>
                    </p:nvPicPr>
                    <p:blipFill>
                      <a:blip r:embed="rId11"/>
                      <a:stretch>
                        <a:fillRect/>
                      </a:stretch>
                    </p:blipFill>
                    <p:spPr>
                      <a:xfrm>
                        <a:off x="4412565" y="2929121"/>
                        <a:ext cx="3378085" cy="2388216"/>
                      </a:xfrm>
                      <a:prstGeom prst="rect">
                        <a:avLst/>
                      </a:prstGeom>
                    </p:spPr>
                  </p:pic>
                </p:oleObj>
              </mc:Fallback>
            </mc:AlternateContent>
          </a:graphicData>
        </a:graphic>
      </p:graphicFrame>
      <p:graphicFrame>
        <p:nvGraphicFramePr>
          <p:cNvPr id="16" name="개체 15">
            <a:extLst>
              <a:ext uri="{FF2B5EF4-FFF2-40B4-BE49-F238E27FC236}">
                <a16:creationId xmlns:a16="http://schemas.microsoft.com/office/drawing/2014/main" id="{78CDA14F-AE38-4DF1-BD76-ABCA474C8354}"/>
              </a:ext>
            </a:extLst>
          </p:cNvPr>
          <p:cNvGraphicFramePr>
            <a:graphicFrameLocks noChangeAspect="1"/>
          </p:cNvGraphicFramePr>
          <p:nvPr>
            <p:extLst>
              <p:ext uri="{D42A27DB-BD31-4B8C-83A1-F6EECF244321}">
                <p14:modId xmlns:p14="http://schemas.microsoft.com/office/powerpoint/2010/main" val="4034410631"/>
              </p:ext>
            </p:extLst>
          </p:nvPr>
        </p:nvGraphicFramePr>
        <p:xfrm>
          <a:off x="7372711" y="2928104"/>
          <a:ext cx="3378085" cy="2388216"/>
        </p:xfrm>
        <a:graphic>
          <a:graphicData uri="http://schemas.openxmlformats.org/presentationml/2006/ole">
            <mc:AlternateContent xmlns:mc="http://schemas.openxmlformats.org/markup-compatibility/2006">
              <mc:Choice xmlns:v="urn:schemas-microsoft-com:vml" Requires="v">
                <p:oleObj spid="_x0000_s1426" name="Graph" r:id="rId12" imgW="4279680" imgH="3025440" progId="Origin50.Graph">
                  <p:embed/>
                </p:oleObj>
              </mc:Choice>
              <mc:Fallback>
                <p:oleObj name="Graph" r:id="rId12" imgW="4279680" imgH="3025440" progId="Origin50.Graph">
                  <p:embed/>
                  <p:pic>
                    <p:nvPicPr>
                      <p:cNvPr id="0" name=""/>
                      <p:cNvPicPr/>
                      <p:nvPr/>
                    </p:nvPicPr>
                    <p:blipFill>
                      <a:blip r:embed="rId13"/>
                      <a:stretch>
                        <a:fillRect/>
                      </a:stretch>
                    </p:blipFill>
                    <p:spPr>
                      <a:xfrm>
                        <a:off x="7372711" y="2928104"/>
                        <a:ext cx="3378085" cy="2388216"/>
                      </a:xfrm>
                      <a:prstGeom prst="rect">
                        <a:avLst/>
                      </a:prstGeom>
                    </p:spPr>
                  </p:pic>
                </p:oleObj>
              </mc:Fallback>
            </mc:AlternateContent>
          </a:graphicData>
        </a:graphic>
      </p:graphicFrame>
      <p:graphicFrame>
        <p:nvGraphicFramePr>
          <p:cNvPr id="17" name="개체 16">
            <a:extLst>
              <a:ext uri="{FF2B5EF4-FFF2-40B4-BE49-F238E27FC236}">
                <a16:creationId xmlns:a16="http://schemas.microsoft.com/office/drawing/2014/main" id="{F9ABB964-8E15-4D53-9E41-2DEE335251CF}"/>
              </a:ext>
            </a:extLst>
          </p:cNvPr>
          <p:cNvGraphicFramePr>
            <a:graphicFrameLocks noChangeAspect="1"/>
          </p:cNvGraphicFramePr>
          <p:nvPr>
            <p:extLst>
              <p:ext uri="{D42A27DB-BD31-4B8C-83A1-F6EECF244321}">
                <p14:modId xmlns:p14="http://schemas.microsoft.com/office/powerpoint/2010/main" val="1557062234"/>
              </p:ext>
            </p:extLst>
          </p:nvPr>
        </p:nvGraphicFramePr>
        <p:xfrm>
          <a:off x="1441204" y="898922"/>
          <a:ext cx="3378085" cy="2388216"/>
        </p:xfrm>
        <a:graphic>
          <a:graphicData uri="http://schemas.openxmlformats.org/presentationml/2006/ole">
            <mc:AlternateContent xmlns:mc="http://schemas.openxmlformats.org/markup-compatibility/2006">
              <mc:Choice xmlns:v="urn:schemas-microsoft-com:vml" Requires="v">
                <p:oleObj spid="_x0000_s1427" name="Graph" r:id="rId14" imgW="4279680" imgH="3025440" progId="Origin50.Graph">
                  <p:embed/>
                </p:oleObj>
              </mc:Choice>
              <mc:Fallback>
                <p:oleObj name="Graph" r:id="rId14" imgW="4279680" imgH="3025440" progId="Origin50.Graph">
                  <p:embed/>
                  <p:pic>
                    <p:nvPicPr>
                      <p:cNvPr id="0" name=""/>
                      <p:cNvPicPr/>
                      <p:nvPr/>
                    </p:nvPicPr>
                    <p:blipFill>
                      <a:blip r:embed="rId15"/>
                      <a:stretch>
                        <a:fillRect/>
                      </a:stretch>
                    </p:blipFill>
                    <p:spPr>
                      <a:xfrm>
                        <a:off x="1441204" y="898922"/>
                        <a:ext cx="3378085" cy="2388216"/>
                      </a:xfrm>
                      <a:prstGeom prst="rect">
                        <a:avLst/>
                      </a:prstGeom>
                    </p:spPr>
                  </p:pic>
                </p:oleObj>
              </mc:Fallback>
            </mc:AlternateContent>
          </a:graphicData>
        </a:graphic>
      </p:graphicFrame>
      <p:sp>
        <p:nvSpPr>
          <p:cNvPr id="3" name="TextBox 2">
            <a:extLst>
              <a:ext uri="{FF2B5EF4-FFF2-40B4-BE49-F238E27FC236}">
                <a16:creationId xmlns:a16="http://schemas.microsoft.com/office/drawing/2014/main" id="{ED170B7F-C6C9-493B-9874-1D4FA328C76F}"/>
              </a:ext>
            </a:extLst>
          </p:cNvPr>
          <p:cNvSpPr txBox="1"/>
          <p:nvPr/>
        </p:nvSpPr>
        <p:spPr>
          <a:xfrm>
            <a:off x="3711642" y="146014"/>
            <a:ext cx="5163417" cy="646331"/>
          </a:xfrm>
          <a:prstGeom prst="rect">
            <a:avLst/>
          </a:prstGeom>
          <a:solidFill>
            <a:srgbClr val="FFFF00"/>
          </a:solidFill>
        </p:spPr>
        <p:txBody>
          <a:bodyPr wrap="square" rtlCol="0">
            <a:spAutoFit/>
          </a:bodyPr>
          <a:lstStyle/>
          <a:p>
            <a:r>
              <a:rPr lang="ko-KR" altLang="en-US" dirty="0"/>
              <a:t>이 때는 </a:t>
            </a:r>
            <a:r>
              <a:rPr lang="en-US" altLang="ko-KR" dirty="0"/>
              <a:t>IGZO </a:t>
            </a:r>
            <a:r>
              <a:rPr lang="ko-KR" altLang="en-US" dirty="0"/>
              <a:t>증착 때 산소를 </a:t>
            </a:r>
            <a:r>
              <a:rPr lang="ko-KR" altLang="en-US" dirty="0" err="1"/>
              <a:t>알흘린것인가요</a:t>
            </a:r>
            <a:r>
              <a:rPr lang="en-US" altLang="ko-KR" dirty="0"/>
              <a:t>? </a:t>
            </a:r>
            <a:r>
              <a:rPr lang="ko-KR" altLang="en-US" dirty="0"/>
              <a:t>표시가 필요합니다</a:t>
            </a:r>
            <a:r>
              <a:rPr lang="en-US" altLang="ko-KR" dirty="0"/>
              <a:t>.</a:t>
            </a:r>
            <a:endParaRPr lang="ko-KR" altLang="en-US" dirty="0"/>
          </a:p>
        </p:txBody>
      </p:sp>
    </p:spTree>
    <p:extLst>
      <p:ext uri="{BB962C8B-B14F-4D97-AF65-F5344CB8AC3E}">
        <p14:creationId xmlns:p14="http://schemas.microsoft.com/office/powerpoint/2010/main" val="28667034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D48B9A87-2A92-4D00-9926-6BC1825C4F23}"/>
              </a:ext>
            </a:extLst>
          </p:cNvPr>
          <p:cNvSpPr>
            <a:spLocks noGrp="1"/>
          </p:cNvSpPr>
          <p:nvPr>
            <p:ph type="title"/>
          </p:nvPr>
        </p:nvSpPr>
        <p:spPr>
          <a:xfrm>
            <a:off x="1627633" y="624110"/>
            <a:ext cx="9876980" cy="1280890"/>
          </a:xfrm>
        </p:spPr>
        <p:txBody>
          <a:bodyPr/>
          <a:lstStyle/>
          <a:p>
            <a:r>
              <a:rPr lang="en-GB" altLang="en-US" b="1" dirty="0">
                <a:latin typeface="함초롬돋움" panose="020B0604000101010101" pitchFamily="50" charset="-127"/>
                <a:ea typeface="함초롬돋움" panose="020B0604000101010101" pitchFamily="50" charset="-127"/>
                <a:cs typeface="함초롬돋움" panose="020B0604000101010101" pitchFamily="50" charset="-127"/>
              </a:rPr>
              <a:t>Result</a:t>
            </a:r>
            <a:endParaRPr lang="ko-KR" altLang="en-US" dirty="0"/>
          </a:p>
        </p:txBody>
      </p:sp>
      <p:sp>
        <p:nvSpPr>
          <p:cNvPr id="4" name="바닥글 개체 틀 3">
            <a:extLst>
              <a:ext uri="{FF2B5EF4-FFF2-40B4-BE49-F238E27FC236}">
                <a16:creationId xmlns:a16="http://schemas.microsoft.com/office/drawing/2014/main" id="{E9AD5C6A-D327-44F2-A10F-692918853713}"/>
              </a:ext>
            </a:extLst>
          </p:cNvPr>
          <p:cNvSpPr>
            <a:spLocks noGrp="1"/>
          </p:cNvSpPr>
          <p:nvPr>
            <p:ph type="ftr" sz="quarter" idx="11"/>
          </p:nvPr>
        </p:nvSpPr>
        <p:spPr>
          <a:xfrm>
            <a:off x="3508978" y="6492875"/>
            <a:ext cx="5174044" cy="365125"/>
          </a:xfrm>
        </p:spPr>
        <p:txBody>
          <a:bodyPr/>
          <a:lstStyle/>
          <a:p>
            <a:r>
              <a:rPr lang="en-US" b="1" dirty="0">
                <a:solidFill>
                  <a:schemeClr val="tx1"/>
                </a:solidFill>
                <a:latin typeface="함초롬돋움" panose="020B0604000101010101" pitchFamily="50" charset="-127"/>
                <a:ea typeface="함초롬돋움" panose="020B0604000101010101" pitchFamily="50" charset="-127"/>
                <a:cs typeface="함초롬돋움" panose="020B0604000101010101" pitchFamily="50" charset="-127"/>
              </a:rPr>
              <a:t>Technical Exchange Meeting, January 08, 2019, University of the Ryukyus, Okinawa, Japan</a:t>
            </a:r>
          </a:p>
        </p:txBody>
      </p:sp>
      <p:sp>
        <p:nvSpPr>
          <p:cNvPr id="5" name="슬라이드 번호 개체 틀 4">
            <a:extLst>
              <a:ext uri="{FF2B5EF4-FFF2-40B4-BE49-F238E27FC236}">
                <a16:creationId xmlns:a16="http://schemas.microsoft.com/office/drawing/2014/main" id="{B0DFBB9A-CE72-4478-BE0A-F95685A1E6EA}"/>
              </a:ext>
            </a:extLst>
          </p:cNvPr>
          <p:cNvSpPr>
            <a:spLocks noGrp="1"/>
          </p:cNvSpPr>
          <p:nvPr>
            <p:ph type="sldNum" sz="quarter" idx="12"/>
          </p:nvPr>
        </p:nvSpPr>
        <p:spPr>
          <a:xfrm>
            <a:off x="11412233" y="6492875"/>
            <a:ext cx="779767" cy="365125"/>
          </a:xfrm>
        </p:spPr>
        <p:txBody>
          <a:bodyPr/>
          <a:lstStyle/>
          <a:p>
            <a:fld id="{D57F1E4F-1CFF-5643-939E-217C01CDF565}" type="slidenum">
              <a:rPr lang="en-US" smtClean="0">
                <a:solidFill>
                  <a:schemeClr val="tx1"/>
                </a:solidFill>
                <a:latin typeface="함초롬돋움" panose="020B0604000101010101" pitchFamily="50" charset="-127"/>
                <a:ea typeface="함초롬돋움" panose="020B0604000101010101" pitchFamily="50" charset="-127"/>
                <a:cs typeface="함초롬돋움" panose="020B0604000101010101" pitchFamily="50" charset="-127"/>
              </a:rPr>
              <a:pPr/>
              <a:t>6</a:t>
            </a:fld>
            <a:endParaRPr lang="en-US" dirty="0">
              <a:solidFill>
                <a:schemeClr val="tx1"/>
              </a:solidFill>
              <a:latin typeface="함초롬돋움" panose="020B0604000101010101" pitchFamily="50" charset="-127"/>
              <a:ea typeface="함초롬돋움" panose="020B0604000101010101" pitchFamily="50" charset="-127"/>
              <a:cs typeface="함초롬돋움" panose="020B0604000101010101" pitchFamily="50" charset="-127"/>
            </a:endParaRPr>
          </a:p>
        </p:txBody>
      </p:sp>
      <p:sp>
        <p:nvSpPr>
          <p:cNvPr id="12" name="TextBox 11">
            <a:extLst>
              <a:ext uri="{FF2B5EF4-FFF2-40B4-BE49-F238E27FC236}">
                <a16:creationId xmlns:a16="http://schemas.microsoft.com/office/drawing/2014/main" id="{7E49373F-DB13-4588-A87F-E45862160CE4}"/>
              </a:ext>
            </a:extLst>
          </p:cNvPr>
          <p:cNvSpPr txBox="1"/>
          <p:nvPr/>
        </p:nvSpPr>
        <p:spPr>
          <a:xfrm>
            <a:off x="3488056" y="4037354"/>
            <a:ext cx="5215889" cy="323165"/>
          </a:xfrm>
          <a:prstGeom prst="rect">
            <a:avLst/>
          </a:prstGeom>
          <a:noFill/>
        </p:spPr>
        <p:txBody>
          <a:bodyPr wrap="square" rtlCol="0">
            <a:spAutoFit/>
          </a:bodyPr>
          <a:lstStyle/>
          <a:p>
            <a:pPr algn="ctr"/>
            <a:r>
              <a:rPr lang="en-US" altLang="ko-KR" sz="1500" b="1" dirty="0">
                <a:latin typeface="함초롬바탕" panose="02030604000101010101" pitchFamily="18" charset="-127"/>
                <a:ea typeface="함초롬바탕" panose="02030604000101010101" pitchFamily="18" charset="-127"/>
                <a:cs typeface="함초롬바탕" panose="02030604000101010101" pitchFamily="18" charset="-127"/>
              </a:rPr>
              <a:t>Fig. 4. Annealing results of (a) 250 ℃ and (b) 300 ℃</a:t>
            </a:r>
            <a:endParaRPr lang="ko-KR" altLang="en-US" sz="1500" b="1" dirty="0">
              <a:latin typeface="함초롬바탕" panose="02030604000101010101" pitchFamily="18" charset="-127"/>
              <a:ea typeface="함초롬바탕" panose="02030604000101010101" pitchFamily="18" charset="-127"/>
              <a:cs typeface="함초롬바탕" panose="02030604000101010101" pitchFamily="18" charset="-127"/>
            </a:endParaRPr>
          </a:p>
        </p:txBody>
      </p:sp>
      <p:graphicFrame>
        <p:nvGraphicFramePr>
          <p:cNvPr id="15" name="개체 14">
            <a:extLst>
              <a:ext uri="{FF2B5EF4-FFF2-40B4-BE49-F238E27FC236}">
                <a16:creationId xmlns:a16="http://schemas.microsoft.com/office/drawing/2014/main" id="{1A0F645B-0DB8-4A94-9157-2F8A02C1B21F}"/>
              </a:ext>
            </a:extLst>
          </p:cNvPr>
          <p:cNvGraphicFramePr>
            <a:graphicFrameLocks noChangeAspect="1"/>
          </p:cNvGraphicFramePr>
          <p:nvPr>
            <p:extLst>
              <p:ext uri="{D42A27DB-BD31-4B8C-83A1-F6EECF244321}">
                <p14:modId xmlns:p14="http://schemas.microsoft.com/office/powerpoint/2010/main" val="2716192078"/>
              </p:ext>
            </p:extLst>
          </p:nvPr>
        </p:nvGraphicFramePr>
        <p:xfrm>
          <a:off x="1521225" y="1158374"/>
          <a:ext cx="4300816" cy="3040562"/>
        </p:xfrm>
        <a:graphic>
          <a:graphicData uri="http://schemas.openxmlformats.org/presentationml/2006/ole">
            <mc:AlternateContent xmlns:mc="http://schemas.openxmlformats.org/markup-compatibility/2006">
              <mc:Choice xmlns:v="urn:schemas-microsoft-com:vml" Requires="v">
                <p:oleObj spid="_x0000_s6196" name="Graph" r:id="rId4" imgW="4279680" imgH="3025440" progId="Origin50.Graph">
                  <p:embed/>
                </p:oleObj>
              </mc:Choice>
              <mc:Fallback>
                <p:oleObj name="Graph" r:id="rId4" imgW="4279680" imgH="3025440" progId="Origin50.Graph">
                  <p:embed/>
                  <p:pic>
                    <p:nvPicPr>
                      <p:cNvPr id="15" name="개체 14">
                        <a:extLst>
                          <a:ext uri="{FF2B5EF4-FFF2-40B4-BE49-F238E27FC236}">
                            <a16:creationId xmlns:a16="http://schemas.microsoft.com/office/drawing/2014/main" id="{1A0F645B-0DB8-4A94-9157-2F8A02C1B21F}"/>
                          </a:ext>
                        </a:extLst>
                      </p:cNvPr>
                      <p:cNvPicPr/>
                      <p:nvPr/>
                    </p:nvPicPr>
                    <p:blipFill>
                      <a:blip r:embed="rId5"/>
                      <a:stretch>
                        <a:fillRect/>
                      </a:stretch>
                    </p:blipFill>
                    <p:spPr>
                      <a:xfrm>
                        <a:off x="1521225" y="1158374"/>
                        <a:ext cx="4300816" cy="3040562"/>
                      </a:xfrm>
                      <a:prstGeom prst="rect">
                        <a:avLst/>
                      </a:prstGeom>
                    </p:spPr>
                  </p:pic>
                </p:oleObj>
              </mc:Fallback>
            </mc:AlternateContent>
          </a:graphicData>
        </a:graphic>
      </p:graphicFrame>
      <p:graphicFrame>
        <p:nvGraphicFramePr>
          <p:cNvPr id="16" name="개체 15">
            <a:extLst>
              <a:ext uri="{FF2B5EF4-FFF2-40B4-BE49-F238E27FC236}">
                <a16:creationId xmlns:a16="http://schemas.microsoft.com/office/drawing/2014/main" id="{78CDA14F-AE38-4DF1-BD76-ABCA474C8354}"/>
              </a:ext>
            </a:extLst>
          </p:cNvPr>
          <p:cNvGraphicFramePr>
            <a:graphicFrameLocks noChangeAspect="1"/>
          </p:cNvGraphicFramePr>
          <p:nvPr>
            <p:extLst>
              <p:ext uri="{D42A27DB-BD31-4B8C-83A1-F6EECF244321}">
                <p14:modId xmlns:p14="http://schemas.microsoft.com/office/powerpoint/2010/main" val="3252143652"/>
              </p:ext>
            </p:extLst>
          </p:nvPr>
        </p:nvGraphicFramePr>
        <p:xfrm>
          <a:off x="6369961" y="1158374"/>
          <a:ext cx="4300816" cy="3040562"/>
        </p:xfrm>
        <a:graphic>
          <a:graphicData uri="http://schemas.openxmlformats.org/presentationml/2006/ole">
            <mc:AlternateContent xmlns:mc="http://schemas.openxmlformats.org/markup-compatibility/2006">
              <mc:Choice xmlns:v="urn:schemas-microsoft-com:vml" Requires="v">
                <p:oleObj spid="_x0000_s6197" name="Graph" r:id="rId6" imgW="4279680" imgH="3025440" progId="Origin50.Graph">
                  <p:embed/>
                </p:oleObj>
              </mc:Choice>
              <mc:Fallback>
                <p:oleObj name="Graph" r:id="rId6" imgW="4279680" imgH="3025440" progId="Origin50.Graph">
                  <p:embed/>
                  <p:pic>
                    <p:nvPicPr>
                      <p:cNvPr id="16" name="개체 15">
                        <a:extLst>
                          <a:ext uri="{FF2B5EF4-FFF2-40B4-BE49-F238E27FC236}">
                            <a16:creationId xmlns:a16="http://schemas.microsoft.com/office/drawing/2014/main" id="{78CDA14F-AE38-4DF1-BD76-ABCA474C8354}"/>
                          </a:ext>
                        </a:extLst>
                      </p:cNvPr>
                      <p:cNvPicPr/>
                      <p:nvPr/>
                    </p:nvPicPr>
                    <p:blipFill>
                      <a:blip r:embed="rId7"/>
                      <a:stretch>
                        <a:fillRect/>
                      </a:stretch>
                    </p:blipFill>
                    <p:spPr>
                      <a:xfrm>
                        <a:off x="6369961" y="1158374"/>
                        <a:ext cx="4300816" cy="3040562"/>
                      </a:xfrm>
                      <a:prstGeom prst="rect">
                        <a:avLst/>
                      </a:prstGeom>
                    </p:spPr>
                  </p:pic>
                </p:oleObj>
              </mc:Fallback>
            </mc:AlternateContent>
          </a:graphicData>
        </a:graphic>
      </p:graphicFrame>
      <p:graphicFrame>
        <p:nvGraphicFramePr>
          <p:cNvPr id="3" name="표 2">
            <a:extLst>
              <a:ext uri="{FF2B5EF4-FFF2-40B4-BE49-F238E27FC236}">
                <a16:creationId xmlns:a16="http://schemas.microsoft.com/office/drawing/2014/main" id="{88211470-7738-4598-A57F-C50ADDA5291D}"/>
              </a:ext>
            </a:extLst>
          </p:cNvPr>
          <p:cNvGraphicFramePr>
            <a:graphicFrameLocks noGrp="1"/>
          </p:cNvGraphicFramePr>
          <p:nvPr>
            <p:extLst>
              <p:ext uri="{D42A27DB-BD31-4B8C-83A1-F6EECF244321}">
                <p14:modId xmlns:p14="http://schemas.microsoft.com/office/powerpoint/2010/main" val="1206301518"/>
              </p:ext>
            </p:extLst>
          </p:nvPr>
        </p:nvGraphicFramePr>
        <p:xfrm>
          <a:off x="2032000" y="4379690"/>
          <a:ext cx="8127999" cy="1854200"/>
        </p:xfrm>
        <a:graphic>
          <a:graphicData uri="http://schemas.openxmlformats.org/drawingml/2006/table">
            <a:tbl>
              <a:tblPr firstRow="1" bandRow="1">
                <a:tableStyleId>{21E4AEA4-8DFA-4A89-87EB-49C32662AFE0}</a:tableStyleId>
              </a:tblPr>
              <a:tblGrid>
                <a:gridCol w="2709333">
                  <a:extLst>
                    <a:ext uri="{9D8B030D-6E8A-4147-A177-3AD203B41FA5}">
                      <a16:colId xmlns:a16="http://schemas.microsoft.com/office/drawing/2014/main" val="4234688237"/>
                    </a:ext>
                  </a:extLst>
                </a:gridCol>
                <a:gridCol w="2709333">
                  <a:extLst>
                    <a:ext uri="{9D8B030D-6E8A-4147-A177-3AD203B41FA5}">
                      <a16:colId xmlns:a16="http://schemas.microsoft.com/office/drawing/2014/main" val="3136046226"/>
                    </a:ext>
                  </a:extLst>
                </a:gridCol>
                <a:gridCol w="2709333">
                  <a:extLst>
                    <a:ext uri="{9D8B030D-6E8A-4147-A177-3AD203B41FA5}">
                      <a16:colId xmlns:a16="http://schemas.microsoft.com/office/drawing/2014/main" val="4062000865"/>
                    </a:ext>
                  </a:extLst>
                </a:gridCol>
              </a:tblGrid>
              <a:tr h="370840">
                <a:tc>
                  <a:txBody>
                    <a:bodyPr/>
                    <a:lstStyle/>
                    <a:p>
                      <a:pPr latinLnBrk="1"/>
                      <a:r>
                        <a:rPr lang="en-US" altLang="ko-KR" b="1" dirty="0">
                          <a:latin typeface="함초롬바탕" panose="02030604000101010101" pitchFamily="18" charset="-127"/>
                          <a:ea typeface="함초롬바탕" panose="02030604000101010101" pitchFamily="18" charset="-127"/>
                          <a:cs typeface="함초롬바탕" panose="02030604000101010101" pitchFamily="18" charset="-127"/>
                        </a:rPr>
                        <a:t>Annealing Temp.</a:t>
                      </a:r>
                      <a:endParaRPr lang="ko-KR" altLang="en-US" b="1" dirty="0">
                        <a:latin typeface="함초롬바탕" panose="02030604000101010101" pitchFamily="18" charset="-127"/>
                        <a:ea typeface="함초롬바탕" panose="02030604000101010101" pitchFamily="18" charset="-127"/>
                        <a:cs typeface="함초롬바탕" panose="02030604000101010101" pitchFamily="18" charset="-127"/>
                      </a:endParaRPr>
                    </a:p>
                  </a:txBody>
                  <a:tcPr/>
                </a:tc>
                <a:tc>
                  <a:txBody>
                    <a:bodyPr/>
                    <a:lstStyle/>
                    <a:p>
                      <a:pPr latinLnBrk="1"/>
                      <a:r>
                        <a:rPr lang="en-US" altLang="ko-KR" dirty="0">
                          <a:latin typeface="함초롬바탕" panose="02030604000101010101" pitchFamily="18" charset="-127"/>
                          <a:ea typeface="함초롬바탕" panose="02030604000101010101" pitchFamily="18" charset="-127"/>
                          <a:cs typeface="함초롬바탕" panose="02030604000101010101" pitchFamily="18" charset="-127"/>
                        </a:rPr>
                        <a:t>250 </a:t>
                      </a:r>
                      <a:r>
                        <a:rPr lang="en-US" altLang="ko-KR" sz="1800" b="1" dirty="0">
                          <a:latin typeface="함초롬바탕" panose="02030604000101010101" pitchFamily="18" charset="-127"/>
                          <a:ea typeface="함초롬바탕" panose="02030604000101010101" pitchFamily="18" charset="-127"/>
                          <a:cs typeface="함초롬바탕" panose="02030604000101010101" pitchFamily="18" charset="-127"/>
                        </a:rPr>
                        <a:t>℃</a:t>
                      </a:r>
                      <a:endParaRPr lang="ko-KR" altLang="en-US" b="1" dirty="0">
                        <a:latin typeface="함초롬바탕" panose="02030604000101010101" pitchFamily="18" charset="-127"/>
                        <a:ea typeface="함초롬바탕" panose="02030604000101010101" pitchFamily="18" charset="-127"/>
                        <a:cs typeface="함초롬바탕" panose="02030604000101010101" pitchFamily="18" charset="-127"/>
                      </a:endParaRPr>
                    </a:p>
                  </a:txBody>
                  <a:tcPr/>
                </a:tc>
                <a:tc>
                  <a:txBody>
                    <a:bodyPr/>
                    <a:lstStyle/>
                    <a:p>
                      <a:pPr latinLnBrk="1"/>
                      <a:r>
                        <a:rPr lang="en-US" altLang="ko-KR" dirty="0">
                          <a:latin typeface="함초롬바탕" panose="02030604000101010101" pitchFamily="18" charset="-127"/>
                          <a:ea typeface="함초롬바탕" panose="02030604000101010101" pitchFamily="18" charset="-127"/>
                          <a:cs typeface="함초롬바탕" panose="02030604000101010101" pitchFamily="18" charset="-127"/>
                        </a:rPr>
                        <a:t>300 </a:t>
                      </a:r>
                      <a:r>
                        <a:rPr lang="en-US" altLang="ko-KR" sz="1800" b="1" dirty="0">
                          <a:latin typeface="함초롬바탕" panose="02030604000101010101" pitchFamily="18" charset="-127"/>
                          <a:ea typeface="함초롬바탕" panose="02030604000101010101" pitchFamily="18" charset="-127"/>
                          <a:cs typeface="함초롬바탕" panose="02030604000101010101" pitchFamily="18" charset="-127"/>
                        </a:rPr>
                        <a:t>℃</a:t>
                      </a:r>
                      <a:endParaRPr lang="ko-KR" altLang="en-US" b="1" dirty="0">
                        <a:latin typeface="함초롬바탕" panose="02030604000101010101" pitchFamily="18" charset="-127"/>
                        <a:ea typeface="함초롬바탕" panose="02030604000101010101" pitchFamily="18" charset="-127"/>
                        <a:cs typeface="함초롬바탕" panose="02030604000101010101" pitchFamily="18" charset="-127"/>
                      </a:endParaRPr>
                    </a:p>
                  </a:txBody>
                  <a:tcPr/>
                </a:tc>
                <a:extLst>
                  <a:ext uri="{0D108BD9-81ED-4DB2-BD59-A6C34878D82A}">
                    <a16:rowId xmlns:a16="http://schemas.microsoft.com/office/drawing/2014/main" val="2953583608"/>
                  </a:ext>
                </a:extLst>
              </a:tr>
              <a:tr h="370840">
                <a:tc>
                  <a:txBody>
                    <a:bodyPr/>
                    <a:lstStyle/>
                    <a:p>
                      <a:pPr latinLnBrk="1"/>
                      <a:r>
                        <a:rPr lang="en-US" altLang="ko-KR" dirty="0">
                          <a:latin typeface="함초롬바탕" panose="02030604000101010101" pitchFamily="18" charset="-127"/>
                          <a:ea typeface="함초롬바탕" panose="02030604000101010101" pitchFamily="18" charset="-127"/>
                          <a:cs typeface="함초롬바탕" panose="02030604000101010101" pitchFamily="18" charset="-127"/>
                        </a:rPr>
                        <a:t>V</a:t>
                      </a:r>
                      <a:r>
                        <a:rPr lang="en-US" altLang="ko-KR" baseline="-25000" dirty="0">
                          <a:latin typeface="함초롬바탕" panose="02030604000101010101" pitchFamily="18" charset="-127"/>
                          <a:ea typeface="함초롬바탕" panose="02030604000101010101" pitchFamily="18" charset="-127"/>
                          <a:cs typeface="함초롬바탕" panose="02030604000101010101" pitchFamily="18" charset="-127"/>
                        </a:rPr>
                        <a:t>th</a:t>
                      </a:r>
                      <a:endParaRPr lang="ko-KR" altLang="en-US" b="1" baseline="-25000" dirty="0">
                        <a:latin typeface="함초롬바탕" panose="02030604000101010101" pitchFamily="18" charset="-127"/>
                        <a:ea typeface="함초롬바탕" panose="02030604000101010101" pitchFamily="18" charset="-127"/>
                        <a:cs typeface="함초롬바탕" panose="02030604000101010101" pitchFamily="18" charset="-127"/>
                      </a:endParaRPr>
                    </a:p>
                  </a:txBody>
                  <a:tcPr/>
                </a:tc>
                <a:tc>
                  <a:txBody>
                    <a:bodyPr/>
                    <a:lstStyle/>
                    <a:p>
                      <a:pPr latinLnBrk="1"/>
                      <a:r>
                        <a:rPr lang="en-US" altLang="ko-KR" dirty="0">
                          <a:latin typeface="함초롬바탕" panose="02030604000101010101" pitchFamily="18" charset="-127"/>
                          <a:ea typeface="함초롬바탕" panose="02030604000101010101" pitchFamily="18" charset="-127"/>
                          <a:cs typeface="함초롬바탕" panose="02030604000101010101" pitchFamily="18" charset="-127"/>
                        </a:rPr>
                        <a:t>-5.55 V</a:t>
                      </a:r>
                      <a:endParaRPr lang="ko-KR" altLang="en-US" b="1" dirty="0">
                        <a:latin typeface="함초롬바탕" panose="02030604000101010101" pitchFamily="18" charset="-127"/>
                        <a:ea typeface="함초롬바탕" panose="02030604000101010101" pitchFamily="18" charset="-127"/>
                        <a:cs typeface="함초롬바탕" panose="02030604000101010101" pitchFamily="18" charset="-127"/>
                      </a:endParaRPr>
                    </a:p>
                  </a:txBody>
                  <a:tcPr/>
                </a:tc>
                <a:tc>
                  <a:txBody>
                    <a:bodyPr/>
                    <a:lstStyle/>
                    <a:p>
                      <a:pPr latinLnBrk="1"/>
                      <a:r>
                        <a:rPr lang="en-US" altLang="ko-KR" dirty="0">
                          <a:latin typeface="함초롬바탕" panose="02030604000101010101" pitchFamily="18" charset="-127"/>
                          <a:ea typeface="함초롬바탕" panose="02030604000101010101" pitchFamily="18" charset="-127"/>
                          <a:cs typeface="함초롬바탕" panose="02030604000101010101" pitchFamily="18" charset="-127"/>
                        </a:rPr>
                        <a:t>1.3 V</a:t>
                      </a:r>
                      <a:endParaRPr lang="ko-KR" altLang="en-US" b="1" dirty="0">
                        <a:latin typeface="함초롬바탕" panose="02030604000101010101" pitchFamily="18" charset="-127"/>
                        <a:ea typeface="함초롬바탕" panose="02030604000101010101" pitchFamily="18" charset="-127"/>
                        <a:cs typeface="함초롬바탕" panose="02030604000101010101" pitchFamily="18" charset="-127"/>
                      </a:endParaRPr>
                    </a:p>
                  </a:txBody>
                  <a:tcPr/>
                </a:tc>
                <a:extLst>
                  <a:ext uri="{0D108BD9-81ED-4DB2-BD59-A6C34878D82A}">
                    <a16:rowId xmlns:a16="http://schemas.microsoft.com/office/drawing/2014/main" val="2870436851"/>
                  </a:ext>
                </a:extLst>
              </a:tr>
              <a:tr h="370840">
                <a:tc>
                  <a:txBody>
                    <a:bodyPr/>
                    <a:lstStyle/>
                    <a:p>
                      <a:pPr latinLnBrk="1"/>
                      <a:r>
                        <a:rPr lang="el-GR" altLang="ko-KR" dirty="0">
                          <a:latin typeface="함초롬바탕" panose="02030604000101010101" pitchFamily="18" charset="-127"/>
                          <a:ea typeface="함초롬바탕" panose="02030604000101010101" pitchFamily="18" charset="-127"/>
                          <a:cs typeface="함초롬바탕" panose="02030604000101010101" pitchFamily="18" charset="-127"/>
                        </a:rPr>
                        <a:t>μ</a:t>
                      </a:r>
                      <a:r>
                        <a:rPr lang="en-US" altLang="ko-KR" dirty="0">
                          <a:latin typeface="함초롬바탕" panose="02030604000101010101" pitchFamily="18" charset="-127"/>
                          <a:ea typeface="함초롬바탕" panose="02030604000101010101" pitchFamily="18" charset="-127"/>
                          <a:cs typeface="함초롬바탕" panose="02030604000101010101" pitchFamily="18" charset="-127"/>
                        </a:rPr>
                        <a:t> (Mobility)</a:t>
                      </a:r>
                      <a:endParaRPr lang="ko-KR" altLang="en-US" b="1" dirty="0">
                        <a:latin typeface="함초롬바탕" panose="02030604000101010101" pitchFamily="18" charset="-127"/>
                        <a:ea typeface="함초롬바탕" panose="02030604000101010101" pitchFamily="18" charset="-127"/>
                        <a:cs typeface="함초롬바탕" panose="02030604000101010101" pitchFamily="18" charset="-127"/>
                      </a:endParaRPr>
                    </a:p>
                  </a:txBody>
                  <a:tcPr/>
                </a:tc>
                <a:tc>
                  <a:txBody>
                    <a:bodyPr/>
                    <a:lstStyle/>
                    <a:p>
                      <a:pPr latinLnBrk="1"/>
                      <a:r>
                        <a:rPr lang="en-US" altLang="ko-KR" dirty="0">
                          <a:latin typeface="함초롬바탕" panose="02030604000101010101" pitchFamily="18" charset="-127"/>
                          <a:ea typeface="함초롬바탕" panose="02030604000101010101" pitchFamily="18" charset="-127"/>
                          <a:cs typeface="함초롬바탕" panose="02030604000101010101" pitchFamily="18" charset="-127"/>
                        </a:rPr>
                        <a:t>4.06 cm</a:t>
                      </a:r>
                      <a:r>
                        <a:rPr lang="en-US" altLang="ko-KR" baseline="30000" dirty="0">
                          <a:latin typeface="함초롬바탕" panose="02030604000101010101" pitchFamily="18" charset="-127"/>
                          <a:ea typeface="함초롬바탕" panose="02030604000101010101" pitchFamily="18" charset="-127"/>
                          <a:cs typeface="함초롬바탕" panose="02030604000101010101" pitchFamily="18" charset="-127"/>
                        </a:rPr>
                        <a:t>2</a:t>
                      </a:r>
                      <a:r>
                        <a:rPr lang="en-US" altLang="ko-KR" dirty="0">
                          <a:latin typeface="함초롬바탕" panose="02030604000101010101" pitchFamily="18" charset="-127"/>
                          <a:ea typeface="함초롬바탕" panose="02030604000101010101" pitchFamily="18" charset="-127"/>
                          <a:cs typeface="함초롬바탕" panose="02030604000101010101" pitchFamily="18" charset="-127"/>
                        </a:rPr>
                        <a:t>/V.s</a:t>
                      </a:r>
                      <a:endParaRPr lang="ko-KR" altLang="en-US" b="1" baseline="-25000" dirty="0">
                        <a:latin typeface="함초롬바탕" panose="02030604000101010101" pitchFamily="18" charset="-127"/>
                        <a:ea typeface="함초롬바탕" panose="02030604000101010101" pitchFamily="18" charset="-127"/>
                        <a:cs typeface="함초롬바탕" panose="02030604000101010101" pitchFamily="18" charset="-127"/>
                      </a:endParaRPr>
                    </a:p>
                  </a:txBody>
                  <a:tcPr/>
                </a:tc>
                <a:tc>
                  <a:txBody>
                    <a:bodyPr/>
                    <a:lstStyle/>
                    <a:p>
                      <a:pPr latinLnBrk="1"/>
                      <a:r>
                        <a:rPr lang="en-US" altLang="ko-KR" dirty="0">
                          <a:latin typeface="함초롬바탕" panose="02030604000101010101" pitchFamily="18" charset="-127"/>
                          <a:ea typeface="함초롬바탕" panose="02030604000101010101" pitchFamily="18" charset="-127"/>
                          <a:cs typeface="함초롬바탕" panose="02030604000101010101" pitchFamily="18" charset="-127"/>
                        </a:rPr>
                        <a:t>5.93 cm</a:t>
                      </a:r>
                      <a:r>
                        <a:rPr lang="en-US" altLang="ko-KR" baseline="30000" dirty="0">
                          <a:latin typeface="함초롬바탕" panose="02030604000101010101" pitchFamily="18" charset="-127"/>
                          <a:ea typeface="함초롬바탕" panose="02030604000101010101" pitchFamily="18" charset="-127"/>
                          <a:cs typeface="함초롬바탕" panose="02030604000101010101" pitchFamily="18" charset="-127"/>
                        </a:rPr>
                        <a:t>2</a:t>
                      </a:r>
                      <a:r>
                        <a:rPr lang="en-US" altLang="ko-KR" dirty="0">
                          <a:latin typeface="함초롬바탕" panose="02030604000101010101" pitchFamily="18" charset="-127"/>
                          <a:ea typeface="함초롬바탕" panose="02030604000101010101" pitchFamily="18" charset="-127"/>
                          <a:cs typeface="함초롬바탕" panose="02030604000101010101" pitchFamily="18" charset="-127"/>
                        </a:rPr>
                        <a:t>/V.s</a:t>
                      </a:r>
                      <a:endParaRPr lang="ko-KR" altLang="en-US" b="1" dirty="0">
                        <a:latin typeface="함초롬바탕" panose="02030604000101010101" pitchFamily="18" charset="-127"/>
                        <a:ea typeface="함초롬바탕" panose="02030604000101010101" pitchFamily="18" charset="-127"/>
                        <a:cs typeface="함초롬바탕" panose="02030604000101010101" pitchFamily="18" charset="-127"/>
                      </a:endParaRPr>
                    </a:p>
                  </a:txBody>
                  <a:tcPr/>
                </a:tc>
                <a:extLst>
                  <a:ext uri="{0D108BD9-81ED-4DB2-BD59-A6C34878D82A}">
                    <a16:rowId xmlns:a16="http://schemas.microsoft.com/office/drawing/2014/main" val="3148722851"/>
                  </a:ext>
                </a:extLst>
              </a:tr>
              <a:tr h="370840">
                <a:tc>
                  <a:txBody>
                    <a:bodyPr/>
                    <a:lstStyle/>
                    <a:p>
                      <a:pPr latinLnBrk="1"/>
                      <a:r>
                        <a:rPr lang="en-US" altLang="ko-KR" dirty="0">
                          <a:latin typeface="함초롬바탕" panose="02030604000101010101" pitchFamily="18" charset="-127"/>
                          <a:ea typeface="함초롬바탕" panose="02030604000101010101" pitchFamily="18" charset="-127"/>
                          <a:cs typeface="함초롬바탕" panose="02030604000101010101" pitchFamily="18" charset="-127"/>
                        </a:rPr>
                        <a:t>On-off ratio</a:t>
                      </a:r>
                      <a:endParaRPr lang="ko-KR" altLang="en-US" b="1" dirty="0">
                        <a:latin typeface="함초롬바탕" panose="02030604000101010101" pitchFamily="18" charset="-127"/>
                        <a:ea typeface="함초롬바탕" panose="02030604000101010101" pitchFamily="18" charset="-127"/>
                        <a:cs typeface="함초롬바탕" panose="02030604000101010101" pitchFamily="18" charset="-127"/>
                      </a:endParaRPr>
                    </a:p>
                  </a:txBody>
                  <a:tcPr/>
                </a:tc>
                <a:tc>
                  <a:txBody>
                    <a:bodyPr/>
                    <a:lstStyle/>
                    <a:p>
                      <a:pPr latinLnBrk="1"/>
                      <a:r>
                        <a:rPr lang="en-US" altLang="ko-KR" dirty="0">
                          <a:latin typeface="함초롬바탕" panose="02030604000101010101" pitchFamily="18" charset="-127"/>
                          <a:ea typeface="함초롬바탕" panose="02030604000101010101" pitchFamily="18" charset="-127"/>
                          <a:cs typeface="함초롬바탕" panose="02030604000101010101" pitchFamily="18" charset="-127"/>
                        </a:rPr>
                        <a:t>2.65x10</a:t>
                      </a:r>
                      <a:r>
                        <a:rPr lang="en-US" altLang="ko-KR" baseline="30000" dirty="0">
                          <a:latin typeface="함초롬바탕" panose="02030604000101010101" pitchFamily="18" charset="-127"/>
                          <a:ea typeface="함초롬바탕" panose="02030604000101010101" pitchFamily="18" charset="-127"/>
                          <a:cs typeface="함초롬바탕" panose="02030604000101010101" pitchFamily="18" charset="-127"/>
                        </a:rPr>
                        <a:t>6</a:t>
                      </a:r>
                      <a:endParaRPr lang="ko-KR" altLang="en-US" b="1" baseline="0" dirty="0">
                        <a:latin typeface="함초롬바탕" panose="02030604000101010101" pitchFamily="18" charset="-127"/>
                        <a:ea typeface="함초롬바탕" panose="02030604000101010101" pitchFamily="18" charset="-127"/>
                        <a:cs typeface="함초롬바탕" panose="02030604000101010101" pitchFamily="18" charset="-127"/>
                      </a:endParaRPr>
                    </a:p>
                  </a:txBody>
                  <a:tcPr/>
                </a:tc>
                <a:tc>
                  <a:txBody>
                    <a:bodyPr/>
                    <a:lstStyle/>
                    <a:p>
                      <a:pPr latinLnBrk="1"/>
                      <a:r>
                        <a:rPr lang="en-US" altLang="ko-KR" dirty="0">
                          <a:latin typeface="함초롬바탕" panose="02030604000101010101" pitchFamily="18" charset="-127"/>
                          <a:ea typeface="함초롬바탕" panose="02030604000101010101" pitchFamily="18" charset="-127"/>
                          <a:cs typeface="함초롬바탕" panose="02030604000101010101" pitchFamily="18" charset="-127"/>
                        </a:rPr>
                        <a:t>4.47x10</a:t>
                      </a:r>
                      <a:r>
                        <a:rPr lang="en-US" altLang="ko-KR" baseline="30000" dirty="0">
                          <a:latin typeface="함초롬바탕" panose="02030604000101010101" pitchFamily="18" charset="-127"/>
                          <a:ea typeface="함초롬바탕" panose="02030604000101010101" pitchFamily="18" charset="-127"/>
                          <a:cs typeface="함초롬바탕" panose="02030604000101010101" pitchFamily="18" charset="-127"/>
                        </a:rPr>
                        <a:t>6</a:t>
                      </a:r>
                      <a:endParaRPr lang="ko-KR" altLang="en-US" b="1" baseline="30000" dirty="0">
                        <a:latin typeface="함초롬바탕" panose="02030604000101010101" pitchFamily="18" charset="-127"/>
                        <a:ea typeface="함초롬바탕" panose="02030604000101010101" pitchFamily="18" charset="-127"/>
                        <a:cs typeface="함초롬바탕" panose="02030604000101010101" pitchFamily="18" charset="-127"/>
                      </a:endParaRPr>
                    </a:p>
                  </a:txBody>
                  <a:tcPr/>
                </a:tc>
                <a:extLst>
                  <a:ext uri="{0D108BD9-81ED-4DB2-BD59-A6C34878D82A}">
                    <a16:rowId xmlns:a16="http://schemas.microsoft.com/office/drawing/2014/main" val="4252729306"/>
                  </a:ext>
                </a:extLst>
              </a:tr>
              <a:tr h="370840">
                <a:tc>
                  <a:txBody>
                    <a:bodyPr/>
                    <a:lstStyle/>
                    <a:p>
                      <a:pPr latinLnBrk="1"/>
                      <a:r>
                        <a:rPr lang="en-US" altLang="ko-KR" dirty="0">
                          <a:latin typeface="함초롬바탕" panose="02030604000101010101" pitchFamily="18" charset="-127"/>
                          <a:ea typeface="함초롬바탕" panose="02030604000101010101" pitchFamily="18" charset="-127"/>
                          <a:cs typeface="함초롬바탕" panose="02030604000101010101" pitchFamily="18" charset="-127"/>
                        </a:rPr>
                        <a:t>S.S</a:t>
                      </a:r>
                      <a:endParaRPr lang="ko-KR" altLang="en-US" b="1" dirty="0">
                        <a:latin typeface="함초롬바탕" panose="02030604000101010101" pitchFamily="18" charset="-127"/>
                        <a:ea typeface="함초롬바탕" panose="02030604000101010101" pitchFamily="18" charset="-127"/>
                        <a:cs typeface="함초롬바탕" panose="02030604000101010101" pitchFamily="18" charset="-127"/>
                      </a:endParaRPr>
                    </a:p>
                  </a:txBody>
                  <a:tcPr/>
                </a:tc>
                <a:tc>
                  <a:txBody>
                    <a:bodyPr/>
                    <a:lstStyle/>
                    <a:p>
                      <a:pPr latinLnBrk="1"/>
                      <a:r>
                        <a:rPr lang="en-US" altLang="ko-KR" dirty="0">
                          <a:latin typeface="함초롬바탕" panose="02030604000101010101" pitchFamily="18" charset="-127"/>
                          <a:ea typeface="함초롬바탕" panose="02030604000101010101" pitchFamily="18" charset="-127"/>
                          <a:cs typeface="함초롬바탕" panose="02030604000101010101" pitchFamily="18" charset="-127"/>
                        </a:rPr>
                        <a:t>0.41 V</a:t>
                      </a:r>
                      <a:endParaRPr lang="ko-KR" altLang="en-US" b="1" dirty="0">
                        <a:latin typeface="함초롬바탕" panose="02030604000101010101" pitchFamily="18" charset="-127"/>
                        <a:ea typeface="함초롬바탕" panose="02030604000101010101" pitchFamily="18" charset="-127"/>
                        <a:cs typeface="함초롬바탕" panose="02030604000101010101" pitchFamily="18" charset="-127"/>
                      </a:endParaRPr>
                    </a:p>
                  </a:txBody>
                  <a:tcPr/>
                </a:tc>
                <a:tc>
                  <a:txBody>
                    <a:bodyPr/>
                    <a:lstStyle/>
                    <a:p>
                      <a:pPr latinLnBrk="1"/>
                      <a:r>
                        <a:rPr lang="en-US" altLang="ko-KR" dirty="0">
                          <a:latin typeface="함초롬바탕" panose="02030604000101010101" pitchFamily="18" charset="-127"/>
                          <a:ea typeface="함초롬바탕" panose="02030604000101010101" pitchFamily="18" charset="-127"/>
                          <a:cs typeface="함초롬바탕" panose="02030604000101010101" pitchFamily="18" charset="-127"/>
                        </a:rPr>
                        <a:t>0.49 V</a:t>
                      </a:r>
                      <a:endParaRPr lang="ko-KR" altLang="en-US" b="1" dirty="0">
                        <a:latin typeface="함초롬바탕" panose="02030604000101010101" pitchFamily="18" charset="-127"/>
                        <a:ea typeface="함초롬바탕" panose="02030604000101010101" pitchFamily="18" charset="-127"/>
                        <a:cs typeface="함초롬바탕" panose="02030604000101010101" pitchFamily="18" charset="-127"/>
                      </a:endParaRPr>
                    </a:p>
                  </a:txBody>
                  <a:tcPr/>
                </a:tc>
                <a:extLst>
                  <a:ext uri="{0D108BD9-81ED-4DB2-BD59-A6C34878D82A}">
                    <a16:rowId xmlns:a16="http://schemas.microsoft.com/office/drawing/2014/main" val="1410046160"/>
                  </a:ext>
                </a:extLst>
              </a:tr>
            </a:tbl>
          </a:graphicData>
        </a:graphic>
      </p:graphicFrame>
      <p:sp>
        <p:nvSpPr>
          <p:cNvPr id="14" name="TextBox 13">
            <a:extLst>
              <a:ext uri="{FF2B5EF4-FFF2-40B4-BE49-F238E27FC236}">
                <a16:creationId xmlns:a16="http://schemas.microsoft.com/office/drawing/2014/main" id="{1BE1C050-2A69-49F8-B3BE-CB5AB8CE6568}"/>
              </a:ext>
            </a:extLst>
          </p:cNvPr>
          <p:cNvSpPr txBox="1"/>
          <p:nvPr/>
        </p:nvSpPr>
        <p:spPr>
          <a:xfrm>
            <a:off x="3627027" y="6225686"/>
            <a:ext cx="4937946" cy="338554"/>
          </a:xfrm>
          <a:prstGeom prst="rect">
            <a:avLst/>
          </a:prstGeom>
          <a:noFill/>
        </p:spPr>
        <p:txBody>
          <a:bodyPr wrap="square" rtlCol="0">
            <a:spAutoFit/>
          </a:bodyPr>
          <a:lstStyle/>
          <a:p>
            <a:pPr algn="ctr"/>
            <a:r>
              <a:rPr lang="en-US" altLang="ko-KR" sz="1500" b="1" dirty="0">
                <a:latin typeface="함초롬바탕" panose="02030604000101010101" pitchFamily="18" charset="-127"/>
                <a:ea typeface="함초롬바탕" panose="02030604000101010101" pitchFamily="18" charset="-127"/>
                <a:cs typeface="함초롬바탕" panose="02030604000101010101" pitchFamily="18" charset="-127"/>
              </a:rPr>
              <a:t>Table. 1. Parameters of 250 </a:t>
            </a:r>
            <a:r>
              <a:rPr lang="en-US" altLang="ko-KR" sz="1600" b="1" dirty="0">
                <a:latin typeface="함초롬바탕" panose="02030604000101010101" pitchFamily="18" charset="-127"/>
                <a:ea typeface="함초롬바탕" panose="02030604000101010101" pitchFamily="18" charset="-127"/>
                <a:cs typeface="함초롬바탕" panose="02030604000101010101" pitchFamily="18" charset="-127"/>
              </a:rPr>
              <a:t>℃</a:t>
            </a:r>
            <a:r>
              <a:rPr lang="en-US" altLang="ko-KR" sz="1500" b="1" dirty="0">
                <a:latin typeface="함초롬바탕" panose="02030604000101010101" pitchFamily="18" charset="-127"/>
                <a:ea typeface="함초롬바탕" panose="02030604000101010101" pitchFamily="18" charset="-127"/>
                <a:cs typeface="함초롬바탕" panose="02030604000101010101" pitchFamily="18" charset="-127"/>
              </a:rPr>
              <a:t> and 300 </a:t>
            </a:r>
            <a:r>
              <a:rPr lang="en-US" altLang="ko-KR" sz="1600" b="1" dirty="0">
                <a:latin typeface="함초롬바탕" panose="02030604000101010101" pitchFamily="18" charset="-127"/>
                <a:ea typeface="함초롬바탕" panose="02030604000101010101" pitchFamily="18" charset="-127"/>
                <a:cs typeface="함초롬바탕" panose="02030604000101010101" pitchFamily="18" charset="-127"/>
              </a:rPr>
              <a:t>℃</a:t>
            </a:r>
            <a:endParaRPr lang="ko-KR" altLang="en-US" sz="1500" b="1" dirty="0">
              <a:latin typeface="함초롬바탕" panose="02030604000101010101" pitchFamily="18" charset="-127"/>
              <a:ea typeface="함초롬바탕" panose="02030604000101010101" pitchFamily="18" charset="-127"/>
              <a:cs typeface="함초롬바탕" panose="02030604000101010101" pitchFamily="18" charset="-127"/>
            </a:endParaRPr>
          </a:p>
        </p:txBody>
      </p:sp>
      <p:sp>
        <p:nvSpPr>
          <p:cNvPr id="6" name="TextBox 5">
            <a:extLst>
              <a:ext uri="{FF2B5EF4-FFF2-40B4-BE49-F238E27FC236}">
                <a16:creationId xmlns:a16="http://schemas.microsoft.com/office/drawing/2014/main" id="{F57E8D3C-B463-467D-9BCD-039A3A54A683}"/>
              </a:ext>
            </a:extLst>
          </p:cNvPr>
          <p:cNvSpPr txBox="1"/>
          <p:nvPr/>
        </p:nvSpPr>
        <p:spPr>
          <a:xfrm>
            <a:off x="4505093" y="2074127"/>
            <a:ext cx="401444" cy="369332"/>
          </a:xfrm>
          <a:prstGeom prst="rect">
            <a:avLst/>
          </a:prstGeom>
          <a:noFill/>
        </p:spPr>
        <p:txBody>
          <a:bodyPr wrap="square" rtlCol="0">
            <a:spAutoFit/>
          </a:bodyPr>
          <a:lstStyle/>
          <a:p>
            <a:r>
              <a:rPr lang="en-US" altLang="ko-KR" dirty="0">
                <a:latin typeface="함초롬바탕" panose="02030604000101010101" pitchFamily="18" charset="-127"/>
                <a:ea typeface="함초롬바탕" panose="02030604000101010101" pitchFamily="18" charset="-127"/>
                <a:cs typeface="함초롬바탕" panose="02030604000101010101" pitchFamily="18" charset="-127"/>
              </a:rPr>
              <a:t>(a)</a:t>
            </a:r>
            <a:endParaRPr lang="ko-KR" altLang="en-US" dirty="0">
              <a:latin typeface="함초롬바탕" panose="02030604000101010101" pitchFamily="18" charset="-127"/>
              <a:ea typeface="함초롬바탕" panose="02030604000101010101" pitchFamily="18" charset="-127"/>
              <a:cs typeface="함초롬바탕" panose="02030604000101010101" pitchFamily="18" charset="-127"/>
            </a:endParaRPr>
          </a:p>
        </p:txBody>
      </p:sp>
      <p:sp>
        <p:nvSpPr>
          <p:cNvPr id="18" name="TextBox 17">
            <a:extLst>
              <a:ext uri="{FF2B5EF4-FFF2-40B4-BE49-F238E27FC236}">
                <a16:creationId xmlns:a16="http://schemas.microsoft.com/office/drawing/2014/main" id="{29F4429D-E7BA-4A47-A922-E00F8B4488DE}"/>
              </a:ext>
            </a:extLst>
          </p:cNvPr>
          <p:cNvSpPr txBox="1"/>
          <p:nvPr/>
        </p:nvSpPr>
        <p:spPr>
          <a:xfrm>
            <a:off x="9374459" y="2038144"/>
            <a:ext cx="401444" cy="369332"/>
          </a:xfrm>
          <a:prstGeom prst="rect">
            <a:avLst/>
          </a:prstGeom>
          <a:noFill/>
        </p:spPr>
        <p:txBody>
          <a:bodyPr wrap="square" rtlCol="0">
            <a:spAutoFit/>
          </a:bodyPr>
          <a:lstStyle/>
          <a:p>
            <a:r>
              <a:rPr lang="en-US" altLang="ko-KR" dirty="0">
                <a:latin typeface="함초롬바탕" panose="02030604000101010101" pitchFamily="18" charset="-127"/>
                <a:ea typeface="함초롬바탕" panose="02030604000101010101" pitchFamily="18" charset="-127"/>
                <a:cs typeface="함초롬바탕" panose="02030604000101010101" pitchFamily="18" charset="-127"/>
              </a:rPr>
              <a:t>(b)</a:t>
            </a:r>
            <a:endParaRPr lang="ko-KR" altLang="en-US" dirty="0">
              <a:latin typeface="함초롬바탕" panose="02030604000101010101" pitchFamily="18" charset="-127"/>
              <a:ea typeface="함초롬바탕" panose="02030604000101010101" pitchFamily="18" charset="-127"/>
              <a:cs typeface="함초롬바탕" panose="02030604000101010101" pitchFamily="18" charset="-127"/>
            </a:endParaRPr>
          </a:p>
        </p:txBody>
      </p:sp>
    </p:spTree>
    <p:extLst>
      <p:ext uri="{BB962C8B-B14F-4D97-AF65-F5344CB8AC3E}">
        <p14:creationId xmlns:p14="http://schemas.microsoft.com/office/powerpoint/2010/main" val="13410598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D48B9A87-2A92-4D00-9926-6BC1825C4F23}"/>
              </a:ext>
            </a:extLst>
          </p:cNvPr>
          <p:cNvSpPr>
            <a:spLocks noGrp="1"/>
          </p:cNvSpPr>
          <p:nvPr>
            <p:ph type="title"/>
          </p:nvPr>
        </p:nvSpPr>
        <p:spPr>
          <a:xfrm>
            <a:off x="1627633" y="624110"/>
            <a:ext cx="9876980" cy="1280890"/>
          </a:xfrm>
        </p:spPr>
        <p:txBody>
          <a:bodyPr/>
          <a:lstStyle/>
          <a:p>
            <a:r>
              <a:rPr lang="en-GB" altLang="en-US" b="1" dirty="0">
                <a:latin typeface="함초롬돋움" panose="020B0604000101010101" pitchFamily="50" charset="-127"/>
                <a:ea typeface="함초롬돋움" panose="020B0604000101010101" pitchFamily="50" charset="-127"/>
                <a:cs typeface="함초롬돋움" panose="020B0604000101010101" pitchFamily="50" charset="-127"/>
              </a:rPr>
              <a:t>Result</a:t>
            </a:r>
            <a:endParaRPr lang="ko-KR" altLang="en-US" dirty="0"/>
          </a:p>
        </p:txBody>
      </p:sp>
      <p:sp>
        <p:nvSpPr>
          <p:cNvPr id="4" name="바닥글 개체 틀 3">
            <a:extLst>
              <a:ext uri="{FF2B5EF4-FFF2-40B4-BE49-F238E27FC236}">
                <a16:creationId xmlns:a16="http://schemas.microsoft.com/office/drawing/2014/main" id="{E9AD5C6A-D327-44F2-A10F-692918853713}"/>
              </a:ext>
            </a:extLst>
          </p:cNvPr>
          <p:cNvSpPr>
            <a:spLocks noGrp="1"/>
          </p:cNvSpPr>
          <p:nvPr>
            <p:ph type="ftr" sz="quarter" idx="11"/>
          </p:nvPr>
        </p:nvSpPr>
        <p:spPr>
          <a:xfrm>
            <a:off x="3508978" y="6492875"/>
            <a:ext cx="5174044" cy="365125"/>
          </a:xfrm>
        </p:spPr>
        <p:txBody>
          <a:bodyPr/>
          <a:lstStyle/>
          <a:p>
            <a:r>
              <a:rPr lang="en-US" b="1" dirty="0">
                <a:solidFill>
                  <a:schemeClr val="tx1"/>
                </a:solidFill>
                <a:latin typeface="함초롬돋움" panose="020B0604000101010101" pitchFamily="50" charset="-127"/>
                <a:ea typeface="함초롬돋움" panose="020B0604000101010101" pitchFamily="50" charset="-127"/>
                <a:cs typeface="함초롬돋움" panose="020B0604000101010101" pitchFamily="50" charset="-127"/>
              </a:rPr>
              <a:t>Technical Exchange Meeting, January 08, 2019, University of the Ryukyus, Okinawa, Japan</a:t>
            </a:r>
          </a:p>
        </p:txBody>
      </p:sp>
      <p:sp>
        <p:nvSpPr>
          <p:cNvPr id="5" name="슬라이드 번호 개체 틀 4">
            <a:extLst>
              <a:ext uri="{FF2B5EF4-FFF2-40B4-BE49-F238E27FC236}">
                <a16:creationId xmlns:a16="http://schemas.microsoft.com/office/drawing/2014/main" id="{B0DFBB9A-CE72-4478-BE0A-F95685A1E6EA}"/>
              </a:ext>
            </a:extLst>
          </p:cNvPr>
          <p:cNvSpPr>
            <a:spLocks noGrp="1"/>
          </p:cNvSpPr>
          <p:nvPr>
            <p:ph type="sldNum" sz="quarter" idx="12"/>
          </p:nvPr>
        </p:nvSpPr>
        <p:spPr>
          <a:xfrm>
            <a:off x="11412233" y="6492875"/>
            <a:ext cx="779767" cy="365125"/>
          </a:xfrm>
        </p:spPr>
        <p:txBody>
          <a:bodyPr/>
          <a:lstStyle/>
          <a:p>
            <a:fld id="{D57F1E4F-1CFF-5643-939E-217C01CDF565}" type="slidenum">
              <a:rPr lang="en-US" smtClean="0">
                <a:solidFill>
                  <a:schemeClr val="tx1"/>
                </a:solidFill>
                <a:latin typeface="함초롬돋움" panose="020B0604000101010101" pitchFamily="50" charset="-127"/>
                <a:ea typeface="함초롬돋움" panose="020B0604000101010101" pitchFamily="50" charset="-127"/>
                <a:cs typeface="함초롬돋움" panose="020B0604000101010101" pitchFamily="50" charset="-127"/>
              </a:rPr>
              <a:pPr/>
              <a:t>7</a:t>
            </a:fld>
            <a:endParaRPr lang="en-US" dirty="0">
              <a:solidFill>
                <a:schemeClr val="tx1"/>
              </a:solidFill>
              <a:latin typeface="함초롬돋움" panose="020B0604000101010101" pitchFamily="50" charset="-127"/>
              <a:ea typeface="함초롬돋움" panose="020B0604000101010101" pitchFamily="50" charset="-127"/>
              <a:cs typeface="함초롬돋움" panose="020B0604000101010101" pitchFamily="50" charset="-127"/>
            </a:endParaRPr>
          </a:p>
        </p:txBody>
      </p:sp>
      <p:sp>
        <p:nvSpPr>
          <p:cNvPr id="12" name="TextBox 11">
            <a:extLst>
              <a:ext uri="{FF2B5EF4-FFF2-40B4-BE49-F238E27FC236}">
                <a16:creationId xmlns:a16="http://schemas.microsoft.com/office/drawing/2014/main" id="{7E49373F-DB13-4588-A87F-E45862160CE4}"/>
              </a:ext>
            </a:extLst>
          </p:cNvPr>
          <p:cNvSpPr txBox="1"/>
          <p:nvPr/>
        </p:nvSpPr>
        <p:spPr>
          <a:xfrm>
            <a:off x="2946022" y="5257249"/>
            <a:ext cx="6299957" cy="323165"/>
          </a:xfrm>
          <a:prstGeom prst="rect">
            <a:avLst/>
          </a:prstGeom>
          <a:noFill/>
        </p:spPr>
        <p:txBody>
          <a:bodyPr wrap="square" rtlCol="0">
            <a:spAutoFit/>
          </a:bodyPr>
          <a:lstStyle/>
          <a:p>
            <a:pPr algn="ctr"/>
            <a:r>
              <a:rPr lang="en-US" altLang="ko-KR" sz="1500" b="1" dirty="0">
                <a:latin typeface="함초롬바탕" panose="02030604000101010101" pitchFamily="18" charset="-127"/>
                <a:ea typeface="함초롬바탕" panose="02030604000101010101" pitchFamily="18" charset="-127"/>
                <a:cs typeface="함초롬바탕" panose="02030604000101010101" pitchFamily="18" charset="-127"/>
              </a:rPr>
              <a:t>Fig. 5. Results of Annealing temperature on Furnace</a:t>
            </a:r>
            <a:endParaRPr lang="ko-KR" altLang="en-US" sz="1500" b="1" dirty="0">
              <a:latin typeface="함초롬바탕" panose="02030604000101010101" pitchFamily="18" charset="-127"/>
              <a:ea typeface="함초롬바탕" panose="02030604000101010101" pitchFamily="18" charset="-127"/>
              <a:cs typeface="함초롬바탕" panose="02030604000101010101" pitchFamily="18" charset="-127"/>
            </a:endParaRPr>
          </a:p>
        </p:txBody>
      </p:sp>
      <p:sp>
        <p:nvSpPr>
          <p:cNvPr id="13" name="TextBox 12">
            <a:extLst>
              <a:ext uri="{FF2B5EF4-FFF2-40B4-BE49-F238E27FC236}">
                <a16:creationId xmlns:a16="http://schemas.microsoft.com/office/drawing/2014/main" id="{A39E2315-4C77-4A43-A43E-1D34A2B4025E}"/>
              </a:ext>
            </a:extLst>
          </p:cNvPr>
          <p:cNvSpPr txBox="1"/>
          <p:nvPr/>
        </p:nvSpPr>
        <p:spPr>
          <a:xfrm>
            <a:off x="1882015" y="5613276"/>
            <a:ext cx="8330184" cy="769441"/>
          </a:xfrm>
          <a:prstGeom prst="rect">
            <a:avLst/>
          </a:prstGeom>
          <a:noFill/>
        </p:spPr>
        <p:txBody>
          <a:bodyPr wrap="square" rtlCol="0">
            <a:spAutoFit/>
          </a:bodyPr>
          <a:lstStyle/>
          <a:p>
            <a:pPr marL="285750" indent="-285750">
              <a:buFont typeface="Arial" panose="020B0604020202020204" pitchFamily="34" charset="0"/>
              <a:buChar char="•"/>
            </a:pPr>
            <a:r>
              <a:rPr lang="en-US" altLang="ko-KR" sz="2200" b="1" dirty="0">
                <a:latin typeface="함초롬바탕" panose="02030604000101010101" pitchFamily="18" charset="-127"/>
                <a:ea typeface="함초롬바탕" panose="02030604000101010101" pitchFamily="18" charset="-127"/>
                <a:cs typeface="함초롬바탕" panose="02030604000101010101" pitchFamily="18" charset="-127"/>
              </a:rPr>
              <a:t>After the deposition at an oxygen flow rate of 5 sccm, the annealing proceeded.</a:t>
            </a:r>
            <a:endParaRPr lang="ko-KR" altLang="en-US" sz="2200" b="1" dirty="0">
              <a:latin typeface="함초롬바탕" panose="02030604000101010101" pitchFamily="18" charset="-127"/>
              <a:ea typeface="함초롬바탕" panose="02030604000101010101" pitchFamily="18" charset="-127"/>
              <a:cs typeface="함초롬바탕" panose="02030604000101010101" pitchFamily="18" charset="-127"/>
            </a:endParaRPr>
          </a:p>
        </p:txBody>
      </p:sp>
      <p:graphicFrame>
        <p:nvGraphicFramePr>
          <p:cNvPr id="14" name="개체 13">
            <a:extLst>
              <a:ext uri="{FF2B5EF4-FFF2-40B4-BE49-F238E27FC236}">
                <a16:creationId xmlns:a16="http://schemas.microsoft.com/office/drawing/2014/main" id="{55859575-63C0-4C24-BF08-DA53E3B1B063}"/>
              </a:ext>
            </a:extLst>
          </p:cNvPr>
          <p:cNvGraphicFramePr>
            <a:graphicFrameLocks noChangeAspect="1"/>
          </p:cNvGraphicFramePr>
          <p:nvPr>
            <p:extLst>
              <p:ext uri="{D42A27DB-BD31-4B8C-83A1-F6EECF244321}">
                <p14:modId xmlns:p14="http://schemas.microsoft.com/office/powerpoint/2010/main" val="1786367928"/>
              </p:ext>
            </p:extLst>
          </p:nvPr>
        </p:nvGraphicFramePr>
        <p:xfrm>
          <a:off x="1456876" y="921713"/>
          <a:ext cx="3357355" cy="2373333"/>
        </p:xfrm>
        <a:graphic>
          <a:graphicData uri="http://schemas.openxmlformats.org/presentationml/2006/ole">
            <mc:AlternateContent xmlns:mc="http://schemas.openxmlformats.org/markup-compatibility/2006">
              <mc:Choice xmlns:v="urn:schemas-microsoft-com:vml" Requires="v">
                <p:oleObj spid="_x0000_s3434" name="Graph" r:id="rId4" imgW="4279680" imgH="3025440" progId="Origin50.Graph">
                  <p:embed/>
                </p:oleObj>
              </mc:Choice>
              <mc:Fallback>
                <p:oleObj name="Graph" r:id="rId4" imgW="4279680" imgH="3025440" progId="Origin50.Graph">
                  <p:embed/>
                  <p:pic>
                    <p:nvPicPr>
                      <p:cNvPr id="7" name="개체 6"/>
                      <p:cNvPicPr/>
                      <p:nvPr/>
                    </p:nvPicPr>
                    <p:blipFill>
                      <a:blip r:embed="rId5"/>
                      <a:stretch>
                        <a:fillRect/>
                      </a:stretch>
                    </p:blipFill>
                    <p:spPr>
                      <a:xfrm>
                        <a:off x="1456876" y="921713"/>
                        <a:ext cx="3357355" cy="2373333"/>
                      </a:xfrm>
                      <a:prstGeom prst="rect">
                        <a:avLst/>
                      </a:prstGeom>
                    </p:spPr>
                  </p:pic>
                </p:oleObj>
              </mc:Fallback>
            </mc:AlternateContent>
          </a:graphicData>
        </a:graphic>
      </p:graphicFrame>
      <p:graphicFrame>
        <p:nvGraphicFramePr>
          <p:cNvPr id="19" name="개체 18">
            <a:extLst>
              <a:ext uri="{FF2B5EF4-FFF2-40B4-BE49-F238E27FC236}">
                <a16:creationId xmlns:a16="http://schemas.microsoft.com/office/drawing/2014/main" id="{00B00B04-CA9A-4B89-B2F7-4579D000C7FF}"/>
              </a:ext>
            </a:extLst>
          </p:cNvPr>
          <p:cNvGraphicFramePr>
            <a:graphicFrameLocks noChangeAspect="1"/>
          </p:cNvGraphicFramePr>
          <p:nvPr>
            <p:extLst>
              <p:ext uri="{D42A27DB-BD31-4B8C-83A1-F6EECF244321}">
                <p14:modId xmlns:p14="http://schemas.microsoft.com/office/powerpoint/2010/main" val="865905434"/>
              </p:ext>
            </p:extLst>
          </p:nvPr>
        </p:nvGraphicFramePr>
        <p:xfrm>
          <a:off x="4414390" y="921713"/>
          <a:ext cx="3357353" cy="2373333"/>
        </p:xfrm>
        <a:graphic>
          <a:graphicData uri="http://schemas.openxmlformats.org/presentationml/2006/ole">
            <mc:AlternateContent xmlns:mc="http://schemas.openxmlformats.org/markup-compatibility/2006">
              <mc:Choice xmlns:v="urn:schemas-microsoft-com:vml" Requires="v">
                <p:oleObj spid="_x0000_s3435" name="Graph" r:id="rId6" imgW="4279680" imgH="3025440" progId="Origin50.Graph">
                  <p:embed/>
                </p:oleObj>
              </mc:Choice>
              <mc:Fallback>
                <p:oleObj name="Graph" r:id="rId6" imgW="4279680" imgH="3025440" progId="Origin50.Graph">
                  <p:embed/>
                  <p:pic>
                    <p:nvPicPr>
                      <p:cNvPr id="8" name="개체 7"/>
                      <p:cNvPicPr/>
                      <p:nvPr/>
                    </p:nvPicPr>
                    <p:blipFill>
                      <a:blip r:embed="rId7"/>
                      <a:stretch>
                        <a:fillRect/>
                      </a:stretch>
                    </p:blipFill>
                    <p:spPr>
                      <a:xfrm>
                        <a:off x="4414390" y="921713"/>
                        <a:ext cx="3357353" cy="2373333"/>
                      </a:xfrm>
                      <a:prstGeom prst="rect">
                        <a:avLst/>
                      </a:prstGeom>
                    </p:spPr>
                  </p:pic>
                </p:oleObj>
              </mc:Fallback>
            </mc:AlternateContent>
          </a:graphicData>
        </a:graphic>
      </p:graphicFrame>
      <p:graphicFrame>
        <p:nvGraphicFramePr>
          <p:cNvPr id="22" name="개체 21">
            <a:extLst>
              <a:ext uri="{FF2B5EF4-FFF2-40B4-BE49-F238E27FC236}">
                <a16:creationId xmlns:a16="http://schemas.microsoft.com/office/drawing/2014/main" id="{FE6E75C7-05F3-4899-A405-0F968BD8EBA4}"/>
              </a:ext>
            </a:extLst>
          </p:cNvPr>
          <p:cNvGraphicFramePr>
            <a:graphicFrameLocks noChangeAspect="1"/>
          </p:cNvGraphicFramePr>
          <p:nvPr>
            <p:extLst>
              <p:ext uri="{D42A27DB-BD31-4B8C-83A1-F6EECF244321}">
                <p14:modId xmlns:p14="http://schemas.microsoft.com/office/powerpoint/2010/main" val="1149084394"/>
              </p:ext>
            </p:extLst>
          </p:nvPr>
        </p:nvGraphicFramePr>
        <p:xfrm>
          <a:off x="7378093" y="921818"/>
          <a:ext cx="3357032" cy="2373332"/>
        </p:xfrm>
        <a:graphic>
          <a:graphicData uri="http://schemas.openxmlformats.org/presentationml/2006/ole">
            <mc:AlternateContent xmlns:mc="http://schemas.openxmlformats.org/markup-compatibility/2006">
              <mc:Choice xmlns:v="urn:schemas-microsoft-com:vml" Requires="v">
                <p:oleObj spid="_x0000_s3436" name="Graph" r:id="rId8" imgW="4279680" imgH="3025440" progId="Origin50.Graph">
                  <p:embed/>
                </p:oleObj>
              </mc:Choice>
              <mc:Fallback>
                <p:oleObj name="Graph" r:id="rId8" imgW="4279680" imgH="3025440" progId="Origin50.Graph">
                  <p:embed/>
                  <p:pic>
                    <p:nvPicPr>
                      <p:cNvPr id="6" name="개체 5"/>
                      <p:cNvPicPr/>
                      <p:nvPr/>
                    </p:nvPicPr>
                    <p:blipFill>
                      <a:blip r:embed="rId9"/>
                      <a:stretch>
                        <a:fillRect/>
                      </a:stretch>
                    </p:blipFill>
                    <p:spPr>
                      <a:xfrm>
                        <a:off x="7378093" y="921818"/>
                        <a:ext cx="3357032" cy="2373332"/>
                      </a:xfrm>
                      <a:prstGeom prst="rect">
                        <a:avLst/>
                      </a:prstGeom>
                    </p:spPr>
                  </p:pic>
                </p:oleObj>
              </mc:Fallback>
            </mc:AlternateContent>
          </a:graphicData>
        </a:graphic>
      </p:graphicFrame>
      <p:graphicFrame>
        <p:nvGraphicFramePr>
          <p:cNvPr id="23" name="개체 22">
            <a:extLst>
              <a:ext uri="{FF2B5EF4-FFF2-40B4-BE49-F238E27FC236}">
                <a16:creationId xmlns:a16="http://schemas.microsoft.com/office/drawing/2014/main" id="{E90B372A-E4E7-4BF3-B46D-63B72D538810}"/>
              </a:ext>
            </a:extLst>
          </p:cNvPr>
          <p:cNvGraphicFramePr>
            <a:graphicFrameLocks noChangeAspect="1"/>
          </p:cNvGraphicFramePr>
          <p:nvPr>
            <p:extLst>
              <p:ext uri="{D42A27DB-BD31-4B8C-83A1-F6EECF244321}">
                <p14:modId xmlns:p14="http://schemas.microsoft.com/office/powerpoint/2010/main" val="2908151075"/>
              </p:ext>
            </p:extLst>
          </p:nvPr>
        </p:nvGraphicFramePr>
        <p:xfrm>
          <a:off x="1457035" y="2951574"/>
          <a:ext cx="3357032" cy="2373332"/>
        </p:xfrm>
        <a:graphic>
          <a:graphicData uri="http://schemas.openxmlformats.org/presentationml/2006/ole">
            <mc:AlternateContent xmlns:mc="http://schemas.openxmlformats.org/markup-compatibility/2006">
              <mc:Choice xmlns:v="urn:schemas-microsoft-com:vml" Requires="v">
                <p:oleObj spid="_x0000_s3437" name="Graph" r:id="rId10" imgW="4279680" imgH="3025440" progId="Origin50.Graph">
                  <p:embed/>
                </p:oleObj>
              </mc:Choice>
              <mc:Fallback>
                <p:oleObj name="Graph" r:id="rId10" imgW="4279680" imgH="3025440" progId="Origin50.Graph">
                  <p:embed/>
                  <p:pic>
                    <p:nvPicPr>
                      <p:cNvPr id="6" name="개체 5"/>
                      <p:cNvPicPr/>
                      <p:nvPr/>
                    </p:nvPicPr>
                    <p:blipFill>
                      <a:blip r:embed="rId11"/>
                      <a:stretch>
                        <a:fillRect/>
                      </a:stretch>
                    </p:blipFill>
                    <p:spPr>
                      <a:xfrm>
                        <a:off x="1457035" y="2951574"/>
                        <a:ext cx="3357032" cy="2373332"/>
                      </a:xfrm>
                      <a:prstGeom prst="rect">
                        <a:avLst/>
                      </a:prstGeom>
                    </p:spPr>
                  </p:pic>
                </p:oleObj>
              </mc:Fallback>
            </mc:AlternateContent>
          </a:graphicData>
        </a:graphic>
      </p:graphicFrame>
      <p:graphicFrame>
        <p:nvGraphicFramePr>
          <p:cNvPr id="24" name="개체 23">
            <a:extLst>
              <a:ext uri="{FF2B5EF4-FFF2-40B4-BE49-F238E27FC236}">
                <a16:creationId xmlns:a16="http://schemas.microsoft.com/office/drawing/2014/main" id="{10CBCEA2-69B3-45FA-8BD9-D5B4F19628D7}"/>
              </a:ext>
            </a:extLst>
          </p:cNvPr>
          <p:cNvGraphicFramePr>
            <a:graphicFrameLocks noChangeAspect="1"/>
          </p:cNvGraphicFramePr>
          <p:nvPr>
            <p:extLst>
              <p:ext uri="{D42A27DB-BD31-4B8C-83A1-F6EECF244321}">
                <p14:modId xmlns:p14="http://schemas.microsoft.com/office/powerpoint/2010/main" val="2442590881"/>
              </p:ext>
            </p:extLst>
          </p:nvPr>
        </p:nvGraphicFramePr>
        <p:xfrm>
          <a:off x="4414971" y="2951574"/>
          <a:ext cx="3357032" cy="2373332"/>
        </p:xfrm>
        <a:graphic>
          <a:graphicData uri="http://schemas.openxmlformats.org/presentationml/2006/ole">
            <mc:AlternateContent xmlns:mc="http://schemas.openxmlformats.org/markup-compatibility/2006">
              <mc:Choice xmlns:v="urn:schemas-microsoft-com:vml" Requires="v">
                <p:oleObj spid="_x0000_s3438" name="Graph" r:id="rId12" imgW="4279680" imgH="3025440" progId="Origin50.Graph">
                  <p:embed/>
                </p:oleObj>
              </mc:Choice>
              <mc:Fallback>
                <p:oleObj name="Graph" r:id="rId12" imgW="4279680" imgH="3025440" progId="Origin50.Graph">
                  <p:embed/>
                  <p:pic>
                    <p:nvPicPr>
                      <p:cNvPr id="6" name="개체 5"/>
                      <p:cNvPicPr/>
                      <p:nvPr/>
                    </p:nvPicPr>
                    <p:blipFill>
                      <a:blip r:embed="rId13"/>
                      <a:stretch>
                        <a:fillRect/>
                      </a:stretch>
                    </p:blipFill>
                    <p:spPr>
                      <a:xfrm>
                        <a:off x="4414971" y="2951574"/>
                        <a:ext cx="3357032" cy="2373332"/>
                      </a:xfrm>
                      <a:prstGeom prst="rect">
                        <a:avLst/>
                      </a:prstGeom>
                    </p:spPr>
                  </p:pic>
                </p:oleObj>
              </mc:Fallback>
            </mc:AlternateContent>
          </a:graphicData>
        </a:graphic>
      </p:graphicFrame>
      <p:graphicFrame>
        <p:nvGraphicFramePr>
          <p:cNvPr id="25" name="개체 24">
            <a:extLst>
              <a:ext uri="{FF2B5EF4-FFF2-40B4-BE49-F238E27FC236}">
                <a16:creationId xmlns:a16="http://schemas.microsoft.com/office/drawing/2014/main" id="{926EB0EF-888D-4C5F-A8BA-5F24DED0D1C4}"/>
              </a:ext>
            </a:extLst>
          </p:cNvPr>
          <p:cNvGraphicFramePr>
            <a:graphicFrameLocks noChangeAspect="1"/>
          </p:cNvGraphicFramePr>
          <p:nvPr>
            <p:extLst>
              <p:ext uri="{D42A27DB-BD31-4B8C-83A1-F6EECF244321}">
                <p14:modId xmlns:p14="http://schemas.microsoft.com/office/powerpoint/2010/main" val="632749225"/>
              </p:ext>
            </p:extLst>
          </p:nvPr>
        </p:nvGraphicFramePr>
        <p:xfrm>
          <a:off x="7378093" y="2951574"/>
          <a:ext cx="3357032" cy="2373332"/>
        </p:xfrm>
        <a:graphic>
          <a:graphicData uri="http://schemas.openxmlformats.org/presentationml/2006/ole">
            <mc:AlternateContent xmlns:mc="http://schemas.openxmlformats.org/markup-compatibility/2006">
              <mc:Choice xmlns:v="urn:schemas-microsoft-com:vml" Requires="v">
                <p:oleObj spid="_x0000_s3439" name="Graph" r:id="rId14" imgW="4279680" imgH="3025440" progId="Origin50.Graph">
                  <p:embed/>
                </p:oleObj>
              </mc:Choice>
              <mc:Fallback>
                <p:oleObj name="Graph" r:id="rId14" imgW="4279680" imgH="3025440" progId="Origin50.Graph">
                  <p:embed/>
                  <p:pic>
                    <p:nvPicPr>
                      <p:cNvPr id="6" name="개체 5"/>
                      <p:cNvPicPr/>
                      <p:nvPr/>
                    </p:nvPicPr>
                    <p:blipFill>
                      <a:blip r:embed="rId15"/>
                      <a:stretch>
                        <a:fillRect/>
                      </a:stretch>
                    </p:blipFill>
                    <p:spPr>
                      <a:xfrm>
                        <a:off x="7378093" y="2951574"/>
                        <a:ext cx="3357032" cy="2373332"/>
                      </a:xfrm>
                      <a:prstGeom prst="rect">
                        <a:avLst/>
                      </a:prstGeom>
                    </p:spPr>
                  </p:pic>
                </p:oleObj>
              </mc:Fallback>
            </mc:AlternateContent>
          </a:graphicData>
        </a:graphic>
      </p:graphicFrame>
    </p:spTree>
    <p:extLst>
      <p:ext uri="{BB962C8B-B14F-4D97-AF65-F5344CB8AC3E}">
        <p14:creationId xmlns:p14="http://schemas.microsoft.com/office/powerpoint/2010/main" val="39453816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D48B9A87-2A92-4D00-9926-6BC1825C4F23}"/>
              </a:ext>
            </a:extLst>
          </p:cNvPr>
          <p:cNvSpPr>
            <a:spLocks noGrp="1"/>
          </p:cNvSpPr>
          <p:nvPr>
            <p:ph type="title"/>
          </p:nvPr>
        </p:nvSpPr>
        <p:spPr>
          <a:xfrm>
            <a:off x="1627633" y="624110"/>
            <a:ext cx="9876980" cy="1280890"/>
          </a:xfrm>
        </p:spPr>
        <p:txBody>
          <a:bodyPr/>
          <a:lstStyle/>
          <a:p>
            <a:r>
              <a:rPr lang="en-GB" altLang="en-US" b="1" dirty="0">
                <a:latin typeface="함초롬돋움" panose="020B0604000101010101" pitchFamily="50" charset="-127"/>
                <a:ea typeface="함초롬돋움" panose="020B0604000101010101" pitchFamily="50" charset="-127"/>
                <a:cs typeface="함초롬돋움" panose="020B0604000101010101" pitchFamily="50" charset="-127"/>
              </a:rPr>
              <a:t>Result</a:t>
            </a:r>
            <a:endParaRPr lang="ko-KR" altLang="en-US" dirty="0"/>
          </a:p>
        </p:txBody>
      </p:sp>
      <p:sp>
        <p:nvSpPr>
          <p:cNvPr id="4" name="바닥글 개체 틀 3">
            <a:extLst>
              <a:ext uri="{FF2B5EF4-FFF2-40B4-BE49-F238E27FC236}">
                <a16:creationId xmlns:a16="http://schemas.microsoft.com/office/drawing/2014/main" id="{E9AD5C6A-D327-44F2-A10F-692918853713}"/>
              </a:ext>
            </a:extLst>
          </p:cNvPr>
          <p:cNvSpPr>
            <a:spLocks noGrp="1"/>
          </p:cNvSpPr>
          <p:nvPr>
            <p:ph type="ftr" sz="quarter" idx="11"/>
          </p:nvPr>
        </p:nvSpPr>
        <p:spPr>
          <a:xfrm>
            <a:off x="3508978" y="6492875"/>
            <a:ext cx="5174044" cy="365125"/>
          </a:xfrm>
        </p:spPr>
        <p:txBody>
          <a:bodyPr/>
          <a:lstStyle/>
          <a:p>
            <a:r>
              <a:rPr lang="en-US" b="1" dirty="0">
                <a:solidFill>
                  <a:schemeClr val="tx1"/>
                </a:solidFill>
                <a:latin typeface="함초롬돋움" panose="020B0604000101010101" pitchFamily="50" charset="-127"/>
                <a:ea typeface="함초롬돋움" panose="020B0604000101010101" pitchFamily="50" charset="-127"/>
                <a:cs typeface="함초롬돋움" panose="020B0604000101010101" pitchFamily="50" charset="-127"/>
              </a:rPr>
              <a:t>Technical Exchange Meeting, January 08, 2019, University of the Ryukyus, Okinawa, Japan</a:t>
            </a:r>
          </a:p>
        </p:txBody>
      </p:sp>
      <p:sp>
        <p:nvSpPr>
          <p:cNvPr id="5" name="슬라이드 번호 개체 틀 4">
            <a:extLst>
              <a:ext uri="{FF2B5EF4-FFF2-40B4-BE49-F238E27FC236}">
                <a16:creationId xmlns:a16="http://schemas.microsoft.com/office/drawing/2014/main" id="{B0DFBB9A-CE72-4478-BE0A-F95685A1E6EA}"/>
              </a:ext>
            </a:extLst>
          </p:cNvPr>
          <p:cNvSpPr>
            <a:spLocks noGrp="1"/>
          </p:cNvSpPr>
          <p:nvPr>
            <p:ph type="sldNum" sz="quarter" idx="12"/>
          </p:nvPr>
        </p:nvSpPr>
        <p:spPr>
          <a:xfrm>
            <a:off x="11412233" y="6492875"/>
            <a:ext cx="779767" cy="365125"/>
          </a:xfrm>
        </p:spPr>
        <p:txBody>
          <a:bodyPr/>
          <a:lstStyle/>
          <a:p>
            <a:fld id="{D57F1E4F-1CFF-5643-939E-217C01CDF565}" type="slidenum">
              <a:rPr lang="en-US" smtClean="0">
                <a:solidFill>
                  <a:schemeClr val="tx1"/>
                </a:solidFill>
                <a:latin typeface="함초롬돋움" panose="020B0604000101010101" pitchFamily="50" charset="-127"/>
                <a:ea typeface="함초롬돋움" panose="020B0604000101010101" pitchFamily="50" charset="-127"/>
                <a:cs typeface="함초롬돋움" panose="020B0604000101010101" pitchFamily="50" charset="-127"/>
              </a:rPr>
              <a:pPr/>
              <a:t>8</a:t>
            </a:fld>
            <a:endParaRPr lang="en-US" dirty="0">
              <a:solidFill>
                <a:schemeClr val="tx1"/>
              </a:solidFill>
              <a:latin typeface="함초롬돋움" panose="020B0604000101010101" pitchFamily="50" charset="-127"/>
              <a:ea typeface="함초롬돋움" panose="020B0604000101010101" pitchFamily="50" charset="-127"/>
              <a:cs typeface="함초롬돋움" panose="020B0604000101010101" pitchFamily="50" charset="-127"/>
            </a:endParaRPr>
          </a:p>
        </p:txBody>
      </p:sp>
      <p:sp>
        <p:nvSpPr>
          <p:cNvPr id="12" name="TextBox 11">
            <a:extLst>
              <a:ext uri="{FF2B5EF4-FFF2-40B4-BE49-F238E27FC236}">
                <a16:creationId xmlns:a16="http://schemas.microsoft.com/office/drawing/2014/main" id="{7E49373F-DB13-4588-A87F-E45862160CE4}"/>
              </a:ext>
            </a:extLst>
          </p:cNvPr>
          <p:cNvSpPr txBox="1"/>
          <p:nvPr/>
        </p:nvSpPr>
        <p:spPr>
          <a:xfrm>
            <a:off x="2953218" y="5257249"/>
            <a:ext cx="6285565" cy="323165"/>
          </a:xfrm>
          <a:prstGeom prst="rect">
            <a:avLst/>
          </a:prstGeom>
          <a:noFill/>
        </p:spPr>
        <p:txBody>
          <a:bodyPr wrap="square" rtlCol="0">
            <a:spAutoFit/>
          </a:bodyPr>
          <a:lstStyle/>
          <a:p>
            <a:pPr algn="ctr"/>
            <a:r>
              <a:rPr lang="en-US" altLang="ko-KR" sz="1500" b="1" dirty="0">
                <a:latin typeface="함초롬바탕" panose="02030604000101010101" pitchFamily="18" charset="-127"/>
                <a:ea typeface="함초롬바탕" panose="02030604000101010101" pitchFamily="18" charset="-127"/>
                <a:cs typeface="함초롬바탕" panose="02030604000101010101" pitchFamily="18" charset="-127"/>
              </a:rPr>
              <a:t>Fig. 6. Results of Annealing temperature on Furnace</a:t>
            </a:r>
            <a:endParaRPr lang="ko-KR" altLang="en-US" sz="1500" b="1" dirty="0">
              <a:latin typeface="함초롬바탕" panose="02030604000101010101" pitchFamily="18" charset="-127"/>
              <a:ea typeface="함초롬바탕" panose="02030604000101010101" pitchFamily="18" charset="-127"/>
              <a:cs typeface="함초롬바탕" panose="02030604000101010101" pitchFamily="18" charset="-127"/>
            </a:endParaRPr>
          </a:p>
        </p:txBody>
      </p:sp>
      <p:sp>
        <p:nvSpPr>
          <p:cNvPr id="13" name="TextBox 12">
            <a:extLst>
              <a:ext uri="{FF2B5EF4-FFF2-40B4-BE49-F238E27FC236}">
                <a16:creationId xmlns:a16="http://schemas.microsoft.com/office/drawing/2014/main" id="{A39E2315-4C77-4A43-A43E-1D34A2B4025E}"/>
              </a:ext>
            </a:extLst>
          </p:cNvPr>
          <p:cNvSpPr txBox="1"/>
          <p:nvPr/>
        </p:nvSpPr>
        <p:spPr>
          <a:xfrm>
            <a:off x="1882015" y="5613276"/>
            <a:ext cx="8330184" cy="1107996"/>
          </a:xfrm>
          <a:prstGeom prst="rect">
            <a:avLst/>
          </a:prstGeom>
          <a:noFill/>
        </p:spPr>
        <p:txBody>
          <a:bodyPr wrap="square" rtlCol="0">
            <a:spAutoFit/>
          </a:bodyPr>
          <a:lstStyle/>
          <a:p>
            <a:pPr marL="285750" indent="-285750">
              <a:buFont typeface="Arial" panose="020B0604020202020204" pitchFamily="34" charset="0"/>
              <a:buChar char="•"/>
            </a:pPr>
            <a:r>
              <a:rPr lang="en-US" altLang="ko-KR" sz="2200" b="1" dirty="0">
                <a:latin typeface="함초롬바탕" panose="02030604000101010101" pitchFamily="18" charset="-127"/>
                <a:ea typeface="함초롬바탕" panose="02030604000101010101" pitchFamily="18" charset="-127"/>
                <a:cs typeface="함초롬바탕" panose="02030604000101010101" pitchFamily="18" charset="-127"/>
              </a:rPr>
              <a:t>After the deposition at an oxygen flow rate of 10 sccm, the annealing proceeded.</a:t>
            </a:r>
            <a:endParaRPr lang="ko-KR" altLang="en-US" sz="2200" b="1" dirty="0">
              <a:latin typeface="함초롬바탕" panose="02030604000101010101" pitchFamily="18" charset="-127"/>
              <a:ea typeface="함초롬바탕" panose="02030604000101010101" pitchFamily="18" charset="-127"/>
              <a:cs typeface="함초롬바탕" panose="02030604000101010101" pitchFamily="18" charset="-127"/>
            </a:endParaRPr>
          </a:p>
          <a:p>
            <a:pPr marL="285750" indent="-285750">
              <a:buFont typeface="Arial" panose="020B0604020202020204" pitchFamily="34" charset="0"/>
              <a:buChar char="•"/>
            </a:pPr>
            <a:endParaRPr lang="ko-KR" altLang="en-US" sz="2200" b="1" dirty="0">
              <a:latin typeface="함초롬바탕" panose="02030604000101010101" pitchFamily="18" charset="-127"/>
              <a:ea typeface="함초롬바탕" panose="02030604000101010101" pitchFamily="18" charset="-127"/>
              <a:cs typeface="함초롬바탕" panose="02030604000101010101" pitchFamily="18" charset="-127"/>
            </a:endParaRPr>
          </a:p>
        </p:txBody>
      </p:sp>
      <p:graphicFrame>
        <p:nvGraphicFramePr>
          <p:cNvPr id="15" name="개체 14">
            <a:extLst>
              <a:ext uri="{FF2B5EF4-FFF2-40B4-BE49-F238E27FC236}">
                <a16:creationId xmlns:a16="http://schemas.microsoft.com/office/drawing/2014/main" id="{A374C317-D19E-4F62-A7D9-D18DD68099CD}"/>
              </a:ext>
            </a:extLst>
          </p:cNvPr>
          <p:cNvGraphicFramePr>
            <a:graphicFrameLocks noChangeAspect="1"/>
          </p:cNvGraphicFramePr>
          <p:nvPr>
            <p:extLst>
              <p:ext uri="{D42A27DB-BD31-4B8C-83A1-F6EECF244321}">
                <p14:modId xmlns:p14="http://schemas.microsoft.com/office/powerpoint/2010/main" val="2867816987"/>
              </p:ext>
            </p:extLst>
          </p:nvPr>
        </p:nvGraphicFramePr>
        <p:xfrm>
          <a:off x="1471365" y="920366"/>
          <a:ext cx="3333548" cy="2356729"/>
        </p:xfrm>
        <a:graphic>
          <a:graphicData uri="http://schemas.openxmlformats.org/presentationml/2006/ole">
            <mc:AlternateContent xmlns:mc="http://schemas.openxmlformats.org/markup-compatibility/2006">
              <mc:Choice xmlns:v="urn:schemas-microsoft-com:vml" Requires="v">
                <p:oleObj spid="_x0000_s5344" name="Graph" r:id="rId4" imgW="4279680" imgH="3025440" progId="Origin50.Graph">
                  <p:embed/>
                </p:oleObj>
              </mc:Choice>
              <mc:Fallback>
                <p:oleObj name="Graph" r:id="rId4" imgW="4279680" imgH="3025440" progId="Origin50.Graph">
                  <p:embed/>
                  <p:pic>
                    <p:nvPicPr>
                      <p:cNvPr id="15" name="개체 14">
                        <a:extLst>
                          <a:ext uri="{FF2B5EF4-FFF2-40B4-BE49-F238E27FC236}">
                            <a16:creationId xmlns:a16="http://schemas.microsoft.com/office/drawing/2014/main" id="{A374C317-D19E-4F62-A7D9-D18DD68099CD}"/>
                          </a:ext>
                        </a:extLst>
                      </p:cNvPr>
                      <p:cNvPicPr/>
                      <p:nvPr/>
                    </p:nvPicPr>
                    <p:blipFill>
                      <a:blip r:embed="rId5"/>
                      <a:stretch>
                        <a:fillRect/>
                      </a:stretch>
                    </p:blipFill>
                    <p:spPr>
                      <a:xfrm>
                        <a:off x="1471365" y="920366"/>
                        <a:ext cx="3333548" cy="2356729"/>
                      </a:xfrm>
                      <a:prstGeom prst="rect">
                        <a:avLst/>
                      </a:prstGeom>
                    </p:spPr>
                  </p:pic>
                </p:oleObj>
              </mc:Fallback>
            </mc:AlternateContent>
          </a:graphicData>
        </a:graphic>
      </p:graphicFrame>
      <p:graphicFrame>
        <p:nvGraphicFramePr>
          <p:cNvPr id="16" name="개체 15">
            <a:extLst>
              <a:ext uri="{FF2B5EF4-FFF2-40B4-BE49-F238E27FC236}">
                <a16:creationId xmlns:a16="http://schemas.microsoft.com/office/drawing/2014/main" id="{74B69149-48CA-4ED9-A496-212C9C98C1F8}"/>
              </a:ext>
            </a:extLst>
          </p:cNvPr>
          <p:cNvGraphicFramePr>
            <a:graphicFrameLocks noChangeAspect="1"/>
          </p:cNvGraphicFramePr>
          <p:nvPr>
            <p:extLst>
              <p:ext uri="{D42A27DB-BD31-4B8C-83A1-F6EECF244321}">
                <p14:modId xmlns:p14="http://schemas.microsoft.com/office/powerpoint/2010/main" val="1434206570"/>
              </p:ext>
            </p:extLst>
          </p:nvPr>
        </p:nvGraphicFramePr>
        <p:xfrm>
          <a:off x="4429300" y="920366"/>
          <a:ext cx="3333548" cy="2356729"/>
        </p:xfrm>
        <a:graphic>
          <a:graphicData uri="http://schemas.openxmlformats.org/presentationml/2006/ole">
            <mc:AlternateContent xmlns:mc="http://schemas.openxmlformats.org/markup-compatibility/2006">
              <mc:Choice xmlns:v="urn:schemas-microsoft-com:vml" Requires="v">
                <p:oleObj spid="_x0000_s5345" name="Graph" r:id="rId6" imgW="4279680" imgH="3025440" progId="Origin50.Graph">
                  <p:embed/>
                </p:oleObj>
              </mc:Choice>
              <mc:Fallback>
                <p:oleObj name="Graph" r:id="rId6" imgW="4279680" imgH="3025440" progId="Origin50.Graph">
                  <p:embed/>
                  <p:pic>
                    <p:nvPicPr>
                      <p:cNvPr id="16" name="개체 15">
                        <a:extLst>
                          <a:ext uri="{FF2B5EF4-FFF2-40B4-BE49-F238E27FC236}">
                            <a16:creationId xmlns:a16="http://schemas.microsoft.com/office/drawing/2014/main" id="{74B69149-48CA-4ED9-A496-212C9C98C1F8}"/>
                          </a:ext>
                        </a:extLst>
                      </p:cNvPr>
                      <p:cNvPicPr/>
                      <p:nvPr/>
                    </p:nvPicPr>
                    <p:blipFill>
                      <a:blip r:embed="rId7"/>
                      <a:stretch>
                        <a:fillRect/>
                      </a:stretch>
                    </p:blipFill>
                    <p:spPr>
                      <a:xfrm>
                        <a:off x="4429300" y="920366"/>
                        <a:ext cx="3333548" cy="2356729"/>
                      </a:xfrm>
                      <a:prstGeom prst="rect">
                        <a:avLst/>
                      </a:prstGeom>
                    </p:spPr>
                  </p:pic>
                </p:oleObj>
              </mc:Fallback>
            </mc:AlternateContent>
          </a:graphicData>
        </a:graphic>
      </p:graphicFrame>
      <p:graphicFrame>
        <p:nvGraphicFramePr>
          <p:cNvPr id="17" name="개체 16">
            <a:extLst>
              <a:ext uri="{FF2B5EF4-FFF2-40B4-BE49-F238E27FC236}">
                <a16:creationId xmlns:a16="http://schemas.microsoft.com/office/drawing/2014/main" id="{D211AACB-AAAC-4CF4-9687-5B25397EA4C7}"/>
              </a:ext>
            </a:extLst>
          </p:cNvPr>
          <p:cNvGraphicFramePr>
            <a:graphicFrameLocks noChangeAspect="1"/>
          </p:cNvGraphicFramePr>
          <p:nvPr>
            <p:extLst>
              <p:ext uri="{D42A27DB-BD31-4B8C-83A1-F6EECF244321}">
                <p14:modId xmlns:p14="http://schemas.microsoft.com/office/powerpoint/2010/main" val="912370135"/>
              </p:ext>
            </p:extLst>
          </p:nvPr>
        </p:nvGraphicFramePr>
        <p:xfrm>
          <a:off x="7387109" y="920366"/>
          <a:ext cx="3333548" cy="2356729"/>
        </p:xfrm>
        <a:graphic>
          <a:graphicData uri="http://schemas.openxmlformats.org/presentationml/2006/ole">
            <mc:AlternateContent xmlns:mc="http://schemas.openxmlformats.org/markup-compatibility/2006">
              <mc:Choice xmlns:v="urn:schemas-microsoft-com:vml" Requires="v">
                <p:oleObj spid="_x0000_s5346" name="Graph" r:id="rId8" imgW="4279680" imgH="3025440" progId="Origin50.Graph">
                  <p:embed/>
                </p:oleObj>
              </mc:Choice>
              <mc:Fallback>
                <p:oleObj name="Graph" r:id="rId8" imgW="4279680" imgH="3025440" progId="Origin50.Graph">
                  <p:embed/>
                  <p:pic>
                    <p:nvPicPr>
                      <p:cNvPr id="17" name="개체 16">
                        <a:extLst>
                          <a:ext uri="{FF2B5EF4-FFF2-40B4-BE49-F238E27FC236}">
                            <a16:creationId xmlns:a16="http://schemas.microsoft.com/office/drawing/2014/main" id="{D211AACB-AAAC-4CF4-9687-5B25397EA4C7}"/>
                          </a:ext>
                        </a:extLst>
                      </p:cNvPr>
                      <p:cNvPicPr/>
                      <p:nvPr/>
                    </p:nvPicPr>
                    <p:blipFill>
                      <a:blip r:embed="rId9"/>
                      <a:stretch>
                        <a:fillRect/>
                      </a:stretch>
                    </p:blipFill>
                    <p:spPr>
                      <a:xfrm>
                        <a:off x="7387109" y="920366"/>
                        <a:ext cx="3333548" cy="2356729"/>
                      </a:xfrm>
                      <a:prstGeom prst="rect">
                        <a:avLst/>
                      </a:prstGeom>
                    </p:spPr>
                  </p:pic>
                </p:oleObj>
              </mc:Fallback>
            </mc:AlternateContent>
          </a:graphicData>
        </a:graphic>
      </p:graphicFrame>
      <p:graphicFrame>
        <p:nvGraphicFramePr>
          <p:cNvPr id="14" name="개체 13">
            <a:extLst>
              <a:ext uri="{FF2B5EF4-FFF2-40B4-BE49-F238E27FC236}">
                <a16:creationId xmlns:a16="http://schemas.microsoft.com/office/drawing/2014/main" id="{404A331A-76A4-48DD-AAEF-FB5435F1EB35}"/>
              </a:ext>
            </a:extLst>
          </p:cNvPr>
          <p:cNvGraphicFramePr>
            <a:graphicFrameLocks noChangeAspect="1"/>
          </p:cNvGraphicFramePr>
          <p:nvPr>
            <p:extLst>
              <p:ext uri="{D42A27DB-BD31-4B8C-83A1-F6EECF244321}">
                <p14:modId xmlns:p14="http://schemas.microsoft.com/office/powerpoint/2010/main" val="1783705990"/>
              </p:ext>
            </p:extLst>
          </p:nvPr>
        </p:nvGraphicFramePr>
        <p:xfrm>
          <a:off x="7387067" y="2953055"/>
          <a:ext cx="3333548" cy="2356729"/>
        </p:xfrm>
        <a:graphic>
          <a:graphicData uri="http://schemas.openxmlformats.org/presentationml/2006/ole">
            <mc:AlternateContent xmlns:mc="http://schemas.openxmlformats.org/markup-compatibility/2006">
              <mc:Choice xmlns:v="urn:schemas-microsoft-com:vml" Requires="v">
                <p:oleObj spid="_x0000_s5347" name="Graph" r:id="rId10" imgW="4279680" imgH="3025440" progId="Origin50.Graph">
                  <p:embed/>
                </p:oleObj>
              </mc:Choice>
              <mc:Fallback>
                <p:oleObj name="Graph" r:id="rId10" imgW="4279680" imgH="3025440" progId="Origin50.Graph">
                  <p:embed/>
                  <p:pic>
                    <p:nvPicPr>
                      <p:cNvPr id="6" name="개체 5"/>
                      <p:cNvPicPr/>
                      <p:nvPr/>
                    </p:nvPicPr>
                    <p:blipFill>
                      <a:blip r:embed="rId11"/>
                      <a:stretch>
                        <a:fillRect/>
                      </a:stretch>
                    </p:blipFill>
                    <p:spPr>
                      <a:xfrm>
                        <a:off x="7387067" y="2953055"/>
                        <a:ext cx="3333548" cy="2356729"/>
                      </a:xfrm>
                      <a:prstGeom prst="rect">
                        <a:avLst/>
                      </a:prstGeom>
                    </p:spPr>
                  </p:pic>
                </p:oleObj>
              </mc:Fallback>
            </mc:AlternateContent>
          </a:graphicData>
        </a:graphic>
      </p:graphicFrame>
      <p:graphicFrame>
        <p:nvGraphicFramePr>
          <p:cNvPr id="19" name="개체 18">
            <a:extLst>
              <a:ext uri="{FF2B5EF4-FFF2-40B4-BE49-F238E27FC236}">
                <a16:creationId xmlns:a16="http://schemas.microsoft.com/office/drawing/2014/main" id="{D692448C-5476-4E90-BBF2-8E8EE5E935BE}"/>
              </a:ext>
            </a:extLst>
          </p:cNvPr>
          <p:cNvGraphicFramePr>
            <a:graphicFrameLocks noChangeAspect="1"/>
          </p:cNvGraphicFramePr>
          <p:nvPr>
            <p:extLst>
              <p:ext uri="{D42A27DB-BD31-4B8C-83A1-F6EECF244321}">
                <p14:modId xmlns:p14="http://schemas.microsoft.com/office/powerpoint/2010/main" val="3629301435"/>
              </p:ext>
            </p:extLst>
          </p:nvPr>
        </p:nvGraphicFramePr>
        <p:xfrm>
          <a:off x="4429279" y="2953054"/>
          <a:ext cx="3333548" cy="2356729"/>
        </p:xfrm>
        <a:graphic>
          <a:graphicData uri="http://schemas.openxmlformats.org/presentationml/2006/ole">
            <mc:AlternateContent xmlns:mc="http://schemas.openxmlformats.org/markup-compatibility/2006">
              <mc:Choice xmlns:v="urn:schemas-microsoft-com:vml" Requires="v">
                <p:oleObj spid="_x0000_s5348" name="Graph" r:id="rId12" imgW="4279680" imgH="3025440" progId="Origin50.Graph">
                  <p:embed/>
                </p:oleObj>
              </mc:Choice>
              <mc:Fallback>
                <p:oleObj name="Graph" r:id="rId12" imgW="4279680" imgH="3025440" progId="Origin50.Graph">
                  <p:embed/>
                  <p:pic>
                    <p:nvPicPr>
                      <p:cNvPr id="6" name="개체 5"/>
                      <p:cNvPicPr/>
                      <p:nvPr/>
                    </p:nvPicPr>
                    <p:blipFill>
                      <a:blip r:embed="rId13"/>
                      <a:stretch>
                        <a:fillRect/>
                      </a:stretch>
                    </p:blipFill>
                    <p:spPr>
                      <a:xfrm>
                        <a:off x="4429279" y="2953054"/>
                        <a:ext cx="3333548" cy="2356729"/>
                      </a:xfrm>
                      <a:prstGeom prst="rect">
                        <a:avLst/>
                      </a:prstGeom>
                    </p:spPr>
                  </p:pic>
                </p:oleObj>
              </mc:Fallback>
            </mc:AlternateContent>
          </a:graphicData>
        </a:graphic>
      </p:graphicFrame>
      <p:graphicFrame>
        <p:nvGraphicFramePr>
          <p:cNvPr id="22" name="개체 21">
            <a:extLst>
              <a:ext uri="{FF2B5EF4-FFF2-40B4-BE49-F238E27FC236}">
                <a16:creationId xmlns:a16="http://schemas.microsoft.com/office/drawing/2014/main" id="{1B0E8DA6-CCE1-45E3-A713-85B34E62063B}"/>
              </a:ext>
            </a:extLst>
          </p:cNvPr>
          <p:cNvGraphicFramePr>
            <a:graphicFrameLocks noChangeAspect="1"/>
          </p:cNvGraphicFramePr>
          <p:nvPr>
            <p:extLst>
              <p:ext uri="{D42A27DB-BD31-4B8C-83A1-F6EECF244321}">
                <p14:modId xmlns:p14="http://schemas.microsoft.com/office/powerpoint/2010/main" val="1905242407"/>
              </p:ext>
            </p:extLst>
          </p:nvPr>
        </p:nvGraphicFramePr>
        <p:xfrm>
          <a:off x="1471344" y="2954547"/>
          <a:ext cx="3333548" cy="2356729"/>
        </p:xfrm>
        <a:graphic>
          <a:graphicData uri="http://schemas.openxmlformats.org/presentationml/2006/ole">
            <mc:AlternateContent xmlns:mc="http://schemas.openxmlformats.org/markup-compatibility/2006">
              <mc:Choice xmlns:v="urn:schemas-microsoft-com:vml" Requires="v">
                <p:oleObj spid="_x0000_s5349" name="Graph" r:id="rId14" imgW="4279680" imgH="3025440" progId="Origin50.Graph">
                  <p:embed/>
                </p:oleObj>
              </mc:Choice>
              <mc:Fallback>
                <p:oleObj name="Graph" r:id="rId14" imgW="4279680" imgH="3025440" progId="Origin50.Graph">
                  <p:embed/>
                  <p:pic>
                    <p:nvPicPr>
                      <p:cNvPr id="6" name="개체 5"/>
                      <p:cNvPicPr/>
                      <p:nvPr/>
                    </p:nvPicPr>
                    <p:blipFill>
                      <a:blip r:embed="rId15"/>
                      <a:stretch>
                        <a:fillRect/>
                      </a:stretch>
                    </p:blipFill>
                    <p:spPr>
                      <a:xfrm>
                        <a:off x="1471344" y="2954547"/>
                        <a:ext cx="3333548" cy="2356729"/>
                      </a:xfrm>
                      <a:prstGeom prst="rect">
                        <a:avLst/>
                      </a:prstGeom>
                    </p:spPr>
                  </p:pic>
                </p:oleObj>
              </mc:Fallback>
            </mc:AlternateContent>
          </a:graphicData>
        </a:graphic>
      </p:graphicFrame>
    </p:spTree>
    <p:extLst>
      <p:ext uri="{BB962C8B-B14F-4D97-AF65-F5344CB8AC3E}">
        <p14:creationId xmlns:p14="http://schemas.microsoft.com/office/powerpoint/2010/main" val="13063194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D48B9A87-2A92-4D00-9926-6BC1825C4F23}"/>
              </a:ext>
            </a:extLst>
          </p:cNvPr>
          <p:cNvSpPr>
            <a:spLocks noGrp="1"/>
          </p:cNvSpPr>
          <p:nvPr>
            <p:ph type="title"/>
          </p:nvPr>
        </p:nvSpPr>
        <p:spPr>
          <a:xfrm>
            <a:off x="1627633" y="624110"/>
            <a:ext cx="9876980" cy="1280890"/>
          </a:xfrm>
        </p:spPr>
        <p:txBody>
          <a:bodyPr/>
          <a:lstStyle/>
          <a:p>
            <a:r>
              <a:rPr lang="en-GB" altLang="en-US" b="1" dirty="0">
                <a:latin typeface="함초롬돋움" panose="020B0604000101010101" pitchFamily="50" charset="-127"/>
                <a:ea typeface="함초롬돋움" panose="020B0604000101010101" pitchFamily="50" charset="-127"/>
                <a:cs typeface="함초롬돋움" panose="020B0604000101010101" pitchFamily="50" charset="-127"/>
              </a:rPr>
              <a:t>Result</a:t>
            </a:r>
            <a:endParaRPr lang="ko-KR" altLang="en-US" dirty="0"/>
          </a:p>
        </p:txBody>
      </p:sp>
      <p:sp>
        <p:nvSpPr>
          <p:cNvPr id="4" name="바닥글 개체 틀 3">
            <a:extLst>
              <a:ext uri="{FF2B5EF4-FFF2-40B4-BE49-F238E27FC236}">
                <a16:creationId xmlns:a16="http://schemas.microsoft.com/office/drawing/2014/main" id="{E9AD5C6A-D327-44F2-A10F-692918853713}"/>
              </a:ext>
            </a:extLst>
          </p:cNvPr>
          <p:cNvSpPr>
            <a:spLocks noGrp="1"/>
          </p:cNvSpPr>
          <p:nvPr>
            <p:ph type="ftr" sz="quarter" idx="11"/>
          </p:nvPr>
        </p:nvSpPr>
        <p:spPr>
          <a:xfrm>
            <a:off x="3508978" y="6492875"/>
            <a:ext cx="5174044" cy="365125"/>
          </a:xfrm>
        </p:spPr>
        <p:txBody>
          <a:bodyPr/>
          <a:lstStyle/>
          <a:p>
            <a:r>
              <a:rPr lang="en-US" b="1" dirty="0">
                <a:solidFill>
                  <a:schemeClr val="tx1"/>
                </a:solidFill>
                <a:latin typeface="함초롬돋움" panose="020B0604000101010101" pitchFamily="50" charset="-127"/>
                <a:ea typeface="함초롬돋움" panose="020B0604000101010101" pitchFamily="50" charset="-127"/>
                <a:cs typeface="함초롬돋움" panose="020B0604000101010101" pitchFamily="50" charset="-127"/>
              </a:rPr>
              <a:t>Technical Exchange Meeting, January 08, 2019, University of the Ryukyus, Okinawa, Japan</a:t>
            </a:r>
          </a:p>
        </p:txBody>
      </p:sp>
      <p:sp>
        <p:nvSpPr>
          <p:cNvPr id="5" name="슬라이드 번호 개체 틀 4">
            <a:extLst>
              <a:ext uri="{FF2B5EF4-FFF2-40B4-BE49-F238E27FC236}">
                <a16:creationId xmlns:a16="http://schemas.microsoft.com/office/drawing/2014/main" id="{B0DFBB9A-CE72-4478-BE0A-F95685A1E6EA}"/>
              </a:ext>
            </a:extLst>
          </p:cNvPr>
          <p:cNvSpPr>
            <a:spLocks noGrp="1"/>
          </p:cNvSpPr>
          <p:nvPr>
            <p:ph type="sldNum" sz="quarter" idx="12"/>
          </p:nvPr>
        </p:nvSpPr>
        <p:spPr>
          <a:xfrm>
            <a:off x="11412233" y="6492875"/>
            <a:ext cx="779767" cy="365125"/>
          </a:xfrm>
        </p:spPr>
        <p:txBody>
          <a:bodyPr/>
          <a:lstStyle/>
          <a:p>
            <a:fld id="{D57F1E4F-1CFF-5643-939E-217C01CDF565}" type="slidenum">
              <a:rPr lang="en-US" smtClean="0">
                <a:solidFill>
                  <a:schemeClr val="tx1"/>
                </a:solidFill>
                <a:latin typeface="함초롬돋움" panose="020B0604000101010101" pitchFamily="50" charset="-127"/>
                <a:ea typeface="함초롬돋움" panose="020B0604000101010101" pitchFamily="50" charset="-127"/>
                <a:cs typeface="함초롬돋움" panose="020B0604000101010101" pitchFamily="50" charset="-127"/>
              </a:rPr>
              <a:pPr/>
              <a:t>9</a:t>
            </a:fld>
            <a:endParaRPr lang="en-US" dirty="0">
              <a:solidFill>
                <a:schemeClr val="tx1"/>
              </a:solidFill>
              <a:latin typeface="함초롬돋움" panose="020B0604000101010101" pitchFamily="50" charset="-127"/>
              <a:ea typeface="함초롬돋움" panose="020B0604000101010101" pitchFamily="50" charset="-127"/>
              <a:cs typeface="함초롬돋움" panose="020B0604000101010101" pitchFamily="50" charset="-127"/>
            </a:endParaRPr>
          </a:p>
        </p:txBody>
      </p:sp>
      <p:sp>
        <p:nvSpPr>
          <p:cNvPr id="12" name="TextBox 11">
            <a:extLst>
              <a:ext uri="{FF2B5EF4-FFF2-40B4-BE49-F238E27FC236}">
                <a16:creationId xmlns:a16="http://schemas.microsoft.com/office/drawing/2014/main" id="{7E49373F-DB13-4588-A87F-E45862160CE4}"/>
              </a:ext>
            </a:extLst>
          </p:cNvPr>
          <p:cNvSpPr txBox="1"/>
          <p:nvPr/>
        </p:nvSpPr>
        <p:spPr>
          <a:xfrm>
            <a:off x="2535538" y="4072325"/>
            <a:ext cx="7120924" cy="323165"/>
          </a:xfrm>
          <a:prstGeom prst="rect">
            <a:avLst/>
          </a:prstGeom>
          <a:noFill/>
        </p:spPr>
        <p:txBody>
          <a:bodyPr wrap="square" rtlCol="0">
            <a:spAutoFit/>
          </a:bodyPr>
          <a:lstStyle/>
          <a:p>
            <a:pPr algn="ctr"/>
            <a:r>
              <a:rPr lang="en-US" altLang="ko-KR" sz="1500" b="1" dirty="0">
                <a:latin typeface="함초롬바탕" panose="02030604000101010101" pitchFamily="18" charset="-127"/>
                <a:ea typeface="함초롬바탕" panose="02030604000101010101" pitchFamily="18" charset="-127"/>
                <a:cs typeface="함초롬바탕" panose="02030604000101010101" pitchFamily="18" charset="-127"/>
              </a:rPr>
              <a:t>Fig. 7. Results of 300℃ annealing at (a) 5sccm, (b) 10sccm </a:t>
            </a:r>
            <a:endParaRPr lang="ko-KR" altLang="en-US" sz="1500" b="1" dirty="0">
              <a:latin typeface="함초롬바탕" panose="02030604000101010101" pitchFamily="18" charset="-127"/>
              <a:ea typeface="함초롬바탕" panose="02030604000101010101" pitchFamily="18" charset="-127"/>
              <a:cs typeface="함초롬바탕" panose="02030604000101010101" pitchFamily="18" charset="-127"/>
            </a:endParaRPr>
          </a:p>
        </p:txBody>
      </p:sp>
      <p:graphicFrame>
        <p:nvGraphicFramePr>
          <p:cNvPr id="3" name="표 2">
            <a:extLst>
              <a:ext uri="{FF2B5EF4-FFF2-40B4-BE49-F238E27FC236}">
                <a16:creationId xmlns:a16="http://schemas.microsoft.com/office/drawing/2014/main" id="{88211470-7738-4598-A57F-C50ADDA5291D}"/>
              </a:ext>
            </a:extLst>
          </p:cNvPr>
          <p:cNvGraphicFramePr>
            <a:graphicFrameLocks noGrp="1"/>
          </p:cNvGraphicFramePr>
          <p:nvPr>
            <p:extLst>
              <p:ext uri="{D42A27DB-BD31-4B8C-83A1-F6EECF244321}">
                <p14:modId xmlns:p14="http://schemas.microsoft.com/office/powerpoint/2010/main" val="3912004841"/>
              </p:ext>
            </p:extLst>
          </p:nvPr>
        </p:nvGraphicFramePr>
        <p:xfrm>
          <a:off x="2032000" y="4395490"/>
          <a:ext cx="8127999" cy="1854200"/>
        </p:xfrm>
        <a:graphic>
          <a:graphicData uri="http://schemas.openxmlformats.org/drawingml/2006/table">
            <a:tbl>
              <a:tblPr firstRow="1" bandRow="1">
                <a:tableStyleId>{21E4AEA4-8DFA-4A89-87EB-49C32662AFE0}</a:tableStyleId>
              </a:tblPr>
              <a:tblGrid>
                <a:gridCol w="2709333">
                  <a:extLst>
                    <a:ext uri="{9D8B030D-6E8A-4147-A177-3AD203B41FA5}">
                      <a16:colId xmlns:a16="http://schemas.microsoft.com/office/drawing/2014/main" val="4234688237"/>
                    </a:ext>
                  </a:extLst>
                </a:gridCol>
                <a:gridCol w="2709333">
                  <a:extLst>
                    <a:ext uri="{9D8B030D-6E8A-4147-A177-3AD203B41FA5}">
                      <a16:colId xmlns:a16="http://schemas.microsoft.com/office/drawing/2014/main" val="3136046226"/>
                    </a:ext>
                  </a:extLst>
                </a:gridCol>
                <a:gridCol w="2709333">
                  <a:extLst>
                    <a:ext uri="{9D8B030D-6E8A-4147-A177-3AD203B41FA5}">
                      <a16:colId xmlns:a16="http://schemas.microsoft.com/office/drawing/2014/main" val="4062000865"/>
                    </a:ext>
                  </a:extLst>
                </a:gridCol>
              </a:tblGrid>
              <a:tr h="370840">
                <a:tc>
                  <a:txBody>
                    <a:bodyPr/>
                    <a:lstStyle/>
                    <a:p>
                      <a:pPr latinLnBrk="1"/>
                      <a:r>
                        <a:rPr lang="en-US" altLang="ko-KR" b="1" dirty="0">
                          <a:latin typeface="함초롬바탕" panose="02030604000101010101" pitchFamily="18" charset="-127"/>
                          <a:ea typeface="함초롬바탕" panose="02030604000101010101" pitchFamily="18" charset="-127"/>
                          <a:cs typeface="함초롬바탕" panose="02030604000101010101" pitchFamily="18" charset="-127"/>
                        </a:rPr>
                        <a:t>O</a:t>
                      </a:r>
                      <a:r>
                        <a:rPr lang="en-US" altLang="ko-KR" b="1" baseline="-25000" dirty="0">
                          <a:latin typeface="함초롬바탕" panose="02030604000101010101" pitchFamily="18" charset="-127"/>
                          <a:ea typeface="함초롬바탕" panose="02030604000101010101" pitchFamily="18" charset="-127"/>
                          <a:cs typeface="함초롬바탕" panose="02030604000101010101" pitchFamily="18" charset="-127"/>
                        </a:rPr>
                        <a:t>2</a:t>
                      </a:r>
                      <a:r>
                        <a:rPr lang="en-US" altLang="ko-KR" b="1" dirty="0">
                          <a:latin typeface="함초롬바탕" panose="02030604000101010101" pitchFamily="18" charset="-127"/>
                          <a:ea typeface="함초롬바탕" panose="02030604000101010101" pitchFamily="18" charset="-127"/>
                          <a:cs typeface="함초롬바탕" panose="02030604000101010101" pitchFamily="18" charset="-127"/>
                        </a:rPr>
                        <a:t> flow</a:t>
                      </a:r>
                      <a:endParaRPr lang="ko-KR" altLang="en-US" b="1" dirty="0">
                        <a:latin typeface="함초롬바탕" panose="02030604000101010101" pitchFamily="18" charset="-127"/>
                        <a:ea typeface="함초롬바탕" panose="02030604000101010101" pitchFamily="18" charset="-127"/>
                        <a:cs typeface="함초롬바탕" panose="02030604000101010101" pitchFamily="18" charset="-127"/>
                      </a:endParaRPr>
                    </a:p>
                  </a:txBody>
                  <a:tcPr/>
                </a:tc>
                <a:tc>
                  <a:txBody>
                    <a:bodyPr/>
                    <a:lstStyle/>
                    <a:p>
                      <a:pPr latinLnBrk="1"/>
                      <a:r>
                        <a:rPr lang="en-US" altLang="ko-KR" b="1" dirty="0">
                          <a:latin typeface="함초롬바탕" panose="02030604000101010101" pitchFamily="18" charset="-127"/>
                          <a:ea typeface="함초롬바탕" panose="02030604000101010101" pitchFamily="18" charset="-127"/>
                          <a:cs typeface="함초롬바탕" panose="02030604000101010101" pitchFamily="18" charset="-127"/>
                        </a:rPr>
                        <a:t>5 </a:t>
                      </a:r>
                      <a:r>
                        <a:rPr lang="en-US" altLang="ko-KR" b="1" dirty="0" err="1">
                          <a:latin typeface="함초롬바탕" panose="02030604000101010101" pitchFamily="18" charset="-127"/>
                          <a:ea typeface="함초롬바탕" panose="02030604000101010101" pitchFamily="18" charset="-127"/>
                          <a:cs typeface="함초롬바탕" panose="02030604000101010101" pitchFamily="18" charset="-127"/>
                        </a:rPr>
                        <a:t>sccm</a:t>
                      </a:r>
                      <a:endParaRPr lang="ko-KR" altLang="en-US" b="1" dirty="0">
                        <a:latin typeface="함초롬바탕" panose="02030604000101010101" pitchFamily="18" charset="-127"/>
                        <a:ea typeface="함초롬바탕" panose="02030604000101010101" pitchFamily="18" charset="-127"/>
                        <a:cs typeface="함초롬바탕" panose="02030604000101010101" pitchFamily="18" charset="-127"/>
                      </a:endParaRPr>
                    </a:p>
                  </a:txBody>
                  <a:tcPr/>
                </a:tc>
                <a:tc>
                  <a:txBody>
                    <a:bodyPr/>
                    <a:lstStyle/>
                    <a:p>
                      <a:pPr latinLnBrk="1"/>
                      <a:r>
                        <a:rPr lang="en-US" altLang="ko-KR" b="1" dirty="0">
                          <a:latin typeface="함초롬바탕" panose="02030604000101010101" pitchFamily="18" charset="-127"/>
                          <a:ea typeface="함초롬바탕" panose="02030604000101010101" pitchFamily="18" charset="-127"/>
                          <a:cs typeface="함초롬바탕" panose="02030604000101010101" pitchFamily="18" charset="-127"/>
                        </a:rPr>
                        <a:t>10 </a:t>
                      </a:r>
                      <a:r>
                        <a:rPr lang="en-US" altLang="ko-KR" b="1" dirty="0" err="1">
                          <a:latin typeface="함초롬바탕" panose="02030604000101010101" pitchFamily="18" charset="-127"/>
                          <a:ea typeface="함초롬바탕" panose="02030604000101010101" pitchFamily="18" charset="-127"/>
                          <a:cs typeface="함초롬바탕" panose="02030604000101010101" pitchFamily="18" charset="-127"/>
                        </a:rPr>
                        <a:t>sccm</a:t>
                      </a:r>
                      <a:endParaRPr lang="ko-KR" altLang="en-US" b="1" dirty="0">
                        <a:latin typeface="함초롬바탕" panose="02030604000101010101" pitchFamily="18" charset="-127"/>
                        <a:ea typeface="함초롬바탕" panose="02030604000101010101" pitchFamily="18" charset="-127"/>
                        <a:cs typeface="함초롬바탕" panose="02030604000101010101" pitchFamily="18" charset="-127"/>
                      </a:endParaRPr>
                    </a:p>
                  </a:txBody>
                  <a:tcPr/>
                </a:tc>
                <a:extLst>
                  <a:ext uri="{0D108BD9-81ED-4DB2-BD59-A6C34878D82A}">
                    <a16:rowId xmlns:a16="http://schemas.microsoft.com/office/drawing/2014/main" val="2953583608"/>
                  </a:ext>
                </a:extLst>
              </a:tr>
              <a:tr h="370840">
                <a:tc>
                  <a:txBody>
                    <a:bodyPr/>
                    <a:lstStyle/>
                    <a:p>
                      <a:pPr latinLnBrk="1"/>
                      <a:r>
                        <a:rPr lang="en-US" altLang="ko-KR" dirty="0">
                          <a:latin typeface="함초롬바탕" panose="02030604000101010101" pitchFamily="18" charset="-127"/>
                          <a:ea typeface="함초롬바탕" panose="02030604000101010101" pitchFamily="18" charset="-127"/>
                          <a:cs typeface="함초롬바탕" panose="02030604000101010101" pitchFamily="18" charset="-127"/>
                        </a:rPr>
                        <a:t>V</a:t>
                      </a:r>
                      <a:r>
                        <a:rPr lang="en-US" altLang="ko-KR" baseline="-25000" dirty="0">
                          <a:latin typeface="함초롬바탕" panose="02030604000101010101" pitchFamily="18" charset="-127"/>
                          <a:ea typeface="함초롬바탕" panose="02030604000101010101" pitchFamily="18" charset="-127"/>
                          <a:cs typeface="함초롬바탕" panose="02030604000101010101" pitchFamily="18" charset="-127"/>
                        </a:rPr>
                        <a:t>th</a:t>
                      </a:r>
                      <a:endParaRPr lang="ko-KR" altLang="en-US" b="1" dirty="0">
                        <a:latin typeface="함초롬바탕" panose="02030604000101010101" pitchFamily="18" charset="-127"/>
                        <a:ea typeface="함초롬바탕" panose="02030604000101010101" pitchFamily="18" charset="-127"/>
                        <a:cs typeface="함초롬바탕" panose="02030604000101010101" pitchFamily="18" charset="-127"/>
                      </a:endParaRPr>
                    </a:p>
                  </a:txBody>
                  <a:tcPr/>
                </a:tc>
                <a:tc>
                  <a:txBody>
                    <a:bodyPr/>
                    <a:lstStyle/>
                    <a:p>
                      <a:pPr latinLnBrk="1"/>
                      <a:r>
                        <a:rPr lang="en-US" altLang="ko-KR" dirty="0">
                          <a:latin typeface="함초롬바탕" panose="02030604000101010101" pitchFamily="18" charset="-127"/>
                          <a:ea typeface="함초롬바탕" panose="02030604000101010101" pitchFamily="18" charset="-127"/>
                          <a:cs typeface="함초롬바탕" panose="02030604000101010101" pitchFamily="18" charset="-127"/>
                        </a:rPr>
                        <a:t>-0.29 V</a:t>
                      </a:r>
                      <a:endParaRPr lang="ko-KR" altLang="en-US" b="1" dirty="0">
                        <a:latin typeface="함초롬바탕" panose="02030604000101010101" pitchFamily="18" charset="-127"/>
                        <a:ea typeface="함초롬바탕" panose="02030604000101010101" pitchFamily="18" charset="-127"/>
                        <a:cs typeface="함초롬바탕" panose="02030604000101010101" pitchFamily="18" charset="-127"/>
                      </a:endParaRPr>
                    </a:p>
                  </a:txBody>
                  <a:tcPr/>
                </a:tc>
                <a:tc>
                  <a:txBody>
                    <a:bodyPr/>
                    <a:lstStyle/>
                    <a:p>
                      <a:pPr latinLnBrk="1"/>
                      <a:r>
                        <a:rPr lang="en-US" altLang="ko-KR" dirty="0">
                          <a:latin typeface="함초롬바탕" panose="02030604000101010101" pitchFamily="18" charset="-127"/>
                          <a:ea typeface="함초롬바탕" panose="02030604000101010101" pitchFamily="18" charset="-127"/>
                          <a:cs typeface="함초롬바탕" panose="02030604000101010101" pitchFamily="18" charset="-127"/>
                        </a:rPr>
                        <a:t>-3.3 V</a:t>
                      </a:r>
                      <a:endParaRPr lang="ko-KR" altLang="en-US" b="1" dirty="0">
                        <a:latin typeface="함초롬바탕" panose="02030604000101010101" pitchFamily="18" charset="-127"/>
                        <a:ea typeface="함초롬바탕" panose="02030604000101010101" pitchFamily="18" charset="-127"/>
                        <a:cs typeface="함초롬바탕" panose="02030604000101010101" pitchFamily="18" charset="-127"/>
                      </a:endParaRPr>
                    </a:p>
                  </a:txBody>
                  <a:tcPr/>
                </a:tc>
                <a:extLst>
                  <a:ext uri="{0D108BD9-81ED-4DB2-BD59-A6C34878D82A}">
                    <a16:rowId xmlns:a16="http://schemas.microsoft.com/office/drawing/2014/main" val="2870436851"/>
                  </a:ext>
                </a:extLst>
              </a:tr>
              <a:tr h="370840">
                <a:tc>
                  <a:txBody>
                    <a:bodyPr/>
                    <a:lstStyle/>
                    <a:p>
                      <a:pPr latinLnBrk="1"/>
                      <a:r>
                        <a:rPr lang="el-GR" altLang="ko-KR" dirty="0">
                          <a:latin typeface="함초롬바탕" panose="02030604000101010101" pitchFamily="18" charset="-127"/>
                          <a:ea typeface="함초롬바탕" panose="02030604000101010101" pitchFamily="18" charset="-127"/>
                          <a:cs typeface="함초롬바탕" panose="02030604000101010101" pitchFamily="18" charset="-127"/>
                        </a:rPr>
                        <a:t>μ</a:t>
                      </a:r>
                      <a:r>
                        <a:rPr lang="en-US" altLang="ko-KR" dirty="0">
                          <a:latin typeface="함초롬바탕" panose="02030604000101010101" pitchFamily="18" charset="-127"/>
                          <a:ea typeface="함초롬바탕" panose="02030604000101010101" pitchFamily="18" charset="-127"/>
                          <a:cs typeface="함초롬바탕" panose="02030604000101010101" pitchFamily="18" charset="-127"/>
                        </a:rPr>
                        <a:t> (Mobility)</a:t>
                      </a:r>
                      <a:endParaRPr lang="ko-KR" altLang="en-US" b="1" dirty="0">
                        <a:latin typeface="함초롬바탕" panose="02030604000101010101" pitchFamily="18" charset="-127"/>
                        <a:ea typeface="함초롬바탕" panose="02030604000101010101" pitchFamily="18" charset="-127"/>
                        <a:cs typeface="함초롬바탕" panose="02030604000101010101" pitchFamily="18" charset="-127"/>
                      </a:endParaRPr>
                    </a:p>
                  </a:txBody>
                  <a:tcPr/>
                </a:tc>
                <a:tc>
                  <a:txBody>
                    <a:bodyPr/>
                    <a:lstStyle/>
                    <a:p>
                      <a:pPr latinLnBrk="1"/>
                      <a:r>
                        <a:rPr lang="en-US" altLang="ko-KR" dirty="0">
                          <a:latin typeface="함초롬바탕" panose="02030604000101010101" pitchFamily="18" charset="-127"/>
                          <a:ea typeface="함초롬바탕" panose="02030604000101010101" pitchFamily="18" charset="-127"/>
                          <a:cs typeface="함초롬바탕" panose="02030604000101010101" pitchFamily="18" charset="-127"/>
                        </a:rPr>
                        <a:t>1.31 cm</a:t>
                      </a:r>
                      <a:r>
                        <a:rPr lang="en-US" altLang="ko-KR" baseline="30000" dirty="0">
                          <a:latin typeface="함초롬바탕" panose="02030604000101010101" pitchFamily="18" charset="-127"/>
                          <a:ea typeface="함초롬바탕" panose="02030604000101010101" pitchFamily="18" charset="-127"/>
                          <a:cs typeface="함초롬바탕" panose="02030604000101010101" pitchFamily="18" charset="-127"/>
                        </a:rPr>
                        <a:t>2</a:t>
                      </a:r>
                      <a:r>
                        <a:rPr lang="en-US" altLang="ko-KR" dirty="0">
                          <a:latin typeface="함초롬바탕" panose="02030604000101010101" pitchFamily="18" charset="-127"/>
                          <a:ea typeface="함초롬바탕" panose="02030604000101010101" pitchFamily="18" charset="-127"/>
                          <a:cs typeface="함초롬바탕" panose="02030604000101010101" pitchFamily="18" charset="-127"/>
                        </a:rPr>
                        <a:t>/V.s</a:t>
                      </a:r>
                      <a:endParaRPr lang="ko-KR" altLang="en-US" b="1" baseline="-25000" dirty="0">
                        <a:latin typeface="함초롬바탕" panose="02030604000101010101" pitchFamily="18" charset="-127"/>
                        <a:ea typeface="함초롬바탕" panose="02030604000101010101" pitchFamily="18" charset="-127"/>
                        <a:cs typeface="함초롬바탕" panose="02030604000101010101" pitchFamily="18" charset="-127"/>
                      </a:endParaRPr>
                    </a:p>
                  </a:txBody>
                  <a:tcPr/>
                </a:tc>
                <a:tc>
                  <a:txBody>
                    <a:bodyPr/>
                    <a:lstStyle/>
                    <a:p>
                      <a:pPr latinLnBrk="1"/>
                      <a:r>
                        <a:rPr lang="en-US" altLang="ko-KR" dirty="0">
                          <a:latin typeface="함초롬바탕" panose="02030604000101010101" pitchFamily="18" charset="-127"/>
                          <a:ea typeface="함초롬바탕" panose="02030604000101010101" pitchFamily="18" charset="-127"/>
                          <a:cs typeface="함초롬바탕" panose="02030604000101010101" pitchFamily="18" charset="-127"/>
                        </a:rPr>
                        <a:t>4.52 cm</a:t>
                      </a:r>
                      <a:r>
                        <a:rPr lang="en-US" altLang="ko-KR" baseline="30000" dirty="0">
                          <a:latin typeface="함초롬바탕" panose="02030604000101010101" pitchFamily="18" charset="-127"/>
                          <a:ea typeface="함초롬바탕" panose="02030604000101010101" pitchFamily="18" charset="-127"/>
                          <a:cs typeface="함초롬바탕" panose="02030604000101010101" pitchFamily="18" charset="-127"/>
                        </a:rPr>
                        <a:t>2</a:t>
                      </a:r>
                      <a:r>
                        <a:rPr lang="en-US" altLang="ko-KR" dirty="0">
                          <a:latin typeface="함초롬바탕" panose="02030604000101010101" pitchFamily="18" charset="-127"/>
                          <a:ea typeface="함초롬바탕" panose="02030604000101010101" pitchFamily="18" charset="-127"/>
                          <a:cs typeface="함초롬바탕" panose="02030604000101010101" pitchFamily="18" charset="-127"/>
                        </a:rPr>
                        <a:t>/V.s</a:t>
                      </a:r>
                      <a:endParaRPr lang="ko-KR" altLang="en-US" b="1" dirty="0">
                        <a:latin typeface="함초롬바탕" panose="02030604000101010101" pitchFamily="18" charset="-127"/>
                        <a:ea typeface="함초롬바탕" panose="02030604000101010101" pitchFamily="18" charset="-127"/>
                        <a:cs typeface="함초롬바탕" panose="02030604000101010101" pitchFamily="18" charset="-127"/>
                      </a:endParaRPr>
                    </a:p>
                  </a:txBody>
                  <a:tcPr/>
                </a:tc>
                <a:extLst>
                  <a:ext uri="{0D108BD9-81ED-4DB2-BD59-A6C34878D82A}">
                    <a16:rowId xmlns:a16="http://schemas.microsoft.com/office/drawing/2014/main" val="3148722851"/>
                  </a:ext>
                </a:extLst>
              </a:tr>
              <a:tr h="370840">
                <a:tc>
                  <a:txBody>
                    <a:bodyPr/>
                    <a:lstStyle/>
                    <a:p>
                      <a:pPr latinLnBrk="1"/>
                      <a:r>
                        <a:rPr lang="en-US" altLang="ko-KR" dirty="0">
                          <a:latin typeface="함초롬바탕" panose="02030604000101010101" pitchFamily="18" charset="-127"/>
                          <a:ea typeface="함초롬바탕" panose="02030604000101010101" pitchFamily="18" charset="-127"/>
                          <a:cs typeface="함초롬바탕" panose="02030604000101010101" pitchFamily="18" charset="-127"/>
                        </a:rPr>
                        <a:t>On-off ratio</a:t>
                      </a:r>
                      <a:endParaRPr lang="ko-KR" altLang="en-US" b="1" dirty="0">
                        <a:latin typeface="함초롬바탕" panose="02030604000101010101" pitchFamily="18" charset="-127"/>
                        <a:ea typeface="함초롬바탕" panose="02030604000101010101" pitchFamily="18" charset="-127"/>
                        <a:cs typeface="함초롬바탕" panose="02030604000101010101" pitchFamily="18" charset="-127"/>
                      </a:endParaRPr>
                    </a:p>
                  </a:txBody>
                  <a:tcPr/>
                </a:tc>
                <a:tc>
                  <a:txBody>
                    <a:bodyPr/>
                    <a:lstStyle/>
                    <a:p>
                      <a:pPr latinLnBrk="1"/>
                      <a:r>
                        <a:rPr lang="en-US" altLang="ko-KR" dirty="0">
                          <a:latin typeface="함초롬바탕" panose="02030604000101010101" pitchFamily="18" charset="-127"/>
                          <a:ea typeface="함초롬바탕" panose="02030604000101010101" pitchFamily="18" charset="-127"/>
                          <a:cs typeface="함초롬바탕" panose="02030604000101010101" pitchFamily="18" charset="-127"/>
                        </a:rPr>
                        <a:t>7.66x10</a:t>
                      </a:r>
                      <a:r>
                        <a:rPr lang="en-US" altLang="ko-KR" baseline="30000" dirty="0">
                          <a:latin typeface="함초롬바탕" panose="02030604000101010101" pitchFamily="18" charset="-127"/>
                          <a:ea typeface="함초롬바탕" panose="02030604000101010101" pitchFamily="18" charset="-127"/>
                          <a:cs typeface="함초롬바탕" panose="02030604000101010101" pitchFamily="18" charset="-127"/>
                        </a:rPr>
                        <a:t>5</a:t>
                      </a:r>
                      <a:endParaRPr lang="ko-KR" altLang="en-US" b="1" baseline="30000" dirty="0">
                        <a:latin typeface="함초롬바탕" panose="02030604000101010101" pitchFamily="18" charset="-127"/>
                        <a:ea typeface="함초롬바탕" panose="02030604000101010101" pitchFamily="18" charset="-127"/>
                        <a:cs typeface="함초롬바탕" panose="02030604000101010101" pitchFamily="18" charset="-127"/>
                      </a:endParaRPr>
                    </a:p>
                  </a:txBody>
                  <a:tcPr/>
                </a:tc>
                <a:tc>
                  <a:txBody>
                    <a:bodyPr/>
                    <a:lstStyle/>
                    <a:p>
                      <a:pPr latinLnBrk="1"/>
                      <a:r>
                        <a:rPr lang="en-US" altLang="ko-KR" dirty="0">
                          <a:latin typeface="함초롬바탕" panose="02030604000101010101" pitchFamily="18" charset="-127"/>
                          <a:ea typeface="함초롬바탕" panose="02030604000101010101" pitchFamily="18" charset="-127"/>
                          <a:cs typeface="함초롬바탕" panose="02030604000101010101" pitchFamily="18" charset="-127"/>
                        </a:rPr>
                        <a:t>6.84x10</a:t>
                      </a:r>
                      <a:r>
                        <a:rPr lang="en-US" altLang="ko-KR" baseline="30000" dirty="0">
                          <a:latin typeface="함초롬바탕" panose="02030604000101010101" pitchFamily="18" charset="-127"/>
                          <a:ea typeface="함초롬바탕" panose="02030604000101010101" pitchFamily="18" charset="-127"/>
                          <a:cs typeface="함초롬바탕" panose="02030604000101010101" pitchFamily="18" charset="-127"/>
                        </a:rPr>
                        <a:t>6</a:t>
                      </a:r>
                      <a:endParaRPr lang="ko-KR" altLang="en-US" b="1" baseline="30000" dirty="0">
                        <a:latin typeface="함초롬바탕" panose="02030604000101010101" pitchFamily="18" charset="-127"/>
                        <a:ea typeface="함초롬바탕" panose="02030604000101010101" pitchFamily="18" charset="-127"/>
                        <a:cs typeface="함초롬바탕" panose="02030604000101010101" pitchFamily="18" charset="-127"/>
                      </a:endParaRPr>
                    </a:p>
                  </a:txBody>
                  <a:tcPr/>
                </a:tc>
                <a:extLst>
                  <a:ext uri="{0D108BD9-81ED-4DB2-BD59-A6C34878D82A}">
                    <a16:rowId xmlns:a16="http://schemas.microsoft.com/office/drawing/2014/main" val="4252729306"/>
                  </a:ext>
                </a:extLst>
              </a:tr>
              <a:tr h="370840">
                <a:tc>
                  <a:txBody>
                    <a:bodyPr/>
                    <a:lstStyle/>
                    <a:p>
                      <a:pPr latinLnBrk="1"/>
                      <a:r>
                        <a:rPr lang="en-US" altLang="ko-KR" dirty="0">
                          <a:latin typeface="함초롬바탕" panose="02030604000101010101" pitchFamily="18" charset="-127"/>
                          <a:ea typeface="함초롬바탕" panose="02030604000101010101" pitchFamily="18" charset="-127"/>
                          <a:cs typeface="함초롬바탕" panose="02030604000101010101" pitchFamily="18" charset="-127"/>
                        </a:rPr>
                        <a:t>S.S</a:t>
                      </a:r>
                      <a:endParaRPr lang="ko-KR" altLang="en-US" b="1" dirty="0">
                        <a:latin typeface="함초롬바탕" panose="02030604000101010101" pitchFamily="18" charset="-127"/>
                        <a:ea typeface="함초롬바탕" panose="02030604000101010101" pitchFamily="18" charset="-127"/>
                        <a:cs typeface="함초롬바탕" panose="02030604000101010101" pitchFamily="18" charset="-127"/>
                      </a:endParaRPr>
                    </a:p>
                  </a:txBody>
                  <a:tcPr/>
                </a:tc>
                <a:tc>
                  <a:txBody>
                    <a:bodyPr/>
                    <a:lstStyle/>
                    <a:p>
                      <a:pPr latinLnBrk="1"/>
                      <a:r>
                        <a:rPr lang="en-US" altLang="ko-KR" dirty="0">
                          <a:latin typeface="함초롬바탕" panose="02030604000101010101" pitchFamily="18" charset="-127"/>
                          <a:ea typeface="함초롬바탕" panose="02030604000101010101" pitchFamily="18" charset="-127"/>
                          <a:cs typeface="함초롬바탕" panose="02030604000101010101" pitchFamily="18" charset="-127"/>
                        </a:rPr>
                        <a:t>2 V</a:t>
                      </a:r>
                      <a:endParaRPr lang="ko-KR" altLang="en-US" b="1" dirty="0">
                        <a:latin typeface="함초롬바탕" panose="02030604000101010101" pitchFamily="18" charset="-127"/>
                        <a:ea typeface="함초롬바탕" panose="02030604000101010101" pitchFamily="18" charset="-127"/>
                        <a:cs typeface="함초롬바탕" panose="02030604000101010101" pitchFamily="18" charset="-127"/>
                      </a:endParaRPr>
                    </a:p>
                  </a:txBody>
                  <a:tcPr/>
                </a:tc>
                <a:tc>
                  <a:txBody>
                    <a:bodyPr/>
                    <a:lstStyle/>
                    <a:p>
                      <a:pPr latinLnBrk="1"/>
                      <a:r>
                        <a:rPr lang="en-US" altLang="ko-KR" dirty="0">
                          <a:latin typeface="함초롬바탕" panose="02030604000101010101" pitchFamily="18" charset="-127"/>
                          <a:ea typeface="함초롬바탕" panose="02030604000101010101" pitchFamily="18" charset="-127"/>
                          <a:cs typeface="함초롬바탕" panose="02030604000101010101" pitchFamily="18" charset="-127"/>
                        </a:rPr>
                        <a:t>2.3 V</a:t>
                      </a:r>
                      <a:endParaRPr lang="ko-KR" altLang="en-US" b="1" dirty="0">
                        <a:latin typeface="함초롬바탕" panose="02030604000101010101" pitchFamily="18" charset="-127"/>
                        <a:ea typeface="함초롬바탕" panose="02030604000101010101" pitchFamily="18" charset="-127"/>
                        <a:cs typeface="함초롬바탕" panose="02030604000101010101" pitchFamily="18" charset="-127"/>
                      </a:endParaRPr>
                    </a:p>
                  </a:txBody>
                  <a:tcPr/>
                </a:tc>
                <a:extLst>
                  <a:ext uri="{0D108BD9-81ED-4DB2-BD59-A6C34878D82A}">
                    <a16:rowId xmlns:a16="http://schemas.microsoft.com/office/drawing/2014/main" val="1410046160"/>
                  </a:ext>
                </a:extLst>
              </a:tr>
            </a:tbl>
          </a:graphicData>
        </a:graphic>
      </p:graphicFrame>
      <p:graphicFrame>
        <p:nvGraphicFramePr>
          <p:cNvPr id="9" name="개체 8">
            <a:extLst>
              <a:ext uri="{FF2B5EF4-FFF2-40B4-BE49-F238E27FC236}">
                <a16:creationId xmlns:a16="http://schemas.microsoft.com/office/drawing/2014/main" id="{FE8AAB35-9CF9-4CAA-9211-C38C1CB8BF02}"/>
              </a:ext>
            </a:extLst>
          </p:cNvPr>
          <p:cNvGraphicFramePr>
            <a:graphicFrameLocks noChangeAspect="1"/>
          </p:cNvGraphicFramePr>
          <p:nvPr>
            <p:extLst>
              <p:ext uri="{D42A27DB-BD31-4B8C-83A1-F6EECF244321}">
                <p14:modId xmlns:p14="http://schemas.microsoft.com/office/powerpoint/2010/main" val="430200072"/>
              </p:ext>
            </p:extLst>
          </p:nvPr>
        </p:nvGraphicFramePr>
        <p:xfrm>
          <a:off x="1627634" y="1158375"/>
          <a:ext cx="4300816" cy="3040562"/>
        </p:xfrm>
        <a:graphic>
          <a:graphicData uri="http://schemas.openxmlformats.org/presentationml/2006/ole">
            <mc:AlternateContent xmlns:mc="http://schemas.openxmlformats.org/markup-compatibility/2006">
              <mc:Choice xmlns:v="urn:schemas-microsoft-com:vml" Requires="v">
                <p:oleObj spid="_x0000_s7214" name="Graph" r:id="rId4" imgW="4279680" imgH="3025440" progId="Origin50.Graph">
                  <p:embed/>
                </p:oleObj>
              </mc:Choice>
              <mc:Fallback>
                <p:oleObj name="Graph" r:id="rId4" imgW="4279680" imgH="3025440" progId="Origin50.Graph">
                  <p:embed/>
                  <p:pic>
                    <p:nvPicPr>
                      <p:cNvPr id="25" name="개체 24">
                        <a:extLst>
                          <a:ext uri="{FF2B5EF4-FFF2-40B4-BE49-F238E27FC236}">
                            <a16:creationId xmlns:a16="http://schemas.microsoft.com/office/drawing/2014/main" id="{926EB0EF-888D-4C5F-A8BA-5F24DED0D1C4}"/>
                          </a:ext>
                        </a:extLst>
                      </p:cNvPr>
                      <p:cNvPicPr/>
                      <p:nvPr/>
                    </p:nvPicPr>
                    <p:blipFill>
                      <a:blip r:embed="rId5"/>
                      <a:stretch>
                        <a:fillRect/>
                      </a:stretch>
                    </p:blipFill>
                    <p:spPr>
                      <a:xfrm>
                        <a:off x="1627634" y="1158375"/>
                        <a:ext cx="4300816" cy="3040562"/>
                      </a:xfrm>
                      <a:prstGeom prst="rect">
                        <a:avLst/>
                      </a:prstGeom>
                    </p:spPr>
                  </p:pic>
                </p:oleObj>
              </mc:Fallback>
            </mc:AlternateContent>
          </a:graphicData>
        </a:graphic>
      </p:graphicFrame>
      <p:graphicFrame>
        <p:nvGraphicFramePr>
          <p:cNvPr id="10" name="개체 9">
            <a:extLst>
              <a:ext uri="{FF2B5EF4-FFF2-40B4-BE49-F238E27FC236}">
                <a16:creationId xmlns:a16="http://schemas.microsoft.com/office/drawing/2014/main" id="{1FBDDF3F-2082-433B-AC4B-28940F3F42B6}"/>
              </a:ext>
            </a:extLst>
          </p:cNvPr>
          <p:cNvGraphicFramePr>
            <a:graphicFrameLocks noChangeAspect="1"/>
          </p:cNvGraphicFramePr>
          <p:nvPr>
            <p:extLst>
              <p:ext uri="{D42A27DB-BD31-4B8C-83A1-F6EECF244321}">
                <p14:modId xmlns:p14="http://schemas.microsoft.com/office/powerpoint/2010/main" val="82035806"/>
              </p:ext>
            </p:extLst>
          </p:nvPr>
        </p:nvGraphicFramePr>
        <p:xfrm>
          <a:off x="6263552" y="1158375"/>
          <a:ext cx="4300816" cy="3040562"/>
        </p:xfrm>
        <a:graphic>
          <a:graphicData uri="http://schemas.openxmlformats.org/presentationml/2006/ole">
            <mc:AlternateContent xmlns:mc="http://schemas.openxmlformats.org/markup-compatibility/2006">
              <mc:Choice xmlns:v="urn:schemas-microsoft-com:vml" Requires="v">
                <p:oleObj spid="_x0000_s7215" name="Graph" r:id="rId6" imgW="4279680" imgH="3025440" progId="Origin50.Graph">
                  <p:embed/>
                </p:oleObj>
              </mc:Choice>
              <mc:Fallback>
                <p:oleObj name="Graph" r:id="rId6" imgW="4279680" imgH="3025440" progId="Origin50.Graph">
                  <p:embed/>
                  <p:pic>
                    <p:nvPicPr>
                      <p:cNvPr id="14" name="개체 13">
                        <a:extLst>
                          <a:ext uri="{FF2B5EF4-FFF2-40B4-BE49-F238E27FC236}">
                            <a16:creationId xmlns:a16="http://schemas.microsoft.com/office/drawing/2014/main" id="{404A331A-76A4-48DD-AAEF-FB5435F1EB35}"/>
                          </a:ext>
                        </a:extLst>
                      </p:cNvPr>
                      <p:cNvPicPr/>
                      <p:nvPr/>
                    </p:nvPicPr>
                    <p:blipFill>
                      <a:blip r:embed="rId7"/>
                      <a:stretch>
                        <a:fillRect/>
                      </a:stretch>
                    </p:blipFill>
                    <p:spPr>
                      <a:xfrm>
                        <a:off x="6263552" y="1158375"/>
                        <a:ext cx="4300816" cy="3040562"/>
                      </a:xfrm>
                      <a:prstGeom prst="rect">
                        <a:avLst/>
                      </a:prstGeom>
                    </p:spPr>
                  </p:pic>
                </p:oleObj>
              </mc:Fallback>
            </mc:AlternateContent>
          </a:graphicData>
        </a:graphic>
      </p:graphicFrame>
      <p:sp>
        <p:nvSpPr>
          <p:cNvPr id="11" name="TextBox 10">
            <a:extLst>
              <a:ext uri="{FF2B5EF4-FFF2-40B4-BE49-F238E27FC236}">
                <a16:creationId xmlns:a16="http://schemas.microsoft.com/office/drawing/2014/main" id="{C06898E9-DDEF-4E63-9BA1-211A8D67518A}"/>
              </a:ext>
            </a:extLst>
          </p:cNvPr>
          <p:cNvSpPr txBox="1"/>
          <p:nvPr/>
        </p:nvSpPr>
        <p:spPr>
          <a:xfrm>
            <a:off x="3936381" y="2074127"/>
            <a:ext cx="401444" cy="369332"/>
          </a:xfrm>
          <a:prstGeom prst="rect">
            <a:avLst/>
          </a:prstGeom>
          <a:noFill/>
        </p:spPr>
        <p:txBody>
          <a:bodyPr wrap="square" rtlCol="0">
            <a:spAutoFit/>
          </a:bodyPr>
          <a:lstStyle/>
          <a:p>
            <a:r>
              <a:rPr lang="en-US" altLang="ko-KR" dirty="0">
                <a:latin typeface="함초롬바탕" panose="02030604000101010101" pitchFamily="18" charset="-127"/>
                <a:ea typeface="함초롬바탕" panose="02030604000101010101" pitchFamily="18" charset="-127"/>
                <a:cs typeface="함초롬바탕" panose="02030604000101010101" pitchFamily="18" charset="-127"/>
              </a:rPr>
              <a:t>(a)</a:t>
            </a:r>
            <a:endParaRPr lang="ko-KR" altLang="en-US" dirty="0">
              <a:latin typeface="함초롬바탕" panose="02030604000101010101" pitchFamily="18" charset="-127"/>
              <a:ea typeface="함초롬바탕" panose="02030604000101010101" pitchFamily="18" charset="-127"/>
              <a:cs typeface="함초롬바탕" panose="02030604000101010101" pitchFamily="18" charset="-127"/>
            </a:endParaRPr>
          </a:p>
        </p:txBody>
      </p:sp>
      <p:sp>
        <p:nvSpPr>
          <p:cNvPr id="13" name="TextBox 12">
            <a:extLst>
              <a:ext uri="{FF2B5EF4-FFF2-40B4-BE49-F238E27FC236}">
                <a16:creationId xmlns:a16="http://schemas.microsoft.com/office/drawing/2014/main" id="{050A2EF2-9EDD-4708-834A-EB5F1C784893}"/>
              </a:ext>
            </a:extLst>
          </p:cNvPr>
          <p:cNvSpPr txBox="1"/>
          <p:nvPr/>
        </p:nvSpPr>
        <p:spPr>
          <a:xfrm>
            <a:off x="8482300" y="2074127"/>
            <a:ext cx="401444" cy="369332"/>
          </a:xfrm>
          <a:prstGeom prst="rect">
            <a:avLst/>
          </a:prstGeom>
          <a:noFill/>
        </p:spPr>
        <p:txBody>
          <a:bodyPr wrap="square" rtlCol="0">
            <a:spAutoFit/>
          </a:bodyPr>
          <a:lstStyle/>
          <a:p>
            <a:r>
              <a:rPr lang="en-US" altLang="ko-KR" dirty="0">
                <a:latin typeface="함초롬바탕" panose="02030604000101010101" pitchFamily="18" charset="-127"/>
                <a:ea typeface="함초롬바탕" panose="02030604000101010101" pitchFamily="18" charset="-127"/>
                <a:cs typeface="함초롬바탕" panose="02030604000101010101" pitchFamily="18" charset="-127"/>
              </a:rPr>
              <a:t>(b)</a:t>
            </a:r>
            <a:endParaRPr lang="ko-KR" altLang="en-US" dirty="0">
              <a:latin typeface="함초롬바탕" panose="02030604000101010101" pitchFamily="18" charset="-127"/>
              <a:ea typeface="함초롬바탕" panose="02030604000101010101" pitchFamily="18" charset="-127"/>
              <a:cs typeface="함초롬바탕" panose="02030604000101010101" pitchFamily="18" charset="-127"/>
            </a:endParaRPr>
          </a:p>
        </p:txBody>
      </p:sp>
      <p:sp>
        <p:nvSpPr>
          <p:cNvPr id="14" name="TextBox 13">
            <a:extLst>
              <a:ext uri="{FF2B5EF4-FFF2-40B4-BE49-F238E27FC236}">
                <a16:creationId xmlns:a16="http://schemas.microsoft.com/office/drawing/2014/main" id="{2C50317F-6248-4968-9585-15D0F1B0CD42}"/>
              </a:ext>
            </a:extLst>
          </p:cNvPr>
          <p:cNvSpPr txBox="1"/>
          <p:nvPr/>
        </p:nvSpPr>
        <p:spPr>
          <a:xfrm>
            <a:off x="2703089" y="6284660"/>
            <a:ext cx="6785822" cy="323165"/>
          </a:xfrm>
          <a:prstGeom prst="rect">
            <a:avLst/>
          </a:prstGeom>
          <a:noFill/>
        </p:spPr>
        <p:txBody>
          <a:bodyPr wrap="square" rtlCol="0">
            <a:spAutoFit/>
          </a:bodyPr>
          <a:lstStyle/>
          <a:p>
            <a:pPr algn="ctr"/>
            <a:r>
              <a:rPr lang="en-US" altLang="ko-KR" sz="1500" b="1" dirty="0">
                <a:latin typeface="함초롬바탕" panose="02030604000101010101" pitchFamily="18" charset="-127"/>
                <a:ea typeface="함초롬바탕" panose="02030604000101010101" pitchFamily="18" charset="-127"/>
                <a:cs typeface="함초롬바탕" panose="02030604000101010101" pitchFamily="18" charset="-127"/>
              </a:rPr>
              <a:t>Table. 2.</a:t>
            </a:r>
            <a:r>
              <a:rPr lang="ko-KR" altLang="en-US" sz="1500" b="1" dirty="0">
                <a:latin typeface="함초롬바탕" panose="02030604000101010101" pitchFamily="18" charset="-127"/>
                <a:ea typeface="함초롬바탕" panose="02030604000101010101" pitchFamily="18" charset="-127"/>
                <a:cs typeface="함초롬바탕" panose="02030604000101010101" pitchFamily="18" charset="-127"/>
              </a:rPr>
              <a:t> </a:t>
            </a:r>
            <a:r>
              <a:rPr lang="en-US" altLang="ko-KR" sz="1500" b="1" dirty="0">
                <a:latin typeface="함초롬바탕" panose="02030604000101010101" pitchFamily="18" charset="-127"/>
                <a:ea typeface="함초롬바탕" panose="02030604000101010101" pitchFamily="18" charset="-127"/>
                <a:cs typeface="함초롬바탕" panose="02030604000101010101" pitchFamily="18" charset="-127"/>
              </a:rPr>
              <a:t>parameters of 5 </a:t>
            </a:r>
            <a:r>
              <a:rPr lang="en-US" altLang="ko-KR" sz="1500" b="1" dirty="0" err="1">
                <a:latin typeface="함초롬바탕" panose="02030604000101010101" pitchFamily="18" charset="-127"/>
                <a:ea typeface="함초롬바탕" panose="02030604000101010101" pitchFamily="18" charset="-127"/>
                <a:cs typeface="함초롬바탕" panose="02030604000101010101" pitchFamily="18" charset="-127"/>
              </a:rPr>
              <a:t>sccm</a:t>
            </a:r>
            <a:r>
              <a:rPr lang="en-US" altLang="ko-KR" sz="1500" b="1" dirty="0">
                <a:latin typeface="함초롬바탕" panose="02030604000101010101" pitchFamily="18" charset="-127"/>
                <a:ea typeface="함초롬바탕" panose="02030604000101010101" pitchFamily="18" charset="-127"/>
                <a:cs typeface="함초롬바탕" panose="02030604000101010101" pitchFamily="18" charset="-127"/>
              </a:rPr>
              <a:t>, 10 </a:t>
            </a:r>
            <a:r>
              <a:rPr lang="en-US" altLang="ko-KR" sz="1500" b="1" dirty="0" err="1">
                <a:latin typeface="함초롬바탕" panose="02030604000101010101" pitchFamily="18" charset="-127"/>
                <a:ea typeface="함초롬바탕" panose="02030604000101010101" pitchFamily="18" charset="-127"/>
                <a:cs typeface="함초롬바탕" panose="02030604000101010101" pitchFamily="18" charset="-127"/>
              </a:rPr>
              <a:t>sccm</a:t>
            </a:r>
            <a:endParaRPr lang="ko-KR" altLang="en-US" sz="1500" b="1" dirty="0">
              <a:latin typeface="함초롬바탕" panose="02030604000101010101" pitchFamily="18" charset="-127"/>
              <a:ea typeface="함초롬바탕" panose="02030604000101010101" pitchFamily="18" charset="-127"/>
              <a:cs typeface="함초롬바탕" panose="02030604000101010101" pitchFamily="18" charset="-127"/>
            </a:endParaRPr>
          </a:p>
        </p:txBody>
      </p:sp>
      <p:sp>
        <p:nvSpPr>
          <p:cNvPr id="6" name="TextBox 5">
            <a:extLst>
              <a:ext uri="{FF2B5EF4-FFF2-40B4-BE49-F238E27FC236}">
                <a16:creationId xmlns:a16="http://schemas.microsoft.com/office/drawing/2014/main" id="{74ECAC05-B216-43AB-8FD7-22D9371BD88D}"/>
              </a:ext>
            </a:extLst>
          </p:cNvPr>
          <p:cNvSpPr txBox="1"/>
          <p:nvPr/>
        </p:nvSpPr>
        <p:spPr>
          <a:xfrm>
            <a:off x="4690334" y="624110"/>
            <a:ext cx="5045337" cy="646331"/>
          </a:xfrm>
          <a:prstGeom prst="rect">
            <a:avLst/>
          </a:prstGeom>
          <a:solidFill>
            <a:srgbClr val="FFFF00"/>
          </a:solidFill>
        </p:spPr>
        <p:txBody>
          <a:bodyPr wrap="square" rtlCol="0">
            <a:spAutoFit/>
          </a:bodyPr>
          <a:lstStyle/>
          <a:p>
            <a:r>
              <a:rPr lang="ko-KR" altLang="en-US" dirty="0"/>
              <a:t>앞에서도 그렇고 산소 플로우를 표시 할 때는 아르곤 플로우도 같이 표시 해야 합니다</a:t>
            </a:r>
            <a:r>
              <a:rPr lang="en-US" altLang="ko-KR" dirty="0"/>
              <a:t>.</a:t>
            </a:r>
            <a:endParaRPr lang="ko-KR" altLang="en-US" dirty="0"/>
          </a:p>
        </p:txBody>
      </p:sp>
    </p:spTree>
    <p:extLst>
      <p:ext uri="{BB962C8B-B14F-4D97-AF65-F5344CB8AC3E}">
        <p14:creationId xmlns:p14="http://schemas.microsoft.com/office/powerpoint/2010/main" val="1901198161"/>
      </p:ext>
    </p:extLst>
  </p:cSld>
  <p:clrMapOvr>
    <a:masterClrMapping/>
  </p:clrMapOvr>
</p:sld>
</file>

<file path=ppt/theme/theme1.xml><?xml version="1.0" encoding="utf-8"?>
<a:theme xmlns:a="http://schemas.openxmlformats.org/drawingml/2006/main" name="줄기">
  <a:themeElements>
    <a:clrScheme name="Wisp">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ppt/theme/theme2.xml><?xml version="1.0" encoding="utf-8"?>
<a:theme xmlns:a="http://schemas.openxmlformats.org/drawingml/2006/main" name="Office 테마">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맑은 고딕"/>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맑은 고딕"/>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6934</TotalTime>
  <Words>2329</Words>
  <Application>Microsoft Office PowerPoint</Application>
  <PresentationFormat>와이드스크린</PresentationFormat>
  <Paragraphs>244</Paragraphs>
  <Slides>11</Slides>
  <Notes>11</Notes>
  <HiddenSlides>0</HiddenSlides>
  <MMClips>0</MMClips>
  <ScaleCrop>false</ScaleCrop>
  <HeadingPairs>
    <vt:vector size="8" baseType="variant">
      <vt:variant>
        <vt:lpstr>사용한 글꼴</vt:lpstr>
      </vt:variant>
      <vt:variant>
        <vt:i4>7</vt:i4>
      </vt:variant>
      <vt:variant>
        <vt:lpstr>테마</vt:lpstr>
      </vt:variant>
      <vt:variant>
        <vt:i4>1</vt:i4>
      </vt:variant>
      <vt:variant>
        <vt:lpstr>포함된 OLE 서버</vt:lpstr>
      </vt:variant>
      <vt:variant>
        <vt:i4>1</vt:i4>
      </vt:variant>
      <vt:variant>
        <vt:lpstr>슬라이드 제목</vt:lpstr>
      </vt:variant>
      <vt:variant>
        <vt:i4>11</vt:i4>
      </vt:variant>
    </vt:vector>
  </HeadingPairs>
  <TitlesOfParts>
    <vt:vector size="20" baseType="lpstr">
      <vt:lpstr>맑은 고딕</vt:lpstr>
      <vt:lpstr>함초롬돋움</vt:lpstr>
      <vt:lpstr>함초롬바탕</vt:lpstr>
      <vt:lpstr>Arial</vt:lpstr>
      <vt:lpstr>Century Gothic</vt:lpstr>
      <vt:lpstr>Wingdings</vt:lpstr>
      <vt:lpstr>Wingdings 3</vt:lpstr>
      <vt:lpstr>줄기</vt:lpstr>
      <vt:lpstr>Graph</vt:lpstr>
      <vt:lpstr>Effect of Annealing Temperature on IGZO</vt:lpstr>
      <vt:lpstr>Contents</vt:lpstr>
      <vt:lpstr>Introduction</vt:lpstr>
      <vt:lpstr>Experiment </vt:lpstr>
      <vt:lpstr>Result</vt:lpstr>
      <vt:lpstr>Result</vt:lpstr>
      <vt:lpstr>Result</vt:lpstr>
      <vt:lpstr>Result</vt:lpstr>
      <vt:lpstr>Result</vt:lpstr>
      <vt:lpstr>Conclusion</vt:lpstr>
      <vt:lpstr>Thank you for your attention!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Effect of Annealing Temperature on IGZO</dc:title>
  <dc:creator>KSJ</dc:creator>
  <cp:lastModifiedBy>B. S. Bae</cp:lastModifiedBy>
  <cp:revision>93</cp:revision>
  <dcterms:created xsi:type="dcterms:W3CDTF">2019-01-02T00:24:15Z</dcterms:created>
  <dcterms:modified xsi:type="dcterms:W3CDTF">2019-01-07T10:20:12Z</dcterms:modified>
</cp:coreProperties>
</file>