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65" r:id="rId4"/>
    <p:sldId id="257" r:id="rId5"/>
    <p:sldId id="269" r:id="rId6"/>
    <p:sldId id="272" r:id="rId7"/>
    <p:sldId id="274" r:id="rId8"/>
    <p:sldId id="273" r:id="rId9"/>
    <p:sldId id="278" r:id="rId10"/>
    <p:sldId id="266" r:id="rId11"/>
    <p:sldId id="276" r:id="rId12"/>
    <p:sldId id="280" r:id="rId13"/>
    <p:sldId id="279" r:id="rId14"/>
    <p:sldId id="26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8" autoAdjust="0"/>
    <p:restoredTop sz="69072" autoAdjust="0"/>
  </p:normalViewPr>
  <p:slideViewPr>
    <p:cSldViewPr>
      <p:cViewPr varScale="1">
        <p:scale>
          <a:sx n="78" d="100"/>
          <a:sy n="78" d="100"/>
        </p:scale>
        <p:origin x="26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16D6-7E01-4635-8FCB-8EFEE042EB15}" type="datetimeFigureOut">
              <a:rPr lang="ko-KR" altLang="en-US" smtClean="0"/>
              <a:t>2019-01-07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CB83-BF6D-449A-86E4-C378C02F082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335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84B51-D586-4796-85AF-97B1D82A1738}" type="datetimeFigureOut">
              <a:rPr lang="ko-KR" altLang="en-US" smtClean="0"/>
              <a:t>2019-01-07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0BCDE-9D3B-48DC-8807-7FB9F483FD1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0229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Hello</a:t>
            </a:r>
            <a:r>
              <a:rPr lang="en-US" altLang="ko-KR" baseline="0" dirty="0"/>
              <a:t> everybody.</a:t>
            </a:r>
          </a:p>
          <a:p>
            <a:r>
              <a:rPr lang="en-US" altLang="ko-KR" baseline="0" dirty="0"/>
              <a:t>Today, I would like to introduce our ED Lab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84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photo on the left is a taste sensor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fabricated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right picture is a circuit made to amplify the weak signal.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sensor membrane fabrication and amplification circuit technology is expected to be applicable to portable taste sensor applications.</a:t>
            </a:r>
            <a:endParaRPr lang="en-US" altLang="ko-KR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왼쪽 사진은 우리가 만든 </a:t>
            </a:r>
            <a:r>
              <a:rPr lang="en-US" altLang="ko-KR" dirty="0"/>
              <a:t>TFT</a:t>
            </a:r>
            <a:r>
              <a:rPr lang="ko-KR" altLang="en-US" dirty="0"/>
              <a:t>로 만든 미각 센서이고</a:t>
            </a:r>
            <a:r>
              <a:rPr lang="en-US" altLang="ko-KR" dirty="0"/>
              <a:t>, </a:t>
            </a:r>
            <a:r>
              <a:rPr lang="ko-KR" altLang="en-US" dirty="0"/>
              <a:t>오른쪽사진은 신호가 약해서 이를 증폭</a:t>
            </a:r>
            <a:r>
              <a:rPr lang="ko-KR" altLang="en-US" baseline="0" dirty="0"/>
              <a:t>하기</a:t>
            </a:r>
            <a:r>
              <a:rPr lang="ko-KR" altLang="en-US" dirty="0"/>
              <a:t> 위해 만든 회로이다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atin typeface="+mn-ea"/>
                <a:sym typeface="Wingdings" panose="05000000000000000000" pitchFamily="2" charset="2"/>
              </a:rPr>
              <a:t>이러한 </a:t>
            </a:r>
            <a:r>
              <a:rPr lang="ko-KR" altLang="en-US" dirty="0" err="1">
                <a:latin typeface="+mn-ea"/>
                <a:sym typeface="Wingdings" panose="05000000000000000000" pitchFamily="2" charset="2"/>
              </a:rPr>
              <a:t>센서막의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 제작과 </a:t>
            </a:r>
            <a:r>
              <a:rPr lang="ko-KR" altLang="en-US" dirty="0" err="1">
                <a:latin typeface="+mn-ea"/>
                <a:sym typeface="Wingdings" panose="05000000000000000000" pitchFamily="2" charset="2"/>
              </a:rPr>
              <a:t>증폭회로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 기술은 휴대가 가능한 소형 </a:t>
            </a:r>
            <a:r>
              <a:rPr lang="ko-KR" altLang="en-US" dirty="0" err="1">
                <a:latin typeface="+mn-ea"/>
                <a:sym typeface="Wingdings" panose="05000000000000000000" pitchFamily="2" charset="2"/>
              </a:rPr>
              <a:t>미각센서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 어플리케이션에 적용 가능할 것이라고 예상한다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.</a:t>
            </a:r>
            <a:endParaRPr lang="en-US" altLang="ko-KR" dirty="0">
              <a:latin typeface="+mn-ea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395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ko-KR" dirty="0"/>
            </a:br>
            <a:r>
              <a:rPr lang="en-US" altLang="ko-KR" dirty="0"/>
              <a:t>The above picture is a view of a stretchable display. It is a future display that is expected to be used in a wide variety of industries.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 사진은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스트레쳐블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디스플레이의 모습인데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연신율이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달라져도 밝기에 변화가 없어 매우 다양한 산업에 쓰일 것으로 예상되는 미래형 디스플레이다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667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developed a stretching compensation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oled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pixel circuit. As shown in the figure on the right, the brightness is lowered as the panel stretched, and it’s under study to minimize this change.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우리는 </a:t>
            </a:r>
            <a:r>
              <a:rPr lang="ko-KR" altLang="en-US" dirty="0" err="1"/>
              <a:t>스트레쳐블</a:t>
            </a:r>
            <a:r>
              <a:rPr lang="ko-KR" altLang="en-US" dirty="0"/>
              <a:t> </a:t>
            </a:r>
            <a:r>
              <a:rPr lang="en-US" altLang="ko-KR" dirty="0" err="1"/>
              <a:t>oled</a:t>
            </a:r>
            <a:r>
              <a:rPr lang="en-US" altLang="ko-KR" dirty="0"/>
              <a:t> </a:t>
            </a:r>
            <a:r>
              <a:rPr lang="ko-KR" altLang="en-US" dirty="0"/>
              <a:t>회로를 만들었다</a:t>
            </a:r>
            <a:r>
              <a:rPr lang="en-US" altLang="ko-KR" dirty="0"/>
              <a:t>. </a:t>
            </a:r>
            <a:r>
              <a:rPr lang="ko-KR" altLang="en-US" dirty="0"/>
              <a:t>오른쪽 그림에서 확인할 수 있듯이</a:t>
            </a:r>
            <a:r>
              <a:rPr lang="en-US" altLang="ko-KR" dirty="0"/>
              <a:t>, </a:t>
            </a:r>
            <a:r>
              <a:rPr lang="ko-KR" altLang="en-US" dirty="0"/>
              <a:t>현재 </a:t>
            </a:r>
            <a:r>
              <a:rPr lang="ko-KR" altLang="en-US" dirty="0" err="1"/>
              <a:t>화소가</a:t>
            </a:r>
            <a:r>
              <a:rPr lang="ko-KR" altLang="en-US" dirty="0"/>
              <a:t> </a:t>
            </a:r>
            <a:r>
              <a:rPr lang="ko-KR" altLang="en-US" dirty="0" err="1"/>
              <a:t>연신됨에</a:t>
            </a:r>
            <a:r>
              <a:rPr lang="ko-KR" altLang="en-US" dirty="0"/>
              <a:t> 따라 </a:t>
            </a:r>
            <a:r>
              <a:rPr lang="ko-KR" altLang="en-US" dirty="0" err="1"/>
              <a:t>휘도가</a:t>
            </a:r>
            <a:r>
              <a:rPr lang="ko-KR" altLang="en-US" dirty="0"/>
              <a:t> 낮아지는데</a:t>
            </a:r>
            <a:r>
              <a:rPr lang="en-US" altLang="ko-KR" dirty="0"/>
              <a:t>, </a:t>
            </a:r>
            <a:r>
              <a:rPr lang="ko-KR" altLang="en-US" dirty="0"/>
              <a:t>이 변화를 최소화하기 위해 연구 중에 있다</a:t>
            </a:r>
            <a:r>
              <a:rPr lang="en-US" altLang="ko-KR" dirty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24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conventional TFT process, the insulating layer is formed by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vacuum process, and we are trying to use the oxidation at the interface between the metal and IGZO.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case, we can use small voltage and the power consumption can be decreased. However, it is difficult to control the reaction between the metal and the IGZO.</a:t>
            </a:r>
          </a:p>
          <a:p>
            <a:endParaRPr lang="en-US" altLang="ko-KR" dirty="0"/>
          </a:p>
          <a:p>
            <a:r>
              <a:rPr lang="ko-KR" altLang="en-US" dirty="0"/>
              <a:t>원래 </a:t>
            </a:r>
            <a:r>
              <a:rPr lang="en-US" altLang="ko-KR" dirty="0"/>
              <a:t>TFT</a:t>
            </a:r>
            <a:r>
              <a:rPr lang="ko-KR" altLang="en-US" dirty="0"/>
              <a:t>공정에서 </a:t>
            </a:r>
            <a:r>
              <a:rPr lang="ko-KR" altLang="en-US" dirty="0" err="1"/>
              <a:t>절연막은</a:t>
            </a:r>
            <a:r>
              <a:rPr lang="ko-KR" altLang="en-US" dirty="0"/>
              <a:t> 진공</a:t>
            </a:r>
            <a:r>
              <a:rPr lang="en-US" altLang="ko-KR" baseline="0" dirty="0"/>
              <a:t> </a:t>
            </a:r>
            <a:r>
              <a:rPr lang="ko-KR" altLang="en-US" baseline="0" dirty="0"/>
              <a:t>장비를 사용해서 막을 형성하는데</a:t>
            </a:r>
            <a:r>
              <a:rPr lang="en-US" altLang="ko-KR" baseline="0" dirty="0"/>
              <a:t>, </a:t>
            </a:r>
            <a:r>
              <a:rPr lang="ko-KR" altLang="en-US" baseline="0" dirty="0"/>
              <a:t>우리는 메탈과 </a:t>
            </a:r>
            <a:r>
              <a:rPr lang="en-US" altLang="ko-KR" baseline="0" dirty="0"/>
              <a:t>IGZO</a:t>
            </a:r>
            <a:r>
              <a:rPr lang="ko-KR" altLang="en-US" baseline="0" dirty="0"/>
              <a:t>로 열처리를 통한 산화를 만들어 </a:t>
            </a:r>
            <a:r>
              <a:rPr lang="ko-KR" altLang="en-US" baseline="0" dirty="0" err="1"/>
              <a:t>증착시키지</a:t>
            </a:r>
            <a:r>
              <a:rPr lang="ko-KR" altLang="en-US" baseline="0" dirty="0"/>
              <a:t> 않고 </a:t>
            </a:r>
            <a:r>
              <a:rPr lang="ko-KR" altLang="en-US" baseline="0" dirty="0" err="1"/>
              <a:t>절연막을</a:t>
            </a:r>
            <a:r>
              <a:rPr lang="ko-KR" altLang="en-US" baseline="0" dirty="0"/>
              <a:t> 만드는 연구를 진행중이다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이 때 장점으로는 소비전력을 굉장히 낮출 수 있어서 신체에 접촉하는 등의 미래형 디스플레이를 만들기 용이하다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r>
              <a:rPr lang="ko-KR" altLang="en-US" dirty="0"/>
              <a:t>하지만 메탈과 </a:t>
            </a:r>
            <a:r>
              <a:rPr lang="en-US" altLang="ko-KR" dirty="0"/>
              <a:t>IGZO</a:t>
            </a:r>
            <a:r>
              <a:rPr lang="ko-KR" altLang="en-US" dirty="0"/>
              <a:t>간의 반응을 확실히 컨트롤하기 어렵고</a:t>
            </a:r>
            <a:r>
              <a:rPr lang="en-US" altLang="ko-KR" dirty="0"/>
              <a:t>, </a:t>
            </a:r>
            <a:r>
              <a:rPr lang="ko-KR" altLang="en-US" dirty="0"/>
              <a:t>막의균열도가 떨어져서 개선 중에 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31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end of my presentation.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dirty="0"/>
              <a:t>Thank you for attention.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199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the contents. At first I will introduce the people of the lab and introduce you the major studies in our laboratory.</a:t>
            </a:r>
          </a:p>
          <a:p>
            <a:pPr fontAlgn="base" latinLnBrk="1"/>
            <a:r>
              <a:rPr lang="en-US" altLang="ko-KR" dirty="0"/>
              <a:t>I will briefly explain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presbyopia glasses, taste sensor, stretchable display, and interfacial oxidation.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목차를 소개하겠습니다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연구실 사람들을 소개하고 우리 연구실에서 진행하는 주요 연구들을 소개해 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노안안경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미각센서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스트레쳐블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디스플레이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계면산화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순으로 간략히 설명해드리겠습니다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201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all,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 me introduce myself.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Seung Han, 24 years old, and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an </a:t>
            </a: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undergraduate student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division of </a:t>
            </a:r>
            <a:r>
              <a:rPr lang="en-US" altLang="ko-KR" sz="1200" b="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Electronics and Display Engineering</a:t>
            </a:r>
            <a:r>
              <a:rPr lang="en-US" altLang="ko-KR" sz="1200" b="0" baseline="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Hoseo University.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became a member to the laboratory in last November.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I'm learning a lot at the laboratory especially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display circuits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39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the Electronic Device Laboratory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ByungSeoung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doctor’s course, </a:t>
            </a:r>
            <a:r>
              <a:rPr lang="en-US" altLang="ko-KR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jongmo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 </a:t>
            </a:r>
            <a:r>
              <a:rPr lang="en-US" altLang="ko-KR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Seungjae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Moon, and </a:t>
            </a:r>
            <a:r>
              <a:rPr lang="en-US" altLang="ko-KR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InHye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Kang.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Master’s course,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YoungJo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baek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SangHo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Hwang,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MinSu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Kang,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YeRin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Han, and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SungMin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Heechan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Pyeongseob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Song,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SeokJun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Kang, me and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SeoGwon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Kim. There are five undergraduates composed.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Seungjae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Moon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master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SungMin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 are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currently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studying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France.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39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</a:t>
            </a:r>
            <a:r>
              <a:rPr lang="en-US" altLang="ko-KR" dirty="0"/>
              <a:t>I would like to introduce the laboratory research.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Nowadays,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I‘m analyzing the presbyopia glasses.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395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What is the presbyopia?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eye lens becomes hardened by aging, loses elasticity.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weakens the controllability.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it’s difficult to see the object near the eye.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370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designed glasses for this purpose.</a:t>
            </a:r>
            <a:br>
              <a:rPr lang="en-US" altLang="ko-KR" dirty="0"/>
            </a:br>
            <a:r>
              <a:rPr lang="en-US" altLang="ko-KR" dirty="0"/>
              <a:t>First,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prepared two lenses,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deposited ITO on two lenses.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injected the cholesteric liquid crystal between two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lenses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encapsulated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29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could change the refractive index according to the voltage using the cholesteric liquid crystal.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When the voltage was not applied, the haze phenomenon was seen, but when the voltage was applied, it appeared more clearly.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944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Let me </a:t>
            </a:r>
            <a:r>
              <a:rPr lang="en-US" altLang="ko-KR" dirty="0" err="1"/>
              <a:t>explai</a:t>
            </a:r>
            <a:r>
              <a:rPr lang="en-US" altLang="ko-KR" dirty="0"/>
              <a:t> the taste sensor.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Taste reacts specifically with the sensing membrane of the sensor and reacts differently depending on the taste.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This reaction induces a change in charge on the surface of the sensing membrane and generates a surface potential difference.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Thus, a taste sensor can be made by mimicking the mechanism of human taste.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미각센서에 대해 소개하겠습니다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맛은 센서의 </a:t>
            </a:r>
            <a:r>
              <a:rPr lang="ko-KR" altLang="en-US" b="0" dirty="0" err="1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감지막과</a:t>
            </a:r>
            <a:r>
              <a:rPr lang="ko-KR" altLang="en-US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특정 반응을 하는데 맛에 따라 다른 반응을 합니다</a:t>
            </a:r>
            <a:r>
              <a:rPr lang="en-US" altLang="ko-KR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이러한 반응은 </a:t>
            </a:r>
            <a:r>
              <a:rPr lang="ko-KR" altLang="en-US" b="0" dirty="0" err="1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감지막의</a:t>
            </a:r>
            <a:r>
              <a:rPr lang="ko-KR" altLang="en-US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표면에서 전하의 변화를 유도하고 표면 전위차를 발생시킵니다</a:t>
            </a:r>
            <a:r>
              <a:rPr lang="en-US" altLang="ko-KR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이처럼 인간이 맛을 느끼는 </a:t>
            </a:r>
            <a:r>
              <a:rPr lang="ko-KR" altLang="en-US" b="0" dirty="0" err="1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매커니즘을</a:t>
            </a:r>
            <a:r>
              <a:rPr lang="ko-KR" altLang="en-US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모방해서 미각센서를 만들 수 있다</a:t>
            </a:r>
            <a:r>
              <a:rPr lang="en-US" altLang="ko-KR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인간이 맛을 느끼는 원리를 간단히 설명하자면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미뢰의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안쪽과 바깥 부분에는 수용액에 녹아 전기를 띠는 이온이 있는데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혀로 맛을 느낄 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바깥쪽에 있는 이온과 세포막을 사이에 두고 안쪽 세포 내의 이온 농도가 균형이 깨지면서 막 전위가 생성되어 전기가 흐른다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결과가 신경으로 전달되어 최종적으로 뇌에서 맛을 인지하게 되는 것이다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0BCDE-9D3B-48DC-8807-7FB9F483FD1B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8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6157-F0F3-4C8B-8A7A-D12D0B6AB526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114A-A2DC-4956-96B3-1D3457E1C682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8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C282-2F6C-4F24-A4B1-3BC1AA30D33A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8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9E2-FBF8-48E2-AC25-AEFF3B04E714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9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97EE-2881-41D1-B35E-9146ED35AFB8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325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AB37-77A0-4AC2-9B2B-7C5F2CF67754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97EE-2881-41D1-B35E-9146ED35AFB8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700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439AC-5A2C-4BD2-B3F0-D1F738BA6913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6FBF-33E4-43D2-B370-E1874CCCD6F1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9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7A05-5205-4483-85E3-DA3B0B2E7AA3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2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1B20-A2BB-435F-BA29-6B25F6EB7456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2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149B-B700-4770-91E7-E0EBA1098CBB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0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A97EE-2881-41D1-B35E-9146ED35AFB8}" type="datetime1">
              <a:rPr lang="en-US" altLang="ko-KR" smtClean="0"/>
              <a:t>1/7/2019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5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1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3696" y="1655491"/>
            <a:ext cx="9144000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ED Lab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5904208" cy="2232248"/>
          </a:xfrm>
        </p:spPr>
        <p:txBody>
          <a:bodyPr>
            <a:normAutofit/>
          </a:bodyPr>
          <a:lstStyle/>
          <a:p>
            <a:pPr algn="r">
              <a:defRPr lang="ko-KR" altLang="en-US"/>
            </a:pPr>
            <a:r>
              <a:rPr lang="en-US" altLang="ko-KR" sz="2400" b="1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HOSEO University</a:t>
            </a:r>
          </a:p>
          <a:p>
            <a:pPr algn="r">
              <a:defRPr lang="ko-KR" altLang="en-US"/>
            </a:pPr>
            <a:r>
              <a:rPr lang="en-US" altLang="ko-KR" sz="2400" b="1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Electronic Display Engineering</a:t>
            </a:r>
          </a:p>
          <a:p>
            <a:pPr algn="r">
              <a:defRPr lang="ko-KR" altLang="en-US"/>
            </a:pPr>
            <a:r>
              <a:rPr lang="en-US" altLang="ko-KR" sz="2400" b="1" dirty="0" err="1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Seung</a:t>
            </a:r>
            <a:r>
              <a:rPr lang="en-US" altLang="ko-KR" sz="2400" b="1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Han</a:t>
            </a:r>
          </a:p>
          <a:p>
            <a:pPr algn="r">
              <a:defRPr lang="ko-KR" altLang="en-US"/>
            </a:pPr>
            <a:r>
              <a:rPr lang="en-US" altLang="ko-KR" sz="2400" b="1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2019.01.08</a:t>
            </a:r>
            <a:endParaRPr lang="ko-KR" altLang="en-US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" name="그림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6" name="제목 2"/>
          <p:cNvSpPr txBox="1">
            <a:spLocks/>
          </p:cNvSpPr>
          <p:nvPr/>
        </p:nvSpPr>
        <p:spPr>
          <a:xfrm>
            <a:off x="252536" y="563472"/>
            <a:ext cx="9144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 18</a:t>
            </a:r>
            <a:r>
              <a:rPr lang="en-US" altLang="ko-KR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</a:t>
            </a:r>
            <a:r>
              <a:rPr lang="en-US" altLang="ko-K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Technical Collaboration Meeting</a:t>
            </a:r>
            <a:endParaRPr lang="ko-KR" alt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56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ED Lab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12772" y="5234833"/>
            <a:ext cx="3612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/>
              <a:t> &lt; Taste sensor sample &gt;</a:t>
            </a:r>
            <a:endParaRPr lang="ko-KR" altLang="en-US" sz="2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6" y="1950272"/>
            <a:ext cx="2601526" cy="29049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9887" r="5073" b="10535"/>
          <a:stretch/>
        </p:blipFill>
        <p:spPr>
          <a:xfrm>
            <a:off x="3925246" y="1899646"/>
            <a:ext cx="4594028" cy="3272458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4830264" y="5234833"/>
            <a:ext cx="3949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/>
              <a:t>&lt; Circuit </a:t>
            </a:r>
            <a:r>
              <a:rPr lang="en-US" altLang="ko-KR" sz="2000" b="1" dirty="0"/>
              <a:t>of </a:t>
            </a:r>
            <a:r>
              <a:rPr lang="en-US" altLang="ko-KR" sz="2000" b="1"/>
              <a:t>the amplifier &gt;</a:t>
            </a:r>
            <a:endParaRPr lang="ko-KR" altLang="en-US" sz="2000" b="1" dirty="0"/>
          </a:p>
        </p:txBody>
      </p:sp>
      <p:sp>
        <p:nvSpPr>
          <p:cNvPr id="24" name="직사각형 23"/>
          <p:cNvSpPr/>
          <p:nvPr/>
        </p:nvSpPr>
        <p:spPr>
          <a:xfrm>
            <a:off x="395536" y="1141821"/>
            <a:ext cx="3240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Taste sensor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아래로 구부러진 화살표 2"/>
          <p:cNvSpPr/>
          <p:nvPr/>
        </p:nvSpPr>
        <p:spPr>
          <a:xfrm rot="900000">
            <a:off x="3750537" y="1262080"/>
            <a:ext cx="2019840" cy="1151786"/>
          </a:xfrm>
          <a:prstGeom prst="curvedDownArrow">
            <a:avLst>
              <a:gd name="adj1" fmla="val 2206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ED Lab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pic>
        <p:nvPicPr>
          <p:cNvPr id="8" name="Picture 2" descr="C:\Users\june\Desktop\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8806" y="2128986"/>
            <a:ext cx="4038996" cy="26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75154" y="5222345"/>
            <a:ext cx="4986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Studying a </a:t>
            </a:r>
            <a:r>
              <a:rPr lang="en-US" altLang="ko-KR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flexible circuit</a:t>
            </a: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5536" y="1141821"/>
            <a:ext cx="38884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Stretchable Display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770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ED Lab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80744" y="5349079"/>
            <a:ext cx="3776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&lt; Stretchable OLED circuit &gt;</a:t>
            </a:r>
            <a:endParaRPr lang="ko-KR" altLang="en-US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" name="그림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5" name="Picture 3" descr="D:\Downloads\KakaoTalk_20180831_2326121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27955"/>
            <a:ext cx="2976237" cy="28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95536" y="1141821"/>
            <a:ext cx="41044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Stretchable Display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8747" r="13343"/>
          <a:stretch/>
        </p:blipFill>
        <p:spPr>
          <a:xfrm>
            <a:off x="4211960" y="1934924"/>
            <a:ext cx="4466369" cy="34601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72068" y="5349079"/>
            <a:ext cx="50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 L</a:t>
            </a:r>
            <a:r>
              <a:rPr lang="ko-KR" altLang="ko-KR" sz="2000" b="1" dirty="0" err="1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uminance</a:t>
            </a:r>
            <a:r>
              <a:rPr lang="ko-KR" altLang="ko-KR" sz="2000" b="1" dirty="0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ko-KR" sz="2000" b="1" dirty="0" err="1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depending</a:t>
            </a:r>
            <a:r>
              <a:rPr lang="ko-KR" altLang="ko-KR" sz="2000" b="1" dirty="0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ko-KR" sz="2000" b="1" err="1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on</a:t>
            </a:r>
            <a:r>
              <a:rPr lang="ko-KR" altLang="ko-KR" sz="2000" b="1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elongation</a:t>
            </a:r>
            <a:r>
              <a:rPr lang="en-US" altLang="ko-KR" sz="2000" b="1">
                <a:solidFill>
                  <a:srgbClr val="21212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&gt;</a:t>
            </a:r>
            <a:r>
              <a:rPr lang="ko-KR" altLang="ko-KR" sz="2000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ko-KR" altLang="ko-KR" sz="20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870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674817" y="-9650"/>
            <a:ext cx="4124599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ED Lab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708062" y="5719590"/>
            <a:ext cx="572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Interfacial oxidation research.</a:t>
            </a:r>
            <a:endParaRPr lang="ko-KR" altLang="en-US" sz="3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4" name="그림 1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5" name="그림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395536" y="1141821"/>
            <a:ext cx="38164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Interfacial oxidation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892" y="2677927"/>
            <a:ext cx="5524349" cy="195037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019401" y="1939263"/>
            <a:ext cx="241284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Interfacial Oxidation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5508104" y="2356142"/>
            <a:ext cx="504056" cy="12116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Users\june\Desktop\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681" y="2565854"/>
            <a:ext cx="3750319" cy="26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0" y="2751829"/>
            <a:ext cx="3433080" cy="2378695"/>
            <a:chOff x="-4848721" y="541009"/>
            <a:chExt cx="3433080" cy="2378695"/>
          </a:xfrm>
        </p:grpSpPr>
        <p:pic>
          <p:nvPicPr>
            <p:cNvPr id="3074" name="Picture 2" descr="ì£¼ì± ì§ê³µì¥ë¹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48721" y="541009"/>
              <a:ext cx="3433080" cy="237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십자형 1"/>
            <p:cNvSpPr/>
            <p:nvPr/>
          </p:nvSpPr>
          <p:spPr>
            <a:xfrm rot="2732542">
              <a:off x="-4258111" y="650235"/>
              <a:ext cx="2088232" cy="2160241"/>
            </a:xfrm>
            <a:prstGeom prst="plus">
              <a:avLst>
                <a:gd name="adj" fmla="val 4307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03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14</a:t>
            </a:fld>
            <a:endParaRPr 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그림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11" name="제목 2"/>
          <p:cNvSpPr txBox="1">
            <a:spLocks/>
          </p:cNvSpPr>
          <p:nvPr/>
        </p:nvSpPr>
        <p:spPr>
          <a:xfrm>
            <a:off x="0" y="3212976"/>
            <a:ext cx="9144000" cy="100811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5000" dirty="0"/>
              <a:t>Thank you for attention</a:t>
            </a:r>
            <a:endParaRPr lang="ko-KR" altLang="en-US" sz="5000" dirty="0"/>
          </a:p>
        </p:txBody>
      </p:sp>
      <p:pic>
        <p:nvPicPr>
          <p:cNvPr id="6" name="그림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95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r>
              <a:rPr lang="en-US" altLang="ko-KR" sz="3600" b="1" dirty="0"/>
              <a:t>Contents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0000" y="1817818"/>
            <a:ext cx="4860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Introduce lab people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Introduce lab research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- Presbyopia glasses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- Taste Sensor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- Stretchable display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- </a:t>
            </a:r>
            <a:r>
              <a:rPr lang="en-US" altLang="ja-JP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Interfacial oxidation</a:t>
            </a:r>
            <a:endParaRPr lang="en-US" altLang="ko-KR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7352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5589240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2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/>
              <a:t>Introduction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4897" y="4098747"/>
            <a:ext cx="4590510" cy="187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Name : </a:t>
            </a:r>
            <a:r>
              <a:rPr lang="en-US" altLang="ko-KR" sz="2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Seung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Han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Age : 24   (undergraduate)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Major: Electronic Display Engineering</a:t>
            </a:r>
          </a:p>
        </p:txBody>
      </p:sp>
      <p:pic>
        <p:nvPicPr>
          <p:cNvPr id="8" name="그림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7352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491880" y="1289092"/>
            <a:ext cx="1940611" cy="2794480"/>
          </a:xfrm>
          <a:prstGeom prst="rect">
            <a:avLst/>
          </a:prstGeom>
        </p:spPr>
      </p:pic>
      <p:cxnSp>
        <p:nvCxnSpPr>
          <p:cNvPr id="10" name="직선 연결선 9"/>
          <p:cNvCxnSpPr/>
          <p:nvPr/>
        </p:nvCxnSpPr>
        <p:spPr>
          <a:xfrm>
            <a:off x="251520" y="6165304"/>
            <a:ext cx="864096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55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52536" y="0"/>
            <a:ext cx="9144000" cy="1088740"/>
          </a:xfrm>
        </p:spPr>
        <p:txBody>
          <a:bodyPr/>
          <a:lstStyle/>
          <a:p>
            <a:pPr marL="0" lvl="0" indent="0" algn="ctr">
              <a:buNone/>
              <a:defRPr lang="ko-KR" altLang="en-US"/>
            </a:pPr>
            <a:r>
              <a:rPr lang="en-US" altLang="ko-KR" sz="3500" b="1" dirty="0"/>
              <a:t>Introduction of ED Lab Personnel</a:t>
            </a:r>
            <a:endParaRPr lang="ko-KR" altLang="en-US" sz="3500" b="1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4788024" y="908720"/>
            <a:ext cx="1838319" cy="1432922"/>
            <a:chOff x="3997772" y="1040021"/>
            <a:chExt cx="1838319" cy="1432922"/>
          </a:xfrm>
        </p:grpSpPr>
        <p:pic>
          <p:nvPicPr>
            <p:cNvPr id="1026" name="Picture 2" descr="C:\Users\june\Desktop\교수님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471" y="1040021"/>
              <a:ext cx="1108015" cy="1160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97772" y="2165166"/>
              <a:ext cx="1838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Byung Seoung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Bae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2214728" y="3717032"/>
            <a:ext cx="6957088" cy="1564352"/>
            <a:chOff x="1391956" y="3799930"/>
            <a:chExt cx="6957088" cy="1564352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69684" y="3832869"/>
              <a:ext cx="936104" cy="11860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98946" y="3860064"/>
              <a:ext cx="867472" cy="114557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Picture 1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72936" y="3799930"/>
              <a:ext cx="942038" cy="12243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37526" y="3804961"/>
              <a:ext cx="944298" cy="119706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45853" y="3834759"/>
              <a:ext cx="1020787" cy="116882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4" name="TextBox 23"/>
            <p:cNvSpPr txBox="1"/>
            <p:nvPr/>
          </p:nvSpPr>
          <p:spPr>
            <a:xfrm>
              <a:off x="1391956" y="5056505"/>
              <a:ext cx="1483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err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YoungJo</a:t>
              </a:r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 Baek</a:t>
              </a:r>
              <a:endPara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85688" y="5039837"/>
              <a:ext cx="1732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Sang Ho Hwang</a:t>
              </a:r>
              <a:endParaRPr lang="en-US" altLang="ko-KR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31422" y="5055184"/>
              <a:ext cx="1290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Min Su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Kang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48887" y="5055183"/>
              <a:ext cx="12227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Ye Rin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Han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75245" y="5052096"/>
              <a:ext cx="1473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Sung Min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Park</a:t>
              </a:r>
            </a:p>
          </p:txBody>
        </p:sp>
      </p:grpSp>
      <p:pic>
        <p:nvPicPr>
          <p:cNvPr id="39" name="그림 38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3258143" y="2276872"/>
            <a:ext cx="5409774" cy="1454155"/>
            <a:chOff x="2187748" y="2365928"/>
            <a:chExt cx="5409774" cy="145415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918" y="2433800"/>
              <a:ext cx="1088828" cy="1150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76081" y="2365928"/>
              <a:ext cx="1158779" cy="11112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187748" y="3511236"/>
              <a:ext cx="1527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Jong Mo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Lee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8737" y="3497296"/>
              <a:ext cx="1838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SeungJae Moon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85354" y="351230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In Hye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Kang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pic>
          <p:nvPicPr>
            <p:cNvPr id="1029" name="Picture 5" descr="C:\Users\june\Desktop\연구원 사진\종모형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112" y="2466988"/>
              <a:ext cx="1030315" cy="1077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제목 1"/>
          <p:cNvSpPr txBox="1">
            <a:spLocks/>
          </p:cNvSpPr>
          <p:nvPr/>
        </p:nvSpPr>
        <p:spPr>
          <a:xfrm>
            <a:off x="-817239" y="1361376"/>
            <a:ext cx="3400577" cy="1088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 lang="ko-KR" altLang="en-US"/>
            </a:pPr>
            <a:r>
              <a:rPr lang="en-US" altLang="ko-K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Professor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2" name="제목 1"/>
          <p:cNvSpPr txBox="1">
            <a:spLocks/>
          </p:cNvSpPr>
          <p:nvPr/>
        </p:nvSpPr>
        <p:spPr>
          <a:xfrm>
            <a:off x="-38868" y="4174300"/>
            <a:ext cx="2936721" cy="104145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Master’s course</a:t>
            </a:r>
          </a:p>
        </p:txBody>
      </p:sp>
      <p:sp>
        <p:nvSpPr>
          <p:cNvPr id="43" name="제목 1"/>
          <p:cNvSpPr txBox="1">
            <a:spLocks/>
          </p:cNvSpPr>
          <p:nvPr/>
        </p:nvSpPr>
        <p:spPr>
          <a:xfrm>
            <a:off x="-88962" y="2673976"/>
            <a:ext cx="2740795" cy="7655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ko-K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Doctor’s</a:t>
            </a:r>
            <a:r>
              <a:rPr lang="en-US" altLang="ko-KR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course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-38867" y="5725708"/>
            <a:ext cx="3621857" cy="1088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Undergraduate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6" name="그림 35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>
            <a:off x="2168945" y="5244578"/>
            <a:ext cx="7151161" cy="1448478"/>
            <a:chOff x="2172021" y="5291389"/>
            <a:chExt cx="7151161" cy="1448478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38077" y="5332546"/>
              <a:ext cx="906323" cy="113721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2" name="TextBox 31"/>
            <p:cNvSpPr txBox="1"/>
            <p:nvPr/>
          </p:nvSpPr>
          <p:spPr>
            <a:xfrm>
              <a:off x="2172021" y="6432089"/>
              <a:ext cx="15977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Hee Chan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Yang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pic>
          <p:nvPicPr>
            <p:cNvPr id="1027" name="Picture 3" descr="C:\Users\june\Desktop\연구원 사진\강석준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284" y="5373709"/>
              <a:ext cx="983099" cy="1058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june\Desktop\연구원 사진\송평섭-.JPG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925" y="5291389"/>
              <a:ext cx="950050" cy="1189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622346" y="6432090"/>
              <a:ext cx="1784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Pyeong Seob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Song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0267" y="6416743"/>
              <a:ext cx="147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Seok Jun </a:t>
              </a:r>
              <a:r>
                <a:rPr lang="en-US" altLang="ko-KR" sz="1400" b="1" dirty="0">
                  <a:latin typeface="함초롬바탕" panose="02030504000101010101" pitchFamily="18" charset="-127"/>
                  <a:ea typeface="함초롬바탕" panose="02030504000101010101" pitchFamily="18" charset="-127"/>
                  <a:cs typeface="함초롬바탕" panose="02030504000101010101" pitchFamily="18" charset="-127"/>
                </a:rPr>
                <a:t>Kang</a:t>
              </a:r>
              <a:endParaRPr lang="ko-KR" altLang="en-US" sz="14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786" y="5292677"/>
              <a:ext cx="974936" cy="118774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676160" y="6408967"/>
              <a:ext cx="1154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Seung</a:t>
              </a:r>
              <a:r>
                <a:rPr lang="en-US" altLang="ko-KR" sz="14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Han</a:t>
              </a:r>
              <a:endParaRPr lang="ko-KR" altLang="en-US" sz="14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758" y="5352386"/>
              <a:ext cx="788478" cy="10519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30469" y="6387433"/>
              <a:ext cx="1492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Seo Gwon </a:t>
              </a:r>
              <a:r>
                <a:rPr lang="en-US" altLang="ko-KR" sz="14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Kim</a:t>
              </a:r>
              <a:endParaRPr lang="ko-KR" altLang="en-US" sz="14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24120" y="6651635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43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My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33893" y="5658830"/>
            <a:ext cx="7394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 am analyzing the </a:t>
            </a:r>
            <a:r>
              <a:rPr lang="en-US" altLang="ja-JP" sz="3200" b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glasses</a:t>
            </a:r>
            <a:endParaRPr lang="ko-KR" altLang="en-US" sz="3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4" name="그림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825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University</a:t>
            </a:r>
            <a:r>
              <a:rPr lang="en-US" altLang="ko-KR" sz="825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of the </a:t>
            </a:r>
            <a:r>
              <a:rPr lang="en-US" altLang="ko-KR" sz="825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825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825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ë¸ì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77764"/>
            <a:ext cx="2874386" cy="4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1095461"/>
            <a:ext cx="3057247" cy="593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</a:t>
            </a:r>
          </a:p>
        </p:txBody>
      </p:sp>
    </p:spTree>
    <p:extLst>
      <p:ext uri="{BB962C8B-B14F-4D97-AF65-F5344CB8AC3E}">
        <p14:creationId xmlns:p14="http://schemas.microsoft.com/office/powerpoint/2010/main" val="322327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My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907704" y="1930738"/>
            <a:ext cx="4958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What is the Presbyopia? </a:t>
            </a:r>
            <a:endParaRPr lang="ko-KR" altLang="en-US" sz="32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4" name="그림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050" name="Picture 2" descr="presbyopia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9" r="402"/>
          <a:stretch/>
        </p:blipFill>
        <p:spPr bwMode="auto">
          <a:xfrm>
            <a:off x="4788024" y="2959258"/>
            <a:ext cx="3327190" cy="2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byopia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" b="56576"/>
          <a:stretch/>
        </p:blipFill>
        <p:spPr bwMode="auto">
          <a:xfrm>
            <a:off x="540000" y="3077165"/>
            <a:ext cx="3675310" cy="24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51520" y="1095461"/>
            <a:ext cx="3057247" cy="593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</a:t>
            </a:r>
          </a:p>
        </p:txBody>
      </p:sp>
    </p:spTree>
    <p:extLst>
      <p:ext uri="{BB962C8B-B14F-4D97-AF65-F5344CB8AC3E}">
        <p14:creationId xmlns:p14="http://schemas.microsoft.com/office/powerpoint/2010/main" val="372538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My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606871" y="2140446"/>
            <a:ext cx="576064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749011" y="2160919"/>
            <a:ext cx="576064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244389" y="2095892"/>
            <a:ext cx="2339872" cy="33843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216109" y="2095892"/>
            <a:ext cx="432048" cy="170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216109" y="3797270"/>
            <a:ext cx="432047" cy="1673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36089" y="3371374"/>
            <a:ext cx="792088" cy="82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179502" y="2155838"/>
            <a:ext cx="178381" cy="2099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607620" y="3390076"/>
            <a:ext cx="129989" cy="2108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357669" y="3385158"/>
            <a:ext cx="216024" cy="824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3275856" y="1622757"/>
            <a:ext cx="650189" cy="6001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733675" y="1154208"/>
            <a:ext cx="1289382" cy="4598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lens</a:t>
            </a:r>
            <a:endParaRPr lang="ko-KR" altLang="en-US" b="1" dirty="0"/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4800973" y="1631190"/>
            <a:ext cx="672034" cy="4237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flipH="1" flipV="1">
            <a:off x="2531884" y="5250421"/>
            <a:ext cx="1480593" cy="589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2" name="직사각형 31"/>
          <p:cNvSpPr/>
          <p:nvPr/>
        </p:nvSpPr>
        <p:spPr>
          <a:xfrm>
            <a:off x="3813625" y="5840169"/>
            <a:ext cx="1289382" cy="459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ITO</a:t>
            </a:r>
            <a:endParaRPr lang="ko-KR" altLang="en-US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3" name="직선 화살표 연결선 32"/>
          <p:cNvCxnSpPr>
            <a:endCxn id="25" idx="2"/>
          </p:cNvCxnSpPr>
          <p:nvPr/>
        </p:nvCxnSpPr>
        <p:spPr>
          <a:xfrm flipV="1">
            <a:off x="4909805" y="5498971"/>
            <a:ext cx="1762810" cy="2981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직선 화살표 연결선 36"/>
          <p:cNvCxnSpPr/>
          <p:nvPr/>
        </p:nvCxnSpPr>
        <p:spPr>
          <a:xfrm flipH="1">
            <a:off x="2921944" y="3544718"/>
            <a:ext cx="976176" cy="157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3851956" y="3112231"/>
            <a:ext cx="1621052" cy="8074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ko-KR" b="1" dirty="0">
                <a:ln/>
                <a:solidFill>
                  <a:schemeClr val="accent3"/>
                </a:solidFill>
              </a:rPr>
              <a:t>Cholesteric liquid crystal</a:t>
            </a:r>
            <a:endParaRPr lang="ko-KR" altLang="en-US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40" name="직선 화살표 연결선 39"/>
          <p:cNvCxnSpPr>
            <a:endCxn id="11" idx="1"/>
          </p:cNvCxnSpPr>
          <p:nvPr/>
        </p:nvCxnSpPr>
        <p:spPr>
          <a:xfrm>
            <a:off x="5585448" y="3522383"/>
            <a:ext cx="772221" cy="274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82328" y="5836243"/>
            <a:ext cx="93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Front</a:t>
            </a:r>
            <a:endParaRPr lang="ko-KR" alt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050273" y="5811057"/>
            <a:ext cx="7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Side</a:t>
            </a:r>
            <a:endParaRPr lang="ko-KR" altLang="en-US" sz="2000" b="1" dirty="0"/>
          </a:p>
        </p:txBody>
      </p:sp>
      <p:sp>
        <p:nvSpPr>
          <p:cNvPr id="34" name="직사각형 33"/>
          <p:cNvSpPr/>
          <p:nvPr/>
        </p:nvSpPr>
        <p:spPr>
          <a:xfrm>
            <a:off x="251520" y="1095461"/>
            <a:ext cx="3057247" cy="593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</a:t>
            </a:r>
          </a:p>
        </p:txBody>
      </p:sp>
    </p:spTree>
    <p:extLst>
      <p:ext uri="{BB962C8B-B14F-4D97-AF65-F5344CB8AC3E}">
        <p14:creationId xmlns:p14="http://schemas.microsoft.com/office/powerpoint/2010/main" val="13395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10" grpId="0" animBg="1"/>
      <p:bldP spid="24" grpId="0" animBg="1"/>
      <p:bldP spid="25" grpId="0" animBg="1"/>
      <p:bldP spid="11" grpId="0" animBg="1"/>
      <p:bldP spid="32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My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01917"/>
            <a:ext cx="2448272" cy="288031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10427"/>
            <a:ext cx="2592288" cy="2971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4448" y="5460111"/>
            <a:ext cx="181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&lt; Off state &gt; 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21850" y="5460111"/>
            <a:ext cx="20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/>
              <a:t>&lt; On state &gt;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095461"/>
            <a:ext cx="3057247" cy="593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</a:t>
            </a:r>
          </a:p>
        </p:txBody>
      </p:sp>
    </p:spTree>
    <p:extLst>
      <p:ext uri="{BB962C8B-B14F-4D97-AF65-F5344CB8AC3E}">
        <p14:creationId xmlns:p14="http://schemas.microsoft.com/office/powerpoint/2010/main" val="357768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43016" y="6505801"/>
            <a:ext cx="1828800" cy="365125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-6721"/>
            <a:ext cx="9144000" cy="109546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3600" b="1" dirty="0">
                <a:ea typeface="함초롬바탕" panose="02030504000101010101" pitchFamily="18" charset="-127"/>
                <a:cs typeface="함초롬바탕" panose="02030504000101010101" pitchFamily="18" charset="-127"/>
              </a:rPr>
              <a:t>ED Lab Research</a:t>
            </a:r>
            <a:endParaRPr lang="ko-KR" altLang="en-US" sz="3600" b="1" dirty="0"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0" y="108874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그림 3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000" y="0"/>
            <a:ext cx="720000" cy="720000"/>
          </a:xfrm>
          <a:prstGeom prst="rect">
            <a:avLst/>
          </a:prstGeom>
        </p:spPr>
      </p:pic>
      <p:pic>
        <p:nvPicPr>
          <p:cNvPr id="10" name="그림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000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2A47B-36E7-481D-8116-3A3247AE2616}"/>
              </a:ext>
            </a:extLst>
          </p:cNvPr>
          <p:cNvSpPr txBox="1"/>
          <p:nvPr/>
        </p:nvSpPr>
        <p:spPr>
          <a:xfrm>
            <a:off x="-3696" y="6595373"/>
            <a:ext cx="91476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Exchange Meeting, January 08, 2019, University of the </a:t>
            </a:r>
            <a:r>
              <a:rPr lang="en-US" altLang="ko-KR" sz="1000" b="1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Ryukyus</a:t>
            </a:r>
            <a:r>
              <a:rPr lang="en-US" altLang="ko-KR" sz="1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Okinawa, Japan</a:t>
            </a:r>
            <a:endParaRPr lang="ko-KR" altLang="en-US" sz="1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364" y="1439732"/>
            <a:ext cx="27363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Taste sensor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195438" y="3420640"/>
            <a:ext cx="720815" cy="474093"/>
          </a:xfrm>
          <a:prstGeom prst="rightArrow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0" name="Picture 4" descr="ë¯¸ê°ì¼ìì ëí ì´ë¯¸ì§ ê²ìê²°ê³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617" y="2308170"/>
            <a:ext cx="3469383" cy="29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64" y="2299460"/>
            <a:ext cx="3600400" cy="3190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5364" y="5627686"/>
            <a:ext cx="3800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&lt;The process of feeling taste&gt;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22161" y="5627685"/>
            <a:ext cx="336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&lt;Taste sensor developed by Japanese company&gt;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94599918"/>
      </p:ext>
    </p:extLst>
  </p:cSld>
  <p:clrMapOvr>
    <a:masterClrMapping/>
  </p:clrMapOvr>
</p:sld>
</file>

<file path=ppt/theme/theme1.xml><?xml version="1.0" encoding="utf-8"?>
<a:theme xmlns:a="http://schemas.openxmlformats.org/drawingml/2006/main" name="모던템플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모던템플릿</Template>
  <TotalTime>2804</TotalTime>
  <Words>1167</Words>
  <Application>Microsoft Office PowerPoint</Application>
  <PresentationFormat>화면 슬라이드 쇼(4:3)</PresentationFormat>
  <Paragraphs>171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한컴 고딕</vt:lpstr>
      <vt:lpstr>함초롬바탕</vt:lpstr>
      <vt:lpstr>Arial</vt:lpstr>
      <vt:lpstr>Georgia</vt:lpstr>
      <vt:lpstr>모던템플릿</vt:lpstr>
      <vt:lpstr>Introduction to ED Lab</vt:lpstr>
      <vt:lpstr>Contents</vt:lpstr>
      <vt:lpstr>Introduction</vt:lpstr>
      <vt:lpstr>Introduction of ED Lab Personnel</vt:lpstr>
      <vt:lpstr>My Research</vt:lpstr>
      <vt:lpstr>My Research</vt:lpstr>
      <vt:lpstr>My Research</vt:lpstr>
      <vt:lpstr>My Research</vt:lpstr>
      <vt:lpstr>ED Lab Research</vt:lpstr>
      <vt:lpstr>ED Lab Research</vt:lpstr>
      <vt:lpstr>ED Lab Research</vt:lpstr>
      <vt:lpstr>ED Lab Research</vt:lpstr>
      <vt:lpstr>ED Lab Research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ED Lab</dc:title>
  <dc:creator>Windows 사용자</dc:creator>
  <cp:lastModifiedBy>B. S. Bae</cp:lastModifiedBy>
  <cp:revision>152</cp:revision>
  <dcterms:created xsi:type="dcterms:W3CDTF">2018-08-29T05:43:07Z</dcterms:created>
  <dcterms:modified xsi:type="dcterms:W3CDTF">2019-01-07T09:13:23Z</dcterms:modified>
</cp:coreProperties>
</file>