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BC2"/>
    <a:srgbClr val="426A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39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843808" y="2130425"/>
            <a:ext cx="5614392" cy="2306687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0" y="0"/>
            <a:ext cx="1835696" cy="6858000"/>
          </a:xfrm>
          <a:prstGeom prst="rect">
            <a:avLst/>
          </a:prstGeom>
          <a:solidFill>
            <a:schemeClr val="accent1">
              <a:lumMod val="40000"/>
              <a:lumOff val="60000"/>
              <a:alpha val="85000"/>
            </a:schemeClr>
          </a:solidFill>
          <a:ln>
            <a:solidFill>
              <a:schemeClr val="accent1">
                <a:lumMod val="40000"/>
                <a:lumOff val="60000"/>
                <a:alpha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2153072"/>
            <a:ext cx="8242300" cy="251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996"/>
          <a:stretch/>
        </p:blipFill>
        <p:spPr bwMode="auto">
          <a:xfrm>
            <a:off x="434156" y="2153072"/>
            <a:ext cx="1401540" cy="251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직사각형 18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tx2">
              <a:lumMod val="75000"/>
              <a:alpha val="95000"/>
            </a:schemeClr>
          </a:solidFill>
          <a:ln>
            <a:solidFill>
              <a:schemeClr val="tx2">
                <a:lumMod val="75000"/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tx2">
              <a:lumMod val="75000"/>
              <a:alpha val="95000"/>
            </a:schemeClr>
          </a:solidFill>
          <a:ln>
            <a:solidFill>
              <a:schemeClr val="tx2">
                <a:lumMod val="75000"/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670571"/>
            <a:ext cx="12557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64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14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4228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각 삼각형 7"/>
          <p:cNvSpPr/>
          <p:nvPr userDrawn="1"/>
        </p:nvSpPr>
        <p:spPr>
          <a:xfrm flipV="1">
            <a:off x="0" y="0"/>
            <a:ext cx="9144000" cy="6858000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tx2">
              <a:lumMod val="75000"/>
              <a:alpha val="95000"/>
            </a:schemeClr>
          </a:solidFill>
          <a:ln>
            <a:solidFill>
              <a:schemeClr val="tx2">
                <a:lumMod val="75000"/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-1653" y="0"/>
            <a:ext cx="9144000" cy="116632"/>
          </a:xfrm>
          <a:prstGeom prst="rect">
            <a:avLst/>
          </a:prstGeom>
          <a:solidFill>
            <a:schemeClr val="tx2">
              <a:lumMod val="75000"/>
              <a:alpha val="95000"/>
            </a:schemeClr>
          </a:solidFill>
          <a:ln>
            <a:solidFill>
              <a:schemeClr val="tx2">
                <a:lumMod val="75000"/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5349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318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99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583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57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522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802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C29623-A90E-4ACA-9DC0-7BB1E78BD838}" type="datetimeFigureOut">
              <a:rPr lang="ko-KR" altLang="en-US" smtClean="0"/>
              <a:t>2019-01-07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A31A14-32F0-4106-AD61-F344EFAB5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530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직사각형 2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tx2">
              <a:lumMod val="75000"/>
              <a:alpha val="95000"/>
            </a:schemeClr>
          </a:solidFill>
          <a:ln>
            <a:solidFill>
              <a:schemeClr val="tx2">
                <a:lumMod val="75000"/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tx2">
              <a:lumMod val="75000"/>
              <a:alpha val="95000"/>
            </a:schemeClr>
          </a:solidFill>
          <a:ln>
            <a:solidFill>
              <a:schemeClr val="tx2">
                <a:lumMod val="75000"/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7871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7.png"/><Relationship Id="rId7" Type="http://schemas.openxmlformats.org/officeDocument/2006/relationships/image" Target="../media/image5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97768" y="2132856"/>
            <a:ext cx="8748464" cy="2376264"/>
          </a:xfrm>
        </p:spPr>
        <p:txBody>
          <a:bodyPr anchor="ctr"/>
          <a:lstStyle/>
          <a:p>
            <a:r>
              <a:rPr lang="en-US" altLang="ko-KR" sz="3200" b="1" spc="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Comprehensive study </a:t>
            </a:r>
            <a:br>
              <a:rPr lang="en-US" altLang="ko-KR" sz="3200" b="1" spc="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altLang="ko-KR" sz="3200" b="1" spc="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 the electrical properties of AZO films fabricated by RF-sputtering</a:t>
            </a:r>
            <a:endParaRPr lang="ko-KR" altLang="en-US" sz="3200" spc="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1259632" y="4797152"/>
            <a:ext cx="7452320" cy="1008112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altLang="ko-KR" sz="2000" b="1" spc="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Electronic Device LAB, </a:t>
            </a:r>
            <a:r>
              <a:rPr lang="en-US" altLang="ko-KR" sz="2000" b="1" spc="1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Hoseo</a:t>
            </a:r>
            <a:r>
              <a:rPr lang="en-US" altLang="ko-KR" sz="2000" b="1" spc="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University</a:t>
            </a:r>
          </a:p>
          <a:p>
            <a:pPr algn="r"/>
            <a:r>
              <a:rPr lang="en-US" altLang="ko-KR" sz="2000" b="1" spc="1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Baebang-eup</a:t>
            </a:r>
            <a:r>
              <a:rPr lang="en-US" altLang="ko-KR" sz="2000" b="1" spc="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altLang="ko-KR" sz="2000" b="1" spc="1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Asan</a:t>
            </a:r>
            <a:r>
              <a:rPr lang="en-US" altLang="ko-KR" sz="2000" b="1" spc="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City, </a:t>
            </a:r>
            <a:r>
              <a:rPr lang="en-US" altLang="ko-KR" sz="2000" b="1" spc="1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Chungnam</a:t>
            </a:r>
            <a:endParaRPr lang="en-US" altLang="ko-KR" sz="2000" b="1" spc="1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endParaRPr lang="en-US" altLang="ko-KR" sz="2000" b="1" spc="1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altLang="ko-KR" sz="2000" b="1" spc="1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SeoGwon</a:t>
            </a:r>
            <a:r>
              <a:rPr lang="en-US" altLang="ko-KR" sz="2000" b="1" spc="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Kim</a:t>
            </a:r>
          </a:p>
        </p:txBody>
      </p:sp>
    </p:spTree>
    <p:extLst>
      <p:ext uri="{BB962C8B-B14F-4D97-AF65-F5344CB8AC3E}">
        <p14:creationId xmlns:p14="http://schemas.microsoft.com/office/powerpoint/2010/main" val="2898857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4016" y="2204864"/>
            <a:ext cx="8748464" cy="2376264"/>
          </a:xfrm>
        </p:spPr>
        <p:txBody>
          <a:bodyPr anchor="ctr"/>
          <a:lstStyle/>
          <a:p>
            <a:r>
              <a:rPr lang="en-US" altLang="ko-KR" sz="3200" b="1" spc="100" dirty="0">
                <a:latin typeface="Segoe UI" panose="020B0502040204020203" pitchFamily="34" charset="0"/>
                <a:cs typeface="Segoe UI" panose="020B0502040204020203" pitchFamily="34" charset="0"/>
              </a:rPr>
              <a:t>Thank you.</a:t>
            </a:r>
            <a:endParaRPr lang="ko-KR" altLang="en-US" sz="3200" spc="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352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-262880" y="620688"/>
            <a:ext cx="5482952" cy="1044426"/>
          </a:xfrm>
        </p:spPr>
        <p:txBody>
          <a:bodyPr anchor="ctr">
            <a:normAutofit/>
          </a:bodyPr>
          <a:lstStyle/>
          <a:p>
            <a:r>
              <a:rPr lang="en-US" altLang="ko-KR" sz="3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Table of contents</a:t>
            </a:r>
            <a:endParaRPr lang="ko-KR" altLang="en-US" sz="3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>
          <a:xfrm>
            <a:off x="1259632" y="1268760"/>
            <a:ext cx="5421288" cy="4752528"/>
          </a:xfrm>
        </p:spPr>
        <p:txBody>
          <a:bodyPr anchor="ctr">
            <a:noAutofit/>
          </a:bodyPr>
          <a:lstStyle/>
          <a:p>
            <a:pPr>
              <a:lnSpc>
                <a:spcPct val="250000"/>
              </a:lnSpc>
            </a:pPr>
            <a:r>
              <a:rPr lang="en-US" altLang="ko-KR" sz="28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Introduction</a:t>
            </a:r>
          </a:p>
          <a:p>
            <a:pPr>
              <a:lnSpc>
                <a:spcPct val="250000"/>
              </a:lnSpc>
            </a:pPr>
            <a:r>
              <a:rPr lang="en-US" altLang="ko-KR" sz="28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Experiment</a:t>
            </a:r>
          </a:p>
          <a:p>
            <a:pPr>
              <a:lnSpc>
                <a:spcPct val="250000"/>
              </a:lnSpc>
            </a:pPr>
            <a:r>
              <a:rPr lang="en-US" altLang="ko-KR" sz="28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Result &amp; Discussion</a:t>
            </a:r>
          </a:p>
          <a:p>
            <a:pPr>
              <a:lnSpc>
                <a:spcPct val="250000"/>
              </a:lnSpc>
            </a:pPr>
            <a:r>
              <a:rPr lang="en-US" altLang="ko-KR" sz="28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Conclusion</a:t>
            </a:r>
            <a:endParaRPr lang="ko-KR" altLang="en-US" sz="2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822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2513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Ⅰ. Introduction</a:t>
            </a:r>
            <a:endParaRPr lang="ko-KR" alt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9" name="그룹 28"/>
          <p:cNvGrpSpPr/>
          <p:nvPr/>
        </p:nvGrpSpPr>
        <p:grpSpPr>
          <a:xfrm>
            <a:off x="683568" y="3429000"/>
            <a:ext cx="7920880" cy="2952328"/>
            <a:chOff x="611560" y="840345"/>
            <a:chExt cx="7920880" cy="2892503"/>
          </a:xfrm>
        </p:grpSpPr>
        <p:grpSp>
          <p:nvGrpSpPr>
            <p:cNvPr id="9" name="그룹 8"/>
            <p:cNvGrpSpPr/>
            <p:nvPr/>
          </p:nvGrpSpPr>
          <p:grpSpPr>
            <a:xfrm>
              <a:off x="611560" y="840345"/>
              <a:ext cx="7920880" cy="2892503"/>
              <a:chOff x="395536" y="750188"/>
              <a:chExt cx="7920880" cy="2892503"/>
            </a:xfrm>
          </p:grpSpPr>
          <p:grpSp>
            <p:nvGrpSpPr>
              <p:cNvPr id="7" name="그룹 6"/>
              <p:cNvGrpSpPr/>
              <p:nvPr/>
            </p:nvGrpSpPr>
            <p:grpSpPr>
              <a:xfrm>
                <a:off x="395536" y="828001"/>
                <a:ext cx="7920880" cy="2814690"/>
                <a:chOff x="539552" y="879390"/>
                <a:chExt cx="7920880" cy="2814690"/>
              </a:xfrm>
            </p:grpSpPr>
            <p:sp>
              <p:nvSpPr>
                <p:cNvPr id="2" name="모서리가 둥근 직사각형 1"/>
                <p:cNvSpPr/>
                <p:nvPr/>
              </p:nvSpPr>
              <p:spPr>
                <a:xfrm>
                  <a:off x="539552" y="1124744"/>
                  <a:ext cx="7920880" cy="2569336"/>
                </a:xfrm>
                <a:prstGeom prst="roundRect">
                  <a:avLst/>
                </a:prstGeom>
                <a:noFill/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" name="직사각형 2"/>
                <p:cNvSpPr/>
                <p:nvPr/>
              </p:nvSpPr>
              <p:spPr>
                <a:xfrm>
                  <a:off x="1115616" y="879390"/>
                  <a:ext cx="1368152" cy="490707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1115616" y="750188"/>
                <a:ext cx="129614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3600" b="1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AZO</a:t>
                </a:r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786408" y="1529365"/>
              <a:ext cx="7632848" cy="22012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altLang="ko-KR" sz="2000" b="1" dirty="0">
                  <a:solidFill>
                    <a:srgbClr val="C00000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An attention as a transparent conductive oxide(TCO) material in a solar cell.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endParaRPr lang="en-US" altLang="ko-KR" sz="2000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altLang="ko-KR" sz="2000" b="1" dirty="0">
                  <a:solidFill>
                    <a:srgbClr val="C00000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An alternative material that require mass production and low price.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endParaRPr lang="en-US" altLang="ko-KR" sz="2000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altLang="ko-KR" sz="2000" b="1" dirty="0">
                  <a:solidFill>
                    <a:srgbClr val="C00000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 good material properties and transparent of solar energy. </a:t>
              </a: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683568" y="855593"/>
            <a:ext cx="7920880" cy="2339391"/>
            <a:chOff x="611560" y="3584988"/>
            <a:chExt cx="7920880" cy="2339391"/>
          </a:xfrm>
        </p:grpSpPr>
        <p:sp>
          <p:nvSpPr>
            <p:cNvPr id="14" name="모서리가 둥근 직사각형 13"/>
            <p:cNvSpPr/>
            <p:nvPr/>
          </p:nvSpPr>
          <p:spPr>
            <a:xfrm>
              <a:off x="4644008" y="3908155"/>
              <a:ext cx="3888432" cy="2016224"/>
            </a:xfrm>
            <a:prstGeom prst="roundRect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모서리가 둥근 직사각형 18"/>
            <p:cNvSpPr/>
            <p:nvPr/>
          </p:nvSpPr>
          <p:spPr>
            <a:xfrm>
              <a:off x="611560" y="3908155"/>
              <a:ext cx="3888432" cy="2016224"/>
            </a:xfrm>
            <a:prstGeom prst="roundRect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1187624" y="3662801"/>
              <a:ext cx="1368152" cy="4907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5220072" y="3662801"/>
              <a:ext cx="1368152" cy="4907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331640" y="3584988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6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TCO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508104" y="3584988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6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ITO</a:t>
              </a: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683568" y="4361715"/>
              <a:ext cx="3600400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altLang="ko-KR" sz="2000" b="1" dirty="0">
                  <a:solidFill>
                    <a:schemeClr val="tx2">
                      <a:lumMod val="75000"/>
                    </a:schemeClr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High optical transmission.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endParaRPr lang="en-US" altLang="ko-KR" sz="2000" b="1" dirty="0">
                <a:solidFill>
                  <a:schemeClr val="tx2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altLang="ko-KR" sz="2000" b="1" dirty="0">
                  <a:solidFill>
                    <a:schemeClr val="tx2">
                      <a:lumMod val="75000"/>
                    </a:schemeClr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Electrical conductivity close to metals. </a:t>
              </a: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4860032" y="4250570"/>
              <a:ext cx="3456384" cy="16312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altLang="ko-KR" sz="2000" b="1" dirty="0">
                  <a:solidFill>
                    <a:schemeClr val="tx2">
                      <a:lumMod val="75000"/>
                    </a:schemeClr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An excellent electrical properties.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endParaRPr lang="en-US" altLang="ko-KR" sz="2000" b="1" dirty="0">
                <a:solidFill>
                  <a:schemeClr val="tx2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altLang="ko-KR" sz="2000" b="1" dirty="0">
                  <a:solidFill>
                    <a:schemeClr val="tx2">
                      <a:lumMod val="75000"/>
                    </a:schemeClr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 limited resource and high price.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8688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2086" y="998438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AZO films were fabricated on soda-lime-silica glass substrates by using RF-sputter.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altLang="ko-KR" sz="20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target of ZnO:Al2O3 = 98:2wt (99.99%).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318972"/>
              </p:ext>
            </p:extLst>
          </p:nvPr>
        </p:nvGraphicFramePr>
        <p:xfrm>
          <a:off x="251520" y="3068960"/>
          <a:ext cx="3384032" cy="816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200"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err="1"/>
                        <a:t>P</a:t>
                      </a:r>
                      <a:r>
                        <a:rPr lang="en-US" altLang="ko-KR" sz="1100" b="1" dirty="0" err="1"/>
                        <a:t>plasma</a:t>
                      </a:r>
                      <a:endParaRPr lang="ko-KR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err="1"/>
                        <a:t>T</a:t>
                      </a:r>
                      <a:r>
                        <a:rPr lang="en-US" altLang="ko-KR" sz="1100" b="1" dirty="0" err="1"/>
                        <a:t>sub</a:t>
                      </a:r>
                      <a:endParaRPr lang="ko-KR" altLang="en-US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40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/>
                        <a:t>1</a:t>
                      </a:r>
                      <a:r>
                        <a:rPr lang="en-US" altLang="ko-KR" sz="1200" b="1" baseline="30000" dirty="0"/>
                        <a:t>st</a:t>
                      </a:r>
                      <a:r>
                        <a:rPr lang="en-US" altLang="ko-KR" sz="1200" b="1" baseline="0" dirty="0"/>
                        <a:t> type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/>
                        <a:t>50~200W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/>
                        <a:t>RT</a:t>
                      </a:r>
                      <a:endParaRPr lang="ko-KR" altLang="en-US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176191"/>
              </p:ext>
            </p:extLst>
          </p:nvPr>
        </p:nvGraphicFramePr>
        <p:xfrm>
          <a:off x="3707904" y="3068960"/>
          <a:ext cx="5184576" cy="8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8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87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200"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/>
                        <a:t>Annealing</a:t>
                      </a:r>
                      <a:endParaRPr lang="ko-KR" alt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err="1"/>
                        <a:t>Ar</a:t>
                      </a:r>
                      <a:endParaRPr lang="ko-KR" alt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/>
                        <a:t>Time</a:t>
                      </a:r>
                      <a:endParaRPr lang="ko-KR" altLang="en-US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baseline="0" dirty="0"/>
                        <a:t>3</a:t>
                      </a:r>
                      <a:r>
                        <a:rPr lang="en-US" altLang="ko-KR" sz="1200" b="1" baseline="30000" dirty="0"/>
                        <a:t>rd</a:t>
                      </a:r>
                      <a:r>
                        <a:rPr lang="en-US" altLang="ko-KR" sz="1200" b="1" dirty="0"/>
                        <a:t> </a:t>
                      </a:r>
                      <a:r>
                        <a:rPr lang="en-US" altLang="ko-KR" sz="1200" b="1" baseline="0" dirty="0"/>
                        <a:t>type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/>
                        <a:t>RT~500ºC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/>
                        <a:t>3L/min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err="1"/>
                        <a:t>Ar</a:t>
                      </a:r>
                      <a:r>
                        <a:rPr lang="en-US" altLang="ko-KR" sz="1200" b="1" dirty="0"/>
                        <a:t> ambient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/>
                        <a:t>60min</a:t>
                      </a:r>
                      <a:endParaRPr lang="ko-KR" altLang="en-US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192777"/>
              </p:ext>
            </p:extLst>
          </p:nvPr>
        </p:nvGraphicFramePr>
        <p:xfrm>
          <a:off x="251520" y="3957571"/>
          <a:ext cx="3384376" cy="81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8842"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err="1"/>
                        <a:t>P</a:t>
                      </a:r>
                      <a:r>
                        <a:rPr lang="en-US" altLang="ko-KR" sz="1100" b="1" dirty="0" err="1"/>
                        <a:t>plasma</a:t>
                      </a:r>
                      <a:endParaRPr lang="ko-KR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err="1"/>
                        <a:t>T</a:t>
                      </a:r>
                      <a:r>
                        <a:rPr lang="en-US" altLang="ko-KR" sz="1100" b="1" dirty="0" err="1"/>
                        <a:t>sub</a:t>
                      </a:r>
                      <a:endParaRPr lang="ko-KR" altLang="en-US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3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baseline="0" dirty="0"/>
                        <a:t>2</a:t>
                      </a:r>
                      <a:r>
                        <a:rPr lang="en-US" altLang="ko-KR" sz="1200" b="1" baseline="30000" dirty="0"/>
                        <a:t>nd</a:t>
                      </a:r>
                      <a:r>
                        <a:rPr lang="en-US" altLang="ko-KR" sz="1200" b="1" dirty="0"/>
                        <a:t> type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/>
                        <a:t>100W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/>
                        <a:t>RT~400ºC</a:t>
                      </a:r>
                      <a:endParaRPr lang="ko-KR" altLang="en-US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직사각형 10"/>
          <p:cNvSpPr/>
          <p:nvPr/>
        </p:nvSpPr>
        <p:spPr>
          <a:xfrm>
            <a:off x="3347865" y="4863478"/>
            <a:ext cx="225337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Table 1. parameter of  thin films</a:t>
            </a:r>
            <a:endParaRPr lang="ko-KR" altLang="en-US" sz="1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213526"/>
              </p:ext>
            </p:extLst>
          </p:nvPr>
        </p:nvGraphicFramePr>
        <p:xfrm>
          <a:off x="3707904" y="3958606"/>
          <a:ext cx="5184576" cy="8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8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87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200"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/>
                        <a:t>Annealing</a:t>
                      </a:r>
                      <a:endParaRPr lang="ko-KR" alt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err="1"/>
                        <a:t>Ar</a:t>
                      </a:r>
                      <a:endParaRPr lang="ko-KR" alt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/>
                        <a:t>Time</a:t>
                      </a:r>
                      <a:endParaRPr lang="ko-KR" altLang="en-US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baseline="0" dirty="0"/>
                        <a:t>4</a:t>
                      </a:r>
                      <a:r>
                        <a:rPr lang="en-US" altLang="ko-KR" sz="1200" b="1" baseline="30000" dirty="0"/>
                        <a:t>th</a:t>
                      </a:r>
                      <a:r>
                        <a:rPr lang="en-US" altLang="ko-KR" sz="1200" b="1" baseline="0" dirty="0"/>
                        <a:t> type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/>
                        <a:t>RT~500ºC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/>
                        <a:t>3L/min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err="1"/>
                        <a:t>Ar</a:t>
                      </a:r>
                      <a:r>
                        <a:rPr lang="en-US" altLang="ko-KR" sz="1200" b="1" dirty="0"/>
                        <a:t> ambient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/>
                        <a:t>60min</a:t>
                      </a:r>
                      <a:endParaRPr lang="ko-KR" altLang="en-US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7504" y="2513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Ⅱ. Experiment</a:t>
            </a:r>
            <a:endParaRPr lang="ko-KR" alt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160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07504" y="2513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Ⅲ. Result and discussion</a:t>
            </a:r>
            <a:endParaRPr lang="ko-KR" alt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755576" y="1017122"/>
            <a:ext cx="7488831" cy="3603251"/>
            <a:chOff x="1343979" y="1052736"/>
            <a:chExt cx="6684405" cy="2880190"/>
          </a:xfrm>
        </p:grpSpPr>
        <p:sp>
          <p:nvSpPr>
            <p:cNvPr id="2" name="직사각형 1"/>
            <p:cNvSpPr/>
            <p:nvPr/>
          </p:nvSpPr>
          <p:spPr>
            <a:xfrm>
              <a:off x="1343979" y="1052736"/>
              <a:ext cx="6684405" cy="28801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6" name="그룹 15"/>
            <p:cNvGrpSpPr/>
            <p:nvPr/>
          </p:nvGrpSpPr>
          <p:grpSpPr>
            <a:xfrm>
              <a:off x="1409818" y="1052736"/>
              <a:ext cx="6306194" cy="2824321"/>
              <a:chOff x="1415988" y="620688"/>
              <a:chExt cx="6306194" cy="2824321"/>
            </a:xfrm>
          </p:grpSpPr>
          <p:grpSp>
            <p:nvGrpSpPr>
              <p:cNvPr id="17" name="그룹 16"/>
              <p:cNvGrpSpPr/>
              <p:nvPr/>
            </p:nvGrpSpPr>
            <p:grpSpPr>
              <a:xfrm>
                <a:off x="1415988" y="620688"/>
                <a:ext cx="6306194" cy="2639882"/>
                <a:chOff x="1074118" y="620688"/>
                <a:chExt cx="6306194" cy="2639882"/>
              </a:xfrm>
            </p:grpSpPr>
            <p:grpSp>
              <p:nvGrpSpPr>
                <p:cNvPr id="19" name="그룹 18"/>
                <p:cNvGrpSpPr/>
                <p:nvPr/>
              </p:nvGrpSpPr>
              <p:grpSpPr>
                <a:xfrm>
                  <a:off x="4440651" y="646900"/>
                  <a:ext cx="2939661" cy="2537651"/>
                  <a:chOff x="1456949" y="1179381"/>
                  <a:chExt cx="5275291" cy="4553875"/>
                </a:xfrm>
              </p:grpSpPr>
              <p:pic>
                <p:nvPicPr>
                  <p:cNvPr id="34" name="그림 33"/>
                  <p:cNvPicPr>
                    <a:picLocks noChangeAspect="1"/>
                  </p:cNvPicPr>
                  <p:nvPr/>
                </p:nvPicPr>
                <p:blipFill rotWithShape="1">
                  <a:blip r:embed="rId2"/>
                  <a:srcRect l="19482" t="9988" r="6240" b="13190"/>
                  <a:stretch/>
                </p:blipFill>
                <p:spPr>
                  <a:xfrm>
                    <a:off x="2339752" y="1628800"/>
                    <a:ext cx="4392488" cy="3456384"/>
                  </a:xfrm>
                  <a:prstGeom prst="rect">
                    <a:avLst/>
                  </a:prstGeom>
                </p:spPr>
              </p:pic>
              <p:sp>
                <p:nvSpPr>
                  <p:cNvPr id="35" name="직사각형 34"/>
                  <p:cNvSpPr/>
                  <p:nvPr/>
                </p:nvSpPr>
                <p:spPr>
                  <a:xfrm>
                    <a:off x="2339752" y="1700808"/>
                    <a:ext cx="4392488" cy="3600399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grpSp>
                <p:nvGrpSpPr>
                  <p:cNvPr id="36" name="그룹 35"/>
                  <p:cNvGrpSpPr/>
                  <p:nvPr/>
                </p:nvGrpSpPr>
                <p:grpSpPr>
                  <a:xfrm>
                    <a:off x="2339752" y="5301207"/>
                    <a:ext cx="4392488" cy="432049"/>
                    <a:chOff x="2339752" y="5301207"/>
                    <a:chExt cx="4392488" cy="432049"/>
                  </a:xfrm>
                </p:grpSpPr>
                <p:cxnSp>
                  <p:nvCxnSpPr>
                    <p:cNvPr id="43" name="직선 연결선 42"/>
                    <p:cNvCxnSpPr/>
                    <p:nvPr/>
                  </p:nvCxnSpPr>
                  <p:spPr>
                    <a:xfrm>
                      <a:off x="2555776" y="5301207"/>
                      <a:ext cx="0" cy="72009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pic>
                  <p:nvPicPr>
                    <p:cNvPr id="44" name="그림 43"/>
                    <p:cNvPicPr>
                      <a:picLocks noChangeAspect="1"/>
                    </p:cNvPicPr>
                    <p:nvPr/>
                  </p:nvPicPr>
                  <p:blipFill rotWithShape="1">
                    <a:blip r:embed="rId2"/>
                    <a:srcRect l="19482" t="91612" r="6240"/>
                    <a:stretch/>
                  </p:blipFill>
                  <p:spPr>
                    <a:xfrm>
                      <a:off x="2339752" y="5355845"/>
                      <a:ext cx="4392488" cy="377411"/>
                    </a:xfrm>
                    <a:prstGeom prst="rect">
                      <a:avLst/>
                    </a:prstGeom>
                  </p:spPr>
                </p:pic>
                <p:cxnSp>
                  <p:nvCxnSpPr>
                    <p:cNvPr id="45" name="직선 연결선 44"/>
                    <p:cNvCxnSpPr/>
                    <p:nvPr/>
                  </p:nvCxnSpPr>
                  <p:spPr>
                    <a:xfrm>
                      <a:off x="3563888" y="5301208"/>
                      <a:ext cx="0" cy="72009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직선 연결선 45"/>
                    <p:cNvCxnSpPr/>
                    <p:nvPr/>
                  </p:nvCxnSpPr>
                  <p:spPr>
                    <a:xfrm>
                      <a:off x="4499992" y="5301208"/>
                      <a:ext cx="0" cy="72009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직선 연결선 46"/>
                    <p:cNvCxnSpPr/>
                    <p:nvPr/>
                  </p:nvCxnSpPr>
                  <p:spPr>
                    <a:xfrm>
                      <a:off x="5436096" y="5301208"/>
                      <a:ext cx="0" cy="72009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직선 연결선 47"/>
                    <p:cNvCxnSpPr/>
                    <p:nvPr/>
                  </p:nvCxnSpPr>
                  <p:spPr>
                    <a:xfrm>
                      <a:off x="6444208" y="5301208"/>
                      <a:ext cx="0" cy="72009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7" name="그룹 36"/>
                  <p:cNvGrpSpPr/>
                  <p:nvPr/>
                </p:nvGrpSpPr>
                <p:grpSpPr>
                  <a:xfrm>
                    <a:off x="1907704" y="1179381"/>
                    <a:ext cx="450050" cy="4193835"/>
                    <a:chOff x="1907704" y="1179381"/>
                    <a:chExt cx="450050" cy="4193835"/>
                  </a:xfrm>
                </p:grpSpPr>
                <p:pic>
                  <p:nvPicPr>
                    <p:cNvPr id="39" name="그림 38"/>
                    <p:cNvPicPr>
                      <a:picLocks noChangeAspect="1"/>
                    </p:cNvPicPr>
                    <p:nvPr/>
                  </p:nvPicPr>
                  <p:blipFill rotWithShape="1">
                    <a:blip r:embed="rId2"/>
                    <a:srcRect l="76" r="92618" b="6788"/>
                    <a:stretch/>
                  </p:blipFill>
                  <p:spPr>
                    <a:xfrm>
                      <a:off x="1907704" y="1179381"/>
                      <a:ext cx="432048" cy="4193835"/>
                    </a:xfrm>
                    <a:prstGeom prst="rect">
                      <a:avLst/>
                    </a:prstGeom>
                  </p:spPr>
                </p:pic>
                <p:cxnSp>
                  <p:nvCxnSpPr>
                    <p:cNvPr id="40" name="직선 연결선 39"/>
                    <p:cNvCxnSpPr/>
                    <p:nvPr/>
                  </p:nvCxnSpPr>
                  <p:spPr>
                    <a:xfrm rot="5400000">
                      <a:off x="2321750" y="2636911"/>
                      <a:ext cx="0" cy="72009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직선 연결선 40"/>
                    <p:cNvCxnSpPr/>
                    <p:nvPr/>
                  </p:nvCxnSpPr>
                  <p:spPr>
                    <a:xfrm rot="5400000">
                      <a:off x="2321750" y="3483005"/>
                      <a:ext cx="0" cy="72009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직선 연결선 41"/>
                    <p:cNvCxnSpPr/>
                    <p:nvPr/>
                  </p:nvCxnSpPr>
                  <p:spPr>
                    <a:xfrm rot="5400000">
                      <a:off x="2321750" y="4329099"/>
                      <a:ext cx="0" cy="72009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8" name="TextBox 37"/>
                  <p:cNvSpPr txBox="1"/>
                  <p:nvPr/>
                </p:nvSpPr>
                <p:spPr>
                  <a:xfrm rot="16200000">
                    <a:off x="464092" y="3122256"/>
                    <a:ext cx="2455179" cy="4694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ko-KR" sz="1100" b="1" dirty="0"/>
                      <a:t>Transmittance(%)</a:t>
                    </a:r>
                    <a:endParaRPr lang="ko-KR" altLang="en-US" sz="1100" b="1" dirty="0"/>
                  </a:p>
                </p:txBody>
              </p:sp>
            </p:grpSp>
            <p:grpSp>
              <p:nvGrpSpPr>
                <p:cNvPr id="20" name="그룹 19"/>
                <p:cNvGrpSpPr/>
                <p:nvPr/>
              </p:nvGrpSpPr>
              <p:grpSpPr>
                <a:xfrm>
                  <a:off x="1074118" y="620688"/>
                  <a:ext cx="3629699" cy="2639882"/>
                  <a:chOff x="4686717" y="1149158"/>
                  <a:chExt cx="3629699" cy="2639882"/>
                </a:xfrm>
              </p:grpSpPr>
              <p:grpSp>
                <p:nvGrpSpPr>
                  <p:cNvPr id="21" name="그룹 20"/>
                  <p:cNvGrpSpPr/>
                  <p:nvPr/>
                </p:nvGrpSpPr>
                <p:grpSpPr>
                  <a:xfrm>
                    <a:off x="4971494" y="1149158"/>
                    <a:ext cx="3344922" cy="2639882"/>
                    <a:chOff x="1615183" y="1179381"/>
                    <a:chExt cx="5198042" cy="4625883"/>
                  </a:xfrm>
                </p:grpSpPr>
                <p:pic>
                  <p:nvPicPr>
                    <p:cNvPr id="23" name="그림 22"/>
                    <p:cNvPicPr>
                      <a:picLocks noChangeAspect="1"/>
                    </p:cNvPicPr>
                    <p:nvPr/>
                  </p:nvPicPr>
                  <p:blipFill rotWithShape="1">
                    <a:blip r:embed="rId3"/>
                    <a:srcRect r="93836"/>
                    <a:stretch/>
                  </p:blipFill>
                  <p:spPr>
                    <a:xfrm>
                      <a:off x="1615183" y="1179381"/>
                      <a:ext cx="364529" cy="4499238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4" name="그림 23"/>
                    <p:cNvPicPr>
                      <a:picLocks noChangeAspect="1"/>
                    </p:cNvPicPr>
                    <p:nvPr/>
                  </p:nvPicPr>
                  <p:blipFill rotWithShape="1">
                    <a:blip r:embed="rId3"/>
                    <a:srcRect l="15830" t="9602" r="-1" b="18377"/>
                    <a:stretch/>
                  </p:blipFill>
                  <p:spPr>
                    <a:xfrm>
                      <a:off x="1835696" y="1628800"/>
                      <a:ext cx="4977529" cy="324036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5" name="그림 24"/>
                    <p:cNvPicPr>
                      <a:picLocks noChangeAspect="1"/>
                    </p:cNvPicPr>
                    <p:nvPr/>
                  </p:nvPicPr>
                  <p:blipFill rotWithShape="1">
                    <a:blip r:embed="rId3"/>
                    <a:srcRect l="20206" t="88025" r="16476" b="-2429"/>
                    <a:stretch/>
                  </p:blipFill>
                  <p:spPr>
                    <a:xfrm>
                      <a:off x="2051719" y="5157192"/>
                      <a:ext cx="3744417" cy="648072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26" name="직사각형 25"/>
                    <p:cNvSpPr/>
                    <p:nvPr/>
                  </p:nvSpPr>
                  <p:spPr>
                    <a:xfrm>
                      <a:off x="2051719" y="1772816"/>
                      <a:ext cx="3744417" cy="3456384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cxnSp>
                  <p:nvCxnSpPr>
                    <p:cNvPr id="27" name="직선 연결선 26"/>
                    <p:cNvCxnSpPr/>
                    <p:nvPr/>
                  </p:nvCxnSpPr>
                  <p:spPr>
                    <a:xfrm>
                      <a:off x="1979712" y="2636912"/>
                      <a:ext cx="72007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직선 연결선 27"/>
                    <p:cNvCxnSpPr/>
                    <p:nvPr/>
                  </p:nvCxnSpPr>
                  <p:spPr>
                    <a:xfrm>
                      <a:off x="1979712" y="3501008"/>
                      <a:ext cx="72007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직선 연결선 28"/>
                    <p:cNvCxnSpPr/>
                    <p:nvPr/>
                  </p:nvCxnSpPr>
                  <p:spPr>
                    <a:xfrm>
                      <a:off x="1979712" y="4365104"/>
                      <a:ext cx="72007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직선 연결선 29"/>
                    <p:cNvCxnSpPr/>
                    <p:nvPr/>
                  </p:nvCxnSpPr>
                  <p:spPr>
                    <a:xfrm rot="16200000">
                      <a:off x="2303749" y="5265204"/>
                      <a:ext cx="72007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직선 연결선 30"/>
                    <p:cNvCxnSpPr/>
                    <p:nvPr/>
                  </p:nvCxnSpPr>
                  <p:spPr>
                    <a:xfrm rot="16200000">
                      <a:off x="3359866" y="5265204"/>
                      <a:ext cx="72007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직선 연결선 31"/>
                    <p:cNvCxnSpPr/>
                    <p:nvPr/>
                  </p:nvCxnSpPr>
                  <p:spPr>
                    <a:xfrm rot="16200000">
                      <a:off x="4415983" y="5265204"/>
                      <a:ext cx="72007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직선 연결선 32"/>
                    <p:cNvCxnSpPr/>
                    <p:nvPr/>
                  </p:nvCxnSpPr>
                  <p:spPr>
                    <a:xfrm rot="16200000">
                      <a:off x="5472100" y="5265204"/>
                      <a:ext cx="72007" cy="0"/>
                    </a:xfrm>
                    <a:prstGeom prst="line">
                      <a:avLst/>
                    </a:prstGeom>
                    <a:ln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2" name="TextBox 21"/>
                  <p:cNvSpPr txBox="1"/>
                  <p:nvPr/>
                </p:nvSpPr>
                <p:spPr>
                  <a:xfrm rot="16200000">
                    <a:off x="4133446" y="2262457"/>
                    <a:ext cx="1368151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ko-KR" sz="1100" b="1" dirty="0"/>
                      <a:t>Transmittance(%)</a:t>
                    </a:r>
                    <a:endParaRPr lang="ko-KR" altLang="en-US" sz="1100" b="1" dirty="0"/>
                  </a:p>
                </p:txBody>
              </p:sp>
            </p:grpSp>
          </p:grpSp>
          <p:sp>
            <p:nvSpPr>
              <p:cNvPr id="18" name="TextBox 17"/>
              <p:cNvSpPr txBox="1"/>
              <p:nvPr/>
            </p:nvSpPr>
            <p:spPr>
              <a:xfrm>
                <a:off x="3203848" y="3183399"/>
                <a:ext cx="397278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b="1" dirty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Fig 1. Transmittance of the AZO films.</a:t>
                </a:r>
                <a:endParaRPr lang="ko-KR" altLang="en-US" sz="1100" b="1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49" name="직사각형 48"/>
          <p:cNvSpPr/>
          <p:nvPr/>
        </p:nvSpPr>
        <p:spPr>
          <a:xfrm>
            <a:off x="437709" y="4655987"/>
            <a:ext cx="8496944" cy="14200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Transmittance was measured as an average in the wavelength range of 400~700 nm.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All of the AZO films have a transmittance of more than 80%.</a:t>
            </a:r>
            <a:endParaRPr lang="ko-KR" alt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57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339752" y="764704"/>
            <a:ext cx="4576043" cy="34409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07504" y="2513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Ⅲ. Result and discussion</a:t>
            </a:r>
            <a:endParaRPr lang="ko-KR" alt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35285" y="4653064"/>
            <a:ext cx="8784976" cy="188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Electrical resistivity increase and electron concentration decrease as plasma power increase.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That reason comes from a sputter yield and the films could not be deposited closely.</a:t>
            </a:r>
            <a:endParaRPr lang="ko-KR" alt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54" name="그룹 58"/>
          <p:cNvGrpSpPr/>
          <p:nvPr/>
        </p:nvGrpSpPr>
        <p:grpSpPr>
          <a:xfrm>
            <a:off x="2339752" y="764704"/>
            <a:ext cx="4597131" cy="3440995"/>
            <a:chOff x="2326635" y="548680"/>
            <a:chExt cx="4597131" cy="3440995"/>
          </a:xfrm>
        </p:grpSpPr>
        <p:sp>
          <p:nvSpPr>
            <p:cNvPr id="55" name="TextBox 54"/>
            <p:cNvSpPr txBox="1"/>
            <p:nvPr/>
          </p:nvSpPr>
          <p:spPr>
            <a:xfrm>
              <a:off x="3250399" y="3728065"/>
              <a:ext cx="293921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Fig 2. plasma power dependence</a:t>
              </a:r>
              <a:endParaRPr lang="ko-KR" altLang="en-US" sz="1100" b="1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56" name="그룹 55"/>
            <p:cNvGrpSpPr/>
            <p:nvPr/>
          </p:nvGrpSpPr>
          <p:grpSpPr>
            <a:xfrm>
              <a:off x="2942238" y="574193"/>
              <a:ext cx="3960440" cy="3286855"/>
              <a:chOff x="1403648" y="908720"/>
              <a:chExt cx="5472608" cy="4541837"/>
            </a:xfrm>
          </p:grpSpPr>
          <p:grpSp>
            <p:nvGrpSpPr>
              <p:cNvPr id="67" name="그룹 27"/>
              <p:cNvGrpSpPr/>
              <p:nvPr/>
            </p:nvGrpSpPr>
            <p:grpSpPr>
              <a:xfrm>
                <a:off x="1403648" y="908720"/>
                <a:ext cx="5472608" cy="4541837"/>
                <a:chOff x="1403648" y="908720"/>
                <a:chExt cx="5472608" cy="4541837"/>
              </a:xfrm>
            </p:grpSpPr>
            <p:pic>
              <p:nvPicPr>
                <p:cNvPr id="6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17473" r="31856"/>
                <a:stretch>
                  <a:fillRect/>
                </a:stretch>
              </p:blipFill>
              <p:spPr bwMode="auto">
                <a:xfrm>
                  <a:off x="1403648" y="908720"/>
                  <a:ext cx="4176464" cy="45418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10484" t="4756" r="82527" b="12801"/>
                <a:stretch>
                  <a:fillRect/>
                </a:stretch>
              </p:blipFill>
              <p:spPr bwMode="auto">
                <a:xfrm>
                  <a:off x="5148064" y="1124744"/>
                  <a:ext cx="576064" cy="37444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 l="73386" r="12231" b="11215"/>
                <a:stretch>
                  <a:fillRect/>
                </a:stretch>
              </p:blipFill>
              <p:spPr bwMode="auto">
                <a:xfrm>
                  <a:off x="5690740" y="908720"/>
                  <a:ext cx="1185516" cy="40324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" name="Picture 6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 l="16131" r="36693" b="15854"/>
                <a:stretch>
                  <a:fillRect/>
                </a:stretch>
              </p:blipFill>
              <p:spPr bwMode="auto">
                <a:xfrm>
                  <a:off x="1619672" y="1072470"/>
                  <a:ext cx="3456385" cy="3580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68" name="직사각형 67"/>
              <p:cNvSpPr/>
              <p:nvPr/>
            </p:nvSpPr>
            <p:spPr>
              <a:xfrm>
                <a:off x="1403648" y="1124744"/>
                <a:ext cx="4176464" cy="367240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7" name="타원 56"/>
            <p:cNvSpPr/>
            <p:nvPr/>
          </p:nvSpPr>
          <p:spPr>
            <a:xfrm>
              <a:off x="3518302" y="1916832"/>
              <a:ext cx="360040" cy="648072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8" name="직선 화살표 연결선 57"/>
            <p:cNvCxnSpPr/>
            <p:nvPr/>
          </p:nvCxnSpPr>
          <p:spPr>
            <a:xfrm flipH="1">
              <a:off x="3228512" y="2060848"/>
              <a:ext cx="43380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타원 58"/>
            <p:cNvSpPr/>
            <p:nvPr/>
          </p:nvSpPr>
          <p:spPr>
            <a:xfrm>
              <a:off x="5030470" y="2060848"/>
              <a:ext cx="360040" cy="101065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>
                  <a:solidFill>
                    <a:schemeClr val="tx1"/>
                  </a:solidFill>
                </a:ln>
              </a:endParaRPr>
            </a:p>
          </p:txBody>
        </p:sp>
        <p:cxnSp>
          <p:nvCxnSpPr>
            <p:cNvPr id="60" name="직선 화살표 연결선 59"/>
            <p:cNvCxnSpPr/>
            <p:nvPr/>
          </p:nvCxnSpPr>
          <p:spPr>
            <a:xfrm>
              <a:off x="5220226" y="2924944"/>
              <a:ext cx="43380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 rot="16200000">
              <a:off x="1405853" y="1820210"/>
              <a:ext cx="210317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/>
                <a:t>Electrical resistivity(</a:t>
              </a:r>
              <a:r>
                <a:rPr lang="el-GR" altLang="ko-KR" sz="1100" b="1" dirty="0"/>
                <a:t>Ω</a:t>
              </a:r>
              <a:r>
                <a:rPr lang="en-US" altLang="ko-KR" sz="1100" b="1" dirty="0"/>
                <a:t>cm)</a:t>
              </a:r>
              <a:endParaRPr lang="ko-KR" altLang="en-US" sz="1100" b="1" dirty="0"/>
            </a:p>
          </p:txBody>
        </p:sp>
        <p:sp>
          <p:nvSpPr>
            <p:cNvPr id="62" name="직사각형 61"/>
            <p:cNvSpPr/>
            <p:nvPr/>
          </p:nvSpPr>
          <p:spPr>
            <a:xfrm>
              <a:off x="6012160" y="548680"/>
              <a:ext cx="864096" cy="30243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63" name="그룹 56"/>
            <p:cNvGrpSpPr/>
            <p:nvPr/>
          </p:nvGrpSpPr>
          <p:grpSpPr>
            <a:xfrm>
              <a:off x="6012160" y="548680"/>
              <a:ext cx="681506" cy="2918218"/>
              <a:chOff x="8715030" y="1988840"/>
              <a:chExt cx="681506" cy="2918218"/>
            </a:xfrm>
          </p:grpSpPr>
          <p:pic>
            <p:nvPicPr>
              <p:cNvPr id="6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79422" r="12231" b="11215"/>
              <a:stretch>
                <a:fillRect/>
              </a:stretch>
            </p:blipFill>
            <p:spPr bwMode="auto">
              <a:xfrm>
                <a:off x="8898637" y="1988840"/>
                <a:ext cx="497899" cy="2918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6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73386" r="23639" b="11215"/>
              <a:stretch>
                <a:fillRect/>
              </a:stretch>
            </p:blipFill>
            <p:spPr bwMode="auto">
              <a:xfrm>
                <a:off x="8715030" y="1988840"/>
                <a:ext cx="177450" cy="2918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 rot="5400000">
                  <a:off x="5729833" y="2043929"/>
                  <a:ext cx="2122410" cy="2654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100" b="1" dirty="0"/>
                    <a:t>Electron concentration(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ko-KR" sz="11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1100" b="1" i="1"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en-US" altLang="ko-KR" sz="1100" b="1" i="1" smtClean="0">
                              <a:latin typeface="Cambria Math"/>
                            </a:rPr>
                            <m:t>𝟑</m:t>
                          </m:r>
                        </m:sup>
                      </m:sSup>
                    </m:oMath>
                  </a14:m>
                  <a:r>
                    <a:rPr lang="en-US" altLang="ko-KR" sz="1100" b="1" dirty="0"/>
                    <a:t>)</a:t>
                  </a:r>
                  <a:endParaRPr lang="ko-KR" altLang="en-US" sz="1100" b="1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>
                  <a:off x="5729833" y="2043929"/>
                  <a:ext cx="2122410" cy="26545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1363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8" cstate="print"/>
          <a:srcRect r="88618" b="9313"/>
          <a:stretch>
            <a:fillRect/>
          </a:stretch>
        </p:blipFill>
        <p:spPr bwMode="auto">
          <a:xfrm>
            <a:off x="2483768" y="692696"/>
            <a:ext cx="576064" cy="3046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37292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62726" y="792425"/>
            <a:ext cx="6749634" cy="34409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07504" y="2513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Ⅲ. Result and discussion</a:t>
            </a:r>
            <a:endParaRPr lang="ko-KR" alt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2308091" y="137167"/>
            <a:ext cx="9219608" cy="8332393"/>
            <a:chOff x="2308091" y="-171401"/>
            <a:chExt cx="9219608" cy="8332393"/>
          </a:xfrm>
        </p:grpSpPr>
        <p:sp>
          <p:nvSpPr>
            <p:cNvPr id="25" name="원호 24"/>
            <p:cNvSpPr/>
            <p:nvPr/>
          </p:nvSpPr>
          <p:spPr>
            <a:xfrm rot="11050077">
              <a:off x="3260950" y="-91085"/>
              <a:ext cx="8266749" cy="3082420"/>
            </a:xfrm>
            <a:prstGeom prst="arc">
              <a:avLst>
                <a:gd name="adj1" fmla="val 19204580"/>
                <a:gd name="adj2" fmla="val 21184622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6" name="그룹 25"/>
            <p:cNvGrpSpPr/>
            <p:nvPr/>
          </p:nvGrpSpPr>
          <p:grpSpPr>
            <a:xfrm>
              <a:off x="2463630" y="-171401"/>
              <a:ext cx="4382852" cy="4100026"/>
              <a:chOff x="2463630" y="-171401"/>
              <a:chExt cx="4382852" cy="4100026"/>
            </a:xfrm>
          </p:grpSpPr>
          <p:pic>
            <p:nvPicPr>
              <p:cNvPr id="28" name="Picture 6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r="86523" b="11111"/>
              <a:stretch>
                <a:fillRect/>
              </a:stretch>
            </p:blipFill>
            <p:spPr bwMode="auto">
              <a:xfrm>
                <a:off x="2627784" y="-171401"/>
                <a:ext cx="550414" cy="37098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29" name="타원 28"/>
              <p:cNvSpPr/>
              <p:nvPr/>
            </p:nvSpPr>
            <p:spPr>
              <a:xfrm>
                <a:off x="5059633" y="789481"/>
                <a:ext cx="399754" cy="77681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0" name="타원 29"/>
              <p:cNvSpPr/>
              <p:nvPr/>
            </p:nvSpPr>
            <p:spPr>
              <a:xfrm>
                <a:off x="5260023" y="2034352"/>
                <a:ext cx="399754" cy="776814"/>
              </a:xfrm>
              <a:prstGeom prst="ellipse">
                <a:avLst/>
              </a:pr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1" name="직선 화살표 연결선 30"/>
              <p:cNvCxnSpPr/>
              <p:nvPr/>
            </p:nvCxnSpPr>
            <p:spPr>
              <a:xfrm flipH="1">
                <a:off x="4939018" y="2206163"/>
                <a:ext cx="520882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화살표 연결선 31"/>
              <p:cNvCxnSpPr/>
              <p:nvPr/>
            </p:nvCxnSpPr>
            <p:spPr>
              <a:xfrm>
                <a:off x="5335794" y="866055"/>
                <a:ext cx="476551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3275856" y="3667015"/>
                <a:ext cx="308149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b="1" dirty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Fig 3. substrate temperature dependence</a:t>
                </a:r>
                <a:endParaRPr lang="ko-KR" altLang="en-US" sz="1100" b="1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34" name="Picture 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17970" t="11111" r="14643" b="19469"/>
              <a:stretch>
                <a:fillRect/>
              </a:stretch>
            </p:blipFill>
            <p:spPr bwMode="auto">
              <a:xfrm>
                <a:off x="3256164" y="391727"/>
                <a:ext cx="2669929" cy="30516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35" name="직사각형 34"/>
              <p:cNvSpPr/>
              <p:nvPr/>
            </p:nvSpPr>
            <p:spPr>
              <a:xfrm>
                <a:off x="2946953" y="1603404"/>
                <a:ext cx="3056473" cy="1282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36" name="Picture 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72577" r="11035" b="10653"/>
              <a:stretch>
                <a:fillRect/>
              </a:stretch>
            </p:blipFill>
            <p:spPr bwMode="auto">
              <a:xfrm>
                <a:off x="5919312" y="391727"/>
                <a:ext cx="617051" cy="31467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37" name="Picture 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11706" t="17018" r="27423" b="10653"/>
              <a:stretch>
                <a:fillRect/>
              </a:stretch>
            </p:blipFill>
            <p:spPr bwMode="auto">
              <a:xfrm>
                <a:off x="3339229" y="991109"/>
                <a:ext cx="2586865" cy="25473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38" name="직사각형 37"/>
              <p:cNvSpPr/>
              <p:nvPr/>
            </p:nvSpPr>
            <p:spPr>
              <a:xfrm>
                <a:off x="3034011" y="632943"/>
                <a:ext cx="3076653" cy="27630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39" name="Picture 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17970" t="85841" r="14643"/>
              <a:stretch>
                <a:fillRect/>
              </a:stretch>
            </p:blipFill>
            <p:spPr bwMode="auto">
              <a:xfrm>
                <a:off x="3332448" y="3277993"/>
                <a:ext cx="2593646" cy="544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40" name="TextBox 39"/>
              <p:cNvSpPr txBox="1"/>
              <p:nvPr/>
            </p:nvSpPr>
            <p:spPr>
              <a:xfrm rot="16200000">
                <a:off x="1661396" y="1926979"/>
                <a:ext cx="186607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b="1" dirty="0"/>
                  <a:t>Electrical resistivity(</a:t>
                </a:r>
                <a:r>
                  <a:rPr lang="el-GR" altLang="ko-KR" sz="1100" b="1" dirty="0"/>
                  <a:t>Ω</a:t>
                </a:r>
                <a:r>
                  <a:rPr lang="en-US" altLang="ko-KR" sz="1100" b="1" dirty="0"/>
                  <a:t>cm)</a:t>
                </a:r>
                <a:endParaRPr lang="ko-KR" altLang="en-US" sz="1100" b="1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TextBox 40"/>
                  <p:cNvSpPr txBox="1"/>
                  <p:nvPr/>
                </p:nvSpPr>
                <p:spPr>
                  <a:xfrm rot="5400000">
                    <a:off x="5539415" y="2088884"/>
                    <a:ext cx="2348677" cy="26545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ko-KR" sz="1100" b="1" dirty="0"/>
                      <a:t>Electron concentration(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altLang="ko-KR" sz="11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100" b="1" i="1">
                                <a:latin typeface="Cambria Math"/>
                              </a:rPr>
                              <m:t>𝒄𝒎</m:t>
                            </m:r>
                          </m:e>
                          <m:sup>
                            <m:r>
                              <a:rPr lang="en-US" altLang="ko-KR" sz="11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oMath>
                    </a14:m>
                    <a:r>
                      <a:rPr lang="en-US" altLang="ko-KR" sz="1100" b="1" dirty="0"/>
                      <a:t>)</a:t>
                    </a:r>
                    <a:endParaRPr lang="ko-KR" altLang="en-US" sz="1100" b="1" dirty="0"/>
                  </a:p>
                </p:txBody>
              </p:sp>
            </mc:Choice>
            <mc:Fallback xmlns="">
              <p:sp>
                <p:nvSpPr>
                  <p:cNvPr id="36" name="TextBox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5539415" y="2088884"/>
                    <a:ext cx="2348677" cy="265457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16279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7" name="원호 26"/>
            <p:cNvSpPr/>
            <p:nvPr/>
          </p:nvSpPr>
          <p:spPr>
            <a:xfrm rot="18640560">
              <a:off x="-377674" y="2957865"/>
              <a:ext cx="7888892" cy="2517362"/>
            </a:xfrm>
            <a:prstGeom prst="arc">
              <a:avLst>
                <a:gd name="adj1" fmla="val 19106602"/>
                <a:gd name="adj2" fmla="val 2122422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95536" y="4365104"/>
            <a:ext cx="8568952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155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altLang="ko-KR" sz="155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3528" y="4617850"/>
            <a:ext cx="8784976" cy="188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Electrical resistivity decrease and electron concentration increase as temperature increases.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increased substrate temperature induces supply of energy of formation.</a:t>
            </a:r>
            <a:endParaRPr lang="ko-KR" alt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731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7504" y="764704"/>
            <a:ext cx="8928992" cy="24559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07504" y="2513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Ⅲ. Result and discussion</a:t>
            </a:r>
            <a:endParaRPr lang="ko-KR" alt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3" name="그룹 22"/>
          <p:cNvGrpSpPr/>
          <p:nvPr/>
        </p:nvGrpSpPr>
        <p:grpSpPr>
          <a:xfrm>
            <a:off x="207069" y="764704"/>
            <a:ext cx="9392435" cy="2457252"/>
            <a:chOff x="207069" y="555089"/>
            <a:chExt cx="9392435" cy="2457252"/>
          </a:xfrm>
        </p:grpSpPr>
        <p:grpSp>
          <p:nvGrpSpPr>
            <p:cNvPr id="43" name="그룹 42"/>
            <p:cNvGrpSpPr/>
            <p:nvPr/>
          </p:nvGrpSpPr>
          <p:grpSpPr>
            <a:xfrm>
              <a:off x="251520" y="2749393"/>
              <a:ext cx="9347984" cy="262948"/>
              <a:chOff x="309181" y="3002740"/>
              <a:chExt cx="9347984" cy="262948"/>
            </a:xfrm>
          </p:grpSpPr>
          <p:sp>
            <p:nvSpPr>
              <p:cNvPr id="127" name="TextBox 126"/>
              <p:cNvSpPr txBox="1"/>
              <p:nvPr/>
            </p:nvSpPr>
            <p:spPr>
              <a:xfrm>
                <a:off x="4557653" y="3002740"/>
                <a:ext cx="5099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050" b="1" dirty="0"/>
                  <a:t>Fig 4(b). Annealing temperature dependence : substrate temperature</a:t>
                </a:r>
                <a:endParaRPr lang="ko-KR" altLang="en-US" sz="1050" b="1" dirty="0"/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309181" y="3004078"/>
                <a:ext cx="450089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050" b="1" dirty="0"/>
                  <a:t>Fig 4(a). Annealing temperature dependence : plasma power</a:t>
                </a:r>
                <a:endParaRPr lang="ko-KR" altLang="en-US" sz="1050" b="1" dirty="0"/>
              </a:p>
            </p:txBody>
          </p:sp>
        </p:grpSp>
        <p:pic>
          <p:nvPicPr>
            <p:cNvPr id="4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t="2454" r="12433"/>
            <a:stretch>
              <a:fillRect/>
            </a:stretch>
          </p:blipFill>
          <p:spPr bwMode="auto">
            <a:xfrm>
              <a:off x="318048" y="714548"/>
              <a:ext cx="3317848" cy="2087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5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l="76880" r="12470"/>
            <a:stretch>
              <a:fillRect/>
            </a:stretch>
          </p:blipFill>
          <p:spPr bwMode="auto">
            <a:xfrm>
              <a:off x="3622046" y="681414"/>
              <a:ext cx="394068" cy="20869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l="3495" r="23120" b="11091"/>
            <a:stretch>
              <a:fillRect/>
            </a:stretch>
          </p:blipFill>
          <p:spPr bwMode="auto">
            <a:xfrm>
              <a:off x="906556" y="714548"/>
              <a:ext cx="2715491" cy="1855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7" name="타원 46"/>
            <p:cNvSpPr/>
            <p:nvPr/>
          </p:nvSpPr>
          <p:spPr>
            <a:xfrm>
              <a:off x="2426740" y="913353"/>
              <a:ext cx="226291" cy="53014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8" name="직선 화살표 연결선 47"/>
            <p:cNvCxnSpPr/>
            <p:nvPr/>
          </p:nvCxnSpPr>
          <p:spPr>
            <a:xfrm>
              <a:off x="2556049" y="1377231"/>
              <a:ext cx="19396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타원 48"/>
            <p:cNvSpPr/>
            <p:nvPr/>
          </p:nvSpPr>
          <p:spPr>
            <a:xfrm>
              <a:off x="2411760" y="1841110"/>
              <a:ext cx="226291" cy="53014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0" name="직선 화살표 연결선 49"/>
            <p:cNvCxnSpPr/>
            <p:nvPr/>
          </p:nvCxnSpPr>
          <p:spPr>
            <a:xfrm flipH="1">
              <a:off x="2393610" y="2304989"/>
              <a:ext cx="193964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직사각형 50"/>
            <p:cNvSpPr/>
            <p:nvPr/>
          </p:nvSpPr>
          <p:spPr>
            <a:xfrm>
              <a:off x="841901" y="747682"/>
              <a:ext cx="2683164" cy="178924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TextBox 51"/>
            <p:cNvSpPr txBox="1"/>
            <p:nvPr/>
          </p:nvSpPr>
          <p:spPr>
            <a:xfrm rot="16200000">
              <a:off x="-613601" y="1476043"/>
              <a:ext cx="19029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/>
                <a:t>Electrical resistivity(</a:t>
              </a:r>
              <a:r>
                <a:rPr lang="el-GR" altLang="ko-KR" sz="1100" b="1" dirty="0"/>
                <a:t>Ω</a:t>
              </a:r>
              <a:r>
                <a:rPr lang="en-US" altLang="ko-KR" sz="1100" b="1" dirty="0"/>
                <a:t>cm)</a:t>
              </a:r>
              <a:endParaRPr lang="ko-KR" altLang="en-US" sz="1100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 rot="5400000">
                  <a:off x="3136428" y="1538592"/>
                  <a:ext cx="2031895" cy="2654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100" b="1" dirty="0"/>
                    <a:t>Electron concentration(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ko-KR" sz="11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1100" b="1" i="1"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en-US" altLang="ko-KR" sz="1100" b="1" i="1">
                              <a:latin typeface="Cambria Math"/>
                            </a:rPr>
                            <m:t>𝟑</m:t>
                          </m:r>
                        </m:sup>
                      </m:sSup>
                    </m:oMath>
                  </a14:m>
                  <a:r>
                    <a:rPr lang="en-US" altLang="ko-KR" sz="1100" b="1" dirty="0"/>
                    <a:t>)</a:t>
                  </a:r>
                  <a:endParaRPr lang="ko-KR" altLang="en-US" sz="1100" b="1" dirty="0"/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>
                  <a:off x="3136428" y="1538592"/>
                  <a:ext cx="2031895" cy="265457"/>
                </a:xfrm>
                <a:prstGeom prst="rect">
                  <a:avLst/>
                </a:prstGeom>
                <a:blipFill>
                  <a:blip r:embed="rId5"/>
                  <a:stretch>
                    <a:fillRect l="-13636" b="-2102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54" name="Picture 5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86579" t="36648" b="53001"/>
            <a:stretch/>
          </p:blipFill>
          <p:spPr bwMode="auto">
            <a:xfrm>
              <a:off x="2180500" y="583365"/>
              <a:ext cx="496608" cy="216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5" name="타원 54"/>
            <p:cNvSpPr/>
            <p:nvPr/>
          </p:nvSpPr>
          <p:spPr>
            <a:xfrm>
              <a:off x="1170625" y="2347697"/>
              <a:ext cx="25632" cy="25632"/>
            </a:xfrm>
            <a:prstGeom prst="ellips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2542099" y="1091575"/>
              <a:ext cx="25632" cy="25632"/>
            </a:xfrm>
            <a:prstGeom prst="ellips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2495594" y="2193886"/>
              <a:ext cx="25632" cy="25632"/>
            </a:xfrm>
            <a:prstGeom prst="ellips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2542099" y="1245386"/>
              <a:ext cx="25632" cy="25632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3240654" y="1296656"/>
              <a:ext cx="25632" cy="25632"/>
            </a:xfrm>
            <a:prstGeom prst="ellips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>
              <a:off x="2495594" y="2142616"/>
              <a:ext cx="25632" cy="25632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타원 60"/>
            <p:cNvSpPr/>
            <p:nvPr/>
          </p:nvSpPr>
          <p:spPr>
            <a:xfrm>
              <a:off x="2542099" y="1271024"/>
              <a:ext cx="25632" cy="256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타원 61"/>
            <p:cNvSpPr/>
            <p:nvPr/>
          </p:nvSpPr>
          <p:spPr>
            <a:xfrm>
              <a:off x="2495594" y="1988806"/>
              <a:ext cx="25632" cy="256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타원 62"/>
            <p:cNvSpPr/>
            <p:nvPr/>
          </p:nvSpPr>
          <p:spPr>
            <a:xfrm>
              <a:off x="3203848" y="1706817"/>
              <a:ext cx="25632" cy="256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타원 63"/>
            <p:cNvSpPr/>
            <p:nvPr/>
          </p:nvSpPr>
          <p:spPr>
            <a:xfrm>
              <a:off x="3240654" y="1271024"/>
              <a:ext cx="25632" cy="256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3203848" y="2040070"/>
              <a:ext cx="25632" cy="25632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203848" y="1988806"/>
              <a:ext cx="25632" cy="25632"/>
            </a:xfrm>
            <a:prstGeom prst="ellips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1810064" y="2116978"/>
              <a:ext cx="25632" cy="256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1161992" y="1424834"/>
              <a:ext cx="25632" cy="256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1161992" y="1758087"/>
              <a:ext cx="25632" cy="256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1136360" y="783954"/>
              <a:ext cx="25632" cy="25632"/>
            </a:xfrm>
            <a:prstGeom prst="ellips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1810064" y="1963168"/>
              <a:ext cx="25632" cy="25632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1849952" y="1271024"/>
              <a:ext cx="25632" cy="25632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1170625" y="2347697"/>
              <a:ext cx="25632" cy="25632"/>
            </a:xfrm>
            <a:prstGeom prst="ellips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1810064" y="1681185"/>
              <a:ext cx="25632" cy="25632"/>
            </a:xfrm>
            <a:prstGeom prst="ellips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1849952" y="1424834"/>
              <a:ext cx="25632" cy="25632"/>
            </a:xfrm>
            <a:prstGeom prst="ellips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1849952" y="1117213"/>
              <a:ext cx="25632" cy="256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1161992" y="1732455"/>
              <a:ext cx="25632" cy="25632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1161992" y="1373564"/>
              <a:ext cx="25632" cy="25632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3240654" y="1245386"/>
              <a:ext cx="25632" cy="25632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0" name="Picture 5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86579" t="46999" r="-836" b="46100"/>
            <a:stretch/>
          </p:blipFill>
          <p:spPr bwMode="auto">
            <a:xfrm>
              <a:off x="2605440" y="619369"/>
              <a:ext cx="527536" cy="1440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1" name="Picture 5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86579" t="53900" b="39199"/>
            <a:stretch/>
          </p:blipFill>
          <p:spPr bwMode="auto">
            <a:xfrm>
              <a:off x="3068416" y="591053"/>
              <a:ext cx="496608" cy="1440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82" name="그룹 81"/>
            <p:cNvGrpSpPr/>
            <p:nvPr/>
          </p:nvGrpSpPr>
          <p:grpSpPr>
            <a:xfrm>
              <a:off x="4707961" y="555089"/>
              <a:ext cx="4228970" cy="2383967"/>
              <a:chOff x="4634817" y="808436"/>
              <a:chExt cx="4228970" cy="2383967"/>
            </a:xfrm>
          </p:grpSpPr>
          <p:sp>
            <p:nvSpPr>
              <p:cNvPr id="83" name="직사각형 82"/>
              <p:cNvSpPr/>
              <p:nvPr/>
            </p:nvSpPr>
            <p:spPr>
              <a:xfrm>
                <a:off x="4961505" y="1229277"/>
                <a:ext cx="462631" cy="16773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4914047" y="1288105"/>
                <a:ext cx="539737" cy="2548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/>
                  <a:t>1.0</a:t>
                </a:r>
                <a:endParaRPr lang="ko-KR" altLang="en-US" sz="1600" dirty="0"/>
              </a:p>
            </p:txBody>
          </p:sp>
          <p:pic>
            <p:nvPicPr>
              <p:cNvPr id="85" name="Picture 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b="76185"/>
              <a:stretch>
                <a:fillRect/>
              </a:stretch>
            </p:blipFill>
            <p:spPr bwMode="auto">
              <a:xfrm>
                <a:off x="4909136" y="876568"/>
                <a:ext cx="3954651" cy="5275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86" name="Picture 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t="26990" r="14383" b="11091"/>
              <a:stretch>
                <a:fillRect/>
              </a:stretch>
            </p:blipFill>
            <p:spPr bwMode="auto">
              <a:xfrm>
                <a:off x="4909136" y="1474406"/>
                <a:ext cx="3385841" cy="13715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87" name="Picture 6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 l="77956" r="13243"/>
              <a:stretch>
                <a:fillRect/>
              </a:stretch>
            </p:blipFill>
            <p:spPr bwMode="auto">
              <a:xfrm>
                <a:off x="8122229" y="876568"/>
                <a:ext cx="348048" cy="22150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88" name="Picture 6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 r="30337"/>
              <a:stretch>
                <a:fillRect/>
              </a:stretch>
            </p:blipFill>
            <p:spPr bwMode="auto">
              <a:xfrm>
                <a:off x="5298200" y="876568"/>
                <a:ext cx="2754930" cy="22150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89" name="Picture 6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 r="95189"/>
              <a:stretch>
                <a:fillRect/>
              </a:stretch>
            </p:blipFill>
            <p:spPr bwMode="auto">
              <a:xfrm flipH="1">
                <a:off x="7914933" y="876568"/>
                <a:ext cx="190266" cy="22150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90" name="직선 연결선 89"/>
              <p:cNvCxnSpPr/>
              <p:nvPr/>
            </p:nvCxnSpPr>
            <p:spPr>
              <a:xfrm>
                <a:off x="6390892" y="1396231"/>
                <a:ext cx="149132" cy="84348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직사각형 90"/>
              <p:cNvSpPr/>
              <p:nvPr/>
            </p:nvSpPr>
            <p:spPr>
              <a:xfrm>
                <a:off x="5350740" y="988942"/>
                <a:ext cx="2704825" cy="179799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2" name="타원 91"/>
              <p:cNvSpPr/>
              <p:nvPr/>
            </p:nvSpPr>
            <p:spPr>
              <a:xfrm>
                <a:off x="7078498" y="1157503"/>
                <a:ext cx="277727" cy="646153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93" name="직선 화살표 연결선 92"/>
              <p:cNvCxnSpPr/>
              <p:nvPr/>
            </p:nvCxnSpPr>
            <p:spPr>
              <a:xfrm>
                <a:off x="7237199" y="1722888"/>
                <a:ext cx="23805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타원 93"/>
              <p:cNvSpPr/>
              <p:nvPr/>
            </p:nvSpPr>
            <p:spPr>
              <a:xfrm>
                <a:off x="7006755" y="1831751"/>
                <a:ext cx="277727" cy="449498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95" name="직선 화살표 연결선 94"/>
              <p:cNvCxnSpPr/>
              <p:nvPr/>
            </p:nvCxnSpPr>
            <p:spPr>
              <a:xfrm flipH="1">
                <a:off x="6896355" y="2225061"/>
                <a:ext cx="210451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TextBox 95"/>
              <p:cNvSpPr txBox="1"/>
              <p:nvPr/>
            </p:nvSpPr>
            <p:spPr>
              <a:xfrm rot="16200000">
                <a:off x="3803922" y="1779611"/>
                <a:ext cx="1923399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b="1" dirty="0"/>
                  <a:t>Electrical resistivity(</a:t>
                </a:r>
                <a:r>
                  <a:rPr lang="el-GR" altLang="ko-KR" sz="1100" b="1" dirty="0"/>
                  <a:t>Ω</a:t>
                </a:r>
                <a:r>
                  <a:rPr lang="en-US" altLang="ko-KR" sz="1100" b="1" dirty="0"/>
                  <a:t>cm)</a:t>
                </a:r>
                <a:endParaRPr lang="ko-KR" altLang="en-US" sz="1100" b="1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TextBox 96"/>
                  <p:cNvSpPr txBox="1"/>
                  <p:nvPr/>
                </p:nvSpPr>
                <p:spPr>
                  <a:xfrm rot="5400000">
                    <a:off x="7469793" y="1916564"/>
                    <a:ext cx="2290068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ko-KR" sz="1100" b="1" dirty="0"/>
                      <a:t>Electron concentration(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altLang="ko-KR" sz="11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100" i="1">
                                <a:latin typeface="Cambria Math"/>
                              </a:rPr>
                              <m:t>𝑐𝑚</m:t>
                            </m:r>
                          </m:e>
                          <m:sup>
                            <m:r>
                              <a:rPr lang="en-US" altLang="ko-KR" sz="11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oMath>
                    </a14:m>
                    <a:r>
                      <a:rPr lang="en-US" altLang="ko-KR" sz="1100" b="1" dirty="0"/>
                      <a:t>)</a:t>
                    </a:r>
                    <a:endParaRPr lang="ko-KR" altLang="en-US" sz="1100" b="1" dirty="0"/>
                  </a:p>
                </p:txBody>
              </p:sp>
            </mc:Choice>
            <mc:Fallback xmlns="">
              <p:sp>
                <p:nvSpPr>
                  <p:cNvPr id="111" name="TextBox 1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5400000">
                    <a:off x="7469793" y="1916564"/>
                    <a:ext cx="2290068" cy="261610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13953" r="-2326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pic>
            <p:nvPicPr>
              <p:cNvPr id="98" name="Picture 6"/>
              <p:cNvPicPr>
                <a:picLocks noChangeAspect="1" noChangeArrowheads="1"/>
              </p:cNvPicPr>
              <p:nvPr/>
            </p:nvPicPr>
            <p:blipFill rotWithShape="1">
              <a:blip r:embed="rId7" cstate="print"/>
              <a:srcRect l="87226" t="35517" b="56004"/>
              <a:stretch/>
            </p:blipFill>
            <p:spPr bwMode="auto">
              <a:xfrm>
                <a:off x="6803112" y="808436"/>
                <a:ext cx="505157" cy="1877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grpSp>
            <p:nvGrpSpPr>
              <p:cNvPr id="99" name="그룹 98"/>
              <p:cNvGrpSpPr/>
              <p:nvPr/>
            </p:nvGrpSpPr>
            <p:grpSpPr>
              <a:xfrm>
                <a:off x="5720870" y="1153159"/>
                <a:ext cx="2222437" cy="1249774"/>
                <a:chOff x="3167848" y="1052736"/>
                <a:chExt cx="3055835" cy="1764192"/>
              </a:xfrm>
            </p:grpSpPr>
            <p:sp>
              <p:nvSpPr>
                <p:cNvPr id="102" name="타원 101"/>
                <p:cNvSpPr/>
                <p:nvPr/>
              </p:nvSpPr>
              <p:spPr>
                <a:xfrm>
                  <a:off x="3167848" y="2024848"/>
                  <a:ext cx="36000" cy="36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타원 102"/>
                <p:cNvSpPr/>
                <p:nvPr/>
              </p:nvSpPr>
              <p:spPr>
                <a:xfrm>
                  <a:off x="3167848" y="2456896"/>
                  <a:ext cx="36000" cy="36000"/>
                </a:xfrm>
                <a:prstGeom prst="ellipse">
                  <a:avLst/>
                </a:prstGeom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타원 103"/>
                <p:cNvSpPr/>
                <p:nvPr/>
              </p:nvSpPr>
              <p:spPr>
                <a:xfrm>
                  <a:off x="3167848" y="1772816"/>
                  <a:ext cx="36000" cy="36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타원 104"/>
                <p:cNvSpPr/>
                <p:nvPr/>
              </p:nvSpPr>
              <p:spPr>
                <a:xfrm>
                  <a:off x="4166958" y="2276872"/>
                  <a:ext cx="36000" cy="36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6" name="타원 105"/>
                <p:cNvSpPr/>
                <p:nvPr/>
              </p:nvSpPr>
              <p:spPr>
                <a:xfrm>
                  <a:off x="4166958" y="1664808"/>
                  <a:ext cx="36000" cy="36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타원 106"/>
                <p:cNvSpPr/>
                <p:nvPr/>
              </p:nvSpPr>
              <p:spPr>
                <a:xfrm>
                  <a:off x="5175070" y="2456896"/>
                  <a:ext cx="36000" cy="36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타원 107"/>
                <p:cNvSpPr/>
                <p:nvPr/>
              </p:nvSpPr>
              <p:spPr>
                <a:xfrm>
                  <a:off x="5175070" y="1412776"/>
                  <a:ext cx="36000" cy="36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타원 108"/>
                <p:cNvSpPr/>
                <p:nvPr/>
              </p:nvSpPr>
              <p:spPr>
                <a:xfrm>
                  <a:off x="6187683" y="1772816"/>
                  <a:ext cx="36000" cy="36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0" name="타원 109"/>
                <p:cNvSpPr/>
                <p:nvPr/>
              </p:nvSpPr>
              <p:spPr>
                <a:xfrm>
                  <a:off x="6187683" y="1448784"/>
                  <a:ext cx="36000" cy="36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타원 110"/>
                <p:cNvSpPr/>
                <p:nvPr/>
              </p:nvSpPr>
              <p:spPr>
                <a:xfrm>
                  <a:off x="6187683" y="1952840"/>
                  <a:ext cx="36000" cy="36000"/>
                </a:xfrm>
                <a:prstGeom prst="ellipse">
                  <a:avLst/>
                </a:prstGeom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타원 111"/>
                <p:cNvSpPr/>
                <p:nvPr/>
              </p:nvSpPr>
              <p:spPr>
                <a:xfrm>
                  <a:off x="6187683" y="2132856"/>
                  <a:ext cx="36000" cy="36000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타원 112"/>
                <p:cNvSpPr/>
                <p:nvPr/>
              </p:nvSpPr>
              <p:spPr>
                <a:xfrm>
                  <a:off x="6187683" y="1736816"/>
                  <a:ext cx="36000" cy="36000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타원 113"/>
                <p:cNvSpPr/>
                <p:nvPr/>
              </p:nvSpPr>
              <p:spPr>
                <a:xfrm>
                  <a:off x="5175070" y="2132856"/>
                  <a:ext cx="36000" cy="36000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5" name="타원 114"/>
                <p:cNvSpPr/>
                <p:nvPr/>
              </p:nvSpPr>
              <p:spPr>
                <a:xfrm>
                  <a:off x="5175070" y="1700808"/>
                  <a:ext cx="36000" cy="36000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6" name="타원 115"/>
                <p:cNvSpPr/>
                <p:nvPr/>
              </p:nvSpPr>
              <p:spPr>
                <a:xfrm>
                  <a:off x="4166958" y="1808824"/>
                  <a:ext cx="36000" cy="36000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7" name="타원 116"/>
                <p:cNvSpPr/>
                <p:nvPr/>
              </p:nvSpPr>
              <p:spPr>
                <a:xfrm>
                  <a:off x="4166958" y="1448784"/>
                  <a:ext cx="36000" cy="36000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8" name="타원 117"/>
                <p:cNvSpPr/>
                <p:nvPr/>
              </p:nvSpPr>
              <p:spPr>
                <a:xfrm>
                  <a:off x="3167848" y="2744928"/>
                  <a:ext cx="36000" cy="36000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9" name="타원 118"/>
                <p:cNvSpPr/>
                <p:nvPr/>
              </p:nvSpPr>
              <p:spPr>
                <a:xfrm>
                  <a:off x="3167848" y="1052736"/>
                  <a:ext cx="36000" cy="36000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0" name="타원 119"/>
                <p:cNvSpPr/>
                <p:nvPr/>
              </p:nvSpPr>
              <p:spPr>
                <a:xfrm>
                  <a:off x="3167848" y="1988840"/>
                  <a:ext cx="36000" cy="36000"/>
                </a:xfrm>
                <a:prstGeom prst="ellipse">
                  <a:avLst/>
                </a:prstGeom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1" name="타원 120"/>
                <p:cNvSpPr/>
                <p:nvPr/>
              </p:nvSpPr>
              <p:spPr>
                <a:xfrm>
                  <a:off x="4166958" y="2780928"/>
                  <a:ext cx="36000" cy="36000"/>
                </a:xfrm>
                <a:prstGeom prst="ellipse">
                  <a:avLst/>
                </a:prstGeom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2" name="타원 121"/>
                <p:cNvSpPr/>
                <p:nvPr/>
              </p:nvSpPr>
              <p:spPr>
                <a:xfrm>
                  <a:off x="4166958" y="1232760"/>
                  <a:ext cx="36000" cy="36000"/>
                </a:xfrm>
                <a:prstGeom prst="ellipse">
                  <a:avLst/>
                </a:prstGeom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3" name="타원 122"/>
                <p:cNvSpPr/>
                <p:nvPr/>
              </p:nvSpPr>
              <p:spPr>
                <a:xfrm>
                  <a:off x="5175070" y="2420888"/>
                  <a:ext cx="36000" cy="36000"/>
                </a:xfrm>
                <a:prstGeom prst="ellipse">
                  <a:avLst/>
                </a:prstGeom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타원 123"/>
                <p:cNvSpPr/>
                <p:nvPr/>
              </p:nvSpPr>
              <p:spPr>
                <a:xfrm>
                  <a:off x="5175070" y="1772816"/>
                  <a:ext cx="36000" cy="36000"/>
                </a:xfrm>
                <a:prstGeom prst="ellipse">
                  <a:avLst/>
                </a:prstGeom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타원 124"/>
                <p:cNvSpPr/>
                <p:nvPr/>
              </p:nvSpPr>
              <p:spPr>
                <a:xfrm>
                  <a:off x="6187683" y="1736816"/>
                  <a:ext cx="36000" cy="36000"/>
                </a:xfrm>
                <a:prstGeom prst="ellipse">
                  <a:avLst/>
                </a:prstGeom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타원 125"/>
                <p:cNvSpPr/>
                <p:nvPr/>
              </p:nvSpPr>
              <p:spPr>
                <a:xfrm>
                  <a:off x="6187683" y="1700808"/>
                  <a:ext cx="36000" cy="36000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pic>
            <p:nvPicPr>
              <p:cNvPr id="100" name="Picture 6"/>
              <p:cNvPicPr>
                <a:picLocks noChangeAspect="1" noChangeArrowheads="1"/>
              </p:cNvPicPr>
              <p:nvPr/>
            </p:nvPicPr>
            <p:blipFill rotWithShape="1">
              <a:blip r:embed="rId7" cstate="print"/>
              <a:srcRect l="88283" t="47161" r="792" b="46505"/>
              <a:stretch/>
            </p:blipFill>
            <p:spPr bwMode="auto">
              <a:xfrm>
                <a:off x="7163152" y="875210"/>
                <a:ext cx="432048" cy="1402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1" name="Picture 6"/>
              <p:cNvPicPr>
                <a:picLocks noChangeAspect="1" noChangeArrowheads="1"/>
              </p:cNvPicPr>
              <p:nvPr/>
            </p:nvPicPr>
            <p:blipFill rotWithShape="1">
              <a:blip r:embed="rId7" cstate="print"/>
              <a:srcRect l="87381" t="53495" b="36847"/>
              <a:stretch/>
            </p:blipFill>
            <p:spPr bwMode="auto">
              <a:xfrm>
                <a:off x="7627447" y="836226"/>
                <a:ext cx="471809" cy="202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sp>
        <p:nvSpPr>
          <p:cNvPr id="129" name="TextBox 128"/>
          <p:cNvSpPr txBox="1"/>
          <p:nvPr/>
        </p:nvSpPr>
        <p:spPr>
          <a:xfrm>
            <a:off x="318048" y="3828603"/>
            <a:ext cx="8676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All samples have a common trend.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0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With the increase of annealing temperature,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electrical properties improve below 200ºC and decline above 400ºC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0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increase of annealing temperature below 200ºC, increases the surface grain size.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</a:t>
            </a:r>
            <a:r>
              <a:rPr lang="en-US" altLang="ko-K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owever, vacancies of oxygen increase </a:t>
            </a: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above 400ºC.</a:t>
            </a:r>
            <a:endParaRPr lang="ko-KR" alt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87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504" y="2513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Ⅳ. Conclusion</a:t>
            </a:r>
            <a:endParaRPr lang="ko-KR" alt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24417" y="980728"/>
            <a:ext cx="8496944" cy="5113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All of the films transparent most of solar energy.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ko-KR" sz="20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electrical resistivity increased with the increase of plasma power and decreased with the increase of substrate temperature. The electron concentrate has an opposition to the electrical resistivity.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ko-KR" sz="20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With the increase annealing temperature, the electrical resistivity decreased and electron concentrations increased below 200ºC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And the electrical resistivity increased and electron concentrations decreased above 400ºC.</a:t>
            </a:r>
          </a:p>
        </p:txBody>
      </p:sp>
    </p:spTree>
    <p:extLst>
      <p:ext uri="{BB962C8B-B14F-4D97-AF65-F5344CB8AC3E}">
        <p14:creationId xmlns:p14="http://schemas.microsoft.com/office/powerpoint/2010/main" val="1196080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474</Words>
  <Application>Microsoft Office PowerPoint</Application>
  <PresentationFormat>화면 슬라이드 쇼(4:3)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맑은 고딕</vt:lpstr>
      <vt:lpstr>Arial</vt:lpstr>
      <vt:lpstr>Cambria Math</vt:lpstr>
      <vt:lpstr>Segoe UI</vt:lpstr>
      <vt:lpstr>Wingdings</vt:lpstr>
      <vt:lpstr>Office 테마</vt:lpstr>
      <vt:lpstr>Comprehensive study  of the electrical properties of AZO films fabricated by RF-sputtering</vt:lpstr>
      <vt:lpstr>Table of contents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Thank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HangJuKo</dc:creator>
  <cp:lastModifiedBy>B. S. Bae</cp:lastModifiedBy>
  <cp:revision>40</cp:revision>
  <dcterms:created xsi:type="dcterms:W3CDTF">2019-01-02T02:26:25Z</dcterms:created>
  <dcterms:modified xsi:type="dcterms:W3CDTF">2019-01-07T13:10:00Z</dcterms:modified>
</cp:coreProperties>
</file>