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fntdata" ContentType="application/x-fontdata"/>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6"/>
  </p:notesMasterIdLst>
  <p:sldIdLst>
    <p:sldId id="256" r:id="rId2"/>
    <p:sldId id="257" r:id="rId3"/>
    <p:sldId id="261" r:id="rId4"/>
    <p:sldId id="259" r:id="rId5"/>
    <p:sldId id="258" r:id="rId6"/>
    <p:sldId id="277" r:id="rId7"/>
    <p:sldId id="263" r:id="rId8"/>
    <p:sldId id="275" r:id="rId9"/>
    <p:sldId id="276" r:id="rId10"/>
    <p:sldId id="264" r:id="rId11"/>
    <p:sldId id="266" r:id="rId12"/>
    <p:sldId id="278" r:id="rId13"/>
    <p:sldId id="274" r:id="rId14"/>
    <p:sldId id="267" r:id="rId15"/>
  </p:sldIdLst>
  <p:sldSz cx="9144000" cy="6858000" type="screen4x3"/>
  <p:notesSz cx="6858000" cy="9144000"/>
  <p:embeddedFontLst>
    <p:embeddedFont>
      <p:font typeface="MD개성체" panose="020B0600000101010101" charset="-127"/>
      <p:regular r:id="rId17"/>
    </p:embeddedFont>
    <p:embeddedFont>
      <p:font typeface="나눔바른고딕" panose="020B0600000101010101" charset="-127"/>
      <p:regular r:id="rId18"/>
      <p:bold r:id="rId19"/>
    </p:embeddedFont>
    <p:embeddedFont>
      <p:font typeface="맑은 고딕" panose="020B0503020000020004" pitchFamily="50" charset="-127"/>
      <p:regular r:id="rId20"/>
      <p:bold r:id="rId21"/>
    </p:embeddedFont>
  </p:embeddedFontLst>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B6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F5AB1C69-6EDB-4FF4-983F-18BD219EF322}" styleName="보통 스타일 2 - 강조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밝은 스타일 1 - 강조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밝은 스타일 3 - 강조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590" autoAdjust="0"/>
    <p:restoredTop sz="82979" autoAdjust="0"/>
  </p:normalViewPr>
  <p:slideViewPr>
    <p:cSldViewPr snapToGrid="0" showGuides="1">
      <p:cViewPr varScale="1">
        <p:scale>
          <a:sx n="56" d="100"/>
          <a:sy n="56" d="100"/>
        </p:scale>
        <p:origin x="1964"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8464DA-36A4-4E0E-BCAD-23963111161B}" type="datetimeFigureOut">
              <a:rPr lang="ko-KR" altLang="en-US" smtClean="0"/>
              <a:t>2018-09-01</a:t>
            </a:fld>
            <a:endParaRPr lang="ko-KR" altLang="en-US"/>
          </a:p>
        </p:txBody>
      </p:sp>
      <p:sp>
        <p:nvSpPr>
          <p:cNvPr id="4" name="슬라이드 이미지 개체 틀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14C5FF-AD46-4627-B8CD-B49D9BACB57E}" type="slidenum">
              <a:rPr lang="ko-KR" altLang="en-US" smtClean="0"/>
              <a:t>‹#›</a:t>
            </a:fld>
            <a:endParaRPr lang="ko-KR" altLang="en-US"/>
          </a:p>
        </p:txBody>
      </p:sp>
    </p:spTree>
    <p:extLst>
      <p:ext uri="{BB962C8B-B14F-4D97-AF65-F5344CB8AC3E}">
        <p14:creationId xmlns:p14="http://schemas.microsoft.com/office/powerpoint/2010/main" val="3573854870"/>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a:t>Good afternoon, My name is Ye Lin Han.</a:t>
            </a:r>
          </a:p>
          <a:p>
            <a:r>
              <a:rPr lang="en-US" altLang="ko-KR"/>
              <a:t>I’d like to present “Integrated taste sensor circuit with oxide TFT”</a:t>
            </a:r>
          </a:p>
          <a:p>
            <a:endParaRPr lang="ko-KR" altLang="en-US"/>
          </a:p>
        </p:txBody>
      </p:sp>
      <p:sp>
        <p:nvSpPr>
          <p:cNvPr id="4" name="슬라이드 번호 개체 틀 3"/>
          <p:cNvSpPr>
            <a:spLocks noGrp="1"/>
          </p:cNvSpPr>
          <p:nvPr>
            <p:ph type="sldNum" sz="quarter" idx="10"/>
          </p:nvPr>
        </p:nvSpPr>
        <p:spPr/>
        <p:txBody>
          <a:bodyPr/>
          <a:lstStyle/>
          <a:p>
            <a:fld id="{B914C5FF-AD46-4627-B8CD-B49D9BACB57E}" type="slidenum">
              <a:rPr lang="ko-KR" altLang="en-US" smtClean="0"/>
              <a:t>1</a:t>
            </a:fld>
            <a:endParaRPr lang="ko-KR" altLang="en-US"/>
          </a:p>
        </p:txBody>
      </p:sp>
    </p:spTree>
    <p:extLst>
      <p:ext uri="{BB962C8B-B14F-4D97-AF65-F5344CB8AC3E}">
        <p14:creationId xmlns:p14="http://schemas.microsoft.com/office/powerpoint/2010/main" val="32044311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a:t>Oxide TFT was applied to the taste sensor circuit.</a:t>
            </a:r>
          </a:p>
          <a:p>
            <a:r>
              <a:rPr lang="en-US" altLang="ko-KR"/>
              <a:t>The TFT structure is a top-gate self-align as shown in th figure.</a:t>
            </a:r>
          </a:p>
          <a:p>
            <a:r>
              <a:rPr lang="en-US" altLang="ko-KR"/>
              <a:t>Nextly I have fabricated sensing membrane.</a:t>
            </a:r>
          </a:p>
          <a:p>
            <a:r>
              <a:rPr lang="en-US" altLang="ko-KR"/>
              <a:t>Deposited gate electrode on the glass substrate and coated insulator on the gate electrode.</a:t>
            </a:r>
          </a:p>
          <a:p>
            <a:r>
              <a:rPr lang="en-US" altLang="ko-KR"/>
              <a:t>And then, coated polymer that is added plasticizer.</a:t>
            </a:r>
          </a:p>
          <a:p>
            <a:r>
              <a:rPr lang="en-US" altLang="ko-KR"/>
              <a:t>Role of polymer membrane is to support and pin lipid.</a:t>
            </a:r>
          </a:p>
          <a:p>
            <a:r>
              <a:rPr lang="en-US" altLang="ko-KR"/>
              <a:t>And it barely reacts to taste solution.</a:t>
            </a: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a:solidFill>
                  <a:srgbClr val="FF0000"/>
                </a:solidFill>
              </a:rPr>
              <a:t>Lastly, coated lipid that reacts or combines to taste solution.</a:t>
            </a:r>
          </a:p>
        </p:txBody>
      </p:sp>
      <p:sp>
        <p:nvSpPr>
          <p:cNvPr id="4" name="슬라이드 번호 개체 틀 3"/>
          <p:cNvSpPr>
            <a:spLocks noGrp="1"/>
          </p:cNvSpPr>
          <p:nvPr>
            <p:ph type="sldNum" sz="quarter" idx="10"/>
          </p:nvPr>
        </p:nvSpPr>
        <p:spPr/>
        <p:txBody>
          <a:bodyPr/>
          <a:lstStyle/>
          <a:p>
            <a:fld id="{B914C5FF-AD46-4627-B8CD-B49D9BACB57E}" type="slidenum">
              <a:rPr lang="ko-KR" altLang="en-US" smtClean="0"/>
              <a:t>10</a:t>
            </a:fld>
            <a:endParaRPr lang="ko-KR" altLang="en-US"/>
          </a:p>
        </p:txBody>
      </p:sp>
    </p:spTree>
    <p:extLst>
      <p:ext uri="{BB962C8B-B14F-4D97-AF65-F5344CB8AC3E}">
        <p14:creationId xmlns:p14="http://schemas.microsoft.com/office/powerpoint/2010/main" val="18790685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a:t>To measure, I have connected TFT gate to sensing membrane electrode.</a:t>
            </a:r>
          </a:p>
          <a:p>
            <a:r>
              <a:rPr lang="en-US" altLang="ko-KR"/>
              <a:t>Measurement result is, like we can see on the graph, on-current has slightly increased.</a:t>
            </a:r>
          </a:p>
          <a:p>
            <a:r>
              <a:rPr lang="en-US" altLang="ko-KR"/>
              <a:t>As change of sensing voltage is mere dozens of mV, I think change of current is also small.</a:t>
            </a:r>
          </a:p>
          <a:p>
            <a:r>
              <a:rPr lang="en-US" altLang="ko-KR"/>
              <a:t>Therefore, it requires amplifier.</a:t>
            </a:r>
          </a:p>
          <a:p>
            <a:r>
              <a:rPr lang="en-US" altLang="ko-KR"/>
              <a:t>But</a:t>
            </a:r>
            <a:r>
              <a:rPr lang="ko-KR" altLang="en-US"/>
              <a:t> </a:t>
            </a:r>
            <a:r>
              <a:rPr lang="en-US" altLang="ko-KR"/>
              <a:t>this</a:t>
            </a:r>
            <a:r>
              <a:rPr lang="ko-KR" altLang="en-US"/>
              <a:t> </a:t>
            </a:r>
            <a:r>
              <a:rPr lang="en-US" altLang="ko-KR"/>
              <a:t>structure</a:t>
            </a:r>
            <a:r>
              <a:rPr lang="ko-KR" altLang="en-US"/>
              <a:t> </a:t>
            </a:r>
            <a:r>
              <a:rPr lang="en-US" altLang="ko-KR"/>
              <a:t>is</a:t>
            </a:r>
            <a:r>
              <a:rPr lang="ko-KR" altLang="en-US"/>
              <a:t> </a:t>
            </a:r>
            <a:r>
              <a:rPr lang="en-US" altLang="ko-KR"/>
              <a:t>floating.</a:t>
            </a:r>
            <a:endParaRPr lang="ko-KR" altLang="en-US" dirty="0"/>
          </a:p>
        </p:txBody>
      </p:sp>
      <p:sp>
        <p:nvSpPr>
          <p:cNvPr id="4" name="슬라이드 번호 개체 틀 3"/>
          <p:cNvSpPr>
            <a:spLocks noGrp="1"/>
          </p:cNvSpPr>
          <p:nvPr>
            <p:ph type="sldNum" sz="quarter" idx="10"/>
          </p:nvPr>
        </p:nvSpPr>
        <p:spPr/>
        <p:txBody>
          <a:bodyPr/>
          <a:lstStyle/>
          <a:p>
            <a:fld id="{B914C5FF-AD46-4627-B8CD-B49D9BACB57E}" type="slidenum">
              <a:rPr lang="ko-KR" altLang="en-US" smtClean="0"/>
              <a:t>11</a:t>
            </a:fld>
            <a:endParaRPr lang="ko-KR" altLang="en-US"/>
          </a:p>
        </p:txBody>
      </p:sp>
    </p:spTree>
    <p:extLst>
      <p:ext uri="{BB962C8B-B14F-4D97-AF65-F5344CB8AC3E}">
        <p14:creationId xmlns:p14="http://schemas.microsoft.com/office/powerpoint/2010/main" val="18790685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a:t>To reduce floating, this time I’ve connected TFT source and taste solution.</a:t>
            </a: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a:t>And connected TFT gate to sensing membrane electrode as in the previous measurement.</a:t>
            </a:r>
          </a:p>
          <a:p>
            <a:r>
              <a:rPr lang="en-US" altLang="ko-KR"/>
              <a:t>As shown in the graph, on-current has slightly increased and off-current has largely increased unusually.</a:t>
            </a:r>
          </a:p>
          <a:p>
            <a:r>
              <a:rPr lang="en-US" altLang="ko-KR"/>
              <a:t>The analysis of this result has not yet been made.</a:t>
            </a:r>
            <a:endParaRPr lang="ko-KR" altLang="en-US" dirty="0"/>
          </a:p>
        </p:txBody>
      </p:sp>
      <p:sp>
        <p:nvSpPr>
          <p:cNvPr id="4" name="슬라이드 번호 개체 틀 3"/>
          <p:cNvSpPr>
            <a:spLocks noGrp="1"/>
          </p:cNvSpPr>
          <p:nvPr>
            <p:ph type="sldNum" sz="quarter" idx="10"/>
          </p:nvPr>
        </p:nvSpPr>
        <p:spPr/>
        <p:txBody>
          <a:bodyPr/>
          <a:lstStyle/>
          <a:p>
            <a:fld id="{B914C5FF-AD46-4627-B8CD-B49D9BACB57E}" type="slidenum">
              <a:rPr lang="ko-KR" altLang="en-US" smtClean="0"/>
              <a:t>12</a:t>
            </a:fld>
            <a:endParaRPr lang="ko-KR" altLang="en-US"/>
          </a:p>
        </p:txBody>
      </p:sp>
    </p:spTree>
    <p:extLst>
      <p:ext uri="{BB962C8B-B14F-4D97-AF65-F5344CB8AC3E}">
        <p14:creationId xmlns:p14="http://schemas.microsoft.com/office/powerpoint/2010/main" val="21140481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indent="0">
              <a:buFont typeface="Arial" panose="020B0604020202020204" pitchFamily="34" charset="0"/>
              <a:buNone/>
            </a:pPr>
            <a:r>
              <a:rPr lang="en-US" altLang="ko-KR" b="0">
                <a:latin typeface="+mn-ea"/>
                <a:ea typeface="+mn-ea"/>
              </a:rPr>
              <a:t>I’ve design taste sensor circuit using oxide TFT.</a:t>
            </a:r>
          </a:p>
          <a:p>
            <a:pPr marL="0" indent="0">
              <a:buFont typeface="Arial" panose="020B0604020202020204" pitchFamily="34" charset="0"/>
              <a:buNone/>
            </a:pPr>
            <a:r>
              <a:rPr lang="en-US" altLang="ko-KR" b="0">
                <a:latin typeface="+mn-ea"/>
                <a:ea typeface="+mn-ea"/>
              </a:rPr>
              <a:t>Oxide TFT and sensing membrane were connected to test the current change due to the tasting materials.</a:t>
            </a:r>
          </a:p>
          <a:p>
            <a:pPr marL="0" indent="0">
              <a:buFont typeface="Arial" panose="020B0604020202020204" pitchFamily="34" charset="0"/>
              <a:buNone/>
            </a:pPr>
            <a:r>
              <a:rPr lang="en-US" altLang="ko-KR" b="0">
                <a:latin typeface="+mn-ea"/>
                <a:ea typeface="+mn-ea"/>
              </a:rPr>
              <a:t>I’ve complited design mask layout based on circuit I had designed.</a:t>
            </a:r>
          </a:p>
          <a:p>
            <a:pPr marL="0" indent="0">
              <a:buFont typeface="Arial" panose="020B0604020202020204" pitchFamily="34" charset="0"/>
              <a:buNone/>
            </a:pPr>
            <a:r>
              <a:rPr lang="en-US" altLang="ko-KR" b="0">
                <a:latin typeface="+mn-ea"/>
                <a:ea typeface="+mn-ea"/>
              </a:rPr>
              <a:t>I will fabricate the circuit and measure its operation.</a:t>
            </a:r>
          </a:p>
        </p:txBody>
      </p:sp>
      <p:sp>
        <p:nvSpPr>
          <p:cNvPr id="4" name="슬라이드 번호 개체 틀 3"/>
          <p:cNvSpPr>
            <a:spLocks noGrp="1"/>
          </p:cNvSpPr>
          <p:nvPr>
            <p:ph type="sldNum" sz="quarter" idx="10"/>
          </p:nvPr>
        </p:nvSpPr>
        <p:spPr/>
        <p:txBody>
          <a:bodyPr/>
          <a:lstStyle/>
          <a:p>
            <a:fld id="{B914C5FF-AD46-4627-B8CD-B49D9BACB57E}" type="slidenum">
              <a:rPr lang="ko-KR" altLang="en-US" smtClean="0"/>
              <a:t>13</a:t>
            </a:fld>
            <a:endParaRPr lang="ko-KR" altLang="en-US"/>
          </a:p>
        </p:txBody>
      </p:sp>
    </p:spTree>
    <p:extLst>
      <p:ext uri="{BB962C8B-B14F-4D97-AF65-F5344CB8AC3E}">
        <p14:creationId xmlns:p14="http://schemas.microsoft.com/office/powerpoint/2010/main" val="18790685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a:t>Here is the table of contents.</a:t>
            </a:r>
            <a:endParaRPr lang="ko-KR" altLang="en-US"/>
          </a:p>
        </p:txBody>
      </p:sp>
      <p:sp>
        <p:nvSpPr>
          <p:cNvPr id="4" name="슬라이드 번호 개체 틀 3"/>
          <p:cNvSpPr>
            <a:spLocks noGrp="1"/>
          </p:cNvSpPr>
          <p:nvPr>
            <p:ph type="sldNum" sz="quarter" idx="10"/>
          </p:nvPr>
        </p:nvSpPr>
        <p:spPr/>
        <p:txBody>
          <a:bodyPr/>
          <a:lstStyle/>
          <a:p>
            <a:fld id="{B914C5FF-AD46-4627-B8CD-B49D9BACB57E}" type="slidenum">
              <a:rPr lang="ko-KR" altLang="en-US" smtClean="0"/>
              <a:t>2</a:t>
            </a:fld>
            <a:endParaRPr lang="ko-KR" altLang="en-US"/>
          </a:p>
        </p:txBody>
      </p:sp>
    </p:spTree>
    <p:extLst>
      <p:ext uri="{BB962C8B-B14F-4D97-AF65-F5344CB8AC3E}">
        <p14:creationId xmlns:p14="http://schemas.microsoft.com/office/powerpoint/2010/main" val="15720194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indent="0">
              <a:buFont typeface="Arial" panose="020B0604020202020204" pitchFamily="34" charset="0"/>
              <a:buNone/>
            </a:pPr>
            <a:r>
              <a:rPr lang="en-US" altLang="ko-KR">
                <a:latin typeface="MD개성체" panose="02020603020101020101" pitchFamily="18" charset="-127"/>
                <a:ea typeface="MD개성체" panose="02020603020101020101" pitchFamily="18" charset="-127"/>
              </a:rPr>
              <a:t>Humans have five senses.</a:t>
            </a:r>
          </a:p>
          <a:p>
            <a:pPr marL="0" indent="0">
              <a:buFont typeface="Arial" panose="020B0604020202020204" pitchFamily="34" charset="0"/>
              <a:buNone/>
            </a:pPr>
            <a:r>
              <a:rPr lang="en-US" altLang="ko-KR">
                <a:latin typeface="MD개성체" panose="02020603020101020101" pitchFamily="18" charset="-127"/>
                <a:ea typeface="MD개성체" panose="02020603020101020101" pitchFamily="18" charset="-127"/>
              </a:rPr>
              <a:t>As science advances, it becomes possible to imitate human senses mechanically and electrically.</a:t>
            </a:r>
          </a:p>
          <a:p>
            <a:pPr marL="0" indent="0">
              <a:buFont typeface="Arial" panose="020B0604020202020204" pitchFamily="34" charset="0"/>
              <a:buNone/>
            </a:pPr>
            <a:r>
              <a:rPr lang="en-US" altLang="ko-KR">
                <a:latin typeface="MD개성체" panose="02020603020101020101" pitchFamily="18" charset="-127"/>
                <a:ea typeface="MD개성체" panose="02020603020101020101" pitchFamily="18" charset="-127"/>
              </a:rPr>
              <a:t>In this presentation, I will explain the taste sensing.</a:t>
            </a:r>
          </a:p>
          <a:p>
            <a:pPr marL="0" indent="0">
              <a:buFont typeface="Arial" panose="020B0604020202020204" pitchFamily="34" charset="0"/>
              <a:buNone/>
            </a:pPr>
            <a:endParaRPr lang="en-US" altLang="ko-KR"/>
          </a:p>
          <a:p>
            <a:r>
              <a:rPr lang="en-US" altLang="ko-KR"/>
              <a:t>First, let's look at a human taste system.</a:t>
            </a:r>
          </a:p>
          <a:p>
            <a:r>
              <a:rPr lang="en-US" altLang="ko-KR"/>
              <a:t>The taste buds of the tongue change the potential of the cell membrane when food is combination. And in the form of electric signals transmitted to the brain through neural networks, and they become aware of the taste.</a:t>
            </a:r>
          </a:p>
          <a:p>
            <a:r>
              <a:rPr lang="en-US" altLang="ko-KR"/>
              <a:t>So the human taste mechanism is divided into a sensing unit capable of recognizing the taste and a recognition unit.</a:t>
            </a:r>
          </a:p>
          <a:p>
            <a:br>
              <a:rPr lang="en-US" altLang="ko-KR"/>
            </a:br>
            <a:r>
              <a:rPr lang="en-US" altLang="ko-KR"/>
              <a:t>Next, let's look at the electronic tongue, a taste sensor.</a:t>
            </a:r>
            <a:endParaRPr lang="en-US" altLang="ko-KR" dirty="0"/>
          </a:p>
          <a:p>
            <a:r>
              <a:rPr lang="en-US" altLang="ko-KR" dirty="0"/>
              <a:t>The electronic tongue is configured to correspond to each configuration of the human taste system.</a:t>
            </a:r>
          </a:p>
          <a:p>
            <a:r>
              <a:rPr lang="en-US" altLang="ko-KR" dirty="0"/>
              <a:t>The sensor array corresponds to a collection of different taste receptors in the tongue.</a:t>
            </a:r>
          </a:p>
          <a:p>
            <a:r>
              <a:rPr lang="en-US" altLang="ko-KR" dirty="0"/>
              <a:t>The data that is implemented in the computer corresponds to the human brain of the </a:t>
            </a:r>
            <a:r>
              <a:rPr lang="en-US" altLang="ko-KR"/>
              <a:t>software.</a:t>
            </a:r>
          </a:p>
          <a:p>
            <a:endParaRPr lang="en-US" altLang="ko-K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a:t>This table summarizes the three levels of analogy between human and electronic tongue taste recognition mechanisms.</a:t>
            </a:r>
          </a:p>
        </p:txBody>
      </p:sp>
      <p:sp>
        <p:nvSpPr>
          <p:cNvPr id="4" name="슬라이드 번호 개체 틀 3"/>
          <p:cNvSpPr>
            <a:spLocks noGrp="1"/>
          </p:cNvSpPr>
          <p:nvPr>
            <p:ph type="sldNum" sz="quarter" idx="10"/>
          </p:nvPr>
        </p:nvSpPr>
        <p:spPr/>
        <p:txBody>
          <a:bodyPr/>
          <a:lstStyle/>
          <a:p>
            <a:fld id="{B914C5FF-AD46-4627-B8CD-B49D9BACB57E}" type="slidenum">
              <a:rPr lang="ko-KR" altLang="en-US" smtClean="0"/>
              <a:t>3</a:t>
            </a:fld>
            <a:endParaRPr lang="ko-KR" altLang="en-US"/>
          </a:p>
        </p:txBody>
      </p:sp>
    </p:spTree>
    <p:extLst>
      <p:ext uri="{BB962C8B-B14F-4D97-AF65-F5344CB8AC3E}">
        <p14:creationId xmlns:p14="http://schemas.microsoft.com/office/powerpoint/2010/main" val="2836135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a:t>We basically can taste five flavors such as sweet, bitter, sour, salty and savory taste.</a:t>
            </a:r>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a:t>The taste belongs to a chemical sense, so it can be a chemical equivalent.</a:t>
            </a:r>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a:t>The chemicals listed here are typical tastes.</a:t>
            </a:r>
            <a:br>
              <a:rPr lang="en-US" altLang="ko-KR"/>
            </a:br>
            <a:r>
              <a:rPr lang="en-US" altLang="ko-KR"/>
              <a:t>Other than that we know "Grape flavor" and "apple taste" are not flavor but aroma felt in the nose, and "spicy taste" and "tannic taste" are tactile senses.</a:t>
            </a:r>
            <a:endParaRPr lang="ko-KR" altLang="en-US" dirty="0"/>
          </a:p>
        </p:txBody>
      </p:sp>
      <p:sp>
        <p:nvSpPr>
          <p:cNvPr id="4" name="슬라이드 번호 개체 틀 3"/>
          <p:cNvSpPr>
            <a:spLocks noGrp="1"/>
          </p:cNvSpPr>
          <p:nvPr>
            <p:ph type="sldNum" sz="quarter" idx="10"/>
          </p:nvPr>
        </p:nvSpPr>
        <p:spPr/>
        <p:txBody>
          <a:bodyPr/>
          <a:lstStyle/>
          <a:p>
            <a:fld id="{B914C5FF-AD46-4627-B8CD-B49D9BACB57E}" type="slidenum">
              <a:rPr lang="ko-KR" altLang="en-US" smtClean="0"/>
              <a:t>4</a:t>
            </a:fld>
            <a:endParaRPr lang="ko-KR" altLang="en-US"/>
          </a:p>
        </p:txBody>
      </p:sp>
    </p:spTree>
    <p:extLst>
      <p:ext uri="{BB962C8B-B14F-4D97-AF65-F5344CB8AC3E}">
        <p14:creationId xmlns:p14="http://schemas.microsoft.com/office/powerpoint/2010/main" val="7223030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If the taste is sensed electrically, it is possible to obtain standard taste </a:t>
            </a:r>
            <a:r>
              <a:rPr lang="en-US" altLang="ko-KR"/>
              <a:t>information.</a:t>
            </a:r>
            <a:endParaRPr lang="ko-KR" altLang="en-US" sz="1200" b="0" i="0" u="none" strike="noStrike" kern="1200" baseline="0">
              <a:solidFill>
                <a:schemeClr val="tx1"/>
              </a:solidFill>
              <a:latin typeface="+mn-lt"/>
              <a:ea typeface="+mn-ea"/>
              <a:cs typeface="+mn-cs"/>
            </a:endParaRPr>
          </a:p>
          <a:p>
            <a:r>
              <a:rPr lang="en-US" altLang="ko-KR"/>
              <a:t>First, this picture demonstrates the taste sensor currently commercialized.</a:t>
            </a:r>
            <a:endParaRPr lang="en-US" altLang="ko-KR" dirty="0"/>
          </a:p>
          <a:p>
            <a:r>
              <a:rPr lang="en-US" altLang="ko-KR"/>
              <a:t>It is require </a:t>
            </a:r>
            <a:r>
              <a:rPr lang="en-US" altLang="ko-KR" dirty="0"/>
              <a:t>a large amount of test material because they are large in volume.</a:t>
            </a:r>
          </a:p>
          <a:p>
            <a:r>
              <a:rPr lang="en-US" altLang="ko-KR" dirty="0"/>
              <a:t>Also require expensive equipment and not suitable for portable device.</a:t>
            </a:r>
          </a:p>
          <a:p>
            <a:r>
              <a:rPr lang="en-US" altLang="ko-KR"/>
              <a:t>So </a:t>
            </a:r>
            <a:r>
              <a:rPr lang="en-US" altLang="ko-KR" dirty="0"/>
              <a:t>v</a:t>
            </a:r>
            <a:r>
              <a:rPr lang="en-US" altLang="ko-KR"/>
              <a:t>arious </a:t>
            </a:r>
            <a:r>
              <a:rPr lang="en-US" altLang="ko-KR" dirty="0"/>
              <a:t>types of biosensors have been developed to overcome these </a:t>
            </a:r>
            <a:r>
              <a:rPr lang="en-US" altLang="ko-KR"/>
              <a:t>drawbacks.</a:t>
            </a:r>
            <a:endParaRPr lang="en-US" altLang="ko-KR" dirty="0"/>
          </a:p>
          <a:p>
            <a:r>
              <a:rPr lang="en-US" altLang="ko-KR" dirty="0"/>
              <a:t>For portable applications a small size taste sensor system is required and a suitable technology for manufacturing such a highly sensitive small-sized sensor is semiconductor technology</a:t>
            </a:r>
            <a:r>
              <a:rPr lang="en-US" altLang="ko-KR"/>
              <a:t>. </a:t>
            </a:r>
            <a:endParaRPr lang="en-US" altLang="ko-KR" dirty="0"/>
          </a:p>
          <a:p>
            <a:r>
              <a:rPr lang="en-US" altLang="ko-KR" dirty="0"/>
              <a:t>The FET-type biosensor has advantages of miniaturization and standardization by integrating the sensor and the circuit by utilizing the integrated circuit manufacturing process.</a:t>
            </a:r>
          </a:p>
          <a:p>
            <a:r>
              <a:rPr lang="en-US" altLang="ko-KR" dirty="0"/>
              <a:t>Among the devices capable of integrated circuits, thin film transistors with oxide semiconductor materials are one of the candidates having a simpler process than the LTPS TFT and a higher field effect mobility than the a-Si TFT.</a:t>
            </a:r>
            <a:endParaRPr lang="ko-KR" altLang="en-US" dirty="0"/>
          </a:p>
        </p:txBody>
      </p:sp>
      <p:sp>
        <p:nvSpPr>
          <p:cNvPr id="4" name="슬라이드 번호 개체 틀 3"/>
          <p:cNvSpPr>
            <a:spLocks noGrp="1"/>
          </p:cNvSpPr>
          <p:nvPr>
            <p:ph type="sldNum" sz="quarter" idx="10"/>
          </p:nvPr>
        </p:nvSpPr>
        <p:spPr/>
        <p:txBody>
          <a:bodyPr/>
          <a:lstStyle/>
          <a:p>
            <a:fld id="{B914C5FF-AD46-4627-B8CD-B49D9BACB57E}" type="slidenum">
              <a:rPr lang="ko-KR" altLang="en-US" smtClean="0"/>
              <a:t>5</a:t>
            </a:fld>
            <a:endParaRPr lang="ko-KR" altLang="en-US"/>
          </a:p>
        </p:txBody>
      </p:sp>
    </p:spTree>
    <p:extLst>
      <p:ext uri="{BB962C8B-B14F-4D97-AF65-F5344CB8AC3E}">
        <p14:creationId xmlns:p14="http://schemas.microsoft.com/office/powerpoint/2010/main" val="21345720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a:t>This slide introduces the ISFET that used as a biosensor.</a:t>
            </a:r>
          </a:p>
          <a:p>
            <a:r>
              <a:rPr lang="en-US" altLang="ko-KR"/>
              <a:t>The ISFET is an ion-sensitive FET.</a:t>
            </a:r>
          </a:p>
          <a:p>
            <a:r>
              <a:rPr lang="en-US" altLang="ko-KR"/>
              <a:t>The difference from the MOSFET is that it consists of a reference electrode, a solution, and a sensing film instead of a gate terminal.</a:t>
            </a:r>
          </a:p>
          <a:p>
            <a:r>
              <a:rPr lang="en-US" altLang="ko-KR"/>
              <a:t>There is a solution between the reference electrode and the gate insulating layer, and the gate potential supplied to the device varies depending on the concentration or kind of the solution.</a:t>
            </a:r>
          </a:p>
          <a:p>
            <a:r>
              <a:rPr lang="en-US" altLang="ko-KR"/>
              <a:t>An electrochemical double layer is formed at the interface between the reference electrode-solution also the solution-insulating layer to generate a potential difference.</a:t>
            </a:r>
          </a:p>
        </p:txBody>
      </p:sp>
      <p:sp>
        <p:nvSpPr>
          <p:cNvPr id="4" name="슬라이드 번호 개체 틀 3"/>
          <p:cNvSpPr>
            <a:spLocks noGrp="1"/>
          </p:cNvSpPr>
          <p:nvPr>
            <p:ph type="sldNum" sz="quarter" idx="10"/>
          </p:nvPr>
        </p:nvSpPr>
        <p:spPr/>
        <p:txBody>
          <a:bodyPr/>
          <a:lstStyle/>
          <a:p>
            <a:fld id="{B914C5FF-AD46-4627-B8CD-B49D9BACB57E}" type="slidenum">
              <a:rPr lang="ko-KR" altLang="en-US" smtClean="0"/>
              <a:t>6</a:t>
            </a:fld>
            <a:endParaRPr lang="ko-KR" altLang="en-US"/>
          </a:p>
        </p:txBody>
      </p:sp>
    </p:spTree>
    <p:extLst>
      <p:ext uri="{BB962C8B-B14F-4D97-AF65-F5344CB8AC3E}">
        <p14:creationId xmlns:p14="http://schemas.microsoft.com/office/powerpoint/2010/main" val="42465746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a:t>Now let me introduce the TFT circuit for taste sensor.</a:t>
            </a:r>
          </a:p>
          <a:p>
            <a:r>
              <a:rPr lang="en-US" altLang="ko-KR"/>
              <a:t>Taste detection is done with a small voltage difference of several tens of mV, so signal amplification is required.</a:t>
            </a:r>
          </a:p>
          <a:p>
            <a:r>
              <a:rPr lang="en-US" altLang="ko-KR"/>
              <a:t>The circuit that amplifies the sensed signal is designed as shown in the figure.</a:t>
            </a:r>
          </a:p>
          <a:p>
            <a:r>
              <a:rPr lang="en-US" altLang="ko-KR"/>
              <a:t>The first block of amplifier circuit is to set the operation point.</a:t>
            </a:r>
          </a:p>
          <a:p>
            <a:r>
              <a:rPr lang="en-US" altLang="ko-KR"/>
              <a:t>The characteristics of the oxide TFT are subject to change due to process variations.</a:t>
            </a:r>
          </a:p>
          <a:p>
            <a:r>
              <a:rPr lang="en-US" altLang="ko-KR"/>
              <a:t>Therefore, it is important to set the operation point well using the appropriate bias voltage.</a:t>
            </a:r>
          </a:p>
          <a:p>
            <a:r>
              <a:rPr lang="en-US" altLang="ko-KR"/>
              <a:t>In self-bias block, the output of the inverter is connected to the input which make the input voltage equals to the output voltage. </a:t>
            </a:r>
          </a:p>
          <a:p>
            <a:r>
              <a:rPr lang="en-US" altLang="ko-KR"/>
              <a:t>Therefore, the operating point is set at the intersection of the DC voltage line and the voltage transfer curve of the inverter.</a:t>
            </a:r>
          </a:p>
          <a:p>
            <a:r>
              <a:rPr lang="en-US" altLang="ko-KR"/>
              <a:t>The second, third, and fourth blocks are amplifiers composed of inverters to amplify the Vsens voltage.</a:t>
            </a:r>
          </a:p>
          <a:p>
            <a:r>
              <a:rPr lang="en-US" altLang="ko-KR"/>
              <a:t>First, when Vsens is 0 V, it means not sensing anything, and the operating point is 5.1 V.</a:t>
            </a:r>
          </a:p>
          <a:p>
            <a:r>
              <a:rPr lang="en-US" altLang="ko-KR"/>
              <a:t>And, when the Vsens is increased by sensing the taste material, the operating point tends to decrease.</a:t>
            </a:r>
            <a:endParaRPr lang="ko-KR" altLang="en-US" dirty="0"/>
          </a:p>
        </p:txBody>
      </p:sp>
      <p:sp>
        <p:nvSpPr>
          <p:cNvPr id="4" name="슬라이드 번호 개체 틀 3"/>
          <p:cNvSpPr>
            <a:spLocks noGrp="1"/>
          </p:cNvSpPr>
          <p:nvPr>
            <p:ph type="sldNum" sz="quarter" idx="10"/>
          </p:nvPr>
        </p:nvSpPr>
        <p:spPr/>
        <p:txBody>
          <a:bodyPr/>
          <a:lstStyle/>
          <a:p>
            <a:fld id="{B914C5FF-AD46-4627-B8CD-B49D9BACB57E}" type="slidenum">
              <a:rPr lang="ko-KR" altLang="en-US" smtClean="0"/>
              <a:t>7</a:t>
            </a:fld>
            <a:endParaRPr lang="ko-KR" altLang="en-US"/>
          </a:p>
        </p:txBody>
      </p:sp>
    </p:spTree>
    <p:extLst>
      <p:ext uri="{BB962C8B-B14F-4D97-AF65-F5344CB8AC3E}">
        <p14:creationId xmlns:p14="http://schemas.microsoft.com/office/powerpoint/2010/main" val="18790685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a:t>The graph below shows the inputs and outputs of this circuit.</a:t>
            </a:r>
          </a:p>
          <a:p>
            <a:r>
              <a:rPr lang="en-US" altLang="ko-KR"/>
              <a:t>As the Vsens increases, the output changes as the operating point changes.</a:t>
            </a:r>
          </a:p>
          <a:p>
            <a:r>
              <a:rPr lang="en-US" altLang="ko-KR"/>
              <a:t>If the operating point is shifted, the output becomes smaller.</a:t>
            </a:r>
          </a:p>
          <a:p>
            <a:r>
              <a:rPr lang="en-US" altLang="ko-KR"/>
              <a:t>This indicates that the operating point of the circuit changes due to the change in the concentration of the different taste material or one taste material, and thus different outputs are output.</a:t>
            </a:r>
          </a:p>
        </p:txBody>
      </p:sp>
      <p:sp>
        <p:nvSpPr>
          <p:cNvPr id="4" name="슬라이드 번호 개체 틀 3"/>
          <p:cNvSpPr>
            <a:spLocks noGrp="1"/>
          </p:cNvSpPr>
          <p:nvPr>
            <p:ph type="sldNum" sz="quarter" idx="10"/>
          </p:nvPr>
        </p:nvSpPr>
        <p:spPr/>
        <p:txBody>
          <a:bodyPr/>
          <a:lstStyle/>
          <a:p>
            <a:fld id="{B914C5FF-AD46-4627-B8CD-B49D9BACB57E}" type="slidenum">
              <a:rPr lang="ko-KR" altLang="en-US" smtClean="0"/>
              <a:t>8</a:t>
            </a:fld>
            <a:endParaRPr lang="ko-KR" altLang="en-US"/>
          </a:p>
        </p:txBody>
      </p:sp>
    </p:spTree>
    <p:extLst>
      <p:ext uri="{BB962C8B-B14F-4D97-AF65-F5344CB8AC3E}">
        <p14:creationId xmlns:p14="http://schemas.microsoft.com/office/powerpoint/2010/main" val="30237634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a:t>The taste material changes the operating point of the circuit, changes the output, and eventually gains a different gain.</a:t>
            </a:r>
          </a:p>
          <a:p>
            <a:r>
              <a:rPr lang="en-US" altLang="ko-KR"/>
              <a:t>The gain is 50 at the proper operating point.</a:t>
            </a:r>
          </a:p>
          <a:p>
            <a:r>
              <a:rPr lang="en-US" altLang="ko-KR"/>
              <a:t>However, you can see that the gain decreases as the operating point shift.</a:t>
            </a:r>
            <a:endParaRPr lang="ko-KR" altLang="en-US" dirty="0"/>
          </a:p>
        </p:txBody>
      </p:sp>
      <p:sp>
        <p:nvSpPr>
          <p:cNvPr id="4" name="슬라이드 번호 개체 틀 3"/>
          <p:cNvSpPr>
            <a:spLocks noGrp="1"/>
          </p:cNvSpPr>
          <p:nvPr>
            <p:ph type="sldNum" sz="quarter" idx="10"/>
          </p:nvPr>
        </p:nvSpPr>
        <p:spPr/>
        <p:txBody>
          <a:bodyPr/>
          <a:lstStyle/>
          <a:p>
            <a:fld id="{B914C5FF-AD46-4627-B8CD-B49D9BACB57E}" type="slidenum">
              <a:rPr lang="ko-KR" altLang="en-US" smtClean="0"/>
              <a:t>9</a:t>
            </a:fld>
            <a:endParaRPr lang="ko-KR" altLang="en-US"/>
          </a:p>
        </p:txBody>
      </p:sp>
    </p:spTree>
    <p:extLst>
      <p:ext uri="{BB962C8B-B14F-4D97-AF65-F5344CB8AC3E}">
        <p14:creationId xmlns:p14="http://schemas.microsoft.com/office/powerpoint/2010/main" val="30712700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날짜 개체 틀 2"/>
          <p:cNvSpPr>
            <a:spLocks noGrp="1"/>
          </p:cNvSpPr>
          <p:nvPr>
            <p:ph type="dt" sz="half" idx="10"/>
          </p:nvPr>
        </p:nvSpPr>
        <p:spPr/>
        <p:txBody>
          <a:bodyPr/>
          <a:lstStyle/>
          <a:p>
            <a:fld id="{74B153A2-5B63-40B1-8074-358DF6ED91E4}" type="datetime1">
              <a:rPr lang="ko-KR" altLang="en-US" smtClean="0"/>
              <a:t>2018-09-01</a:t>
            </a:fld>
            <a:endParaRPr lang="ko-KR" altLang="en-US"/>
          </a:p>
        </p:txBody>
      </p:sp>
      <p:sp>
        <p:nvSpPr>
          <p:cNvPr id="4" name="바닥글 개체 틀 3"/>
          <p:cNvSpPr>
            <a:spLocks noGrp="1"/>
          </p:cNvSpPr>
          <p:nvPr>
            <p:ph type="ftr" sz="quarter" idx="11"/>
          </p:nvPr>
        </p:nvSpPr>
        <p:spPr/>
        <p:txBody>
          <a:bodyPr/>
          <a:lstStyle/>
          <a:p>
            <a:endParaRPr lang="ko-KR" altLang="en-US"/>
          </a:p>
        </p:txBody>
      </p:sp>
      <p:sp>
        <p:nvSpPr>
          <p:cNvPr id="5" name="슬라이드 번호 개체 틀 4"/>
          <p:cNvSpPr>
            <a:spLocks noGrp="1"/>
          </p:cNvSpPr>
          <p:nvPr>
            <p:ph type="sldNum" sz="quarter" idx="12"/>
          </p:nvPr>
        </p:nvSpPr>
        <p:spPr/>
        <p:txBody>
          <a:bodyPr/>
          <a:lstStyle/>
          <a:p>
            <a:fld id="{3E1B2271-7270-4847-A187-0347B546C059}" type="slidenum">
              <a:rPr lang="ko-KR" altLang="en-US" smtClean="0"/>
              <a:t>‹#›</a:t>
            </a:fld>
            <a:endParaRPr lang="ko-KR" altLang="en-US"/>
          </a:p>
        </p:txBody>
      </p:sp>
    </p:spTree>
    <p:extLst>
      <p:ext uri="{BB962C8B-B14F-4D97-AF65-F5344CB8AC3E}">
        <p14:creationId xmlns:p14="http://schemas.microsoft.com/office/powerpoint/2010/main" val="4159727540"/>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ko-KR" altLang="en-US"/>
              <a:t>마스터 제목 스타일 편집</a:t>
            </a:r>
          </a:p>
        </p:txBody>
      </p:sp>
      <p:sp>
        <p:nvSpPr>
          <p:cNvPr id="3" name="텍스트 개체 틀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332C0DC-ED98-4393-8FC6-117439B9BDA8}" type="datetime1">
              <a:rPr lang="ko-KR" altLang="en-US" smtClean="0"/>
              <a:t>2018-09-01</a:t>
            </a:fld>
            <a:endParaRPr lang="ko-KR" altLang="en-US"/>
          </a:p>
        </p:txBody>
      </p:sp>
      <p:sp>
        <p:nvSpPr>
          <p:cNvPr id="5" name="바닥글 개체 틀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ko-KR" altLang="en-US"/>
          </a:p>
        </p:txBody>
      </p:sp>
      <p:sp>
        <p:nvSpPr>
          <p:cNvPr id="6" name="슬라이드 번호 개체 틀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E1B2271-7270-4847-A187-0347B546C059}" type="slidenum">
              <a:rPr lang="ko-KR" altLang="en-US" smtClean="0"/>
              <a:t>‹#›</a:t>
            </a:fld>
            <a:endParaRPr lang="ko-KR" altLang="en-US"/>
          </a:p>
        </p:txBody>
      </p:sp>
    </p:spTree>
    <p:extLst>
      <p:ext uri="{BB962C8B-B14F-4D97-AF65-F5344CB8AC3E}">
        <p14:creationId xmlns:p14="http://schemas.microsoft.com/office/powerpoint/2010/main" val="276944068"/>
      </p:ext>
    </p:extLst>
  </p:cSld>
  <p:clrMap bg1="lt1" tx1="dk1" bg2="lt2" tx2="dk2" accent1="accent1" accent2="accent2" accent3="accent3" accent4="accent4" accent5="accent5" accent6="accent6" hlink="hlink" folHlink="folHlink"/>
  <p:sldLayoutIdLst>
    <p:sldLayoutId id="2147483654" r:id="rId1"/>
  </p:sldLayoutIdLst>
  <p:hf hdr="0" ftr="0" dt="0"/>
  <p:txStyles>
    <p:titleStyle>
      <a:lvl1pPr algn="l" defTabSz="685800" rtl="0" eaLnBrk="1" latinLnBrk="1"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1"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1"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1"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ko-KR"/>
      </a:defPPr>
      <a:lvl1pPr marL="0" algn="l" defTabSz="685800" rtl="0" eaLnBrk="1" latinLnBrk="1" hangingPunct="1">
        <a:defRPr sz="1350" kern="1200">
          <a:solidFill>
            <a:schemeClr val="tx1"/>
          </a:solidFill>
          <a:latin typeface="+mn-lt"/>
          <a:ea typeface="+mn-ea"/>
          <a:cs typeface="+mn-cs"/>
        </a:defRPr>
      </a:lvl1pPr>
      <a:lvl2pPr marL="342900" algn="l" defTabSz="685800" rtl="0" eaLnBrk="1" latinLnBrk="1" hangingPunct="1">
        <a:defRPr sz="1350" kern="1200">
          <a:solidFill>
            <a:schemeClr val="tx1"/>
          </a:solidFill>
          <a:latin typeface="+mn-lt"/>
          <a:ea typeface="+mn-ea"/>
          <a:cs typeface="+mn-cs"/>
        </a:defRPr>
      </a:lvl2pPr>
      <a:lvl3pPr marL="685800" algn="l" defTabSz="685800" rtl="0" eaLnBrk="1" latinLnBrk="1" hangingPunct="1">
        <a:defRPr sz="1350" kern="1200">
          <a:solidFill>
            <a:schemeClr val="tx1"/>
          </a:solidFill>
          <a:latin typeface="+mn-lt"/>
          <a:ea typeface="+mn-ea"/>
          <a:cs typeface="+mn-cs"/>
        </a:defRPr>
      </a:lvl3pPr>
      <a:lvl4pPr marL="1028700" algn="l" defTabSz="685800" rtl="0" eaLnBrk="1" latinLnBrk="1" hangingPunct="1">
        <a:defRPr sz="1350" kern="1200">
          <a:solidFill>
            <a:schemeClr val="tx1"/>
          </a:solidFill>
          <a:latin typeface="+mn-lt"/>
          <a:ea typeface="+mn-ea"/>
          <a:cs typeface="+mn-cs"/>
        </a:defRPr>
      </a:lvl4pPr>
      <a:lvl5pPr marL="1371600" algn="l" defTabSz="685800" rtl="0" eaLnBrk="1" latinLnBrk="1" hangingPunct="1">
        <a:defRPr sz="1350" kern="1200">
          <a:solidFill>
            <a:schemeClr val="tx1"/>
          </a:solidFill>
          <a:latin typeface="+mn-lt"/>
          <a:ea typeface="+mn-ea"/>
          <a:cs typeface="+mn-cs"/>
        </a:defRPr>
      </a:lvl5pPr>
      <a:lvl6pPr marL="1714500" algn="l" defTabSz="685800" rtl="0" eaLnBrk="1" latinLnBrk="1" hangingPunct="1">
        <a:defRPr sz="1350" kern="1200">
          <a:solidFill>
            <a:schemeClr val="tx1"/>
          </a:solidFill>
          <a:latin typeface="+mn-lt"/>
          <a:ea typeface="+mn-ea"/>
          <a:cs typeface="+mn-cs"/>
        </a:defRPr>
      </a:lvl6pPr>
      <a:lvl7pPr marL="2057400" algn="l" defTabSz="685800" rtl="0" eaLnBrk="1" latinLnBrk="1" hangingPunct="1">
        <a:defRPr sz="1350" kern="1200">
          <a:solidFill>
            <a:schemeClr val="tx1"/>
          </a:solidFill>
          <a:latin typeface="+mn-lt"/>
          <a:ea typeface="+mn-ea"/>
          <a:cs typeface="+mn-cs"/>
        </a:defRPr>
      </a:lvl7pPr>
      <a:lvl8pPr marL="2400300" algn="l" defTabSz="685800" rtl="0" eaLnBrk="1" latinLnBrk="1" hangingPunct="1">
        <a:defRPr sz="1350" kern="1200">
          <a:solidFill>
            <a:schemeClr val="tx1"/>
          </a:solidFill>
          <a:latin typeface="+mn-lt"/>
          <a:ea typeface="+mn-ea"/>
          <a:cs typeface="+mn-cs"/>
        </a:defRPr>
      </a:lvl8pPr>
      <a:lvl9pPr marL="2743200" algn="l" defTabSz="685800" rtl="0" eaLnBrk="1" latinLnBrk="1"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0.emf"/><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1.emf"/><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microsoft.com/office/2007/relationships/hdphoto" Target="../media/hdphoto2.wdp"/><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8.png"/><Relationship Id="rId5" Type="http://schemas.microsoft.com/office/2007/relationships/hdphoto" Target="../media/hdphoto1.wdp"/><Relationship Id="rId4" Type="http://schemas.openxmlformats.org/officeDocument/2006/relationships/image" Target="../media/image7.png"/><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2.emf"/><Relationship Id="rId4" Type="http://schemas.openxmlformats.org/officeDocument/2006/relationships/image" Target="../media/image11.emf"/></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4.emf"/><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13.pn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15.wmf"/><Relationship Id="rId5" Type="http://schemas.openxmlformats.org/officeDocument/2006/relationships/oleObject" Target="../embeddings/oleObject1.bin"/><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13.png"/><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image" Target="../media/image16.wmf"/><Relationship Id="rId5" Type="http://schemas.openxmlformats.org/officeDocument/2006/relationships/oleObject" Target="../embeddings/oleObject2.bin"/><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제목 1" hidden="1"/>
          <p:cNvSpPr>
            <a:spLocks noGrp="1"/>
          </p:cNvSpPr>
          <p:nvPr>
            <p:ph type="title"/>
          </p:nvPr>
        </p:nvSpPr>
        <p:spPr/>
        <p:txBody>
          <a:bodyPr/>
          <a:lstStyle/>
          <a:p>
            <a:endParaRPr lang="ko-KR" altLang="en-US"/>
          </a:p>
        </p:txBody>
      </p:sp>
      <p:pic>
        <p:nvPicPr>
          <p:cNvPr id="3" name="그림 2"/>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직사각형 3"/>
          <p:cNvSpPr/>
          <p:nvPr/>
        </p:nvSpPr>
        <p:spPr>
          <a:xfrm>
            <a:off x="4572001" y="2063006"/>
            <a:ext cx="4228942" cy="1384995"/>
          </a:xfrm>
          <a:prstGeom prst="rect">
            <a:avLst/>
          </a:prstGeom>
          <a:noFill/>
        </p:spPr>
        <p:txBody>
          <a:bodyPr wrap="square" rtlCol="0">
            <a:spAutoFit/>
          </a:bodyPr>
          <a:lstStyle/>
          <a:p>
            <a:pPr algn="r"/>
            <a:r>
              <a:rPr lang="en-US" altLang="ko-KR" sz="2800" b="1" dirty="0">
                <a:ln>
                  <a:solidFill>
                    <a:schemeClr val="accent1">
                      <a:shade val="50000"/>
                      <a:alpha val="0"/>
                    </a:schemeClr>
                  </a:solidFill>
                </a:ln>
                <a:solidFill>
                  <a:schemeClr val="tx1">
                    <a:lumMod val="75000"/>
                    <a:lumOff val="25000"/>
                  </a:schemeClr>
                </a:solidFill>
                <a:effectLst>
                  <a:outerShdw blurRad="38100" dist="38100" dir="2700000" algn="tl">
                    <a:srgbClr val="000000">
                      <a:alpha val="43137"/>
                    </a:srgbClr>
                  </a:outerShdw>
                </a:effectLst>
                <a:latin typeface="나눔바른고딕" panose="020B0603020101020101" pitchFamily="50" charset="-127"/>
                <a:ea typeface="나눔바른고딕" panose="020B0603020101020101" pitchFamily="50" charset="-127"/>
              </a:rPr>
              <a:t>Integrated Taste Sensor Circuit</a:t>
            </a:r>
          </a:p>
          <a:p>
            <a:pPr algn="r"/>
            <a:r>
              <a:rPr lang="en-US" altLang="ko-KR" sz="2800" b="1" dirty="0">
                <a:ln>
                  <a:solidFill>
                    <a:schemeClr val="accent1">
                      <a:shade val="50000"/>
                      <a:alpha val="0"/>
                    </a:schemeClr>
                  </a:solidFill>
                </a:ln>
                <a:solidFill>
                  <a:schemeClr val="tx1">
                    <a:lumMod val="75000"/>
                    <a:lumOff val="25000"/>
                  </a:schemeClr>
                </a:solidFill>
                <a:effectLst>
                  <a:outerShdw blurRad="38100" dist="38100" dir="2700000" algn="tl">
                    <a:srgbClr val="000000">
                      <a:alpha val="43137"/>
                    </a:srgbClr>
                  </a:outerShdw>
                </a:effectLst>
                <a:latin typeface="나눔바른고딕" panose="020B0603020101020101" pitchFamily="50" charset="-127"/>
                <a:ea typeface="나눔바른고딕" panose="020B0603020101020101" pitchFamily="50" charset="-127"/>
              </a:rPr>
              <a:t>with Oxide TFT</a:t>
            </a:r>
            <a:endParaRPr lang="ko-KR" altLang="en-US" sz="2800" b="1" dirty="0">
              <a:ln>
                <a:solidFill>
                  <a:schemeClr val="accent1">
                    <a:shade val="50000"/>
                    <a:alpha val="0"/>
                  </a:schemeClr>
                </a:solidFill>
              </a:ln>
              <a:solidFill>
                <a:schemeClr val="tx1">
                  <a:lumMod val="75000"/>
                  <a:lumOff val="25000"/>
                </a:schemeClr>
              </a:solidFill>
              <a:effectLst>
                <a:outerShdw blurRad="38100" dist="38100" dir="2700000" algn="tl">
                  <a:srgbClr val="000000">
                    <a:alpha val="43137"/>
                  </a:srgbClr>
                </a:outerShdw>
              </a:effectLst>
              <a:latin typeface="나눔바른고딕" panose="020B0603020101020101" pitchFamily="50" charset="-127"/>
              <a:ea typeface="나눔바른고딕" panose="020B0603020101020101" pitchFamily="50" charset="-127"/>
            </a:endParaRPr>
          </a:p>
        </p:txBody>
      </p:sp>
      <p:sp>
        <p:nvSpPr>
          <p:cNvPr id="7" name="TextBox 6">
            <a:extLst>
              <a:ext uri="{FF2B5EF4-FFF2-40B4-BE49-F238E27FC236}">
                <a16:creationId xmlns:a16="http://schemas.microsoft.com/office/drawing/2014/main" id="{CC3236E9-9E4D-4EA3-9037-07A597A2FE26}"/>
              </a:ext>
            </a:extLst>
          </p:cNvPr>
          <p:cNvSpPr txBox="1"/>
          <p:nvPr/>
        </p:nvSpPr>
        <p:spPr>
          <a:xfrm>
            <a:off x="4471776" y="4765151"/>
            <a:ext cx="4329166" cy="1200329"/>
          </a:xfrm>
          <a:prstGeom prst="rect">
            <a:avLst/>
          </a:prstGeom>
          <a:solidFill>
            <a:schemeClr val="bg1">
              <a:lumMod val="95000"/>
            </a:schemeClr>
          </a:solidFill>
        </p:spPr>
        <p:txBody>
          <a:bodyPr wrap="square" rtlCol="0">
            <a:spAutoFit/>
          </a:bodyPr>
          <a:lstStyle/>
          <a:p>
            <a:pPr algn="r"/>
            <a:r>
              <a:rPr lang="en-US" altLang="ko-KR" b="1" dirty="0" err="1">
                <a:latin typeface="+mn-ea"/>
              </a:rPr>
              <a:t>Hoseo</a:t>
            </a:r>
            <a:r>
              <a:rPr lang="en-US" altLang="ko-KR" b="1" dirty="0">
                <a:latin typeface="+mn-ea"/>
              </a:rPr>
              <a:t> University</a:t>
            </a:r>
          </a:p>
          <a:p>
            <a:pPr algn="r"/>
            <a:r>
              <a:rPr lang="en-US" altLang="ko-KR" b="1" dirty="0" err="1">
                <a:latin typeface="+mn-ea"/>
              </a:rPr>
              <a:t>NanoBioTronics</a:t>
            </a:r>
            <a:r>
              <a:rPr lang="en-US" altLang="ko-KR" b="1" dirty="0">
                <a:latin typeface="+mn-ea"/>
              </a:rPr>
              <a:t> Master’s course</a:t>
            </a:r>
          </a:p>
          <a:p>
            <a:pPr algn="r"/>
            <a:r>
              <a:rPr lang="en-US" altLang="ko-KR" b="1" dirty="0">
                <a:latin typeface="+mn-ea"/>
              </a:rPr>
              <a:t>Electronic </a:t>
            </a:r>
            <a:r>
              <a:rPr lang="en-US" altLang="ko-KR" b="1" dirty="0" err="1">
                <a:latin typeface="+mn-ea"/>
              </a:rPr>
              <a:t>Decive</a:t>
            </a:r>
            <a:r>
              <a:rPr lang="en-US" altLang="ko-KR" b="1" dirty="0">
                <a:latin typeface="+mn-ea"/>
              </a:rPr>
              <a:t> LAB</a:t>
            </a:r>
          </a:p>
          <a:p>
            <a:pPr algn="r"/>
            <a:r>
              <a:rPr lang="en-US" altLang="ko-KR" b="1" dirty="0">
                <a:latin typeface="+mn-ea"/>
              </a:rPr>
              <a:t>Han Ye Lin</a:t>
            </a:r>
            <a:endParaRPr lang="ko-KR" altLang="en-US" b="1" dirty="0">
              <a:latin typeface="+mn-ea"/>
            </a:endParaRPr>
          </a:p>
        </p:txBody>
      </p:sp>
      <p:pic>
        <p:nvPicPr>
          <p:cNvPr id="8" name="Picture 57" descr="호서마크">
            <a:extLst>
              <a:ext uri="{FF2B5EF4-FFF2-40B4-BE49-F238E27FC236}">
                <a16:creationId xmlns:a16="http://schemas.microsoft.com/office/drawing/2014/main" id="{FC7C3042-3E86-4F37-A901-0A35184481FF}"/>
              </a:ext>
            </a:extLst>
          </p:cNvPr>
          <p:cNvPicPr>
            <a:picLocks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953917" y="0"/>
            <a:ext cx="1190083" cy="1190083"/>
          </a:xfrm>
          <a:prstGeom prst="ellipse">
            <a:avLst/>
          </a:prstGeom>
          <a:ln>
            <a:noFill/>
          </a:ln>
          <a:effectLst>
            <a:softEdge rad="112500"/>
          </a:effectLst>
        </p:spPr>
      </p:pic>
      <p:sp>
        <p:nvSpPr>
          <p:cNvPr id="5" name="슬라이드 번호 개체 틀 4">
            <a:extLst>
              <a:ext uri="{FF2B5EF4-FFF2-40B4-BE49-F238E27FC236}">
                <a16:creationId xmlns:a16="http://schemas.microsoft.com/office/drawing/2014/main" id="{34BF0640-B5D9-42B1-ABC9-91774E4B627B}"/>
              </a:ext>
            </a:extLst>
          </p:cNvPr>
          <p:cNvSpPr>
            <a:spLocks noGrp="1"/>
          </p:cNvSpPr>
          <p:nvPr>
            <p:ph type="sldNum" sz="quarter" idx="12"/>
          </p:nvPr>
        </p:nvSpPr>
        <p:spPr/>
        <p:txBody>
          <a:bodyPr/>
          <a:lstStyle/>
          <a:p>
            <a:fld id="{3E1B2271-7270-4847-A187-0347B546C059}" type="slidenum">
              <a:rPr lang="ko-KR" altLang="en-US" smtClean="0"/>
              <a:t>1</a:t>
            </a:fld>
            <a:endParaRPr lang="ko-KR" altLang="en-US"/>
          </a:p>
        </p:txBody>
      </p:sp>
      <p:sp>
        <p:nvSpPr>
          <p:cNvPr id="6" name="TextBox 5">
            <a:extLst>
              <a:ext uri="{FF2B5EF4-FFF2-40B4-BE49-F238E27FC236}">
                <a16:creationId xmlns:a16="http://schemas.microsoft.com/office/drawing/2014/main" id="{85A8B68A-8699-4173-8900-F0E065D2FD00}"/>
              </a:ext>
            </a:extLst>
          </p:cNvPr>
          <p:cNvSpPr txBox="1"/>
          <p:nvPr/>
        </p:nvSpPr>
        <p:spPr>
          <a:xfrm>
            <a:off x="4395781" y="6089689"/>
            <a:ext cx="4481155" cy="646331"/>
          </a:xfrm>
          <a:prstGeom prst="rect">
            <a:avLst/>
          </a:prstGeom>
          <a:solidFill>
            <a:schemeClr val="bg1">
              <a:lumMod val="95000"/>
            </a:schemeClr>
          </a:solidFill>
        </p:spPr>
        <p:txBody>
          <a:bodyPr wrap="square" rtlCol="0">
            <a:spAutoFit/>
          </a:bodyPr>
          <a:lstStyle/>
          <a:p>
            <a:r>
              <a:rPr lang="en-US" altLang="ko-KR" i="1">
                <a:effectLst>
                  <a:outerShdw blurRad="38100" dist="38100" dir="2700000" algn="tl">
                    <a:srgbClr val="000000">
                      <a:alpha val="43137"/>
                    </a:srgbClr>
                  </a:outerShdw>
                </a:effectLst>
              </a:rPr>
              <a:t>The 17</a:t>
            </a:r>
            <a:r>
              <a:rPr lang="en-US" altLang="ko-KR" i="1" baseline="30000">
                <a:effectLst>
                  <a:outerShdw blurRad="38100" dist="38100" dir="2700000" algn="tl">
                    <a:srgbClr val="000000">
                      <a:alpha val="43137"/>
                    </a:srgbClr>
                  </a:outerShdw>
                </a:effectLst>
              </a:rPr>
              <a:t>th</a:t>
            </a:r>
            <a:r>
              <a:rPr lang="en-US" altLang="ko-KR" i="1">
                <a:effectLst>
                  <a:outerShdw blurRad="38100" dist="38100" dir="2700000" algn="tl">
                    <a:srgbClr val="000000">
                      <a:alpha val="43137"/>
                    </a:srgbClr>
                  </a:outerShdw>
                </a:effectLst>
              </a:rPr>
              <a:t> Technical Collaboration Meeting</a:t>
            </a:r>
          </a:p>
          <a:p>
            <a:r>
              <a:rPr lang="en-US" altLang="ko-KR" i="1">
                <a:effectLst>
                  <a:outerShdw blurRad="38100" dist="38100" dir="2700000" algn="tl">
                    <a:srgbClr val="000000">
                      <a:alpha val="43137"/>
                    </a:srgbClr>
                  </a:outerShdw>
                </a:effectLst>
              </a:rPr>
              <a:t>September</a:t>
            </a:r>
            <a:r>
              <a:rPr lang="ko-KR" altLang="en-US" i="1">
                <a:effectLst>
                  <a:outerShdw blurRad="38100" dist="38100" dir="2700000" algn="tl">
                    <a:srgbClr val="000000">
                      <a:alpha val="43137"/>
                    </a:srgbClr>
                  </a:outerShdw>
                </a:effectLst>
              </a:rPr>
              <a:t> </a:t>
            </a:r>
            <a:r>
              <a:rPr lang="en-US" altLang="ko-KR" i="1">
                <a:effectLst>
                  <a:outerShdw blurRad="38100" dist="38100" dir="2700000" algn="tl">
                    <a:srgbClr val="000000">
                      <a:alpha val="43137"/>
                    </a:srgbClr>
                  </a:outerShdw>
                </a:effectLst>
              </a:rPr>
              <a:t>1,</a:t>
            </a:r>
            <a:r>
              <a:rPr lang="ko-KR" altLang="en-US" i="1">
                <a:effectLst>
                  <a:outerShdw blurRad="38100" dist="38100" dir="2700000" algn="tl">
                    <a:srgbClr val="000000">
                      <a:alpha val="43137"/>
                    </a:srgbClr>
                  </a:outerShdw>
                </a:effectLst>
              </a:rPr>
              <a:t> </a:t>
            </a:r>
            <a:r>
              <a:rPr lang="en-US" altLang="ko-KR" i="1">
                <a:effectLst>
                  <a:outerShdw blurRad="38100" dist="38100" dir="2700000" algn="tl">
                    <a:srgbClr val="000000">
                      <a:alpha val="43137"/>
                    </a:srgbClr>
                  </a:outerShdw>
                </a:effectLst>
              </a:rPr>
              <a:t>2018</a:t>
            </a:r>
            <a:endParaRPr lang="ko-KR" altLang="en-US" i="1">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865407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그림 2"/>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cxnSp>
        <p:nvCxnSpPr>
          <p:cNvPr id="4" name="직선 연결선 3"/>
          <p:cNvCxnSpPr/>
          <p:nvPr/>
        </p:nvCxnSpPr>
        <p:spPr>
          <a:xfrm>
            <a:off x="259784" y="2609502"/>
            <a:ext cx="724032" cy="0"/>
          </a:xfrm>
          <a:prstGeom prst="line">
            <a:avLst/>
          </a:prstGeom>
          <a:l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 name="직선 연결선 5"/>
          <p:cNvCxnSpPr/>
          <p:nvPr/>
        </p:nvCxnSpPr>
        <p:spPr>
          <a:xfrm>
            <a:off x="259784" y="639590"/>
            <a:ext cx="724032" cy="0"/>
          </a:xfrm>
          <a:prstGeom prst="line">
            <a:avLst/>
          </a:prstGeom>
          <a:l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 name="직사각형 7"/>
          <p:cNvSpPr/>
          <p:nvPr/>
        </p:nvSpPr>
        <p:spPr>
          <a:xfrm>
            <a:off x="6696636" y="6598024"/>
            <a:ext cx="2447364" cy="2599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11" name="그림 10"/>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172779" y="3426084"/>
            <a:ext cx="2785687" cy="2068247"/>
          </a:xfrm>
          <a:prstGeom prst="rect">
            <a:avLst/>
          </a:prstGeom>
        </p:spPr>
      </p:pic>
      <p:sp>
        <p:nvSpPr>
          <p:cNvPr id="46" name="TextBox 45"/>
          <p:cNvSpPr txBox="1"/>
          <p:nvPr/>
        </p:nvSpPr>
        <p:spPr>
          <a:xfrm>
            <a:off x="1836613" y="206188"/>
            <a:ext cx="4514759" cy="369332"/>
          </a:xfrm>
          <a:prstGeom prst="rect">
            <a:avLst/>
          </a:prstGeom>
          <a:noFill/>
        </p:spPr>
        <p:txBody>
          <a:bodyPr wrap="square" rtlCol="0">
            <a:spAutoFit/>
          </a:bodyPr>
          <a:lstStyle/>
          <a:p>
            <a:pPr marL="285750" indent="-285750">
              <a:buFont typeface="Wingdings" panose="05000000000000000000" pitchFamily="2" charset="2"/>
              <a:buChar char="u"/>
            </a:pPr>
            <a:r>
              <a:rPr lang="en-US" altLang="ko-KR" b="1" dirty="0">
                <a:latin typeface="MD개성체" panose="02020603020101020101" pitchFamily="18" charset="-127"/>
                <a:ea typeface="MD개성체" panose="02020603020101020101" pitchFamily="18" charset="-127"/>
              </a:rPr>
              <a:t>Oxide Thin Film Transistor</a:t>
            </a:r>
            <a:endParaRPr lang="ko-KR" altLang="en-US" b="1" dirty="0">
              <a:latin typeface="MD개성체" panose="02020603020101020101" pitchFamily="18" charset="-127"/>
              <a:ea typeface="MD개성체" panose="02020603020101020101" pitchFamily="18" charset="-127"/>
            </a:endParaRPr>
          </a:p>
        </p:txBody>
      </p:sp>
      <p:sp>
        <p:nvSpPr>
          <p:cNvPr id="31" name="TextBox 30"/>
          <p:cNvSpPr txBox="1"/>
          <p:nvPr/>
        </p:nvSpPr>
        <p:spPr>
          <a:xfrm>
            <a:off x="84721" y="900374"/>
            <a:ext cx="1430310" cy="1461125"/>
          </a:xfrm>
          <a:prstGeom prst="rect">
            <a:avLst/>
          </a:prstGeom>
        </p:spPr>
        <p:txBody>
          <a:bodyPr vert="horz" lIns="91440" tIns="45720" rIns="91440" bIns="45720" rtlCol="0">
            <a:noAutofit/>
          </a:bodyPr>
          <a:lstStyle>
            <a:defPPr>
              <a:defRPr lang="ko-KR"/>
            </a:defPPr>
            <a:lvl1pPr indent="0">
              <a:lnSpc>
                <a:spcPct val="100000"/>
              </a:lnSpc>
              <a:spcBef>
                <a:spcPts val="1000"/>
              </a:spcBef>
              <a:buFont typeface="Arial" panose="020B0604020202020204" pitchFamily="34" charset="0"/>
              <a:buNone/>
              <a:defRPr sz="1100">
                <a:ln>
                  <a:solidFill>
                    <a:schemeClr val="accent1">
                      <a:alpha val="0"/>
                    </a:schemeClr>
                  </a:solidFill>
                </a:ln>
                <a:solidFill>
                  <a:schemeClr val="bg1"/>
                </a:solidFill>
                <a:latin typeface="-윤고딕330" panose="02030504000101010101" pitchFamily="18" charset="-127"/>
                <a:ea typeface="-윤고딕330" panose="02030504000101010101" pitchFamily="18" charset="-127"/>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ltLang="ko-KR" sz="2400" dirty="0">
                <a:solidFill>
                  <a:schemeClr val="accent1">
                    <a:lumMod val="75000"/>
                  </a:schemeClr>
                </a:solidFill>
                <a:latin typeface="MD개성체" panose="02020603020101020101" pitchFamily="18" charset="-127"/>
                <a:ea typeface="MD개성체" panose="02020603020101020101" pitchFamily="18" charset="-127"/>
              </a:rPr>
              <a:t>03.</a:t>
            </a:r>
          </a:p>
          <a:p>
            <a:r>
              <a:rPr lang="en-US" altLang="ko-KR" sz="1800" dirty="0">
                <a:solidFill>
                  <a:schemeClr val="accent1">
                    <a:lumMod val="75000"/>
                  </a:schemeClr>
                </a:solidFill>
                <a:latin typeface="MD개성체" panose="02020603020101020101" pitchFamily="18" charset="-127"/>
                <a:ea typeface="MD개성체" panose="02020603020101020101" pitchFamily="18" charset="-127"/>
              </a:rPr>
              <a:t>Experiment</a:t>
            </a:r>
            <a:endParaRPr lang="ko-KR" altLang="en-US" sz="1800" dirty="0">
              <a:solidFill>
                <a:schemeClr val="accent1">
                  <a:lumMod val="75000"/>
                </a:schemeClr>
              </a:solidFill>
              <a:latin typeface="MD개성체" panose="02020603020101020101" pitchFamily="18" charset="-127"/>
              <a:ea typeface="MD개성체" panose="02020603020101020101" pitchFamily="18" charset="-127"/>
            </a:endParaRPr>
          </a:p>
        </p:txBody>
      </p:sp>
      <p:grpSp>
        <p:nvGrpSpPr>
          <p:cNvPr id="7" name="그룹 6"/>
          <p:cNvGrpSpPr/>
          <p:nvPr/>
        </p:nvGrpSpPr>
        <p:grpSpPr>
          <a:xfrm>
            <a:off x="5516315" y="3898654"/>
            <a:ext cx="3002193" cy="1294104"/>
            <a:chOff x="5470327" y="3215393"/>
            <a:chExt cx="3002193" cy="1294104"/>
          </a:xfrm>
        </p:grpSpPr>
        <p:grpSp>
          <p:nvGrpSpPr>
            <p:cNvPr id="32" name="그룹 31">
              <a:extLst>
                <a:ext uri="{FF2B5EF4-FFF2-40B4-BE49-F238E27FC236}">
                  <a16:creationId xmlns:a16="http://schemas.microsoft.com/office/drawing/2014/main" id="{12CCE0AC-F788-4613-824F-FBE9DAFCCEA7}"/>
                </a:ext>
              </a:extLst>
            </p:cNvPr>
            <p:cNvGrpSpPr/>
            <p:nvPr/>
          </p:nvGrpSpPr>
          <p:grpSpPr>
            <a:xfrm>
              <a:off x="5568434" y="3435771"/>
              <a:ext cx="2812339" cy="922679"/>
              <a:chOff x="4291527" y="4131718"/>
              <a:chExt cx="2812339" cy="1344974"/>
            </a:xfrm>
          </p:grpSpPr>
          <p:sp>
            <p:nvSpPr>
              <p:cNvPr id="33" name="직사각형 32">
                <a:extLst>
                  <a:ext uri="{FF2B5EF4-FFF2-40B4-BE49-F238E27FC236}">
                    <a16:creationId xmlns:a16="http://schemas.microsoft.com/office/drawing/2014/main" id="{B7B45629-3E83-4B0D-BD70-3B9D7597F4CA}"/>
                  </a:ext>
                </a:extLst>
              </p:cNvPr>
              <p:cNvSpPr/>
              <p:nvPr/>
            </p:nvSpPr>
            <p:spPr>
              <a:xfrm>
                <a:off x="4291527" y="5194034"/>
                <a:ext cx="2812339" cy="28265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400" b="1" dirty="0">
                    <a:solidFill>
                      <a:schemeClr val="tx1"/>
                    </a:solidFill>
                  </a:rPr>
                  <a:t>Gate (Cr)</a:t>
                </a:r>
                <a:endParaRPr lang="ko-KR" altLang="en-US" sz="1400" b="1" dirty="0">
                  <a:solidFill>
                    <a:schemeClr val="tx1"/>
                  </a:solidFill>
                </a:endParaRPr>
              </a:p>
            </p:txBody>
          </p:sp>
          <p:sp>
            <p:nvSpPr>
              <p:cNvPr id="34" name="직사각형 33">
                <a:extLst>
                  <a:ext uri="{FF2B5EF4-FFF2-40B4-BE49-F238E27FC236}">
                    <a16:creationId xmlns:a16="http://schemas.microsoft.com/office/drawing/2014/main" id="{051EA206-D8C0-4E23-ACD5-18D07B661682}"/>
                  </a:ext>
                </a:extLst>
              </p:cNvPr>
              <p:cNvSpPr/>
              <p:nvPr/>
            </p:nvSpPr>
            <p:spPr>
              <a:xfrm>
                <a:off x="4725035" y="4481878"/>
                <a:ext cx="2378831" cy="358815"/>
              </a:xfrm>
              <a:prstGeom prst="rect">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400" b="1">
                    <a:solidFill>
                      <a:schemeClr val="tx1"/>
                    </a:solidFill>
                  </a:rPr>
                  <a:t>Plasticizer</a:t>
                </a:r>
                <a:r>
                  <a:rPr lang="ko-KR" altLang="en-US" sz="1400" b="1">
                    <a:solidFill>
                      <a:schemeClr val="tx1"/>
                    </a:solidFill>
                  </a:rPr>
                  <a:t> </a:t>
                </a:r>
                <a:r>
                  <a:rPr lang="en-US" altLang="ko-KR" sz="1400" b="1">
                    <a:solidFill>
                      <a:schemeClr val="tx1"/>
                    </a:solidFill>
                  </a:rPr>
                  <a:t>+ Polymer</a:t>
                </a:r>
                <a:endParaRPr lang="ko-KR" altLang="en-US" sz="1400" b="1" dirty="0">
                  <a:solidFill>
                    <a:schemeClr val="tx1"/>
                  </a:solidFill>
                </a:endParaRPr>
              </a:p>
            </p:txBody>
          </p:sp>
          <p:sp>
            <p:nvSpPr>
              <p:cNvPr id="35" name="직사각형 34">
                <a:extLst>
                  <a:ext uri="{FF2B5EF4-FFF2-40B4-BE49-F238E27FC236}">
                    <a16:creationId xmlns:a16="http://schemas.microsoft.com/office/drawing/2014/main" id="{19F19B9C-7527-4B94-BC8F-A98D880C7A35}"/>
                  </a:ext>
                </a:extLst>
              </p:cNvPr>
              <p:cNvSpPr/>
              <p:nvPr/>
            </p:nvSpPr>
            <p:spPr>
              <a:xfrm>
                <a:off x="4725035" y="4838479"/>
                <a:ext cx="2378831" cy="358815"/>
              </a:xfrm>
              <a:prstGeom prst="rect">
                <a:avLst/>
              </a:prstGeom>
              <a:solidFill>
                <a:srgbClr val="FBE5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400" b="1" dirty="0">
                    <a:solidFill>
                      <a:schemeClr val="tx1"/>
                    </a:solidFill>
                  </a:rPr>
                  <a:t>Insulator (SOG)</a:t>
                </a:r>
                <a:endParaRPr lang="ko-KR" altLang="en-US" sz="1400" b="1" dirty="0">
                  <a:solidFill>
                    <a:schemeClr val="tx1"/>
                  </a:solidFill>
                </a:endParaRPr>
              </a:p>
            </p:txBody>
          </p:sp>
          <p:sp>
            <p:nvSpPr>
              <p:cNvPr id="36" name="직사각형 35">
                <a:extLst>
                  <a:ext uri="{FF2B5EF4-FFF2-40B4-BE49-F238E27FC236}">
                    <a16:creationId xmlns:a16="http://schemas.microsoft.com/office/drawing/2014/main" id="{EC43C757-9FD2-42A8-AFB5-EB492942BBD2}"/>
                  </a:ext>
                </a:extLst>
              </p:cNvPr>
              <p:cNvSpPr/>
              <p:nvPr/>
            </p:nvSpPr>
            <p:spPr>
              <a:xfrm>
                <a:off x="4725035" y="4131718"/>
                <a:ext cx="2048769" cy="358815"/>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400" b="1">
                    <a:solidFill>
                      <a:schemeClr val="tx1"/>
                    </a:solidFill>
                  </a:rPr>
                  <a:t>Lipid</a:t>
                </a:r>
                <a:endParaRPr lang="ko-KR" altLang="en-US" sz="1400" b="1">
                  <a:solidFill>
                    <a:schemeClr val="tx1"/>
                  </a:solidFill>
                </a:endParaRPr>
              </a:p>
            </p:txBody>
          </p:sp>
        </p:grpSp>
        <p:sp>
          <p:nvSpPr>
            <p:cNvPr id="37" name="직사각형 36">
              <a:extLst>
                <a:ext uri="{FF2B5EF4-FFF2-40B4-BE49-F238E27FC236}">
                  <a16:creationId xmlns:a16="http://schemas.microsoft.com/office/drawing/2014/main" id="{582A2425-CF97-46E9-AFB2-336997C88589}"/>
                </a:ext>
              </a:extLst>
            </p:cNvPr>
            <p:cNvSpPr/>
            <p:nvPr/>
          </p:nvSpPr>
          <p:spPr>
            <a:xfrm>
              <a:off x="5470327" y="4353735"/>
              <a:ext cx="3002193" cy="1557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400" b="1">
                  <a:solidFill>
                    <a:schemeClr val="tx1"/>
                  </a:solidFill>
                </a:rPr>
                <a:t>Substrate</a:t>
              </a:r>
              <a:r>
                <a:rPr lang="ko-KR" altLang="en-US" sz="1400" b="1">
                  <a:solidFill>
                    <a:schemeClr val="tx1"/>
                  </a:solidFill>
                </a:rPr>
                <a:t> </a:t>
              </a:r>
              <a:r>
                <a:rPr lang="en-US" altLang="ko-KR" sz="1400" b="1" dirty="0">
                  <a:solidFill>
                    <a:schemeClr val="tx1"/>
                  </a:solidFill>
                </a:rPr>
                <a:t>(glass)</a:t>
              </a:r>
              <a:endParaRPr lang="ko-KR" altLang="en-US" sz="1400" b="1" dirty="0">
                <a:solidFill>
                  <a:schemeClr val="tx1"/>
                </a:solidFill>
              </a:endParaRPr>
            </a:p>
          </p:txBody>
        </p:sp>
        <p:sp>
          <p:nvSpPr>
            <p:cNvPr id="38" name="타원 37">
              <a:extLst>
                <a:ext uri="{FF2B5EF4-FFF2-40B4-BE49-F238E27FC236}">
                  <a16:creationId xmlns:a16="http://schemas.microsoft.com/office/drawing/2014/main" id="{10D46C70-00BB-49BC-BD45-616E628DE3BF}"/>
                </a:ext>
              </a:extLst>
            </p:cNvPr>
            <p:cNvSpPr/>
            <p:nvPr/>
          </p:nvSpPr>
          <p:spPr>
            <a:xfrm>
              <a:off x="6001942" y="3215393"/>
              <a:ext cx="2048769" cy="239333"/>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400" b="1">
                  <a:solidFill>
                    <a:schemeClr val="tx1"/>
                  </a:solidFill>
                </a:rPr>
                <a:t>Taste solution</a:t>
              </a:r>
              <a:endParaRPr lang="ko-KR" altLang="en-US" sz="1400" b="1" dirty="0">
                <a:solidFill>
                  <a:schemeClr val="tx1"/>
                </a:solidFill>
              </a:endParaRPr>
            </a:p>
          </p:txBody>
        </p:sp>
      </p:grpSp>
      <p:grpSp>
        <p:nvGrpSpPr>
          <p:cNvPr id="39" name="그룹 38"/>
          <p:cNvGrpSpPr/>
          <p:nvPr/>
        </p:nvGrpSpPr>
        <p:grpSpPr>
          <a:xfrm>
            <a:off x="1922378" y="1056479"/>
            <a:ext cx="3547949" cy="1069827"/>
            <a:chOff x="5357369" y="5636981"/>
            <a:chExt cx="3547949" cy="1069827"/>
          </a:xfrm>
        </p:grpSpPr>
        <p:sp>
          <p:nvSpPr>
            <p:cNvPr id="40" name="직사각형 39">
              <a:extLst>
                <a:ext uri="{FF2B5EF4-FFF2-40B4-BE49-F238E27FC236}">
                  <a16:creationId xmlns:a16="http://schemas.microsoft.com/office/drawing/2014/main" id="{3B21424A-CC6A-4E16-9392-0C4F43A3368F}"/>
                </a:ext>
              </a:extLst>
            </p:cNvPr>
            <p:cNvSpPr/>
            <p:nvPr/>
          </p:nvSpPr>
          <p:spPr>
            <a:xfrm>
              <a:off x="6437157" y="5636981"/>
              <a:ext cx="1385071" cy="487449"/>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altLang="ko-KR" sz="900" b="1" dirty="0">
                  <a:solidFill>
                    <a:schemeClr val="tx1"/>
                  </a:solidFill>
                </a:rPr>
                <a:t>Inter layer dielectric</a:t>
              </a:r>
              <a:endParaRPr lang="ko-KR" altLang="en-US" sz="900" b="1" dirty="0">
                <a:solidFill>
                  <a:schemeClr val="tx1"/>
                </a:solidFill>
              </a:endParaRPr>
            </a:p>
          </p:txBody>
        </p:sp>
        <p:sp>
          <p:nvSpPr>
            <p:cNvPr id="41" name="직사각형 40">
              <a:extLst>
                <a:ext uri="{FF2B5EF4-FFF2-40B4-BE49-F238E27FC236}">
                  <a16:creationId xmlns:a16="http://schemas.microsoft.com/office/drawing/2014/main" id="{BEADF233-AD51-4C22-80EC-6438334B90DB}"/>
                </a:ext>
              </a:extLst>
            </p:cNvPr>
            <p:cNvSpPr/>
            <p:nvPr/>
          </p:nvSpPr>
          <p:spPr>
            <a:xfrm>
              <a:off x="7755633" y="6106099"/>
              <a:ext cx="1149685" cy="417845"/>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b="1">
                <a:solidFill>
                  <a:schemeClr val="tx1"/>
                </a:solidFill>
              </a:endParaRPr>
            </a:p>
          </p:txBody>
        </p:sp>
        <p:sp>
          <p:nvSpPr>
            <p:cNvPr id="42" name="직사각형 41">
              <a:extLst>
                <a:ext uri="{FF2B5EF4-FFF2-40B4-BE49-F238E27FC236}">
                  <a16:creationId xmlns:a16="http://schemas.microsoft.com/office/drawing/2014/main" id="{ADF12CA9-EF01-499A-92B1-9DDDCF4C5A48}"/>
                </a:ext>
              </a:extLst>
            </p:cNvPr>
            <p:cNvSpPr/>
            <p:nvPr/>
          </p:nvSpPr>
          <p:spPr>
            <a:xfrm>
              <a:off x="5360850" y="6109287"/>
              <a:ext cx="1149685" cy="417845"/>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b="1">
                <a:solidFill>
                  <a:schemeClr val="tx1"/>
                </a:solidFill>
              </a:endParaRPr>
            </a:p>
          </p:txBody>
        </p:sp>
        <p:sp>
          <p:nvSpPr>
            <p:cNvPr id="43" name="직사각형 42">
              <a:extLst>
                <a:ext uri="{FF2B5EF4-FFF2-40B4-BE49-F238E27FC236}">
                  <a16:creationId xmlns:a16="http://schemas.microsoft.com/office/drawing/2014/main" id="{9F69365E-32DF-4FEE-A894-FB714A2F0528}"/>
                </a:ext>
              </a:extLst>
            </p:cNvPr>
            <p:cNvSpPr/>
            <p:nvPr/>
          </p:nvSpPr>
          <p:spPr>
            <a:xfrm>
              <a:off x="6510536" y="5825011"/>
              <a:ext cx="1244572" cy="23271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400" b="1">
                  <a:solidFill>
                    <a:schemeClr val="tx1"/>
                  </a:solidFill>
                </a:rPr>
                <a:t>Gate</a:t>
              </a:r>
              <a:endParaRPr lang="ko-KR" altLang="en-US" sz="1400" b="1">
                <a:solidFill>
                  <a:schemeClr val="tx1"/>
                </a:solidFill>
              </a:endParaRPr>
            </a:p>
          </p:txBody>
        </p:sp>
        <p:sp>
          <p:nvSpPr>
            <p:cNvPr id="44" name="직사각형 43">
              <a:extLst>
                <a:ext uri="{FF2B5EF4-FFF2-40B4-BE49-F238E27FC236}">
                  <a16:creationId xmlns:a16="http://schemas.microsoft.com/office/drawing/2014/main" id="{93A34281-C261-4F89-B5E1-AC40B34DA11C}"/>
                </a:ext>
              </a:extLst>
            </p:cNvPr>
            <p:cNvSpPr/>
            <p:nvPr/>
          </p:nvSpPr>
          <p:spPr>
            <a:xfrm>
              <a:off x="5357369" y="6515982"/>
              <a:ext cx="3547949" cy="1908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400" b="1">
                  <a:solidFill>
                    <a:schemeClr val="tx1"/>
                  </a:solidFill>
                </a:rPr>
                <a:t>Substrate</a:t>
              </a:r>
              <a:endParaRPr lang="ko-KR" altLang="en-US" sz="1400" b="1">
                <a:solidFill>
                  <a:schemeClr val="tx1"/>
                </a:solidFill>
              </a:endParaRPr>
            </a:p>
          </p:txBody>
        </p:sp>
        <p:sp>
          <p:nvSpPr>
            <p:cNvPr id="47" name="직사각형 46">
              <a:extLst>
                <a:ext uri="{FF2B5EF4-FFF2-40B4-BE49-F238E27FC236}">
                  <a16:creationId xmlns:a16="http://schemas.microsoft.com/office/drawing/2014/main" id="{8D62B813-E427-450B-BB15-75DC3F8381AF}"/>
                </a:ext>
              </a:extLst>
            </p:cNvPr>
            <p:cNvSpPr/>
            <p:nvPr/>
          </p:nvSpPr>
          <p:spPr>
            <a:xfrm>
              <a:off x="5798899" y="6295240"/>
              <a:ext cx="2667851" cy="225616"/>
            </a:xfrm>
            <a:prstGeom prst="rect">
              <a:avLst/>
            </a:prstGeom>
            <a:solidFill>
              <a:srgbClr val="DAE3F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400" b="1">
                  <a:solidFill>
                    <a:schemeClr val="tx1"/>
                  </a:solidFill>
                </a:rPr>
                <a:t>Active</a:t>
              </a:r>
              <a:endParaRPr lang="ko-KR" altLang="en-US" sz="1400" b="1">
                <a:solidFill>
                  <a:schemeClr val="tx1"/>
                </a:solidFill>
              </a:endParaRPr>
            </a:p>
          </p:txBody>
        </p:sp>
        <p:sp>
          <p:nvSpPr>
            <p:cNvPr id="56" name="직사각형 55">
              <a:extLst>
                <a:ext uri="{FF2B5EF4-FFF2-40B4-BE49-F238E27FC236}">
                  <a16:creationId xmlns:a16="http://schemas.microsoft.com/office/drawing/2014/main" id="{8B155903-8706-4056-A9C4-31C9DC166A29}"/>
                </a:ext>
              </a:extLst>
            </p:cNvPr>
            <p:cNvSpPr/>
            <p:nvPr/>
          </p:nvSpPr>
          <p:spPr>
            <a:xfrm>
              <a:off x="6510536" y="6058665"/>
              <a:ext cx="1244574" cy="23271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200" b="1">
                  <a:solidFill>
                    <a:schemeClr val="tx1"/>
                  </a:solidFill>
                </a:rPr>
                <a:t>Gate insulator</a:t>
              </a:r>
              <a:endParaRPr lang="ko-KR" altLang="en-US" sz="1200" b="1">
                <a:solidFill>
                  <a:schemeClr val="tx1"/>
                </a:solidFill>
              </a:endParaRPr>
            </a:p>
          </p:txBody>
        </p:sp>
        <p:grpSp>
          <p:nvGrpSpPr>
            <p:cNvPr id="58" name="그룹 57">
              <a:extLst>
                <a:ext uri="{FF2B5EF4-FFF2-40B4-BE49-F238E27FC236}">
                  <a16:creationId xmlns:a16="http://schemas.microsoft.com/office/drawing/2014/main" id="{BB1FF9D0-7FC2-4A4A-822A-B5BDA94EF4CB}"/>
                </a:ext>
              </a:extLst>
            </p:cNvPr>
            <p:cNvGrpSpPr/>
            <p:nvPr/>
          </p:nvGrpSpPr>
          <p:grpSpPr>
            <a:xfrm>
              <a:off x="5803342" y="5969394"/>
              <a:ext cx="543925" cy="320592"/>
              <a:chOff x="1135231" y="3514216"/>
              <a:chExt cx="543925" cy="320592"/>
            </a:xfrm>
          </p:grpSpPr>
          <p:sp>
            <p:nvSpPr>
              <p:cNvPr id="64" name="직사각형 63">
                <a:extLst>
                  <a:ext uri="{FF2B5EF4-FFF2-40B4-BE49-F238E27FC236}">
                    <a16:creationId xmlns:a16="http://schemas.microsoft.com/office/drawing/2014/main" id="{D64640C6-9C90-448D-AF2D-61611F484B02}"/>
                  </a:ext>
                </a:extLst>
              </p:cNvPr>
              <p:cNvSpPr/>
              <p:nvPr/>
            </p:nvSpPr>
            <p:spPr>
              <a:xfrm>
                <a:off x="1135231" y="3514216"/>
                <a:ext cx="543925" cy="139893"/>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b="1">
                  <a:solidFill>
                    <a:schemeClr val="tx1"/>
                  </a:solidFill>
                </a:endParaRPr>
              </a:p>
            </p:txBody>
          </p:sp>
          <p:sp>
            <p:nvSpPr>
              <p:cNvPr id="65" name="직사각형 64">
                <a:extLst>
                  <a:ext uri="{FF2B5EF4-FFF2-40B4-BE49-F238E27FC236}">
                    <a16:creationId xmlns:a16="http://schemas.microsoft.com/office/drawing/2014/main" id="{94440151-24EB-42FF-8DDE-CAEFD8F675E5}"/>
                  </a:ext>
                </a:extLst>
              </p:cNvPr>
              <p:cNvSpPr/>
              <p:nvPr/>
            </p:nvSpPr>
            <p:spPr>
              <a:xfrm>
                <a:off x="1296546" y="3618945"/>
                <a:ext cx="276911" cy="215863"/>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400" b="1">
                    <a:solidFill>
                      <a:schemeClr val="tx1"/>
                    </a:solidFill>
                  </a:rPr>
                  <a:t>S</a:t>
                </a:r>
                <a:endParaRPr lang="ko-KR" altLang="en-US" sz="1400" b="1">
                  <a:solidFill>
                    <a:schemeClr val="tx1"/>
                  </a:solidFill>
                </a:endParaRPr>
              </a:p>
            </p:txBody>
          </p:sp>
        </p:grpSp>
        <p:grpSp>
          <p:nvGrpSpPr>
            <p:cNvPr id="59" name="그룹 58">
              <a:extLst>
                <a:ext uri="{FF2B5EF4-FFF2-40B4-BE49-F238E27FC236}">
                  <a16:creationId xmlns:a16="http://schemas.microsoft.com/office/drawing/2014/main" id="{87D470EB-5EE2-493F-88B0-5CCB31623806}"/>
                </a:ext>
              </a:extLst>
            </p:cNvPr>
            <p:cNvGrpSpPr/>
            <p:nvPr/>
          </p:nvGrpSpPr>
          <p:grpSpPr>
            <a:xfrm>
              <a:off x="7915336" y="5969395"/>
              <a:ext cx="543925" cy="320592"/>
              <a:chOff x="1185335" y="3514216"/>
              <a:chExt cx="543925" cy="320592"/>
            </a:xfrm>
          </p:grpSpPr>
          <p:sp>
            <p:nvSpPr>
              <p:cNvPr id="60" name="직사각형 59">
                <a:extLst>
                  <a:ext uri="{FF2B5EF4-FFF2-40B4-BE49-F238E27FC236}">
                    <a16:creationId xmlns:a16="http://schemas.microsoft.com/office/drawing/2014/main" id="{E10BD2D6-866B-475E-99C1-2AEC9A8A94CE}"/>
                  </a:ext>
                </a:extLst>
              </p:cNvPr>
              <p:cNvSpPr/>
              <p:nvPr/>
            </p:nvSpPr>
            <p:spPr>
              <a:xfrm>
                <a:off x="1185335" y="3514216"/>
                <a:ext cx="543925" cy="139893"/>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b="1">
                  <a:solidFill>
                    <a:schemeClr val="tx1"/>
                  </a:solidFill>
                </a:endParaRPr>
              </a:p>
            </p:txBody>
          </p:sp>
          <p:sp>
            <p:nvSpPr>
              <p:cNvPr id="63" name="직사각형 62">
                <a:extLst>
                  <a:ext uri="{FF2B5EF4-FFF2-40B4-BE49-F238E27FC236}">
                    <a16:creationId xmlns:a16="http://schemas.microsoft.com/office/drawing/2014/main" id="{36B8605D-5436-4FC8-9847-FDA81F696015}"/>
                  </a:ext>
                </a:extLst>
              </p:cNvPr>
              <p:cNvSpPr/>
              <p:nvPr/>
            </p:nvSpPr>
            <p:spPr>
              <a:xfrm>
                <a:off x="1296546" y="3618945"/>
                <a:ext cx="276911" cy="215863"/>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400" b="1">
                    <a:solidFill>
                      <a:schemeClr val="tx1"/>
                    </a:solidFill>
                  </a:rPr>
                  <a:t>D</a:t>
                </a:r>
                <a:endParaRPr lang="ko-KR" altLang="en-US" sz="1400" b="1">
                  <a:solidFill>
                    <a:schemeClr val="tx1"/>
                  </a:solidFill>
                </a:endParaRPr>
              </a:p>
            </p:txBody>
          </p:sp>
        </p:grpSp>
      </p:grpSp>
      <p:sp>
        <p:nvSpPr>
          <p:cNvPr id="66" name="직사각형 65">
            <a:extLst>
              <a:ext uri="{FF2B5EF4-FFF2-40B4-BE49-F238E27FC236}">
                <a16:creationId xmlns:a16="http://schemas.microsoft.com/office/drawing/2014/main" id="{CAD8AB0D-6127-444B-AFF0-02EF3CC4FADE}"/>
              </a:ext>
            </a:extLst>
          </p:cNvPr>
          <p:cNvSpPr/>
          <p:nvPr/>
        </p:nvSpPr>
        <p:spPr>
          <a:xfrm>
            <a:off x="5791595" y="939833"/>
            <a:ext cx="2891500" cy="132343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ko-KR" sz="1600" dirty="0">
                <a:latin typeface="MD개성체" pitchFamily="18" charset="-127"/>
                <a:ea typeface="MD개성체" pitchFamily="18" charset="-127"/>
                <a:sym typeface="Wingdings" panose="05000000000000000000" pitchFamily="2" charset="2"/>
              </a:rPr>
              <a:t>Active  : IGZO</a:t>
            </a:r>
          </a:p>
          <a:p>
            <a:r>
              <a:rPr lang="en-US" altLang="ko-KR" sz="1600" dirty="0">
                <a:latin typeface="MD개성체" pitchFamily="18" charset="-127"/>
                <a:ea typeface="MD개성체" pitchFamily="18" charset="-127"/>
                <a:sym typeface="Wingdings" panose="05000000000000000000" pitchFamily="2" charset="2"/>
              </a:rPr>
              <a:t>Gate insulator : SOG</a:t>
            </a:r>
          </a:p>
          <a:p>
            <a:r>
              <a:rPr lang="en-US" altLang="ko-KR" sz="1600" dirty="0">
                <a:latin typeface="MD개성체" pitchFamily="18" charset="-127"/>
                <a:ea typeface="MD개성체" pitchFamily="18" charset="-127"/>
                <a:sym typeface="Wingdings" panose="05000000000000000000" pitchFamily="2" charset="2"/>
              </a:rPr>
              <a:t>Gate : Cr</a:t>
            </a:r>
          </a:p>
          <a:p>
            <a:r>
              <a:rPr lang="en-US" altLang="ko-KR" sz="1600" dirty="0">
                <a:latin typeface="MD개성체" pitchFamily="18" charset="-127"/>
                <a:ea typeface="MD개성체" pitchFamily="18" charset="-127"/>
                <a:sym typeface="Wingdings" panose="05000000000000000000" pitchFamily="2" charset="2"/>
              </a:rPr>
              <a:t>Inter layer dielectric : SOG</a:t>
            </a:r>
          </a:p>
          <a:p>
            <a:r>
              <a:rPr lang="en-US" altLang="ko-KR" sz="1600" dirty="0">
                <a:latin typeface="MD개성체" pitchFamily="18" charset="-127"/>
                <a:ea typeface="MD개성체" pitchFamily="18" charset="-127"/>
                <a:sym typeface="Wingdings" panose="05000000000000000000" pitchFamily="2" charset="2"/>
              </a:rPr>
              <a:t>Source / Drain : Al</a:t>
            </a:r>
          </a:p>
        </p:txBody>
      </p:sp>
      <p:sp>
        <p:nvSpPr>
          <p:cNvPr id="70" name="직사각형 69"/>
          <p:cNvSpPr/>
          <p:nvPr/>
        </p:nvSpPr>
        <p:spPr>
          <a:xfrm>
            <a:off x="1836614" y="5740583"/>
            <a:ext cx="6935676" cy="83099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ko-KR" sz="1600" dirty="0">
                <a:latin typeface="MD개성체" pitchFamily="18" charset="-127"/>
                <a:ea typeface="MD개성체" pitchFamily="18" charset="-127"/>
                <a:sym typeface="Wingdings" panose="05000000000000000000" pitchFamily="2" charset="2"/>
              </a:rPr>
              <a:t>Gate electrode deposition</a:t>
            </a:r>
            <a:r>
              <a:rPr lang="ko-KR" altLang="en-US" sz="1600" dirty="0">
                <a:latin typeface="MD개성체" pitchFamily="18" charset="-127"/>
                <a:ea typeface="MD개성체" pitchFamily="18" charset="-127"/>
                <a:sym typeface="Wingdings" panose="05000000000000000000" pitchFamily="2" charset="2"/>
              </a:rPr>
              <a:t> </a:t>
            </a:r>
            <a:r>
              <a:rPr lang="en-US" altLang="ko-KR" sz="1600" dirty="0">
                <a:latin typeface="MD개성체" pitchFamily="18" charset="-127"/>
                <a:ea typeface="MD개성체" pitchFamily="18" charset="-127"/>
                <a:sym typeface="Wingdings" panose="05000000000000000000" pitchFamily="2" charset="2"/>
              </a:rPr>
              <a:t> Insulator coating</a:t>
            </a:r>
            <a:r>
              <a:rPr lang="ko-KR" altLang="en-US" sz="1600" dirty="0">
                <a:latin typeface="MD개성체" pitchFamily="18" charset="-127"/>
                <a:ea typeface="MD개성체" pitchFamily="18" charset="-127"/>
                <a:sym typeface="Wingdings" panose="05000000000000000000" pitchFamily="2" charset="2"/>
              </a:rPr>
              <a:t> </a:t>
            </a:r>
            <a:r>
              <a:rPr lang="en-US" altLang="ko-KR" sz="1600" dirty="0">
                <a:latin typeface="MD개성체" pitchFamily="18" charset="-127"/>
                <a:ea typeface="MD개성체" pitchFamily="18" charset="-127"/>
                <a:sym typeface="Wingdings" panose="05000000000000000000" pitchFamily="2" charset="2"/>
              </a:rPr>
              <a:t> polymer coating  lipid</a:t>
            </a:r>
            <a:r>
              <a:rPr lang="ko-KR" altLang="en-US" sz="1600" dirty="0">
                <a:latin typeface="MD개성체" pitchFamily="18" charset="-127"/>
                <a:ea typeface="MD개성체" pitchFamily="18" charset="-127"/>
                <a:sym typeface="Wingdings" panose="05000000000000000000" pitchFamily="2" charset="2"/>
              </a:rPr>
              <a:t> </a:t>
            </a:r>
            <a:r>
              <a:rPr lang="en-US" altLang="ko-KR" sz="1600" dirty="0">
                <a:latin typeface="MD개성체" pitchFamily="18" charset="-127"/>
                <a:ea typeface="MD개성체" pitchFamily="18" charset="-127"/>
                <a:sym typeface="Wingdings" panose="05000000000000000000" pitchFamily="2" charset="2"/>
              </a:rPr>
              <a:t>dropping</a:t>
            </a:r>
            <a:r>
              <a:rPr lang="ko-KR" altLang="en-US" sz="1600" dirty="0">
                <a:latin typeface="MD개성체" pitchFamily="18" charset="-127"/>
                <a:ea typeface="MD개성체" pitchFamily="18" charset="-127"/>
                <a:sym typeface="Wingdings" panose="05000000000000000000" pitchFamily="2" charset="2"/>
              </a:rPr>
              <a:t> </a:t>
            </a:r>
            <a:r>
              <a:rPr lang="en-US" altLang="ko-KR" sz="1600" dirty="0">
                <a:latin typeface="MD개성체" pitchFamily="18" charset="-127"/>
                <a:ea typeface="MD개성체" pitchFamily="18" charset="-127"/>
                <a:sym typeface="Wingdings" panose="05000000000000000000" pitchFamily="2" charset="2"/>
              </a:rPr>
              <a:t> taste solution</a:t>
            </a:r>
            <a:r>
              <a:rPr lang="ko-KR" altLang="en-US" sz="1600" dirty="0">
                <a:latin typeface="MD개성체" pitchFamily="18" charset="-127"/>
                <a:ea typeface="MD개성체" pitchFamily="18" charset="-127"/>
                <a:sym typeface="Wingdings" panose="05000000000000000000" pitchFamily="2" charset="2"/>
              </a:rPr>
              <a:t> </a:t>
            </a:r>
            <a:r>
              <a:rPr lang="en-US" altLang="ko-KR" sz="1600" dirty="0">
                <a:latin typeface="MD개성체" pitchFamily="18" charset="-127"/>
                <a:ea typeface="MD개성체" pitchFamily="18" charset="-127"/>
                <a:sym typeface="Wingdings" panose="05000000000000000000" pitchFamily="2" charset="2"/>
              </a:rPr>
              <a:t>dropping</a:t>
            </a:r>
          </a:p>
          <a:p>
            <a:r>
              <a:rPr lang="en-US" altLang="ko-KR" sz="1600" dirty="0">
                <a:latin typeface="MD개성체" pitchFamily="18" charset="-127"/>
                <a:ea typeface="MD개성체" pitchFamily="18" charset="-127"/>
                <a:sym typeface="Wingdings" panose="05000000000000000000" pitchFamily="2" charset="2"/>
              </a:rPr>
              <a:t>Taste solution : salty (</a:t>
            </a:r>
            <a:r>
              <a:rPr lang="en-US" altLang="ko-KR" sz="1600" dirty="0" err="1">
                <a:latin typeface="MD개성체" pitchFamily="18" charset="-127"/>
                <a:ea typeface="MD개성체" pitchFamily="18" charset="-127"/>
                <a:sym typeface="Wingdings" panose="05000000000000000000" pitchFamily="2" charset="2"/>
              </a:rPr>
              <a:t>NaCl</a:t>
            </a:r>
            <a:r>
              <a:rPr lang="en-US" altLang="ko-KR" sz="1600" dirty="0">
                <a:latin typeface="MD개성체" pitchFamily="18" charset="-127"/>
                <a:ea typeface="MD개성체" pitchFamily="18" charset="-127"/>
                <a:sym typeface="Wingdings" panose="05000000000000000000" pitchFamily="2" charset="2"/>
              </a:rPr>
              <a:t> 1g : DI 60 ml)</a:t>
            </a:r>
          </a:p>
        </p:txBody>
      </p:sp>
      <p:sp>
        <p:nvSpPr>
          <p:cNvPr id="71" name="TextBox 70"/>
          <p:cNvSpPr txBox="1"/>
          <p:nvPr/>
        </p:nvSpPr>
        <p:spPr>
          <a:xfrm>
            <a:off x="1922378" y="2768156"/>
            <a:ext cx="4514759" cy="369332"/>
          </a:xfrm>
          <a:prstGeom prst="rect">
            <a:avLst/>
          </a:prstGeom>
          <a:noFill/>
        </p:spPr>
        <p:txBody>
          <a:bodyPr wrap="square" rtlCol="0">
            <a:spAutoFit/>
          </a:bodyPr>
          <a:lstStyle/>
          <a:p>
            <a:pPr marL="285750" indent="-285750">
              <a:buFont typeface="Wingdings" panose="05000000000000000000" pitchFamily="2" charset="2"/>
              <a:buChar char="u"/>
            </a:pPr>
            <a:r>
              <a:rPr lang="en-US" altLang="ko-KR" b="1" dirty="0">
                <a:latin typeface="MD개성체" panose="02020603020101020101" pitchFamily="18" charset="-127"/>
                <a:ea typeface="MD개성체" panose="02020603020101020101" pitchFamily="18" charset="-127"/>
              </a:rPr>
              <a:t>Sensing membrane</a:t>
            </a:r>
            <a:endParaRPr lang="ko-KR" altLang="en-US" b="1" dirty="0">
              <a:latin typeface="MD개성체" panose="02020603020101020101" pitchFamily="18" charset="-127"/>
              <a:ea typeface="MD개성체" panose="02020603020101020101" pitchFamily="18" charset="-127"/>
            </a:endParaRPr>
          </a:p>
        </p:txBody>
      </p:sp>
      <p:sp>
        <p:nvSpPr>
          <p:cNvPr id="2" name="슬라이드 번호 개체 틀 1">
            <a:extLst>
              <a:ext uri="{FF2B5EF4-FFF2-40B4-BE49-F238E27FC236}">
                <a16:creationId xmlns:a16="http://schemas.microsoft.com/office/drawing/2014/main" id="{BF9AD0E8-9537-4737-AF6D-2DDAF700DADD}"/>
              </a:ext>
            </a:extLst>
          </p:cNvPr>
          <p:cNvSpPr>
            <a:spLocks noGrp="1"/>
          </p:cNvSpPr>
          <p:nvPr>
            <p:ph type="sldNum" sz="quarter" idx="12"/>
          </p:nvPr>
        </p:nvSpPr>
        <p:spPr/>
        <p:txBody>
          <a:bodyPr/>
          <a:lstStyle/>
          <a:p>
            <a:fld id="{3E1B2271-7270-4847-A187-0347B546C059}" type="slidenum">
              <a:rPr lang="ko-KR" altLang="en-US" smtClean="0"/>
              <a:t>10</a:t>
            </a:fld>
            <a:endParaRPr lang="ko-KR" altLang="en-US"/>
          </a:p>
        </p:txBody>
      </p:sp>
    </p:spTree>
    <p:extLst>
      <p:ext uri="{BB962C8B-B14F-4D97-AF65-F5344CB8AC3E}">
        <p14:creationId xmlns:p14="http://schemas.microsoft.com/office/powerpoint/2010/main" val="24661071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그림 2"/>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cxnSp>
        <p:nvCxnSpPr>
          <p:cNvPr id="4" name="직선 연결선 3"/>
          <p:cNvCxnSpPr/>
          <p:nvPr/>
        </p:nvCxnSpPr>
        <p:spPr>
          <a:xfrm>
            <a:off x="259784" y="2609502"/>
            <a:ext cx="724032" cy="0"/>
          </a:xfrm>
          <a:prstGeom prst="line">
            <a:avLst/>
          </a:prstGeom>
          <a:l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 name="직선 연결선 5"/>
          <p:cNvCxnSpPr/>
          <p:nvPr/>
        </p:nvCxnSpPr>
        <p:spPr>
          <a:xfrm>
            <a:off x="259784" y="639590"/>
            <a:ext cx="724032" cy="0"/>
          </a:xfrm>
          <a:prstGeom prst="line">
            <a:avLst/>
          </a:prstGeom>
          <a:l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 name="직사각형 7"/>
          <p:cNvSpPr/>
          <p:nvPr/>
        </p:nvSpPr>
        <p:spPr>
          <a:xfrm>
            <a:off x="6696636" y="6598024"/>
            <a:ext cx="2447364" cy="2599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TextBox 9"/>
          <p:cNvSpPr txBox="1"/>
          <p:nvPr/>
        </p:nvSpPr>
        <p:spPr>
          <a:xfrm>
            <a:off x="4164368" y="258916"/>
            <a:ext cx="4868880" cy="33855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altLang="ko-KR" sz="1600">
                <a:latin typeface="MD개성체" panose="020B0600000101010101" charset="-127"/>
                <a:ea typeface="MD개성체" panose="020B0600000101010101" charset="-127"/>
              </a:rPr>
              <a:t>Electrode of sensing membrane – Gate electrode</a:t>
            </a:r>
          </a:p>
        </p:txBody>
      </p:sp>
      <p:sp>
        <p:nvSpPr>
          <p:cNvPr id="44" name="TextBox 43"/>
          <p:cNvSpPr txBox="1"/>
          <p:nvPr/>
        </p:nvSpPr>
        <p:spPr>
          <a:xfrm>
            <a:off x="84721" y="900374"/>
            <a:ext cx="1430310" cy="1461125"/>
          </a:xfrm>
          <a:prstGeom prst="rect">
            <a:avLst/>
          </a:prstGeom>
        </p:spPr>
        <p:txBody>
          <a:bodyPr vert="horz" lIns="91440" tIns="45720" rIns="91440" bIns="45720" rtlCol="0">
            <a:noAutofit/>
          </a:bodyPr>
          <a:lstStyle>
            <a:defPPr>
              <a:defRPr lang="ko-KR"/>
            </a:defPPr>
            <a:lvl1pPr indent="0">
              <a:lnSpc>
                <a:spcPct val="100000"/>
              </a:lnSpc>
              <a:spcBef>
                <a:spcPts val="1000"/>
              </a:spcBef>
              <a:buFont typeface="Arial" panose="020B0604020202020204" pitchFamily="34" charset="0"/>
              <a:buNone/>
              <a:defRPr sz="1100">
                <a:ln>
                  <a:solidFill>
                    <a:schemeClr val="accent1">
                      <a:alpha val="0"/>
                    </a:schemeClr>
                  </a:solidFill>
                </a:ln>
                <a:solidFill>
                  <a:schemeClr val="bg1"/>
                </a:solidFill>
                <a:latin typeface="-윤고딕330" panose="02030504000101010101" pitchFamily="18" charset="-127"/>
                <a:ea typeface="-윤고딕330" panose="02030504000101010101" pitchFamily="18" charset="-127"/>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ltLang="ko-KR" sz="2400" dirty="0">
                <a:solidFill>
                  <a:schemeClr val="accent1">
                    <a:lumMod val="75000"/>
                  </a:schemeClr>
                </a:solidFill>
                <a:latin typeface="MD개성체" panose="02020603020101020101" pitchFamily="18" charset="-127"/>
                <a:ea typeface="MD개성체" panose="02020603020101020101" pitchFamily="18" charset="-127"/>
              </a:rPr>
              <a:t>03.</a:t>
            </a:r>
          </a:p>
          <a:p>
            <a:r>
              <a:rPr lang="en-US" altLang="ko-KR" sz="1800" dirty="0">
                <a:solidFill>
                  <a:schemeClr val="accent1">
                    <a:lumMod val="75000"/>
                  </a:schemeClr>
                </a:solidFill>
                <a:latin typeface="MD개성체" panose="02020603020101020101" pitchFamily="18" charset="-127"/>
                <a:ea typeface="MD개성체" panose="02020603020101020101" pitchFamily="18" charset="-127"/>
              </a:rPr>
              <a:t>Experiment</a:t>
            </a:r>
            <a:endParaRPr lang="ko-KR" altLang="en-US" sz="1800" dirty="0">
              <a:solidFill>
                <a:schemeClr val="accent1">
                  <a:lumMod val="75000"/>
                </a:schemeClr>
              </a:solidFill>
              <a:latin typeface="MD개성체" panose="02020603020101020101" pitchFamily="18" charset="-127"/>
              <a:ea typeface="MD개성체" panose="02020603020101020101" pitchFamily="18" charset="-127"/>
            </a:endParaRPr>
          </a:p>
        </p:txBody>
      </p:sp>
      <p:sp>
        <p:nvSpPr>
          <p:cNvPr id="53" name="TextBox 52">
            <a:extLst>
              <a:ext uri="{FF2B5EF4-FFF2-40B4-BE49-F238E27FC236}">
                <a16:creationId xmlns:a16="http://schemas.microsoft.com/office/drawing/2014/main" id="{E108942B-CEFA-4617-B3E2-CB0FD61720FB}"/>
              </a:ext>
            </a:extLst>
          </p:cNvPr>
          <p:cNvSpPr txBox="1"/>
          <p:nvPr/>
        </p:nvSpPr>
        <p:spPr>
          <a:xfrm>
            <a:off x="1836614" y="206188"/>
            <a:ext cx="2511268" cy="369332"/>
          </a:xfrm>
          <a:prstGeom prst="rect">
            <a:avLst/>
          </a:prstGeom>
          <a:noFill/>
        </p:spPr>
        <p:txBody>
          <a:bodyPr wrap="square" rtlCol="0">
            <a:spAutoFit/>
          </a:bodyPr>
          <a:lstStyle/>
          <a:p>
            <a:pPr marL="285750" indent="-285750">
              <a:buFont typeface="Wingdings" panose="05000000000000000000" pitchFamily="2" charset="2"/>
              <a:buChar char="u"/>
            </a:pPr>
            <a:r>
              <a:rPr lang="en-US" altLang="ko-KR" b="1">
                <a:latin typeface="MD개성체" panose="020B0600000101010101" charset="-127"/>
                <a:ea typeface="MD개성체" panose="020B0600000101010101" charset="-127"/>
              </a:rPr>
              <a:t>Measurement </a:t>
            </a:r>
            <a:r>
              <a:rPr lang="ko-KR" altLang="en-US" b="1">
                <a:latin typeface="MD개성체" panose="020B0600000101010101" charset="-127"/>
                <a:ea typeface="MD개성체" panose="020B0600000101010101" charset="-127"/>
              </a:rPr>
              <a:t>ㅡㅡㅇ</a:t>
            </a:r>
            <a:r>
              <a:rPr lang="en-US" altLang="ko-KR" b="1">
                <a:latin typeface="MD개성체" panose="020B0600000101010101" charset="-127"/>
                <a:ea typeface="MD개성체" panose="020B0600000101010101" charset="-127"/>
              </a:rPr>
              <a:t> Ⅰ</a:t>
            </a:r>
            <a:endParaRPr lang="ko-KR" altLang="en-US" b="1" dirty="0">
              <a:latin typeface="MD개성체" panose="020B0600000101010101" charset="-127"/>
              <a:ea typeface="MD개성체" panose="020B0600000101010101" charset="-127"/>
            </a:endParaRPr>
          </a:p>
        </p:txBody>
      </p:sp>
      <p:grpSp>
        <p:nvGrpSpPr>
          <p:cNvPr id="15" name="그룹 14">
            <a:extLst>
              <a:ext uri="{FF2B5EF4-FFF2-40B4-BE49-F238E27FC236}">
                <a16:creationId xmlns:a16="http://schemas.microsoft.com/office/drawing/2014/main" id="{F3C0C120-323E-4164-92B1-AD98D685B0CF}"/>
              </a:ext>
            </a:extLst>
          </p:cNvPr>
          <p:cNvGrpSpPr/>
          <p:nvPr/>
        </p:nvGrpSpPr>
        <p:grpSpPr>
          <a:xfrm>
            <a:off x="1743335" y="963932"/>
            <a:ext cx="7038004" cy="1816019"/>
            <a:chOff x="1743335" y="909502"/>
            <a:chExt cx="7038004" cy="1816019"/>
          </a:xfrm>
        </p:grpSpPr>
        <p:pic>
          <p:nvPicPr>
            <p:cNvPr id="5" name="그림 4">
              <a:extLst>
                <a:ext uri="{FF2B5EF4-FFF2-40B4-BE49-F238E27FC236}">
                  <a16:creationId xmlns:a16="http://schemas.microsoft.com/office/drawing/2014/main" id="{011319D3-A43F-47CE-84EE-539FF4A4E73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43335" y="1244065"/>
              <a:ext cx="2999492" cy="1481456"/>
            </a:xfrm>
            <a:prstGeom prst="rect">
              <a:avLst/>
            </a:prstGeom>
          </p:spPr>
        </p:pic>
        <p:pic>
          <p:nvPicPr>
            <p:cNvPr id="11" name="그림 10">
              <a:extLst>
                <a:ext uri="{FF2B5EF4-FFF2-40B4-BE49-F238E27FC236}">
                  <a16:creationId xmlns:a16="http://schemas.microsoft.com/office/drawing/2014/main" id="{B740B4B9-7EE3-4985-B442-4BA696727AA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233159" y="1514570"/>
              <a:ext cx="3548180" cy="1194920"/>
            </a:xfrm>
            <a:prstGeom prst="rect">
              <a:avLst/>
            </a:prstGeom>
          </p:spPr>
        </p:pic>
        <p:sp>
          <p:nvSpPr>
            <p:cNvPr id="35" name="자유형: 도형 1">
              <a:extLst>
                <a:ext uri="{FF2B5EF4-FFF2-40B4-BE49-F238E27FC236}">
                  <a16:creationId xmlns:a16="http://schemas.microsoft.com/office/drawing/2014/main" id="{CAF7AD45-AAB1-47BA-BE2E-C3F41C402A1F}"/>
                </a:ext>
              </a:extLst>
            </p:cNvPr>
            <p:cNvSpPr/>
            <p:nvPr/>
          </p:nvSpPr>
          <p:spPr>
            <a:xfrm rot="20473182">
              <a:off x="4238161" y="909502"/>
              <a:ext cx="2300262" cy="1363274"/>
            </a:xfrm>
            <a:custGeom>
              <a:avLst/>
              <a:gdLst>
                <a:gd name="connsiteX0" fmla="*/ 1936377 w 1936377"/>
                <a:gd name="connsiteY0" fmla="*/ 1454533 h 1454533"/>
                <a:gd name="connsiteX1" fmla="*/ 1290918 w 1936377"/>
                <a:gd name="connsiteY1" fmla="*/ 2250 h 1454533"/>
                <a:gd name="connsiteX2" fmla="*/ 0 w 1936377"/>
                <a:gd name="connsiteY2" fmla="*/ 1110288 h 1454533"/>
              </a:gdLst>
              <a:ahLst/>
              <a:cxnLst>
                <a:cxn ang="0">
                  <a:pos x="connsiteX0" y="connsiteY0"/>
                </a:cxn>
                <a:cxn ang="0">
                  <a:pos x="connsiteX1" y="connsiteY1"/>
                </a:cxn>
                <a:cxn ang="0">
                  <a:pos x="connsiteX2" y="connsiteY2"/>
                </a:cxn>
              </a:cxnLst>
              <a:rect l="l" t="t" r="r" b="b"/>
              <a:pathLst>
                <a:path w="1936377" h="1454533">
                  <a:moveTo>
                    <a:pt x="1936377" y="1454533"/>
                  </a:moveTo>
                  <a:cubicBezTo>
                    <a:pt x="1775012" y="757078"/>
                    <a:pt x="1613647" y="59624"/>
                    <a:pt x="1290918" y="2250"/>
                  </a:cubicBezTo>
                  <a:cubicBezTo>
                    <a:pt x="968189" y="-55124"/>
                    <a:pt x="206188" y="1002711"/>
                    <a:pt x="0" y="1110288"/>
                  </a:cubicBezTo>
                </a:path>
              </a:pathLst>
            </a:custGeom>
            <a:ln w="28575"/>
          </p:spPr>
          <p:style>
            <a:lnRef idx="1">
              <a:schemeClr val="accent4"/>
            </a:lnRef>
            <a:fillRef idx="0">
              <a:schemeClr val="accent4"/>
            </a:fillRef>
            <a:effectRef idx="0">
              <a:schemeClr val="accent4"/>
            </a:effectRef>
            <a:fontRef idx="minor">
              <a:schemeClr val="tx1"/>
            </a:fontRef>
          </p:style>
          <p:txBody>
            <a:bodyPr rtlCol="0" anchor="ctr"/>
            <a:lstStyle/>
            <a:p>
              <a:pPr algn="ctr"/>
              <a:endParaRPr lang="ko-KR" altLang="en-US">
                <a:latin typeface="MD개성체" panose="020B0600000101010101" charset="-127"/>
                <a:ea typeface="MD개성체" panose="020B0600000101010101" charset="-127"/>
              </a:endParaRPr>
            </a:p>
          </p:txBody>
        </p:sp>
      </p:grpSp>
      <p:graphicFrame>
        <p:nvGraphicFramePr>
          <p:cNvPr id="71" name="표 70">
            <a:extLst>
              <a:ext uri="{FF2B5EF4-FFF2-40B4-BE49-F238E27FC236}">
                <a16:creationId xmlns:a16="http://schemas.microsoft.com/office/drawing/2014/main" id="{5787CFFF-97C0-4AB2-832C-0A1BD9D61DE5}"/>
              </a:ext>
            </a:extLst>
          </p:cNvPr>
          <p:cNvGraphicFramePr>
            <a:graphicFrameLocks noGrp="1"/>
          </p:cNvGraphicFramePr>
          <p:nvPr>
            <p:extLst>
              <p:ext uri="{D42A27DB-BD31-4B8C-83A1-F6EECF244321}">
                <p14:modId xmlns:p14="http://schemas.microsoft.com/office/powerpoint/2010/main" val="2648917235"/>
              </p:ext>
            </p:extLst>
          </p:nvPr>
        </p:nvGraphicFramePr>
        <p:xfrm>
          <a:off x="6470694" y="3212608"/>
          <a:ext cx="2566991" cy="2407920"/>
        </p:xfrm>
        <a:graphic>
          <a:graphicData uri="http://schemas.openxmlformats.org/drawingml/2006/table">
            <a:tbl>
              <a:tblPr firstRow="1" bandRow="1">
                <a:tableStyleId>{8799B23B-EC83-4686-B30A-512413B5E67A}</a:tableStyleId>
              </a:tblPr>
              <a:tblGrid>
                <a:gridCol w="268126">
                  <a:extLst>
                    <a:ext uri="{9D8B030D-6E8A-4147-A177-3AD203B41FA5}">
                      <a16:colId xmlns:a16="http://schemas.microsoft.com/office/drawing/2014/main" val="2213899867"/>
                    </a:ext>
                  </a:extLst>
                </a:gridCol>
                <a:gridCol w="2298865">
                  <a:extLst>
                    <a:ext uri="{9D8B030D-6E8A-4147-A177-3AD203B41FA5}">
                      <a16:colId xmlns:a16="http://schemas.microsoft.com/office/drawing/2014/main" val="2614108268"/>
                    </a:ext>
                  </a:extLst>
                </a:gridCol>
              </a:tblGrid>
              <a:tr h="315618">
                <a:tc>
                  <a:txBody>
                    <a:bodyPr/>
                    <a:lstStyle/>
                    <a:p>
                      <a:pPr algn="ctr" latinLnBrk="1"/>
                      <a:r>
                        <a:rPr lang="en-US" altLang="ko-KR" sz="1600" b="0">
                          <a:latin typeface="MD개성체" panose="020B0600000101010101" charset="-127"/>
                          <a:ea typeface="MD개성체" panose="020B0600000101010101" charset="-127"/>
                        </a:rPr>
                        <a:t>A</a:t>
                      </a:r>
                      <a:endParaRPr lang="ko-KR" altLang="en-US" sz="1600" b="0">
                        <a:latin typeface="MD개성체" panose="020B0600000101010101" charset="-127"/>
                        <a:ea typeface="MD개성체" panose="020B0600000101010101" charset="-127"/>
                      </a:endParaRPr>
                    </a:p>
                  </a:txBody>
                  <a:tcPr anchor="ctr"/>
                </a:tc>
                <a:tc>
                  <a:txBody>
                    <a:bodyPr/>
                    <a:lstStyle/>
                    <a:p>
                      <a:pPr algn="ctr" latinLnBrk="1"/>
                      <a:r>
                        <a:rPr lang="en-US" altLang="ko-KR" sz="1600" b="0">
                          <a:latin typeface="MD개성체" panose="020B0600000101010101" charset="-127"/>
                          <a:ea typeface="MD개성체" panose="020B0600000101010101" charset="-127"/>
                        </a:rPr>
                        <a:t>reference</a:t>
                      </a:r>
                      <a:endParaRPr lang="ko-KR" altLang="en-US" sz="1600" b="0">
                        <a:latin typeface="MD개성체" panose="020B0600000101010101" charset="-127"/>
                        <a:ea typeface="MD개성체" panose="020B0600000101010101" charset="-127"/>
                      </a:endParaRPr>
                    </a:p>
                  </a:txBody>
                  <a:tcPr anchor="ctr"/>
                </a:tc>
                <a:extLst>
                  <a:ext uri="{0D108BD9-81ED-4DB2-BD59-A6C34878D82A}">
                    <a16:rowId xmlns:a16="http://schemas.microsoft.com/office/drawing/2014/main" val="2507474068"/>
                  </a:ext>
                </a:extLst>
              </a:tr>
              <a:tr h="428030">
                <a:tc>
                  <a:txBody>
                    <a:bodyPr/>
                    <a:lstStyle/>
                    <a:p>
                      <a:pPr algn="ctr" latinLnBrk="1"/>
                      <a:r>
                        <a:rPr lang="en-US" altLang="ko-KR" sz="1600" b="0">
                          <a:latin typeface="MD개성체" panose="020B0600000101010101" charset="-127"/>
                          <a:ea typeface="MD개성체" panose="020B0600000101010101" charset="-127"/>
                        </a:rPr>
                        <a:t>B</a:t>
                      </a:r>
                      <a:endParaRPr lang="ko-KR" altLang="en-US" sz="1600" b="0">
                        <a:latin typeface="MD개성체" panose="020B0600000101010101" charset="-127"/>
                        <a:ea typeface="MD개성체" panose="020B0600000101010101" charset="-127"/>
                      </a:endParaRPr>
                    </a:p>
                  </a:txBody>
                  <a:tcPr anchor="ctr"/>
                </a:tc>
                <a:tc>
                  <a:txBody>
                    <a:bodyPr/>
                    <a:lstStyle/>
                    <a:p>
                      <a:pPr algn="ctr" latinLnBrk="1"/>
                      <a:r>
                        <a:rPr lang="en-US" altLang="ko-KR" sz="1600" b="0">
                          <a:latin typeface="MD개성체" panose="020B0600000101010101" charset="-127"/>
                          <a:ea typeface="MD개성체" panose="020B0600000101010101" charset="-127"/>
                        </a:rPr>
                        <a:t>connecting TFT and sensing membrane</a:t>
                      </a:r>
                      <a:endParaRPr lang="ko-KR" altLang="en-US" sz="1600" b="0">
                        <a:latin typeface="MD개성체" panose="020B0600000101010101" charset="-127"/>
                        <a:ea typeface="MD개성체" panose="020B0600000101010101" charset="-127"/>
                      </a:endParaRPr>
                    </a:p>
                  </a:txBody>
                  <a:tcPr anchor="ctr"/>
                </a:tc>
                <a:extLst>
                  <a:ext uri="{0D108BD9-81ED-4DB2-BD59-A6C34878D82A}">
                    <a16:rowId xmlns:a16="http://schemas.microsoft.com/office/drawing/2014/main" val="1277627932"/>
                  </a:ext>
                </a:extLst>
              </a:tr>
              <a:tr h="428030">
                <a:tc>
                  <a:txBody>
                    <a:bodyPr/>
                    <a:lstStyle/>
                    <a:p>
                      <a:pPr algn="ctr" latinLnBrk="1"/>
                      <a:r>
                        <a:rPr lang="en-US" altLang="ko-KR" sz="1600" b="0">
                          <a:latin typeface="MD개성체" panose="020B0600000101010101" charset="-127"/>
                          <a:ea typeface="MD개성체" panose="020B0600000101010101" charset="-127"/>
                        </a:rPr>
                        <a:t>C</a:t>
                      </a:r>
                      <a:endParaRPr lang="ko-KR" altLang="en-US" sz="1600" b="0">
                        <a:latin typeface="MD개성체" panose="020B0600000101010101" charset="-127"/>
                        <a:ea typeface="MD개성체" panose="020B0600000101010101" charset="-127"/>
                      </a:endParaRPr>
                    </a:p>
                  </a:txBody>
                  <a:tcPr anchor="ctr"/>
                </a:tc>
                <a:tc>
                  <a:txBody>
                    <a:bodyPr/>
                    <a:lstStyle/>
                    <a:p>
                      <a:pPr marL="0" marR="0" lvl="0" indent="0" algn="ctr" defTabSz="685800" rtl="0" eaLnBrk="1" fontAlgn="auto" latinLnBrk="1" hangingPunct="1">
                        <a:lnSpc>
                          <a:spcPct val="100000"/>
                        </a:lnSpc>
                        <a:spcBef>
                          <a:spcPts val="0"/>
                        </a:spcBef>
                        <a:spcAft>
                          <a:spcPts val="0"/>
                        </a:spcAft>
                        <a:buClrTx/>
                        <a:buSzTx/>
                        <a:buFontTx/>
                        <a:buNone/>
                        <a:tabLst/>
                        <a:defRPr/>
                      </a:pPr>
                      <a:r>
                        <a:rPr lang="en-US" altLang="ko-KR" sz="1600" b="0">
                          <a:latin typeface="MD개성체" panose="020B0600000101010101" charset="-127"/>
                          <a:ea typeface="MD개성체" panose="020B0600000101010101" charset="-127"/>
                        </a:rPr>
                        <a:t>Immediately after dropping the taste solution</a:t>
                      </a:r>
                    </a:p>
                  </a:txBody>
                  <a:tcPr anchor="ctr"/>
                </a:tc>
                <a:extLst>
                  <a:ext uri="{0D108BD9-81ED-4DB2-BD59-A6C34878D82A}">
                    <a16:rowId xmlns:a16="http://schemas.microsoft.com/office/drawing/2014/main" val="2341380221"/>
                  </a:ext>
                </a:extLst>
              </a:tr>
              <a:tr h="313550">
                <a:tc>
                  <a:txBody>
                    <a:bodyPr/>
                    <a:lstStyle/>
                    <a:p>
                      <a:pPr algn="ctr" latinLnBrk="1"/>
                      <a:r>
                        <a:rPr lang="en-US" altLang="ko-KR" sz="1600" b="0">
                          <a:latin typeface="MD개성체" panose="020B0600000101010101" charset="-127"/>
                          <a:ea typeface="MD개성체" panose="020B0600000101010101" charset="-127"/>
                        </a:rPr>
                        <a:t>D</a:t>
                      </a:r>
                      <a:endParaRPr lang="ko-KR" altLang="en-US" sz="1600" b="0">
                        <a:latin typeface="MD개성체" panose="020B0600000101010101" charset="-127"/>
                        <a:ea typeface="MD개성체" panose="020B0600000101010101" charset="-127"/>
                      </a:endParaRPr>
                    </a:p>
                  </a:txBody>
                  <a:tcPr anchor="ctr"/>
                </a:tc>
                <a:tc>
                  <a:txBody>
                    <a:bodyPr/>
                    <a:lstStyle/>
                    <a:p>
                      <a:pPr algn="ctr" latinLnBrk="1"/>
                      <a:r>
                        <a:rPr lang="en-US" altLang="ko-KR" sz="1600" b="0">
                          <a:latin typeface="MD개성체" panose="020B0600000101010101" charset="-127"/>
                          <a:ea typeface="MD개성체" panose="020B0600000101010101" charset="-127"/>
                        </a:rPr>
                        <a:t>10 min after</a:t>
                      </a:r>
                      <a:endParaRPr lang="ko-KR" altLang="en-US" sz="1600" b="0">
                        <a:latin typeface="MD개성체" panose="020B0600000101010101" charset="-127"/>
                        <a:ea typeface="MD개성체" panose="020B0600000101010101" charset="-127"/>
                      </a:endParaRPr>
                    </a:p>
                  </a:txBody>
                  <a:tcPr anchor="ctr"/>
                </a:tc>
                <a:extLst>
                  <a:ext uri="{0D108BD9-81ED-4DB2-BD59-A6C34878D82A}">
                    <a16:rowId xmlns:a16="http://schemas.microsoft.com/office/drawing/2014/main" val="2622469419"/>
                  </a:ext>
                </a:extLst>
              </a:tr>
              <a:tr h="315618">
                <a:tc>
                  <a:txBody>
                    <a:bodyPr/>
                    <a:lstStyle/>
                    <a:p>
                      <a:pPr algn="ctr" latinLnBrk="1"/>
                      <a:r>
                        <a:rPr lang="en-US" altLang="ko-KR" sz="1600" b="0">
                          <a:latin typeface="MD개성체" panose="020B0600000101010101" charset="-127"/>
                          <a:ea typeface="MD개성체" panose="020B0600000101010101" charset="-127"/>
                        </a:rPr>
                        <a:t>E</a:t>
                      </a:r>
                      <a:endParaRPr lang="ko-KR" altLang="en-US" sz="1600" b="0">
                        <a:latin typeface="MD개성체" panose="020B0600000101010101" charset="-127"/>
                        <a:ea typeface="MD개성체" panose="020B0600000101010101" charset="-127"/>
                      </a:endParaRPr>
                    </a:p>
                  </a:txBody>
                  <a:tcPr anchor="ctr"/>
                </a:tc>
                <a:tc>
                  <a:txBody>
                    <a:bodyPr/>
                    <a:lstStyle/>
                    <a:p>
                      <a:pPr algn="ctr" latinLnBrk="1"/>
                      <a:r>
                        <a:rPr lang="en-US" altLang="ko-KR" sz="1600" b="0">
                          <a:latin typeface="MD개성체" panose="020B0600000101010101" charset="-127"/>
                          <a:ea typeface="MD개성체" panose="020B0600000101010101" charset="-127"/>
                        </a:rPr>
                        <a:t>Leakage</a:t>
                      </a:r>
                      <a:r>
                        <a:rPr lang="ko-KR" altLang="en-US" sz="1600" b="0">
                          <a:latin typeface="MD개성체" panose="020B0600000101010101" charset="-127"/>
                          <a:ea typeface="MD개성체" panose="020B0600000101010101" charset="-127"/>
                        </a:rPr>
                        <a:t> </a:t>
                      </a:r>
                      <a:r>
                        <a:rPr lang="en-US" altLang="ko-KR" sz="1600" b="0">
                          <a:latin typeface="MD개성체" panose="020B0600000101010101" charset="-127"/>
                          <a:ea typeface="MD개성체" panose="020B0600000101010101" charset="-127"/>
                        </a:rPr>
                        <a:t>current</a:t>
                      </a:r>
                      <a:endParaRPr lang="ko-KR" altLang="en-US" sz="1600" b="0">
                        <a:latin typeface="MD개성체" panose="020B0600000101010101" charset="-127"/>
                        <a:ea typeface="MD개성체" panose="020B0600000101010101" charset="-127"/>
                      </a:endParaRPr>
                    </a:p>
                  </a:txBody>
                  <a:tcPr anchor="ctr"/>
                </a:tc>
                <a:extLst>
                  <a:ext uri="{0D108BD9-81ED-4DB2-BD59-A6C34878D82A}">
                    <a16:rowId xmlns:a16="http://schemas.microsoft.com/office/drawing/2014/main" val="3170459824"/>
                  </a:ext>
                </a:extLst>
              </a:tr>
            </a:tbl>
          </a:graphicData>
        </a:graphic>
      </p:graphicFrame>
      <p:pic>
        <p:nvPicPr>
          <p:cNvPr id="76" name="그림 75">
            <a:extLst>
              <a:ext uri="{FF2B5EF4-FFF2-40B4-BE49-F238E27FC236}">
                <a16:creationId xmlns:a16="http://schemas.microsoft.com/office/drawing/2014/main" id="{07547096-6A0D-469D-8ABC-9B0B2AB7FC17}"/>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r="36187" b="33259"/>
          <a:stretch/>
        </p:blipFill>
        <p:spPr>
          <a:xfrm>
            <a:off x="1515031" y="2748098"/>
            <a:ext cx="5276062" cy="3903714"/>
          </a:xfrm>
          <a:prstGeom prst="rect">
            <a:avLst/>
          </a:prstGeom>
        </p:spPr>
      </p:pic>
      <p:sp>
        <p:nvSpPr>
          <p:cNvPr id="77" name="슬라이드 번호 개체 틀 76">
            <a:extLst>
              <a:ext uri="{FF2B5EF4-FFF2-40B4-BE49-F238E27FC236}">
                <a16:creationId xmlns:a16="http://schemas.microsoft.com/office/drawing/2014/main" id="{A4F4DEE5-D61E-49FF-A87A-5FBA3A6EBC44}"/>
              </a:ext>
            </a:extLst>
          </p:cNvPr>
          <p:cNvSpPr>
            <a:spLocks noGrp="1"/>
          </p:cNvSpPr>
          <p:nvPr>
            <p:ph type="sldNum" sz="quarter" idx="12"/>
          </p:nvPr>
        </p:nvSpPr>
        <p:spPr/>
        <p:txBody>
          <a:bodyPr/>
          <a:lstStyle/>
          <a:p>
            <a:fld id="{3E1B2271-7270-4847-A187-0347B546C059}" type="slidenum">
              <a:rPr lang="ko-KR" altLang="en-US" smtClean="0"/>
              <a:t>11</a:t>
            </a:fld>
            <a:endParaRPr lang="ko-KR" altLang="en-US"/>
          </a:p>
        </p:txBody>
      </p:sp>
      <p:sp>
        <p:nvSpPr>
          <p:cNvPr id="78" name="사각형: 둥근 모서리 77">
            <a:extLst>
              <a:ext uri="{FF2B5EF4-FFF2-40B4-BE49-F238E27FC236}">
                <a16:creationId xmlns:a16="http://schemas.microsoft.com/office/drawing/2014/main" id="{F844CA2C-87D6-4F14-BA00-E1738C1E0613}"/>
              </a:ext>
            </a:extLst>
          </p:cNvPr>
          <p:cNvSpPr/>
          <p:nvPr/>
        </p:nvSpPr>
        <p:spPr>
          <a:xfrm>
            <a:off x="6530507" y="5719549"/>
            <a:ext cx="2447364" cy="567137"/>
          </a:xfrm>
          <a:prstGeom prst="roundRect">
            <a:avLst/>
          </a:prstGeom>
          <a:solidFill>
            <a:srgbClr val="F6B6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a:solidFill>
                  <a:schemeClr val="tx1"/>
                </a:solidFill>
                <a:latin typeface="MD개성체" panose="020B0600000101010101" charset="-127"/>
                <a:ea typeface="MD개성체" panose="020B0600000101010101" charset="-127"/>
              </a:rPr>
              <a:t>on-current increased slightly.</a:t>
            </a:r>
            <a:endParaRPr lang="ko-KR" altLang="en-US">
              <a:solidFill>
                <a:schemeClr val="tx1"/>
              </a:solidFill>
              <a:latin typeface="MD개성체" panose="020B0600000101010101" charset="-127"/>
              <a:ea typeface="MD개성체" panose="020B0600000101010101" charset="-127"/>
            </a:endParaRPr>
          </a:p>
        </p:txBody>
      </p:sp>
    </p:spTree>
    <p:extLst>
      <p:ext uri="{BB962C8B-B14F-4D97-AF65-F5344CB8AC3E}">
        <p14:creationId xmlns:p14="http://schemas.microsoft.com/office/powerpoint/2010/main" val="24661071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그림 2"/>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cxnSp>
        <p:nvCxnSpPr>
          <p:cNvPr id="4" name="직선 연결선 3"/>
          <p:cNvCxnSpPr/>
          <p:nvPr/>
        </p:nvCxnSpPr>
        <p:spPr>
          <a:xfrm>
            <a:off x="259784" y="2609502"/>
            <a:ext cx="724032" cy="0"/>
          </a:xfrm>
          <a:prstGeom prst="line">
            <a:avLst/>
          </a:prstGeom>
          <a:l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 name="직선 연결선 5"/>
          <p:cNvCxnSpPr/>
          <p:nvPr/>
        </p:nvCxnSpPr>
        <p:spPr>
          <a:xfrm>
            <a:off x="259784" y="639590"/>
            <a:ext cx="724032" cy="0"/>
          </a:xfrm>
          <a:prstGeom prst="line">
            <a:avLst/>
          </a:prstGeom>
          <a:l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 name="직사각형 7"/>
          <p:cNvSpPr/>
          <p:nvPr/>
        </p:nvSpPr>
        <p:spPr>
          <a:xfrm>
            <a:off x="6696636" y="6598024"/>
            <a:ext cx="2447364" cy="2599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TextBox 9"/>
          <p:cNvSpPr txBox="1"/>
          <p:nvPr/>
        </p:nvSpPr>
        <p:spPr>
          <a:xfrm>
            <a:off x="4079947" y="98430"/>
            <a:ext cx="4868880"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altLang="ko-KR" sz="1600">
                <a:latin typeface="MD개성체" panose="020B0600000101010101" charset="-127"/>
                <a:ea typeface="MD개성체" panose="020B0600000101010101" charset="-127"/>
              </a:rPr>
              <a:t>Electrode of sensing membrane – Gate electrode</a:t>
            </a:r>
          </a:p>
          <a:p>
            <a:r>
              <a:rPr lang="en-US" altLang="ko-KR" sz="1600">
                <a:latin typeface="MD개성체" panose="020B0600000101010101" charset="-127"/>
                <a:ea typeface="MD개성체" panose="020B0600000101010101" charset="-127"/>
              </a:rPr>
              <a:t> taste solution – source electrode</a:t>
            </a:r>
            <a:endParaRPr lang="ko-KR" altLang="en-US" sz="1600" dirty="0">
              <a:latin typeface="MD개성체" panose="020B0600000101010101" charset="-127"/>
              <a:ea typeface="MD개성체" panose="020B0600000101010101" charset="-127"/>
            </a:endParaRPr>
          </a:p>
        </p:txBody>
      </p:sp>
      <p:sp>
        <p:nvSpPr>
          <p:cNvPr id="44" name="TextBox 43"/>
          <p:cNvSpPr txBox="1"/>
          <p:nvPr/>
        </p:nvSpPr>
        <p:spPr>
          <a:xfrm>
            <a:off x="84721" y="900374"/>
            <a:ext cx="1430310" cy="1461125"/>
          </a:xfrm>
          <a:prstGeom prst="rect">
            <a:avLst/>
          </a:prstGeom>
        </p:spPr>
        <p:txBody>
          <a:bodyPr vert="horz" lIns="91440" tIns="45720" rIns="91440" bIns="45720" rtlCol="0">
            <a:noAutofit/>
          </a:bodyPr>
          <a:lstStyle>
            <a:defPPr>
              <a:defRPr lang="ko-KR"/>
            </a:defPPr>
            <a:lvl1pPr indent="0">
              <a:lnSpc>
                <a:spcPct val="100000"/>
              </a:lnSpc>
              <a:spcBef>
                <a:spcPts val="1000"/>
              </a:spcBef>
              <a:buFont typeface="Arial" panose="020B0604020202020204" pitchFamily="34" charset="0"/>
              <a:buNone/>
              <a:defRPr sz="1100">
                <a:ln>
                  <a:solidFill>
                    <a:schemeClr val="accent1">
                      <a:alpha val="0"/>
                    </a:schemeClr>
                  </a:solidFill>
                </a:ln>
                <a:solidFill>
                  <a:schemeClr val="bg1"/>
                </a:solidFill>
                <a:latin typeface="-윤고딕330" panose="02030504000101010101" pitchFamily="18" charset="-127"/>
                <a:ea typeface="-윤고딕330" panose="02030504000101010101" pitchFamily="18" charset="-127"/>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ltLang="ko-KR" sz="2400" dirty="0">
                <a:solidFill>
                  <a:schemeClr val="accent1">
                    <a:lumMod val="75000"/>
                  </a:schemeClr>
                </a:solidFill>
                <a:latin typeface="MD개성체" panose="02020603020101020101" pitchFamily="18" charset="-127"/>
                <a:ea typeface="MD개성체" panose="02020603020101020101" pitchFamily="18" charset="-127"/>
              </a:rPr>
              <a:t>03.</a:t>
            </a:r>
          </a:p>
          <a:p>
            <a:r>
              <a:rPr lang="en-US" altLang="ko-KR" sz="1800" dirty="0">
                <a:solidFill>
                  <a:schemeClr val="accent1">
                    <a:lumMod val="75000"/>
                  </a:schemeClr>
                </a:solidFill>
                <a:latin typeface="MD개성체" panose="02020603020101020101" pitchFamily="18" charset="-127"/>
                <a:ea typeface="MD개성체" panose="02020603020101020101" pitchFamily="18" charset="-127"/>
              </a:rPr>
              <a:t>Experiment</a:t>
            </a:r>
            <a:endParaRPr lang="ko-KR" altLang="en-US" sz="1800" dirty="0">
              <a:solidFill>
                <a:schemeClr val="accent1">
                  <a:lumMod val="75000"/>
                </a:schemeClr>
              </a:solidFill>
              <a:latin typeface="MD개성체" panose="02020603020101020101" pitchFamily="18" charset="-127"/>
              <a:ea typeface="MD개성체" panose="02020603020101020101" pitchFamily="18" charset="-127"/>
            </a:endParaRPr>
          </a:p>
        </p:txBody>
      </p:sp>
      <p:sp>
        <p:nvSpPr>
          <p:cNvPr id="53" name="TextBox 52">
            <a:extLst>
              <a:ext uri="{FF2B5EF4-FFF2-40B4-BE49-F238E27FC236}">
                <a16:creationId xmlns:a16="http://schemas.microsoft.com/office/drawing/2014/main" id="{E108942B-CEFA-4617-B3E2-CB0FD61720FB}"/>
              </a:ext>
            </a:extLst>
          </p:cNvPr>
          <p:cNvSpPr txBox="1"/>
          <p:nvPr/>
        </p:nvSpPr>
        <p:spPr>
          <a:xfrm>
            <a:off x="1836614" y="206188"/>
            <a:ext cx="2511268" cy="369332"/>
          </a:xfrm>
          <a:prstGeom prst="rect">
            <a:avLst/>
          </a:prstGeom>
          <a:noFill/>
        </p:spPr>
        <p:txBody>
          <a:bodyPr wrap="square" rtlCol="0">
            <a:spAutoFit/>
          </a:bodyPr>
          <a:lstStyle/>
          <a:p>
            <a:pPr marL="285750" indent="-285750">
              <a:buFont typeface="Wingdings" panose="05000000000000000000" pitchFamily="2" charset="2"/>
              <a:buChar char="u"/>
            </a:pPr>
            <a:r>
              <a:rPr lang="en-US" altLang="ko-KR" b="1">
                <a:latin typeface="MD개성체" panose="02020603020101020101" pitchFamily="18" charset="-127"/>
                <a:ea typeface="MD개성체" panose="02020603020101020101" pitchFamily="18" charset="-127"/>
              </a:rPr>
              <a:t>Measurement </a:t>
            </a:r>
            <a:r>
              <a:rPr lang="ko-KR" altLang="en-US" b="1">
                <a:latin typeface="MD개성체" panose="02020603020101020101" pitchFamily="18" charset="-127"/>
                <a:ea typeface="MD개성체" panose="02020603020101020101" pitchFamily="18" charset="-127"/>
              </a:rPr>
              <a:t>ㅡㅡㅇ</a:t>
            </a:r>
            <a:r>
              <a:rPr lang="en-US" altLang="ko-KR" b="1">
                <a:latin typeface="MD개성체" panose="02020603020101020101" pitchFamily="18" charset="-127"/>
                <a:ea typeface="MD개성체" panose="02020603020101020101" pitchFamily="18" charset="-127"/>
              </a:rPr>
              <a:t> Ⅱ</a:t>
            </a:r>
            <a:endParaRPr lang="ko-KR" altLang="en-US" b="1" dirty="0">
              <a:latin typeface="MD개성체" panose="02020603020101020101" pitchFamily="18" charset="-127"/>
              <a:ea typeface="MD개성체" panose="02020603020101020101" pitchFamily="18" charset="-127"/>
            </a:endParaRPr>
          </a:p>
        </p:txBody>
      </p:sp>
      <p:grpSp>
        <p:nvGrpSpPr>
          <p:cNvPr id="15" name="그룹 14">
            <a:extLst>
              <a:ext uri="{FF2B5EF4-FFF2-40B4-BE49-F238E27FC236}">
                <a16:creationId xmlns:a16="http://schemas.microsoft.com/office/drawing/2014/main" id="{F3C0C120-323E-4164-92B1-AD98D685B0CF}"/>
              </a:ext>
            </a:extLst>
          </p:cNvPr>
          <p:cNvGrpSpPr/>
          <p:nvPr/>
        </p:nvGrpSpPr>
        <p:grpSpPr>
          <a:xfrm>
            <a:off x="1774815" y="938029"/>
            <a:ext cx="7038004" cy="1816019"/>
            <a:chOff x="1743335" y="909502"/>
            <a:chExt cx="7038004" cy="1816019"/>
          </a:xfrm>
        </p:grpSpPr>
        <p:cxnSp>
          <p:nvCxnSpPr>
            <p:cNvPr id="20" name="직선 연결선 19"/>
            <p:cNvCxnSpPr>
              <a:cxnSpLocks/>
            </p:cNvCxnSpPr>
            <p:nvPr/>
          </p:nvCxnSpPr>
          <p:spPr>
            <a:xfrm flipV="1">
              <a:off x="4009378" y="1053002"/>
              <a:ext cx="0" cy="37510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1" name="직선 연결선 20"/>
            <p:cNvCxnSpPr>
              <a:cxnSpLocks/>
            </p:cNvCxnSpPr>
            <p:nvPr/>
          </p:nvCxnSpPr>
          <p:spPr>
            <a:xfrm>
              <a:off x="3997035" y="1053002"/>
              <a:ext cx="1931124"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2" name="직선 연결선 21"/>
            <p:cNvCxnSpPr>
              <a:cxnSpLocks/>
            </p:cNvCxnSpPr>
            <p:nvPr/>
          </p:nvCxnSpPr>
          <p:spPr>
            <a:xfrm flipV="1">
              <a:off x="5928159" y="1048675"/>
              <a:ext cx="0" cy="93179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5" name="그림 4">
              <a:extLst>
                <a:ext uri="{FF2B5EF4-FFF2-40B4-BE49-F238E27FC236}">
                  <a16:creationId xmlns:a16="http://schemas.microsoft.com/office/drawing/2014/main" id="{011319D3-A43F-47CE-84EE-539FF4A4E73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43335" y="1244065"/>
              <a:ext cx="2999492" cy="1481456"/>
            </a:xfrm>
            <a:prstGeom prst="rect">
              <a:avLst/>
            </a:prstGeom>
          </p:spPr>
        </p:pic>
        <p:pic>
          <p:nvPicPr>
            <p:cNvPr id="11" name="그림 10">
              <a:extLst>
                <a:ext uri="{FF2B5EF4-FFF2-40B4-BE49-F238E27FC236}">
                  <a16:creationId xmlns:a16="http://schemas.microsoft.com/office/drawing/2014/main" id="{B740B4B9-7EE3-4985-B442-4BA696727AA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233159" y="1514570"/>
              <a:ext cx="3548180" cy="1194920"/>
            </a:xfrm>
            <a:prstGeom prst="rect">
              <a:avLst/>
            </a:prstGeom>
          </p:spPr>
        </p:pic>
        <p:sp>
          <p:nvSpPr>
            <p:cNvPr id="35" name="자유형: 도형 1">
              <a:extLst>
                <a:ext uri="{FF2B5EF4-FFF2-40B4-BE49-F238E27FC236}">
                  <a16:creationId xmlns:a16="http://schemas.microsoft.com/office/drawing/2014/main" id="{CAF7AD45-AAB1-47BA-BE2E-C3F41C402A1F}"/>
                </a:ext>
              </a:extLst>
            </p:cNvPr>
            <p:cNvSpPr/>
            <p:nvPr/>
          </p:nvSpPr>
          <p:spPr>
            <a:xfrm rot="20473182">
              <a:off x="4238161" y="909502"/>
              <a:ext cx="2300262" cy="1363274"/>
            </a:xfrm>
            <a:custGeom>
              <a:avLst/>
              <a:gdLst>
                <a:gd name="connsiteX0" fmla="*/ 1936377 w 1936377"/>
                <a:gd name="connsiteY0" fmla="*/ 1454533 h 1454533"/>
                <a:gd name="connsiteX1" fmla="*/ 1290918 w 1936377"/>
                <a:gd name="connsiteY1" fmla="*/ 2250 h 1454533"/>
                <a:gd name="connsiteX2" fmla="*/ 0 w 1936377"/>
                <a:gd name="connsiteY2" fmla="*/ 1110288 h 1454533"/>
              </a:gdLst>
              <a:ahLst/>
              <a:cxnLst>
                <a:cxn ang="0">
                  <a:pos x="connsiteX0" y="connsiteY0"/>
                </a:cxn>
                <a:cxn ang="0">
                  <a:pos x="connsiteX1" y="connsiteY1"/>
                </a:cxn>
                <a:cxn ang="0">
                  <a:pos x="connsiteX2" y="connsiteY2"/>
                </a:cxn>
              </a:cxnLst>
              <a:rect l="l" t="t" r="r" b="b"/>
              <a:pathLst>
                <a:path w="1936377" h="1454533">
                  <a:moveTo>
                    <a:pt x="1936377" y="1454533"/>
                  </a:moveTo>
                  <a:cubicBezTo>
                    <a:pt x="1775012" y="757078"/>
                    <a:pt x="1613647" y="59624"/>
                    <a:pt x="1290918" y="2250"/>
                  </a:cubicBezTo>
                  <a:cubicBezTo>
                    <a:pt x="968189" y="-55124"/>
                    <a:pt x="206188" y="1002711"/>
                    <a:pt x="0" y="1110288"/>
                  </a:cubicBezTo>
                </a:path>
              </a:pathLst>
            </a:custGeom>
            <a:ln w="28575"/>
          </p:spPr>
          <p:style>
            <a:lnRef idx="1">
              <a:schemeClr val="accent4"/>
            </a:lnRef>
            <a:fillRef idx="0">
              <a:schemeClr val="accent4"/>
            </a:fillRef>
            <a:effectRef idx="0">
              <a:schemeClr val="accent4"/>
            </a:effectRef>
            <a:fontRef idx="minor">
              <a:schemeClr val="tx1"/>
            </a:fontRef>
          </p:style>
          <p:txBody>
            <a:bodyPr rtlCol="0" anchor="ctr"/>
            <a:lstStyle/>
            <a:p>
              <a:pPr algn="ctr"/>
              <a:endParaRPr lang="ko-KR" altLang="en-US"/>
            </a:p>
          </p:txBody>
        </p:sp>
      </p:grpSp>
      <p:graphicFrame>
        <p:nvGraphicFramePr>
          <p:cNvPr id="71" name="표 70">
            <a:extLst>
              <a:ext uri="{FF2B5EF4-FFF2-40B4-BE49-F238E27FC236}">
                <a16:creationId xmlns:a16="http://schemas.microsoft.com/office/drawing/2014/main" id="{5787CFFF-97C0-4AB2-832C-0A1BD9D61DE5}"/>
              </a:ext>
            </a:extLst>
          </p:cNvPr>
          <p:cNvGraphicFramePr>
            <a:graphicFrameLocks noGrp="1"/>
          </p:cNvGraphicFramePr>
          <p:nvPr>
            <p:extLst>
              <p:ext uri="{D42A27DB-BD31-4B8C-83A1-F6EECF244321}">
                <p14:modId xmlns:p14="http://schemas.microsoft.com/office/powerpoint/2010/main" val="2051989821"/>
              </p:ext>
            </p:extLst>
          </p:nvPr>
        </p:nvGraphicFramePr>
        <p:xfrm>
          <a:off x="6470693" y="3122757"/>
          <a:ext cx="2566991" cy="2407920"/>
        </p:xfrm>
        <a:graphic>
          <a:graphicData uri="http://schemas.openxmlformats.org/drawingml/2006/table">
            <a:tbl>
              <a:tblPr firstRow="1" bandRow="1">
                <a:tableStyleId>{8799B23B-EC83-4686-B30A-512413B5E67A}</a:tableStyleId>
              </a:tblPr>
              <a:tblGrid>
                <a:gridCol w="268126">
                  <a:extLst>
                    <a:ext uri="{9D8B030D-6E8A-4147-A177-3AD203B41FA5}">
                      <a16:colId xmlns:a16="http://schemas.microsoft.com/office/drawing/2014/main" val="2213899867"/>
                    </a:ext>
                  </a:extLst>
                </a:gridCol>
                <a:gridCol w="2298865">
                  <a:extLst>
                    <a:ext uri="{9D8B030D-6E8A-4147-A177-3AD203B41FA5}">
                      <a16:colId xmlns:a16="http://schemas.microsoft.com/office/drawing/2014/main" val="2614108268"/>
                    </a:ext>
                  </a:extLst>
                </a:gridCol>
              </a:tblGrid>
              <a:tr h="315618">
                <a:tc>
                  <a:txBody>
                    <a:bodyPr/>
                    <a:lstStyle/>
                    <a:p>
                      <a:pPr algn="ctr" latinLnBrk="1"/>
                      <a:r>
                        <a:rPr lang="en-US" altLang="ko-KR" sz="1600" b="0">
                          <a:latin typeface="MD개성체" panose="020B0600000101010101" charset="-127"/>
                          <a:ea typeface="MD개성체" panose="020B0600000101010101" charset="-127"/>
                        </a:rPr>
                        <a:t>A</a:t>
                      </a:r>
                      <a:endParaRPr lang="ko-KR" altLang="en-US" sz="1600" b="0">
                        <a:latin typeface="MD개성체" panose="020B0600000101010101" charset="-127"/>
                        <a:ea typeface="MD개성체" panose="020B0600000101010101" charset="-127"/>
                      </a:endParaRPr>
                    </a:p>
                  </a:txBody>
                  <a:tcPr anchor="ctr"/>
                </a:tc>
                <a:tc>
                  <a:txBody>
                    <a:bodyPr/>
                    <a:lstStyle/>
                    <a:p>
                      <a:pPr algn="ctr" latinLnBrk="1"/>
                      <a:r>
                        <a:rPr lang="en-US" altLang="ko-KR" sz="1600" b="0">
                          <a:latin typeface="MD개성체" panose="020B0600000101010101" charset="-127"/>
                          <a:ea typeface="MD개성체" panose="020B0600000101010101" charset="-127"/>
                        </a:rPr>
                        <a:t>reference</a:t>
                      </a:r>
                      <a:endParaRPr lang="ko-KR" altLang="en-US" sz="1600" b="0">
                        <a:latin typeface="MD개성체" panose="020B0600000101010101" charset="-127"/>
                        <a:ea typeface="MD개성체" panose="020B0600000101010101" charset="-127"/>
                      </a:endParaRPr>
                    </a:p>
                  </a:txBody>
                  <a:tcPr anchor="ctr"/>
                </a:tc>
                <a:extLst>
                  <a:ext uri="{0D108BD9-81ED-4DB2-BD59-A6C34878D82A}">
                    <a16:rowId xmlns:a16="http://schemas.microsoft.com/office/drawing/2014/main" val="2507474068"/>
                  </a:ext>
                </a:extLst>
              </a:tr>
              <a:tr h="428030">
                <a:tc>
                  <a:txBody>
                    <a:bodyPr/>
                    <a:lstStyle/>
                    <a:p>
                      <a:pPr algn="ctr" latinLnBrk="1"/>
                      <a:r>
                        <a:rPr lang="en-US" altLang="ko-KR" sz="1600" b="0">
                          <a:latin typeface="MD개성체" panose="020B0600000101010101" charset="-127"/>
                          <a:ea typeface="MD개성체" panose="020B0600000101010101" charset="-127"/>
                        </a:rPr>
                        <a:t>B</a:t>
                      </a:r>
                      <a:endParaRPr lang="ko-KR" altLang="en-US" sz="1600" b="0">
                        <a:latin typeface="MD개성체" panose="020B0600000101010101" charset="-127"/>
                        <a:ea typeface="MD개성체" panose="020B0600000101010101" charset="-127"/>
                      </a:endParaRPr>
                    </a:p>
                  </a:txBody>
                  <a:tcPr anchor="ctr"/>
                </a:tc>
                <a:tc>
                  <a:txBody>
                    <a:bodyPr/>
                    <a:lstStyle/>
                    <a:p>
                      <a:pPr algn="ctr" latinLnBrk="1"/>
                      <a:r>
                        <a:rPr lang="en-US" altLang="ko-KR" sz="1600" b="0">
                          <a:latin typeface="MD개성체" panose="020B0600000101010101" charset="-127"/>
                          <a:ea typeface="MD개성체" panose="020B0600000101010101" charset="-127"/>
                        </a:rPr>
                        <a:t>connecting TFT and sensing membrane</a:t>
                      </a:r>
                      <a:endParaRPr lang="ko-KR" altLang="en-US" sz="1600" b="0">
                        <a:latin typeface="MD개성체" panose="020B0600000101010101" charset="-127"/>
                        <a:ea typeface="MD개성체" panose="020B0600000101010101" charset="-127"/>
                      </a:endParaRPr>
                    </a:p>
                  </a:txBody>
                  <a:tcPr anchor="ctr"/>
                </a:tc>
                <a:extLst>
                  <a:ext uri="{0D108BD9-81ED-4DB2-BD59-A6C34878D82A}">
                    <a16:rowId xmlns:a16="http://schemas.microsoft.com/office/drawing/2014/main" val="1277627932"/>
                  </a:ext>
                </a:extLst>
              </a:tr>
              <a:tr h="428030">
                <a:tc>
                  <a:txBody>
                    <a:bodyPr/>
                    <a:lstStyle/>
                    <a:p>
                      <a:pPr algn="ctr" latinLnBrk="1"/>
                      <a:r>
                        <a:rPr lang="en-US" altLang="ko-KR" sz="1600" b="0">
                          <a:latin typeface="MD개성체" panose="020B0600000101010101" charset="-127"/>
                          <a:ea typeface="MD개성체" panose="020B0600000101010101" charset="-127"/>
                        </a:rPr>
                        <a:t>C</a:t>
                      </a:r>
                      <a:endParaRPr lang="ko-KR" altLang="en-US" sz="1600" b="0">
                        <a:latin typeface="MD개성체" panose="020B0600000101010101" charset="-127"/>
                        <a:ea typeface="MD개성체" panose="020B0600000101010101" charset="-127"/>
                      </a:endParaRPr>
                    </a:p>
                  </a:txBody>
                  <a:tcPr anchor="ctr"/>
                </a:tc>
                <a:tc>
                  <a:txBody>
                    <a:bodyPr/>
                    <a:lstStyle/>
                    <a:p>
                      <a:pPr marL="0" marR="0" lvl="0" indent="0" algn="ctr" defTabSz="685800" rtl="0" eaLnBrk="1" fontAlgn="auto" latinLnBrk="1" hangingPunct="1">
                        <a:lnSpc>
                          <a:spcPct val="100000"/>
                        </a:lnSpc>
                        <a:spcBef>
                          <a:spcPts val="0"/>
                        </a:spcBef>
                        <a:spcAft>
                          <a:spcPts val="0"/>
                        </a:spcAft>
                        <a:buClrTx/>
                        <a:buSzTx/>
                        <a:buFontTx/>
                        <a:buNone/>
                        <a:tabLst/>
                        <a:defRPr/>
                      </a:pPr>
                      <a:r>
                        <a:rPr lang="en-US" altLang="ko-KR" sz="1600" b="0">
                          <a:latin typeface="MD개성체" panose="020B0600000101010101" charset="-127"/>
                          <a:ea typeface="MD개성체" panose="020B0600000101010101" charset="-127"/>
                        </a:rPr>
                        <a:t>Immediately after dropping the taste solution</a:t>
                      </a:r>
                    </a:p>
                  </a:txBody>
                  <a:tcPr anchor="ctr"/>
                </a:tc>
                <a:extLst>
                  <a:ext uri="{0D108BD9-81ED-4DB2-BD59-A6C34878D82A}">
                    <a16:rowId xmlns:a16="http://schemas.microsoft.com/office/drawing/2014/main" val="2341380221"/>
                  </a:ext>
                </a:extLst>
              </a:tr>
              <a:tr h="313550">
                <a:tc>
                  <a:txBody>
                    <a:bodyPr/>
                    <a:lstStyle/>
                    <a:p>
                      <a:pPr algn="ctr" latinLnBrk="1"/>
                      <a:r>
                        <a:rPr lang="en-US" altLang="ko-KR" sz="1600" b="0">
                          <a:latin typeface="MD개성체" panose="020B0600000101010101" charset="-127"/>
                          <a:ea typeface="MD개성체" panose="020B0600000101010101" charset="-127"/>
                        </a:rPr>
                        <a:t>D</a:t>
                      </a:r>
                      <a:endParaRPr lang="ko-KR" altLang="en-US" sz="1600" b="0">
                        <a:latin typeface="MD개성체" panose="020B0600000101010101" charset="-127"/>
                        <a:ea typeface="MD개성체" panose="020B0600000101010101" charset="-127"/>
                      </a:endParaRPr>
                    </a:p>
                  </a:txBody>
                  <a:tcPr anchor="ctr"/>
                </a:tc>
                <a:tc>
                  <a:txBody>
                    <a:bodyPr/>
                    <a:lstStyle/>
                    <a:p>
                      <a:pPr algn="ctr" latinLnBrk="1"/>
                      <a:r>
                        <a:rPr lang="en-US" altLang="ko-KR" sz="1600" b="0">
                          <a:latin typeface="MD개성체" panose="020B0600000101010101" charset="-127"/>
                          <a:ea typeface="MD개성체" panose="020B0600000101010101" charset="-127"/>
                        </a:rPr>
                        <a:t>10 min after</a:t>
                      </a:r>
                      <a:endParaRPr lang="ko-KR" altLang="en-US" sz="1600" b="0">
                        <a:latin typeface="MD개성체" panose="020B0600000101010101" charset="-127"/>
                        <a:ea typeface="MD개성체" panose="020B0600000101010101" charset="-127"/>
                      </a:endParaRPr>
                    </a:p>
                  </a:txBody>
                  <a:tcPr anchor="ctr"/>
                </a:tc>
                <a:extLst>
                  <a:ext uri="{0D108BD9-81ED-4DB2-BD59-A6C34878D82A}">
                    <a16:rowId xmlns:a16="http://schemas.microsoft.com/office/drawing/2014/main" val="2622469419"/>
                  </a:ext>
                </a:extLst>
              </a:tr>
              <a:tr h="315618">
                <a:tc>
                  <a:txBody>
                    <a:bodyPr/>
                    <a:lstStyle/>
                    <a:p>
                      <a:pPr algn="ctr" latinLnBrk="1"/>
                      <a:r>
                        <a:rPr lang="en-US" altLang="ko-KR" sz="1600" b="0">
                          <a:latin typeface="MD개성체" panose="020B0600000101010101" charset="-127"/>
                          <a:ea typeface="MD개성체" panose="020B0600000101010101" charset="-127"/>
                        </a:rPr>
                        <a:t>E</a:t>
                      </a:r>
                      <a:endParaRPr lang="ko-KR" altLang="en-US" sz="1600" b="0">
                        <a:latin typeface="MD개성체" panose="020B0600000101010101" charset="-127"/>
                        <a:ea typeface="MD개성체" panose="020B0600000101010101" charset="-127"/>
                      </a:endParaRPr>
                    </a:p>
                  </a:txBody>
                  <a:tcPr anchor="ctr"/>
                </a:tc>
                <a:tc>
                  <a:txBody>
                    <a:bodyPr/>
                    <a:lstStyle/>
                    <a:p>
                      <a:pPr algn="ctr" latinLnBrk="1"/>
                      <a:r>
                        <a:rPr lang="en-US" altLang="ko-KR" sz="1600" b="0">
                          <a:latin typeface="MD개성체" panose="020B0600000101010101" charset="-127"/>
                          <a:ea typeface="MD개성체" panose="020B0600000101010101" charset="-127"/>
                        </a:rPr>
                        <a:t>20 min after</a:t>
                      </a:r>
                      <a:endParaRPr lang="ko-KR" altLang="en-US" sz="1600" b="0">
                        <a:latin typeface="MD개성체" panose="020B0600000101010101" charset="-127"/>
                        <a:ea typeface="MD개성체" panose="020B0600000101010101" charset="-127"/>
                      </a:endParaRPr>
                    </a:p>
                  </a:txBody>
                  <a:tcPr anchor="ctr"/>
                </a:tc>
                <a:extLst>
                  <a:ext uri="{0D108BD9-81ED-4DB2-BD59-A6C34878D82A}">
                    <a16:rowId xmlns:a16="http://schemas.microsoft.com/office/drawing/2014/main" val="3170459824"/>
                  </a:ext>
                </a:extLst>
              </a:tr>
            </a:tbl>
          </a:graphicData>
        </a:graphic>
      </p:graphicFrame>
      <p:pic>
        <p:nvPicPr>
          <p:cNvPr id="7" name="그림 6">
            <a:extLst>
              <a:ext uri="{FF2B5EF4-FFF2-40B4-BE49-F238E27FC236}">
                <a16:creationId xmlns:a16="http://schemas.microsoft.com/office/drawing/2014/main" id="{73116E60-9BB3-4BA7-956E-FC30DA33E46C}"/>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r="35550" b="30632"/>
          <a:stretch/>
        </p:blipFill>
        <p:spPr>
          <a:xfrm>
            <a:off x="1474148" y="2616323"/>
            <a:ext cx="5328093" cy="4436714"/>
          </a:xfrm>
          <a:prstGeom prst="rect">
            <a:avLst/>
          </a:prstGeom>
        </p:spPr>
      </p:pic>
      <p:sp>
        <p:nvSpPr>
          <p:cNvPr id="9" name="슬라이드 번호 개체 틀 8">
            <a:extLst>
              <a:ext uri="{FF2B5EF4-FFF2-40B4-BE49-F238E27FC236}">
                <a16:creationId xmlns:a16="http://schemas.microsoft.com/office/drawing/2014/main" id="{2534B47F-0A08-448E-BDB5-DE7FBE7A9ED7}"/>
              </a:ext>
            </a:extLst>
          </p:cNvPr>
          <p:cNvSpPr>
            <a:spLocks noGrp="1"/>
          </p:cNvSpPr>
          <p:nvPr>
            <p:ph type="sldNum" sz="quarter" idx="12"/>
          </p:nvPr>
        </p:nvSpPr>
        <p:spPr/>
        <p:txBody>
          <a:bodyPr/>
          <a:lstStyle/>
          <a:p>
            <a:fld id="{3E1B2271-7270-4847-A187-0347B546C059}" type="slidenum">
              <a:rPr lang="ko-KR" altLang="en-US" smtClean="0"/>
              <a:t>12</a:t>
            </a:fld>
            <a:endParaRPr lang="ko-KR" altLang="en-US"/>
          </a:p>
        </p:txBody>
      </p:sp>
      <p:sp>
        <p:nvSpPr>
          <p:cNvPr id="23" name="사각형: 둥근 모서리 22">
            <a:extLst>
              <a:ext uri="{FF2B5EF4-FFF2-40B4-BE49-F238E27FC236}">
                <a16:creationId xmlns:a16="http://schemas.microsoft.com/office/drawing/2014/main" id="{BDECFFCD-7822-421D-A90F-050496F6E68D}"/>
              </a:ext>
            </a:extLst>
          </p:cNvPr>
          <p:cNvSpPr/>
          <p:nvPr/>
        </p:nvSpPr>
        <p:spPr>
          <a:xfrm>
            <a:off x="6470693" y="5631654"/>
            <a:ext cx="2566990" cy="845533"/>
          </a:xfrm>
          <a:prstGeom prst="roundRect">
            <a:avLst/>
          </a:prstGeom>
          <a:solidFill>
            <a:srgbClr val="F6B6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a:solidFill>
                  <a:schemeClr val="tx1"/>
                </a:solidFill>
                <a:latin typeface="MD개성체" panose="020B0600000101010101" charset="-127"/>
                <a:ea typeface="MD개성체" panose="020B0600000101010101" charset="-127"/>
              </a:rPr>
              <a:t>on-current increased and off-current increased too.</a:t>
            </a:r>
            <a:endParaRPr lang="ko-KR" altLang="en-US">
              <a:solidFill>
                <a:schemeClr val="tx1"/>
              </a:solidFill>
              <a:latin typeface="MD개성체" panose="020B0600000101010101" charset="-127"/>
              <a:ea typeface="MD개성체" panose="020B0600000101010101" charset="-127"/>
            </a:endParaRPr>
          </a:p>
        </p:txBody>
      </p:sp>
    </p:spTree>
    <p:extLst>
      <p:ext uri="{BB962C8B-B14F-4D97-AF65-F5344CB8AC3E}">
        <p14:creationId xmlns:p14="http://schemas.microsoft.com/office/powerpoint/2010/main" val="19530520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그림 2"/>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cxnSp>
        <p:nvCxnSpPr>
          <p:cNvPr id="4" name="직선 연결선 3"/>
          <p:cNvCxnSpPr/>
          <p:nvPr/>
        </p:nvCxnSpPr>
        <p:spPr>
          <a:xfrm>
            <a:off x="259784" y="2609502"/>
            <a:ext cx="724032" cy="0"/>
          </a:xfrm>
          <a:prstGeom prst="line">
            <a:avLst/>
          </a:prstGeom>
          <a:l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 name="직선 연결선 5"/>
          <p:cNvCxnSpPr/>
          <p:nvPr/>
        </p:nvCxnSpPr>
        <p:spPr>
          <a:xfrm>
            <a:off x="259784" y="639590"/>
            <a:ext cx="724032" cy="0"/>
          </a:xfrm>
          <a:prstGeom prst="line">
            <a:avLst/>
          </a:prstGeom>
          <a:l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84721" y="900374"/>
            <a:ext cx="1430310" cy="1461125"/>
          </a:xfrm>
          <a:prstGeom prst="rect">
            <a:avLst/>
          </a:prstGeom>
        </p:spPr>
        <p:txBody>
          <a:bodyPr vert="horz" lIns="91440" tIns="45720" rIns="91440" bIns="45720" rtlCol="0">
            <a:noAutofit/>
          </a:bodyPr>
          <a:lstStyle>
            <a:defPPr>
              <a:defRPr lang="ko-KR"/>
            </a:defPPr>
            <a:lvl1pPr indent="0">
              <a:lnSpc>
                <a:spcPct val="100000"/>
              </a:lnSpc>
              <a:spcBef>
                <a:spcPts val="1000"/>
              </a:spcBef>
              <a:buFont typeface="Arial" panose="020B0604020202020204" pitchFamily="34" charset="0"/>
              <a:buNone/>
              <a:defRPr sz="1100">
                <a:ln>
                  <a:solidFill>
                    <a:schemeClr val="accent1">
                      <a:alpha val="0"/>
                    </a:schemeClr>
                  </a:solidFill>
                </a:ln>
                <a:solidFill>
                  <a:schemeClr val="bg1"/>
                </a:solidFill>
                <a:latin typeface="-윤고딕330" panose="02030504000101010101" pitchFamily="18" charset="-127"/>
                <a:ea typeface="-윤고딕330" panose="02030504000101010101" pitchFamily="18" charset="-127"/>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ltLang="ko-KR" sz="2400" dirty="0">
                <a:solidFill>
                  <a:schemeClr val="accent1">
                    <a:lumMod val="75000"/>
                  </a:schemeClr>
                </a:solidFill>
                <a:latin typeface="MD개성체" panose="02020603020101020101" pitchFamily="18" charset="-127"/>
                <a:ea typeface="MD개성체" panose="02020603020101020101" pitchFamily="18" charset="-127"/>
              </a:rPr>
              <a:t>04.</a:t>
            </a:r>
          </a:p>
          <a:p>
            <a:r>
              <a:rPr lang="en-US" altLang="ko-KR" sz="1800" dirty="0">
                <a:solidFill>
                  <a:schemeClr val="accent1">
                    <a:lumMod val="75000"/>
                  </a:schemeClr>
                </a:solidFill>
                <a:latin typeface="MD개성체" panose="02020603020101020101" pitchFamily="18" charset="-127"/>
                <a:ea typeface="MD개성체" panose="02020603020101020101" pitchFamily="18" charset="-127"/>
              </a:rPr>
              <a:t>Conclusion</a:t>
            </a:r>
            <a:endParaRPr lang="ko-KR" altLang="en-US" sz="1800" dirty="0">
              <a:solidFill>
                <a:schemeClr val="accent1">
                  <a:lumMod val="75000"/>
                </a:schemeClr>
              </a:solidFill>
              <a:latin typeface="MD개성체" panose="02020603020101020101" pitchFamily="18" charset="-127"/>
              <a:ea typeface="MD개성체" panose="02020603020101020101" pitchFamily="18" charset="-127"/>
            </a:endParaRPr>
          </a:p>
        </p:txBody>
      </p:sp>
      <p:sp>
        <p:nvSpPr>
          <p:cNvPr id="5" name="슬라이드 번호 개체 틀 4">
            <a:extLst>
              <a:ext uri="{FF2B5EF4-FFF2-40B4-BE49-F238E27FC236}">
                <a16:creationId xmlns:a16="http://schemas.microsoft.com/office/drawing/2014/main" id="{18974E60-1056-4DF8-92CA-F6E118F4E2C3}"/>
              </a:ext>
            </a:extLst>
          </p:cNvPr>
          <p:cNvSpPr>
            <a:spLocks noGrp="1"/>
          </p:cNvSpPr>
          <p:nvPr>
            <p:ph type="sldNum" sz="quarter" idx="12"/>
          </p:nvPr>
        </p:nvSpPr>
        <p:spPr/>
        <p:txBody>
          <a:bodyPr/>
          <a:lstStyle/>
          <a:p>
            <a:fld id="{3E1B2271-7270-4847-A187-0347B546C059}" type="slidenum">
              <a:rPr lang="ko-KR" altLang="en-US" smtClean="0"/>
              <a:t>13</a:t>
            </a:fld>
            <a:endParaRPr lang="ko-KR" altLang="en-US"/>
          </a:p>
        </p:txBody>
      </p:sp>
      <p:sp>
        <p:nvSpPr>
          <p:cNvPr id="9" name="직사각형 8">
            <a:extLst>
              <a:ext uri="{FF2B5EF4-FFF2-40B4-BE49-F238E27FC236}">
                <a16:creationId xmlns:a16="http://schemas.microsoft.com/office/drawing/2014/main" id="{F52361E1-D659-467E-8F8D-F3D5E51EA068}"/>
              </a:ext>
            </a:extLst>
          </p:cNvPr>
          <p:cNvSpPr/>
          <p:nvPr/>
        </p:nvSpPr>
        <p:spPr>
          <a:xfrm>
            <a:off x="6696636" y="6598024"/>
            <a:ext cx="2447364" cy="2599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TextBox 6">
            <a:extLst>
              <a:ext uri="{FF2B5EF4-FFF2-40B4-BE49-F238E27FC236}">
                <a16:creationId xmlns:a16="http://schemas.microsoft.com/office/drawing/2014/main" id="{86063A6F-908C-428C-A358-6ACEA24C1D09}"/>
              </a:ext>
            </a:extLst>
          </p:cNvPr>
          <p:cNvSpPr txBox="1"/>
          <p:nvPr/>
        </p:nvSpPr>
        <p:spPr>
          <a:xfrm>
            <a:off x="2012910" y="639590"/>
            <a:ext cx="6633210" cy="2585323"/>
          </a:xfrm>
          <a:prstGeom prst="rect">
            <a:avLst/>
          </a:prstGeom>
          <a:noFill/>
        </p:spPr>
        <p:txBody>
          <a:bodyPr wrap="square" rtlCol="0">
            <a:spAutoFit/>
          </a:bodyPr>
          <a:lstStyle/>
          <a:p>
            <a:pPr marL="285750" indent="-285750">
              <a:buFont typeface="Arial" panose="020B0604020202020204" pitchFamily="34" charset="0"/>
              <a:buChar char="•"/>
            </a:pPr>
            <a:r>
              <a:rPr lang="en-US" altLang="ko-KR" b="1">
                <a:latin typeface="MD개성체" panose="020B0600000101010101" charset="-127"/>
                <a:ea typeface="MD개성체" panose="020B0600000101010101" charset="-127"/>
              </a:rPr>
              <a:t>I’ve design taste sensor circuit using oxide TFT.</a:t>
            </a:r>
          </a:p>
          <a:p>
            <a:endParaRPr lang="en-US" altLang="ko-KR" b="1">
              <a:latin typeface="MD개성체" panose="020B0600000101010101" charset="-127"/>
              <a:ea typeface="MD개성체" panose="020B0600000101010101" charset="-127"/>
            </a:endParaRPr>
          </a:p>
          <a:p>
            <a:pPr marL="285750" indent="-285750">
              <a:buFont typeface="Arial" panose="020B0604020202020204" pitchFamily="34" charset="0"/>
              <a:buChar char="•"/>
            </a:pPr>
            <a:r>
              <a:rPr lang="en-US" altLang="ko-KR" b="1">
                <a:latin typeface="MD개성체" panose="020B0600000101010101" charset="-127"/>
                <a:ea typeface="MD개성체" panose="020B0600000101010101" charset="-127"/>
              </a:rPr>
              <a:t>Oxide TFT and sensing membrane were connected to test the current change due to the tasting materials.</a:t>
            </a:r>
          </a:p>
          <a:p>
            <a:pPr marL="285750" indent="-285750">
              <a:buFont typeface="Arial" panose="020B0604020202020204" pitchFamily="34" charset="0"/>
              <a:buChar char="•"/>
            </a:pPr>
            <a:endParaRPr lang="en-US" altLang="ko-KR" b="1">
              <a:latin typeface="MD개성체" panose="020B0600000101010101" charset="-127"/>
              <a:ea typeface="MD개성체" panose="020B0600000101010101" charset="-127"/>
            </a:endParaRPr>
          </a:p>
          <a:p>
            <a:pPr marL="285750" indent="-285750">
              <a:buFont typeface="Arial" panose="020B0604020202020204" pitchFamily="34" charset="0"/>
              <a:buChar char="•"/>
            </a:pPr>
            <a:r>
              <a:rPr lang="en-US" altLang="ko-KR" b="1">
                <a:latin typeface="MD개성체" panose="020B0600000101010101" charset="-127"/>
                <a:ea typeface="MD개성체" panose="020B0600000101010101" charset="-127"/>
              </a:rPr>
              <a:t>I’ve complited design mask layout based on circuit I had designed.</a:t>
            </a:r>
          </a:p>
          <a:p>
            <a:pPr marL="285750" indent="-285750">
              <a:buFont typeface="Arial" panose="020B0604020202020204" pitchFamily="34" charset="0"/>
              <a:buChar char="•"/>
            </a:pPr>
            <a:endParaRPr lang="en-US" altLang="ko-KR" b="1">
              <a:latin typeface="MD개성체" panose="020B0600000101010101" charset="-127"/>
              <a:ea typeface="MD개성체" panose="020B0600000101010101" charset="-127"/>
            </a:endParaRPr>
          </a:p>
          <a:p>
            <a:pPr marL="285750" indent="-285750">
              <a:buFont typeface="Arial" panose="020B0604020202020204" pitchFamily="34" charset="0"/>
              <a:buChar char="•"/>
            </a:pPr>
            <a:r>
              <a:rPr lang="en-US" altLang="ko-KR" b="1">
                <a:latin typeface="MD개성체" panose="020B0600000101010101" charset="-127"/>
                <a:ea typeface="MD개성체" panose="020B0600000101010101" charset="-127"/>
              </a:rPr>
              <a:t>I will fabricate the circuit and measure its operation.</a:t>
            </a:r>
          </a:p>
        </p:txBody>
      </p:sp>
    </p:spTree>
    <p:extLst>
      <p:ext uri="{BB962C8B-B14F-4D97-AF65-F5344CB8AC3E}">
        <p14:creationId xmlns:p14="http://schemas.microsoft.com/office/powerpoint/2010/main" val="19256939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그룹 7"/>
          <p:cNvGrpSpPr/>
          <p:nvPr/>
        </p:nvGrpSpPr>
        <p:grpSpPr>
          <a:xfrm>
            <a:off x="0" y="0"/>
            <a:ext cx="9144000" cy="6858000"/>
            <a:chOff x="0" y="0"/>
            <a:chExt cx="9144000" cy="6858000"/>
          </a:xfrm>
        </p:grpSpPr>
        <p:pic>
          <p:nvPicPr>
            <p:cNvPr id="4" name="그림 3"/>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6" name="직사각형 5"/>
            <p:cNvSpPr/>
            <p:nvPr/>
          </p:nvSpPr>
          <p:spPr>
            <a:xfrm>
              <a:off x="6533002" y="6444867"/>
              <a:ext cx="2357610" cy="2533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5" name="직사각형 4"/>
          <p:cNvSpPr/>
          <p:nvPr/>
        </p:nvSpPr>
        <p:spPr>
          <a:xfrm>
            <a:off x="4572001" y="2063006"/>
            <a:ext cx="4228942" cy="1200329"/>
          </a:xfrm>
          <a:prstGeom prst="rect">
            <a:avLst/>
          </a:prstGeom>
          <a:noFill/>
        </p:spPr>
        <p:txBody>
          <a:bodyPr wrap="square" rtlCol="0">
            <a:spAutoFit/>
          </a:bodyPr>
          <a:lstStyle/>
          <a:p>
            <a:pPr algn="r"/>
            <a:r>
              <a:rPr lang="en-US" altLang="ko-KR" sz="3600" b="1" i="1" dirty="0">
                <a:ln>
                  <a:solidFill>
                    <a:schemeClr val="accent1">
                      <a:shade val="50000"/>
                      <a:alpha val="0"/>
                    </a:schemeClr>
                  </a:solidFill>
                </a:ln>
                <a:solidFill>
                  <a:schemeClr val="tx1">
                    <a:lumMod val="75000"/>
                    <a:lumOff val="25000"/>
                  </a:schemeClr>
                </a:solidFill>
                <a:effectLst>
                  <a:outerShdw blurRad="38100" dist="38100" dir="2700000" algn="tl">
                    <a:srgbClr val="000000">
                      <a:alpha val="43137"/>
                    </a:srgbClr>
                  </a:outerShdw>
                </a:effectLst>
                <a:latin typeface="나눔바른고딕" panose="020B0603020101020101" pitchFamily="50" charset="-127"/>
                <a:ea typeface="나눔바른고딕" panose="020B0603020101020101" pitchFamily="50" charset="-127"/>
              </a:rPr>
              <a:t>Thank you</a:t>
            </a:r>
          </a:p>
          <a:p>
            <a:pPr algn="r"/>
            <a:r>
              <a:rPr lang="en-US" altLang="ko-KR" sz="3600" b="1" i="1" dirty="0">
                <a:ln>
                  <a:solidFill>
                    <a:schemeClr val="accent1">
                      <a:shade val="50000"/>
                      <a:alpha val="0"/>
                    </a:schemeClr>
                  </a:solidFill>
                </a:ln>
                <a:solidFill>
                  <a:schemeClr val="tx1">
                    <a:lumMod val="75000"/>
                    <a:lumOff val="25000"/>
                  </a:schemeClr>
                </a:solidFill>
                <a:effectLst>
                  <a:outerShdw blurRad="38100" dist="38100" dir="2700000" algn="tl">
                    <a:srgbClr val="000000">
                      <a:alpha val="43137"/>
                    </a:srgbClr>
                  </a:outerShdw>
                </a:effectLst>
                <a:latin typeface="나눔바른고딕" panose="020B0603020101020101" pitchFamily="50" charset="-127"/>
                <a:ea typeface="나눔바른고딕" panose="020B0603020101020101" pitchFamily="50" charset="-127"/>
              </a:rPr>
              <a:t>for your attention</a:t>
            </a:r>
            <a:endParaRPr lang="ko-KR" altLang="en-US" sz="3600" b="1" i="1" dirty="0">
              <a:ln>
                <a:solidFill>
                  <a:schemeClr val="accent1">
                    <a:shade val="50000"/>
                    <a:alpha val="0"/>
                  </a:schemeClr>
                </a:solidFill>
              </a:ln>
              <a:solidFill>
                <a:schemeClr val="tx1">
                  <a:lumMod val="75000"/>
                  <a:lumOff val="25000"/>
                </a:schemeClr>
              </a:solidFill>
              <a:effectLst>
                <a:outerShdw blurRad="38100" dist="38100" dir="2700000" algn="tl">
                  <a:srgbClr val="000000">
                    <a:alpha val="43137"/>
                  </a:srgbClr>
                </a:outerShdw>
              </a:effectLst>
              <a:latin typeface="나눔바른고딕" panose="020B0603020101020101" pitchFamily="50" charset="-127"/>
              <a:ea typeface="나눔바른고딕" panose="020B0603020101020101" pitchFamily="50" charset="-127"/>
            </a:endParaRPr>
          </a:p>
        </p:txBody>
      </p:sp>
      <p:sp>
        <p:nvSpPr>
          <p:cNvPr id="2" name="슬라이드 번호 개체 틀 1">
            <a:extLst>
              <a:ext uri="{FF2B5EF4-FFF2-40B4-BE49-F238E27FC236}">
                <a16:creationId xmlns:a16="http://schemas.microsoft.com/office/drawing/2014/main" id="{AD3398FE-1B31-4091-83FB-6C6A050D6AA1}"/>
              </a:ext>
            </a:extLst>
          </p:cNvPr>
          <p:cNvSpPr>
            <a:spLocks noGrp="1"/>
          </p:cNvSpPr>
          <p:nvPr>
            <p:ph type="sldNum" sz="quarter" idx="12"/>
          </p:nvPr>
        </p:nvSpPr>
        <p:spPr/>
        <p:txBody>
          <a:bodyPr/>
          <a:lstStyle/>
          <a:p>
            <a:fld id="{3E1B2271-7270-4847-A187-0347B546C059}" type="slidenum">
              <a:rPr lang="ko-KR" altLang="en-US" smtClean="0"/>
              <a:t>14</a:t>
            </a:fld>
            <a:endParaRPr lang="ko-KR" altLang="en-US"/>
          </a:p>
        </p:txBody>
      </p:sp>
    </p:spTree>
    <p:extLst>
      <p:ext uri="{BB962C8B-B14F-4D97-AF65-F5344CB8AC3E}">
        <p14:creationId xmlns:p14="http://schemas.microsoft.com/office/powerpoint/2010/main" val="9519912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제목 1" hidden="1"/>
          <p:cNvSpPr>
            <a:spLocks noGrp="1"/>
          </p:cNvSpPr>
          <p:nvPr>
            <p:ph type="title"/>
          </p:nvPr>
        </p:nvSpPr>
        <p:spPr/>
        <p:txBody>
          <a:bodyPr/>
          <a:lstStyle/>
          <a:p>
            <a:endParaRPr lang="ko-KR" altLang="en-US"/>
          </a:p>
        </p:txBody>
      </p:sp>
      <p:pic>
        <p:nvPicPr>
          <p:cNvPr id="3" name="그림 2"/>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TextBox 4"/>
          <p:cNvSpPr txBox="1"/>
          <p:nvPr/>
        </p:nvSpPr>
        <p:spPr>
          <a:xfrm>
            <a:off x="3484905" y="2825670"/>
            <a:ext cx="2174189" cy="3170099"/>
          </a:xfrm>
          <a:prstGeom prst="rect">
            <a:avLst/>
          </a:prstGeom>
          <a:noFill/>
        </p:spPr>
        <p:txBody>
          <a:bodyPr wrap="square" rtlCol="0">
            <a:spAutoFit/>
          </a:bodyPr>
          <a:lstStyle/>
          <a:p>
            <a:pPr>
              <a:lnSpc>
                <a:spcPct val="250000"/>
              </a:lnSpc>
            </a:pPr>
            <a:r>
              <a:rPr lang="en-US" altLang="ko-KR" sz="2000" b="1" spc="-150" dirty="0">
                <a:ln>
                  <a:solidFill>
                    <a:schemeClr val="accent1">
                      <a:shade val="50000"/>
                      <a:alpha val="0"/>
                    </a:schemeClr>
                  </a:solidFill>
                </a:ln>
                <a:latin typeface="MD개성체" panose="02020603020101020101" pitchFamily="18" charset="-127"/>
                <a:ea typeface="MD개성체" panose="02020603020101020101" pitchFamily="18" charset="-127"/>
              </a:rPr>
              <a:t>01 Introduction</a:t>
            </a:r>
          </a:p>
          <a:p>
            <a:pPr>
              <a:lnSpc>
                <a:spcPct val="250000"/>
              </a:lnSpc>
            </a:pPr>
            <a:r>
              <a:rPr lang="en-US" altLang="ko-KR" sz="2000" b="1" spc="-150" dirty="0">
                <a:ln>
                  <a:solidFill>
                    <a:schemeClr val="accent1">
                      <a:shade val="50000"/>
                      <a:alpha val="0"/>
                    </a:schemeClr>
                  </a:solidFill>
                </a:ln>
                <a:latin typeface="MD개성체" panose="02020603020101020101" pitchFamily="18" charset="-127"/>
                <a:ea typeface="MD개성체" panose="02020603020101020101" pitchFamily="18" charset="-127"/>
              </a:rPr>
              <a:t>02 Simulation</a:t>
            </a:r>
          </a:p>
          <a:p>
            <a:pPr>
              <a:lnSpc>
                <a:spcPct val="250000"/>
              </a:lnSpc>
            </a:pPr>
            <a:r>
              <a:rPr lang="en-US" altLang="ko-KR" sz="2000" b="1" spc="-150" dirty="0">
                <a:ln>
                  <a:solidFill>
                    <a:schemeClr val="accent1">
                      <a:shade val="50000"/>
                      <a:alpha val="0"/>
                    </a:schemeClr>
                  </a:solidFill>
                </a:ln>
                <a:latin typeface="MD개성체" panose="02020603020101020101" pitchFamily="18" charset="-127"/>
                <a:ea typeface="MD개성체" panose="02020603020101020101" pitchFamily="18" charset="-127"/>
              </a:rPr>
              <a:t>03 Experiment</a:t>
            </a:r>
          </a:p>
          <a:p>
            <a:pPr>
              <a:lnSpc>
                <a:spcPct val="250000"/>
              </a:lnSpc>
            </a:pPr>
            <a:r>
              <a:rPr lang="en-US" altLang="ko-KR" sz="2000" b="1" spc="-150" dirty="0">
                <a:ln>
                  <a:solidFill>
                    <a:schemeClr val="accent1">
                      <a:shade val="50000"/>
                      <a:alpha val="0"/>
                    </a:schemeClr>
                  </a:solidFill>
                </a:ln>
                <a:latin typeface="MD개성체" panose="02020603020101020101" pitchFamily="18" charset="-127"/>
                <a:ea typeface="MD개성체" panose="02020603020101020101" pitchFamily="18" charset="-127"/>
              </a:rPr>
              <a:t>04 Conclusion</a:t>
            </a:r>
          </a:p>
        </p:txBody>
      </p:sp>
      <p:sp>
        <p:nvSpPr>
          <p:cNvPr id="4" name="직사각형 3"/>
          <p:cNvSpPr/>
          <p:nvPr/>
        </p:nvSpPr>
        <p:spPr>
          <a:xfrm>
            <a:off x="6696636" y="6598024"/>
            <a:ext cx="2447364" cy="2599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슬라이드 번호 개체 틀 5">
            <a:extLst>
              <a:ext uri="{FF2B5EF4-FFF2-40B4-BE49-F238E27FC236}">
                <a16:creationId xmlns:a16="http://schemas.microsoft.com/office/drawing/2014/main" id="{D6D4154A-5E0A-4164-B47B-E1D9867C40B6}"/>
              </a:ext>
            </a:extLst>
          </p:cNvPr>
          <p:cNvSpPr>
            <a:spLocks noGrp="1"/>
          </p:cNvSpPr>
          <p:nvPr>
            <p:ph type="sldNum" sz="quarter" idx="12"/>
          </p:nvPr>
        </p:nvSpPr>
        <p:spPr/>
        <p:txBody>
          <a:bodyPr/>
          <a:lstStyle/>
          <a:p>
            <a:fld id="{3E1B2271-7270-4847-A187-0347B546C059}" type="slidenum">
              <a:rPr lang="ko-KR" altLang="en-US" smtClean="0"/>
              <a:t>2</a:t>
            </a:fld>
            <a:endParaRPr lang="ko-KR" altLang="en-US"/>
          </a:p>
        </p:txBody>
      </p:sp>
      <p:sp>
        <p:nvSpPr>
          <p:cNvPr id="7" name="직사각형 6">
            <a:extLst>
              <a:ext uri="{FF2B5EF4-FFF2-40B4-BE49-F238E27FC236}">
                <a16:creationId xmlns:a16="http://schemas.microsoft.com/office/drawing/2014/main" id="{554F2F60-5733-4E14-BE52-1DBE2CF32EF2}"/>
              </a:ext>
            </a:extLst>
          </p:cNvPr>
          <p:cNvSpPr/>
          <p:nvPr/>
        </p:nvSpPr>
        <p:spPr>
          <a:xfrm>
            <a:off x="2579427" y="2115403"/>
            <a:ext cx="3878523" cy="573743"/>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400" b="1">
                <a:solidFill>
                  <a:schemeClr val="tx1"/>
                </a:solidFill>
                <a:latin typeface="MD개성체" panose="020B0600000101010101" charset="-127"/>
                <a:ea typeface="MD개성체" panose="020B0600000101010101" charset="-127"/>
              </a:rPr>
              <a:t>Contents</a:t>
            </a:r>
            <a:endParaRPr lang="ko-KR" altLang="en-US" sz="2400" b="1">
              <a:solidFill>
                <a:schemeClr val="tx1"/>
              </a:solidFill>
              <a:latin typeface="MD개성체" panose="020B0600000101010101" charset="-127"/>
              <a:ea typeface="MD개성체" panose="020B0600000101010101" charset="-127"/>
            </a:endParaRPr>
          </a:p>
        </p:txBody>
      </p:sp>
    </p:spTree>
    <p:extLst>
      <p:ext uri="{BB962C8B-B14F-4D97-AF65-F5344CB8AC3E}">
        <p14:creationId xmlns:p14="http://schemas.microsoft.com/office/powerpoint/2010/main" val="27465969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ltLang="en-US">
              <a:latin typeface="MD개성체" pitchFamily="18" charset="-127"/>
              <a:ea typeface="MD개성체" pitchFamily="18" charset="-127"/>
            </a:endParaRPr>
          </a:p>
        </p:txBody>
      </p:sp>
      <p:pic>
        <p:nvPicPr>
          <p:cNvPr id="3" name="그림 2"/>
          <p:cNvPicPr/>
          <p:nvPr/>
        </p:nvPicPr>
        <p:blipFill>
          <a:blip r:embed="rId3" cstate="email">
            <a:extLst>
              <a:ext uri="{28A0092B-C50C-407E-A947-70E740481C1C}">
                <a14:useLocalDpi xmlns:a14="http://schemas.microsoft.com/office/drawing/2010/main"/>
              </a:ext>
            </a:extLst>
          </a:blip>
          <a:stretch>
            <a:fillRect/>
          </a:stretch>
        </p:blipFill>
        <p:spPr>
          <a:xfrm>
            <a:off x="0" y="-5603"/>
            <a:ext cx="9144000" cy="6858000"/>
          </a:xfrm>
          <a:prstGeom prst="rect">
            <a:avLst/>
          </a:prstGeom>
        </p:spPr>
      </p:pic>
      <p:cxnSp>
        <p:nvCxnSpPr>
          <p:cNvPr id="4" name="직선 연결선 3"/>
          <p:cNvCxnSpPr/>
          <p:nvPr/>
        </p:nvCxnSpPr>
        <p:spPr>
          <a:xfrm>
            <a:off x="259784" y="2609502"/>
            <a:ext cx="724032" cy="0"/>
          </a:xfrm>
          <a:prstGeom prst="line">
            <a:avLst/>
          </a:prstGeom>
          <a:l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84721" y="900374"/>
            <a:ext cx="1430310" cy="1461125"/>
          </a:xfrm>
          <a:prstGeom prst="rect">
            <a:avLst/>
          </a:prstGeom>
        </p:spPr>
        <p:txBody>
          <a:bodyPr vert="horz" lIns="91440" tIns="45720" rIns="91440" bIns="45720" rtlCol="0">
            <a:noAutofit/>
          </a:bodyPr>
          <a:lstStyle>
            <a:defPPr>
              <a:defRPr lang="ko-KR"/>
            </a:defPPr>
            <a:lvl1pPr indent="0">
              <a:lnSpc>
                <a:spcPct val="100000"/>
              </a:lnSpc>
              <a:spcBef>
                <a:spcPts val="1000"/>
              </a:spcBef>
              <a:buFont typeface="Arial" panose="020B0604020202020204" pitchFamily="34" charset="0"/>
              <a:buNone/>
              <a:defRPr sz="1100">
                <a:ln>
                  <a:solidFill>
                    <a:schemeClr val="accent1">
                      <a:alpha val="0"/>
                    </a:schemeClr>
                  </a:solidFill>
                </a:ln>
                <a:solidFill>
                  <a:schemeClr val="bg1"/>
                </a:solidFill>
                <a:latin typeface="-윤고딕330" panose="02030504000101010101" pitchFamily="18" charset="-127"/>
                <a:ea typeface="-윤고딕330" panose="02030504000101010101" pitchFamily="18" charset="-127"/>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ltLang="ko-KR" sz="2400" dirty="0">
                <a:solidFill>
                  <a:schemeClr val="accent1">
                    <a:lumMod val="75000"/>
                  </a:schemeClr>
                </a:solidFill>
                <a:latin typeface="MD개성체" panose="02020603020101020101" pitchFamily="18" charset="-127"/>
                <a:ea typeface="MD개성체" panose="02020603020101020101" pitchFamily="18" charset="-127"/>
              </a:rPr>
              <a:t>01.</a:t>
            </a:r>
          </a:p>
          <a:p>
            <a:r>
              <a:rPr lang="en-US" altLang="ko-KR" sz="1800" dirty="0">
                <a:solidFill>
                  <a:schemeClr val="accent1">
                    <a:lumMod val="75000"/>
                  </a:schemeClr>
                </a:solidFill>
                <a:latin typeface="MD개성체" panose="02020603020101020101" pitchFamily="18" charset="-127"/>
                <a:ea typeface="MD개성체" panose="02020603020101020101" pitchFamily="18" charset="-127"/>
              </a:rPr>
              <a:t>Introduction</a:t>
            </a:r>
            <a:endParaRPr lang="ko-KR" altLang="en-US" sz="1800" dirty="0">
              <a:solidFill>
                <a:schemeClr val="accent1">
                  <a:lumMod val="75000"/>
                </a:schemeClr>
              </a:solidFill>
              <a:latin typeface="MD개성체" panose="02020603020101020101" pitchFamily="18" charset="-127"/>
              <a:ea typeface="MD개성체" panose="02020603020101020101" pitchFamily="18" charset="-127"/>
            </a:endParaRPr>
          </a:p>
        </p:txBody>
      </p:sp>
      <p:cxnSp>
        <p:nvCxnSpPr>
          <p:cNvPr id="6" name="직선 연결선 5"/>
          <p:cNvCxnSpPr/>
          <p:nvPr/>
        </p:nvCxnSpPr>
        <p:spPr>
          <a:xfrm>
            <a:off x="259784" y="639590"/>
            <a:ext cx="724032" cy="0"/>
          </a:xfrm>
          <a:prstGeom prst="line">
            <a:avLst/>
          </a:prstGeom>
          <a:l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027"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241554" y="592856"/>
            <a:ext cx="3082812" cy="2048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1836615" y="206188"/>
            <a:ext cx="3684076" cy="369332"/>
          </a:xfrm>
          <a:prstGeom prst="rect">
            <a:avLst/>
          </a:prstGeom>
          <a:noFill/>
        </p:spPr>
        <p:txBody>
          <a:bodyPr wrap="square" rtlCol="0">
            <a:spAutoFit/>
          </a:bodyPr>
          <a:lstStyle/>
          <a:p>
            <a:pPr marL="285750" indent="-285750">
              <a:buFont typeface="Wingdings" panose="05000000000000000000" pitchFamily="2" charset="2"/>
              <a:buChar char="u"/>
            </a:pPr>
            <a:r>
              <a:rPr lang="en-US" altLang="ko-KR" b="1" dirty="0">
                <a:latin typeface="MD개성체" panose="02020603020101020101" pitchFamily="18" charset="-127"/>
                <a:ea typeface="MD개성체" panose="02020603020101020101" pitchFamily="18" charset="-127"/>
              </a:rPr>
              <a:t>Human taste system (tongue)</a:t>
            </a:r>
            <a:endParaRPr lang="ko-KR" altLang="en-US" b="1" dirty="0">
              <a:latin typeface="MD개성체" panose="02020603020101020101" pitchFamily="18" charset="-127"/>
              <a:ea typeface="MD개성체" panose="02020603020101020101" pitchFamily="18" charset="-127"/>
            </a:endParaRPr>
          </a:p>
        </p:txBody>
      </p:sp>
      <p:pic>
        <p:nvPicPr>
          <p:cNvPr id="1028" name="Picture 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162283" y="566940"/>
            <a:ext cx="2362013" cy="2096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1836615" y="2792508"/>
            <a:ext cx="5080931" cy="369332"/>
          </a:xfrm>
          <a:prstGeom prst="rect">
            <a:avLst/>
          </a:prstGeom>
          <a:noFill/>
        </p:spPr>
        <p:txBody>
          <a:bodyPr wrap="square" rtlCol="0">
            <a:spAutoFit/>
          </a:bodyPr>
          <a:lstStyle/>
          <a:p>
            <a:pPr marL="285750" indent="-285750">
              <a:buFont typeface="Wingdings" panose="05000000000000000000" pitchFamily="2" charset="2"/>
              <a:buChar char="u"/>
            </a:pPr>
            <a:r>
              <a:rPr lang="en-US" altLang="ko-KR" b="1" dirty="0">
                <a:latin typeface="MD개성체" panose="02020603020101020101" pitchFamily="18" charset="-127"/>
                <a:ea typeface="MD개성체" panose="02020603020101020101" pitchFamily="18" charset="-127"/>
              </a:rPr>
              <a:t>taste sensor (Electronic tongue)</a:t>
            </a:r>
            <a:endParaRPr lang="ko-KR" altLang="en-US" b="1" dirty="0">
              <a:latin typeface="MD개성체" panose="02020603020101020101" pitchFamily="18" charset="-127"/>
              <a:ea typeface="MD개성체" panose="02020603020101020101" pitchFamily="18" charset="-127"/>
            </a:endParaRPr>
          </a:p>
        </p:txBody>
      </p:sp>
      <p:sp>
        <p:nvSpPr>
          <p:cNvPr id="16" name="직사각형 15"/>
          <p:cNvSpPr/>
          <p:nvPr/>
        </p:nvSpPr>
        <p:spPr>
          <a:xfrm>
            <a:off x="6696636" y="6598024"/>
            <a:ext cx="2447364" cy="2599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MD개성체" pitchFamily="18" charset="-127"/>
              <a:ea typeface="MD개성체" pitchFamily="18" charset="-127"/>
            </a:endParaRPr>
          </a:p>
        </p:txBody>
      </p:sp>
      <p:sp>
        <p:nvSpPr>
          <p:cNvPr id="12" name="모서리가 둥근 직사각형 11"/>
          <p:cNvSpPr/>
          <p:nvPr/>
        </p:nvSpPr>
        <p:spPr>
          <a:xfrm>
            <a:off x="4509368" y="3226311"/>
            <a:ext cx="1655543" cy="69723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b="1" dirty="0">
                <a:solidFill>
                  <a:schemeClr val="tx1"/>
                </a:solidFill>
                <a:latin typeface="MD개성체" pitchFamily="18" charset="-127"/>
                <a:ea typeface="MD개성체" pitchFamily="18" charset="-127"/>
              </a:rPr>
              <a:t>Sensor array</a:t>
            </a:r>
            <a:endParaRPr lang="ko-KR" altLang="en-US" b="1" dirty="0">
              <a:solidFill>
                <a:schemeClr val="tx1"/>
              </a:solidFill>
              <a:latin typeface="MD개성체" pitchFamily="18" charset="-127"/>
              <a:ea typeface="MD개성체" pitchFamily="18" charset="-127"/>
            </a:endParaRPr>
          </a:p>
        </p:txBody>
      </p:sp>
      <p:sp>
        <p:nvSpPr>
          <p:cNvPr id="18" name="모서리가 둥근 직사각형 17"/>
          <p:cNvSpPr/>
          <p:nvPr/>
        </p:nvSpPr>
        <p:spPr>
          <a:xfrm>
            <a:off x="2138609" y="3226311"/>
            <a:ext cx="1655543" cy="69723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b="1" dirty="0">
                <a:solidFill>
                  <a:schemeClr val="tx1"/>
                </a:solidFill>
                <a:latin typeface="MD개성체" pitchFamily="18" charset="-127"/>
                <a:ea typeface="MD개성체" pitchFamily="18" charset="-127"/>
              </a:rPr>
              <a:t>Sensing membrane</a:t>
            </a:r>
            <a:endParaRPr lang="ko-KR" altLang="en-US" b="1" dirty="0">
              <a:solidFill>
                <a:schemeClr val="tx1"/>
              </a:solidFill>
              <a:latin typeface="MD개성체" pitchFamily="18" charset="-127"/>
              <a:ea typeface="MD개성체" pitchFamily="18" charset="-127"/>
            </a:endParaRPr>
          </a:p>
        </p:txBody>
      </p:sp>
      <p:sp>
        <p:nvSpPr>
          <p:cNvPr id="19" name="모서리가 둥근 직사각형 18"/>
          <p:cNvSpPr/>
          <p:nvPr/>
        </p:nvSpPr>
        <p:spPr>
          <a:xfrm>
            <a:off x="6859807" y="3226311"/>
            <a:ext cx="1655543" cy="69723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b="1" dirty="0">
                <a:solidFill>
                  <a:schemeClr val="tx1"/>
                </a:solidFill>
                <a:latin typeface="MD개성체" pitchFamily="18" charset="-127"/>
                <a:ea typeface="MD개성체" pitchFamily="18" charset="-127"/>
              </a:rPr>
              <a:t>Computer</a:t>
            </a:r>
            <a:endParaRPr lang="ko-KR" altLang="en-US" b="1" dirty="0">
              <a:solidFill>
                <a:schemeClr val="tx1"/>
              </a:solidFill>
              <a:latin typeface="MD개성체" pitchFamily="18" charset="-127"/>
              <a:ea typeface="MD개성체" pitchFamily="18" charset="-127"/>
            </a:endParaRPr>
          </a:p>
        </p:txBody>
      </p:sp>
      <p:sp>
        <p:nvSpPr>
          <p:cNvPr id="7" name="화살표: 오른쪽 6">
            <a:extLst>
              <a:ext uri="{FF2B5EF4-FFF2-40B4-BE49-F238E27FC236}">
                <a16:creationId xmlns:a16="http://schemas.microsoft.com/office/drawing/2014/main" id="{0F48F369-3F82-4B89-BAD0-5153CF8DD846}"/>
              </a:ext>
            </a:extLst>
          </p:cNvPr>
          <p:cNvSpPr/>
          <p:nvPr/>
        </p:nvSpPr>
        <p:spPr>
          <a:xfrm>
            <a:off x="3787523" y="3427923"/>
            <a:ext cx="705056" cy="294005"/>
          </a:xfrm>
          <a:prstGeom prst="rightArrow">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7" name="화살표: 오른쪽 16">
            <a:extLst>
              <a:ext uri="{FF2B5EF4-FFF2-40B4-BE49-F238E27FC236}">
                <a16:creationId xmlns:a16="http://schemas.microsoft.com/office/drawing/2014/main" id="{1C660C3A-D8B0-441D-A604-E40A6C8385F5}"/>
              </a:ext>
            </a:extLst>
          </p:cNvPr>
          <p:cNvSpPr/>
          <p:nvPr/>
        </p:nvSpPr>
        <p:spPr>
          <a:xfrm>
            <a:off x="6161380" y="3429772"/>
            <a:ext cx="705056" cy="294005"/>
          </a:xfrm>
          <a:prstGeom prst="rightArrow">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슬라이드 번호 개체 틀 7">
            <a:extLst>
              <a:ext uri="{FF2B5EF4-FFF2-40B4-BE49-F238E27FC236}">
                <a16:creationId xmlns:a16="http://schemas.microsoft.com/office/drawing/2014/main" id="{19F33743-8B56-4DA1-B34B-BCB806E81B5B}"/>
              </a:ext>
            </a:extLst>
          </p:cNvPr>
          <p:cNvSpPr>
            <a:spLocks noGrp="1"/>
          </p:cNvSpPr>
          <p:nvPr>
            <p:ph type="sldNum" sz="quarter" idx="12"/>
          </p:nvPr>
        </p:nvSpPr>
        <p:spPr/>
        <p:txBody>
          <a:bodyPr/>
          <a:lstStyle/>
          <a:p>
            <a:fld id="{3E1B2271-7270-4847-A187-0347B546C059}" type="slidenum">
              <a:rPr lang="ko-KR" altLang="en-US" smtClean="0"/>
              <a:t>3</a:t>
            </a:fld>
            <a:endParaRPr lang="ko-KR" altLang="en-US"/>
          </a:p>
        </p:txBody>
      </p:sp>
      <p:graphicFrame>
        <p:nvGraphicFramePr>
          <p:cNvPr id="20" name="표 19">
            <a:extLst>
              <a:ext uri="{FF2B5EF4-FFF2-40B4-BE49-F238E27FC236}">
                <a16:creationId xmlns:a16="http://schemas.microsoft.com/office/drawing/2014/main" id="{1D719E6E-90D6-458B-B93D-FDA861B29619}"/>
              </a:ext>
            </a:extLst>
          </p:cNvPr>
          <p:cNvGraphicFramePr>
            <a:graphicFrameLocks noGrp="1"/>
          </p:cNvGraphicFramePr>
          <p:nvPr>
            <p:extLst>
              <p:ext uri="{D42A27DB-BD31-4B8C-83A1-F6EECF244321}">
                <p14:modId xmlns:p14="http://schemas.microsoft.com/office/powerpoint/2010/main" val="2955581927"/>
              </p:ext>
            </p:extLst>
          </p:nvPr>
        </p:nvGraphicFramePr>
        <p:xfrm>
          <a:off x="1951160" y="4120698"/>
          <a:ext cx="6771958" cy="2495024"/>
        </p:xfrm>
        <a:graphic>
          <a:graphicData uri="http://schemas.openxmlformats.org/drawingml/2006/table">
            <a:tbl>
              <a:tblPr firstRow="1" bandRow="1">
                <a:tableStyleId>{F5AB1C69-6EDB-4FF4-983F-18BD219EF322}</a:tableStyleId>
              </a:tblPr>
              <a:tblGrid>
                <a:gridCol w="619443">
                  <a:extLst>
                    <a:ext uri="{9D8B030D-6E8A-4147-A177-3AD203B41FA5}">
                      <a16:colId xmlns:a16="http://schemas.microsoft.com/office/drawing/2014/main" val="20000"/>
                    </a:ext>
                  </a:extLst>
                </a:gridCol>
                <a:gridCol w="1249680">
                  <a:extLst>
                    <a:ext uri="{9D8B030D-6E8A-4147-A177-3AD203B41FA5}">
                      <a16:colId xmlns:a16="http://schemas.microsoft.com/office/drawing/2014/main" val="20001"/>
                    </a:ext>
                  </a:extLst>
                </a:gridCol>
                <a:gridCol w="2668905">
                  <a:extLst>
                    <a:ext uri="{9D8B030D-6E8A-4147-A177-3AD203B41FA5}">
                      <a16:colId xmlns:a16="http://schemas.microsoft.com/office/drawing/2014/main" val="20002"/>
                    </a:ext>
                  </a:extLst>
                </a:gridCol>
                <a:gridCol w="2233930">
                  <a:extLst>
                    <a:ext uri="{9D8B030D-6E8A-4147-A177-3AD203B41FA5}">
                      <a16:colId xmlns:a16="http://schemas.microsoft.com/office/drawing/2014/main" val="20003"/>
                    </a:ext>
                  </a:extLst>
                </a:gridCol>
              </a:tblGrid>
              <a:tr h="386824">
                <a:tc rowSpan="2">
                  <a:txBody>
                    <a:bodyPr/>
                    <a:lstStyle/>
                    <a:p>
                      <a:pPr algn="ctr" latinLnBrk="1"/>
                      <a:r>
                        <a:rPr lang="en-US" altLang="ko-KR" sz="1600" b="1" dirty="0">
                          <a:latin typeface="MD개성체" pitchFamily="18" charset="-127"/>
                          <a:ea typeface="MD개성체" pitchFamily="18" charset="-127"/>
                        </a:rPr>
                        <a:t>No.</a:t>
                      </a:r>
                      <a:endParaRPr lang="ko-KR" altLang="en-US" sz="1600" b="1" dirty="0">
                        <a:latin typeface="MD개성체" pitchFamily="18" charset="-127"/>
                        <a:ea typeface="MD개성체" pitchFamily="18" charset="-127"/>
                      </a:endParaRPr>
                    </a:p>
                  </a:txBody>
                  <a:tcPr anchor="ctr"/>
                </a:tc>
                <a:tc rowSpan="2">
                  <a:txBody>
                    <a:bodyPr/>
                    <a:lstStyle/>
                    <a:p>
                      <a:pPr algn="ctr" latinLnBrk="1"/>
                      <a:r>
                        <a:rPr lang="en-US" altLang="ko-KR" sz="1600" b="1" dirty="0">
                          <a:latin typeface="MD개성체" pitchFamily="18" charset="-127"/>
                          <a:ea typeface="MD개성체" pitchFamily="18" charset="-127"/>
                        </a:rPr>
                        <a:t>Processing</a:t>
                      </a:r>
                    </a:p>
                    <a:p>
                      <a:pPr algn="ctr" latinLnBrk="1"/>
                      <a:r>
                        <a:rPr lang="en-US" altLang="ko-KR" sz="1600" b="1" dirty="0">
                          <a:latin typeface="MD개성체" pitchFamily="18" charset="-127"/>
                          <a:ea typeface="MD개성체" pitchFamily="18" charset="-127"/>
                        </a:rPr>
                        <a:t>Level</a:t>
                      </a:r>
                      <a:endParaRPr lang="ko-KR" altLang="en-US" sz="1600" b="1" dirty="0">
                        <a:latin typeface="MD개성체" pitchFamily="18" charset="-127"/>
                        <a:ea typeface="MD개성체" pitchFamily="18" charset="-127"/>
                      </a:endParaRPr>
                    </a:p>
                  </a:txBody>
                  <a:tcPr anchor="ctr"/>
                </a:tc>
                <a:tc gridSpan="2">
                  <a:txBody>
                    <a:bodyPr/>
                    <a:lstStyle/>
                    <a:p>
                      <a:pPr algn="ctr" latinLnBrk="1"/>
                      <a:r>
                        <a:rPr lang="en-US" altLang="ko-KR" sz="1600" b="1" dirty="0">
                          <a:latin typeface="MD개성체" pitchFamily="18" charset="-127"/>
                          <a:ea typeface="MD개성체" pitchFamily="18" charset="-127"/>
                        </a:rPr>
                        <a:t>Name</a:t>
                      </a:r>
                      <a:r>
                        <a:rPr lang="en-US" altLang="ko-KR" sz="1600" b="1" baseline="0" dirty="0">
                          <a:latin typeface="MD개성체" pitchFamily="18" charset="-127"/>
                          <a:ea typeface="MD개성체" pitchFamily="18" charset="-127"/>
                        </a:rPr>
                        <a:t> of the Sensing Mechanism</a:t>
                      </a:r>
                      <a:endParaRPr lang="ko-KR" altLang="en-US" sz="1600" b="1" dirty="0">
                        <a:latin typeface="MD개성체" pitchFamily="18" charset="-127"/>
                        <a:ea typeface="MD개성체" pitchFamily="18" charset="-127"/>
                      </a:endParaRPr>
                    </a:p>
                  </a:txBody>
                  <a:tcPr anchor="ctr"/>
                </a:tc>
                <a:tc hMerge="1">
                  <a:txBody>
                    <a:bodyPr/>
                    <a:lstStyle/>
                    <a:p>
                      <a:pPr latinLnBrk="1"/>
                      <a:endParaRPr lang="ko-KR" altLang="en-US" dirty="0"/>
                    </a:p>
                  </a:txBody>
                  <a:tcPr/>
                </a:tc>
                <a:extLst>
                  <a:ext uri="{0D108BD9-81ED-4DB2-BD59-A6C34878D82A}">
                    <a16:rowId xmlns:a16="http://schemas.microsoft.com/office/drawing/2014/main" val="10000"/>
                  </a:ext>
                </a:extLst>
              </a:tr>
              <a:tr h="370840">
                <a:tc vMerge="1">
                  <a:txBody>
                    <a:bodyPr/>
                    <a:lstStyle/>
                    <a:p>
                      <a:pPr latinLnBrk="1"/>
                      <a:endParaRPr lang="ko-KR" altLang="en-US" dirty="0"/>
                    </a:p>
                  </a:txBody>
                  <a:tcPr/>
                </a:tc>
                <a:tc vMerge="1">
                  <a:txBody>
                    <a:bodyPr/>
                    <a:lstStyle/>
                    <a:p>
                      <a:pPr latinLnBrk="1"/>
                      <a:endParaRPr lang="ko-KR" altLang="en-US" dirty="0"/>
                    </a:p>
                  </a:txBody>
                  <a:tcPr/>
                </a:tc>
                <a:tc>
                  <a:txBody>
                    <a:bodyPr/>
                    <a:lstStyle/>
                    <a:p>
                      <a:pPr algn="ctr" latinLnBrk="1"/>
                      <a:r>
                        <a:rPr lang="en-US" altLang="ko-KR" sz="1600" b="1" dirty="0">
                          <a:latin typeface="MD개성체" pitchFamily="18" charset="-127"/>
                          <a:ea typeface="MD개성체" pitchFamily="18" charset="-127"/>
                        </a:rPr>
                        <a:t>Humans Tongue</a:t>
                      </a:r>
                      <a:endParaRPr lang="ko-KR" altLang="en-US" sz="1600" b="1" dirty="0">
                        <a:latin typeface="MD개성체" pitchFamily="18" charset="-127"/>
                        <a:ea typeface="MD개성체" pitchFamily="18" charset="-127"/>
                      </a:endParaRPr>
                    </a:p>
                  </a:txBody>
                  <a:tcPr anchor="ctr"/>
                </a:tc>
                <a:tc>
                  <a:txBody>
                    <a:bodyPr/>
                    <a:lstStyle/>
                    <a:p>
                      <a:pPr algn="ctr" latinLnBrk="1"/>
                      <a:r>
                        <a:rPr lang="en-US" altLang="ko-KR" sz="1600" b="1" dirty="0">
                          <a:latin typeface="MD개성체" pitchFamily="18" charset="-127"/>
                          <a:ea typeface="MD개성체" pitchFamily="18" charset="-127"/>
                        </a:rPr>
                        <a:t>Electronic Tongue</a:t>
                      </a:r>
                      <a:endParaRPr lang="ko-KR" altLang="en-US" sz="1600" b="1" dirty="0">
                        <a:latin typeface="MD개성체" pitchFamily="18" charset="-127"/>
                        <a:ea typeface="MD개성체" pitchFamily="18" charset="-127"/>
                      </a:endParaRPr>
                    </a:p>
                  </a:txBody>
                  <a:tcPr anchor="ctr"/>
                </a:tc>
                <a:extLst>
                  <a:ext uri="{0D108BD9-81ED-4DB2-BD59-A6C34878D82A}">
                    <a16:rowId xmlns:a16="http://schemas.microsoft.com/office/drawing/2014/main" val="10001"/>
                  </a:ext>
                </a:extLst>
              </a:tr>
              <a:tr h="370840">
                <a:tc>
                  <a:txBody>
                    <a:bodyPr/>
                    <a:lstStyle/>
                    <a:p>
                      <a:pPr algn="ctr" latinLnBrk="1"/>
                      <a:r>
                        <a:rPr lang="en-US" altLang="ko-KR" sz="1600" b="1" dirty="0">
                          <a:latin typeface="MD개성체" pitchFamily="18" charset="-127"/>
                          <a:ea typeface="MD개성체" pitchFamily="18" charset="-127"/>
                        </a:rPr>
                        <a:t>1</a:t>
                      </a:r>
                      <a:endParaRPr lang="ko-KR" altLang="en-US" sz="1600" b="1" dirty="0">
                        <a:latin typeface="MD개성체" pitchFamily="18" charset="-127"/>
                        <a:ea typeface="MD개성체" pitchFamily="18" charset="-127"/>
                      </a:endParaRPr>
                    </a:p>
                  </a:txBody>
                  <a:tcPr anchor="ctr"/>
                </a:tc>
                <a:tc>
                  <a:txBody>
                    <a:bodyPr/>
                    <a:lstStyle/>
                    <a:p>
                      <a:pPr algn="ctr" latinLnBrk="1"/>
                      <a:r>
                        <a:rPr lang="en-US" altLang="ko-KR" sz="1600" b="1" dirty="0">
                          <a:latin typeface="MD개성체" pitchFamily="18" charset="-127"/>
                          <a:ea typeface="MD개성체" pitchFamily="18" charset="-127"/>
                        </a:rPr>
                        <a:t>Receptor</a:t>
                      </a:r>
                      <a:endParaRPr lang="en-US" altLang="ko-KR" sz="1600" b="1" baseline="0" dirty="0">
                        <a:latin typeface="MD개성체" pitchFamily="18" charset="-127"/>
                        <a:ea typeface="MD개성체" pitchFamily="18" charset="-127"/>
                      </a:endParaRPr>
                    </a:p>
                    <a:p>
                      <a:pPr algn="ctr" latinLnBrk="1"/>
                      <a:r>
                        <a:rPr lang="en-US" altLang="ko-KR" sz="1600" b="1" baseline="0" dirty="0">
                          <a:latin typeface="MD개성체" pitchFamily="18" charset="-127"/>
                          <a:ea typeface="MD개성체" pitchFamily="18" charset="-127"/>
                        </a:rPr>
                        <a:t>level</a:t>
                      </a:r>
                      <a:endParaRPr lang="ko-KR" altLang="en-US" sz="1600" b="1" dirty="0">
                        <a:latin typeface="MD개성체" pitchFamily="18" charset="-127"/>
                        <a:ea typeface="MD개성체" pitchFamily="18" charset="-127"/>
                      </a:endParaRPr>
                    </a:p>
                  </a:txBody>
                  <a:tcPr anchor="ctr"/>
                </a:tc>
                <a:tc>
                  <a:txBody>
                    <a:bodyPr/>
                    <a:lstStyle/>
                    <a:p>
                      <a:pPr algn="ctr" latinLnBrk="1"/>
                      <a:r>
                        <a:rPr lang="en-US" altLang="ko-KR" sz="1600" b="1" dirty="0">
                          <a:latin typeface="MD개성체" pitchFamily="18" charset="-127"/>
                          <a:ea typeface="MD개성체" pitchFamily="18" charset="-127"/>
                        </a:rPr>
                        <a:t>Buds</a:t>
                      </a:r>
                      <a:endParaRPr lang="ko-KR" altLang="en-US" sz="1600" b="1" dirty="0">
                        <a:latin typeface="MD개성체" pitchFamily="18" charset="-127"/>
                        <a:ea typeface="MD개성체" pitchFamily="18" charset="-127"/>
                      </a:endParaRPr>
                    </a:p>
                  </a:txBody>
                  <a:tcPr anchor="ctr"/>
                </a:tc>
                <a:tc>
                  <a:txBody>
                    <a:bodyPr/>
                    <a:lstStyle/>
                    <a:p>
                      <a:pPr algn="ctr" latinLnBrk="1"/>
                      <a:r>
                        <a:rPr lang="en-US" altLang="ko-KR" sz="1600" b="1" dirty="0">
                          <a:latin typeface="MD개성체" pitchFamily="18" charset="-127"/>
                          <a:ea typeface="MD개성체" pitchFamily="18" charset="-127"/>
                        </a:rPr>
                        <a:t>Membranes</a:t>
                      </a:r>
                      <a:r>
                        <a:rPr lang="en-US" altLang="ko-KR" sz="1600" b="1" baseline="0" dirty="0">
                          <a:latin typeface="MD개성체" pitchFamily="18" charset="-127"/>
                          <a:ea typeface="MD개성체" pitchFamily="18" charset="-127"/>
                        </a:rPr>
                        <a:t> of</a:t>
                      </a:r>
                    </a:p>
                    <a:p>
                      <a:pPr algn="ctr" latinLnBrk="1"/>
                      <a:r>
                        <a:rPr lang="en-US" altLang="ko-KR" sz="1600" b="1" baseline="0" dirty="0">
                          <a:latin typeface="MD개성체" pitchFamily="18" charset="-127"/>
                          <a:ea typeface="MD개성체" pitchFamily="18" charset="-127"/>
                        </a:rPr>
                        <a:t>the sensing elements</a:t>
                      </a:r>
                      <a:endParaRPr lang="ko-KR" altLang="en-US" sz="1600" b="1" dirty="0">
                        <a:latin typeface="MD개성체" pitchFamily="18" charset="-127"/>
                        <a:ea typeface="MD개성체" pitchFamily="18" charset="-127"/>
                      </a:endParaRPr>
                    </a:p>
                  </a:txBody>
                  <a:tcPr anchor="ctr"/>
                </a:tc>
                <a:extLst>
                  <a:ext uri="{0D108BD9-81ED-4DB2-BD59-A6C34878D82A}">
                    <a16:rowId xmlns:a16="http://schemas.microsoft.com/office/drawing/2014/main" val="10002"/>
                  </a:ext>
                </a:extLst>
              </a:tr>
              <a:tr h="370840">
                <a:tc>
                  <a:txBody>
                    <a:bodyPr/>
                    <a:lstStyle/>
                    <a:p>
                      <a:pPr algn="ctr" latinLnBrk="1"/>
                      <a:r>
                        <a:rPr lang="en-US" altLang="ko-KR" sz="1600" b="1" dirty="0">
                          <a:solidFill>
                            <a:srgbClr val="FF0000"/>
                          </a:solidFill>
                          <a:latin typeface="MD개성체" pitchFamily="18" charset="-127"/>
                          <a:ea typeface="MD개성체" pitchFamily="18" charset="-127"/>
                        </a:rPr>
                        <a:t>2</a:t>
                      </a:r>
                      <a:endParaRPr lang="ko-KR" altLang="en-US" sz="1600" b="1" dirty="0">
                        <a:solidFill>
                          <a:srgbClr val="FF0000"/>
                        </a:solidFill>
                        <a:latin typeface="MD개성체" pitchFamily="18" charset="-127"/>
                        <a:ea typeface="MD개성체" pitchFamily="18" charset="-127"/>
                      </a:endParaRPr>
                    </a:p>
                  </a:txBody>
                  <a:tcPr anchor="ctr"/>
                </a:tc>
                <a:tc>
                  <a:txBody>
                    <a:bodyPr/>
                    <a:lstStyle/>
                    <a:p>
                      <a:pPr algn="ctr" latinLnBrk="1"/>
                      <a:r>
                        <a:rPr lang="en-US" altLang="ko-KR" sz="1600" b="1" dirty="0">
                          <a:solidFill>
                            <a:srgbClr val="FF0000"/>
                          </a:solidFill>
                          <a:latin typeface="MD개성체" pitchFamily="18" charset="-127"/>
                          <a:ea typeface="MD개성체" pitchFamily="18" charset="-127"/>
                        </a:rPr>
                        <a:t>Circuit</a:t>
                      </a:r>
                    </a:p>
                    <a:p>
                      <a:pPr algn="ctr" latinLnBrk="1"/>
                      <a:r>
                        <a:rPr lang="en-US" altLang="ko-KR" sz="1600" b="1" dirty="0">
                          <a:solidFill>
                            <a:srgbClr val="FF0000"/>
                          </a:solidFill>
                          <a:latin typeface="MD개성체" pitchFamily="18" charset="-127"/>
                          <a:ea typeface="MD개성체" pitchFamily="18" charset="-127"/>
                        </a:rPr>
                        <a:t>level</a:t>
                      </a:r>
                      <a:endParaRPr lang="ko-KR" altLang="en-US" sz="1600" b="1" dirty="0">
                        <a:solidFill>
                          <a:srgbClr val="FF0000"/>
                        </a:solidFill>
                        <a:latin typeface="MD개성체" pitchFamily="18" charset="-127"/>
                        <a:ea typeface="MD개성체" pitchFamily="18" charset="-127"/>
                      </a:endParaRPr>
                    </a:p>
                  </a:txBody>
                  <a:tcPr anchor="ctr"/>
                </a:tc>
                <a:tc>
                  <a:txBody>
                    <a:bodyPr/>
                    <a:lstStyle/>
                    <a:p>
                      <a:pPr algn="ctr" latinLnBrk="1"/>
                      <a:r>
                        <a:rPr lang="en-US" altLang="ko-KR" sz="1600" b="1" dirty="0">
                          <a:solidFill>
                            <a:srgbClr val="FF0000"/>
                          </a:solidFill>
                          <a:latin typeface="MD개성체" pitchFamily="18" charset="-127"/>
                          <a:ea typeface="MD개성체" pitchFamily="18" charset="-127"/>
                        </a:rPr>
                        <a:t>Neural transmission</a:t>
                      </a:r>
                      <a:endParaRPr lang="ko-KR" altLang="en-US" sz="1600" b="1" dirty="0">
                        <a:solidFill>
                          <a:srgbClr val="FF0000"/>
                        </a:solidFill>
                        <a:latin typeface="MD개성체" pitchFamily="18" charset="-127"/>
                        <a:ea typeface="MD개성체" pitchFamily="18" charset="-127"/>
                      </a:endParaRPr>
                    </a:p>
                  </a:txBody>
                  <a:tcPr anchor="ctr"/>
                </a:tc>
                <a:tc>
                  <a:txBody>
                    <a:bodyPr/>
                    <a:lstStyle/>
                    <a:p>
                      <a:pPr algn="ctr" latinLnBrk="1"/>
                      <a:r>
                        <a:rPr lang="en-US" altLang="ko-KR" sz="1600" b="1" dirty="0">
                          <a:solidFill>
                            <a:srgbClr val="FF0000"/>
                          </a:solidFill>
                          <a:latin typeface="MD개성체" pitchFamily="18" charset="-127"/>
                          <a:ea typeface="MD개성체" pitchFamily="18" charset="-127"/>
                        </a:rPr>
                        <a:t>Transducer</a:t>
                      </a:r>
                      <a:endParaRPr lang="ko-KR" altLang="en-US" sz="1600" b="1" dirty="0">
                        <a:solidFill>
                          <a:srgbClr val="FF0000"/>
                        </a:solidFill>
                        <a:latin typeface="MD개성체" pitchFamily="18" charset="-127"/>
                        <a:ea typeface="MD개성체" pitchFamily="18" charset="-127"/>
                      </a:endParaRPr>
                    </a:p>
                  </a:txBody>
                  <a:tcPr anchor="ctr"/>
                </a:tc>
                <a:extLst>
                  <a:ext uri="{0D108BD9-81ED-4DB2-BD59-A6C34878D82A}">
                    <a16:rowId xmlns:a16="http://schemas.microsoft.com/office/drawing/2014/main" val="10003"/>
                  </a:ext>
                </a:extLst>
              </a:tr>
              <a:tr h="370840">
                <a:tc>
                  <a:txBody>
                    <a:bodyPr/>
                    <a:lstStyle/>
                    <a:p>
                      <a:pPr algn="ctr" latinLnBrk="1"/>
                      <a:r>
                        <a:rPr lang="en-US" altLang="ko-KR" sz="1600" b="1" dirty="0">
                          <a:latin typeface="MD개성체" pitchFamily="18" charset="-127"/>
                          <a:ea typeface="MD개성체" pitchFamily="18" charset="-127"/>
                        </a:rPr>
                        <a:t>3</a:t>
                      </a:r>
                      <a:endParaRPr lang="ko-KR" altLang="en-US" sz="1600" b="1" dirty="0">
                        <a:latin typeface="MD개성체" pitchFamily="18" charset="-127"/>
                        <a:ea typeface="MD개성체" pitchFamily="18" charset="-127"/>
                      </a:endParaRPr>
                    </a:p>
                  </a:txBody>
                  <a:tcPr anchor="ctr"/>
                </a:tc>
                <a:tc>
                  <a:txBody>
                    <a:bodyPr/>
                    <a:lstStyle/>
                    <a:p>
                      <a:pPr algn="ctr" latinLnBrk="1"/>
                      <a:r>
                        <a:rPr lang="en-US" altLang="ko-KR" sz="1600" b="1" dirty="0">
                          <a:latin typeface="MD개성체" pitchFamily="18" charset="-127"/>
                          <a:ea typeface="MD개성체" pitchFamily="18" charset="-127"/>
                        </a:rPr>
                        <a:t>Perceptual</a:t>
                      </a:r>
                    </a:p>
                    <a:p>
                      <a:pPr algn="ctr" latinLnBrk="1"/>
                      <a:r>
                        <a:rPr lang="en-US" altLang="ko-KR" sz="1600" b="1" dirty="0">
                          <a:latin typeface="MD개성체" pitchFamily="18" charset="-127"/>
                          <a:ea typeface="MD개성체" pitchFamily="18" charset="-127"/>
                        </a:rPr>
                        <a:t>level</a:t>
                      </a:r>
                      <a:endParaRPr lang="ko-KR" altLang="en-US" sz="1600" b="1" dirty="0">
                        <a:latin typeface="MD개성체" pitchFamily="18" charset="-127"/>
                        <a:ea typeface="MD개성체" pitchFamily="18" charset="-127"/>
                      </a:endParaRPr>
                    </a:p>
                  </a:txBody>
                  <a:tcPr anchor="ctr"/>
                </a:tc>
                <a:tc>
                  <a:txBody>
                    <a:bodyPr/>
                    <a:lstStyle/>
                    <a:p>
                      <a:pPr algn="ctr" latinLnBrk="1"/>
                      <a:r>
                        <a:rPr lang="en-US" altLang="ko-KR" sz="1600" b="1" dirty="0">
                          <a:latin typeface="MD개성체" pitchFamily="18" charset="-127"/>
                          <a:ea typeface="MD개성체" pitchFamily="18" charset="-127"/>
                        </a:rPr>
                        <a:t>Cognition</a:t>
                      </a:r>
                      <a:endParaRPr lang="en-US" altLang="ko-KR" sz="1600" b="1" baseline="0" dirty="0">
                        <a:latin typeface="MD개성체" pitchFamily="18" charset="-127"/>
                        <a:ea typeface="MD개성체" pitchFamily="18" charset="-127"/>
                      </a:endParaRPr>
                    </a:p>
                    <a:p>
                      <a:pPr algn="ctr" latinLnBrk="1"/>
                      <a:r>
                        <a:rPr lang="en-US" altLang="ko-KR" sz="1600" b="1" baseline="0" dirty="0">
                          <a:latin typeface="MD개성체" pitchFamily="18" charset="-127"/>
                          <a:ea typeface="MD개성체" pitchFamily="18" charset="-127"/>
                        </a:rPr>
                        <a:t>in the thalamus</a:t>
                      </a:r>
                      <a:endParaRPr lang="ko-KR" altLang="en-US" sz="1600" b="1" dirty="0">
                        <a:latin typeface="MD개성체" pitchFamily="18" charset="-127"/>
                        <a:ea typeface="MD개성체" pitchFamily="18" charset="-127"/>
                      </a:endParaRPr>
                    </a:p>
                  </a:txBody>
                  <a:tcPr anchor="ctr"/>
                </a:tc>
                <a:tc>
                  <a:txBody>
                    <a:bodyPr/>
                    <a:lstStyle/>
                    <a:p>
                      <a:pPr algn="ctr" latinLnBrk="1"/>
                      <a:r>
                        <a:rPr lang="en-US" altLang="ko-KR" sz="1600" b="1" dirty="0">
                          <a:latin typeface="MD개성체" pitchFamily="18" charset="-127"/>
                          <a:ea typeface="MD개성체" pitchFamily="18" charset="-127"/>
                        </a:rPr>
                        <a:t>Computer as well as</a:t>
                      </a:r>
                    </a:p>
                    <a:p>
                      <a:pPr algn="ctr" latinLnBrk="1"/>
                      <a:r>
                        <a:rPr lang="en-US" altLang="ko-KR" sz="1600" b="1" dirty="0">
                          <a:latin typeface="MD개성체" pitchFamily="18" charset="-127"/>
                          <a:ea typeface="MD개성체" pitchFamily="18" charset="-127"/>
                        </a:rPr>
                        <a:t>statistical analysis</a:t>
                      </a:r>
                      <a:endParaRPr lang="ko-KR" altLang="en-US" sz="1600" b="1" dirty="0">
                        <a:latin typeface="MD개성체" pitchFamily="18" charset="-127"/>
                        <a:ea typeface="MD개성체" pitchFamily="18" charset="-127"/>
                      </a:endParaRPr>
                    </a:p>
                  </a:txBody>
                  <a:tcPr anchor="ctr"/>
                </a:tc>
                <a:extLst>
                  <a:ext uri="{0D108BD9-81ED-4DB2-BD59-A6C34878D82A}">
                    <a16:rowId xmlns:a16="http://schemas.microsoft.com/office/drawing/2014/main" val="10004"/>
                  </a:ext>
                </a:extLst>
              </a:tr>
            </a:tbl>
          </a:graphicData>
        </a:graphic>
      </p:graphicFrame>
      <p:sp>
        <p:nvSpPr>
          <p:cNvPr id="21" name="직사각형 20">
            <a:extLst>
              <a:ext uri="{FF2B5EF4-FFF2-40B4-BE49-F238E27FC236}">
                <a16:creationId xmlns:a16="http://schemas.microsoft.com/office/drawing/2014/main" id="{1C262C9F-1CEF-4FBC-9892-4C880FEB092D}"/>
              </a:ext>
            </a:extLst>
          </p:cNvPr>
          <p:cNvSpPr/>
          <p:nvPr/>
        </p:nvSpPr>
        <p:spPr>
          <a:xfrm>
            <a:off x="5567405" y="6594483"/>
            <a:ext cx="3528391" cy="276999"/>
          </a:xfrm>
          <a:prstGeom prst="rect">
            <a:avLst/>
          </a:prstGeom>
        </p:spPr>
        <p:txBody>
          <a:bodyPr wrap="square">
            <a:spAutoFit/>
          </a:bodyPr>
          <a:lstStyle/>
          <a:p>
            <a:r>
              <a:rPr lang="ko-KR" altLang="en-US" sz="1200" i="1"/>
              <a:t>Sensors 2016, 16, 668; doi:10.3390/s16050668</a:t>
            </a:r>
          </a:p>
        </p:txBody>
      </p:sp>
    </p:spTree>
    <p:extLst>
      <p:ext uri="{BB962C8B-B14F-4D97-AF65-F5344CB8AC3E}">
        <p14:creationId xmlns:p14="http://schemas.microsoft.com/office/powerpoint/2010/main" val="25252202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제목 1" hidden="1"/>
          <p:cNvSpPr>
            <a:spLocks noGrp="1"/>
          </p:cNvSpPr>
          <p:nvPr>
            <p:ph type="title"/>
          </p:nvPr>
        </p:nvSpPr>
        <p:spPr/>
        <p:txBody>
          <a:bodyPr/>
          <a:lstStyle/>
          <a:p>
            <a:endParaRPr lang="ko-KR" altLang="en-US"/>
          </a:p>
        </p:txBody>
      </p:sp>
      <p:pic>
        <p:nvPicPr>
          <p:cNvPr id="3" name="그림 2"/>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cxnSp>
        <p:nvCxnSpPr>
          <p:cNvPr id="5" name="직선 연결선 4"/>
          <p:cNvCxnSpPr/>
          <p:nvPr/>
        </p:nvCxnSpPr>
        <p:spPr>
          <a:xfrm>
            <a:off x="259784" y="2609502"/>
            <a:ext cx="724032" cy="0"/>
          </a:xfrm>
          <a:prstGeom prst="line">
            <a:avLst/>
          </a:prstGeom>
          <a:l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01874" y="900374"/>
            <a:ext cx="1462519" cy="1461125"/>
          </a:xfrm>
          <a:prstGeom prst="rect">
            <a:avLst/>
          </a:prstGeom>
        </p:spPr>
        <p:txBody>
          <a:bodyPr vert="horz" lIns="91440" tIns="45720" rIns="91440" bIns="45720" rtlCol="0">
            <a:noAutofit/>
          </a:bodyPr>
          <a:lstStyle>
            <a:defPPr>
              <a:defRPr lang="ko-KR"/>
            </a:defPPr>
            <a:lvl1pPr indent="0">
              <a:lnSpc>
                <a:spcPct val="100000"/>
              </a:lnSpc>
              <a:spcBef>
                <a:spcPts val="1000"/>
              </a:spcBef>
              <a:buFont typeface="Arial" panose="020B0604020202020204" pitchFamily="34" charset="0"/>
              <a:buNone/>
              <a:defRPr sz="1100">
                <a:ln>
                  <a:solidFill>
                    <a:schemeClr val="accent1">
                      <a:alpha val="0"/>
                    </a:schemeClr>
                  </a:solidFill>
                </a:ln>
                <a:solidFill>
                  <a:schemeClr val="bg1"/>
                </a:solidFill>
                <a:latin typeface="-윤고딕330" panose="02030504000101010101" pitchFamily="18" charset="-127"/>
                <a:ea typeface="-윤고딕330" panose="02030504000101010101" pitchFamily="18" charset="-127"/>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ltLang="ko-KR" sz="2400" dirty="0">
                <a:solidFill>
                  <a:schemeClr val="accent1">
                    <a:lumMod val="75000"/>
                  </a:schemeClr>
                </a:solidFill>
                <a:latin typeface="MD개성체" panose="02020603020101020101" pitchFamily="18" charset="-127"/>
                <a:ea typeface="MD개성체" panose="02020603020101020101" pitchFamily="18" charset="-127"/>
              </a:rPr>
              <a:t>01.</a:t>
            </a:r>
          </a:p>
          <a:p>
            <a:r>
              <a:rPr lang="en-US" altLang="ko-KR" sz="1800" dirty="0">
                <a:solidFill>
                  <a:schemeClr val="accent1">
                    <a:lumMod val="75000"/>
                  </a:schemeClr>
                </a:solidFill>
                <a:latin typeface="MD개성체" panose="02020603020101020101" pitchFamily="18" charset="-127"/>
                <a:ea typeface="MD개성체" panose="02020603020101020101" pitchFamily="18" charset="-127"/>
              </a:rPr>
              <a:t>Introduction</a:t>
            </a:r>
            <a:endParaRPr lang="ko-KR" altLang="en-US" sz="1800" dirty="0">
              <a:solidFill>
                <a:schemeClr val="accent1">
                  <a:lumMod val="75000"/>
                </a:schemeClr>
              </a:solidFill>
              <a:latin typeface="MD개성체" panose="02020603020101020101" pitchFamily="18" charset="-127"/>
              <a:ea typeface="MD개성체" panose="02020603020101020101" pitchFamily="18" charset="-127"/>
            </a:endParaRPr>
          </a:p>
        </p:txBody>
      </p:sp>
      <p:cxnSp>
        <p:nvCxnSpPr>
          <p:cNvPr id="7" name="직선 연결선 6"/>
          <p:cNvCxnSpPr/>
          <p:nvPr/>
        </p:nvCxnSpPr>
        <p:spPr>
          <a:xfrm>
            <a:off x="259784" y="639590"/>
            <a:ext cx="724032" cy="0"/>
          </a:xfrm>
          <a:prstGeom prst="line">
            <a:avLst/>
          </a:prstGeom>
          <a:l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1" name="직사각형 10"/>
          <p:cNvSpPr/>
          <p:nvPr/>
        </p:nvSpPr>
        <p:spPr>
          <a:xfrm>
            <a:off x="6696636" y="6598024"/>
            <a:ext cx="2447364" cy="2599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직사각형 9"/>
          <p:cNvSpPr/>
          <p:nvPr/>
        </p:nvSpPr>
        <p:spPr>
          <a:xfrm>
            <a:off x="1804586" y="187077"/>
            <a:ext cx="4357283" cy="369332"/>
          </a:xfrm>
          <a:prstGeom prst="rect">
            <a:avLst/>
          </a:prstGeom>
        </p:spPr>
        <p:txBody>
          <a:bodyPr wrap="square">
            <a:spAutoFit/>
          </a:bodyPr>
          <a:lstStyle/>
          <a:p>
            <a:pPr marL="285750" indent="-285750">
              <a:buFont typeface="Wingdings" pitchFamily="2" charset="2"/>
              <a:buChar char="u"/>
            </a:pPr>
            <a:r>
              <a:rPr lang="en-US" altLang="ko-KR" b="1" dirty="0">
                <a:latin typeface="MD개성체" pitchFamily="18" charset="-127"/>
                <a:ea typeface="MD개성체" pitchFamily="18" charset="-127"/>
              </a:rPr>
              <a:t>Five basic flavors that humans feel</a:t>
            </a:r>
            <a:endParaRPr lang="ko-KR" altLang="en-US" b="1" dirty="0">
              <a:latin typeface="MD개성체" pitchFamily="18" charset="-127"/>
              <a:ea typeface="MD개성체" pitchFamily="18" charset="-127"/>
            </a:endParaRPr>
          </a:p>
        </p:txBody>
      </p:sp>
      <p:sp>
        <p:nvSpPr>
          <p:cNvPr id="15" name="모서리가 둥근 직사각형 14"/>
          <p:cNvSpPr/>
          <p:nvPr/>
        </p:nvSpPr>
        <p:spPr>
          <a:xfrm>
            <a:off x="1674564" y="4562661"/>
            <a:ext cx="2897436" cy="627301"/>
          </a:xfrm>
          <a:prstGeom prst="roundRect">
            <a:avLst/>
          </a:prstGeom>
          <a:solidFill>
            <a:schemeClr val="accent4">
              <a:lumMod val="40000"/>
              <a:lumOff val="6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ko-KR" dirty="0">
                <a:solidFill>
                  <a:schemeClr val="tx1"/>
                </a:solidFill>
                <a:latin typeface="MD개성체" pitchFamily="18" charset="-127"/>
                <a:ea typeface="MD개성체" pitchFamily="18" charset="-127"/>
              </a:rPr>
              <a:t>Grape flavor,</a:t>
            </a:r>
          </a:p>
          <a:p>
            <a:pPr algn="ctr"/>
            <a:r>
              <a:rPr lang="en-US" altLang="ko-KR" dirty="0">
                <a:solidFill>
                  <a:schemeClr val="tx1"/>
                </a:solidFill>
                <a:latin typeface="MD개성체" pitchFamily="18" charset="-127"/>
                <a:ea typeface="MD개성체" pitchFamily="18" charset="-127"/>
              </a:rPr>
              <a:t>Apply taste and so on</a:t>
            </a:r>
            <a:endParaRPr lang="ko-KR" altLang="en-US" dirty="0">
              <a:solidFill>
                <a:schemeClr val="tx1"/>
              </a:solidFill>
              <a:latin typeface="MD개성체" pitchFamily="18" charset="-127"/>
              <a:ea typeface="MD개성체" pitchFamily="18" charset="-127"/>
            </a:endParaRPr>
          </a:p>
        </p:txBody>
      </p:sp>
      <p:sp>
        <p:nvSpPr>
          <p:cNvPr id="16" name="오른쪽 화살표 15"/>
          <p:cNvSpPr/>
          <p:nvPr/>
        </p:nvSpPr>
        <p:spPr>
          <a:xfrm>
            <a:off x="4766743" y="4755125"/>
            <a:ext cx="1112704" cy="242371"/>
          </a:xfrm>
          <a:prstGeom prst="rightArrow">
            <a:avLst/>
          </a:prstGeom>
          <a:solidFill>
            <a:schemeClr val="accent4">
              <a:lumMod val="40000"/>
              <a:lumOff val="6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ko-KR" altLang="en-US">
              <a:solidFill>
                <a:schemeClr val="tx1"/>
              </a:solidFill>
              <a:latin typeface="MD개성체" pitchFamily="18" charset="-127"/>
              <a:ea typeface="MD개성체" pitchFamily="18" charset="-127"/>
            </a:endParaRPr>
          </a:p>
        </p:txBody>
      </p:sp>
      <p:sp>
        <p:nvSpPr>
          <p:cNvPr id="17" name="모서리가 둥근 직사각형 16"/>
          <p:cNvSpPr/>
          <p:nvPr/>
        </p:nvSpPr>
        <p:spPr>
          <a:xfrm>
            <a:off x="6025046" y="4562661"/>
            <a:ext cx="2897436" cy="627301"/>
          </a:xfrm>
          <a:prstGeom prst="roundRect">
            <a:avLst/>
          </a:prstGeom>
          <a:solidFill>
            <a:schemeClr val="accent4">
              <a:lumMod val="40000"/>
              <a:lumOff val="6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ko-KR" dirty="0">
                <a:solidFill>
                  <a:schemeClr val="tx1"/>
                </a:solidFill>
                <a:latin typeface="MD개성체" pitchFamily="18" charset="-127"/>
                <a:ea typeface="MD개성체" pitchFamily="18" charset="-127"/>
              </a:rPr>
              <a:t>Aroma felt in the </a:t>
            </a:r>
            <a:r>
              <a:rPr lang="en-US" altLang="ko-KR" b="1" dirty="0">
                <a:solidFill>
                  <a:schemeClr val="tx1"/>
                </a:solidFill>
                <a:latin typeface="MD개성체" pitchFamily="18" charset="-127"/>
                <a:ea typeface="MD개성체" pitchFamily="18" charset="-127"/>
              </a:rPr>
              <a:t>nose</a:t>
            </a:r>
            <a:endParaRPr lang="ko-KR" altLang="en-US" b="1" dirty="0">
              <a:solidFill>
                <a:schemeClr val="tx1"/>
              </a:solidFill>
              <a:latin typeface="MD개성체" pitchFamily="18" charset="-127"/>
              <a:ea typeface="MD개성체" pitchFamily="18" charset="-127"/>
            </a:endParaRPr>
          </a:p>
        </p:txBody>
      </p:sp>
      <p:sp>
        <p:nvSpPr>
          <p:cNvPr id="18" name="모서리가 둥근 직사각형 17"/>
          <p:cNvSpPr/>
          <p:nvPr/>
        </p:nvSpPr>
        <p:spPr>
          <a:xfrm>
            <a:off x="1674562" y="5442174"/>
            <a:ext cx="4056389" cy="627301"/>
          </a:xfrm>
          <a:prstGeom prst="roundRect">
            <a:avLst/>
          </a:prstGeom>
          <a:solidFill>
            <a:schemeClr val="accent6">
              <a:lumMod val="40000"/>
              <a:lumOff val="6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ko-KR" dirty="0">
                <a:solidFill>
                  <a:schemeClr val="tx1"/>
                </a:solidFill>
                <a:latin typeface="MD개성체" pitchFamily="18" charset="-127"/>
                <a:ea typeface="MD개성체" pitchFamily="18" charset="-127"/>
              </a:rPr>
              <a:t>Spicy,</a:t>
            </a:r>
          </a:p>
          <a:p>
            <a:pPr algn="ctr"/>
            <a:r>
              <a:rPr lang="en-US" altLang="ko-KR" dirty="0">
                <a:solidFill>
                  <a:schemeClr val="tx1"/>
                </a:solidFill>
                <a:latin typeface="MD개성체" pitchFamily="18" charset="-127"/>
                <a:ea typeface="MD개성체" pitchFamily="18" charset="-127"/>
              </a:rPr>
              <a:t>Astringent, </a:t>
            </a:r>
            <a:r>
              <a:rPr lang="en-US" altLang="ko-KR" dirty="0" err="1">
                <a:solidFill>
                  <a:schemeClr val="tx1"/>
                </a:solidFill>
                <a:latin typeface="MD개성체" pitchFamily="18" charset="-127"/>
                <a:ea typeface="MD개성체" pitchFamily="18" charset="-127"/>
              </a:rPr>
              <a:t>puckery</a:t>
            </a:r>
            <a:r>
              <a:rPr lang="en-US" altLang="ko-KR" dirty="0">
                <a:solidFill>
                  <a:schemeClr val="tx1"/>
                </a:solidFill>
                <a:latin typeface="MD개성체" pitchFamily="18" charset="-127"/>
                <a:ea typeface="MD개성체" pitchFamily="18" charset="-127"/>
              </a:rPr>
              <a:t>, tannic taste</a:t>
            </a:r>
            <a:endParaRPr lang="ko-KR" altLang="en-US" dirty="0">
              <a:solidFill>
                <a:schemeClr val="tx1"/>
              </a:solidFill>
              <a:latin typeface="MD개성체" pitchFamily="18" charset="-127"/>
              <a:ea typeface="MD개성체" pitchFamily="18" charset="-127"/>
            </a:endParaRPr>
          </a:p>
        </p:txBody>
      </p:sp>
      <p:sp>
        <p:nvSpPr>
          <p:cNvPr id="19" name="오른쪽 화살표 18"/>
          <p:cNvSpPr/>
          <p:nvPr/>
        </p:nvSpPr>
        <p:spPr>
          <a:xfrm>
            <a:off x="5879447" y="5634638"/>
            <a:ext cx="1041327" cy="242371"/>
          </a:xfrm>
          <a:prstGeom prst="rightArrow">
            <a:avLst/>
          </a:prstGeom>
          <a:solidFill>
            <a:schemeClr val="accent6">
              <a:lumMod val="40000"/>
              <a:lumOff val="6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ko-KR" altLang="en-US">
              <a:solidFill>
                <a:schemeClr val="tx1"/>
              </a:solidFill>
              <a:latin typeface="MD개성체" pitchFamily="18" charset="-127"/>
              <a:ea typeface="MD개성체" pitchFamily="18" charset="-127"/>
            </a:endParaRPr>
          </a:p>
        </p:txBody>
      </p:sp>
      <p:sp>
        <p:nvSpPr>
          <p:cNvPr id="20" name="모서리가 둥근 직사각형 19"/>
          <p:cNvSpPr/>
          <p:nvPr/>
        </p:nvSpPr>
        <p:spPr>
          <a:xfrm>
            <a:off x="7075010" y="5442174"/>
            <a:ext cx="1847472" cy="627301"/>
          </a:xfrm>
          <a:prstGeom prst="roundRect">
            <a:avLst/>
          </a:prstGeom>
          <a:solidFill>
            <a:schemeClr val="accent6">
              <a:lumMod val="40000"/>
              <a:lumOff val="6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ko-KR" b="1" dirty="0">
                <a:solidFill>
                  <a:schemeClr val="tx1"/>
                </a:solidFill>
                <a:latin typeface="MD개성체" pitchFamily="18" charset="-127"/>
                <a:ea typeface="MD개성체" pitchFamily="18" charset="-127"/>
              </a:rPr>
              <a:t>Tactile</a:t>
            </a:r>
            <a:r>
              <a:rPr lang="en-US" altLang="ko-KR" dirty="0">
                <a:solidFill>
                  <a:schemeClr val="tx1"/>
                </a:solidFill>
                <a:latin typeface="MD개성체" pitchFamily="18" charset="-127"/>
                <a:ea typeface="MD개성체" pitchFamily="18" charset="-127"/>
              </a:rPr>
              <a:t> senses</a:t>
            </a:r>
            <a:endParaRPr lang="ko-KR" altLang="en-US" dirty="0">
              <a:solidFill>
                <a:schemeClr val="tx1"/>
              </a:solidFill>
              <a:latin typeface="MD개성체" pitchFamily="18" charset="-127"/>
              <a:ea typeface="MD개성체" pitchFamily="18" charset="-127"/>
            </a:endParaRPr>
          </a:p>
        </p:txBody>
      </p:sp>
      <p:sp>
        <p:nvSpPr>
          <p:cNvPr id="8" name="같음 기호 7">
            <a:extLst>
              <a:ext uri="{FF2B5EF4-FFF2-40B4-BE49-F238E27FC236}">
                <a16:creationId xmlns:a16="http://schemas.microsoft.com/office/drawing/2014/main" id="{D62197C7-2735-401F-BAE1-806C7440E7DB}"/>
              </a:ext>
            </a:extLst>
          </p:cNvPr>
          <p:cNvSpPr/>
          <p:nvPr/>
        </p:nvSpPr>
        <p:spPr>
          <a:xfrm>
            <a:off x="4975704" y="2062293"/>
            <a:ext cx="758512" cy="422378"/>
          </a:xfrm>
          <a:prstGeom prst="mathEqual">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23" name="슬라이드 번호 개체 틀 22">
            <a:extLst>
              <a:ext uri="{FF2B5EF4-FFF2-40B4-BE49-F238E27FC236}">
                <a16:creationId xmlns:a16="http://schemas.microsoft.com/office/drawing/2014/main" id="{87FD076D-3E4E-49E2-9169-7BACD1412741}"/>
              </a:ext>
            </a:extLst>
          </p:cNvPr>
          <p:cNvSpPr>
            <a:spLocks noGrp="1"/>
          </p:cNvSpPr>
          <p:nvPr>
            <p:ph type="sldNum" sz="quarter" idx="12"/>
          </p:nvPr>
        </p:nvSpPr>
        <p:spPr>
          <a:xfrm>
            <a:off x="6457950" y="6356351"/>
            <a:ext cx="2057400" cy="365125"/>
          </a:xfrm>
        </p:spPr>
        <p:txBody>
          <a:bodyPr/>
          <a:lstStyle/>
          <a:p>
            <a:fld id="{3E1B2271-7270-4847-A187-0347B546C059}" type="slidenum">
              <a:rPr lang="ko-KR" altLang="en-US" smtClean="0"/>
              <a:t>4</a:t>
            </a:fld>
            <a:endParaRPr lang="ko-KR" altLang="en-US"/>
          </a:p>
        </p:txBody>
      </p:sp>
      <p:sp>
        <p:nvSpPr>
          <p:cNvPr id="26" name="사각형: 둥근 모서리 25">
            <a:extLst>
              <a:ext uri="{FF2B5EF4-FFF2-40B4-BE49-F238E27FC236}">
                <a16:creationId xmlns:a16="http://schemas.microsoft.com/office/drawing/2014/main" id="{0BF9BCC2-5B4C-4C53-B9A1-A78B4D629676}"/>
              </a:ext>
            </a:extLst>
          </p:cNvPr>
          <p:cNvSpPr/>
          <p:nvPr/>
        </p:nvSpPr>
        <p:spPr>
          <a:xfrm>
            <a:off x="1975144" y="2663778"/>
            <a:ext cx="1243013" cy="819494"/>
          </a:xfrm>
          <a:prstGeom prst="roundRect">
            <a:avLst/>
          </a:prstGeom>
          <a:solidFill>
            <a:srgbClr val="F6B6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a:solidFill>
                  <a:schemeClr val="tx1"/>
                </a:solidFill>
                <a:latin typeface="MD개성체" panose="020B0600000101010101" charset="-127"/>
                <a:ea typeface="MD개성체" panose="020B0600000101010101" charset="-127"/>
              </a:rPr>
              <a:t>glucose</a:t>
            </a:r>
            <a:endParaRPr lang="ko-KR" altLang="en-US">
              <a:solidFill>
                <a:schemeClr val="tx1"/>
              </a:solidFill>
            </a:endParaRPr>
          </a:p>
        </p:txBody>
      </p:sp>
      <p:sp>
        <p:nvSpPr>
          <p:cNvPr id="27" name="사각형: 둥근 모서리 26">
            <a:extLst>
              <a:ext uri="{FF2B5EF4-FFF2-40B4-BE49-F238E27FC236}">
                <a16:creationId xmlns:a16="http://schemas.microsoft.com/office/drawing/2014/main" id="{BA32917F-E341-4656-962E-CD07FC88AF99}"/>
              </a:ext>
            </a:extLst>
          </p:cNvPr>
          <p:cNvSpPr/>
          <p:nvPr/>
        </p:nvSpPr>
        <p:spPr>
          <a:xfrm>
            <a:off x="3354299" y="2654197"/>
            <a:ext cx="1243013" cy="819494"/>
          </a:xfrm>
          <a:prstGeom prst="roundRect">
            <a:avLst/>
          </a:prstGeom>
          <a:solidFill>
            <a:srgbClr val="F6B6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a:solidFill>
                  <a:schemeClr val="tx1"/>
                </a:solidFill>
                <a:latin typeface="MD개성체" panose="020B0600000101010101" charset="-127"/>
                <a:ea typeface="MD개성체" panose="020B0600000101010101" charset="-127"/>
              </a:rPr>
              <a:t>quinine</a:t>
            </a:r>
            <a:endParaRPr lang="ko-KR" altLang="en-US">
              <a:solidFill>
                <a:schemeClr val="tx1"/>
              </a:solidFill>
            </a:endParaRPr>
          </a:p>
        </p:txBody>
      </p:sp>
      <p:sp>
        <p:nvSpPr>
          <p:cNvPr id="28" name="사각형: 둥근 모서리 27">
            <a:extLst>
              <a:ext uri="{FF2B5EF4-FFF2-40B4-BE49-F238E27FC236}">
                <a16:creationId xmlns:a16="http://schemas.microsoft.com/office/drawing/2014/main" id="{23E9475D-D767-441A-AA9D-1B215F6DB32B}"/>
              </a:ext>
            </a:extLst>
          </p:cNvPr>
          <p:cNvSpPr/>
          <p:nvPr/>
        </p:nvSpPr>
        <p:spPr>
          <a:xfrm>
            <a:off x="4733454" y="2646779"/>
            <a:ext cx="1243013" cy="819494"/>
          </a:xfrm>
          <a:prstGeom prst="roundRect">
            <a:avLst/>
          </a:prstGeom>
          <a:solidFill>
            <a:srgbClr val="F6B6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a:solidFill>
                  <a:schemeClr val="tx1"/>
                </a:solidFill>
                <a:latin typeface="MD개성체" panose="020B0600000101010101" charset="-127"/>
                <a:ea typeface="MD개성체" panose="020B0600000101010101" charset="-127"/>
              </a:rPr>
              <a:t>HCl</a:t>
            </a:r>
            <a:endParaRPr lang="ko-KR" altLang="en-US">
              <a:solidFill>
                <a:schemeClr val="tx1"/>
              </a:solidFill>
            </a:endParaRPr>
          </a:p>
        </p:txBody>
      </p:sp>
      <p:sp>
        <p:nvSpPr>
          <p:cNvPr id="29" name="사각형: 둥근 모서리 28">
            <a:extLst>
              <a:ext uri="{FF2B5EF4-FFF2-40B4-BE49-F238E27FC236}">
                <a16:creationId xmlns:a16="http://schemas.microsoft.com/office/drawing/2014/main" id="{04F620AF-7039-4B88-8532-C0F3036A4915}"/>
              </a:ext>
            </a:extLst>
          </p:cNvPr>
          <p:cNvSpPr/>
          <p:nvPr/>
        </p:nvSpPr>
        <p:spPr>
          <a:xfrm>
            <a:off x="6112609" y="2663778"/>
            <a:ext cx="1243013" cy="819494"/>
          </a:xfrm>
          <a:prstGeom prst="roundRect">
            <a:avLst/>
          </a:prstGeom>
          <a:solidFill>
            <a:srgbClr val="F6B6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a:solidFill>
                  <a:schemeClr val="tx1"/>
                </a:solidFill>
                <a:latin typeface="MD개성체" panose="020B0600000101010101" charset="-127"/>
                <a:ea typeface="MD개성체" panose="020B0600000101010101" charset="-127"/>
              </a:rPr>
              <a:t>NaCl</a:t>
            </a:r>
            <a:endParaRPr lang="ko-KR" altLang="en-US">
              <a:solidFill>
                <a:schemeClr val="tx1"/>
              </a:solidFill>
            </a:endParaRPr>
          </a:p>
        </p:txBody>
      </p:sp>
      <p:sp>
        <p:nvSpPr>
          <p:cNvPr id="30" name="사각형: 둥근 모서리 29">
            <a:extLst>
              <a:ext uri="{FF2B5EF4-FFF2-40B4-BE49-F238E27FC236}">
                <a16:creationId xmlns:a16="http://schemas.microsoft.com/office/drawing/2014/main" id="{EDFB29DF-07A8-41A4-97EA-CC475AB07FF3}"/>
              </a:ext>
            </a:extLst>
          </p:cNvPr>
          <p:cNvSpPr/>
          <p:nvPr/>
        </p:nvSpPr>
        <p:spPr>
          <a:xfrm>
            <a:off x="7491764" y="2661857"/>
            <a:ext cx="1243013" cy="819494"/>
          </a:xfrm>
          <a:prstGeom prst="roundRect">
            <a:avLst/>
          </a:prstGeom>
          <a:solidFill>
            <a:srgbClr val="F6B6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a:solidFill>
                  <a:schemeClr val="tx1"/>
                </a:solidFill>
                <a:latin typeface="MD개성체" panose="020B0600000101010101" charset="-127"/>
                <a:ea typeface="MD개성체" panose="020B0600000101010101" charset="-127"/>
              </a:rPr>
              <a:t>MSG</a:t>
            </a:r>
            <a:endParaRPr lang="ko-KR" altLang="en-US">
              <a:solidFill>
                <a:schemeClr val="tx1"/>
              </a:solidFill>
            </a:endParaRPr>
          </a:p>
        </p:txBody>
      </p:sp>
      <p:sp>
        <p:nvSpPr>
          <p:cNvPr id="31" name="사각형: 둥근 모서리 30">
            <a:extLst>
              <a:ext uri="{FF2B5EF4-FFF2-40B4-BE49-F238E27FC236}">
                <a16:creationId xmlns:a16="http://schemas.microsoft.com/office/drawing/2014/main" id="{966A4C82-635E-4C60-BEAB-51E23331A009}"/>
              </a:ext>
            </a:extLst>
          </p:cNvPr>
          <p:cNvSpPr/>
          <p:nvPr/>
        </p:nvSpPr>
        <p:spPr>
          <a:xfrm>
            <a:off x="1975144" y="1086754"/>
            <a:ext cx="1243013" cy="819494"/>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a:solidFill>
                  <a:schemeClr val="tx1"/>
                </a:solidFill>
                <a:latin typeface="MD개성체" panose="020B0600000101010101" charset="-127"/>
                <a:ea typeface="MD개성체" panose="020B0600000101010101" charset="-127"/>
              </a:rPr>
              <a:t>sweet</a:t>
            </a:r>
            <a:endParaRPr lang="ko-KR" altLang="en-US">
              <a:solidFill>
                <a:schemeClr val="tx1"/>
              </a:solidFill>
            </a:endParaRPr>
          </a:p>
        </p:txBody>
      </p:sp>
      <p:sp>
        <p:nvSpPr>
          <p:cNvPr id="32" name="사각형: 둥근 모서리 31">
            <a:extLst>
              <a:ext uri="{FF2B5EF4-FFF2-40B4-BE49-F238E27FC236}">
                <a16:creationId xmlns:a16="http://schemas.microsoft.com/office/drawing/2014/main" id="{ED071A74-B1E5-4459-826F-A755DD8B5EB5}"/>
              </a:ext>
            </a:extLst>
          </p:cNvPr>
          <p:cNvSpPr/>
          <p:nvPr/>
        </p:nvSpPr>
        <p:spPr>
          <a:xfrm>
            <a:off x="3354300" y="1083723"/>
            <a:ext cx="1243013" cy="819494"/>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a:solidFill>
                  <a:schemeClr val="tx1"/>
                </a:solidFill>
                <a:latin typeface="MD개성체" pitchFamily="18" charset="-127"/>
                <a:ea typeface="MD개성체" pitchFamily="18" charset="-127"/>
              </a:rPr>
              <a:t>bitter</a:t>
            </a:r>
            <a:endParaRPr lang="ko-KR" altLang="en-US">
              <a:solidFill>
                <a:schemeClr val="tx1"/>
              </a:solidFill>
            </a:endParaRPr>
          </a:p>
        </p:txBody>
      </p:sp>
      <p:sp>
        <p:nvSpPr>
          <p:cNvPr id="33" name="사각형: 둥근 모서리 32">
            <a:extLst>
              <a:ext uri="{FF2B5EF4-FFF2-40B4-BE49-F238E27FC236}">
                <a16:creationId xmlns:a16="http://schemas.microsoft.com/office/drawing/2014/main" id="{00E9A3D4-A9E4-4CE1-9658-59B9C13A730F}"/>
              </a:ext>
            </a:extLst>
          </p:cNvPr>
          <p:cNvSpPr/>
          <p:nvPr/>
        </p:nvSpPr>
        <p:spPr>
          <a:xfrm>
            <a:off x="4733455" y="1080692"/>
            <a:ext cx="1243013" cy="819494"/>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a:solidFill>
                  <a:schemeClr val="tx1"/>
                </a:solidFill>
                <a:latin typeface="MD개성체" pitchFamily="18" charset="-127"/>
                <a:ea typeface="MD개성체" pitchFamily="18" charset="-127"/>
              </a:rPr>
              <a:t>sour</a:t>
            </a:r>
            <a:endParaRPr lang="ko-KR" altLang="en-US">
              <a:solidFill>
                <a:schemeClr val="tx1"/>
              </a:solidFill>
            </a:endParaRPr>
          </a:p>
        </p:txBody>
      </p:sp>
      <p:sp>
        <p:nvSpPr>
          <p:cNvPr id="34" name="사각형: 둥근 모서리 33">
            <a:extLst>
              <a:ext uri="{FF2B5EF4-FFF2-40B4-BE49-F238E27FC236}">
                <a16:creationId xmlns:a16="http://schemas.microsoft.com/office/drawing/2014/main" id="{3B10E02F-248C-4206-BCCF-49E070990375}"/>
              </a:ext>
            </a:extLst>
          </p:cNvPr>
          <p:cNvSpPr/>
          <p:nvPr/>
        </p:nvSpPr>
        <p:spPr>
          <a:xfrm>
            <a:off x="6112610" y="1075236"/>
            <a:ext cx="1243013" cy="819494"/>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a:solidFill>
                  <a:schemeClr val="tx1"/>
                </a:solidFill>
                <a:latin typeface="MD개성체" pitchFamily="18" charset="-127"/>
                <a:ea typeface="MD개성체" pitchFamily="18" charset="-127"/>
              </a:rPr>
              <a:t>salty</a:t>
            </a:r>
            <a:endParaRPr lang="ko-KR" altLang="en-US">
              <a:solidFill>
                <a:schemeClr val="tx1"/>
              </a:solidFill>
            </a:endParaRPr>
          </a:p>
        </p:txBody>
      </p:sp>
      <p:sp>
        <p:nvSpPr>
          <p:cNvPr id="35" name="사각형: 둥근 모서리 34">
            <a:extLst>
              <a:ext uri="{FF2B5EF4-FFF2-40B4-BE49-F238E27FC236}">
                <a16:creationId xmlns:a16="http://schemas.microsoft.com/office/drawing/2014/main" id="{82F656D4-2C24-4DFE-91B5-F85CC9B1350E}"/>
              </a:ext>
            </a:extLst>
          </p:cNvPr>
          <p:cNvSpPr/>
          <p:nvPr/>
        </p:nvSpPr>
        <p:spPr>
          <a:xfrm>
            <a:off x="7491764" y="1069225"/>
            <a:ext cx="1243013" cy="819494"/>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a:solidFill>
                  <a:schemeClr val="tx1"/>
                </a:solidFill>
                <a:latin typeface="MD개성체" pitchFamily="18" charset="-127"/>
                <a:ea typeface="MD개성체" pitchFamily="18" charset="-127"/>
              </a:rPr>
              <a:t>savory taste (umami)</a:t>
            </a:r>
            <a:endParaRPr lang="ko-KR" altLang="en-US">
              <a:solidFill>
                <a:schemeClr val="tx1"/>
              </a:solidFill>
            </a:endParaRPr>
          </a:p>
        </p:txBody>
      </p:sp>
      <p:cxnSp>
        <p:nvCxnSpPr>
          <p:cNvPr id="36" name="직선 연결선 35">
            <a:extLst>
              <a:ext uri="{FF2B5EF4-FFF2-40B4-BE49-F238E27FC236}">
                <a16:creationId xmlns:a16="http://schemas.microsoft.com/office/drawing/2014/main" id="{02842A24-6AB3-443E-8215-E333159C82BB}"/>
              </a:ext>
            </a:extLst>
          </p:cNvPr>
          <p:cNvCxnSpPr/>
          <p:nvPr/>
        </p:nvCxnSpPr>
        <p:spPr>
          <a:xfrm>
            <a:off x="1515030" y="3999729"/>
            <a:ext cx="7713745" cy="0"/>
          </a:xfrm>
          <a:prstGeom prst="line">
            <a:avLst/>
          </a:prstGeom>
          <a:ln w="762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86314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제목 1" hidden="1"/>
          <p:cNvSpPr>
            <a:spLocks noGrp="1"/>
          </p:cNvSpPr>
          <p:nvPr>
            <p:ph type="title"/>
          </p:nvPr>
        </p:nvSpPr>
        <p:spPr/>
        <p:txBody>
          <a:bodyPr/>
          <a:lstStyle/>
          <a:p>
            <a:endParaRPr lang="ko-KR" altLang="en-US"/>
          </a:p>
        </p:txBody>
      </p:sp>
      <p:pic>
        <p:nvPicPr>
          <p:cNvPr id="3" name="그림 2"/>
          <p:cNvPicPr/>
          <p:nvPr/>
        </p:nvPicPr>
        <p:blipFill>
          <a:blip r:embed="rId3" cstate="email">
            <a:extLst>
              <a:ext uri="{28A0092B-C50C-407E-A947-70E740481C1C}">
                <a14:useLocalDpi xmlns:a14="http://schemas.microsoft.com/office/drawing/2010/main"/>
              </a:ext>
            </a:extLst>
          </a:blip>
          <a:stretch>
            <a:fillRect/>
          </a:stretch>
        </p:blipFill>
        <p:spPr>
          <a:xfrm>
            <a:off x="0" y="-3119"/>
            <a:ext cx="9144000" cy="6858000"/>
          </a:xfrm>
          <a:prstGeom prst="rect">
            <a:avLst/>
          </a:prstGeom>
        </p:spPr>
      </p:pic>
      <p:cxnSp>
        <p:nvCxnSpPr>
          <p:cNvPr id="5" name="직선 연결선 4"/>
          <p:cNvCxnSpPr/>
          <p:nvPr/>
        </p:nvCxnSpPr>
        <p:spPr>
          <a:xfrm>
            <a:off x="259784" y="2609502"/>
            <a:ext cx="724032" cy="0"/>
          </a:xfrm>
          <a:prstGeom prst="line">
            <a:avLst/>
          </a:prstGeom>
          <a:l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84721" y="900374"/>
            <a:ext cx="1430310" cy="1461125"/>
          </a:xfrm>
          <a:prstGeom prst="rect">
            <a:avLst/>
          </a:prstGeom>
        </p:spPr>
        <p:txBody>
          <a:bodyPr vert="horz" lIns="91440" tIns="45720" rIns="91440" bIns="45720" rtlCol="0">
            <a:noAutofit/>
          </a:bodyPr>
          <a:lstStyle>
            <a:defPPr>
              <a:defRPr lang="ko-KR"/>
            </a:defPPr>
            <a:lvl1pPr indent="0">
              <a:lnSpc>
                <a:spcPct val="100000"/>
              </a:lnSpc>
              <a:spcBef>
                <a:spcPts val="1000"/>
              </a:spcBef>
              <a:buFont typeface="Arial" panose="020B0604020202020204" pitchFamily="34" charset="0"/>
              <a:buNone/>
              <a:defRPr sz="1100">
                <a:ln>
                  <a:solidFill>
                    <a:schemeClr val="accent1">
                      <a:alpha val="0"/>
                    </a:schemeClr>
                  </a:solidFill>
                </a:ln>
                <a:solidFill>
                  <a:schemeClr val="bg1"/>
                </a:solidFill>
                <a:latin typeface="-윤고딕330" panose="02030504000101010101" pitchFamily="18" charset="-127"/>
                <a:ea typeface="-윤고딕330" panose="02030504000101010101" pitchFamily="18" charset="-127"/>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ltLang="ko-KR" sz="2400" dirty="0">
                <a:solidFill>
                  <a:schemeClr val="accent1">
                    <a:lumMod val="75000"/>
                  </a:schemeClr>
                </a:solidFill>
                <a:latin typeface="MD개성체" panose="02020603020101020101" pitchFamily="18" charset="-127"/>
                <a:ea typeface="MD개성체" panose="02020603020101020101" pitchFamily="18" charset="-127"/>
              </a:rPr>
              <a:t>01.</a:t>
            </a:r>
          </a:p>
          <a:p>
            <a:r>
              <a:rPr lang="en-US" altLang="ko-KR" sz="1800" dirty="0">
                <a:solidFill>
                  <a:schemeClr val="accent1">
                    <a:lumMod val="75000"/>
                  </a:schemeClr>
                </a:solidFill>
                <a:latin typeface="MD개성체" panose="02020603020101020101" pitchFamily="18" charset="-127"/>
                <a:ea typeface="MD개성체" panose="02020603020101020101" pitchFamily="18" charset="-127"/>
              </a:rPr>
              <a:t>Introduction</a:t>
            </a:r>
            <a:endParaRPr lang="ko-KR" altLang="en-US" sz="1800" dirty="0">
              <a:solidFill>
                <a:schemeClr val="accent1">
                  <a:lumMod val="75000"/>
                </a:schemeClr>
              </a:solidFill>
              <a:latin typeface="MD개성체" panose="02020603020101020101" pitchFamily="18" charset="-127"/>
              <a:ea typeface="MD개성체" panose="02020603020101020101" pitchFamily="18" charset="-127"/>
            </a:endParaRPr>
          </a:p>
        </p:txBody>
      </p:sp>
      <p:cxnSp>
        <p:nvCxnSpPr>
          <p:cNvPr id="7" name="직선 연결선 6"/>
          <p:cNvCxnSpPr/>
          <p:nvPr/>
        </p:nvCxnSpPr>
        <p:spPr>
          <a:xfrm>
            <a:off x="259784" y="639590"/>
            <a:ext cx="724032" cy="0"/>
          </a:xfrm>
          <a:prstGeom prst="line">
            <a:avLst/>
          </a:prstGeom>
          <a:l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 name="직선 연결선 15"/>
          <p:cNvCxnSpPr/>
          <p:nvPr/>
        </p:nvCxnSpPr>
        <p:spPr>
          <a:xfrm>
            <a:off x="1515031" y="1238111"/>
            <a:ext cx="7713745" cy="0"/>
          </a:xfrm>
          <a:prstGeom prst="line">
            <a:avLst/>
          </a:prstGeom>
          <a:ln w="762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7" name="직사각형 16"/>
          <p:cNvSpPr/>
          <p:nvPr/>
        </p:nvSpPr>
        <p:spPr>
          <a:xfrm>
            <a:off x="6696636" y="6598024"/>
            <a:ext cx="2447364" cy="2599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MD개성체" pitchFamily="18" charset="-127"/>
              <a:ea typeface="MD개성체" pitchFamily="18" charset="-127"/>
            </a:endParaRPr>
          </a:p>
        </p:txBody>
      </p:sp>
      <p:sp>
        <p:nvSpPr>
          <p:cNvPr id="19" name="TextBox 18"/>
          <p:cNvSpPr txBox="1"/>
          <p:nvPr/>
        </p:nvSpPr>
        <p:spPr>
          <a:xfrm>
            <a:off x="1836614" y="206188"/>
            <a:ext cx="2063033" cy="369332"/>
          </a:xfrm>
          <a:prstGeom prst="rect">
            <a:avLst/>
          </a:prstGeom>
          <a:noFill/>
        </p:spPr>
        <p:txBody>
          <a:bodyPr wrap="square" rtlCol="0">
            <a:spAutoFit/>
          </a:bodyPr>
          <a:lstStyle/>
          <a:p>
            <a:pPr marL="285750" indent="-285750">
              <a:buFont typeface="Wingdings" panose="05000000000000000000" pitchFamily="2" charset="2"/>
              <a:buChar char="u"/>
            </a:pPr>
            <a:r>
              <a:rPr lang="en-US" altLang="ko-KR" b="1" dirty="0">
                <a:latin typeface="MD개성체" panose="02020603020101020101" pitchFamily="18" charset="-127"/>
                <a:ea typeface="MD개성체" panose="02020603020101020101" pitchFamily="18" charset="-127"/>
              </a:rPr>
              <a:t>Taste Sensor</a:t>
            </a:r>
            <a:endParaRPr lang="ko-KR" altLang="en-US" b="1" dirty="0">
              <a:latin typeface="MD개성체" panose="02020603020101020101" pitchFamily="18" charset="-127"/>
              <a:ea typeface="MD개성체" panose="02020603020101020101" pitchFamily="18" charset="-127"/>
            </a:endParaRPr>
          </a:p>
        </p:txBody>
      </p:sp>
      <p:sp>
        <p:nvSpPr>
          <p:cNvPr id="4" name="직사각형 3"/>
          <p:cNvSpPr/>
          <p:nvPr/>
        </p:nvSpPr>
        <p:spPr>
          <a:xfrm>
            <a:off x="1675063" y="523614"/>
            <a:ext cx="7343205" cy="646331"/>
          </a:xfrm>
          <a:prstGeom prst="rect">
            <a:avLst/>
          </a:prstGeom>
        </p:spPr>
        <p:txBody>
          <a:bodyPr wrap="square">
            <a:spAutoFit/>
          </a:bodyPr>
          <a:lstStyle/>
          <a:p>
            <a:r>
              <a:rPr lang="ko-KR" altLang="en-US" dirty="0">
                <a:latin typeface="MD개성체" pitchFamily="18" charset="-127"/>
                <a:ea typeface="MD개성체" pitchFamily="18" charset="-127"/>
              </a:rPr>
              <a:t>If the taste is sensed electrically, it is possible to obtain standard taste information.</a:t>
            </a:r>
            <a:endParaRPr lang="en-US" altLang="ko-KR" dirty="0">
              <a:latin typeface="MD개성체" pitchFamily="18" charset="-127"/>
              <a:ea typeface="MD개성체" pitchFamily="18" charset="-127"/>
            </a:endParaRPr>
          </a:p>
        </p:txBody>
      </p:sp>
      <p:sp>
        <p:nvSpPr>
          <p:cNvPr id="8" name="직사각형 7"/>
          <p:cNvSpPr/>
          <p:nvPr/>
        </p:nvSpPr>
        <p:spPr>
          <a:xfrm>
            <a:off x="1836614" y="1256051"/>
            <a:ext cx="3230372" cy="369332"/>
          </a:xfrm>
          <a:prstGeom prst="rect">
            <a:avLst/>
          </a:prstGeom>
          <a:solidFill>
            <a:schemeClr val="bg1">
              <a:lumMod val="95000"/>
            </a:schemeClr>
          </a:solidFill>
        </p:spPr>
        <p:txBody>
          <a:bodyPr wrap="none">
            <a:spAutoFit/>
          </a:bodyPr>
          <a:lstStyle/>
          <a:p>
            <a:r>
              <a:rPr lang="ko-KR" altLang="en-US" dirty="0">
                <a:latin typeface="MD개성체" pitchFamily="18" charset="-127"/>
                <a:ea typeface="MD개성체" pitchFamily="18" charset="-127"/>
              </a:rPr>
              <a:t>Conventional taste sensors </a:t>
            </a:r>
          </a:p>
        </p:txBody>
      </p:sp>
      <p:grpSp>
        <p:nvGrpSpPr>
          <p:cNvPr id="11" name="그룹 10">
            <a:extLst>
              <a:ext uri="{FF2B5EF4-FFF2-40B4-BE49-F238E27FC236}">
                <a16:creationId xmlns:a16="http://schemas.microsoft.com/office/drawing/2014/main" id="{EC407E71-883E-4BD5-A481-DF9C0A0D0FEB}"/>
              </a:ext>
            </a:extLst>
          </p:cNvPr>
          <p:cNvGrpSpPr/>
          <p:nvPr/>
        </p:nvGrpSpPr>
        <p:grpSpPr>
          <a:xfrm>
            <a:off x="1774815" y="1296460"/>
            <a:ext cx="7492384" cy="2569074"/>
            <a:chOff x="1756303" y="1494698"/>
            <a:chExt cx="7492384" cy="2569074"/>
          </a:xfrm>
        </p:grpSpPr>
        <p:pic>
          <p:nvPicPr>
            <p:cNvPr id="2050" name="Picture 2"/>
            <p:cNvPicPr>
              <a:picLocks noChangeAspect="1" noChangeArrowheads="1"/>
            </p:cNvPicPr>
            <p:nvPr/>
          </p:nvPicPr>
          <p:blipFill>
            <a:blip r:embed="rId4" cstate="email">
              <a:extLst>
                <a:ext uri="{BEBA8EAE-BF5A-486C-A8C5-ECC9F3942E4B}">
                  <a14:imgProps xmlns:a14="http://schemas.microsoft.com/office/drawing/2010/main">
                    <a14:imgLayer r:embed="rId5">
                      <a14:imgEffect>
                        <a14:backgroundRemoval t="9396" b="89933" l="900" r="98351">
                          <a14:foregroundMark x1="8396" y1="27517" x2="8396" y2="27517"/>
                          <a14:foregroundMark x1="3598" y1="30872" x2="3598" y2="30872"/>
                          <a14:foregroundMark x1="64618" y1="53020" x2="64618" y2="53020"/>
                          <a14:foregroundMark x1="59370" y1="37584" x2="67916" y2="61074"/>
                          <a14:foregroundMark x1="1949" y1="28859" x2="1949" y2="28859"/>
                          <a14:foregroundMark x1="3898" y1="32215" x2="3898" y2="32215"/>
                          <a14:backgroundMark x1="14393" y1="48993" x2="14393" y2="48993"/>
                        </a14:backgroundRemoval>
                      </a14:imgEffect>
                    </a14:imgLayer>
                  </a14:imgProps>
                </a:ext>
                <a:ext uri="{28A0092B-C50C-407E-A947-70E740481C1C}">
                  <a14:useLocalDpi xmlns:a14="http://schemas.microsoft.com/office/drawing/2010/main"/>
                </a:ext>
              </a:extLst>
            </a:blip>
            <a:srcRect/>
            <a:stretch>
              <a:fillRect/>
            </a:stretch>
          </p:blipFill>
          <p:spPr bwMode="auto">
            <a:xfrm>
              <a:off x="1756303" y="1917322"/>
              <a:ext cx="3494394" cy="780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6" cstate="email">
              <a:extLst>
                <a:ext uri="{BEBA8EAE-BF5A-486C-A8C5-ECC9F3942E4B}">
                  <a14:imgProps xmlns:a14="http://schemas.microsoft.com/office/drawing/2010/main">
                    <a14:imgLayer r:embed="rId7">
                      <a14:imgEffect>
                        <a14:backgroundRemoval t="498" b="100000" l="2178" r="93132">
                          <a14:foregroundMark x1="31658" y1="45274" x2="14238" y2="50000"/>
                          <a14:foregroundMark x1="51926" y1="37811" x2="76382" y2="42537"/>
                          <a14:foregroundMark x1="71692" y1="57960" x2="89615" y2="77861"/>
                          <a14:foregroundMark x1="28811" y1="56965" x2="32328" y2="93781"/>
                          <a14:foregroundMark x1="48911" y1="11194" x2="48241" y2="60697"/>
                          <a14:foregroundMark x1="66834" y1="93781" x2="83752" y2="83831"/>
                          <a14:foregroundMark x1="61642" y1="87313" x2="62982" y2="86816"/>
                          <a14:foregroundMark x1="50084" y1="31095" x2="50419" y2="4229"/>
                          <a14:foregroundMark x1="18760" y1="74378" x2="26466" y2="92289"/>
                          <a14:foregroundMark x1="13233" y1="61443" x2="22278" y2="69652"/>
                          <a14:backgroundMark x1="29816" y1="2239" x2="31323" y2="23632"/>
                          <a14:backgroundMark x1="52094" y1="1493" x2="51759" y2="17413"/>
                          <a14:backgroundMark x1="7538" y1="78607" x2="7538" y2="78607"/>
                        </a14:backgroundRemoval>
                      </a14:imgEffect>
                    </a14:imgLayer>
                  </a14:imgProps>
                </a:ext>
                <a:ext uri="{28A0092B-C50C-407E-A947-70E740481C1C}">
                  <a14:useLocalDpi xmlns:a14="http://schemas.microsoft.com/office/drawing/2010/main"/>
                </a:ext>
              </a:extLst>
            </a:blip>
            <a:srcRect/>
            <a:stretch>
              <a:fillRect/>
            </a:stretch>
          </p:blipFill>
          <p:spPr bwMode="auto">
            <a:xfrm>
              <a:off x="5433421" y="1494698"/>
              <a:ext cx="3815266" cy="2569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직사각형 9"/>
            <p:cNvSpPr/>
            <p:nvPr/>
          </p:nvSpPr>
          <p:spPr>
            <a:xfrm>
              <a:off x="1980976" y="2831062"/>
              <a:ext cx="3800317" cy="1200329"/>
            </a:xfrm>
            <a:prstGeom prst="rect">
              <a:avLst/>
            </a:prstGeom>
          </p:spPr>
          <p:txBody>
            <a:bodyPr wrap="square">
              <a:spAutoFit/>
            </a:bodyPr>
            <a:lstStyle/>
            <a:p>
              <a:pPr marL="285750" indent="-285750">
                <a:buFont typeface="Arial" pitchFamily="34" charset="0"/>
                <a:buChar char="•"/>
              </a:pPr>
              <a:r>
                <a:rPr lang="en-US" altLang="ko-KR" dirty="0">
                  <a:latin typeface="MD개성체" pitchFamily="18" charset="-127"/>
                  <a:ea typeface="MD개성체" pitchFamily="18" charset="-127"/>
                </a:rPr>
                <a:t>large in volume</a:t>
              </a:r>
            </a:p>
            <a:p>
              <a:pPr marL="285750" indent="-285750">
                <a:buFont typeface="Arial" pitchFamily="34" charset="0"/>
                <a:buChar char="•"/>
              </a:pPr>
              <a:r>
                <a:rPr lang="en-US" altLang="ko-KR" dirty="0">
                  <a:latin typeface="MD개성체" pitchFamily="18" charset="-127"/>
                  <a:ea typeface="MD개성체" pitchFamily="18" charset="-127"/>
                </a:rPr>
                <a:t>require expensive equipment</a:t>
              </a:r>
            </a:p>
            <a:p>
              <a:pPr marL="285750" indent="-285750">
                <a:buFont typeface="Arial" pitchFamily="34" charset="0"/>
                <a:buChar char="•"/>
              </a:pPr>
              <a:r>
                <a:rPr lang="en-US" altLang="ko-KR" dirty="0">
                  <a:latin typeface="MD개성체" pitchFamily="18" charset="-127"/>
                  <a:ea typeface="MD개성체" pitchFamily="18" charset="-127"/>
                </a:rPr>
                <a:t>not suitable for portable device</a:t>
              </a:r>
            </a:p>
          </p:txBody>
        </p:sp>
      </p:grpSp>
      <p:sp>
        <p:nvSpPr>
          <p:cNvPr id="13" name="TextBox 12"/>
          <p:cNvSpPr txBox="1"/>
          <p:nvPr/>
        </p:nvSpPr>
        <p:spPr>
          <a:xfrm>
            <a:off x="1828023" y="4021659"/>
            <a:ext cx="2854145" cy="369332"/>
          </a:xfrm>
          <a:prstGeom prst="rect">
            <a:avLst/>
          </a:prstGeom>
          <a:solidFill>
            <a:schemeClr val="bg1">
              <a:lumMod val="95000"/>
            </a:schemeClr>
          </a:solidFill>
        </p:spPr>
        <p:txBody>
          <a:bodyPr wrap="square" rtlCol="0">
            <a:spAutoFit/>
          </a:bodyPr>
          <a:lstStyle/>
          <a:p>
            <a:r>
              <a:rPr lang="en-US" altLang="ko-KR" dirty="0">
                <a:latin typeface="MD개성체" pitchFamily="18" charset="-127"/>
                <a:ea typeface="MD개성체" pitchFamily="18" charset="-127"/>
              </a:rPr>
              <a:t>FET-type  biosensor</a:t>
            </a:r>
            <a:endParaRPr lang="ko-KR" altLang="en-US" dirty="0">
              <a:latin typeface="MD개성체" pitchFamily="18" charset="-127"/>
              <a:ea typeface="MD개성체" pitchFamily="18" charset="-127"/>
            </a:endParaRPr>
          </a:p>
        </p:txBody>
      </p:sp>
      <p:cxnSp>
        <p:nvCxnSpPr>
          <p:cNvPr id="21" name="직선 연결선 20"/>
          <p:cNvCxnSpPr/>
          <p:nvPr/>
        </p:nvCxnSpPr>
        <p:spPr>
          <a:xfrm>
            <a:off x="1515030" y="3999729"/>
            <a:ext cx="7713745" cy="0"/>
          </a:xfrm>
          <a:prstGeom prst="line">
            <a:avLst/>
          </a:prstGeom>
          <a:ln w="762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4" name="직사각형 13"/>
          <p:cNvSpPr/>
          <p:nvPr/>
        </p:nvSpPr>
        <p:spPr>
          <a:xfrm>
            <a:off x="1674087" y="5880923"/>
            <a:ext cx="7190243" cy="646331"/>
          </a:xfrm>
          <a:prstGeom prst="rect">
            <a:avLst/>
          </a:prstGeom>
        </p:spPr>
        <p:txBody>
          <a:bodyPr wrap="square">
            <a:spAutoFit/>
          </a:bodyPr>
          <a:lstStyle/>
          <a:p>
            <a:pPr marL="285750" indent="-285750">
              <a:buFont typeface="Arial" pitchFamily="34" charset="0"/>
              <a:buChar char="•"/>
            </a:pPr>
            <a:r>
              <a:rPr lang="en-US" altLang="ko-KR" dirty="0">
                <a:latin typeface="MD개성체" pitchFamily="18" charset="-127"/>
                <a:ea typeface="MD개성체" pitchFamily="18" charset="-127"/>
              </a:rPr>
              <a:t>miniaturization and standardization by integrating the sensor and the circuit</a:t>
            </a:r>
          </a:p>
        </p:txBody>
      </p:sp>
      <p:sp>
        <p:nvSpPr>
          <p:cNvPr id="9" name="슬라이드 번호 개체 틀 8">
            <a:extLst>
              <a:ext uri="{FF2B5EF4-FFF2-40B4-BE49-F238E27FC236}">
                <a16:creationId xmlns:a16="http://schemas.microsoft.com/office/drawing/2014/main" id="{10EB8586-F7E8-4FEA-88E1-4259CDC3D396}"/>
              </a:ext>
            </a:extLst>
          </p:cNvPr>
          <p:cNvSpPr>
            <a:spLocks noGrp="1"/>
          </p:cNvSpPr>
          <p:nvPr>
            <p:ph type="sldNum" sz="quarter" idx="12"/>
          </p:nvPr>
        </p:nvSpPr>
        <p:spPr/>
        <p:txBody>
          <a:bodyPr/>
          <a:lstStyle/>
          <a:p>
            <a:fld id="{3E1B2271-7270-4847-A187-0347B546C059}" type="slidenum">
              <a:rPr lang="ko-KR" altLang="en-US" smtClean="0"/>
              <a:t>5</a:t>
            </a:fld>
            <a:endParaRPr lang="ko-KR" altLang="en-US"/>
          </a:p>
        </p:txBody>
      </p:sp>
      <p:pic>
        <p:nvPicPr>
          <p:cNvPr id="22" name="그림 21">
            <a:extLst>
              <a:ext uri="{FF2B5EF4-FFF2-40B4-BE49-F238E27FC236}">
                <a16:creationId xmlns:a16="http://schemas.microsoft.com/office/drawing/2014/main" id="{8D94A20E-B9A1-4FB2-95A1-1B40D5A79E2A}"/>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1674087" y="4377960"/>
            <a:ext cx="3230372" cy="1594080"/>
          </a:xfrm>
          <a:prstGeom prst="rect">
            <a:avLst/>
          </a:prstGeom>
        </p:spPr>
      </p:pic>
      <p:pic>
        <p:nvPicPr>
          <p:cNvPr id="18" name="그림 17">
            <a:extLst>
              <a:ext uri="{FF2B5EF4-FFF2-40B4-BE49-F238E27FC236}">
                <a16:creationId xmlns:a16="http://schemas.microsoft.com/office/drawing/2014/main" id="{9715471E-D499-48A3-8C49-A697BE505C36}"/>
              </a:ext>
            </a:extLst>
          </p:cNvPr>
          <p:cNvPicPr>
            <a:picLocks noChangeAspect="1"/>
          </p:cNvPicPr>
          <p:nvPr/>
        </p:nvPicPr>
        <p:blipFill>
          <a:blip r:embed="rId9"/>
          <a:stretch>
            <a:fillRect/>
          </a:stretch>
        </p:blipFill>
        <p:spPr>
          <a:xfrm>
            <a:off x="5371902" y="4390002"/>
            <a:ext cx="2847975" cy="1533525"/>
          </a:xfrm>
          <a:prstGeom prst="rect">
            <a:avLst/>
          </a:prstGeom>
        </p:spPr>
      </p:pic>
      <p:sp>
        <p:nvSpPr>
          <p:cNvPr id="23" name="직사각형 22">
            <a:extLst>
              <a:ext uri="{FF2B5EF4-FFF2-40B4-BE49-F238E27FC236}">
                <a16:creationId xmlns:a16="http://schemas.microsoft.com/office/drawing/2014/main" id="{79B757F4-BB2F-4A5A-8CE9-56CD1E93DF96}"/>
              </a:ext>
            </a:extLst>
          </p:cNvPr>
          <p:cNvSpPr/>
          <p:nvPr/>
        </p:nvSpPr>
        <p:spPr>
          <a:xfrm>
            <a:off x="628650" y="6531298"/>
            <a:ext cx="4292330" cy="276999"/>
          </a:xfrm>
          <a:prstGeom prst="rect">
            <a:avLst/>
          </a:prstGeom>
        </p:spPr>
        <p:txBody>
          <a:bodyPr wrap="square">
            <a:spAutoFit/>
          </a:bodyPr>
          <a:lstStyle/>
          <a:p>
            <a:r>
              <a:rPr lang="en-US" altLang="ko-KR" sz="1200" i="1">
                <a:latin typeface="Arial" panose="020B0604020202020204" pitchFamily="34" charset="0"/>
              </a:rPr>
              <a:t>ACS applied materials &amp; interfaces 10.8 (2018): 7248-7255.</a:t>
            </a:r>
            <a:endParaRPr lang="ko-KR" altLang="en-US" sz="1200"/>
          </a:p>
        </p:txBody>
      </p:sp>
      <p:sp>
        <p:nvSpPr>
          <p:cNvPr id="24" name="직사각형 23">
            <a:extLst>
              <a:ext uri="{FF2B5EF4-FFF2-40B4-BE49-F238E27FC236}">
                <a16:creationId xmlns:a16="http://schemas.microsoft.com/office/drawing/2014/main" id="{2FC06058-ED79-4FAA-9A9C-F223ECCAB187}"/>
              </a:ext>
            </a:extLst>
          </p:cNvPr>
          <p:cNvSpPr/>
          <p:nvPr/>
        </p:nvSpPr>
        <p:spPr>
          <a:xfrm>
            <a:off x="4937501" y="6530375"/>
            <a:ext cx="4292330" cy="276999"/>
          </a:xfrm>
          <a:prstGeom prst="rect">
            <a:avLst/>
          </a:prstGeom>
        </p:spPr>
        <p:txBody>
          <a:bodyPr wrap="square">
            <a:spAutoFit/>
          </a:bodyPr>
          <a:lstStyle/>
          <a:p>
            <a:r>
              <a:rPr lang="en-US" altLang="ko-KR" sz="1200" i="1">
                <a:latin typeface="Arial" panose="020B0604020202020204" pitchFamily="34" charset="0"/>
              </a:rPr>
              <a:t>Sensors and Actuators B: Chemical 207 (2015): 1136-1146.</a:t>
            </a:r>
            <a:endParaRPr lang="ko-KR" altLang="en-US" sz="1200"/>
          </a:p>
        </p:txBody>
      </p:sp>
    </p:spTree>
    <p:extLst>
      <p:ext uri="{BB962C8B-B14F-4D97-AF65-F5344CB8AC3E}">
        <p14:creationId xmlns:p14="http://schemas.microsoft.com/office/powerpoint/2010/main" val="36758346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그림 6">
            <a:extLst>
              <a:ext uri="{FF2B5EF4-FFF2-40B4-BE49-F238E27FC236}">
                <a16:creationId xmlns:a16="http://schemas.microsoft.com/office/drawing/2014/main" id="{C439D4FB-5EFC-4EF1-9CDB-83D2AADD6B08}"/>
              </a:ext>
            </a:extLst>
          </p:cNvPr>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cxnSp>
        <p:nvCxnSpPr>
          <p:cNvPr id="8" name="직선 연결선 7">
            <a:extLst>
              <a:ext uri="{FF2B5EF4-FFF2-40B4-BE49-F238E27FC236}">
                <a16:creationId xmlns:a16="http://schemas.microsoft.com/office/drawing/2014/main" id="{EA7B85B6-82FA-4DBC-91A3-FD48490C8A06}"/>
              </a:ext>
            </a:extLst>
          </p:cNvPr>
          <p:cNvCxnSpPr/>
          <p:nvPr/>
        </p:nvCxnSpPr>
        <p:spPr>
          <a:xfrm>
            <a:off x="259784" y="2609502"/>
            <a:ext cx="724032" cy="0"/>
          </a:xfrm>
          <a:prstGeom prst="line">
            <a:avLst/>
          </a:prstGeom>
          <a:l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 name="직선 연결선 8">
            <a:extLst>
              <a:ext uri="{FF2B5EF4-FFF2-40B4-BE49-F238E27FC236}">
                <a16:creationId xmlns:a16="http://schemas.microsoft.com/office/drawing/2014/main" id="{F7E46A83-2FA7-4C89-9123-F29B9A2AAFA2}"/>
              </a:ext>
            </a:extLst>
          </p:cNvPr>
          <p:cNvCxnSpPr/>
          <p:nvPr/>
        </p:nvCxnSpPr>
        <p:spPr>
          <a:xfrm>
            <a:off x="259784" y="639590"/>
            <a:ext cx="724032" cy="0"/>
          </a:xfrm>
          <a:prstGeom prst="line">
            <a:avLst/>
          </a:prstGeom>
          <a:l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64870041-7165-4741-8788-0DAB00DA2EEB}"/>
              </a:ext>
            </a:extLst>
          </p:cNvPr>
          <p:cNvSpPr txBox="1"/>
          <p:nvPr/>
        </p:nvSpPr>
        <p:spPr>
          <a:xfrm>
            <a:off x="84721" y="900374"/>
            <a:ext cx="1430310" cy="1461125"/>
          </a:xfrm>
          <a:prstGeom prst="rect">
            <a:avLst/>
          </a:prstGeom>
        </p:spPr>
        <p:txBody>
          <a:bodyPr vert="horz" lIns="91440" tIns="45720" rIns="91440" bIns="45720" rtlCol="0">
            <a:noAutofit/>
          </a:bodyPr>
          <a:lstStyle>
            <a:defPPr>
              <a:defRPr lang="ko-KR"/>
            </a:defPPr>
            <a:lvl1pPr indent="0">
              <a:lnSpc>
                <a:spcPct val="100000"/>
              </a:lnSpc>
              <a:spcBef>
                <a:spcPts val="1000"/>
              </a:spcBef>
              <a:buFont typeface="Arial" panose="020B0604020202020204" pitchFamily="34" charset="0"/>
              <a:buNone/>
              <a:defRPr sz="1100">
                <a:ln>
                  <a:solidFill>
                    <a:schemeClr val="accent1">
                      <a:alpha val="0"/>
                    </a:schemeClr>
                  </a:solidFill>
                </a:ln>
                <a:solidFill>
                  <a:schemeClr val="bg1"/>
                </a:solidFill>
                <a:latin typeface="-윤고딕330" panose="02030504000101010101" pitchFamily="18" charset="-127"/>
                <a:ea typeface="-윤고딕330" panose="02030504000101010101" pitchFamily="18" charset="-127"/>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ltLang="ko-KR" sz="2400" dirty="0">
                <a:solidFill>
                  <a:schemeClr val="accent1">
                    <a:lumMod val="75000"/>
                  </a:schemeClr>
                </a:solidFill>
                <a:latin typeface="MD개성체" panose="020B0600000101010101" charset="-127"/>
                <a:ea typeface="MD개성체" panose="020B0600000101010101" charset="-127"/>
              </a:rPr>
              <a:t>01.</a:t>
            </a:r>
          </a:p>
          <a:p>
            <a:r>
              <a:rPr lang="en-US" altLang="ko-KR" sz="1800" dirty="0">
                <a:solidFill>
                  <a:schemeClr val="accent1">
                    <a:lumMod val="75000"/>
                  </a:schemeClr>
                </a:solidFill>
                <a:latin typeface="MD개성체" panose="020B0600000101010101" charset="-127"/>
                <a:ea typeface="MD개성체" panose="020B0600000101010101" charset="-127"/>
              </a:rPr>
              <a:t>Introduction</a:t>
            </a:r>
            <a:endParaRPr lang="ko-KR" altLang="en-US" sz="1800" dirty="0">
              <a:solidFill>
                <a:schemeClr val="accent1">
                  <a:lumMod val="75000"/>
                </a:schemeClr>
              </a:solidFill>
              <a:latin typeface="MD개성체" panose="020B0600000101010101" charset="-127"/>
              <a:ea typeface="MD개성체" panose="020B0600000101010101" charset="-127"/>
            </a:endParaRPr>
          </a:p>
        </p:txBody>
      </p:sp>
      <p:sp>
        <p:nvSpPr>
          <p:cNvPr id="11" name="직사각형 10">
            <a:extLst>
              <a:ext uri="{FF2B5EF4-FFF2-40B4-BE49-F238E27FC236}">
                <a16:creationId xmlns:a16="http://schemas.microsoft.com/office/drawing/2014/main" id="{DA27A5FE-65FD-4804-A405-E2966E915BD8}"/>
              </a:ext>
            </a:extLst>
          </p:cNvPr>
          <p:cNvSpPr/>
          <p:nvPr/>
        </p:nvSpPr>
        <p:spPr>
          <a:xfrm>
            <a:off x="6696636" y="6598024"/>
            <a:ext cx="2447364" cy="2599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MD개성체" panose="020B0600000101010101" charset="-127"/>
              <a:ea typeface="MD개성체" panose="020B0600000101010101" charset="-127"/>
            </a:endParaRPr>
          </a:p>
        </p:txBody>
      </p:sp>
      <p:sp>
        <p:nvSpPr>
          <p:cNvPr id="12" name="직사각형 11">
            <a:extLst>
              <a:ext uri="{FF2B5EF4-FFF2-40B4-BE49-F238E27FC236}">
                <a16:creationId xmlns:a16="http://schemas.microsoft.com/office/drawing/2014/main" id="{792CC858-7FBF-49D0-A00E-ED2D015C4CCA}"/>
              </a:ext>
            </a:extLst>
          </p:cNvPr>
          <p:cNvSpPr/>
          <p:nvPr/>
        </p:nvSpPr>
        <p:spPr>
          <a:xfrm>
            <a:off x="1812882" y="261319"/>
            <a:ext cx="1096775" cy="369332"/>
          </a:xfrm>
          <a:prstGeom prst="rect">
            <a:avLst/>
          </a:prstGeom>
        </p:spPr>
        <p:txBody>
          <a:bodyPr wrap="none">
            <a:spAutoFit/>
          </a:bodyPr>
          <a:lstStyle/>
          <a:p>
            <a:pPr marL="285750" indent="-285750">
              <a:buFont typeface="Wingdings" pitchFamily="2" charset="2"/>
              <a:buChar char="u"/>
            </a:pPr>
            <a:r>
              <a:rPr lang="en-US" altLang="ko-KR" b="1">
                <a:latin typeface="MD개성체" panose="020B0600000101010101" charset="-127"/>
                <a:ea typeface="MD개성체" panose="020B0600000101010101" charset="-127"/>
              </a:rPr>
              <a:t>ISFET</a:t>
            </a:r>
            <a:endParaRPr lang="ko-KR" altLang="en-US" b="1" dirty="0">
              <a:latin typeface="MD개성체" panose="020B0600000101010101" charset="-127"/>
              <a:ea typeface="MD개성체" panose="020B0600000101010101" charset="-127"/>
            </a:endParaRPr>
          </a:p>
        </p:txBody>
      </p:sp>
      <p:sp>
        <p:nvSpPr>
          <p:cNvPr id="2" name="TextBox 1">
            <a:extLst>
              <a:ext uri="{FF2B5EF4-FFF2-40B4-BE49-F238E27FC236}">
                <a16:creationId xmlns:a16="http://schemas.microsoft.com/office/drawing/2014/main" id="{4317BF61-0D1D-4177-BD76-83A8474E1963}"/>
              </a:ext>
            </a:extLst>
          </p:cNvPr>
          <p:cNvSpPr txBox="1"/>
          <p:nvPr/>
        </p:nvSpPr>
        <p:spPr>
          <a:xfrm>
            <a:off x="1598658" y="3106385"/>
            <a:ext cx="3600000" cy="369332"/>
          </a:xfrm>
          <a:prstGeom prst="rect">
            <a:avLst/>
          </a:prstGeom>
          <a:noFill/>
        </p:spPr>
        <p:txBody>
          <a:bodyPr wrap="square" rtlCol="0">
            <a:spAutoFit/>
          </a:bodyPr>
          <a:lstStyle/>
          <a:p>
            <a:pPr algn="ctr"/>
            <a:r>
              <a:rPr lang="en-US" altLang="ko-KR">
                <a:latin typeface="MD개성체" panose="020B0600000101010101" charset="-127"/>
                <a:ea typeface="MD개성체" panose="020B0600000101010101" charset="-127"/>
              </a:rPr>
              <a:t>MOSFET</a:t>
            </a:r>
            <a:endParaRPr lang="ko-KR" altLang="en-US">
              <a:latin typeface="MD개성체" panose="020B0600000101010101" charset="-127"/>
              <a:ea typeface="MD개성체" panose="020B0600000101010101" charset="-127"/>
            </a:endParaRPr>
          </a:p>
        </p:txBody>
      </p:sp>
      <p:sp>
        <p:nvSpPr>
          <p:cNvPr id="13" name="TextBox 12">
            <a:extLst>
              <a:ext uri="{FF2B5EF4-FFF2-40B4-BE49-F238E27FC236}">
                <a16:creationId xmlns:a16="http://schemas.microsoft.com/office/drawing/2014/main" id="{2EDD1FF8-E96F-41B9-A656-88ECD8969080}"/>
              </a:ext>
            </a:extLst>
          </p:cNvPr>
          <p:cNvSpPr txBox="1"/>
          <p:nvPr/>
        </p:nvSpPr>
        <p:spPr>
          <a:xfrm>
            <a:off x="5198658" y="3106385"/>
            <a:ext cx="3600000" cy="369332"/>
          </a:xfrm>
          <a:prstGeom prst="rect">
            <a:avLst/>
          </a:prstGeom>
          <a:noFill/>
        </p:spPr>
        <p:txBody>
          <a:bodyPr wrap="square" rtlCol="0">
            <a:spAutoFit/>
          </a:bodyPr>
          <a:lstStyle/>
          <a:p>
            <a:pPr algn="ctr"/>
            <a:r>
              <a:rPr lang="en-US" altLang="ko-KR">
                <a:latin typeface="MD개성체" panose="020B0600000101010101" charset="-127"/>
                <a:ea typeface="MD개성체" panose="020B0600000101010101" charset="-127"/>
              </a:rPr>
              <a:t>ISFET (Ion Sensitive FET)</a:t>
            </a:r>
            <a:endParaRPr lang="ko-KR" altLang="en-US">
              <a:latin typeface="MD개성체" panose="020B0600000101010101" charset="-127"/>
              <a:ea typeface="MD개성체" panose="020B0600000101010101" charset="-127"/>
            </a:endParaRPr>
          </a:p>
        </p:txBody>
      </p:sp>
      <p:grpSp>
        <p:nvGrpSpPr>
          <p:cNvPr id="26" name="그룹 25">
            <a:extLst>
              <a:ext uri="{FF2B5EF4-FFF2-40B4-BE49-F238E27FC236}">
                <a16:creationId xmlns:a16="http://schemas.microsoft.com/office/drawing/2014/main" id="{C36ABE7D-2F43-4CEA-B533-FB5D39BE182E}"/>
              </a:ext>
            </a:extLst>
          </p:cNvPr>
          <p:cNvGrpSpPr/>
          <p:nvPr/>
        </p:nvGrpSpPr>
        <p:grpSpPr>
          <a:xfrm>
            <a:off x="1860372" y="758469"/>
            <a:ext cx="6938286" cy="2331950"/>
            <a:chOff x="1860372" y="728652"/>
            <a:chExt cx="6938286" cy="2331950"/>
          </a:xfrm>
        </p:grpSpPr>
        <p:pic>
          <p:nvPicPr>
            <p:cNvPr id="4" name="그림 3">
              <a:extLst>
                <a:ext uri="{FF2B5EF4-FFF2-40B4-BE49-F238E27FC236}">
                  <a16:creationId xmlns:a16="http://schemas.microsoft.com/office/drawing/2014/main" id="{AA80B16A-D20F-4335-AAE0-A72109464D10}"/>
                </a:ext>
              </a:extLst>
            </p:cNvPr>
            <p:cNvPicPr/>
            <p:nvPr/>
          </p:nvPicPr>
          <p:blipFill>
            <a:blip r:embed="rId4" cstate="email">
              <a:extLst>
                <a:ext uri="{28A0092B-C50C-407E-A947-70E740481C1C}">
                  <a14:useLocalDpi xmlns:a14="http://schemas.microsoft.com/office/drawing/2010/main"/>
                </a:ext>
              </a:extLst>
            </a:blip>
            <a:srcRect/>
            <a:stretch>
              <a:fillRect/>
            </a:stretch>
          </p:blipFill>
          <p:spPr bwMode="auto">
            <a:xfrm>
              <a:off x="1860372" y="728652"/>
              <a:ext cx="3272727" cy="2290909"/>
            </a:xfrm>
            <a:prstGeom prst="rect">
              <a:avLst/>
            </a:prstGeom>
            <a:noFill/>
            <a:ln>
              <a:noFill/>
            </a:ln>
          </p:spPr>
        </p:pic>
        <p:pic>
          <p:nvPicPr>
            <p:cNvPr id="5" name="그림 4">
              <a:extLst>
                <a:ext uri="{FF2B5EF4-FFF2-40B4-BE49-F238E27FC236}">
                  <a16:creationId xmlns:a16="http://schemas.microsoft.com/office/drawing/2014/main" id="{39AD2E26-96E6-4FAB-B81C-CB5D55B0BC0A}"/>
                </a:ext>
              </a:extLst>
            </p:cNvPr>
            <p:cNvPicPr/>
            <p:nvPr/>
          </p:nvPicPr>
          <p:blipFill>
            <a:blip r:embed="rId5" cstate="email">
              <a:extLst>
                <a:ext uri="{28A0092B-C50C-407E-A947-70E740481C1C}">
                  <a14:useLocalDpi xmlns:a14="http://schemas.microsoft.com/office/drawing/2010/main"/>
                </a:ext>
              </a:extLst>
            </a:blip>
            <a:srcRect/>
            <a:stretch>
              <a:fillRect/>
            </a:stretch>
          </p:blipFill>
          <p:spPr bwMode="auto">
            <a:xfrm>
              <a:off x="5525931" y="769693"/>
              <a:ext cx="3272727" cy="2290909"/>
            </a:xfrm>
            <a:prstGeom prst="rect">
              <a:avLst/>
            </a:prstGeom>
            <a:noFill/>
            <a:ln>
              <a:noFill/>
            </a:ln>
          </p:spPr>
        </p:pic>
        <p:sp>
          <p:nvSpPr>
            <p:cNvPr id="16" name="TextBox 15">
              <a:extLst>
                <a:ext uri="{FF2B5EF4-FFF2-40B4-BE49-F238E27FC236}">
                  <a16:creationId xmlns:a16="http://schemas.microsoft.com/office/drawing/2014/main" id="{49B2BC1C-AEA1-4C93-B68B-A0872ACEB73D}"/>
                </a:ext>
              </a:extLst>
            </p:cNvPr>
            <p:cNvSpPr txBox="1"/>
            <p:nvPr/>
          </p:nvSpPr>
          <p:spPr>
            <a:xfrm>
              <a:off x="6997147" y="1999185"/>
              <a:ext cx="675861" cy="369332"/>
            </a:xfrm>
            <a:prstGeom prst="rect">
              <a:avLst/>
            </a:prstGeom>
            <a:noFill/>
          </p:spPr>
          <p:txBody>
            <a:bodyPr wrap="square" rtlCol="0">
              <a:spAutoFit/>
            </a:bodyPr>
            <a:lstStyle/>
            <a:p>
              <a:r>
                <a:rPr lang="en-US" altLang="ko-KR" sz="900" b="1">
                  <a:latin typeface="MD개성체" panose="020B0600000101010101" charset="-127"/>
                  <a:ea typeface="MD개성체" panose="020B0600000101010101" charset="-127"/>
                </a:rPr>
                <a:t>Gate insulator</a:t>
              </a:r>
              <a:endParaRPr lang="ko-KR" altLang="en-US" sz="900" b="1">
                <a:latin typeface="MD개성체" panose="020B0600000101010101" charset="-127"/>
                <a:ea typeface="MD개성체" panose="020B0600000101010101" charset="-127"/>
              </a:endParaRPr>
            </a:p>
          </p:txBody>
        </p:sp>
        <p:cxnSp>
          <p:nvCxnSpPr>
            <p:cNvPr id="18" name="직선 화살표 연결선 17">
              <a:extLst>
                <a:ext uri="{FF2B5EF4-FFF2-40B4-BE49-F238E27FC236}">
                  <a16:creationId xmlns:a16="http://schemas.microsoft.com/office/drawing/2014/main" id="{F28AC987-F655-4B70-B6EC-DF5B9104F61C}"/>
                </a:ext>
              </a:extLst>
            </p:cNvPr>
            <p:cNvCxnSpPr>
              <a:cxnSpLocks/>
            </p:cNvCxnSpPr>
            <p:nvPr/>
          </p:nvCxnSpPr>
          <p:spPr>
            <a:xfrm flipV="1">
              <a:off x="7283628" y="1684408"/>
              <a:ext cx="377962" cy="30824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타원 20">
              <a:extLst>
                <a:ext uri="{FF2B5EF4-FFF2-40B4-BE49-F238E27FC236}">
                  <a16:creationId xmlns:a16="http://schemas.microsoft.com/office/drawing/2014/main" id="{E7582B8B-B8DE-4391-8A2B-20CB66682048}"/>
                </a:ext>
              </a:extLst>
            </p:cNvPr>
            <p:cNvSpPr/>
            <p:nvPr/>
          </p:nvSpPr>
          <p:spPr>
            <a:xfrm>
              <a:off x="7335077" y="1107889"/>
              <a:ext cx="653027" cy="238324"/>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MD개성체" panose="020B0600000101010101" charset="-127"/>
                <a:ea typeface="MD개성체" panose="020B0600000101010101" charset="-127"/>
              </a:endParaRPr>
            </a:p>
          </p:txBody>
        </p:sp>
      </p:grpSp>
      <p:sp>
        <p:nvSpPr>
          <p:cNvPr id="23" name="직사각형 22">
            <a:extLst>
              <a:ext uri="{FF2B5EF4-FFF2-40B4-BE49-F238E27FC236}">
                <a16:creationId xmlns:a16="http://schemas.microsoft.com/office/drawing/2014/main" id="{4F42568F-6018-48A6-A3CE-DB001DEE6C21}"/>
              </a:ext>
            </a:extLst>
          </p:cNvPr>
          <p:cNvSpPr/>
          <p:nvPr/>
        </p:nvSpPr>
        <p:spPr>
          <a:xfrm>
            <a:off x="1669773" y="4627556"/>
            <a:ext cx="7349045" cy="1754326"/>
          </a:xfrm>
          <a:prstGeom prst="rect">
            <a:avLst/>
          </a:prstGeom>
          <a:solidFill>
            <a:schemeClr val="bg1">
              <a:lumMod val="95000"/>
            </a:schemeClr>
          </a:solidFill>
        </p:spPr>
        <p:txBody>
          <a:bodyPr wrap="square">
            <a:spAutoFit/>
          </a:bodyPr>
          <a:lstStyle/>
          <a:p>
            <a:pPr marL="285750" indent="-285750">
              <a:buFont typeface="Arial" panose="020B0604020202020204" pitchFamily="34" charset="0"/>
              <a:buChar char="•"/>
            </a:pPr>
            <a:r>
              <a:rPr lang="en-US" altLang="ko-KR">
                <a:latin typeface="MD개성체" panose="020B0600000101010101" charset="-127"/>
                <a:ea typeface="MD개성체" panose="020B0600000101010101" charset="-127"/>
              </a:rPr>
              <a:t>The gate potential supplied to the device varies depending on the concentration or kind of the solution.</a:t>
            </a:r>
          </a:p>
          <a:p>
            <a:pPr marL="285750" indent="-285750">
              <a:buFont typeface="Arial" panose="020B0604020202020204" pitchFamily="34" charset="0"/>
              <a:buChar char="•"/>
            </a:pPr>
            <a:endParaRPr lang="ko-KR" altLang="en-US">
              <a:latin typeface="MD개성체" panose="020B0600000101010101" charset="-127"/>
              <a:ea typeface="MD개성체" panose="020B0600000101010101" charset="-127"/>
            </a:endParaRPr>
          </a:p>
          <a:p>
            <a:pPr marL="285750" indent="-285750">
              <a:buFont typeface="Arial" panose="020B0604020202020204" pitchFamily="34" charset="0"/>
              <a:buChar char="•"/>
            </a:pPr>
            <a:r>
              <a:rPr lang="ko-KR" altLang="en-US">
                <a:latin typeface="MD개성체" panose="020B0600000101010101" charset="-127"/>
                <a:ea typeface="MD개성체" panose="020B0600000101010101" charset="-127"/>
              </a:rPr>
              <a:t>Electrochemical double layer formation at reference electrode-solution interface and solution-insulating layer interface</a:t>
            </a:r>
          </a:p>
          <a:p>
            <a:pPr algn="ctr"/>
            <a:r>
              <a:rPr lang="en-US" altLang="ko-KR">
                <a:latin typeface="MD개성체" panose="020B0600000101010101" charset="-127"/>
                <a:ea typeface="MD개성체" panose="020B0600000101010101" charset="-127"/>
                <a:sym typeface="Wingdings" panose="05000000000000000000" pitchFamily="2" charset="2"/>
              </a:rPr>
              <a:t> </a:t>
            </a:r>
            <a:r>
              <a:rPr lang="ko-KR" altLang="en-US">
                <a:latin typeface="MD개성체" panose="020B0600000101010101" charset="-127"/>
                <a:ea typeface="MD개성체" panose="020B0600000101010101" charset="-127"/>
              </a:rPr>
              <a:t>Potential difference occurs.</a:t>
            </a:r>
          </a:p>
        </p:txBody>
      </p:sp>
      <p:sp>
        <p:nvSpPr>
          <p:cNvPr id="6" name="슬라이드 번호 개체 틀 5">
            <a:extLst>
              <a:ext uri="{FF2B5EF4-FFF2-40B4-BE49-F238E27FC236}">
                <a16:creationId xmlns:a16="http://schemas.microsoft.com/office/drawing/2014/main" id="{6B7C892B-DB23-45D2-94A0-288E853EBD9E}"/>
              </a:ext>
            </a:extLst>
          </p:cNvPr>
          <p:cNvSpPr>
            <a:spLocks noGrp="1"/>
          </p:cNvSpPr>
          <p:nvPr>
            <p:ph type="sldNum" sz="quarter" idx="12"/>
          </p:nvPr>
        </p:nvSpPr>
        <p:spPr/>
        <p:txBody>
          <a:bodyPr/>
          <a:lstStyle/>
          <a:p>
            <a:fld id="{3E1B2271-7270-4847-A187-0347B546C059}" type="slidenum">
              <a:rPr lang="ko-KR" altLang="en-US" smtClean="0">
                <a:latin typeface="MD개성체" panose="020B0600000101010101" charset="-127"/>
                <a:ea typeface="MD개성체" panose="020B0600000101010101" charset="-127"/>
              </a:rPr>
              <a:t>6</a:t>
            </a:fld>
            <a:endParaRPr lang="ko-KR" altLang="en-US">
              <a:latin typeface="MD개성체" panose="020B0600000101010101" charset="-127"/>
              <a:ea typeface="MD개성체" panose="020B0600000101010101" charset="-127"/>
            </a:endParaRPr>
          </a:p>
        </p:txBody>
      </p:sp>
      <p:sp>
        <p:nvSpPr>
          <p:cNvPr id="27" name="직사각형 26">
            <a:extLst>
              <a:ext uri="{FF2B5EF4-FFF2-40B4-BE49-F238E27FC236}">
                <a16:creationId xmlns:a16="http://schemas.microsoft.com/office/drawing/2014/main" id="{59B207A4-D790-4A93-9BD1-62F8CFCE13A2}"/>
              </a:ext>
            </a:extLst>
          </p:cNvPr>
          <p:cNvSpPr/>
          <p:nvPr/>
        </p:nvSpPr>
        <p:spPr>
          <a:xfrm>
            <a:off x="1779854" y="3702350"/>
            <a:ext cx="7128884" cy="646331"/>
          </a:xfrm>
          <a:prstGeom prst="rect">
            <a:avLst/>
          </a:prstGeom>
        </p:spPr>
        <p:txBody>
          <a:bodyPr wrap="square">
            <a:spAutoFit/>
          </a:bodyPr>
          <a:lstStyle/>
          <a:p>
            <a:pPr marL="285750" indent="-285750">
              <a:buFont typeface="Arial" panose="020B0604020202020204" pitchFamily="34" charset="0"/>
              <a:buChar char="•"/>
            </a:pPr>
            <a:r>
              <a:rPr lang="en-US" altLang="ko-KR">
                <a:latin typeface="MD개성체" panose="020B0600000101010101" charset="-127"/>
                <a:ea typeface="MD개성체" panose="020B0600000101010101" charset="-127"/>
              </a:rPr>
              <a:t>The ISFET consists of </a:t>
            </a:r>
            <a:r>
              <a:rPr lang="en-US" altLang="ko-KR">
                <a:solidFill>
                  <a:srgbClr val="0070C0"/>
                </a:solidFill>
                <a:latin typeface="MD개성체" panose="020B0600000101010101" charset="-127"/>
                <a:ea typeface="MD개성체" panose="020B0600000101010101" charset="-127"/>
              </a:rPr>
              <a:t>a reference electrode, a solution and a sensing film.</a:t>
            </a:r>
          </a:p>
        </p:txBody>
      </p:sp>
    </p:spTree>
    <p:extLst>
      <p:ext uri="{BB962C8B-B14F-4D97-AF65-F5344CB8AC3E}">
        <p14:creationId xmlns:p14="http://schemas.microsoft.com/office/powerpoint/2010/main" val="36539156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그림 2"/>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cxnSp>
        <p:nvCxnSpPr>
          <p:cNvPr id="4" name="직선 연결선 3"/>
          <p:cNvCxnSpPr/>
          <p:nvPr/>
        </p:nvCxnSpPr>
        <p:spPr>
          <a:xfrm>
            <a:off x="259784" y="2609502"/>
            <a:ext cx="724032" cy="0"/>
          </a:xfrm>
          <a:prstGeom prst="line">
            <a:avLst/>
          </a:prstGeom>
          <a:l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84721" y="900374"/>
            <a:ext cx="1430310" cy="1461125"/>
          </a:xfrm>
          <a:prstGeom prst="rect">
            <a:avLst/>
          </a:prstGeom>
        </p:spPr>
        <p:txBody>
          <a:bodyPr vert="horz" lIns="91440" tIns="45720" rIns="91440" bIns="45720" rtlCol="0">
            <a:noAutofit/>
          </a:bodyPr>
          <a:lstStyle>
            <a:defPPr>
              <a:defRPr lang="ko-KR"/>
            </a:defPPr>
            <a:lvl1pPr indent="0">
              <a:lnSpc>
                <a:spcPct val="100000"/>
              </a:lnSpc>
              <a:spcBef>
                <a:spcPts val="1000"/>
              </a:spcBef>
              <a:buFont typeface="Arial" panose="020B0604020202020204" pitchFamily="34" charset="0"/>
              <a:buNone/>
              <a:defRPr sz="1100">
                <a:ln>
                  <a:solidFill>
                    <a:schemeClr val="accent1">
                      <a:alpha val="0"/>
                    </a:schemeClr>
                  </a:solidFill>
                </a:ln>
                <a:solidFill>
                  <a:schemeClr val="bg1"/>
                </a:solidFill>
                <a:latin typeface="-윤고딕330" panose="02030504000101010101" pitchFamily="18" charset="-127"/>
                <a:ea typeface="-윤고딕330" panose="02030504000101010101" pitchFamily="18" charset="-127"/>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ltLang="ko-KR" sz="2400" dirty="0">
                <a:solidFill>
                  <a:schemeClr val="accent1">
                    <a:lumMod val="75000"/>
                  </a:schemeClr>
                </a:solidFill>
                <a:latin typeface="MD개성체" panose="02020603020101020101" pitchFamily="18" charset="-127"/>
                <a:ea typeface="MD개성체" panose="02020603020101020101" pitchFamily="18" charset="-127"/>
              </a:rPr>
              <a:t>02.</a:t>
            </a:r>
          </a:p>
          <a:p>
            <a:r>
              <a:rPr lang="en-US" altLang="ko-KR" sz="1800" dirty="0">
                <a:solidFill>
                  <a:schemeClr val="accent1">
                    <a:lumMod val="75000"/>
                  </a:schemeClr>
                </a:solidFill>
                <a:latin typeface="MD개성체" panose="02020603020101020101" pitchFamily="18" charset="-127"/>
                <a:ea typeface="MD개성체" panose="02020603020101020101" pitchFamily="18" charset="-127"/>
              </a:rPr>
              <a:t>Simulation</a:t>
            </a:r>
            <a:endParaRPr lang="ko-KR" altLang="en-US" sz="1800" dirty="0">
              <a:solidFill>
                <a:schemeClr val="accent1">
                  <a:lumMod val="75000"/>
                </a:schemeClr>
              </a:solidFill>
              <a:latin typeface="MD개성체" panose="02020603020101020101" pitchFamily="18" charset="-127"/>
              <a:ea typeface="MD개성체" panose="02020603020101020101" pitchFamily="18" charset="-127"/>
            </a:endParaRPr>
          </a:p>
        </p:txBody>
      </p:sp>
      <p:cxnSp>
        <p:nvCxnSpPr>
          <p:cNvPr id="6" name="직선 연결선 5"/>
          <p:cNvCxnSpPr/>
          <p:nvPr/>
        </p:nvCxnSpPr>
        <p:spPr>
          <a:xfrm>
            <a:off x="259784" y="639590"/>
            <a:ext cx="724032" cy="0"/>
          </a:xfrm>
          <a:prstGeom prst="line">
            <a:avLst/>
          </a:prstGeom>
          <a:l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 name="직사각형 7"/>
          <p:cNvSpPr/>
          <p:nvPr/>
        </p:nvSpPr>
        <p:spPr>
          <a:xfrm>
            <a:off x="6696636" y="6598024"/>
            <a:ext cx="2447364" cy="2599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TextBox 9"/>
          <p:cNvSpPr txBox="1"/>
          <p:nvPr/>
        </p:nvSpPr>
        <p:spPr>
          <a:xfrm>
            <a:off x="1836614" y="206188"/>
            <a:ext cx="2511268" cy="369332"/>
          </a:xfrm>
          <a:prstGeom prst="rect">
            <a:avLst/>
          </a:prstGeom>
          <a:noFill/>
        </p:spPr>
        <p:txBody>
          <a:bodyPr wrap="square" rtlCol="0">
            <a:spAutoFit/>
          </a:bodyPr>
          <a:lstStyle/>
          <a:p>
            <a:pPr marL="285750" indent="-285750">
              <a:buFont typeface="Wingdings" panose="05000000000000000000" pitchFamily="2" charset="2"/>
              <a:buChar char="u"/>
            </a:pPr>
            <a:r>
              <a:rPr lang="en-US" altLang="ko-KR" b="1" dirty="0">
                <a:latin typeface="MD개성체" panose="020B0600000101010101" charset="-127"/>
                <a:ea typeface="MD개성체" panose="020B0600000101010101" charset="-127"/>
              </a:rPr>
              <a:t>Circuit Ⅰ</a:t>
            </a:r>
            <a:endParaRPr lang="ko-KR" altLang="en-US" b="1" dirty="0">
              <a:latin typeface="MD개성체" panose="020B0600000101010101" charset="-127"/>
              <a:ea typeface="MD개성체" panose="020B0600000101010101" charset="-127"/>
            </a:endParaRPr>
          </a:p>
        </p:txBody>
      </p:sp>
      <p:sp>
        <p:nvSpPr>
          <p:cNvPr id="2" name="직사각형 1">
            <a:extLst>
              <a:ext uri="{FF2B5EF4-FFF2-40B4-BE49-F238E27FC236}">
                <a16:creationId xmlns:a16="http://schemas.microsoft.com/office/drawing/2014/main" id="{528C1C05-F779-4E9D-BF48-7551D954D200}"/>
              </a:ext>
            </a:extLst>
          </p:cNvPr>
          <p:cNvSpPr/>
          <p:nvPr/>
        </p:nvSpPr>
        <p:spPr>
          <a:xfrm>
            <a:off x="5940366" y="3586480"/>
            <a:ext cx="3074426" cy="312575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lang="ko-KR" altLang="en-US">
              <a:solidFill>
                <a:schemeClr val="tx1"/>
              </a:solidFill>
              <a:latin typeface="MD개성체" panose="020B0600000101010101" charset="-127"/>
              <a:ea typeface="MD개성체" panose="020B0600000101010101" charset="-127"/>
            </a:endParaRPr>
          </a:p>
        </p:txBody>
      </p:sp>
      <p:sp>
        <p:nvSpPr>
          <p:cNvPr id="125" name="직사각형 124">
            <a:extLst>
              <a:ext uri="{FF2B5EF4-FFF2-40B4-BE49-F238E27FC236}">
                <a16:creationId xmlns:a16="http://schemas.microsoft.com/office/drawing/2014/main" id="{582F74A7-A8A1-49BC-9F4C-5FA5914127ED}"/>
              </a:ext>
            </a:extLst>
          </p:cNvPr>
          <p:cNvSpPr/>
          <p:nvPr/>
        </p:nvSpPr>
        <p:spPr>
          <a:xfrm>
            <a:off x="5970120" y="3591392"/>
            <a:ext cx="3044672" cy="3139321"/>
          </a:xfrm>
          <a:prstGeom prst="rect">
            <a:avLst/>
          </a:prstGeom>
        </p:spPr>
        <p:txBody>
          <a:bodyPr wrap="square">
            <a:spAutoFit/>
          </a:bodyPr>
          <a:lstStyle/>
          <a:p>
            <a:pPr marL="285750" indent="-285750">
              <a:buFont typeface="Arial" panose="020B0604020202020204" pitchFamily="34" charset="0"/>
              <a:buChar char="•"/>
            </a:pPr>
            <a:r>
              <a:rPr lang="en-US" altLang="ko-KR">
                <a:latin typeface="MD개성체" panose="020B0600000101010101" charset="-127"/>
                <a:ea typeface="MD개성체" panose="020B0600000101010101" charset="-127"/>
              </a:rPr>
              <a:t>Reference</a:t>
            </a:r>
            <a:r>
              <a:rPr lang="ko-KR" altLang="en-US">
                <a:latin typeface="MD개성체" panose="020B0600000101010101" charset="-127"/>
                <a:ea typeface="MD개성체" panose="020B0600000101010101" charset="-127"/>
              </a:rPr>
              <a:t> </a:t>
            </a:r>
            <a:r>
              <a:rPr lang="en-US" altLang="ko-KR">
                <a:latin typeface="MD개성체" panose="020B0600000101010101" charset="-127"/>
                <a:ea typeface="MD개성체" panose="020B0600000101010101" charset="-127"/>
              </a:rPr>
              <a:t>Vsens is 0 V</a:t>
            </a:r>
          </a:p>
          <a:p>
            <a:pPr marL="285750" indent="-285750">
              <a:buFont typeface="Arial" panose="020B0604020202020204" pitchFamily="34" charset="0"/>
              <a:buChar char="•"/>
            </a:pPr>
            <a:r>
              <a:rPr lang="en-US" altLang="ko-KR">
                <a:latin typeface="MD개성체" panose="020B0600000101010101" charset="-127"/>
                <a:ea typeface="MD개성체" panose="020B0600000101010101" charset="-127"/>
              </a:rPr>
              <a:t>At</a:t>
            </a:r>
            <a:r>
              <a:rPr lang="ko-KR" altLang="en-US">
                <a:latin typeface="MD개성체" panose="020B0600000101010101" charset="-127"/>
                <a:ea typeface="MD개성체" panose="020B0600000101010101" charset="-127"/>
              </a:rPr>
              <a:t> </a:t>
            </a:r>
            <a:r>
              <a:rPr lang="en-US" altLang="ko-KR">
                <a:latin typeface="MD개성체" panose="020B0600000101010101" charset="-127"/>
                <a:ea typeface="MD개성체" panose="020B0600000101010101" charset="-127"/>
              </a:rPr>
              <a:t>this</a:t>
            </a:r>
            <a:r>
              <a:rPr lang="ko-KR" altLang="en-US">
                <a:latin typeface="MD개성체" panose="020B0600000101010101" charset="-127"/>
                <a:ea typeface="MD개성체" panose="020B0600000101010101" charset="-127"/>
              </a:rPr>
              <a:t> </a:t>
            </a:r>
            <a:r>
              <a:rPr lang="en-US" altLang="ko-KR">
                <a:latin typeface="MD개성체" panose="020B0600000101010101" charset="-127"/>
                <a:ea typeface="MD개성체" panose="020B0600000101010101" charset="-127"/>
              </a:rPr>
              <a:t>time,</a:t>
            </a:r>
            <a:r>
              <a:rPr lang="ko-KR" altLang="en-US">
                <a:latin typeface="MD개성체" panose="020B0600000101010101" charset="-127"/>
                <a:ea typeface="MD개성체" panose="020B0600000101010101" charset="-127"/>
              </a:rPr>
              <a:t> </a:t>
            </a:r>
            <a:r>
              <a:rPr lang="en-US" altLang="ko-KR">
                <a:latin typeface="MD개성체" panose="020B0600000101010101" charset="-127"/>
                <a:ea typeface="MD개성체" panose="020B0600000101010101" charset="-127"/>
              </a:rPr>
              <a:t>operation</a:t>
            </a:r>
            <a:r>
              <a:rPr lang="ko-KR" altLang="en-US">
                <a:latin typeface="MD개성체" panose="020B0600000101010101" charset="-127"/>
                <a:ea typeface="MD개성체" panose="020B0600000101010101" charset="-127"/>
              </a:rPr>
              <a:t> </a:t>
            </a:r>
            <a:r>
              <a:rPr lang="en-US" altLang="ko-KR">
                <a:latin typeface="MD개성체" panose="020B0600000101010101" charset="-127"/>
                <a:ea typeface="MD개성체" panose="020B0600000101010101" charset="-127"/>
              </a:rPr>
              <a:t>voltage</a:t>
            </a:r>
            <a:r>
              <a:rPr lang="ko-KR" altLang="en-US">
                <a:latin typeface="MD개성체" panose="020B0600000101010101" charset="-127"/>
                <a:ea typeface="MD개성체" panose="020B0600000101010101" charset="-127"/>
              </a:rPr>
              <a:t> </a:t>
            </a:r>
            <a:r>
              <a:rPr lang="en-US" altLang="ko-KR">
                <a:latin typeface="MD개성체" panose="020B0600000101010101" charset="-127"/>
                <a:ea typeface="MD개성체" panose="020B0600000101010101" charset="-127"/>
              </a:rPr>
              <a:t>is</a:t>
            </a:r>
            <a:r>
              <a:rPr lang="ko-KR" altLang="en-US">
                <a:latin typeface="MD개성체" panose="020B0600000101010101" charset="-127"/>
                <a:ea typeface="MD개성체" panose="020B0600000101010101" charset="-127"/>
              </a:rPr>
              <a:t> </a:t>
            </a:r>
            <a:r>
              <a:rPr lang="en-US" altLang="ko-KR">
                <a:latin typeface="MD개성체" panose="020B0600000101010101" charset="-127"/>
                <a:ea typeface="MD개성체" panose="020B0600000101010101" charset="-127"/>
              </a:rPr>
              <a:t>5.1</a:t>
            </a:r>
            <a:r>
              <a:rPr lang="ko-KR" altLang="en-US">
                <a:latin typeface="MD개성체" panose="020B0600000101010101" charset="-127"/>
                <a:ea typeface="MD개성체" panose="020B0600000101010101" charset="-127"/>
              </a:rPr>
              <a:t> </a:t>
            </a:r>
            <a:r>
              <a:rPr lang="en-US" altLang="ko-KR">
                <a:latin typeface="MD개성체" panose="020B0600000101010101" charset="-127"/>
                <a:ea typeface="MD개성체" panose="020B0600000101010101" charset="-127"/>
              </a:rPr>
              <a:t>V</a:t>
            </a:r>
          </a:p>
          <a:p>
            <a:pPr marL="285750" indent="-285750">
              <a:buFont typeface="Arial" panose="020B0604020202020204" pitchFamily="34" charset="0"/>
              <a:buChar char="•"/>
            </a:pPr>
            <a:endParaRPr lang="en-US" altLang="ko-KR">
              <a:latin typeface="MD개성체" panose="020B0600000101010101" charset="-127"/>
              <a:ea typeface="MD개성체" panose="020B0600000101010101" charset="-127"/>
            </a:endParaRPr>
          </a:p>
          <a:p>
            <a:pPr marL="285750" indent="-285750">
              <a:buFont typeface="Arial" panose="020B0604020202020204" pitchFamily="34" charset="0"/>
              <a:buChar char="•"/>
            </a:pPr>
            <a:r>
              <a:rPr lang="en-US" altLang="ko-KR">
                <a:latin typeface="MD개성체" panose="020B0600000101010101" charset="-127"/>
                <a:ea typeface="MD개성체" panose="020B0600000101010101" charset="-127"/>
              </a:rPr>
              <a:t>When Vsens increase, operation voltage decrease.</a:t>
            </a:r>
          </a:p>
          <a:p>
            <a:pPr marL="285750" indent="-285750">
              <a:buFont typeface="Arial" panose="020B0604020202020204" pitchFamily="34" charset="0"/>
              <a:buChar char="•"/>
            </a:pPr>
            <a:endParaRPr lang="en-US" altLang="ko-KR">
              <a:latin typeface="MD개성체" panose="020B0600000101010101" charset="-127"/>
              <a:ea typeface="MD개성체" panose="020B0600000101010101" charset="-127"/>
            </a:endParaRPr>
          </a:p>
          <a:p>
            <a:pPr marL="285750" indent="-285750">
              <a:buFont typeface="Arial" panose="020B0604020202020204" pitchFamily="34" charset="0"/>
              <a:buChar char="•"/>
            </a:pPr>
            <a:r>
              <a:rPr lang="en-US" altLang="ko-KR">
                <a:latin typeface="MD개성체" panose="020B0600000101010101" charset="-127"/>
                <a:ea typeface="MD개성체" panose="020B0600000101010101" charset="-127"/>
              </a:rPr>
              <a:t>If the operating point is shifted, the output becomes smaller.</a:t>
            </a:r>
            <a:endParaRPr lang="ko-KR" altLang="en-US">
              <a:latin typeface="MD개성체" panose="020B0600000101010101" charset="-127"/>
              <a:ea typeface="MD개성체" panose="020B0600000101010101" charset="-127"/>
            </a:endParaRPr>
          </a:p>
        </p:txBody>
      </p:sp>
      <p:pic>
        <p:nvPicPr>
          <p:cNvPr id="127" name="그림 126">
            <a:extLst>
              <a:ext uri="{FF2B5EF4-FFF2-40B4-BE49-F238E27FC236}">
                <a16:creationId xmlns:a16="http://schemas.microsoft.com/office/drawing/2014/main" id="{DB790EFC-7A00-4701-838A-95AC0888EE0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25889" y="264002"/>
            <a:ext cx="6452142" cy="2733868"/>
          </a:xfrm>
          <a:prstGeom prst="rect">
            <a:avLst/>
          </a:prstGeom>
        </p:spPr>
      </p:pic>
      <p:sp>
        <p:nvSpPr>
          <p:cNvPr id="128" name="슬라이드 번호 개체 틀 127">
            <a:extLst>
              <a:ext uri="{FF2B5EF4-FFF2-40B4-BE49-F238E27FC236}">
                <a16:creationId xmlns:a16="http://schemas.microsoft.com/office/drawing/2014/main" id="{093C81A6-5FDD-4956-A9CB-0F58A46B910E}"/>
              </a:ext>
            </a:extLst>
          </p:cNvPr>
          <p:cNvSpPr>
            <a:spLocks noGrp="1"/>
          </p:cNvSpPr>
          <p:nvPr>
            <p:ph type="sldNum" sz="quarter" idx="12"/>
          </p:nvPr>
        </p:nvSpPr>
        <p:spPr/>
        <p:txBody>
          <a:bodyPr/>
          <a:lstStyle/>
          <a:p>
            <a:fld id="{3E1B2271-7270-4847-A187-0347B546C059}" type="slidenum">
              <a:rPr lang="ko-KR" altLang="en-US" smtClean="0">
                <a:latin typeface="MD개성체" panose="020B0600000101010101" charset="-127"/>
                <a:ea typeface="MD개성체" panose="020B0600000101010101" charset="-127"/>
              </a:rPr>
              <a:t>7</a:t>
            </a:fld>
            <a:endParaRPr lang="ko-KR" altLang="en-US">
              <a:latin typeface="MD개성체" panose="020B0600000101010101" charset="-127"/>
              <a:ea typeface="MD개성체" panose="020B0600000101010101" charset="-127"/>
            </a:endParaRPr>
          </a:p>
        </p:txBody>
      </p:sp>
      <p:pic>
        <p:nvPicPr>
          <p:cNvPr id="11" name="그림 10">
            <a:extLst>
              <a:ext uri="{FF2B5EF4-FFF2-40B4-BE49-F238E27FC236}">
                <a16:creationId xmlns:a16="http://schemas.microsoft.com/office/drawing/2014/main" id="{92E32232-593C-4FE1-9E90-2715A64938C8}"/>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r="34803" b="31063"/>
          <a:stretch/>
        </p:blipFill>
        <p:spPr>
          <a:xfrm>
            <a:off x="1221782" y="3215134"/>
            <a:ext cx="5106960" cy="3766868"/>
          </a:xfrm>
          <a:prstGeom prst="rect">
            <a:avLst/>
          </a:prstGeom>
        </p:spPr>
      </p:pic>
    </p:spTree>
    <p:extLst>
      <p:ext uri="{BB962C8B-B14F-4D97-AF65-F5344CB8AC3E}">
        <p14:creationId xmlns:p14="http://schemas.microsoft.com/office/powerpoint/2010/main" val="24661071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그림 2"/>
          <p:cNvPicPr/>
          <p:nvPr/>
        </p:nvPicPr>
        <p:blipFill>
          <a:blip r:embed="rId4"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cxnSp>
        <p:nvCxnSpPr>
          <p:cNvPr id="4" name="직선 연결선 3"/>
          <p:cNvCxnSpPr/>
          <p:nvPr/>
        </p:nvCxnSpPr>
        <p:spPr>
          <a:xfrm>
            <a:off x="259784" y="2609502"/>
            <a:ext cx="724032" cy="0"/>
          </a:xfrm>
          <a:prstGeom prst="line">
            <a:avLst/>
          </a:prstGeom>
          <a:l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84721" y="900374"/>
            <a:ext cx="1430310" cy="1461125"/>
          </a:xfrm>
          <a:prstGeom prst="rect">
            <a:avLst/>
          </a:prstGeom>
        </p:spPr>
        <p:txBody>
          <a:bodyPr vert="horz" lIns="91440" tIns="45720" rIns="91440" bIns="45720" rtlCol="0">
            <a:noAutofit/>
          </a:bodyPr>
          <a:lstStyle>
            <a:defPPr>
              <a:defRPr lang="ko-KR"/>
            </a:defPPr>
            <a:lvl1pPr indent="0">
              <a:lnSpc>
                <a:spcPct val="100000"/>
              </a:lnSpc>
              <a:spcBef>
                <a:spcPts val="1000"/>
              </a:spcBef>
              <a:buFont typeface="Arial" panose="020B0604020202020204" pitchFamily="34" charset="0"/>
              <a:buNone/>
              <a:defRPr sz="1100">
                <a:ln>
                  <a:solidFill>
                    <a:schemeClr val="accent1">
                      <a:alpha val="0"/>
                    </a:schemeClr>
                  </a:solidFill>
                </a:ln>
                <a:solidFill>
                  <a:schemeClr val="bg1"/>
                </a:solidFill>
                <a:latin typeface="-윤고딕330" panose="02030504000101010101" pitchFamily="18" charset="-127"/>
                <a:ea typeface="-윤고딕330" panose="02030504000101010101" pitchFamily="18" charset="-127"/>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ltLang="ko-KR" sz="2400" dirty="0">
                <a:solidFill>
                  <a:schemeClr val="accent1">
                    <a:lumMod val="75000"/>
                  </a:schemeClr>
                </a:solidFill>
                <a:latin typeface="MD개성체" panose="02020603020101020101" pitchFamily="18" charset="-127"/>
                <a:ea typeface="MD개성체" panose="02020603020101020101" pitchFamily="18" charset="-127"/>
              </a:rPr>
              <a:t>02.</a:t>
            </a:r>
          </a:p>
          <a:p>
            <a:r>
              <a:rPr lang="en-US" altLang="ko-KR" sz="1800" dirty="0">
                <a:solidFill>
                  <a:schemeClr val="accent1">
                    <a:lumMod val="75000"/>
                  </a:schemeClr>
                </a:solidFill>
                <a:latin typeface="MD개성체" panose="02020603020101020101" pitchFamily="18" charset="-127"/>
                <a:ea typeface="MD개성체" panose="02020603020101020101" pitchFamily="18" charset="-127"/>
              </a:rPr>
              <a:t>Simulation</a:t>
            </a:r>
            <a:endParaRPr lang="ko-KR" altLang="en-US" sz="1800" dirty="0">
              <a:solidFill>
                <a:schemeClr val="accent1">
                  <a:lumMod val="75000"/>
                </a:schemeClr>
              </a:solidFill>
              <a:latin typeface="MD개성체" panose="02020603020101020101" pitchFamily="18" charset="-127"/>
              <a:ea typeface="MD개성체" panose="02020603020101020101" pitchFamily="18" charset="-127"/>
            </a:endParaRPr>
          </a:p>
        </p:txBody>
      </p:sp>
      <p:cxnSp>
        <p:nvCxnSpPr>
          <p:cNvPr id="6" name="직선 연결선 5"/>
          <p:cNvCxnSpPr/>
          <p:nvPr/>
        </p:nvCxnSpPr>
        <p:spPr>
          <a:xfrm>
            <a:off x="259784" y="639590"/>
            <a:ext cx="724032" cy="0"/>
          </a:xfrm>
          <a:prstGeom prst="line">
            <a:avLst/>
          </a:prstGeom>
          <a:l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 name="직사각형 7"/>
          <p:cNvSpPr/>
          <p:nvPr/>
        </p:nvSpPr>
        <p:spPr>
          <a:xfrm>
            <a:off x="6696636" y="6598024"/>
            <a:ext cx="2447364" cy="2599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TextBox 9"/>
          <p:cNvSpPr txBox="1"/>
          <p:nvPr/>
        </p:nvSpPr>
        <p:spPr>
          <a:xfrm>
            <a:off x="1836614" y="206188"/>
            <a:ext cx="2511268" cy="369332"/>
          </a:xfrm>
          <a:prstGeom prst="rect">
            <a:avLst/>
          </a:prstGeom>
          <a:noFill/>
        </p:spPr>
        <p:txBody>
          <a:bodyPr wrap="square" rtlCol="0">
            <a:spAutoFit/>
          </a:bodyPr>
          <a:lstStyle/>
          <a:p>
            <a:pPr marL="285750" indent="-285750">
              <a:buFont typeface="Wingdings" panose="05000000000000000000" pitchFamily="2" charset="2"/>
              <a:buChar char="u"/>
            </a:pPr>
            <a:r>
              <a:rPr lang="en-US" altLang="ko-KR" b="1" dirty="0">
                <a:latin typeface="MD개성체" panose="02020603020101020101" pitchFamily="18" charset="-127"/>
                <a:ea typeface="MD개성체" panose="02020603020101020101" pitchFamily="18" charset="-127"/>
              </a:rPr>
              <a:t>Circuit Ⅰ</a:t>
            </a:r>
            <a:endParaRPr lang="ko-KR" altLang="en-US" b="1" dirty="0">
              <a:latin typeface="MD개성체" panose="02020603020101020101" pitchFamily="18" charset="-127"/>
              <a:ea typeface="MD개성체" panose="02020603020101020101" pitchFamily="18" charset="-127"/>
            </a:endParaRPr>
          </a:p>
        </p:txBody>
      </p:sp>
      <p:graphicFrame>
        <p:nvGraphicFramePr>
          <p:cNvPr id="123" name="개체 122"/>
          <p:cNvGraphicFramePr>
            <a:graphicFrameLocks noChangeAspect="1"/>
          </p:cNvGraphicFramePr>
          <p:nvPr>
            <p:extLst>
              <p:ext uri="{D42A27DB-BD31-4B8C-83A1-F6EECF244321}">
                <p14:modId xmlns:p14="http://schemas.microsoft.com/office/powerpoint/2010/main" val="1946505074"/>
              </p:ext>
            </p:extLst>
          </p:nvPr>
        </p:nvGraphicFramePr>
        <p:xfrm>
          <a:off x="1480353" y="2791778"/>
          <a:ext cx="5802210" cy="4044452"/>
        </p:xfrm>
        <a:graphic>
          <a:graphicData uri="http://schemas.openxmlformats.org/presentationml/2006/ole">
            <mc:AlternateContent xmlns:mc="http://schemas.openxmlformats.org/markup-compatibility/2006">
              <mc:Choice xmlns:v="urn:schemas-microsoft-com:vml" Requires="v">
                <p:oleObj spid="_x0000_s5165" name="Graph" r:id="rId5" imgW="4145760" imgH="2890080" progId="Origin50.Graph">
                  <p:embed/>
                </p:oleObj>
              </mc:Choice>
              <mc:Fallback>
                <p:oleObj name="Graph" r:id="rId5" imgW="4145760" imgH="2890080" progId="Origin50.Graph">
                  <p:embed/>
                  <p:pic>
                    <p:nvPicPr>
                      <p:cNvPr id="123" name="개체 122"/>
                      <p:cNvPicPr>
                        <a:picLocks noChangeAspect="1" noChangeArrowheads="1"/>
                      </p:cNvPicPr>
                      <p:nvPr/>
                    </p:nvPicPr>
                    <p:blipFill>
                      <a:blip r:embed="rId6"/>
                      <a:srcRect/>
                      <a:stretch>
                        <a:fillRect/>
                      </a:stretch>
                    </p:blipFill>
                    <p:spPr bwMode="auto">
                      <a:xfrm>
                        <a:off x="1480353" y="2791778"/>
                        <a:ext cx="5802210" cy="4044452"/>
                      </a:xfrm>
                      <a:prstGeom prst="rect">
                        <a:avLst/>
                      </a:prstGeom>
                      <a:noFill/>
                      <a:ln>
                        <a:noFill/>
                      </a:ln>
                      <a:extLst/>
                    </p:spPr>
                  </p:pic>
                </p:oleObj>
              </mc:Fallback>
            </mc:AlternateContent>
          </a:graphicData>
        </a:graphic>
      </p:graphicFrame>
      <p:sp>
        <p:nvSpPr>
          <p:cNvPr id="126" name="TextBox 125">
            <a:extLst>
              <a:ext uri="{FF2B5EF4-FFF2-40B4-BE49-F238E27FC236}">
                <a16:creationId xmlns:a16="http://schemas.microsoft.com/office/drawing/2014/main" id="{1C74ECE2-7845-4DF6-A744-DECFAC89C960}"/>
              </a:ext>
            </a:extLst>
          </p:cNvPr>
          <p:cNvSpPr txBox="1"/>
          <p:nvPr/>
        </p:nvSpPr>
        <p:spPr>
          <a:xfrm>
            <a:off x="6511216" y="4871051"/>
            <a:ext cx="2578274" cy="1200329"/>
          </a:xfrm>
          <a:prstGeom prst="rect">
            <a:avLst/>
          </a:prstGeom>
          <a:solidFill>
            <a:schemeClr val="bg1">
              <a:lumMod val="95000"/>
            </a:schemeClr>
          </a:solidFill>
        </p:spPr>
        <p:txBody>
          <a:bodyPr wrap="square" rtlCol="0">
            <a:spAutoFit/>
          </a:bodyPr>
          <a:lstStyle/>
          <a:p>
            <a:r>
              <a:rPr lang="en-US" altLang="ko-KR">
                <a:latin typeface="MD개성체" panose="020B0600000101010101" charset="-127"/>
                <a:ea typeface="MD개성체" panose="020B0600000101010101" charset="-127"/>
              </a:rPr>
              <a:t>Input voltage : sine wave with amplitude of 0.1 V</a:t>
            </a:r>
          </a:p>
          <a:p>
            <a:r>
              <a:rPr lang="en-US" altLang="ko-KR">
                <a:latin typeface="MD개성체" panose="020B0600000101010101" charset="-127"/>
                <a:ea typeface="MD개성체" panose="020B0600000101010101" charset="-127"/>
              </a:rPr>
              <a:t>Frequency : 1 kHz</a:t>
            </a:r>
            <a:endParaRPr lang="ko-KR" altLang="en-US">
              <a:latin typeface="MD개성체" panose="020B0600000101010101" charset="-127"/>
              <a:ea typeface="MD개성체" panose="020B0600000101010101" charset="-127"/>
            </a:endParaRPr>
          </a:p>
        </p:txBody>
      </p:sp>
      <p:pic>
        <p:nvPicPr>
          <p:cNvPr id="240" name="그림 239">
            <a:extLst>
              <a:ext uri="{FF2B5EF4-FFF2-40B4-BE49-F238E27FC236}">
                <a16:creationId xmlns:a16="http://schemas.microsoft.com/office/drawing/2014/main" id="{6D840618-C4D9-4E5D-AC37-54024E636B2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225889" y="264002"/>
            <a:ext cx="6452142" cy="2733868"/>
          </a:xfrm>
          <a:prstGeom prst="rect">
            <a:avLst/>
          </a:prstGeom>
        </p:spPr>
      </p:pic>
      <p:sp>
        <p:nvSpPr>
          <p:cNvPr id="241" name="슬라이드 번호 개체 틀 240">
            <a:extLst>
              <a:ext uri="{FF2B5EF4-FFF2-40B4-BE49-F238E27FC236}">
                <a16:creationId xmlns:a16="http://schemas.microsoft.com/office/drawing/2014/main" id="{F1B86496-E119-4119-B5FE-A7A991BD5496}"/>
              </a:ext>
            </a:extLst>
          </p:cNvPr>
          <p:cNvSpPr>
            <a:spLocks noGrp="1"/>
          </p:cNvSpPr>
          <p:nvPr>
            <p:ph type="sldNum" sz="quarter" idx="12"/>
          </p:nvPr>
        </p:nvSpPr>
        <p:spPr/>
        <p:txBody>
          <a:bodyPr/>
          <a:lstStyle/>
          <a:p>
            <a:fld id="{3E1B2271-7270-4847-A187-0347B546C059}" type="slidenum">
              <a:rPr lang="ko-KR" altLang="en-US" smtClean="0"/>
              <a:t>8</a:t>
            </a:fld>
            <a:endParaRPr lang="ko-KR" altLang="en-US"/>
          </a:p>
        </p:txBody>
      </p:sp>
    </p:spTree>
    <p:extLst>
      <p:ext uri="{BB962C8B-B14F-4D97-AF65-F5344CB8AC3E}">
        <p14:creationId xmlns:p14="http://schemas.microsoft.com/office/powerpoint/2010/main" val="32392150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 name="그림 128">
            <a:extLst>
              <a:ext uri="{FF2B5EF4-FFF2-40B4-BE49-F238E27FC236}">
                <a16:creationId xmlns:a16="http://schemas.microsoft.com/office/drawing/2014/main" id="{6709F8E7-30C3-4997-BC3A-F0906213848C}"/>
              </a:ext>
            </a:extLst>
          </p:cNvPr>
          <p:cNvPicPr/>
          <p:nvPr/>
        </p:nvPicPr>
        <p:blipFill>
          <a:blip r:embed="rId4"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cxnSp>
        <p:nvCxnSpPr>
          <p:cNvPr id="4" name="직선 연결선 3"/>
          <p:cNvCxnSpPr/>
          <p:nvPr/>
        </p:nvCxnSpPr>
        <p:spPr>
          <a:xfrm>
            <a:off x="259784" y="2609502"/>
            <a:ext cx="724032" cy="0"/>
          </a:xfrm>
          <a:prstGeom prst="line">
            <a:avLst/>
          </a:prstGeom>
          <a:l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84721" y="900374"/>
            <a:ext cx="1430310" cy="1461125"/>
          </a:xfrm>
          <a:prstGeom prst="rect">
            <a:avLst/>
          </a:prstGeom>
        </p:spPr>
        <p:txBody>
          <a:bodyPr vert="horz" lIns="91440" tIns="45720" rIns="91440" bIns="45720" rtlCol="0">
            <a:noAutofit/>
          </a:bodyPr>
          <a:lstStyle>
            <a:defPPr>
              <a:defRPr lang="ko-KR"/>
            </a:defPPr>
            <a:lvl1pPr indent="0">
              <a:lnSpc>
                <a:spcPct val="100000"/>
              </a:lnSpc>
              <a:spcBef>
                <a:spcPts val="1000"/>
              </a:spcBef>
              <a:buFont typeface="Arial" panose="020B0604020202020204" pitchFamily="34" charset="0"/>
              <a:buNone/>
              <a:defRPr sz="1100">
                <a:ln>
                  <a:solidFill>
                    <a:schemeClr val="accent1">
                      <a:alpha val="0"/>
                    </a:schemeClr>
                  </a:solidFill>
                </a:ln>
                <a:solidFill>
                  <a:schemeClr val="bg1"/>
                </a:solidFill>
                <a:latin typeface="-윤고딕330" panose="02030504000101010101" pitchFamily="18" charset="-127"/>
                <a:ea typeface="-윤고딕330" panose="02030504000101010101" pitchFamily="18" charset="-127"/>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ltLang="ko-KR" sz="2400" dirty="0">
                <a:solidFill>
                  <a:schemeClr val="accent1">
                    <a:lumMod val="75000"/>
                  </a:schemeClr>
                </a:solidFill>
                <a:latin typeface="MD개성체" panose="02020603020101020101" pitchFamily="18" charset="-127"/>
                <a:ea typeface="MD개성체" panose="02020603020101020101" pitchFamily="18" charset="-127"/>
              </a:rPr>
              <a:t>02.</a:t>
            </a:r>
          </a:p>
          <a:p>
            <a:r>
              <a:rPr lang="en-US" altLang="ko-KR" sz="1800" dirty="0">
                <a:solidFill>
                  <a:schemeClr val="accent1">
                    <a:lumMod val="75000"/>
                  </a:schemeClr>
                </a:solidFill>
                <a:latin typeface="MD개성체" panose="02020603020101020101" pitchFamily="18" charset="-127"/>
                <a:ea typeface="MD개성체" panose="02020603020101020101" pitchFamily="18" charset="-127"/>
              </a:rPr>
              <a:t>Simulation</a:t>
            </a:r>
            <a:endParaRPr lang="ko-KR" altLang="en-US" sz="1800" dirty="0">
              <a:solidFill>
                <a:schemeClr val="accent1">
                  <a:lumMod val="75000"/>
                </a:schemeClr>
              </a:solidFill>
              <a:latin typeface="MD개성체" panose="02020603020101020101" pitchFamily="18" charset="-127"/>
              <a:ea typeface="MD개성체" panose="02020603020101020101" pitchFamily="18" charset="-127"/>
            </a:endParaRPr>
          </a:p>
        </p:txBody>
      </p:sp>
      <p:cxnSp>
        <p:nvCxnSpPr>
          <p:cNvPr id="6" name="직선 연결선 5"/>
          <p:cNvCxnSpPr/>
          <p:nvPr/>
        </p:nvCxnSpPr>
        <p:spPr>
          <a:xfrm>
            <a:off x="259784" y="639590"/>
            <a:ext cx="724032" cy="0"/>
          </a:xfrm>
          <a:prstGeom prst="line">
            <a:avLst/>
          </a:prstGeom>
          <a:l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 name="직사각형 7"/>
          <p:cNvSpPr/>
          <p:nvPr/>
        </p:nvSpPr>
        <p:spPr>
          <a:xfrm>
            <a:off x="6696636" y="6598024"/>
            <a:ext cx="2447364" cy="2599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TextBox 9"/>
          <p:cNvSpPr txBox="1"/>
          <p:nvPr/>
        </p:nvSpPr>
        <p:spPr>
          <a:xfrm>
            <a:off x="1836614" y="206188"/>
            <a:ext cx="2511268" cy="369332"/>
          </a:xfrm>
          <a:prstGeom prst="rect">
            <a:avLst/>
          </a:prstGeom>
          <a:noFill/>
        </p:spPr>
        <p:txBody>
          <a:bodyPr wrap="square" rtlCol="0">
            <a:spAutoFit/>
          </a:bodyPr>
          <a:lstStyle/>
          <a:p>
            <a:pPr marL="285750" indent="-285750">
              <a:buFont typeface="Wingdings" panose="05000000000000000000" pitchFamily="2" charset="2"/>
              <a:buChar char="u"/>
            </a:pPr>
            <a:r>
              <a:rPr lang="en-US" altLang="ko-KR" b="1" dirty="0">
                <a:latin typeface="MD개성체" panose="02020603020101020101" pitchFamily="18" charset="-127"/>
                <a:ea typeface="MD개성체" panose="02020603020101020101" pitchFamily="18" charset="-127"/>
              </a:rPr>
              <a:t>Circuit Ⅰ</a:t>
            </a:r>
            <a:endParaRPr lang="ko-KR" altLang="en-US" b="1" dirty="0">
              <a:latin typeface="MD개성체" panose="02020603020101020101" pitchFamily="18" charset="-127"/>
              <a:ea typeface="MD개성체" panose="02020603020101020101" pitchFamily="18" charset="-127"/>
            </a:endParaRPr>
          </a:p>
        </p:txBody>
      </p:sp>
      <p:graphicFrame>
        <p:nvGraphicFramePr>
          <p:cNvPr id="124" name="개체 123"/>
          <p:cNvGraphicFramePr>
            <a:graphicFrameLocks noChangeAspect="1"/>
          </p:cNvGraphicFramePr>
          <p:nvPr>
            <p:extLst>
              <p:ext uri="{D42A27DB-BD31-4B8C-83A1-F6EECF244321}">
                <p14:modId xmlns:p14="http://schemas.microsoft.com/office/powerpoint/2010/main" val="1692088482"/>
              </p:ext>
            </p:extLst>
          </p:nvPr>
        </p:nvGraphicFramePr>
        <p:xfrm>
          <a:off x="1392238" y="3165475"/>
          <a:ext cx="5241925" cy="3652838"/>
        </p:xfrm>
        <a:graphic>
          <a:graphicData uri="http://schemas.openxmlformats.org/presentationml/2006/ole">
            <mc:AlternateContent xmlns:mc="http://schemas.openxmlformats.org/markup-compatibility/2006">
              <mc:Choice xmlns:v="urn:schemas-microsoft-com:vml" Requires="v">
                <p:oleObj spid="_x0000_s6189" name="Graph" r:id="rId5" imgW="4145760" imgH="2890080" progId="Origin50.Graph">
                  <p:embed/>
                </p:oleObj>
              </mc:Choice>
              <mc:Fallback>
                <p:oleObj name="Graph" r:id="rId5" imgW="4145760" imgH="2890080" progId="Origin50.Graph">
                  <p:embed/>
                  <p:pic>
                    <p:nvPicPr>
                      <p:cNvPr id="124" name="개체 12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92238" y="3165475"/>
                        <a:ext cx="5241925" cy="365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6" name="직사각형 125">
            <a:extLst>
              <a:ext uri="{FF2B5EF4-FFF2-40B4-BE49-F238E27FC236}">
                <a16:creationId xmlns:a16="http://schemas.microsoft.com/office/drawing/2014/main" id="{64F2F5A8-C2C8-4EA3-97FE-3F0A3EB9702F}"/>
              </a:ext>
            </a:extLst>
          </p:cNvPr>
          <p:cNvSpPr/>
          <p:nvPr/>
        </p:nvSpPr>
        <p:spPr>
          <a:xfrm>
            <a:off x="6203224" y="4153119"/>
            <a:ext cx="2718864" cy="137758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lang="ko-KR" altLang="en-US">
              <a:solidFill>
                <a:schemeClr val="tx1"/>
              </a:solidFill>
              <a:latin typeface="MD개성체" panose="020B0600000101010101" charset="-127"/>
              <a:ea typeface="MD개성체" panose="020B0600000101010101" charset="-127"/>
            </a:endParaRPr>
          </a:p>
        </p:txBody>
      </p:sp>
      <p:sp>
        <p:nvSpPr>
          <p:cNvPr id="2" name="직사각형 1">
            <a:extLst>
              <a:ext uri="{FF2B5EF4-FFF2-40B4-BE49-F238E27FC236}">
                <a16:creationId xmlns:a16="http://schemas.microsoft.com/office/drawing/2014/main" id="{688928E7-7B31-4932-AAB1-1C54B09E9423}"/>
              </a:ext>
            </a:extLst>
          </p:cNvPr>
          <p:cNvSpPr/>
          <p:nvPr/>
        </p:nvSpPr>
        <p:spPr>
          <a:xfrm>
            <a:off x="6203224" y="4241747"/>
            <a:ext cx="2718864" cy="1200329"/>
          </a:xfrm>
          <a:prstGeom prst="rect">
            <a:avLst/>
          </a:prstGeom>
        </p:spPr>
        <p:txBody>
          <a:bodyPr wrap="square">
            <a:spAutoFit/>
          </a:bodyPr>
          <a:lstStyle/>
          <a:p>
            <a:pPr algn="ctr"/>
            <a:r>
              <a:rPr lang="ko-KR" altLang="en-US">
                <a:latin typeface="MD개성체" panose="020B0600000101010101" charset="-127"/>
                <a:ea typeface="MD개성체" panose="020B0600000101010101" charset="-127"/>
              </a:rPr>
              <a:t>Different taste materials get</a:t>
            </a:r>
            <a:endParaRPr lang="en-US" altLang="ko-KR">
              <a:latin typeface="MD개성체" panose="020B0600000101010101" charset="-127"/>
              <a:ea typeface="MD개성체" panose="020B0600000101010101" charset="-127"/>
            </a:endParaRPr>
          </a:p>
          <a:p>
            <a:pPr algn="ctr"/>
            <a:r>
              <a:rPr lang="ko-KR" altLang="en-US">
                <a:latin typeface="MD개성체" panose="020B0600000101010101" charset="-127"/>
                <a:ea typeface="MD개성체" panose="020B0600000101010101" charset="-127"/>
              </a:rPr>
              <a:t>different gains for each.</a:t>
            </a:r>
          </a:p>
        </p:txBody>
      </p:sp>
      <p:pic>
        <p:nvPicPr>
          <p:cNvPr id="128" name="그림 127">
            <a:extLst>
              <a:ext uri="{FF2B5EF4-FFF2-40B4-BE49-F238E27FC236}">
                <a16:creationId xmlns:a16="http://schemas.microsoft.com/office/drawing/2014/main" id="{4F1707CE-8DBA-4854-9A3E-DC1F8153800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225889" y="264002"/>
            <a:ext cx="6452142" cy="2733868"/>
          </a:xfrm>
          <a:prstGeom prst="rect">
            <a:avLst/>
          </a:prstGeom>
        </p:spPr>
      </p:pic>
      <p:sp>
        <p:nvSpPr>
          <p:cNvPr id="130" name="슬라이드 번호 개체 틀 129">
            <a:extLst>
              <a:ext uri="{FF2B5EF4-FFF2-40B4-BE49-F238E27FC236}">
                <a16:creationId xmlns:a16="http://schemas.microsoft.com/office/drawing/2014/main" id="{927D6BD2-78FE-4890-880F-11D1588E9868}"/>
              </a:ext>
            </a:extLst>
          </p:cNvPr>
          <p:cNvSpPr>
            <a:spLocks noGrp="1"/>
          </p:cNvSpPr>
          <p:nvPr>
            <p:ph type="sldNum" sz="quarter" idx="12"/>
          </p:nvPr>
        </p:nvSpPr>
        <p:spPr/>
        <p:txBody>
          <a:bodyPr/>
          <a:lstStyle/>
          <a:p>
            <a:fld id="{3E1B2271-7270-4847-A187-0347B546C059}" type="slidenum">
              <a:rPr lang="ko-KR" altLang="en-US" smtClean="0"/>
              <a:t>9</a:t>
            </a:fld>
            <a:endParaRPr lang="ko-KR" altLang="en-US"/>
          </a:p>
        </p:txBody>
      </p:sp>
    </p:spTree>
    <p:extLst>
      <p:ext uri="{BB962C8B-B14F-4D97-AF65-F5344CB8AC3E}">
        <p14:creationId xmlns:p14="http://schemas.microsoft.com/office/powerpoint/2010/main" val="3003029471"/>
      </p:ext>
    </p:extLst>
  </p:cSld>
  <p:clrMapOvr>
    <a:masterClrMapping/>
  </p:clrMapOvr>
</p:sld>
</file>

<file path=ppt/theme/theme1.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맑은 고딕"/>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1218</TotalTime>
  <Words>1625</Words>
  <Application>Microsoft Office PowerPoint</Application>
  <PresentationFormat>화면 슬라이드 쇼(4:3)</PresentationFormat>
  <Paragraphs>270</Paragraphs>
  <Slides>14</Slides>
  <Notes>13</Notes>
  <HiddenSlides>0</HiddenSlides>
  <MMClips>0</MMClips>
  <ScaleCrop>false</ScaleCrop>
  <HeadingPairs>
    <vt:vector size="8" baseType="variant">
      <vt:variant>
        <vt:lpstr>사용한 글꼴</vt:lpstr>
      </vt:variant>
      <vt:variant>
        <vt:i4>5</vt:i4>
      </vt:variant>
      <vt:variant>
        <vt:lpstr>테마</vt:lpstr>
      </vt:variant>
      <vt:variant>
        <vt:i4>1</vt:i4>
      </vt:variant>
      <vt:variant>
        <vt:lpstr>포함된 OLE 서버</vt:lpstr>
      </vt:variant>
      <vt:variant>
        <vt:i4>1</vt:i4>
      </vt:variant>
      <vt:variant>
        <vt:lpstr>슬라이드 제목</vt:lpstr>
      </vt:variant>
      <vt:variant>
        <vt:i4>14</vt:i4>
      </vt:variant>
    </vt:vector>
  </HeadingPairs>
  <TitlesOfParts>
    <vt:vector size="21" baseType="lpstr">
      <vt:lpstr>나눔바른고딕</vt:lpstr>
      <vt:lpstr>Arial</vt:lpstr>
      <vt:lpstr>맑은 고딕</vt:lpstr>
      <vt:lpstr>MD개성체</vt:lpstr>
      <vt:lpstr>Wingdings</vt:lpstr>
      <vt:lpstr>Office 테마</vt:lpstr>
      <vt:lpstr>Graph</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이하나</dc:creator>
  <cp:lastModifiedBy>황 상호</cp:lastModifiedBy>
  <cp:revision>99</cp:revision>
  <dcterms:created xsi:type="dcterms:W3CDTF">2015-12-13T13:20:32Z</dcterms:created>
  <dcterms:modified xsi:type="dcterms:W3CDTF">2018-09-01T04:25:32Z</dcterms:modified>
</cp:coreProperties>
</file>