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5" r:id="rId9"/>
    <p:sldId id="261" r:id="rId10"/>
    <p:sldId id="26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347" autoAdjust="0"/>
  </p:normalViewPr>
  <p:slideViewPr>
    <p:cSldViewPr snapToGrid="0">
      <p:cViewPr varScale="1">
        <p:scale>
          <a:sx n="56" d="100"/>
          <a:sy n="56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0C3A30-95CC-45F6-8774-BEBD2A2A3B72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EA44360-287C-41A9-9D9F-69FC86E798C6}">
      <dgm:prSet/>
      <dgm:spPr/>
      <dgm:t>
        <a:bodyPr/>
        <a:lstStyle/>
        <a:p>
          <a:r>
            <a:rPr lang="en-US" dirty="0"/>
            <a:t>3</a:t>
          </a:r>
          <a:r>
            <a:rPr lang="en-US"/>
            <a:t>. FTIR spectroscopy</a:t>
          </a:r>
          <a:endParaRPr lang="en-US" dirty="0"/>
        </a:p>
      </dgm:t>
    </dgm:pt>
    <dgm:pt modelId="{C9A59692-1DB0-4243-917C-A489988AA0C9}" type="sibTrans" cxnId="{EDA042D5-C508-4E25-A479-0E2A450E5C65}">
      <dgm:prSet/>
      <dgm:spPr/>
      <dgm:t>
        <a:bodyPr/>
        <a:lstStyle/>
        <a:p>
          <a:endParaRPr lang="en-US"/>
        </a:p>
      </dgm:t>
    </dgm:pt>
    <dgm:pt modelId="{28FA932E-1558-44B0-89C6-FB1055ECC0DA}" type="parTrans" cxnId="{EDA042D5-C508-4E25-A479-0E2A450E5C65}">
      <dgm:prSet/>
      <dgm:spPr/>
      <dgm:t>
        <a:bodyPr/>
        <a:lstStyle/>
        <a:p>
          <a:endParaRPr lang="en-US"/>
        </a:p>
      </dgm:t>
    </dgm:pt>
    <dgm:pt modelId="{384BDB71-B7E0-4C9E-B76A-A93A0E60A4AA}">
      <dgm:prSet/>
      <dgm:spPr/>
      <dgm:t>
        <a:bodyPr/>
        <a:lstStyle/>
        <a:p>
          <a:r>
            <a:rPr lang="en-US" dirty="0"/>
            <a:t>2. Experiment method</a:t>
          </a:r>
        </a:p>
      </dgm:t>
    </dgm:pt>
    <dgm:pt modelId="{8DD26AF2-6318-4C55-96D6-441484635771}" type="sibTrans" cxnId="{FE40155F-2341-4A12-A215-9A3C1ADAB192}">
      <dgm:prSet/>
      <dgm:spPr/>
      <dgm:t>
        <a:bodyPr/>
        <a:lstStyle/>
        <a:p>
          <a:endParaRPr lang="en-US"/>
        </a:p>
      </dgm:t>
    </dgm:pt>
    <dgm:pt modelId="{2E068138-2FD6-4C7A-9312-51B43C9D377A}" type="parTrans" cxnId="{FE40155F-2341-4A12-A215-9A3C1ADAB192}">
      <dgm:prSet/>
      <dgm:spPr/>
      <dgm:t>
        <a:bodyPr/>
        <a:lstStyle/>
        <a:p>
          <a:endParaRPr lang="en-US"/>
        </a:p>
      </dgm:t>
    </dgm:pt>
    <dgm:pt modelId="{557A92B3-F639-499F-B539-71644896A0AE}">
      <dgm:prSet/>
      <dgm:spPr/>
      <dgm:t>
        <a:bodyPr/>
        <a:lstStyle/>
        <a:p>
          <a:r>
            <a:rPr lang="en-US" dirty="0"/>
            <a:t>1. Abstract</a:t>
          </a:r>
        </a:p>
      </dgm:t>
    </dgm:pt>
    <dgm:pt modelId="{C078CB43-F701-4568-85CD-20FF5FDF2999}" type="sibTrans" cxnId="{5EA45E4D-515D-4789-A8BC-C32EDBD58E29}">
      <dgm:prSet/>
      <dgm:spPr/>
      <dgm:t>
        <a:bodyPr/>
        <a:lstStyle/>
        <a:p>
          <a:endParaRPr lang="en-US"/>
        </a:p>
      </dgm:t>
    </dgm:pt>
    <dgm:pt modelId="{BD4D57FB-9F81-455E-847E-0355AC169182}" type="parTrans" cxnId="{5EA45E4D-515D-4789-A8BC-C32EDBD58E29}">
      <dgm:prSet/>
      <dgm:spPr/>
      <dgm:t>
        <a:bodyPr/>
        <a:lstStyle/>
        <a:p>
          <a:endParaRPr lang="en-US"/>
        </a:p>
      </dgm:t>
    </dgm:pt>
    <dgm:pt modelId="{29BC59C3-4781-4F2C-952F-148AF1F0C624}">
      <dgm:prSet/>
      <dgm:spPr/>
      <dgm:t>
        <a:bodyPr/>
        <a:lstStyle/>
        <a:p>
          <a:r>
            <a:rPr lang="en-US" dirty="0"/>
            <a:t>4. Conclusion</a:t>
          </a:r>
        </a:p>
      </dgm:t>
    </dgm:pt>
    <dgm:pt modelId="{E40D29BB-3FDE-437C-B50E-2EA29C57E6E3}" type="parTrans" cxnId="{86055D29-3836-4C2F-927E-6BA7A6BA08C5}">
      <dgm:prSet/>
      <dgm:spPr/>
      <dgm:t>
        <a:bodyPr/>
        <a:lstStyle/>
        <a:p>
          <a:pPr latinLnBrk="1"/>
          <a:endParaRPr lang="ko-KR" altLang="en-US"/>
        </a:p>
      </dgm:t>
    </dgm:pt>
    <dgm:pt modelId="{EA1C2725-F933-4F9D-9617-2DA6CBC324AA}" type="sibTrans" cxnId="{86055D29-3836-4C2F-927E-6BA7A6BA08C5}">
      <dgm:prSet/>
      <dgm:spPr/>
      <dgm:t>
        <a:bodyPr/>
        <a:lstStyle/>
        <a:p>
          <a:pPr latinLnBrk="1"/>
          <a:endParaRPr lang="ko-KR" altLang="en-US"/>
        </a:p>
      </dgm:t>
    </dgm:pt>
    <dgm:pt modelId="{C034C37F-0B4A-4F21-BF0B-AA29019C8E98}" type="pres">
      <dgm:prSet presAssocID="{FA0C3A30-95CC-45F6-8774-BEBD2A2A3B72}" presName="linear" presStyleCnt="0">
        <dgm:presLayoutVars>
          <dgm:animLvl val="lvl"/>
          <dgm:resizeHandles val="exact"/>
        </dgm:presLayoutVars>
      </dgm:prSet>
      <dgm:spPr/>
    </dgm:pt>
    <dgm:pt modelId="{56D0148D-30A0-41ED-8A4B-445815AEC301}" type="pres">
      <dgm:prSet presAssocID="{557A92B3-F639-499F-B539-71644896A0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200B7B4-5CA6-4D40-AC21-77799BA1890E}" type="pres">
      <dgm:prSet presAssocID="{C078CB43-F701-4568-85CD-20FF5FDF2999}" presName="spacer" presStyleCnt="0"/>
      <dgm:spPr/>
    </dgm:pt>
    <dgm:pt modelId="{4181F768-EC13-4944-AD63-7F2465CA9620}" type="pres">
      <dgm:prSet presAssocID="{384BDB71-B7E0-4C9E-B76A-A93A0E60A4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D5F6B68-AAEB-4394-9C5B-8B61BF56124F}" type="pres">
      <dgm:prSet presAssocID="{8DD26AF2-6318-4C55-96D6-441484635771}" presName="spacer" presStyleCnt="0"/>
      <dgm:spPr/>
    </dgm:pt>
    <dgm:pt modelId="{896CDCFC-4474-4500-9EBE-A92D0917F73A}" type="pres">
      <dgm:prSet presAssocID="{1EA44360-287C-41A9-9D9F-69FC86E798C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BB89D2B-62E7-4229-90BC-99E942D3789F}" type="pres">
      <dgm:prSet presAssocID="{C9A59692-1DB0-4243-917C-A489988AA0C9}" presName="spacer" presStyleCnt="0"/>
      <dgm:spPr/>
    </dgm:pt>
    <dgm:pt modelId="{92061252-3A80-416D-AE3D-53EC914AE3D1}" type="pres">
      <dgm:prSet presAssocID="{29BC59C3-4781-4F2C-952F-148AF1F0C62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86055D29-3836-4C2F-927E-6BA7A6BA08C5}" srcId="{FA0C3A30-95CC-45F6-8774-BEBD2A2A3B72}" destId="{29BC59C3-4781-4F2C-952F-148AF1F0C624}" srcOrd="3" destOrd="0" parTransId="{E40D29BB-3FDE-437C-B50E-2EA29C57E6E3}" sibTransId="{EA1C2725-F933-4F9D-9617-2DA6CBC324AA}"/>
    <dgm:cxn modelId="{822B3240-2DE0-4FD8-9D6C-CD696D02619F}" type="presOf" srcId="{29BC59C3-4781-4F2C-952F-148AF1F0C624}" destId="{92061252-3A80-416D-AE3D-53EC914AE3D1}" srcOrd="0" destOrd="0" presId="urn:microsoft.com/office/officeart/2005/8/layout/vList2"/>
    <dgm:cxn modelId="{FE40155F-2341-4A12-A215-9A3C1ADAB192}" srcId="{FA0C3A30-95CC-45F6-8774-BEBD2A2A3B72}" destId="{384BDB71-B7E0-4C9E-B76A-A93A0E60A4AA}" srcOrd="1" destOrd="0" parTransId="{2E068138-2FD6-4C7A-9312-51B43C9D377A}" sibTransId="{8DD26AF2-6318-4C55-96D6-441484635771}"/>
    <dgm:cxn modelId="{5EA45E4D-515D-4789-A8BC-C32EDBD58E29}" srcId="{FA0C3A30-95CC-45F6-8774-BEBD2A2A3B72}" destId="{557A92B3-F639-499F-B539-71644896A0AE}" srcOrd="0" destOrd="0" parTransId="{BD4D57FB-9F81-455E-847E-0355AC169182}" sibTransId="{C078CB43-F701-4568-85CD-20FF5FDF2999}"/>
    <dgm:cxn modelId="{DD27919B-81F1-48C4-B41B-E2B491BFF098}" type="presOf" srcId="{FA0C3A30-95CC-45F6-8774-BEBD2A2A3B72}" destId="{C034C37F-0B4A-4F21-BF0B-AA29019C8E98}" srcOrd="0" destOrd="0" presId="urn:microsoft.com/office/officeart/2005/8/layout/vList2"/>
    <dgm:cxn modelId="{0AC437A6-2C0A-4594-BAEC-6BDA417A8B26}" type="presOf" srcId="{384BDB71-B7E0-4C9E-B76A-A93A0E60A4AA}" destId="{4181F768-EC13-4944-AD63-7F2465CA9620}" srcOrd="0" destOrd="0" presId="urn:microsoft.com/office/officeart/2005/8/layout/vList2"/>
    <dgm:cxn modelId="{E52BF1B2-8383-4465-BE6F-24724B9210DB}" type="presOf" srcId="{1EA44360-287C-41A9-9D9F-69FC86E798C6}" destId="{896CDCFC-4474-4500-9EBE-A92D0917F73A}" srcOrd="0" destOrd="0" presId="urn:microsoft.com/office/officeart/2005/8/layout/vList2"/>
    <dgm:cxn modelId="{EDA042D5-C508-4E25-A479-0E2A450E5C65}" srcId="{FA0C3A30-95CC-45F6-8774-BEBD2A2A3B72}" destId="{1EA44360-287C-41A9-9D9F-69FC86E798C6}" srcOrd="2" destOrd="0" parTransId="{28FA932E-1558-44B0-89C6-FB1055ECC0DA}" sibTransId="{C9A59692-1DB0-4243-917C-A489988AA0C9}"/>
    <dgm:cxn modelId="{249FEEE3-6E35-4F62-9E6C-54C0A88B6E87}" type="presOf" srcId="{557A92B3-F639-499F-B539-71644896A0AE}" destId="{56D0148D-30A0-41ED-8A4B-445815AEC301}" srcOrd="0" destOrd="0" presId="urn:microsoft.com/office/officeart/2005/8/layout/vList2"/>
    <dgm:cxn modelId="{3F2989AE-2DC0-4CE7-9F43-AE04FE4E8DDC}" type="presParOf" srcId="{C034C37F-0B4A-4F21-BF0B-AA29019C8E98}" destId="{56D0148D-30A0-41ED-8A4B-445815AEC301}" srcOrd="0" destOrd="0" presId="urn:microsoft.com/office/officeart/2005/8/layout/vList2"/>
    <dgm:cxn modelId="{297BD5BA-5BDC-4FDE-9B54-1745BE84A953}" type="presParOf" srcId="{C034C37F-0B4A-4F21-BF0B-AA29019C8E98}" destId="{D200B7B4-5CA6-4D40-AC21-77799BA1890E}" srcOrd="1" destOrd="0" presId="urn:microsoft.com/office/officeart/2005/8/layout/vList2"/>
    <dgm:cxn modelId="{B777C736-4886-45E1-96C7-64DAF1ED14EA}" type="presParOf" srcId="{C034C37F-0B4A-4F21-BF0B-AA29019C8E98}" destId="{4181F768-EC13-4944-AD63-7F2465CA9620}" srcOrd="2" destOrd="0" presId="urn:microsoft.com/office/officeart/2005/8/layout/vList2"/>
    <dgm:cxn modelId="{47A704AE-94FF-46B3-9A41-0C0A9D5F79CA}" type="presParOf" srcId="{C034C37F-0B4A-4F21-BF0B-AA29019C8E98}" destId="{3D5F6B68-AAEB-4394-9C5B-8B61BF56124F}" srcOrd="3" destOrd="0" presId="urn:microsoft.com/office/officeart/2005/8/layout/vList2"/>
    <dgm:cxn modelId="{2961F077-8A85-463F-B506-C92C8B31ED16}" type="presParOf" srcId="{C034C37F-0B4A-4F21-BF0B-AA29019C8E98}" destId="{896CDCFC-4474-4500-9EBE-A92D0917F73A}" srcOrd="4" destOrd="0" presId="urn:microsoft.com/office/officeart/2005/8/layout/vList2"/>
    <dgm:cxn modelId="{86023B97-1683-4581-83C3-1647CF39DEB4}" type="presParOf" srcId="{C034C37F-0B4A-4F21-BF0B-AA29019C8E98}" destId="{8BB89D2B-62E7-4229-90BC-99E942D3789F}" srcOrd="5" destOrd="0" presId="urn:microsoft.com/office/officeart/2005/8/layout/vList2"/>
    <dgm:cxn modelId="{D2A6B4D5-65A4-48B6-B3C2-4F233B4C3332}" type="presParOf" srcId="{C034C37F-0B4A-4F21-BF0B-AA29019C8E98}" destId="{92061252-3A80-416D-AE3D-53EC914AE3D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0148D-30A0-41ED-8A4B-445815AEC301}">
      <dsp:nvSpPr>
        <dsp:cNvPr id="0" name=""/>
        <dsp:cNvSpPr/>
      </dsp:nvSpPr>
      <dsp:spPr>
        <a:xfrm>
          <a:off x="0" y="26707"/>
          <a:ext cx="6904037" cy="1116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1. Abstract</a:t>
          </a:r>
        </a:p>
      </dsp:txBody>
      <dsp:txXfrm>
        <a:off x="54487" y="81194"/>
        <a:ext cx="6795063" cy="1007205"/>
      </dsp:txXfrm>
    </dsp:sp>
    <dsp:sp modelId="{4181F768-EC13-4944-AD63-7F2465CA9620}">
      <dsp:nvSpPr>
        <dsp:cNvPr id="0" name=""/>
        <dsp:cNvSpPr/>
      </dsp:nvSpPr>
      <dsp:spPr>
        <a:xfrm>
          <a:off x="0" y="1246567"/>
          <a:ext cx="6904037" cy="111617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2. Experiment method</a:t>
          </a:r>
        </a:p>
      </dsp:txBody>
      <dsp:txXfrm>
        <a:off x="54487" y="1301054"/>
        <a:ext cx="6795063" cy="1007205"/>
      </dsp:txXfrm>
    </dsp:sp>
    <dsp:sp modelId="{896CDCFC-4474-4500-9EBE-A92D0917F73A}">
      <dsp:nvSpPr>
        <dsp:cNvPr id="0" name=""/>
        <dsp:cNvSpPr/>
      </dsp:nvSpPr>
      <dsp:spPr>
        <a:xfrm>
          <a:off x="0" y="2466427"/>
          <a:ext cx="6904037" cy="111617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3</a:t>
          </a:r>
          <a:r>
            <a:rPr lang="en-US" sz="3600" kern="1200"/>
            <a:t>. FTIR spectroscopy</a:t>
          </a:r>
          <a:endParaRPr lang="en-US" sz="3600" kern="1200" dirty="0"/>
        </a:p>
      </dsp:txBody>
      <dsp:txXfrm>
        <a:off x="54487" y="2520914"/>
        <a:ext cx="6795063" cy="1007205"/>
      </dsp:txXfrm>
    </dsp:sp>
    <dsp:sp modelId="{92061252-3A80-416D-AE3D-53EC914AE3D1}">
      <dsp:nvSpPr>
        <dsp:cNvPr id="0" name=""/>
        <dsp:cNvSpPr/>
      </dsp:nvSpPr>
      <dsp:spPr>
        <a:xfrm>
          <a:off x="0" y="3686287"/>
          <a:ext cx="6904037" cy="11161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4. Conclusion</a:t>
          </a:r>
        </a:p>
      </dsp:txBody>
      <dsp:txXfrm>
        <a:off x="54487" y="3740774"/>
        <a:ext cx="6795063" cy="10072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A9119-D57A-49AC-A618-04454D887186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D5319-C822-4343-AD46-96CA5BE044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8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186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is the basic structure of SOG, and the experiment </a:t>
            </a:r>
            <a:r>
              <a:rPr lang="en-US" altLang="ko-KR" dirty="0" err="1"/>
              <a:t>undergoed</a:t>
            </a:r>
            <a:r>
              <a:rPr lang="en-US" altLang="ko-KR" dirty="0"/>
              <a:t>  in several phases, dilution with ethanol, adding H2O2, and curing in several temperature. </a:t>
            </a:r>
            <a:br>
              <a:rPr lang="en-US" altLang="ko-KR" dirty="0"/>
            </a:br>
            <a:r>
              <a:rPr lang="en-US" altLang="ko-KR" dirty="0"/>
              <a:t>We’ve expected outgassing of methyl group which leads to enhance Si-O network.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1742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 experiment condition is following to the screen. SOG was coated on the P-type silicon wafer and soft baked on a hot plate at 180 Celsius. Then cured in furnace at 250 Celsius to 450 Celsius.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679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These are each FTIR spectroscopy of coated, baked and cured SOG film.  As we can see, Si-O network has enhanced at wavenumber 1040 and near 960 area, Si-OH network has decreased after curing.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684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This graph is comparison by curing temperature and we could found that Si-O-C absorption has decreased gradually as curing temperature risen.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840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Also, if to compare 250 Celsius curing to 450 Celsius curing, decrease in methyl has been spotted.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725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by dilution ratio, OH vibration in 900 area has decreased as dilution ratio has increased.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942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For the last spectrometry, I’ve compared entire IR spectra of 100%SOG solution and 25%SOG solution also with and without H2O2, and there was a single significant difference at wavenumber 2300 area. But I couldn’t analyze this peak yet.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D5319-C822-4343-AD46-96CA5BE0446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8766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1BE8ED-69DD-4DDF-9751-8986353CB3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C7391E2-74DE-4CB0-B269-8AF07C9A14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ED53BB9-01E5-44DC-B6F2-EC3FA64A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732E22-FA2C-4D89-90FA-CDA41661D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4558D0-1F09-4DA7-B59E-88DBBEB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67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5CD5842-9EED-440C-B2AC-276EB34CF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3F0616B9-57DF-4484-9665-219ABF765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E2D0151-0E98-4722-BC1C-CCDA5E88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4640B0-A502-4100-BAED-4AB470C6A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783763A-7FF9-4B41-B521-B9B665893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373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1866A55-E793-472B-B406-DBA7FE4FA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15CD1AB-CDCD-470D-9C1B-D36E54647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48B1CCE-80D5-4498-AE4C-6DBA32F2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53F854-AA8F-47F2-A0E3-F7CD3455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935DE33-B4D6-4F88-A067-DC65EB0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658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E54356-71A8-4732-9F5F-1AE5753F0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10DE609-C781-4A0B-86E1-44CABA69C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4DC2A1-4AB4-4B43-A9D5-813D0E85C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D8CD07-868B-4EA0-BA7F-0709CBBE7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C7130CB-308F-4BE1-BD51-B12DCF65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56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4068C1-239A-420A-9F46-4F6B25D1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5732D3-20EB-4708-88FB-7BC78E085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5477420-1760-46FD-8F82-5D1A70F5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C0A30D-A699-4B2F-87C0-3E9C84EF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6B5E0E4-3B52-415C-BB59-AD99B768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569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99B48F-30C7-465A-9907-E2F77C08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DDA3D2A-D85F-4B71-B608-63F5CA2B2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74E0B62-BFB2-4D6F-9E0E-1B4EEC54A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32183A5-7F6B-43B3-A8D1-763B30917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0FFDA2-AC59-4DD5-A0F1-F4F9D04E3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0FC9EC9-79A7-4FC5-B367-1B022A45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340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6471D9-94E4-479B-8B22-C2E11E90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8DD4582-E2B9-41FB-87EB-CD857E26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8A4F8C4B-F3E3-467B-83A8-14B329FC0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DEA2DED-B684-42E0-8EDF-A2D0474F4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9E94A3E-526E-44D9-9972-EFDF9259E3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88E0A39-F424-41C0-BC02-7F905F8C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35B57BC-B744-49C3-93FC-823222CD0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2F34273-56F8-4520-88A3-2E5FE867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370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8C7231-7706-4182-9667-E679D5C3C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6B4587-99CD-4045-B325-CFB374D2C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F037317-FBBD-4C64-85F2-4B7BBF0C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D6BF0C9-00C2-4663-9C7B-C8DFEE36D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28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2FED249-FEA9-4FF7-BC2D-5FB4B7FED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4E18883-5495-492B-95B9-0E304181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4F8B29C-763F-49F7-9157-91B0B880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913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7295F0-A01F-4DF2-A549-93C25B3C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684BE9E-84FD-4979-B4DF-F4ECED608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E969E2-0703-4072-AFBF-337E0D72E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EEAF1E-5EEA-4E4D-A8A4-63F69160B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B7EB0C1E-F050-4114-BCDB-73343953F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EE8E2B1-2CA1-419F-8355-B7D7DFFC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51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6D2167-DB09-44DB-8BFD-539EDA74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FE7F2E6-7774-454B-9528-D143BE2A87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F2B9E52-FB9E-403B-A53B-504D060E1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82E8E00-196A-44A1-B1EE-DA77253B5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32E924E-E4DB-4D9B-A4E7-4829322F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45DDA899-6540-42DA-BD3A-021EB360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4018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23CDD69-6CAD-4001-9CB0-4AF5616D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D376B3F-0D46-479D-B9A1-7450478A5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05EB8E1-47CE-4310-8F2F-776DF8549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2FAEE-7F95-4494-BD0D-BF525FADA4A5}" type="datetimeFigureOut">
              <a:rPr lang="ko-KR" altLang="en-US" smtClean="0"/>
              <a:t>2018-09-01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1FE11E4-23D5-427C-8044-532D219DB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44711D-5CE2-45E2-9CBE-0B114E0F5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30346-4CBB-4A65-AA6C-71A25FAEE1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45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802C361-FD07-40C8-ADF6-0B61DF13C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66" y="965198"/>
            <a:ext cx="7479369" cy="4728235"/>
          </a:xfrm>
        </p:spPr>
        <p:txBody>
          <a:bodyPr anchor="ctr">
            <a:normAutofit/>
          </a:bodyPr>
          <a:lstStyle/>
          <a:p>
            <a:pPr algn="r"/>
            <a:r>
              <a:rPr lang="en-US" altLang="ko-KR" sz="4800" dirty="0"/>
              <a:t>17</a:t>
            </a:r>
            <a:r>
              <a:rPr lang="en-US" altLang="ko-KR" sz="4800" baseline="30000" dirty="0"/>
              <a:t>th</a:t>
            </a:r>
            <a:r>
              <a:rPr lang="en-US" altLang="ko-KR" sz="4800" dirty="0"/>
              <a:t> Technical meeting of </a:t>
            </a:r>
            <a:br>
              <a:rPr lang="en-US" altLang="ko-KR" sz="4800" dirty="0"/>
            </a:br>
            <a:br>
              <a:rPr lang="en-US" altLang="ko-KR" sz="4800" dirty="0"/>
            </a:br>
            <a:r>
              <a:rPr lang="en-US" altLang="ko-KR" sz="4800" dirty="0"/>
              <a:t>univ. of the Ryukyu’s,</a:t>
            </a:r>
            <a:br>
              <a:rPr lang="en-US" altLang="ko-KR" sz="4800" dirty="0"/>
            </a:br>
            <a:br>
              <a:rPr lang="en-US" altLang="ko-KR" sz="4800" dirty="0"/>
            </a:br>
            <a:r>
              <a:rPr lang="en-US" altLang="ko-KR" sz="4800" dirty="0"/>
              <a:t>Kochi</a:t>
            </a:r>
            <a:r>
              <a:rPr lang="ko-KR" altLang="en-US" sz="4800" dirty="0"/>
              <a:t> </a:t>
            </a:r>
            <a:r>
              <a:rPr lang="en-US" altLang="ko-KR" sz="4800" dirty="0"/>
              <a:t>Univ.</a:t>
            </a:r>
            <a:r>
              <a:rPr lang="ko-KR" altLang="en-US" sz="4800" dirty="0"/>
              <a:t> </a:t>
            </a:r>
            <a:r>
              <a:rPr lang="en-US" altLang="ko-KR" sz="4800" dirty="0"/>
              <a:t>&amp;</a:t>
            </a:r>
            <a:br>
              <a:rPr lang="en-US" altLang="ko-KR" sz="4800" dirty="0"/>
            </a:br>
            <a:br>
              <a:rPr lang="en-US" altLang="ko-KR" sz="4800" dirty="0"/>
            </a:br>
            <a:r>
              <a:rPr lang="en-US" altLang="ko-KR" sz="4800" dirty="0"/>
              <a:t>Hoseo univ. </a:t>
            </a:r>
            <a:endParaRPr lang="ko-KR" altLang="en-US" sz="4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01D31C9-3A68-47BC-B0EC-CCF46831CF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570" y="1549831"/>
            <a:ext cx="3093963" cy="4342970"/>
          </a:xfrm>
        </p:spPr>
        <p:txBody>
          <a:bodyPr anchor="ctr">
            <a:normAutofit/>
          </a:bodyPr>
          <a:lstStyle/>
          <a:p>
            <a:pPr algn="l"/>
            <a:r>
              <a:rPr lang="en-US" altLang="ko-KR" sz="2800" dirty="0">
                <a:solidFill>
                  <a:srgbClr val="FFFFFF"/>
                </a:solidFill>
              </a:rPr>
              <a:t>SOG insulator FTIR Spectroscopy</a:t>
            </a:r>
            <a:r>
              <a:rPr lang="en-US" altLang="ko-KR" sz="2000" dirty="0">
                <a:solidFill>
                  <a:srgbClr val="FFFFFF"/>
                </a:solidFill>
              </a:rPr>
              <a:t> </a:t>
            </a:r>
          </a:p>
          <a:p>
            <a:pPr algn="l"/>
            <a:r>
              <a:rPr lang="en-US" altLang="ko-KR" sz="2000" dirty="0">
                <a:solidFill>
                  <a:srgbClr val="FFFFFF"/>
                </a:solidFill>
              </a:rPr>
              <a:t>LEE SEUNG WON</a:t>
            </a:r>
          </a:p>
          <a:p>
            <a:pPr algn="l"/>
            <a:r>
              <a:rPr lang="en-US" altLang="ko-KR" sz="2000" dirty="0">
                <a:solidFill>
                  <a:srgbClr val="FFFFFF"/>
                </a:solidFill>
              </a:rPr>
              <a:t>Hoseo univ.</a:t>
            </a:r>
          </a:p>
          <a:p>
            <a:pPr algn="l"/>
            <a:endParaRPr lang="en-US" altLang="ko-KR" sz="2000" dirty="0">
              <a:solidFill>
                <a:srgbClr val="FFFFFF"/>
              </a:solidFill>
            </a:endParaRPr>
          </a:p>
          <a:p>
            <a:pPr algn="l"/>
            <a:r>
              <a:rPr lang="en-US" altLang="ko-KR" sz="2000" dirty="0">
                <a:solidFill>
                  <a:srgbClr val="FFFFFF"/>
                </a:solidFill>
              </a:rPr>
              <a:t>2018. Sep. 1st</a:t>
            </a:r>
            <a:endParaRPr lang="ko-KR" alt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13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8F63A8-26AC-47A3-9AB9-21844AC3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Conclusion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A9F6A0-B774-4B66-B2EA-7B6EBDBF77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dirty="0"/>
              <a:t>Si-O network is enhanced after curing process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C-Si-O bond decreases as curing temperature increases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Demethylation increases with increase of the cure temperatures</a:t>
            </a:r>
          </a:p>
          <a:p>
            <a:pPr>
              <a:lnSpc>
                <a:spcPct val="150000"/>
              </a:lnSpc>
            </a:pPr>
            <a:r>
              <a:rPr lang="en-US" altLang="ko-KR" dirty="0"/>
              <a:t>Si-OH decreases as curing temperature increases.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2161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26AFB80A-8FBF-4E09-99C4-396BC1C6C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>
            <a:normAutofit/>
          </a:bodyPr>
          <a:lstStyle/>
          <a:p>
            <a:r>
              <a:rPr lang="en-US" altLang="ko-KR" sz="3200" dirty="0">
                <a:solidFill>
                  <a:srgbClr val="FFFFFF"/>
                </a:solidFill>
              </a:rPr>
              <a:t>Context</a:t>
            </a:r>
            <a:endParaRPr lang="ko-KR" altLang="en-US" sz="3200" dirty="0">
              <a:solidFill>
                <a:srgbClr val="FFFFFF"/>
              </a:solidFill>
            </a:endParaRPr>
          </a:p>
        </p:txBody>
      </p:sp>
      <p:graphicFrame>
        <p:nvGraphicFramePr>
          <p:cNvPr id="5" name="내용 개체 틀 2">
            <a:extLst>
              <a:ext uri="{FF2B5EF4-FFF2-40B4-BE49-F238E27FC236}">
                <a16:creationId xmlns:a16="http://schemas.microsoft.com/office/drawing/2014/main" id="{420B5306-228C-4227-A7AA-BEE24C10CE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940768"/>
              </p:ext>
            </p:extLst>
          </p:nvPr>
        </p:nvGraphicFramePr>
        <p:xfrm>
          <a:off x="4662488" y="952500"/>
          <a:ext cx="6904037" cy="4829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38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EBFA37AF-C69D-4302-A9A5-9AA9A42C1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0"/>
            <a:r>
              <a:rPr lang="en-US" altLang="ko-KR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Molecular Structure of Spin-On Glass</a:t>
            </a:r>
          </a:p>
        </p:txBody>
      </p:sp>
      <p:pic>
        <p:nvPicPr>
          <p:cNvPr id="4" name="내용 개체 틀 3">
            <a:extLst>
              <a:ext uri="{FF2B5EF4-FFF2-40B4-BE49-F238E27FC236}">
                <a16:creationId xmlns:a16="http://schemas.microsoft.com/office/drawing/2014/main" id="{6512D4B5-EB28-4C50-9935-269D1DE08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6533" y="1781244"/>
            <a:ext cx="6263634" cy="2959567"/>
          </a:xfrm>
          <a:prstGeom prst="rect">
            <a:avLst/>
          </a:prstGeom>
        </p:spPr>
      </p:pic>
      <p:pic>
        <p:nvPicPr>
          <p:cNvPr id="1026" name="Picture 2" descr="Ethanol-structure.svg">
            <a:extLst>
              <a:ext uri="{FF2B5EF4-FFF2-40B4-BE49-F238E27FC236}">
                <a16:creationId xmlns:a16="http://schemas.microsoft.com/office/drawing/2014/main" id="{E2BEA672-8E89-475D-BF22-8B9C5BB2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811" y="2475318"/>
            <a:ext cx="2020250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ê³¼ì°íìì ë¶ìêµ¬ì¡°ì ëí ì´ë¯¸ì§ ê²ìê²°ê³¼">
            <a:extLst>
              <a:ext uri="{FF2B5EF4-FFF2-40B4-BE49-F238E27FC236}">
                <a16:creationId xmlns:a16="http://schemas.microsoft.com/office/drawing/2014/main" id="{D8D50C07-1248-43CD-8845-DF669FEA3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292" y="4406110"/>
            <a:ext cx="1410847" cy="81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9AD075-C8AA-4F21-8FCA-7C5C20AB07C3}"/>
              </a:ext>
            </a:extLst>
          </p:cNvPr>
          <p:cNvSpPr txBox="1"/>
          <p:nvPr/>
        </p:nvSpPr>
        <p:spPr>
          <a:xfrm>
            <a:off x="3445565" y="4446565"/>
            <a:ext cx="887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SOG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9E17B-059E-461F-A743-DBD9D6FEBECF}"/>
              </a:ext>
            </a:extLst>
          </p:cNvPr>
          <p:cNvSpPr txBox="1"/>
          <p:nvPr/>
        </p:nvSpPr>
        <p:spPr>
          <a:xfrm>
            <a:off x="8786700" y="3798150"/>
            <a:ext cx="100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Ethanol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06C820-5C22-46E1-938B-40F4D65A8937}"/>
                  </a:ext>
                </a:extLst>
              </p:cNvPr>
              <p:cNvSpPr txBox="1"/>
              <p:nvPr/>
            </p:nvSpPr>
            <p:spPr>
              <a:xfrm>
                <a:off x="8875897" y="5468639"/>
                <a:ext cx="8216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06C820-5C22-46E1-938B-40F4D65A8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897" y="5468639"/>
                <a:ext cx="821635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더하기 기호 7">
            <a:extLst>
              <a:ext uri="{FF2B5EF4-FFF2-40B4-BE49-F238E27FC236}">
                <a16:creationId xmlns:a16="http://schemas.microsoft.com/office/drawing/2014/main" id="{A233D50A-06E8-45E7-838D-7658575D0375}"/>
              </a:ext>
            </a:extLst>
          </p:cNvPr>
          <p:cNvSpPr/>
          <p:nvPr/>
        </p:nvSpPr>
        <p:spPr>
          <a:xfrm>
            <a:off x="6998364" y="3277502"/>
            <a:ext cx="702365" cy="70531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4B9426-9C5B-4FE5-A66D-40AF507019F0}"/>
                  </a:ext>
                </a:extLst>
              </p:cNvPr>
              <p:cNvSpPr txBox="1"/>
              <p:nvPr/>
            </p:nvSpPr>
            <p:spPr>
              <a:xfrm>
                <a:off x="3010690" y="5736774"/>
                <a:ext cx="5570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altLang="ko-KR" dirty="0"/>
                  <a:t>n Si(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𝑂𝐶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ko-K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pt-BR" altLang="ko-KR" dirty="0"/>
                  <a:t>)4 + 2n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altLang="ko-KR" dirty="0"/>
                  <a:t>→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𝑆𝑖𝑂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altLang="ko-KR" dirty="0"/>
                  <a:t> + 4n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𝑂𝐻</m:t>
                    </m:r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4B9426-9C5B-4FE5-A66D-40AF50701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0690" y="5736774"/>
                <a:ext cx="5570602" cy="369332"/>
              </a:xfrm>
              <a:prstGeom prst="rect">
                <a:avLst/>
              </a:prstGeom>
              <a:blipFill>
                <a:blip r:embed="rId7"/>
                <a:stretch>
                  <a:fillRect l="-985" t="-8197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21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pin coatingì ëí ì´ë¯¸ì§ ê²ìê²°ê³¼">
            <a:extLst>
              <a:ext uri="{FF2B5EF4-FFF2-40B4-BE49-F238E27FC236}">
                <a16:creationId xmlns:a16="http://schemas.microsoft.com/office/drawing/2014/main" id="{5BC7BF7E-C712-4264-9A45-AA0043A56C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r="5259" b="29371"/>
          <a:stretch/>
        </p:blipFill>
        <p:spPr bwMode="auto">
          <a:xfrm>
            <a:off x="1058515" y="1354089"/>
            <a:ext cx="5257801" cy="234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5298E0-5455-436F-822F-0029173B9085}"/>
              </a:ext>
            </a:extLst>
          </p:cNvPr>
          <p:cNvSpPr txBox="1"/>
          <p:nvPr/>
        </p:nvSpPr>
        <p:spPr>
          <a:xfrm>
            <a:off x="2872406" y="4007053"/>
            <a:ext cx="2242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3500RPM, 30sec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14CF87-D1FA-423E-AA14-BCC65A33A8C4}"/>
              </a:ext>
            </a:extLst>
          </p:cNvPr>
          <p:cNvSpPr txBox="1"/>
          <p:nvPr/>
        </p:nvSpPr>
        <p:spPr>
          <a:xfrm>
            <a:off x="8328990" y="2270469"/>
            <a:ext cx="174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Soft bake</a:t>
            </a:r>
          </a:p>
          <a:p>
            <a:pPr algn="ctr"/>
            <a:r>
              <a:rPr lang="en-US" altLang="ko-KR" sz="2800" dirty="0"/>
              <a:t> 180℃</a:t>
            </a:r>
            <a:endParaRPr lang="ko-KR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9C145-D6F6-4483-BA23-0F9E8AAB508B}"/>
              </a:ext>
            </a:extLst>
          </p:cNvPr>
          <p:cNvSpPr txBox="1"/>
          <p:nvPr/>
        </p:nvSpPr>
        <p:spPr>
          <a:xfrm>
            <a:off x="8328990" y="4376385"/>
            <a:ext cx="174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Curing</a:t>
            </a:r>
          </a:p>
          <a:p>
            <a:pPr algn="ctr"/>
            <a:r>
              <a:rPr lang="en-US" altLang="ko-KR" sz="2800" dirty="0"/>
              <a:t>450℃</a:t>
            </a:r>
            <a:endParaRPr lang="ko-KR" altLang="en-US" sz="2800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D13AAE6-DC60-4CCB-A8A7-45958186A9CB}"/>
              </a:ext>
            </a:extLst>
          </p:cNvPr>
          <p:cNvSpPr/>
          <p:nvPr/>
        </p:nvSpPr>
        <p:spPr>
          <a:xfrm>
            <a:off x="6828181" y="2534405"/>
            <a:ext cx="477080" cy="699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화살표: 아래쪽 8">
            <a:extLst>
              <a:ext uri="{FF2B5EF4-FFF2-40B4-BE49-F238E27FC236}">
                <a16:creationId xmlns:a16="http://schemas.microsoft.com/office/drawing/2014/main" id="{38051791-69A0-4672-9C98-059A20A9A9B5}"/>
              </a:ext>
            </a:extLst>
          </p:cNvPr>
          <p:cNvSpPr/>
          <p:nvPr/>
        </p:nvSpPr>
        <p:spPr>
          <a:xfrm>
            <a:off x="8865703" y="3494517"/>
            <a:ext cx="675860" cy="414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B80035B-85CC-4CB2-94A1-89C82B95CE83}"/>
              </a:ext>
            </a:extLst>
          </p:cNvPr>
          <p:cNvSpPr/>
          <p:nvPr/>
        </p:nvSpPr>
        <p:spPr>
          <a:xfrm>
            <a:off x="0" y="665495"/>
            <a:ext cx="12192000" cy="68859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BB18A96E-8A62-46BB-94D3-30CEC9E6E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217" y="437437"/>
            <a:ext cx="10515600" cy="1066109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dirty="0">
                <a:solidFill>
                  <a:schemeClr val="bg1"/>
                </a:solidFill>
              </a:rPr>
              <a:t>Experimental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08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E1A0F3E-9830-4523-8BBE-67D445DD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5525"/>
            <a:ext cx="10515600" cy="681797"/>
          </a:xfrm>
        </p:spPr>
        <p:txBody>
          <a:bodyPr>
            <a:normAutofit/>
          </a:bodyPr>
          <a:lstStyle/>
          <a:p>
            <a:pPr algn="ctr"/>
            <a:r>
              <a:rPr lang="en-US" altLang="ko-KR" sz="2800" dirty="0"/>
              <a:t>Coat(3500RPM) → </a:t>
            </a:r>
            <a:r>
              <a:rPr lang="en-US" altLang="ko-KR" sz="2800" dirty="0">
                <a:solidFill>
                  <a:srgbClr val="FF0000"/>
                </a:solidFill>
              </a:rPr>
              <a:t>Bake(180℃)</a:t>
            </a:r>
            <a:r>
              <a:rPr lang="en-US" altLang="ko-KR" sz="2800" dirty="0"/>
              <a:t> → </a:t>
            </a:r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</a:rPr>
              <a:t>Cure(450℃)</a:t>
            </a:r>
            <a:endParaRPr lang="ko-KR" alt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36D211B7-5AA8-430C-8879-4EDFF9FB5D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41017"/>
              </p:ext>
            </p:extLst>
          </p:nvPr>
        </p:nvGraphicFramePr>
        <p:xfrm>
          <a:off x="318053" y="1086424"/>
          <a:ext cx="6194114" cy="513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053" y="1086424"/>
                        <a:ext cx="6194114" cy="513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E1D81F3-C722-4887-9286-B44B0D2F3944}"/>
              </a:ext>
            </a:extLst>
          </p:cNvPr>
          <p:cNvCxnSpPr/>
          <p:nvPr/>
        </p:nvCxnSpPr>
        <p:spPr>
          <a:xfrm flipV="1">
            <a:off x="5208104" y="1908313"/>
            <a:ext cx="1510748" cy="2199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C1BE71BE-6201-4517-BE86-EF72412E0C92}"/>
              </a:ext>
            </a:extLst>
          </p:cNvPr>
          <p:cNvCxnSpPr/>
          <p:nvPr/>
        </p:nvCxnSpPr>
        <p:spPr>
          <a:xfrm>
            <a:off x="5261113" y="5236150"/>
            <a:ext cx="1563757" cy="1839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3" name="개체 12">
            <a:extLst>
              <a:ext uri="{FF2B5EF4-FFF2-40B4-BE49-F238E27FC236}">
                <a16:creationId xmlns:a16="http://schemas.microsoft.com/office/drawing/2014/main" id="{B07EB49E-C5A7-4A22-80B7-E0F1DC16C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368830"/>
              </p:ext>
            </p:extLst>
          </p:nvPr>
        </p:nvGraphicFramePr>
        <p:xfrm>
          <a:off x="5641551" y="1437861"/>
          <a:ext cx="6682477" cy="472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Graph" r:id="rId6" imgW="4276800" imgH="3025440" progId="Origin50.Graph">
                  <p:embed/>
                </p:oleObj>
              </mc:Choice>
              <mc:Fallback>
                <p:oleObj name="Graph" r:id="rId6" imgW="4276800" imgH="302544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41551" y="1437861"/>
                        <a:ext cx="6682477" cy="472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제목 12">
            <a:extLst>
              <a:ext uri="{FF2B5EF4-FFF2-40B4-BE49-F238E27FC236}">
                <a16:creationId xmlns:a16="http://schemas.microsoft.com/office/drawing/2014/main" id="{3933F4C1-41F4-45A5-AE9B-D347BF001FCC}"/>
              </a:ext>
            </a:extLst>
          </p:cNvPr>
          <p:cNvSpPr txBox="1">
            <a:spLocks/>
          </p:cNvSpPr>
          <p:nvPr/>
        </p:nvSpPr>
        <p:spPr>
          <a:xfrm>
            <a:off x="156275" y="115539"/>
            <a:ext cx="10515600" cy="6817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FTIR spectroscopy 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189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5EA62B90-9DFE-419B-BDA8-2D7533CEDB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850558"/>
              </p:ext>
            </p:extLst>
          </p:nvPr>
        </p:nvGraphicFramePr>
        <p:xfrm>
          <a:off x="1427988" y="618922"/>
          <a:ext cx="9336023" cy="6521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4" name="개체 3">
                        <a:extLst>
                          <a:ext uri="{FF2B5EF4-FFF2-40B4-BE49-F238E27FC236}">
                            <a16:creationId xmlns:a16="http://schemas.microsoft.com/office/drawing/2014/main" id="{BEC9AB6B-D20E-4502-BC49-05018DA34B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27988" y="618922"/>
                        <a:ext cx="9336023" cy="6521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63A45A6-FC92-472B-AEC8-BD92C7FC20B9}"/>
              </a:ext>
            </a:extLst>
          </p:cNvPr>
          <p:cNvCxnSpPr/>
          <p:nvPr/>
        </p:nvCxnSpPr>
        <p:spPr>
          <a:xfrm>
            <a:off x="3339549" y="2401126"/>
            <a:ext cx="6056243" cy="1272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C12FD77-292A-4991-814E-2E0DE5C3013F}"/>
              </a:ext>
            </a:extLst>
          </p:cNvPr>
          <p:cNvSpPr txBox="1"/>
          <p:nvPr/>
        </p:nvSpPr>
        <p:spPr>
          <a:xfrm>
            <a:off x="9443799" y="3484491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/>
              <a:t>O-Si-C</a:t>
            </a:r>
            <a:endParaRPr lang="ko-KR" altLang="en-US" dirty="0"/>
          </a:p>
        </p:txBody>
      </p:sp>
      <p:sp>
        <p:nvSpPr>
          <p:cNvPr id="13" name="제목 12">
            <a:extLst>
              <a:ext uri="{FF2B5EF4-FFF2-40B4-BE49-F238E27FC236}">
                <a16:creationId xmlns:a16="http://schemas.microsoft.com/office/drawing/2014/main" id="{B4E00A79-B3B8-4E20-B964-3C747F25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11" y="63362"/>
            <a:ext cx="10515600" cy="1325563"/>
          </a:xfrm>
        </p:spPr>
        <p:txBody>
          <a:bodyPr/>
          <a:lstStyle/>
          <a:p>
            <a:r>
              <a:rPr lang="en-US" altLang="ko-KR" dirty="0"/>
              <a:t>FTIR spectroscopy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7230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87DB121F-9A4C-4E28-8785-6DF4F5FEB776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3735145"/>
              </p:ext>
            </p:extLst>
          </p:nvPr>
        </p:nvGraphicFramePr>
        <p:xfrm>
          <a:off x="1262269" y="1880931"/>
          <a:ext cx="6168328" cy="4360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Graph" r:id="rId4" imgW="4279680" imgH="3025440" progId="Origin50.Graph">
                  <p:embed/>
                </p:oleObj>
              </mc:Choice>
              <mc:Fallback>
                <p:oleObj name="Graph" r:id="rId4" imgW="4279680" imgH="3025440" progId="Origin50.Graph">
                  <p:embed/>
                  <p:pic>
                    <p:nvPicPr>
                      <p:cNvPr id="2" name="개체 1">
                        <a:extLst>
                          <a:ext uri="{FF2B5EF4-FFF2-40B4-BE49-F238E27FC236}">
                            <a16:creationId xmlns:a16="http://schemas.microsoft.com/office/drawing/2014/main" id="{8E6AFA3B-02C2-4874-B2B6-9850A3F73F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62269" y="1880931"/>
                        <a:ext cx="6168328" cy="4360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A3E9B052-5E9D-4C54-804C-7E4333F437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559879"/>
              </p:ext>
            </p:extLst>
          </p:nvPr>
        </p:nvGraphicFramePr>
        <p:xfrm>
          <a:off x="5565633" y="1880931"/>
          <a:ext cx="6168329" cy="4360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Graph" r:id="rId6" imgW="4279680" imgH="3025440" progId="Origin50.Graph">
                  <p:embed/>
                </p:oleObj>
              </mc:Choice>
              <mc:Fallback>
                <p:oleObj name="Graph" r:id="rId6" imgW="4279680" imgH="3025440" progId="Origin50.Graph">
                  <p:embed/>
                  <p:pic>
                    <p:nvPicPr>
                      <p:cNvPr id="7" name="개체 6">
                        <a:extLst>
                          <a:ext uri="{FF2B5EF4-FFF2-40B4-BE49-F238E27FC236}">
                            <a16:creationId xmlns:a16="http://schemas.microsoft.com/office/drawing/2014/main" id="{F677B987-79F2-40BF-AEB2-72F28DE026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5633" y="1880931"/>
                        <a:ext cx="6168329" cy="4360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8EDA0BA0-4298-4F51-92FB-1EE3EE37F5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3710" y="5404204"/>
            <a:ext cx="1451848" cy="1382964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775E7752-285D-4221-AB76-5A7C435DFDEC}"/>
              </a:ext>
            </a:extLst>
          </p:cNvPr>
          <p:cNvSpPr/>
          <p:nvPr/>
        </p:nvSpPr>
        <p:spPr>
          <a:xfrm>
            <a:off x="5750995" y="5848784"/>
            <a:ext cx="64807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FFA4CA5-FDE0-4B5A-9454-ED5DD95D2F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82181" y="5404204"/>
            <a:ext cx="1163816" cy="1177193"/>
          </a:xfrm>
          <a:prstGeom prst="rect">
            <a:avLst/>
          </a:prstGeom>
        </p:spPr>
      </p:pic>
      <p:sp>
        <p:nvSpPr>
          <p:cNvPr id="13" name="제목 12">
            <a:extLst>
              <a:ext uri="{FF2B5EF4-FFF2-40B4-BE49-F238E27FC236}">
                <a16:creationId xmlns:a16="http://schemas.microsoft.com/office/drawing/2014/main" id="{A4EDDA69-8B30-49C9-A7AE-470B67C46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833" y="215746"/>
            <a:ext cx="10515600" cy="1325563"/>
          </a:xfrm>
        </p:spPr>
        <p:txBody>
          <a:bodyPr/>
          <a:lstStyle/>
          <a:p>
            <a:r>
              <a:rPr lang="en-US" altLang="ko-KR" dirty="0"/>
              <a:t>FTIR spectroscopy 2-1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7389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2BC22265-8044-4AE7-87E7-29088A25EB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481"/>
              </p:ext>
            </p:extLst>
          </p:nvPr>
        </p:nvGraphicFramePr>
        <p:xfrm>
          <a:off x="2025218" y="929898"/>
          <a:ext cx="8141564" cy="568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25218" y="929898"/>
                        <a:ext cx="8141564" cy="5686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제목 12">
            <a:extLst>
              <a:ext uri="{FF2B5EF4-FFF2-40B4-BE49-F238E27FC236}">
                <a16:creationId xmlns:a16="http://schemas.microsoft.com/office/drawing/2014/main" id="{4BE2603C-AEB5-4047-877F-F676F7EB08A8}"/>
              </a:ext>
            </a:extLst>
          </p:cNvPr>
          <p:cNvSpPr txBox="1">
            <a:spLocks/>
          </p:cNvSpPr>
          <p:nvPr/>
        </p:nvSpPr>
        <p:spPr>
          <a:xfrm>
            <a:off x="370668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FTIR spectroscopy 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928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CB749FFD-EAFE-424B-BF97-C130B7713C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369792"/>
              </p:ext>
            </p:extLst>
          </p:nvPr>
        </p:nvGraphicFramePr>
        <p:xfrm>
          <a:off x="2287405" y="768658"/>
          <a:ext cx="7617189" cy="532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7405" y="768658"/>
                        <a:ext cx="7617189" cy="532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BBD0C681-10DF-430F-AD42-EF483D3AC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74138"/>
              </p:ext>
            </p:extLst>
          </p:nvPr>
        </p:nvGraphicFramePr>
        <p:xfrm>
          <a:off x="2287407" y="768658"/>
          <a:ext cx="7617187" cy="5320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7407" y="768658"/>
                        <a:ext cx="7617187" cy="5320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제목 12">
            <a:extLst>
              <a:ext uri="{FF2B5EF4-FFF2-40B4-BE49-F238E27FC236}">
                <a16:creationId xmlns:a16="http://schemas.microsoft.com/office/drawing/2014/main" id="{CB8821B8-A567-4940-8EC0-AD78F6176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759" y="105876"/>
            <a:ext cx="10515600" cy="1325563"/>
          </a:xfrm>
        </p:spPr>
        <p:txBody>
          <a:bodyPr/>
          <a:lstStyle/>
          <a:p>
            <a:r>
              <a:rPr lang="en-US" altLang="ko-KR" dirty="0"/>
              <a:t>FTIR spectroscopy 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377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3805</TotalTime>
  <Words>356</Words>
  <Application>Microsoft Office PowerPoint</Application>
  <PresentationFormat>와이드스크린</PresentationFormat>
  <Paragraphs>49</Paragraphs>
  <Slides>10</Slides>
  <Notes>8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Cambria Math</vt:lpstr>
      <vt:lpstr>Office 테마</vt:lpstr>
      <vt:lpstr>Graph</vt:lpstr>
      <vt:lpstr>17th Technical meeting of   univ. of the Ryukyu’s,  Kochi Univ. &amp;  Hoseo univ. </vt:lpstr>
      <vt:lpstr>Context</vt:lpstr>
      <vt:lpstr>Molecular Structure of Spin-On Glass</vt:lpstr>
      <vt:lpstr>Experimental</vt:lpstr>
      <vt:lpstr>Coat(3500RPM) → Bake(180℃) → Cure(450℃)</vt:lpstr>
      <vt:lpstr>FTIR spectroscopy 2</vt:lpstr>
      <vt:lpstr>FTIR spectroscopy 2-1</vt:lpstr>
      <vt:lpstr>PowerPoint 프레젠테이션</vt:lpstr>
      <vt:lpstr>FTIR spectroscopy 4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meeting of Hoseo univ &amp; univ. of the Ryukyu’s</dc:title>
  <dc:creator>Lee SeungWon</dc:creator>
  <cp:lastModifiedBy>Bae B. S.</cp:lastModifiedBy>
  <cp:revision>42</cp:revision>
  <dcterms:created xsi:type="dcterms:W3CDTF">2018-08-29T08:59:27Z</dcterms:created>
  <dcterms:modified xsi:type="dcterms:W3CDTF">2018-09-01T01:20:01Z</dcterms:modified>
</cp:coreProperties>
</file>