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2" r:id="rId4"/>
    <p:sldId id="264" r:id="rId5"/>
    <p:sldId id="265" r:id="rId6"/>
    <p:sldId id="268" r:id="rId7"/>
    <p:sldId id="267" r:id="rId8"/>
    <p:sldId id="266" r:id="rId9"/>
    <p:sldId id="270" r:id="rId10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80050" autoAdjust="0"/>
  </p:normalViewPr>
  <p:slideViewPr>
    <p:cSldViewPr snapToGrid="0">
      <p:cViewPr varScale="1">
        <p:scale>
          <a:sx n="69" d="100"/>
          <a:sy n="69" d="100"/>
        </p:scale>
        <p:origin x="1795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74" y="62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85E7E12E-B70A-4C28-9E26-5C5BA7BE17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389B636-8182-4872-B2DA-0C7C2A74574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506CA-50C0-4F77-9A5F-AFDA6C90E29A}" type="datetimeFigureOut">
              <a:rPr lang="ko-KR" altLang="en-US" smtClean="0"/>
              <a:t>2018-09-01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37F4DF3-D0F4-4324-BB7F-2FF62DA618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5E1DF5E-E522-44D6-844E-CF59E3724E9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318FD-8093-4D1A-B804-10BF3490D7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9852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B299246-35A2-48B5-B60F-B538B586C7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551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77D7D5-213B-48B7-B7C6-FAC13F165FD7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Hello everyone! 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My name is SANGMIN LEE at a undergraduates fourth grades at a department of Digital display engineering,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hoseo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 university.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I am very glad to be here.</a:t>
            </a:r>
          </a:p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01644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29FE8A-37CB-47AD-B80C-2FE2F81781F1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The table of contents are consist of introduction, experiment, result and conclusion.</a:t>
            </a:r>
          </a:p>
        </p:txBody>
      </p:sp>
    </p:spTree>
    <p:extLst>
      <p:ext uri="{BB962C8B-B14F-4D97-AF65-F5344CB8AC3E}">
        <p14:creationId xmlns:p14="http://schemas.microsoft.com/office/powerpoint/2010/main" val="1756825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First, let me introduce the experiment.</a:t>
            </a:r>
          </a:p>
          <a:p>
            <a:pPr fontAlgn="base" latinLnBrk="0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The current flows through source and drain electrode </a:t>
            </a:r>
            <a:b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</a:br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in which the contact resistance between source, drain metal and semiconductor layer influence the on current. 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But, the on currents decrease as increasement of the contact resistance.</a:t>
            </a:r>
            <a:b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</a:br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So, My research confirms the interfacial reaction between metal and oxide semiconductor layer at high annealing temperature.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Below the table, among the various metals,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aluminium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 was chosen because it had the lowest ionization energy as shown in the table.</a:t>
            </a:r>
            <a:b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</a:br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Thus, the high temperature annealing enhance the metal oxidation of the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Aluminium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 with the oxygen from IGZO.</a:t>
            </a:r>
          </a:p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75233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fontAlgn="base" latinLnBrk="1"/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This figures show the process for the interfacial oxidation. </a:t>
            </a:r>
            <a:endParaRPr lang="en-US" altLang="ko-KR" sz="12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First, I used ITO glass as substrate and processed DI water for cleaning.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And, The IGZO semiconductor was deposited on the substrate by RF magnetron sputtering.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Then, annealing was performed in a furnace at 250 °C, 1 hour, and oxygen ambient.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After annealing, top electrode was deposited on IGZO with DC magnetron sputtering using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Aluminium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And, in order to induce the interfacial reaction, annealing was performed for 1 hour in the furnace at each temperature in the air environment.</a:t>
            </a:r>
          </a:p>
          <a:p>
            <a:pPr fontAlgn="base" latinLnBrk="1"/>
            <a:endParaRPr lang="en-US" altLang="ko-KR" sz="12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  <a:p>
            <a:pPr fontAlgn="base" latinLnBrk="1"/>
            <a:endParaRPr lang="en-US" altLang="ko-KR" sz="12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  <a:p>
            <a:pPr latinLnBrk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95358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Next, this slide shows breakdown voltage vs. temperature.</a:t>
            </a:r>
            <a:b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</a:br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Through to the figure, as the annealing temperature increases, the breakdown voltage increases.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I expected the interfacial oxidation layer thickness became thicker as the annealing temperature increased.</a:t>
            </a:r>
          </a:p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224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And this slide shows cross-sectional structure annealed at 400 ℃.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When deposited, interfacial oxide layer formed at the interface.</a:t>
            </a:r>
          </a:p>
          <a:p>
            <a:pPr fontAlgn="base" latinLnBrk="1"/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After annealing, the thickness of the interfacial oxidation layer increased to 10 nm as compared with 5 nm before annealing. 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41579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And next, this slide shows the result of SIMS analysis of ITO/IGZO/Al stacked film annealed at 400 ℃. </a:t>
            </a:r>
          </a:p>
          <a:p>
            <a:pPr fontAlgn="base" latinLnBrk="1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Secondary-ion mass spectrometry is a technique to analyze the composition of solid surfaces and thin films by sputtering the surface of the specimen with a focused primary ion beam and collecting and analyzing ejected secondary ions.</a:t>
            </a:r>
          </a:p>
          <a:p>
            <a:pPr fontAlgn="base" latinLnBrk="0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SIMS analysis shows the oxygen diffused to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Aluminium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 layer to form aluminum oxide. Al and O counts decreased at the interface.</a:t>
            </a:r>
          </a:p>
          <a:p>
            <a:pPr fontAlgn="base" latinLnBrk="0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The expecting reason for this is that </a:t>
            </a:r>
            <a:r>
              <a:rPr lang="en-US" altLang="ko-KR" sz="12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Aluminium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 and oxygen of IGZO were bonded by high temperature annealing.</a:t>
            </a:r>
          </a:p>
          <a:p>
            <a:pPr fontAlgn="base" latinLnBrk="0"/>
            <a:endParaRPr lang="en-US" altLang="ko-KR" sz="12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6428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8BC2E1-871D-4C78-B837-959A264CFF93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fontAlgn="base" latinLnBrk="0"/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Now, I'd like to summarize my talk with a couple of remarks. </a:t>
            </a:r>
          </a:p>
          <a:p>
            <a:pPr fontAlgn="base" latinLnBrk="0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The oxidation between metal and oxide material was studied for Aluminum and IGZO materials. </a:t>
            </a:r>
          </a:p>
          <a:p>
            <a:pPr fontAlgn="base" latinLnBrk="0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Aluminum forms a very thin oxide layer during deposition, the interface oxidation layer grows from Al at 400 ℃, the interfacial oxidation was enhanced as increasement of annealing temperature.</a:t>
            </a:r>
          </a:p>
          <a:p>
            <a:pPr fontAlgn="base" latinLnBrk="0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The breakdown voltages increased from 0.1 V to 0.3 V as increased the annealing temperature from 400 </a:t>
            </a:r>
            <a:r>
              <a:rPr lang="en-US" altLang="ko-KR" sz="12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℃ 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to 450 </a:t>
            </a:r>
            <a:r>
              <a:rPr lang="en-US" altLang="ko-KR" sz="12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℃</a:t>
            </a:r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  <a:p>
            <a:pPr fontAlgn="base" latinLnBrk="0"/>
            <a:r>
              <a:rPr lang="en-US" altLang="ko-KR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By SIMS and TEM, the thickness of oxide was analyzed. The thickness was about 10 nm after 400 ℃ annealing.</a:t>
            </a:r>
          </a:p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130146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77D7D5-213B-48B7-B7C6-FAC13F165FD7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atinLnBrk="1"/>
            <a:r>
              <a:rPr lang="en-US" altLang="ko-KR" dirty="0"/>
              <a:t>Thank you for your </a:t>
            </a:r>
            <a:r>
              <a:rPr lang="en-US" altLang="ko-KR"/>
              <a:t>kind attention.</a:t>
            </a:r>
            <a:endParaRPr lang="en-US" altLang="ko-KR" dirty="0"/>
          </a:p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32112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>
            <a:extLst>
              <a:ext uri="{FF2B5EF4-FFF2-40B4-BE49-F238E27FC236}">
                <a16:creationId xmlns:a16="http://schemas.microsoft.com/office/drawing/2014/main" id="{DEDA8942-FE9B-4465-BE0A-18B36A26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34539" y="6100405"/>
            <a:ext cx="1674922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2667000" y="1143000"/>
            <a:ext cx="61722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0" y="0"/>
            <a:ext cx="2667000" cy="1143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8839200" y="1143000"/>
            <a:ext cx="304800" cy="228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8" name="Line 20"/>
          <p:cNvSpPr>
            <a:spLocks noChangeShapeType="1"/>
          </p:cNvSpPr>
          <p:nvPr/>
        </p:nvSpPr>
        <p:spPr bwMode="auto">
          <a:xfrm>
            <a:off x="2667000" y="1143000"/>
            <a:ext cx="9525" cy="2271713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2438400"/>
            <a:ext cx="5791200" cy="1143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3733800"/>
            <a:ext cx="5029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0" y="6248400"/>
            <a:ext cx="1600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813F5743-475C-40E0-9EB7-8212BE0AFB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092569" y="6286500"/>
            <a:ext cx="5037993" cy="184639"/>
          </a:xfrm>
          <a:ln/>
        </p:spPr>
        <p:txBody>
          <a:bodyPr/>
          <a:lstStyle>
            <a:lvl1pPr>
              <a:defRPr sz="90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633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91FCC-7FAC-4390-BAD2-3103353133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278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6150" y="838200"/>
            <a:ext cx="1847850" cy="4191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838200"/>
            <a:ext cx="5391150" cy="4191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34397-6021-4C93-941C-E99E2FEF2A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492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838200"/>
            <a:ext cx="6096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828800" y="1981200"/>
            <a:ext cx="7315200" cy="30480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047D2-2813-422A-A3B6-ABB49EE9FB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1754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838200"/>
            <a:ext cx="6096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28800" y="1981200"/>
            <a:ext cx="35814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2600" y="1981200"/>
            <a:ext cx="35814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AE4EF-AAAF-423A-83F1-00080EBCFF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783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>
            <a:extLst>
              <a:ext uri="{FF2B5EF4-FFF2-40B4-BE49-F238E27FC236}">
                <a16:creationId xmlns:a16="http://schemas.microsoft.com/office/drawing/2014/main" id="{ED5FB13F-2050-4D2D-9731-A6947B1B1C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34539" y="6100405"/>
            <a:ext cx="1674922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sz="2200" b="1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defRPr>
            </a:lvl1pPr>
          </a:lstStyle>
          <a:p>
            <a:pPr>
              <a:defRPr/>
            </a:pPr>
            <a:fld id="{2DAF423E-16C9-41C0-A093-BA8AA406559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30730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>
            <a:extLst>
              <a:ext uri="{FF2B5EF4-FFF2-40B4-BE49-F238E27FC236}">
                <a16:creationId xmlns:a16="http://schemas.microsoft.com/office/drawing/2014/main" id="{FFC7F01C-C9AE-4084-BC47-51850C66EFD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34539" y="6100405"/>
            <a:ext cx="1674922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DDCD3-C038-4A5B-AEA7-2C24A12891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426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981200"/>
            <a:ext cx="35814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2600" y="1981200"/>
            <a:ext cx="35814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4BA12-8F74-49C2-8AD9-041590EE24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7123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5CB74-1DA8-436D-A436-2D867394A3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7F0B1-2F38-461F-BF0D-26F33720CE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41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2EB62-7743-4EDA-B055-8D23865F45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60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FD6CD-E9D1-4603-8160-88312049D7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75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22964-AA81-4BC6-8FED-5942FEC976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696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3"/>
          <p:cNvSpPr>
            <a:spLocks noChangeArrowheads="1"/>
          </p:cNvSpPr>
          <p:nvPr/>
        </p:nvSpPr>
        <p:spPr bwMode="auto">
          <a:xfrm>
            <a:off x="1676400" y="762000"/>
            <a:ext cx="7162800" cy="9144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28" name="Rectangle 14"/>
          <p:cNvSpPr>
            <a:spLocks noChangeArrowheads="1"/>
          </p:cNvSpPr>
          <p:nvPr/>
        </p:nvSpPr>
        <p:spPr bwMode="auto">
          <a:xfrm>
            <a:off x="0" y="0"/>
            <a:ext cx="1676400" cy="762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29" name="Line 15"/>
          <p:cNvSpPr>
            <a:spLocks noChangeShapeType="1"/>
          </p:cNvSpPr>
          <p:nvPr/>
        </p:nvSpPr>
        <p:spPr bwMode="auto">
          <a:xfrm flipH="1">
            <a:off x="1676400" y="6019800"/>
            <a:ext cx="7467600" cy="0"/>
          </a:xfrm>
          <a:prstGeom prst="line">
            <a:avLst/>
          </a:prstGeom>
          <a:noFill/>
          <a:ln w="158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0" name="Rectangle 16"/>
          <p:cNvSpPr>
            <a:spLocks noChangeArrowheads="1"/>
          </p:cNvSpPr>
          <p:nvPr/>
        </p:nvSpPr>
        <p:spPr bwMode="auto">
          <a:xfrm>
            <a:off x="8839200" y="762000"/>
            <a:ext cx="304800" cy="914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838200"/>
            <a:ext cx="6096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981200"/>
            <a:ext cx="73152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8A12B97-3771-4BEA-98E8-C7FE806D9F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83876" y="1981201"/>
            <a:ext cx="5791200" cy="1143000"/>
          </a:xfrm>
        </p:spPr>
        <p:txBody>
          <a:bodyPr/>
          <a:lstStyle/>
          <a:p>
            <a:pPr eaLnBrk="1" hangingPunct="1"/>
            <a:r>
              <a:rPr lang="en-US" altLang="en-US" sz="4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Reaction between </a:t>
            </a:r>
            <a:br>
              <a:rPr lang="en-US" altLang="en-US" sz="4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en-US" sz="45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Metal and Oxide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26677" y="3733799"/>
            <a:ext cx="6708000" cy="2475411"/>
          </a:xfrm>
        </p:spPr>
        <p:txBody>
          <a:bodyPr/>
          <a:lstStyle/>
          <a:p>
            <a:pPr algn="ctr" eaLnBrk="1" hangingPunct="1"/>
            <a:r>
              <a:rPr lang="en-GB" altLang="en-US" sz="22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SANG MIN LEE / </a:t>
            </a:r>
            <a:r>
              <a:rPr lang="ko-KR" altLang="en-US" sz="2200" b="1" dirty="0" err="1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李</a:t>
            </a:r>
            <a:r>
              <a:rPr lang="ko-KR" altLang="en-US" sz="22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相 旼</a:t>
            </a:r>
            <a:endParaRPr lang="en-US" altLang="ko-KR" sz="22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ctr" eaLnBrk="1" hangingPunct="1"/>
            <a:endParaRPr lang="en-US" altLang="ko-KR" sz="22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ctr" eaLnBrk="1" hangingPunct="1"/>
            <a:r>
              <a:rPr lang="en-US" altLang="ko-KR" sz="22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School of Electronic &amp; Display Engineering</a:t>
            </a:r>
            <a:br>
              <a:rPr lang="en-US" altLang="ko-KR" sz="22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sz="2200" b="1" dirty="0" err="1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Hoseo</a:t>
            </a:r>
            <a:r>
              <a:rPr lang="en-US" altLang="ko-KR" sz="22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University, Korea</a:t>
            </a:r>
          </a:p>
          <a:p>
            <a:pPr algn="ctr" eaLnBrk="1" hangingPunct="1"/>
            <a:br>
              <a:rPr lang="en-US" altLang="ko-KR" sz="22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sz="22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September 1</a:t>
            </a:r>
            <a:r>
              <a:rPr lang="en-US" altLang="ko-KR" sz="2200" b="1" baseline="3000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st</a:t>
            </a:r>
            <a:r>
              <a:rPr lang="en-US" altLang="ko-KR" sz="22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2018</a:t>
            </a:r>
            <a:br>
              <a:rPr lang="en-GB" altLang="en-US" sz="22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br>
              <a:rPr lang="en-US" altLang="ko-KR" sz="22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endParaRPr lang="en-US" altLang="en-US" sz="22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B2FFF5FD-4CF7-416C-B7E3-8A1725A6511B}"/>
              </a:ext>
            </a:extLst>
          </p:cNvPr>
          <p:cNvSpPr/>
          <p:nvPr/>
        </p:nvSpPr>
        <p:spPr>
          <a:xfrm>
            <a:off x="1312984" y="6587976"/>
            <a:ext cx="651803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9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Technical Exchange Meeting, September 01, 2018, Centum Hotel, Busan, Korea</a:t>
            </a:r>
            <a:endParaRPr lang="ko-KR" altLang="en-US" sz="9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Contents</a:t>
            </a:r>
            <a:endParaRPr lang="en-US" altLang="en-US" sz="36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sz="3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Introduction</a:t>
            </a: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GB" altLang="en-US" sz="30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sz="3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Experiment</a:t>
            </a: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GB" altLang="en-US" sz="30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sz="3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Result</a:t>
            </a: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en-GB" altLang="en-US" sz="30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eaLnBrk="1" hangingPunct="1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sz="3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Conclusion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BAA96F3B-2E03-46BE-973C-EC6982F535FF}"/>
              </a:ext>
            </a:extLst>
          </p:cNvPr>
          <p:cNvSpPr/>
          <p:nvPr/>
        </p:nvSpPr>
        <p:spPr>
          <a:xfrm>
            <a:off x="1312984" y="6587976"/>
            <a:ext cx="651803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9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Technical Exchange Meeting, September 01, 2018, Centum Hotel, Busan, Korea</a:t>
            </a:r>
            <a:endParaRPr lang="ko-KR" altLang="en-US" sz="9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Introduction</a:t>
            </a:r>
            <a:endParaRPr lang="en-US" altLang="en-US" sz="36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A27CB692-89B8-41B5-8393-53D98E5DA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958532"/>
              </p:ext>
            </p:extLst>
          </p:nvPr>
        </p:nvGraphicFramePr>
        <p:xfrm>
          <a:off x="602664" y="4360104"/>
          <a:ext cx="7855536" cy="10964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786924">
                  <a:extLst>
                    <a:ext uri="{9D8B030D-6E8A-4147-A177-3AD203B41FA5}">
                      <a16:colId xmlns:a16="http://schemas.microsoft.com/office/drawing/2014/main" val="1750404541"/>
                    </a:ext>
                  </a:extLst>
                </a:gridCol>
                <a:gridCol w="3115526">
                  <a:extLst>
                    <a:ext uri="{9D8B030D-6E8A-4147-A177-3AD203B41FA5}">
                      <a16:colId xmlns:a16="http://schemas.microsoft.com/office/drawing/2014/main" val="4118396170"/>
                    </a:ext>
                  </a:extLst>
                </a:gridCol>
                <a:gridCol w="842012">
                  <a:extLst>
                    <a:ext uri="{9D8B030D-6E8A-4147-A177-3AD203B41FA5}">
                      <a16:colId xmlns:a16="http://schemas.microsoft.com/office/drawing/2014/main" val="2687463971"/>
                    </a:ext>
                  </a:extLst>
                </a:gridCol>
                <a:gridCol w="3111074">
                  <a:extLst>
                    <a:ext uri="{9D8B030D-6E8A-4147-A177-3AD203B41FA5}">
                      <a16:colId xmlns:a16="http://schemas.microsoft.com/office/drawing/2014/main" val="3913111472"/>
                    </a:ext>
                  </a:extLst>
                </a:gridCol>
              </a:tblGrid>
              <a:tr h="3649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Metal</a:t>
                      </a:r>
                      <a:endParaRPr lang="ko-KR" sz="1600" b="1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Ionization energy (kJ/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mol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lang="ko-KR" sz="1600" b="1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Metal</a:t>
                      </a:r>
                      <a:endParaRPr lang="ko-KR" sz="1600" b="1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Ionization energy (kJ/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mol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lang="ko-KR" sz="1600" b="1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47125667"/>
                  </a:ext>
                </a:extLst>
              </a:tr>
              <a:tr h="1824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Ta</a:t>
                      </a:r>
                      <a:endParaRPr lang="ko-KR" sz="1600" b="1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- 761.0</a:t>
                      </a:r>
                      <a:endParaRPr lang="ko-KR" sz="1600" b="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Mo</a:t>
                      </a:r>
                      <a:endParaRPr lang="ko-KR" sz="1600" b="1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- 684.3</a:t>
                      </a:r>
                      <a:endParaRPr lang="ko-KR" sz="160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7919826"/>
                  </a:ext>
                </a:extLst>
              </a:tr>
              <a:tr h="1824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Al</a:t>
                      </a:r>
                      <a:endParaRPr lang="ko-KR" sz="1600" b="1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- 577.5</a:t>
                      </a:r>
                      <a:endParaRPr lang="ko-KR" sz="1600" b="1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In</a:t>
                      </a:r>
                      <a:endParaRPr lang="ko-KR" sz="1600" b="1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- 558.3</a:t>
                      </a:r>
                      <a:endParaRPr lang="ko-KR" sz="160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3718169"/>
                  </a:ext>
                </a:extLst>
              </a:tr>
              <a:tr h="1824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600" b="1" dirty="0" err="1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Ti</a:t>
                      </a:r>
                      <a:endParaRPr lang="ko-KR" sz="1600" b="1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- 658.8</a:t>
                      </a:r>
                      <a:endParaRPr lang="ko-KR" sz="1600" b="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Nd</a:t>
                      </a:r>
                      <a:endParaRPr lang="ko-KR" sz="1600" b="1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- 533.1</a:t>
                      </a:r>
                      <a:endParaRPr lang="ko-KR" sz="160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315280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9471FFD-48FA-4B44-9607-341E08027009}"/>
              </a:ext>
            </a:extLst>
          </p:cNvPr>
          <p:cNvSpPr txBox="1"/>
          <p:nvPr/>
        </p:nvSpPr>
        <p:spPr>
          <a:xfrm>
            <a:off x="395287" y="5515440"/>
            <a:ext cx="4829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Table 1. The ionization energies for various metals.</a:t>
            </a:r>
            <a:endParaRPr lang="ko-KR" altLang="en-US" sz="14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99974FE2-51F6-451D-9A55-BF8D614CE9D6}"/>
              </a:ext>
            </a:extLst>
          </p:cNvPr>
          <p:cNvSpPr/>
          <p:nvPr/>
        </p:nvSpPr>
        <p:spPr>
          <a:xfrm>
            <a:off x="1312984" y="6587976"/>
            <a:ext cx="651803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9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Technical Exchange Meeting, September 01, 2018, Centum Hotel, Busan, Korea</a:t>
            </a:r>
            <a:endParaRPr lang="ko-KR" altLang="en-US" sz="9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123F9585-AF07-4E2C-A028-B51D9AC0F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1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B64598A-4358-4360-A8EF-61F1DF2397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0059" y="1968700"/>
            <a:ext cx="5440746" cy="217629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3">
            <a:extLst>
              <a:ext uri="{FF2B5EF4-FFF2-40B4-BE49-F238E27FC236}">
                <a16:creationId xmlns:a16="http://schemas.microsoft.com/office/drawing/2014/main" id="{E966D5CC-0CB0-4672-8F5B-C1756DE89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838200"/>
            <a:ext cx="6096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Experiment</a:t>
            </a:r>
            <a:endParaRPr lang="en-US" altLang="en-US" sz="36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72" name="그림 71">
            <a:extLst>
              <a:ext uri="{FF2B5EF4-FFF2-40B4-BE49-F238E27FC236}">
                <a16:creationId xmlns:a16="http://schemas.microsoft.com/office/drawing/2014/main" id="{0E22F2CB-B5A6-47F9-BB75-05204D9F2E8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82086" y="1726979"/>
            <a:ext cx="6677114" cy="3960000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F60154CA-4206-4101-8002-EECD52010CA5}"/>
              </a:ext>
            </a:extLst>
          </p:cNvPr>
          <p:cNvSpPr/>
          <p:nvPr/>
        </p:nvSpPr>
        <p:spPr>
          <a:xfrm>
            <a:off x="1186143" y="5712023"/>
            <a:ext cx="47574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Fig. 1.  Process steps for interface oxidation</a:t>
            </a:r>
            <a:endParaRPr lang="ko-KR" altLang="ko-KR" sz="14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9BE8318D-2B4B-42E6-9D6A-AA33FC16B852}"/>
              </a:ext>
            </a:extLst>
          </p:cNvPr>
          <p:cNvSpPr/>
          <p:nvPr/>
        </p:nvSpPr>
        <p:spPr>
          <a:xfrm>
            <a:off x="1312984" y="6587976"/>
            <a:ext cx="651803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9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Technical Exchange Meeting, September 01, 2018, Centum Hotel, Busan, Korea</a:t>
            </a:r>
            <a:endParaRPr lang="ko-KR" altLang="en-US" sz="9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508470BF-BAA9-46EC-A089-FF554C1E5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0791186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Result</a:t>
            </a:r>
            <a:endParaRPr lang="en-US" altLang="en-US" sz="36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829BAC85-1325-4293-AE81-26D5B9C83F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7836" y="1409700"/>
            <a:ext cx="4645526" cy="324319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A60921A-F8FD-465E-8C0B-380692629A34}"/>
              </a:ext>
            </a:extLst>
          </p:cNvPr>
          <p:cNvSpPr txBox="1"/>
          <p:nvPr/>
        </p:nvSpPr>
        <p:spPr>
          <a:xfrm>
            <a:off x="247468" y="4571226"/>
            <a:ext cx="9106263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Fig. 2. The breakdown voltage of the interfacial oxide film </a:t>
            </a:r>
            <a:br>
              <a:rPr lang="en-US" altLang="ko-KR" sz="14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sz="14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according to  temperatures</a:t>
            </a:r>
            <a:endParaRPr lang="ko-KR" altLang="ko-KR" sz="14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605268-E90D-4F97-9931-CCB08C9C81ED}"/>
              </a:ext>
            </a:extLst>
          </p:cNvPr>
          <p:cNvSpPr txBox="1"/>
          <p:nvPr/>
        </p:nvSpPr>
        <p:spPr>
          <a:xfrm>
            <a:off x="1019288" y="5090031"/>
            <a:ext cx="72498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The interfacial oxidation layer thickness became thicker as the annealing temperature increased.</a:t>
            </a:r>
          </a:p>
          <a:p>
            <a:endParaRPr lang="ko-KR" altLang="en-US" sz="20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28DD176B-AF49-4406-9A2F-8D86C5E4C712}"/>
              </a:ext>
            </a:extLst>
          </p:cNvPr>
          <p:cNvSpPr/>
          <p:nvPr/>
        </p:nvSpPr>
        <p:spPr>
          <a:xfrm>
            <a:off x="1312984" y="6587976"/>
            <a:ext cx="651803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9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Technical Exchange Meeting, September 01, 2018, Centum Hotel, Busan, Korea</a:t>
            </a:r>
            <a:endParaRPr lang="ko-KR" altLang="en-US" sz="9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C3FAA90-9E21-4154-B2A7-711F600C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9706887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Result</a:t>
            </a:r>
            <a:endParaRPr lang="en-US" altLang="en-US" sz="36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70B3D8-9422-4DF7-8644-AD495B07BDF7}"/>
              </a:ext>
            </a:extLst>
          </p:cNvPr>
          <p:cNvSpPr txBox="1"/>
          <p:nvPr/>
        </p:nvSpPr>
        <p:spPr>
          <a:xfrm>
            <a:off x="746405" y="4722796"/>
            <a:ext cx="7651185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Fig. 3.  TEM Cross-sectional structure annealed at 400 ℃</a:t>
            </a:r>
            <a:endParaRPr lang="ko-KR" altLang="ko-KR" sz="14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2321BD62-C580-4FB9-B4ED-A41E5D6B71D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6216" y="1734303"/>
            <a:ext cx="6511562" cy="30464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6FCBD1-CA10-48B1-8927-1A1127F1AB2A}"/>
              </a:ext>
            </a:extLst>
          </p:cNvPr>
          <p:cNvSpPr txBox="1"/>
          <p:nvPr/>
        </p:nvSpPr>
        <p:spPr>
          <a:xfrm>
            <a:off x="467515" y="5135348"/>
            <a:ext cx="82089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35" indent="-571535">
              <a:buFont typeface="Arial" panose="020B0604020202020204" pitchFamily="34" charset="0"/>
              <a:buChar char="•"/>
            </a:pPr>
            <a:r>
              <a:rPr lang="en-US" altLang="ko-KR" sz="2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The thickness of the interfacial oxidation layer was increased </a:t>
            </a:r>
            <a:br>
              <a:rPr lang="en-US" altLang="ko-KR" sz="2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sz="2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to 10 nm as compared with 5 nm before annealing.</a:t>
            </a:r>
          </a:p>
          <a:p>
            <a:pPr marL="571535" indent="-571535">
              <a:buFont typeface="Arial" panose="020B0604020202020204" pitchFamily="34" charset="0"/>
              <a:buChar char="•"/>
            </a:pPr>
            <a:endParaRPr lang="ko-KR" altLang="en-US" sz="20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5E7FFEFF-7358-4B0B-95BA-3CE6E2FEDC0C}"/>
              </a:ext>
            </a:extLst>
          </p:cNvPr>
          <p:cNvSpPr/>
          <p:nvPr/>
        </p:nvSpPr>
        <p:spPr>
          <a:xfrm>
            <a:off x="1312984" y="6587976"/>
            <a:ext cx="651803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9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Technical Exchange Meeting, September 01, 2018, Centum Hotel, Busan, Korea</a:t>
            </a:r>
            <a:endParaRPr lang="ko-KR" altLang="en-US" sz="9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09C448E6-8A29-4B7B-BA9F-7F59C2AA6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22572816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Result</a:t>
            </a:r>
            <a:endParaRPr lang="en-US" altLang="en-US" sz="36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387059-074D-4F23-8E6D-BA048051201A}"/>
              </a:ext>
            </a:extLst>
          </p:cNvPr>
          <p:cNvSpPr txBox="1"/>
          <p:nvPr/>
        </p:nvSpPr>
        <p:spPr>
          <a:xfrm>
            <a:off x="-2778028" y="4610941"/>
            <a:ext cx="15195355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Fig. 4. SIMS analysis of ITO/IGZO/Al stacked film annealed at 400 ℃ analyzed by SIMS  </a:t>
            </a:r>
            <a:endParaRPr lang="ko-KR" altLang="ko-KR" sz="14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5680E168-4295-45E7-A37D-552931BD96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792" y="1685266"/>
            <a:ext cx="7982608" cy="296390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B3F57CD-F278-4D8E-B9AD-B1FA297D4801}"/>
              </a:ext>
            </a:extLst>
          </p:cNvPr>
          <p:cNvSpPr txBox="1"/>
          <p:nvPr/>
        </p:nvSpPr>
        <p:spPr>
          <a:xfrm>
            <a:off x="1187855" y="5050298"/>
            <a:ext cx="69127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35" indent="-571535">
              <a:buFont typeface="Arial" panose="020B0604020202020204" pitchFamily="34" charset="0"/>
              <a:buChar char="•"/>
            </a:pPr>
            <a:r>
              <a:rPr lang="en-US" altLang="ko-KR" sz="2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SIMS analysis shows the oxygen diffused to Al layer </a:t>
            </a:r>
            <a:br>
              <a:rPr lang="en-US" altLang="ko-KR" sz="2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</a:br>
            <a:r>
              <a:rPr lang="en-US" altLang="ko-KR" sz="2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to form aluminum oxide.</a:t>
            </a:r>
            <a:endParaRPr lang="ko-KR" altLang="en-US" sz="20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4641C89-1130-4409-A200-6614DF040CDC}"/>
              </a:ext>
            </a:extLst>
          </p:cNvPr>
          <p:cNvSpPr/>
          <p:nvPr/>
        </p:nvSpPr>
        <p:spPr>
          <a:xfrm>
            <a:off x="1312984" y="6587976"/>
            <a:ext cx="651803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9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Technical Exchange Meeting, September 01, 2018, Centum Hotel, Busan, Korea</a:t>
            </a:r>
            <a:endParaRPr lang="ko-KR" altLang="en-US" sz="9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16FDEF91-D29A-4169-AF10-2590FEC40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41812220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Conclusion</a:t>
            </a:r>
            <a:endParaRPr lang="en-US" altLang="en-US" sz="36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6" name="직사각형 38">
            <a:extLst>
              <a:ext uri="{FF2B5EF4-FFF2-40B4-BE49-F238E27FC236}">
                <a16:creationId xmlns:a16="http://schemas.microsoft.com/office/drawing/2014/main" id="{21B185B6-BA98-4E7E-AFFF-50DBAA3F4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90" y="1894535"/>
            <a:ext cx="8845420" cy="4301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kumimoji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>
              <a:defRPr kumimoji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>
              <a:defRPr kumimoji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>
              <a:defRPr kumimoji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>
              <a:defRPr kumimoji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3362325" indent="-8207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3819525" indent="-8207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4276725" indent="-8207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4733925" indent="-82073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ko-KR" sz="2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The oxidation between metal and oxide material was studied for Aluminum and IGZO materials. </a:t>
            </a:r>
          </a:p>
          <a:p>
            <a:pPr marL="0" indent="0" algn="just">
              <a:lnSpc>
                <a:spcPct val="120000"/>
              </a:lnSpc>
            </a:pPr>
            <a:endParaRPr lang="en-US" altLang="ko-KR" sz="10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ko-KR" sz="2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Aluminum forms a very thin oxide layer during deposition, the interface oxidation layer grows from Al at 400 ℃, the interfacial oxidation was enhanced as increasing annealing temperature.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ko-KR" sz="10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ko-KR" sz="2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The breakdown voltages increased from 0.1 V to 0.3 V as increase the annealing temperature from 400 ℃ to 450 ℃.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ko-KR" sz="10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ko-KR" sz="20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By SIMS and TEM, the thickness of oxide was analyzed. The thickness was about 10 nm after 400 ℃ annealing.</a:t>
            </a:r>
          </a:p>
          <a:p>
            <a:pPr marL="0" indent="0" algn="just">
              <a:lnSpc>
                <a:spcPct val="120000"/>
              </a:lnSpc>
            </a:pPr>
            <a:endParaRPr lang="en-US" altLang="ko-KR" sz="20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7A1A237-7374-4446-B8A1-6B7A05FC6ACE}"/>
              </a:ext>
            </a:extLst>
          </p:cNvPr>
          <p:cNvSpPr/>
          <p:nvPr/>
        </p:nvSpPr>
        <p:spPr>
          <a:xfrm>
            <a:off x="1312984" y="6587976"/>
            <a:ext cx="651803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9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Technical Exchange Meeting, September 01, 2018, Centum Hotel, Busan, Korea</a:t>
            </a:r>
            <a:endParaRPr lang="ko-KR" altLang="en-US" sz="9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123B638-431F-4786-9649-B976BE4BE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3248392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87216" y="2438400"/>
            <a:ext cx="6456784" cy="1143000"/>
          </a:xfrm>
        </p:spPr>
        <p:txBody>
          <a:bodyPr/>
          <a:lstStyle/>
          <a:p>
            <a:pPr eaLnBrk="1" hangingPunct="1"/>
            <a:r>
              <a:rPr lang="en-US" altLang="en-US" sz="34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Thank you for your attention!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6E150B4-EBFE-4ED8-9CC5-E289D88142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8BEA711-BF2B-4680-9DA1-3D05487F78E6}"/>
              </a:ext>
            </a:extLst>
          </p:cNvPr>
          <p:cNvSpPr/>
          <p:nvPr/>
        </p:nvSpPr>
        <p:spPr>
          <a:xfrm>
            <a:off x="1312984" y="6587976"/>
            <a:ext cx="651803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latinLnBrk="1" hangingPunct="1">
              <a:defRPr/>
            </a:pPr>
            <a:r>
              <a:rPr lang="en-US" altLang="ko-KR" sz="900" b="1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Technical Exchange Meeting, September 01, 2018, Centum Hotel, Busan, Korea</a:t>
            </a:r>
            <a:endParaRPr lang="ko-KR" altLang="en-US" sz="900" b="1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0577572"/>
      </p:ext>
    </p:extLst>
  </p:cSld>
  <p:clrMapOvr>
    <a:masterClrMapping/>
  </p:clrMapOvr>
</p:sld>
</file>

<file path=ppt/theme/theme1.xml><?xml version="1.0" encoding="utf-8"?>
<a:theme xmlns:a="http://schemas.openxmlformats.org/drawingml/2006/main" name="business4">
  <a:themeElements>
    <a:clrScheme name="business4 9">
      <a:dk1>
        <a:srgbClr val="003399"/>
      </a:dk1>
      <a:lt1>
        <a:srgbClr val="FFFFFF"/>
      </a:lt1>
      <a:dk2>
        <a:srgbClr val="FFFFFF"/>
      </a:dk2>
      <a:lt2>
        <a:srgbClr val="808080"/>
      </a:lt2>
      <a:accent1>
        <a:srgbClr val="99CCFF"/>
      </a:accent1>
      <a:accent2>
        <a:srgbClr val="3062BC"/>
      </a:accent2>
      <a:accent3>
        <a:srgbClr val="FFFFFF"/>
      </a:accent3>
      <a:accent4>
        <a:srgbClr val="002A82"/>
      </a:accent4>
      <a:accent5>
        <a:srgbClr val="CAE2FF"/>
      </a:accent5>
      <a:accent6>
        <a:srgbClr val="2A58AA"/>
      </a:accent6>
      <a:hlink>
        <a:srgbClr val="006699"/>
      </a:hlink>
      <a:folHlink>
        <a:srgbClr val="189EAC"/>
      </a:folHlink>
    </a:clrScheme>
    <a:fontScheme name="business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business4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4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4 8">
        <a:dk1>
          <a:srgbClr val="808080"/>
        </a:dk1>
        <a:lt1>
          <a:srgbClr val="FFCCFF"/>
        </a:lt1>
        <a:dk2>
          <a:srgbClr val="FFCCCC"/>
        </a:dk2>
        <a:lt2>
          <a:srgbClr val="FFFFFF"/>
        </a:lt2>
        <a:accent1>
          <a:srgbClr val="990066"/>
        </a:accent1>
        <a:accent2>
          <a:srgbClr val="9C001A"/>
        </a:accent2>
        <a:accent3>
          <a:srgbClr val="FFE2E2"/>
        </a:accent3>
        <a:accent4>
          <a:srgbClr val="DAAEDA"/>
        </a:accent4>
        <a:accent5>
          <a:srgbClr val="CAAAB8"/>
        </a:accent5>
        <a:accent6>
          <a:srgbClr val="8D0016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4 9">
        <a:dk1>
          <a:srgbClr val="003399"/>
        </a:dk1>
        <a:lt1>
          <a:srgbClr val="FFFFFF"/>
        </a:lt1>
        <a:dk2>
          <a:srgbClr val="FFFFFF"/>
        </a:dk2>
        <a:lt2>
          <a:srgbClr val="808080"/>
        </a:lt2>
        <a:accent1>
          <a:srgbClr val="99CCFF"/>
        </a:accent1>
        <a:accent2>
          <a:srgbClr val="3062BC"/>
        </a:accent2>
        <a:accent3>
          <a:srgbClr val="FFFFFF"/>
        </a:accent3>
        <a:accent4>
          <a:srgbClr val="002A82"/>
        </a:accent4>
        <a:accent5>
          <a:srgbClr val="CAE2FF"/>
        </a:accent5>
        <a:accent6>
          <a:srgbClr val="2A58AA"/>
        </a:accent6>
        <a:hlink>
          <a:srgbClr val="006699"/>
        </a:hlink>
        <a:folHlink>
          <a:srgbClr val="189E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business4</Template>
  <TotalTime>7607</TotalTime>
  <Words>657</Words>
  <Application>Microsoft Office PowerPoint</Application>
  <PresentationFormat>화면 슬라이드 쇼(4:3)</PresentationFormat>
  <Paragraphs>105</Paragraphs>
  <Slides>9</Slides>
  <Notes>9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맑은 고딕</vt:lpstr>
      <vt:lpstr>함초롬돋움</vt:lpstr>
      <vt:lpstr>Arial</vt:lpstr>
      <vt:lpstr>Wingdings</vt:lpstr>
      <vt:lpstr>business4</vt:lpstr>
      <vt:lpstr>Reaction between  Metal and Oxide</vt:lpstr>
      <vt:lpstr>Contents</vt:lpstr>
      <vt:lpstr>Introduction</vt:lpstr>
      <vt:lpstr>PowerPoint 프레젠테이션</vt:lpstr>
      <vt:lpstr>Result</vt:lpstr>
      <vt:lpstr>Result</vt:lpstr>
      <vt:lpstr>Result</vt:lpstr>
      <vt:lpstr>Conclusion</vt:lpstr>
      <vt:lpstr>Thank you for your attention!</vt:lpstr>
    </vt:vector>
  </TitlesOfParts>
  <Company>Presentation Magazine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4 Template</dc:title>
  <dc:creator>Presentation Magazine</dc:creator>
  <cp:lastModifiedBy>이상민</cp:lastModifiedBy>
  <cp:revision>123</cp:revision>
  <cp:lastPrinted>2018-01-09T12:37:30Z</cp:lastPrinted>
  <dcterms:created xsi:type="dcterms:W3CDTF">2005-01-17T10:30:32Z</dcterms:created>
  <dcterms:modified xsi:type="dcterms:W3CDTF">2018-09-01T01:18:24Z</dcterms:modified>
</cp:coreProperties>
</file>