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6" r:id="rId2"/>
    <p:sldId id="350" r:id="rId3"/>
    <p:sldId id="351" r:id="rId4"/>
    <p:sldId id="338" r:id="rId5"/>
    <p:sldId id="356" r:id="rId6"/>
    <p:sldId id="359" r:id="rId7"/>
    <p:sldId id="341" r:id="rId8"/>
    <p:sldId id="349" r:id="rId9"/>
    <p:sldId id="365" r:id="rId10"/>
    <p:sldId id="324" r:id="rId11"/>
    <p:sldId id="322" r:id="rId12"/>
  </p:sldIdLst>
  <p:sldSz cx="9144000" cy="6858000" type="screen4x3"/>
  <p:notesSz cx="6667500" cy="99044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198"/>
    <a:srgbClr val="4D9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60848" autoAdjust="0"/>
  </p:normalViewPr>
  <p:slideViewPr>
    <p:cSldViewPr showGuides="1">
      <p:cViewPr varScale="1">
        <p:scale>
          <a:sx n="69" d="100"/>
          <a:sy n="69" d="100"/>
        </p:scale>
        <p:origin x="26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615" cy="495301"/>
          </a:xfrm>
          <a:prstGeom prst="rect">
            <a:avLst/>
          </a:prstGeom>
        </p:spPr>
        <p:txBody>
          <a:bodyPr vert="horz" lIns="90979" tIns="45490" rIns="90979" bIns="4549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6325" y="1"/>
            <a:ext cx="2889614" cy="495301"/>
          </a:xfrm>
          <a:prstGeom prst="rect">
            <a:avLst/>
          </a:prstGeom>
        </p:spPr>
        <p:txBody>
          <a:bodyPr vert="horz" lIns="90979" tIns="45490" rIns="90979" bIns="45490" rtlCol="0"/>
          <a:lstStyle>
            <a:lvl1pPr algn="r">
              <a:defRPr sz="1200"/>
            </a:lvl1pPr>
          </a:lstStyle>
          <a:p>
            <a:fld id="{C5895B49-6A94-4CC9-9003-9C1247227D6C}" type="datetimeFigureOut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7520"/>
            <a:ext cx="2889615" cy="495300"/>
          </a:xfrm>
          <a:prstGeom prst="rect">
            <a:avLst/>
          </a:prstGeom>
        </p:spPr>
        <p:txBody>
          <a:bodyPr vert="horz" lIns="90979" tIns="45490" rIns="90979" bIns="4549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6325" y="9407520"/>
            <a:ext cx="2889614" cy="495300"/>
          </a:xfrm>
          <a:prstGeom prst="rect">
            <a:avLst/>
          </a:prstGeom>
        </p:spPr>
        <p:txBody>
          <a:bodyPr vert="horz" lIns="90979" tIns="45490" rIns="90979" bIns="45490" rtlCol="0" anchor="b"/>
          <a:lstStyle>
            <a:lvl1pPr algn="r">
              <a:defRPr sz="1200"/>
            </a:lvl1pPr>
          </a:lstStyle>
          <a:p>
            <a:fld id="{853209B6-F0F5-456F-8B5B-1495F9383F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4381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5221"/>
          </a:xfrm>
          <a:prstGeom prst="rect">
            <a:avLst/>
          </a:prstGeom>
        </p:spPr>
        <p:txBody>
          <a:bodyPr vert="horz" lIns="90979" tIns="45490" rIns="90979" bIns="4549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6708" y="1"/>
            <a:ext cx="2889250" cy="495221"/>
          </a:xfrm>
          <a:prstGeom prst="rect">
            <a:avLst/>
          </a:prstGeom>
        </p:spPr>
        <p:txBody>
          <a:bodyPr vert="horz" lIns="90979" tIns="45490" rIns="90979" bIns="45490" rtlCol="0"/>
          <a:lstStyle>
            <a:lvl1pPr algn="r">
              <a:defRPr sz="1200"/>
            </a:lvl1pPr>
          </a:lstStyle>
          <a:p>
            <a:fld id="{D67A6A3C-F0A4-4F87-A07C-7C12473214BC}" type="datetimeFigureOut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9" tIns="45490" rIns="90979" bIns="4549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750" y="4704596"/>
            <a:ext cx="5334000" cy="4456986"/>
          </a:xfrm>
          <a:prstGeom prst="rect">
            <a:avLst/>
          </a:prstGeom>
        </p:spPr>
        <p:txBody>
          <a:bodyPr vert="horz" lIns="90979" tIns="45490" rIns="90979" bIns="4549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07474"/>
            <a:ext cx="2889250" cy="495221"/>
          </a:xfrm>
          <a:prstGeom prst="rect">
            <a:avLst/>
          </a:prstGeom>
        </p:spPr>
        <p:txBody>
          <a:bodyPr vert="horz" lIns="90979" tIns="45490" rIns="90979" bIns="4549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6708" y="9407474"/>
            <a:ext cx="2889250" cy="495221"/>
          </a:xfrm>
          <a:prstGeom prst="rect">
            <a:avLst/>
          </a:prstGeom>
        </p:spPr>
        <p:txBody>
          <a:bodyPr vert="horz" lIns="90979" tIns="45490" rIns="90979" bIns="45490" rtlCol="0" anchor="b"/>
          <a:lstStyle>
            <a:lvl1pPr algn="r">
              <a:defRPr sz="1200"/>
            </a:lvl1pPr>
          </a:lstStyle>
          <a:p>
            <a:fld id="{B42944F8-A3C5-4F2C-889B-09E9700084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651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am grateful to my professer, professor Noguchi and professor Furuta for introducing me to presentation.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Pyeong Seob Song and I am a third year student at Hoseo University and I work in Electronic Devices Laboratory.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Today, I will speak My research topic, </a:t>
            </a: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TiO</a:t>
            </a:r>
            <a:r>
              <a:rPr lang="en-US" altLang="ko-KR" sz="1200" b="1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Thin Film by Reactive Sputtering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840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last, In the summary,</a:t>
            </a:r>
          </a:p>
          <a:p>
            <a:pPr latinLnBrk="1"/>
            <a:endParaRPr lang="en-US" altLang="ko-KR" sz="1200" b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  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deposited by reactive sputtering &amp; annealing was performed up to 400 °C.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en-US" altLang="ko-KR" sz="1200" b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ko-KR" sz="1200" b="0"/>
              <a:t>It was confirmed that the leakage current decreased when annealing was performed.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en-US" altLang="ko-KR" sz="1200" b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Anatase and rutile phase can be confirmed in the annealed sample. At 200°C, unstable phases of anatase and rutile were identified.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en-US" altLang="ko-KR" sz="1200" b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As a result of C-V measurement, it is expected that the decrease of the (+) charge in the insulator and the decrease of the interface defect between Si - 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en-US" altLang="ko-KR" sz="1200" b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Therefore, when 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 is deposited by reactive sputtering, annealing is essential to stabilize the film.</a:t>
            </a:r>
          </a:p>
          <a:p>
            <a:pPr eaLnBrk="1" hangingPunct="1">
              <a:spcBef>
                <a:spcPct val="0"/>
              </a:spcBef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슬라이드 이미지 개체 틀 1">
            <a:extLst>
              <a:ext uri="{FF2B5EF4-FFF2-40B4-BE49-F238E27FC236}">
                <a16:creationId xmlns:a16="http://schemas.microsoft.com/office/drawing/2014/main" id="{BF2C33BB-270F-488F-A6DD-6739C05CB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슬라이드 노트 개체 틀 2">
            <a:extLst>
              <a:ext uri="{FF2B5EF4-FFF2-40B4-BE49-F238E27FC236}">
                <a16:creationId xmlns:a16="http://schemas.microsoft.com/office/drawing/2014/main" id="{F86BA7EE-1CE6-43AE-A024-3FB2C5A5E6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am grateful to everyone who has listened to my presentation so far. I hope I can meet you with a better theme next time.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ko-KR" dirty="0"/>
          </a:p>
          <a:p>
            <a:endParaRPr lang="en-US" altLang="ko-KR" dirty="0"/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ko-KR" altLang="en-US" sz="1200" dirty="0"/>
              <a:t>질문 받고 먼저 칭찬 먼저 해주기</a:t>
            </a:r>
            <a:endParaRPr kumimoji="0" lang="en-US" altLang="ko-KR" sz="1200" dirty="0"/>
          </a:p>
          <a:p>
            <a:r>
              <a:rPr kumimoji="0" lang="en-US" altLang="ko-KR" sz="1200" dirty="0"/>
              <a:t>That’s a good question. That’s a hard question.</a:t>
            </a:r>
          </a:p>
          <a:p>
            <a:pPr marL="0" indent="0">
              <a:buFont typeface="Arial" panose="020B0604020202020204" pitchFamily="34" charset="0"/>
              <a:buNone/>
            </a:pPr>
            <a:endParaRPr kumimoji="0" lang="ko-KR" altLang="en-US" dirty="0"/>
          </a:p>
          <a:p>
            <a:pPr marL="0" indent="0">
              <a:buNone/>
            </a:pPr>
            <a:r>
              <a:rPr lang="ko-KR" altLang="en-US" sz="1200" dirty="0"/>
              <a:t>페이지로 부연 </a:t>
            </a:r>
            <a:r>
              <a:rPr lang="ko-KR" altLang="en-US" sz="1200" dirty="0" err="1"/>
              <a:t>설명할때</a:t>
            </a:r>
            <a:r>
              <a:rPr lang="en-US" altLang="ko-KR" sz="1200" dirty="0"/>
              <a:t>..</a:t>
            </a:r>
          </a:p>
          <a:p>
            <a:r>
              <a:rPr lang="en-US" altLang="ko-KR" sz="1200" dirty="0"/>
              <a:t>I'll respond to that question briefly. Let's go back to the third slide.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ko-KR" altLang="en-US" sz="1200" dirty="0"/>
              <a:t>잘 </a:t>
            </a:r>
            <a:r>
              <a:rPr kumimoji="0" lang="ko-KR" altLang="en-US" sz="1200" err="1"/>
              <a:t>모를때</a:t>
            </a:r>
            <a:r>
              <a:rPr kumimoji="0" lang="ko-KR" altLang="en-US" sz="1200"/>
              <a:t> </a:t>
            </a:r>
            <a:endParaRPr kumimoji="0" lang="en-US" altLang="ko-KR" sz="1200"/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en-US" altLang="ko-KR" sz="1200"/>
              <a:t>This </a:t>
            </a:r>
            <a:r>
              <a:rPr kumimoji="0" lang="en-US" altLang="ko-KR" sz="1200" dirty="0"/>
              <a:t>part I have to think a little more about. SO, I want you to give me your contact or email address after the presentation is over.</a:t>
            </a:r>
          </a:p>
          <a:p>
            <a:pPr marL="0" indent="0">
              <a:buFont typeface="Arial" panose="020B0604020202020204" pitchFamily="34" charset="0"/>
              <a:buNone/>
            </a:pPr>
            <a:endParaRPr kumimoji="0" lang="ko-KR" altLang="en-US" dirty="0"/>
          </a:p>
          <a:p>
            <a:endParaRPr lang="ko-KR" altLang="en-US" dirty="0"/>
          </a:p>
        </p:txBody>
      </p:sp>
      <p:sp>
        <p:nvSpPr>
          <p:cNvPr id="49156" name="슬라이드 번호 개체 틀 3">
            <a:extLst>
              <a:ext uri="{FF2B5EF4-FFF2-40B4-BE49-F238E27FC236}">
                <a16:creationId xmlns:a16="http://schemas.microsoft.com/office/drawing/2014/main" id="{4CA26E80-FD2D-47AA-956A-A1C4CED7C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BD832226-389F-480A-8B53-84EFECF3BC24}" type="slidenum">
              <a:rPr kumimoji="0"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11</a:t>
            </a:fld>
            <a:endParaRPr kumimoji="0"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642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of all, I ‘ll be speaking about introduction of my experiment.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the gate insulator film of the TFTs, inorganic insulator films such as SiO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SiN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formed by the CVD (Chemical Vapor Deposition) method are generally used.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CVD has problems with high process temperature and substrate contamination due to gas residues in the chamber, but PVD (Physical Vapor Deposition) can deposit insulators at low temperatures.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amorphous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often observed when the substrate temperature is very low during deposition, which degrades the properties of the insulator. 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Therefore, the purpose of this study is to investigate the effect of annealing on the quality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films deposited on Si substrates by reactive DC sputtering.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page is experimental method.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experiment was conducted as shown.</a:t>
            </a: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 nm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film was formed by DC reactive sputtering on p type Silicon wafer.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surface of the p type Silicon wafer was cleaned with Acetone and IPA, followed by 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plasma treatment for 1 min by RIE.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300 nm Ti electrode was deposited using a Shadow - mask.</a:t>
            </a:r>
          </a:p>
          <a:p>
            <a:pPr latinLnBrk="1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Aluminum was deposited for back contact to a thickness of about 100 Å.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39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b="1" u="none"/>
              <a:t>This slide show explains the analysis method.</a:t>
            </a:r>
          </a:p>
          <a:p>
            <a:pPr latinLnBrk="1"/>
            <a:r>
              <a:rPr lang="en-US" altLang="ko-KR"/>
              <a:t> </a:t>
            </a:r>
            <a:endParaRPr lang="en-US" altLang="ko-KR" sz="1200" b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dielectric properties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thin films were analyzed by capacitance-voltage (C-V) characteristics. 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Leakage current and breakdown voltage were analyzed by I-V curves. 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thin films annealed at 200, 300, and 400 ℃ were analyzed by FTIR.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we will discuss the results and discussions.</a:t>
            </a:r>
          </a:p>
          <a:p>
            <a:pPr latinLnBrk="1"/>
            <a:endParaRPr lang="en-US" altLang="ko-KR" sz="1200" b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Fig.1.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deposition rate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DC reactive sputtuering</a:t>
            </a:r>
            <a:endParaRPr lang="en-US" altLang="ko-KR" sz="1200" kern="1200" baseline="-250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deposited for up to 4000 seconds, a thickness of about 45 nm can be identified.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page describes the I-V curve.</a:t>
            </a:r>
          </a:p>
          <a:p>
            <a:pPr latinLnBrk="1"/>
            <a:endParaRPr lang="en-US" altLang="ko-KR" sz="1200" b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Fig.2.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Leakage current density at 0.5 MV / cm, dielectric strength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(4000 s) annealed at 200, 300 and 400 </a:t>
            </a:r>
            <a:r>
              <a:rPr lang="ko-KR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℃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0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shown in the left graph, the leakage current decreases as the annealing temperature increases. </a:t>
            </a:r>
          </a:p>
          <a:p>
            <a:pPr latinLnBrk="0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0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leakage current of basic deposition and the 400 °C annealing showed a difference of 1.25E-05. (twelve point five nm)</a:t>
            </a:r>
          </a:p>
          <a:p>
            <a:pPr latinLnBrk="0"/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0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right graph shows the dielectric strength from 0 V to 200 V. </a:t>
            </a:r>
          </a:p>
          <a:p>
            <a:pPr latinLnBrk="0"/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dielectric strength of 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200 and 300 °C was not changed by the basic deposition, but the dielectric strength was not confirmed by the 400 °C annealing.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next page is FTIR measurements of </a:t>
            </a:r>
            <a:r>
              <a:rPr lang="en-US" altLang="ko-KR" sz="12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different annealing temperature.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200 ℃, no clear phase can be observed, and anatase phase and rutile phase increase from annealing above 300 ℃.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known that increase of rutile phase in the film of 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leads to decrease of leakage current.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let me show you the C-V measurement data of </a:t>
            </a:r>
            <a:r>
              <a:rPr lang="en-US" altLang="ko-KR" sz="12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capacitance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annealed at 200 °C to 400 °C was measured.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dielectric constant of TiO</a:t>
            </a:r>
            <a:r>
              <a:rPr lang="en-US" altLang="ko-KR" sz="1200" kern="1200" baseline="-250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deposited by reactive sputtering is 22.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dielectric constant is greatly reduced in the 200 °C </a:t>
            </a:r>
            <a:r>
              <a:rPr lang="en-US" altLang="ko-KR" sz="1200">
                <a:solidFill>
                  <a:schemeClr val="tx1"/>
                </a:solidFill>
              </a:rPr>
              <a:t>annealing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my opinion, the property of the 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starts to change phase at the </a:t>
            </a:r>
            <a:r>
              <a:rPr lang="en-US" altLang="ko-KR" sz="1200">
                <a:solidFill>
                  <a:schemeClr val="tx1"/>
                </a:solidFill>
              </a:rPr>
              <a:t>annealing temperature </a:t>
            </a: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200 °C just like the result of FTIR.</a:t>
            </a:r>
            <a:endParaRPr lang="ko-KR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Fig. 5. Hysteresis of </a:t>
            </a:r>
            <a:r>
              <a:rPr lang="en-US" altLang="ko-KR" sz="12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2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annealed at 200, 300, and 400 °C in a furance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the annealing temperature increases, the hysteresis decreases 0.07, the slope of the graph becomes steep, and the C-V curve shifts in the (+) direction.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en-US" altLang="ko-KR" sz="1200" b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it is expected that the decrease of the (+) charge in the insulator and the decrease of the interface defect between Si - TiO</a:t>
            </a:r>
            <a:r>
              <a:rPr lang="en-US" altLang="ko-KR" sz="1200" b="0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200" b="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944F8-A3C5-4F2C-889B-09E970008443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2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7B925-F7AC-40C4-8272-777A962C6CB7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59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EF0C-A350-4C19-9E37-B171D15843DF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479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ED34-5AA3-454A-96C3-323AA5D8DFCC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16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4FFE-8BB6-4BF4-A2CA-FF5D3E64405C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614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99432-E490-4686-AA5F-D885376DFE60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97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F12E-D42B-4F02-92A0-2445C2626446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33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9767D-8EBF-4A2A-BE71-B8BC255C664B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82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81B1-0E95-4FDA-A527-4CC0508E2E74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20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F826-69DB-4977-B37A-1C1A0F7549A7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858E-8DE1-499B-B6EF-8FB3CC160835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270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99-1055-4C4C-B3D4-17ECE6585D55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41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4595-C96C-4F07-A71E-C47DDCB4C378}" type="datetime1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65BB2-8FEF-490A-BC00-D129F8472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47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648728-A88F-4A9E-88EF-774C78E9B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TiO</a:t>
            </a:r>
            <a:r>
              <a:rPr lang="en-US" altLang="ko-KR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Thin Film by Reactive Sputtering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DB8E73A-5B44-4EE9-9240-5FBB5D925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764704" y="3717032"/>
            <a:ext cx="1274541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b="1">
                <a:solidFill>
                  <a:schemeClr val="tx1"/>
                </a:solidFill>
              </a:rPr>
              <a:t>Pyeong Seob Song</a:t>
            </a:r>
          </a:p>
          <a:p>
            <a:pPr>
              <a:lnSpc>
                <a:spcPct val="150000"/>
              </a:lnSpc>
            </a:pPr>
            <a:endParaRPr lang="en-US" altLang="ko-KR" sz="2200" b="1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b="1">
                <a:solidFill>
                  <a:schemeClr val="tx1"/>
                </a:solidFill>
                <a:cs typeface="Times New Roman" panose="02020603050405020304" pitchFamily="18" charset="0"/>
              </a:rPr>
              <a:t>School of Electronics &amp; Display Engineering</a:t>
            </a:r>
          </a:p>
          <a:p>
            <a:pPr>
              <a:lnSpc>
                <a:spcPct val="150000"/>
              </a:lnSpc>
            </a:pPr>
            <a:r>
              <a:rPr lang="en-US" altLang="ko-KR" sz="1400" b="1">
                <a:solidFill>
                  <a:schemeClr val="tx1"/>
                </a:solidFill>
                <a:cs typeface="Times New Roman" panose="02020603050405020304" pitchFamily="18" charset="0"/>
              </a:rPr>
              <a:t>Hoseo University, Baebang, Asan, Chungnam 31499, Korea</a:t>
            </a:r>
          </a:p>
          <a:p>
            <a:pPr>
              <a:lnSpc>
                <a:spcPct val="150000"/>
              </a:lnSpc>
            </a:pPr>
            <a:r>
              <a:rPr lang="en-US" altLang="ko-KR" sz="1400" b="1">
                <a:solidFill>
                  <a:schemeClr val="tx1"/>
                </a:solidFill>
                <a:cs typeface="Times New Roman" panose="02020603050405020304" pitchFamily="18" charset="0"/>
              </a:rPr>
              <a:t>Tel. : 82-10-6543-9189, E-mail: omaha21@naver.com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A0FE11-42CC-48D0-9BA8-7C4943BF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0965BB2-8FEF-490A-BC00-D129F847233A}" type="slidenum">
              <a:rPr lang="ko-KR" altLang="en-US" smtClean="0"/>
              <a:t>1</a:t>
            </a:fld>
            <a:endParaRPr lang="ko-KR" altLang="en-US"/>
          </a:p>
        </p:txBody>
      </p:sp>
      <p:pic>
        <p:nvPicPr>
          <p:cNvPr id="5" name="Picture 3" descr="C:\Users\user\Desktop\logo_01.jpg">
            <a:extLst>
              <a:ext uri="{FF2B5EF4-FFF2-40B4-BE49-F238E27FC236}">
                <a16:creationId xmlns:a16="http://schemas.microsoft.com/office/drawing/2014/main" id="{27CD0603-B9FC-4C3A-A7CF-E803D6ECA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5163" y="5910263"/>
            <a:ext cx="858837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D6C814-7999-43B5-A882-D5E041243A4D}"/>
              </a:ext>
            </a:extLst>
          </p:cNvPr>
          <p:cNvSpPr txBox="1"/>
          <p:nvPr/>
        </p:nvSpPr>
        <p:spPr>
          <a:xfrm>
            <a:off x="1406525" y="6467475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4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>
                <a:latin typeface="+mj-lt"/>
              </a:rPr>
              <a:t>10</a:t>
            </a:fld>
            <a:endParaRPr lang="ko-KR" altLang="en-US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2321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Conclusion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53916"/>
            <a:chOff x="3779912" y="279698"/>
            <a:chExt cx="1512168" cy="253916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06644" y="279698"/>
              <a:ext cx="9380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7311628" y="277728"/>
            <a:ext cx="1512168" cy="253916"/>
            <a:chOff x="3779912" y="277728"/>
            <a:chExt cx="1512168" cy="253916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985567" y="277728"/>
              <a:ext cx="18473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05376" y="279698"/>
              <a:ext cx="8675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48" name="그룹 47"/>
          <p:cNvGrpSpPr/>
          <p:nvPr/>
        </p:nvGrpSpPr>
        <p:grpSpPr>
          <a:xfrm>
            <a:off x="5711180" y="268961"/>
            <a:ext cx="1534518" cy="253916"/>
            <a:chOff x="3779912" y="279698"/>
            <a:chExt cx="1534518" cy="253916"/>
          </a:xfrm>
        </p:grpSpPr>
        <p:sp>
          <p:nvSpPr>
            <p:cNvPr id="49" name="양쪽 모서리가 둥근 사각형 48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792860" y="279698"/>
              <a:ext cx="152157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sp>
        <p:nvSpPr>
          <p:cNvPr id="55" name="TextBox 24"/>
          <p:cNvSpPr txBox="1">
            <a:spLocks noChangeArrowheads="1"/>
          </p:cNvSpPr>
          <p:nvPr/>
        </p:nvSpPr>
        <p:spPr bwMode="auto">
          <a:xfrm>
            <a:off x="467544" y="1772816"/>
            <a:ext cx="8103843" cy="424731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2857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TiO</a:t>
            </a:r>
            <a:r>
              <a:rPr lang="en-US" altLang="ko-KR" sz="15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  </a:t>
            </a: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deposited by reactive sputtering &amp; annealing was performed up to 400 °C.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altLang="ko-KR" sz="1500" b="1"/>
              <a:t>It was confirmed that the leakage current decreased when annealing was performed.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Anatase and rutile phase can be confirmed in the annealed sample. At 200°C, unstable phases of anatase and rutile were identified.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As a result of C-V measurement, it is expected that the decrease of the (+) charge in the insulator and the decrease of the interface defect between Si - TiO</a:t>
            </a:r>
            <a:r>
              <a:rPr lang="en-US" altLang="ko-KR" sz="15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 can be expected.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en-US" altLang="ko-KR" sz="1500" b="1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Therefore, when TiO</a:t>
            </a:r>
            <a:r>
              <a:rPr lang="en-US" altLang="ko-KR" sz="1500" b="1" baseline="-25000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2</a:t>
            </a:r>
            <a:r>
              <a:rPr lang="en-US" altLang="ko-KR" sz="1500" b="1">
                <a:latin typeface="Arial" pitchFamily="34" charset="0"/>
                <a:ea typeface="08서울남산체 B" panose="02020603020101020101" pitchFamily="18" charset="-127"/>
                <a:cs typeface="Arial" pitchFamily="34" charset="0"/>
              </a:rPr>
              <a:t> is deposited by reactive sputtering, annealing is essential to stabilize the film.</a:t>
            </a:r>
            <a:endParaRPr lang="en-US" altLang="ko-KR" sz="1500" b="1" dirty="0">
              <a:latin typeface="Arial" pitchFamily="34" charset="0"/>
              <a:ea typeface="08서울남산체 B" panose="02020603020101020101" pitchFamily="18" charset="-127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9CCC82-05CA-4A25-BFCA-9CBC50D28BF2}"/>
              </a:ext>
            </a:extLst>
          </p:cNvPr>
          <p:cNvSpPr txBox="1"/>
          <p:nvPr/>
        </p:nvSpPr>
        <p:spPr>
          <a:xfrm>
            <a:off x="1406525" y="6666309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06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4" name="Picture 3" descr="C:\Users\user\Desktop\logo_01.jpg">
            <a:extLst>
              <a:ext uri="{FF2B5EF4-FFF2-40B4-BE49-F238E27FC236}">
                <a16:creationId xmlns:a16="http://schemas.microsoft.com/office/drawing/2014/main" id="{CE5269BF-B942-4830-B9C1-24DE58DA3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5163" y="5517232"/>
            <a:ext cx="858837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52A181-5EE2-46C5-8657-B3974CBF724B}"/>
              </a:ext>
            </a:extLst>
          </p:cNvPr>
          <p:cNvSpPr txBox="1"/>
          <p:nvPr/>
        </p:nvSpPr>
        <p:spPr>
          <a:xfrm>
            <a:off x="0" y="2626097"/>
            <a:ext cx="9128234" cy="1450975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/>
          <a:p>
            <a:pPr eaLnBrk="1" fontAlgn="auto" latinLnBrk="1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6000" u="sng" spc="-300" dirty="0">
                <a:latin typeface="HY견고딕" pitchFamily="18" charset="-127"/>
                <a:ea typeface="HY견고딕" pitchFamily="18" charset="-127"/>
              </a:rPr>
              <a:t>Thank you for </a:t>
            </a:r>
          </a:p>
          <a:p>
            <a:pPr algn="r" eaLnBrk="1" fontAlgn="auto" latinLnBrk="1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6000" u="sng" spc="-300" dirty="0">
                <a:latin typeface="HY견고딕" pitchFamily="18" charset="-127"/>
                <a:ea typeface="HY견고딕" pitchFamily="18" charset="-127"/>
              </a:rPr>
              <a:t>your Attention</a:t>
            </a:r>
            <a:r>
              <a:rPr kumimoji="0" lang="en-US" altLang="ko-KR" sz="5400" u="sng" spc="-300" dirty="0"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6000" u="sng" spc="-3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97699F-EEAB-4EF7-8311-412A8070C637}"/>
              </a:ext>
            </a:extLst>
          </p:cNvPr>
          <p:cNvSpPr txBox="1"/>
          <p:nvPr/>
        </p:nvSpPr>
        <p:spPr>
          <a:xfrm>
            <a:off x="1406525" y="6666309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71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2614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Introduction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28" name="내용 개체 틀 2"/>
          <p:cNvSpPr txBox="1">
            <a:spLocks/>
          </p:cNvSpPr>
          <p:nvPr/>
        </p:nvSpPr>
        <p:spPr>
          <a:xfrm>
            <a:off x="179511" y="1484783"/>
            <a:ext cx="8703443" cy="5184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en-US" altLang="ko-KR" sz="2000" b="1" dirty="0">
              <a:solidFill>
                <a:schemeClr val="tx1"/>
              </a:solidFill>
            </a:endParaRPr>
          </a:p>
        </p:txBody>
      </p:sp>
      <p:grpSp>
        <p:nvGrpSpPr>
          <p:cNvPr id="61" name="그룹 60"/>
          <p:cNvGrpSpPr/>
          <p:nvPr/>
        </p:nvGrpSpPr>
        <p:grpSpPr>
          <a:xfrm>
            <a:off x="2504691" y="277728"/>
            <a:ext cx="1512168" cy="253916"/>
            <a:chOff x="3779912" y="277728"/>
            <a:chExt cx="1512168" cy="253916"/>
          </a:xfrm>
        </p:grpSpPr>
        <p:sp>
          <p:nvSpPr>
            <p:cNvPr id="62" name="양쪽 모서리가 둥근 사각형 61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093138" y="277728"/>
              <a:ext cx="88998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Helvetica75" pitchFamily="34" charset="0"/>
                  <a:ea typeface="-윤고딕330" pitchFamily="18" charset="-127"/>
                </a:rPr>
                <a:t>Introduction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endParaRPr>
            </a:p>
          </p:txBody>
        </p:sp>
      </p:grp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TextBox 170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grpSp>
        <p:nvGrpSpPr>
          <p:cNvPr id="172" name="그룹 171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173" name="양쪽 모서리가 둥근 사각형 172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4093344" y="279698"/>
              <a:ext cx="8675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Helvetica75" pitchFamily="34" charset="0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endParaRPr>
            </a:p>
          </p:txBody>
        </p:sp>
      </p:grpSp>
      <p:sp>
        <p:nvSpPr>
          <p:cNvPr id="179" name="양쪽 모서리가 둥근 사각형 178"/>
          <p:cNvSpPr/>
          <p:nvPr/>
        </p:nvSpPr>
        <p:spPr>
          <a:xfrm>
            <a:off x="5744448" y="302869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TextBox 84"/>
          <p:cNvSpPr txBox="1"/>
          <p:nvPr/>
        </p:nvSpPr>
        <p:spPr>
          <a:xfrm>
            <a:off x="5766414" y="277728"/>
            <a:ext cx="15215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Result and Discussion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pic>
        <p:nvPicPr>
          <p:cNvPr id="84" name="Picture 57" descr="호서마크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DD2BF116-DE15-4D3E-9BAA-12AC4E879068}"/>
              </a:ext>
            </a:extLst>
          </p:cNvPr>
          <p:cNvSpPr txBox="1"/>
          <p:nvPr/>
        </p:nvSpPr>
        <p:spPr>
          <a:xfrm>
            <a:off x="196855" y="3789040"/>
            <a:ext cx="8668753" cy="26314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>
                <a:latin typeface="Arial" pitchFamily="34" charset="0"/>
                <a:cs typeface="Arial" pitchFamily="34" charset="0"/>
              </a:rPr>
              <a:t>As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the gate insulator film of the TFTs, inorganic insulator films such as SiO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altLang="ko-KR" sz="1500" b="1" dirty="0" err="1">
                <a:latin typeface="Arial" pitchFamily="34" charset="0"/>
                <a:cs typeface="Arial" pitchFamily="34" charset="0"/>
              </a:rPr>
              <a:t>SiN</a:t>
            </a:r>
            <a:r>
              <a:rPr lang="en-US" altLang="ko-KR" sz="1500" b="1" baseline="-250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formed by the CVD (Chemical Vapor Deposition) method are generally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used.</a:t>
            </a:r>
          </a:p>
          <a:p>
            <a:pPr marL="544297" indent="-544297">
              <a:buFont typeface="Arial" panose="020B0604020202020204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>
                <a:latin typeface="Arial" pitchFamily="34" charset="0"/>
                <a:cs typeface="Arial" pitchFamily="34" charset="0"/>
              </a:rPr>
              <a:t>PVD (Physical Vapor Deposition) can deposit insulators at low temperatures.</a:t>
            </a:r>
          </a:p>
          <a:p>
            <a:pPr marL="544297" indent="-544297">
              <a:buFont typeface="Arial" panose="020B0604020202020204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>
                <a:latin typeface="Arial" pitchFamily="34" charset="0"/>
                <a:cs typeface="Arial" pitchFamily="34" charset="0"/>
              </a:rPr>
              <a:t>But amorphous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is often observed when the substrate temperature is very low during deposition,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which degrades the properties of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the insulator. </a:t>
            </a:r>
          </a:p>
          <a:p>
            <a:pPr marL="544297" indent="-544297">
              <a:buFont typeface="Arial" panose="020B0604020202020204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Therefore, the purpose of this study is to investigate the effect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of </a:t>
            </a:r>
            <a:r>
              <a:rPr lang="en-US" altLang="ko-KR" sz="1400" b="1">
                <a:solidFill>
                  <a:schemeClr val="tx1"/>
                </a:solidFill>
              </a:rPr>
              <a:t>annealing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on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the quality of 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films deposited on Si substrates by reactive DC sputtering at room temperature.</a:t>
            </a:r>
            <a:endParaRPr lang="ko-KR" altLang="en-U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2AA72A-FCF2-4465-BCBD-21FC1A3425A7}"/>
              </a:ext>
            </a:extLst>
          </p:cNvPr>
          <p:cNvSpPr txBox="1"/>
          <p:nvPr/>
        </p:nvSpPr>
        <p:spPr>
          <a:xfrm>
            <a:off x="1406525" y="6666309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BBEF9961-9029-4C75-9B29-CAB367C3B3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691" y="1556792"/>
            <a:ext cx="4311808" cy="1917432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81C1B846-F2B2-4D89-BE80-96DCD71D4867}"/>
              </a:ext>
            </a:extLst>
          </p:cNvPr>
          <p:cNvSpPr/>
          <p:nvPr/>
        </p:nvSpPr>
        <p:spPr>
          <a:xfrm>
            <a:off x="3851349" y="2164502"/>
            <a:ext cx="1584176" cy="361310"/>
          </a:xfrm>
          <a:prstGeom prst="roundRect">
            <a:avLst/>
          </a:prstGeom>
          <a:noFill/>
          <a:ln w="1301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37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310060" y="366530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83661" y="644438"/>
            <a:ext cx="2396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Experiment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TextBox 113"/>
          <p:cNvSpPr txBox="1"/>
          <p:nvPr/>
        </p:nvSpPr>
        <p:spPr>
          <a:xfrm>
            <a:off x="1301321" y="283189"/>
            <a:ext cx="6783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Abstract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grpSp>
        <p:nvGrpSpPr>
          <p:cNvPr id="172" name="그룹 171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173" name="양쪽 모서리가 둥근 사각형 172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4149871" y="279698"/>
              <a:ext cx="867545" cy="253916"/>
            </a:xfrm>
            <a:prstGeom prst="rect">
              <a:avLst/>
            </a:prstGeom>
            <a:no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Helvetica75" pitchFamily="34" charset="0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endParaRPr>
            </a:p>
          </p:txBody>
        </p:sp>
      </p:grpSp>
      <p:sp>
        <p:nvSpPr>
          <p:cNvPr id="179" name="양쪽 모서리가 둥근 사각형 178"/>
          <p:cNvSpPr/>
          <p:nvPr/>
        </p:nvSpPr>
        <p:spPr>
          <a:xfrm>
            <a:off x="5744448" y="302869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양쪽 모서리가 둥근 사각형 22"/>
          <p:cNvSpPr/>
          <p:nvPr/>
        </p:nvSpPr>
        <p:spPr>
          <a:xfrm>
            <a:off x="2517391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2843808" y="277728"/>
            <a:ext cx="8899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Introduction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756254" y="277728"/>
            <a:ext cx="15215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Helvetica75" pitchFamily="34" charset="0"/>
                <a:ea typeface="-윤고딕330" pitchFamily="18" charset="-127"/>
              </a:rPr>
              <a:t>Result and Discussion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Helvetica75" pitchFamily="34" charset="0"/>
              <a:ea typeface="-윤고딕330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5779027" y="1711403"/>
            <a:ext cx="614449" cy="598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23528" y="4073004"/>
            <a:ext cx="8712968" cy="2169825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50 nm 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film was formed by DC reactive sputtering on p - Si wafer.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The surface of the p - Si wafer was cleaned with Acetone and IPA, followed by 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plasma treatment for 1 min by RIE.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Ti electrode was deposited to a thickness of 300 nm using a Shadow -  mask.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Al, was deposited on the back surface of p - Si wafer to a thickness of about 100 Å for back contact.</a:t>
            </a:r>
          </a:p>
        </p:txBody>
      </p:sp>
      <p:sp>
        <p:nvSpPr>
          <p:cNvPr id="188" name="오른쪽 화살표 187"/>
          <p:cNvSpPr/>
          <p:nvPr/>
        </p:nvSpPr>
        <p:spPr>
          <a:xfrm>
            <a:off x="2663491" y="1709822"/>
            <a:ext cx="614449" cy="598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5259" y="1240698"/>
            <a:ext cx="1972864" cy="154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0" name="TextBox 189"/>
          <p:cNvSpPr txBox="1"/>
          <p:nvPr/>
        </p:nvSpPr>
        <p:spPr>
          <a:xfrm>
            <a:off x="731150" y="2932202"/>
            <a:ext cx="164430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Step 1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deposition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[ 300nm ]</a:t>
            </a:r>
            <a:endParaRPr lang="ko-KR" altLang="en-US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1330" y="1019605"/>
            <a:ext cx="2160240" cy="1829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1" name="TextBox 190"/>
          <p:cNvSpPr txBox="1"/>
          <p:nvPr/>
        </p:nvSpPr>
        <p:spPr>
          <a:xfrm>
            <a:off x="3167547" y="2932202"/>
            <a:ext cx="278853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Step 2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Annealing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[ 200, 300, 400 ℃ / 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/ 1h ]</a:t>
            </a:r>
            <a:endParaRPr lang="ko-KR" altLang="en-US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0924" y="1675983"/>
            <a:ext cx="2219548" cy="1098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2" name="TextBox 191"/>
          <p:cNvSpPr txBox="1"/>
          <p:nvPr/>
        </p:nvSpPr>
        <p:spPr>
          <a:xfrm>
            <a:off x="6853249" y="2923088"/>
            <a:ext cx="178690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Step 3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Ti deposition</a:t>
            </a:r>
            <a:br>
              <a:rPr lang="en-US" altLang="ko-KR" sz="1500" b="1" dirty="0">
                <a:latin typeface="Arial" pitchFamily="34" charset="0"/>
                <a:cs typeface="Arial" pitchFamily="34" charset="0"/>
              </a:rPr>
            </a:b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[ 300nm ]</a:t>
            </a:r>
            <a:endParaRPr lang="ko-KR" altLang="en-U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A753DDF-8800-4863-8636-B4828738CD63}"/>
              </a:ext>
            </a:extLst>
          </p:cNvPr>
          <p:cNvSpPr txBox="1"/>
          <p:nvPr/>
        </p:nvSpPr>
        <p:spPr>
          <a:xfrm>
            <a:off x="1406525" y="6594301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05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  <a:ea typeface="08서울남산체 B" panose="02020603020101020101" pitchFamily="18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>
                <a:latin typeface="+mj-lt"/>
                <a:ea typeface="08서울남산체 B" panose="02020603020101020101" pitchFamily="18" charset="-127"/>
              </a:rPr>
              <a:t>4</a:t>
            </a:fld>
            <a:endParaRPr lang="ko-KR" altLang="en-US"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2396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Experiment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08서울남산체 B" panose="02020603020101020101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08서울남산체 B" panose="02020603020101020101" pitchFamily="18" charset="-127"/>
            </a:endParaRPr>
          </a:p>
        </p:txBody>
      </p:sp>
      <p:grpSp>
        <p:nvGrpSpPr>
          <p:cNvPr id="172" name="그룹 171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173" name="양쪽 모서리가 둥근 사각형 172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  <a:ea typeface="08서울남산체 B" panose="02020603020101020101" pitchFamily="18" charset="-127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4117408" y="279698"/>
              <a:ext cx="867545" cy="253916"/>
            </a:xfrm>
            <a:prstGeom prst="rect">
              <a:avLst/>
            </a:prstGeom>
            <a:no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08서울남산체 B" panose="02020603020101020101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08서울남산체 B" panose="02020603020101020101" pitchFamily="18" charset="-127"/>
              </a:endParaRPr>
            </a:p>
          </p:txBody>
        </p:sp>
      </p:grpSp>
      <p:sp>
        <p:nvSpPr>
          <p:cNvPr id="179" name="양쪽 모서리가 둥근 사각형 178"/>
          <p:cNvSpPr/>
          <p:nvPr/>
        </p:nvSpPr>
        <p:spPr>
          <a:xfrm>
            <a:off x="5744448" y="302869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  <a:ea typeface="08서울남산체 B" panose="02020603020101020101" pitchFamily="18" charset="-127"/>
            </a:endParaRPr>
          </a:p>
        </p:txBody>
      </p:sp>
      <p:pic>
        <p:nvPicPr>
          <p:cNvPr id="84" name="Picture 57" descr="호서마크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양쪽 모서리가 둥근 사각형 22"/>
          <p:cNvSpPr/>
          <p:nvPr/>
        </p:nvSpPr>
        <p:spPr>
          <a:xfrm>
            <a:off x="2517391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43808" y="277728"/>
            <a:ext cx="93807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08서울남산체 B" panose="02020603020101020101" pitchFamily="18" charset="-127"/>
              </a:rPr>
              <a:t>Introduction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756254" y="277728"/>
            <a:ext cx="15215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48A8A8D-D015-4DF0-AB0B-791799E3AF10}"/>
              </a:ext>
            </a:extLst>
          </p:cNvPr>
          <p:cNvSpPr txBox="1"/>
          <p:nvPr/>
        </p:nvSpPr>
        <p:spPr>
          <a:xfrm>
            <a:off x="223728" y="4615968"/>
            <a:ext cx="859674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The dielectric properties of 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thin films were analyzed by capacitance - voltage (C - V) characteristics. </a:t>
            </a:r>
          </a:p>
          <a:p>
            <a:pPr marL="544297" indent="-544297">
              <a:buFont typeface="Arial" panose="020B0604020202020204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Leakage current and breakdown voltage were analyzed by I - V curves. </a:t>
            </a:r>
          </a:p>
          <a:p>
            <a:pPr marL="544297" indent="-544297">
              <a:buFont typeface="Arial" panose="020B0604020202020204" pitchFamily="34" charset="0"/>
              <a:buChar char="•"/>
            </a:pPr>
            <a:endParaRPr lang="en-US" altLang="ko-KR" sz="1500" b="1" dirty="0">
              <a:latin typeface="Arial" pitchFamily="34" charset="0"/>
              <a:cs typeface="Arial" pitchFamily="34" charset="0"/>
            </a:endParaRPr>
          </a:p>
          <a:p>
            <a:pPr marL="544297" indent="-544297"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TiO</a:t>
            </a:r>
            <a:r>
              <a:rPr lang="en-US" altLang="ko-KR" sz="15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 thin films annealed at 200, 300, and 400 ℃ were analyzed by FTIR.</a:t>
            </a:r>
            <a:endParaRPr lang="ko-KR" altLang="ko-K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lcr meter 4284aì ëí ì´ë¯¸ì§ ê²ìê²°ê³¼">
            <a:extLst>
              <a:ext uri="{FF2B5EF4-FFF2-40B4-BE49-F238E27FC236}">
                <a16:creationId xmlns:a16="http://schemas.microsoft.com/office/drawing/2014/main" id="{D12F08E8-760C-44F7-9968-4D9504397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4008" y="2013797"/>
            <a:ext cx="3810000" cy="16002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ftirì ëí ì´ë¯¸ì§ ê²ìê²°ê³¼">
            <a:extLst>
              <a:ext uri="{FF2B5EF4-FFF2-40B4-BE49-F238E27FC236}">
                <a16:creationId xmlns:a16="http://schemas.microsoft.com/office/drawing/2014/main" id="{0FFAE231-DBF9-449F-8B87-3B62D43E4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83921" y="2016779"/>
            <a:ext cx="3044463" cy="1593112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E7719C-9855-4DD5-BFE0-4FA463846846}"/>
              </a:ext>
            </a:extLst>
          </p:cNvPr>
          <p:cNvSpPr txBox="1"/>
          <p:nvPr/>
        </p:nvSpPr>
        <p:spPr>
          <a:xfrm>
            <a:off x="1070473" y="3609891"/>
            <a:ext cx="695791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/>
              <a:t>            Lcr meter - 4284A                                   FT/IR - 6600</a:t>
            </a:r>
            <a:endParaRPr lang="ko-KR" altLang="en-US" sz="1500" b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9DD2CB-11FE-4BE6-9DF7-D8F8A817A3C1}"/>
              </a:ext>
            </a:extLst>
          </p:cNvPr>
          <p:cNvSpPr txBox="1"/>
          <p:nvPr/>
        </p:nvSpPr>
        <p:spPr>
          <a:xfrm>
            <a:off x="1406525" y="6669360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07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79512" y="548680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z="1000" smtClean="0">
                <a:latin typeface="+mj-lt"/>
              </a:rPr>
              <a:t>5</a:t>
            </a:fld>
            <a:endParaRPr lang="ko-KR" altLang="en-US" sz="100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2295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latin typeface="+mj-lt"/>
                <a:ea typeface="-윤고딕330" pitchFamily="18" charset="-127"/>
              </a:rPr>
              <a:t> </a:t>
            </a:r>
            <a:endParaRPr lang="ko-KR" altLang="en-US" sz="1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latin typeface="+mj-lt"/>
              <a:ea typeface="-윤고딕330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latin typeface="+mj-lt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46221"/>
            <a:chOff x="3779912" y="279698"/>
            <a:chExt cx="1512168" cy="246221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18676" y="279698"/>
              <a:ext cx="899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724128" y="277728"/>
            <a:ext cx="1512168" cy="246221"/>
            <a:chOff x="3779912" y="277728"/>
            <a:chExt cx="1512168" cy="246221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12038" y="277728"/>
              <a:ext cx="14558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46221"/>
            <a:chOff x="3779912" y="279698"/>
            <a:chExt cx="1512168" cy="246221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01927" y="279698"/>
              <a:ext cx="8322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pic>
        <p:nvPicPr>
          <p:cNvPr id="21" name="Picture 57" descr="호서마크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FA61B8F-0D34-4D6D-831D-C7B027C78BC5}"/>
              </a:ext>
            </a:extLst>
          </p:cNvPr>
          <p:cNvSpPr txBox="1"/>
          <p:nvPr/>
        </p:nvSpPr>
        <p:spPr>
          <a:xfrm>
            <a:off x="383661" y="644438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915152" y="6093296"/>
            <a:ext cx="74012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b="1">
                <a:latin typeface="Arial" pitchFamily="34" charset="0"/>
                <a:cs typeface="Arial" pitchFamily="34" charset="0"/>
              </a:rPr>
              <a:t>Fig. 1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. Deposition rate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of TiO</a:t>
            </a:r>
            <a:r>
              <a:rPr lang="en-US" altLang="ko-KR" sz="1500" b="1" baseline="-25000">
                <a:latin typeface="Arial" pitchFamily="34" charset="0"/>
                <a:cs typeface="Arial" pitchFamily="34" charset="0"/>
              </a:rPr>
              <a:t>2 </a:t>
            </a:r>
            <a:r>
              <a:rPr lang="en-US" altLang="ko-KR" sz="1600" b="1"/>
              <a:t>by reactive sputtuering</a:t>
            </a:r>
            <a:endParaRPr lang="en-US" altLang="ko-KR" sz="1600" b="1" baseline="-25000"/>
          </a:p>
        </p:txBody>
      </p:sp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24197"/>
              </p:ext>
            </p:extLst>
          </p:nvPr>
        </p:nvGraphicFramePr>
        <p:xfrm>
          <a:off x="107504" y="1269280"/>
          <a:ext cx="6663947" cy="46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Graph" r:id="rId6" imgW="4132800" imgH="2901600" progId="Origin50.Graph">
                  <p:embed/>
                </p:oleObj>
              </mc:Choice>
              <mc:Fallback>
                <p:oleObj name="Graph" r:id="rId6" imgW="4132800" imgH="290160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269280"/>
                        <a:ext cx="6663947" cy="46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EBBDD7-147B-45F7-8FE0-8ABC26343F5B}"/>
              </a:ext>
            </a:extLst>
          </p:cNvPr>
          <p:cNvSpPr txBox="1"/>
          <p:nvPr/>
        </p:nvSpPr>
        <p:spPr>
          <a:xfrm>
            <a:off x="6084168" y="2660719"/>
            <a:ext cx="262008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1500" b="1"/>
              <a:t>1000 sec. - 06.5 nm</a:t>
            </a:r>
          </a:p>
          <a:p>
            <a:r>
              <a:rPr lang="en-US" altLang="ko-KR" sz="1500" b="1"/>
              <a:t>2000 sec. - 16.3 nm </a:t>
            </a:r>
          </a:p>
          <a:p>
            <a:r>
              <a:rPr lang="en-US" altLang="ko-KR" sz="1500" b="1"/>
              <a:t>3000 sec. - 32.4 nm </a:t>
            </a:r>
          </a:p>
          <a:p>
            <a:r>
              <a:rPr lang="en-US" altLang="ko-KR" sz="1500" b="1"/>
              <a:t>4000 sec. - 45.0 nm</a:t>
            </a:r>
            <a:endParaRPr lang="ko-KR" altLang="en-US" sz="1500" b="1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E9D4FF-6F3A-495E-98C7-206C6214BD5B}"/>
              </a:ext>
            </a:extLst>
          </p:cNvPr>
          <p:cNvSpPr txBox="1"/>
          <p:nvPr/>
        </p:nvSpPr>
        <p:spPr>
          <a:xfrm>
            <a:off x="1406525" y="6669360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704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개체 4">
            <a:extLst>
              <a:ext uri="{FF2B5EF4-FFF2-40B4-BE49-F238E27FC236}">
                <a16:creationId xmlns:a16="http://schemas.microsoft.com/office/drawing/2014/main" id="{4B5C58F7-10DC-43EC-A2D1-7B9350D5A3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731621"/>
              </p:ext>
            </p:extLst>
          </p:nvPr>
        </p:nvGraphicFramePr>
        <p:xfrm>
          <a:off x="0" y="1268760"/>
          <a:ext cx="6151511" cy="43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Graph" r:id="rId4" imgW="4132800" imgH="2901600" progId="Origin50.Graph">
                  <p:embed/>
                </p:oleObj>
              </mc:Choice>
              <mc:Fallback>
                <p:oleObj name="Graph" r:id="rId4" imgW="4132800" imgH="290160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1268760"/>
                        <a:ext cx="6151511" cy="43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z="1000" smtClean="0">
                <a:latin typeface="+mj-lt"/>
              </a:rPr>
              <a:t>6</a:t>
            </a:fld>
            <a:endParaRPr lang="ko-KR" altLang="en-US" sz="100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2295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latin typeface="+mj-lt"/>
                <a:ea typeface="-윤고딕330" pitchFamily="18" charset="-127"/>
              </a:rPr>
              <a:t> </a:t>
            </a:r>
            <a:endParaRPr lang="ko-KR" altLang="en-US" sz="1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latin typeface="+mj-lt"/>
              <a:ea typeface="-윤고딕330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>
              <a:latin typeface="+mj-lt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46221"/>
            <a:chOff x="3779912" y="279698"/>
            <a:chExt cx="1512168" cy="246221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18676" y="279698"/>
              <a:ext cx="899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724128" y="277728"/>
            <a:ext cx="1512168" cy="246221"/>
            <a:chOff x="3779912" y="277728"/>
            <a:chExt cx="1512168" cy="246221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12038" y="277728"/>
              <a:ext cx="14558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46221"/>
            <a:chOff x="3779912" y="279698"/>
            <a:chExt cx="1512168" cy="246221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01927" y="279698"/>
              <a:ext cx="8322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pic>
        <p:nvPicPr>
          <p:cNvPr id="21" name="Picture 57" descr="호서마크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FA61B8F-0D34-4D6D-831D-C7B027C78BC5}"/>
              </a:ext>
            </a:extLst>
          </p:cNvPr>
          <p:cNvSpPr txBox="1"/>
          <p:nvPr/>
        </p:nvSpPr>
        <p:spPr>
          <a:xfrm>
            <a:off x="383661" y="644438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78848" y="4941168"/>
            <a:ext cx="8769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b="1">
                <a:latin typeface="Arial" pitchFamily="34" charset="0"/>
                <a:cs typeface="Arial" pitchFamily="34" charset="0"/>
              </a:rPr>
              <a:t>Fig. 2.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Leakage current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density at </a:t>
            </a:r>
            <a:r>
              <a:rPr lang="en-US" altLang="ko-KR" sz="1500" b="1" dirty="0">
                <a:latin typeface="Arial" pitchFamily="34" charset="0"/>
                <a:cs typeface="Arial" pitchFamily="34" charset="0"/>
              </a:rPr>
              <a:t>0.5 MV / </a:t>
            </a:r>
            <a:r>
              <a:rPr lang="en-US" altLang="ko-KR" sz="1500" b="1">
                <a:latin typeface="Arial" pitchFamily="34" charset="0"/>
                <a:cs typeface="Arial" pitchFamily="34" charset="0"/>
              </a:rPr>
              <a:t>cm &amp; Dielectric strength </a:t>
            </a:r>
          </a:p>
          <a:p>
            <a:pPr algn="ctr"/>
            <a:r>
              <a:rPr lang="en-US" altLang="ko-KR" sz="1500" b="1">
                <a:latin typeface="Arial" pitchFamily="34" charset="0"/>
                <a:cs typeface="Arial" pitchFamily="34" charset="0"/>
              </a:rPr>
              <a:t>of </a:t>
            </a:r>
            <a:r>
              <a:rPr lang="en-US" altLang="ko-KR" sz="1500" b="1"/>
              <a:t>TiO</a:t>
            </a:r>
            <a:r>
              <a:rPr lang="en-US" altLang="ko-KR" sz="1500" b="1" baseline="-25000"/>
              <a:t>2</a:t>
            </a:r>
            <a:r>
              <a:rPr lang="en-US" altLang="ko-KR" sz="1500" b="1"/>
              <a:t>(4000 sec.) annealed at 200, 300 and 400 ℃</a:t>
            </a:r>
            <a:endParaRPr lang="ko-KR" altLang="en-U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B5D1AD-BA9E-42B2-A288-6E2EDD19362F}"/>
              </a:ext>
            </a:extLst>
          </p:cNvPr>
          <p:cNvSpPr txBox="1"/>
          <p:nvPr/>
        </p:nvSpPr>
        <p:spPr>
          <a:xfrm>
            <a:off x="971600" y="4201343"/>
            <a:ext cx="511256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ko-KR" sz="1200" b="1">
                <a:latin typeface="Arial" panose="020B0604020202020204" pitchFamily="34" charset="0"/>
                <a:cs typeface="Arial" panose="020B0604020202020204" pitchFamily="34" charset="0"/>
              </a:rPr>
              <a:t>0                200             300              400</a:t>
            </a:r>
            <a:endParaRPr lang="ko-KR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개체 26">
            <a:extLst>
              <a:ext uri="{FF2B5EF4-FFF2-40B4-BE49-F238E27FC236}">
                <a16:creationId xmlns:a16="http://schemas.microsoft.com/office/drawing/2014/main" id="{846C69BF-202B-4AB5-A460-DF7A31B11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111794"/>
              </p:ext>
            </p:extLst>
          </p:nvPr>
        </p:nvGraphicFramePr>
        <p:xfrm>
          <a:off x="4397153" y="1268760"/>
          <a:ext cx="6151511" cy="43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Graph" r:id="rId8" imgW="4132800" imgH="2901600" progId="Origin50.Graph">
                  <p:embed/>
                </p:oleObj>
              </mc:Choice>
              <mc:Fallback>
                <p:oleObj name="Graph" r:id="rId8" imgW="4132800" imgH="2901600" progId="Origin50.Graph">
                  <p:embed/>
                  <p:pic>
                    <p:nvPicPr>
                      <p:cNvPr id="6" name="개체 5">
                        <a:extLst>
                          <a:ext uri="{FF2B5EF4-FFF2-40B4-BE49-F238E27FC236}">
                            <a16:creationId xmlns:a16="http://schemas.microsoft.com/office/drawing/2014/main" id="{69D1DBD4-3C40-43AD-B5DC-37BDE00B9C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97153" y="1268760"/>
                        <a:ext cx="6151511" cy="43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4EC7DEAA-2986-4721-857D-2DB5591396E6}"/>
              </a:ext>
            </a:extLst>
          </p:cNvPr>
          <p:cNvSpPr txBox="1"/>
          <p:nvPr/>
        </p:nvSpPr>
        <p:spPr>
          <a:xfrm>
            <a:off x="5436095" y="4201343"/>
            <a:ext cx="32507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ko-KR" sz="1200" b="1">
                <a:latin typeface="Arial" panose="020B0604020202020204" pitchFamily="34" charset="0"/>
                <a:cs typeface="Arial" panose="020B0604020202020204" pitchFamily="34" charset="0"/>
              </a:rPr>
              <a:t>0                200             300              400</a:t>
            </a:r>
            <a:endParaRPr lang="ko-KR" alt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6BD61F-9CDF-41AC-94DC-30D5C896576E}"/>
              </a:ext>
            </a:extLst>
          </p:cNvPr>
          <p:cNvSpPr txBox="1"/>
          <p:nvPr/>
        </p:nvSpPr>
        <p:spPr>
          <a:xfrm>
            <a:off x="599685" y="5589240"/>
            <a:ext cx="8004763" cy="10464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500" b="1">
                <a:latin typeface="Arial" panose="020B0604020202020204" pitchFamily="34" charset="0"/>
                <a:cs typeface="Arial" panose="020B0604020202020204" pitchFamily="34" charset="0"/>
              </a:rPr>
              <a:t>The leakage current of basic deposition and the 400 °C </a:t>
            </a:r>
            <a:r>
              <a:rPr lang="en-US" altLang="ko-KR"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annealing </a:t>
            </a:r>
            <a:r>
              <a:rPr lang="en-US" altLang="ko-KR" sz="1500" b="1">
                <a:latin typeface="Arial" panose="020B0604020202020204" pitchFamily="34" charset="0"/>
                <a:cs typeface="Arial" panose="020B0604020202020204" pitchFamily="34" charset="0"/>
              </a:rPr>
              <a:t>showed a difference of 12.5 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5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500" b="1">
                <a:latin typeface="Arial" panose="020B0604020202020204" pitchFamily="34" charset="0"/>
                <a:cs typeface="Arial" panose="020B0604020202020204" pitchFamily="34" charset="0"/>
              </a:rPr>
              <a:t>Dielectric strength was not confirmed by the 400 °C </a:t>
            </a:r>
            <a:r>
              <a:rPr lang="en-US" altLang="ko-KR"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annealing</a:t>
            </a:r>
            <a:r>
              <a:rPr lang="en-US" altLang="ko-KR" sz="15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o-KR" altLang="en-US" sz="1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5F562D-542F-4DC6-9A2B-740FA22B54ED}"/>
              </a:ext>
            </a:extLst>
          </p:cNvPr>
          <p:cNvSpPr txBox="1"/>
          <p:nvPr/>
        </p:nvSpPr>
        <p:spPr>
          <a:xfrm>
            <a:off x="1406525" y="6669360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98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123FF0FD-FBA1-4739-8EDF-FB12111D3A7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976" y="2060847"/>
            <a:ext cx="4608512" cy="1974329"/>
          </a:xfrm>
          <a:prstGeom prst="rect">
            <a:avLst/>
          </a:prstGeom>
        </p:spPr>
      </p:pic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>
                <a:latin typeface="+mj-lt"/>
              </a:rPr>
              <a:t>7</a:t>
            </a:fld>
            <a:endParaRPr lang="ko-KR" altLang="en-US">
              <a:latin typeface="+mj-lt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53916"/>
            <a:chOff x="3779912" y="279698"/>
            <a:chExt cx="1512168" cy="253916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06644" y="279698"/>
              <a:ext cx="9380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724128" y="277728"/>
            <a:ext cx="1553696" cy="253916"/>
            <a:chOff x="3779912" y="277728"/>
            <a:chExt cx="1553696" cy="253916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12038" y="277728"/>
              <a:ext cx="152157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14731" y="279698"/>
              <a:ext cx="8675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pic>
        <p:nvPicPr>
          <p:cNvPr id="23" name="Picture 57" descr="호서마크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92B38B1-99AA-4871-ADC9-C0D55B71B5A2}"/>
              </a:ext>
            </a:extLst>
          </p:cNvPr>
          <p:cNvSpPr txBox="1"/>
          <p:nvPr/>
        </p:nvSpPr>
        <p:spPr>
          <a:xfrm>
            <a:off x="383661" y="644438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371" y="1850737"/>
            <a:ext cx="5120374" cy="354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직사각형 28"/>
          <p:cNvSpPr/>
          <p:nvPr/>
        </p:nvSpPr>
        <p:spPr>
          <a:xfrm>
            <a:off x="627120" y="5770131"/>
            <a:ext cx="776130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b="1"/>
              <a:t>Fig. 3. FTIR results of TiO</a:t>
            </a:r>
            <a:r>
              <a:rPr lang="en-US" altLang="ko-KR" sz="1500" b="1" baseline="-25000"/>
              <a:t>2</a:t>
            </a:r>
            <a:r>
              <a:rPr lang="en-US" altLang="ko-KR" sz="1500" b="1"/>
              <a:t>(4000 sec.) </a:t>
            </a:r>
            <a:r>
              <a:rPr lang="en-US" altLang="ko-KR" sz="1500" b="1" dirty="0"/>
              <a:t>annealed at 200, 300 and 400 ℃ in a furnace.</a:t>
            </a:r>
            <a:endParaRPr lang="ko-KR" altLang="en-US" sz="15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1D4DC0-39E8-42A5-ADF2-718E58AA397C}"/>
              </a:ext>
            </a:extLst>
          </p:cNvPr>
          <p:cNvSpPr txBox="1"/>
          <p:nvPr/>
        </p:nvSpPr>
        <p:spPr>
          <a:xfrm>
            <a:off x="1619672" y="5003884"/>
            <a:ext cx="282969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b="1">
                <a:latin typeface="Arial" panose="020B0604020202020204" pitchFamily="34" charset="0"/>
                <a:cs typeface="Arial" panose="020B0604020202020204" pitchFamily="34" charset="0"/>
              </a:rPr>
              <a:t>Wavenumbers (cm</a:t>
            </a:r>
            <a:r>
              <a:rPr lang="en-US" altLang="ko-KR" b="1" baseline="3000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en-US" altLang="ko-KR" b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B41ABD1-CAE8-4D25-9638-502853DC9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029" y="4070102"/>
            <a:ext cx="4377451" cy="1154162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500" b="1" i="0" u="sng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ea typeface="inherit"/>
                <a:cs typeface="Arial" panose="020B0604020202020204" pitchFamily="34" charset="0"/>
              </a:rPr>
              <a:t>Major </a:t>
            </a:r>
            <a:r>
              <a:rPr lang="en-US" altLang="ko-KR" sz="1500" b="1" u="sng">
                <a:solidFill>
                  <a:srgbClr val="212121"/>
                </a:solidFill>
                <a:latin typeface="Arial" panose="020B0604020202020204" pitchFamily="34" charset="0"/>
                <a:ea typeface="inherit"/>
                <a:cs typeface="Arial" panose="020B0604020202020204" pitchFamily="34" charset="0"/>
              </a:rPr>
              <a:t>p</a:t>
            </a:r>
            <a:r>
              <a:rPr kumimoji="0" lang="ko-KR" altLang="ko-KR" sz="1500" b="1" i="0" u="sng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ea typeface="inherit"/>
                <a:cs typeface="Arial" panose="020B0604020202020204" pitchFamily="34" charset="0"/>
              </a:rPr>
              <a:t>hase change with annealing temperature</a:t>
            </a:r>
            <a:endParaRPr kumimoji="0" lang="en-US" altLang="ko-KR" sz="1500" b="1" i="0" u="sng" strike="noStrike" cap="none" normalizeH="0" baseline="0">
              <a:ln>
                <a:noFill/>
              </a:ln>
              <a:solidFill>
                <a:srgbClr val="212121"/>
              </a:solidFill>
              <a:effectLst/>
              <a:latin typeface="Arial" panose="020B0604020202020204" pitchFamily="34" charset="0"/>
              <a:ea typeface="inherit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500" b="1" i="0" u="none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0 - 400 °C:        Amorhpous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500" b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400 - 800 °C :   Anatase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500" b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</a:t>
            </a:r>
            <a:r>
              <a:rPr kumimoji="0" lang="en-US" altLang="ko-KR" sz="1500" b="1" i="0" u="none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lang="en-US" altLang="ko-KR" sz="1500" b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°C ~ </a:t>
            </a:r>
            <a:r>
              <a:rPr lang="en-US" altLang="ko-KR" sz="1500" b="1">
                <a:latin typeface="Arial" panose="020B0604020202020204" pitchFamily="34" charset="0"/>
                <a:cs typeface="Arial" panose="020B0604020202020204" pitchFamily="34" charset="0"/>
              </a:rPr>
              <a:t>:          Rutile</a:t>
            </a:r>
            <a:endParaRPr kumimoji="0" lang="ko-KR" altLang="ko-KR" sz="15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054D20-42D5-46D7-839E-AD5460F71B2F}"/>
              </a:ext>
            </a:extLst>
          </p:cNvPr>
          <p:cNvSpPr txBox="1"/>
          <p:nvPr/>
        </p:nvSpPr>
        <p:spPr>
          <a:xfrm>
            <a:off x="1406525" y="6467475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0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>
                <a:latin typeface="+mj-lt"/>
              </a:rPr>
              <a:t>8</a:t>
            </a:fld>
            <a:endParaRPr lang="ko-KR" altLang="en-US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3289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latin typeface="+mj-lt"/>
                <a:ea typeface="-윤고딕330" pitchFamily="18" charset="-127"/>
              </a:rPr>
              <a:t> 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latin typeface="+mj-lt"/>
              <a:ea typeface="-윤고딕330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53916"/>
            <a:chOff x="3779912" y="279698"/>
            <a:chExt cx="1512168" cy="253916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18676" y="279698"/>
              <a:ext cx="9380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724128" y="277728"/>
            <a:ext cx="1553696" cy="253916"/>
            <a:chOff x="3779912" y="277728"/>
            <a:chExt cx="1553696" cy="253916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12038" y="277728"/>
              <a:ext cx="152157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01927" y="279698"/>
              <a:ext cx="8675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pic>
        <p:nvPicPr>
          <p:cNvPr id="21" name="Picture 57" descr="호서마크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직사각형 25"/>
          <p:cNvSpPr/>
          <p:nvPr/>
        </p:nvSpPr>
        <p:spPr>
          <a:xfrm>
            <a:off x="2962601" y="2499402"/>
            <a:ext cx="381605" cy="6320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5BC0D5-1BAA-4E2E-86AC-09E65C05F0DE}"/>
              </a:ext>
            </a:extLst>
          </p:cNvPr>
          <p:cNvSpPr txBox="1"/>
          <p:nvPr/>
        </p:nvSpPr>
        <p:spPr>
          <a:xfrm>
            <a:off x="383661" y="644438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398102"/>
              </p:ext>
            </p:extLst>
          </p:nvPr>
        </p:nvGraphicFramePr>
        <p:xfrm>
          <a:off x="428558" y="1196752"/>
          <a:ext cx="5638964" cy="39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Graph" r:id="rId6" imgW="4132800" imgH="2901600" progId="Origin50.Graph">
                  <p:embed/>
                </p:oleObj>
              </mc:Choice>
              <mc:Fallback>
                <p:oleObj name="Graph" r:id="rId6" imgW="4132800" imgH="2901600" progId="Origin50.Graph">
                  <p:embed/>
                  <p:pic>
                    <p:nvPicPr>
                      <p:cNvPr id="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58" y="1196752"/>
                        <a:ext cx="5638964" cy="39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직사각형 26"/>
          <p:cNvSpPr/>
          <p:nvPr/>
        </p:nvSpPr>
        <p:spPr>
          <a:xfrm>
            <a:off x="712597" y="4473547"/>
            <a:ext cx="786662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b="1"/>
              <a:t>Fig. 4. </a:t>
            </a:r>
            <a:r>
              <a:rPr lang="en-US" altLang="ko-KR" sz="1500" b="1" dirty="0"/>
              <a:t>C – V curves </a:t>
            </a:r>
            <a:r>
              <a:rPr lang="en-US" altLang="ko-KR" sz="1500" b="1"/>
              <a:t>of TiO</a:t>
            </a:r>
            <a:r>
              <a:rPr lang="en-US" altLang="ko-KR" sz="1500" b="1" baseline="-25000"/>
              <a:t>2 </a:t>
            </a:r>
            <a:r>
              <a:rPr lang="en-US" altLang="ko-KR" sz="1500" b="1"/>
              <a:t>(4000 sec.) </a:t>
            </a:r>
            <a:r>
              <a:rPr lang="en-US" altLang="ko-KR" sz="1500" b="1" dirty="0"/>
              <a:t>annealed at 200, 300 and 400 ℃ in a furnace.</a:t>
            </a:r>
            <a:endParaRPr lang="ko-KR" altLang="en-US" sz="1500" b="1" dirty="0"/>
          </a:p>
        </p:txBody>
      </p:sp>
      <p:graphicFrame>
        <p:nvGraphicFramePr>
          <p:cNvPr id="36" name="개체 35">
            <a:extLst>
              <a:ext uri="{FF2B5EF4-FFF2-40B4-BE49-F238E27FC236}">
                <a16:creationId xmlns:a16="http://schemas.microsoft.com/office/drawing/2014/main" id="{89FE38A7-DCB2-4AD9-B02B-D89D74868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495916"/>
              </p:ext>
            </p:extLst>
          </p:nvPr>
        </p:nvGraphicFramePr>
        <p:xfrm>
          <a:off x="4623915" y="1196752"/>
          <a:ext cx="5636717" cy="3995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Graph" r:id="rId8" imgW="4131360" imgH="2901600" progId="Origin50.Graph">
                  <p:embed/>
                </p:oleObj>
              </mc:Choice>
              <mc:Fallback>
                <p:oleObj name="Graph" r:id="rId8" imgW="4131360" imgH="2901600" progId="Origin50.Graph">
                  <p:embed/>
                  <p:pic>
                    <p:nvPicPr>
                      <p:cNvPr id="3" name="개체 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23915" y="1196752"/>
                        <a:ext cx="5636717" cy="3995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28FBD40-02EC-4A13-B4B1-A2199FBFD042}"/>
              </a:ext>
            </a:extLst>
          </p:cNvPr>
          <p:cNvSpPr txBox="1"/>
          <p:nvPr/>
        </p:nvSpPr>
        <p:spPr>
          <a:xfrm>
            <a:off x="5554890" y="3902419"/>
            <a:ext cx="302433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000" b="1">
                <a:latin typeface="Arial" panose="020B0604020202020204" pitchFamily="34" charset="0"/>
                <a:cs typeface="Arial" panose="020B0604020202020204" pitchFamily="34" charset="0"/>
              </a:rPr>
              <a:t>    0                  200                300                400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04C2D594-B339-47F7-9EBA-1C88AE201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212507"/>
              </p:ext>
            </p:extLst>
          </p:nvPr>
        </p:nvGraphicFramePr>
        <p:xfrm>
          <a:off x="1819890" y="4925144"/>
          <a:ext cx="5560422" cy="1600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80211">
                  <a:extLst>
                    <a:ext uri="{9D8B030D-6E8A-4147-A177-3AD203B41FA5}">
                      <a16:colId xmlns:a16="http://schemas.microsoft.com/office/drawing/2014/main" val="2737631617"/>
                    </a:ext>
                  </a:extLst>
                </a:gridCol>
                <a:gridCol w="2780211">
                  <a:extLst>
                    <a:ext uri="{9D8B030D-6E8A-4147-A177-3AD203B41FA5}">
                      <a16:colId xmlns:a16="http://schemas.microsoft.com/office/drawing/2014/main" val="2001987720"/>
                    </a:ext>
                  </a:extLst>
                </a:gridCol>
              </a:tblGrid>
              <a:tr h="27968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Dielectric Constant (K)</a:t>
                      </a:r>
                      <a:endParaRPr lang="ko-KR" altLang="en-US" sz="15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5290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as-depo.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22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0748025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200 </a:t>
                      </a:r>
                      <a:r>
                        <a:rPr lang="en-US" altLang="ko-KR" sz="1500" b="1" kern="1200">
                          <a:effectLst/>
                        </a:rPr>
                        <a:t>° C annealed 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3.3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184423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300 </a:t>
                      </a:r>
                      <a:r>
                        <a:rPr lang="en-US" altLang="ko-KR" sz="1500" b="1" kern="1200">
                          <a:effectLst/>
                        </a:rPr>
                        <a:t>° C annealed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13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9288037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400 </a:t>
                      </a:r>
                      <a:r>
                        <a:rPr lang="en-US" altLang="ko-KR" sz="1500" b="1" kern="1200">
                          <a:effectLst/>
                        </a:rPr>
                        <a:t>° C annealed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/>
                        <a:t>13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1965662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15A43287-2FA3-4286-845E-C4903312750A}"/>
              </a:ext>
            </a:extLst>
          </p:cNvPr>
          <p:cNvSpPr txBox="1"/>
          <p:nvPr/>
        </p:nvSpPr>
        <p:spPr>
          <a:xfrm>
            <a:off x="1406525" y="6666309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46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개체 35">
            <a:extLst>
              <a:ext uri="{FF2B5EF4-FFF2-40B4-BE49-F238E27FC236}">
                <a16:creationId xmlns:a16="http://schemas.microsoft.com/office/drawing/2014/main" id="{5BE93E43-9E88-4D3E-81EB-FBBAA5D43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728072"/>
              </p:ext>
            </p:extLst>
          </p:nvPr>
        </p:nvGraphicFramePr>
        <p:xfrm>
          <a:off x="4499992" y="1268760"/>
          <a:ext cx="5636719" cy="39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6" name="Graph" r:id="rId4" imgW="4131360" imgH="2901600" progId="Origin50.Graph">
                  <p:embed/>
                </p:oleObj>
              </mc:Choice>
              <mc:Fallback>
                <p:oleObj name="Graph" r:id="rId4" imgW="4131360" imgH="2901600" progId="Origin50.Graph">
                  <p:embed/>
                  <p:pic>
                    <p:nvPicPr>
                      <p:cNvPr id="4" name="개체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9992" y="1268760"/>
                        <a:ext cx="5636719" cy="39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직사각형 12"/>
          <p:cNvSpPr/>
          <p:nvPr/>
        </p:nvSpPr>
        <p:spPr>
          <a:xfrm>
            <a:off x="179512" y="518944"/>
            <a:ext cx="8712968" cy="6150415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71" y="102483"/>
            <a:ext cx="1023102" cy="1023102"/>
          </a:xfrm>
          <a:prstGeom prst="rect">
            <a:avLst/>
          </a:prstGeom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65BB2-8FEF-490A-BC00-D129F847233A}" type="slidenum">
              <a:rPr lang="ko-KR" altLang="en-US" smtClean="0">
                <a:latin typeface="+mj-lt"/>
              </a:rPr>
              <a:t>9</a:t>
            </a:fld>
            <a:endParaRPr lang="ko-KR" altLang="en-US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661" y="644438"/>
            <a:ext cx="3289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latin typeface="+mj-lt"/>
                <a:ea typeface="-윤고딕330" pitchFamily="18" charset="-127"/>
              </a:rPr>
              <a:t> 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latin typeface="+mj-lt"/>
              <a:ea typeface="-윤고딕330" pitchFamily="18" charset="-127"/>
            </a:endParaRPr>
          </a:p>
        </p:txBody>
      </p:sp>
      <p:sp>
        <p:nvSpPr>
          <p:cNvPr id="110" name="양쪽 모서리가 둥근 사각형 109"/>
          <p:cNvSpPr/>
          <p:nvPr/>
        </p:nvSpPr>
        <p:spPr>
          <a:xfrm>
            <a:off x="7370787" y="313606"/>
            <a:ext cx="1512168" cy="1862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198"/>
          </a:solidFill>
          <a:ln>
            <a:solidFill>
              <a:srgbClr val="0151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grpSp>
        <p:nvGrpSpPr>
          <p:cNvPr id="84" name="그룹 83"/>
          <p:cNvGrpSpPr/>
          <p:nvPr/>
        </p:nvGrpSpPr>
        <p:grpSpPr>
          <a:xfrm>
            <a:off x="2517076" y="279295"/>
            <a:ext cx="1512168" cy="253916"/>
            <a:chOff x="3779912" y="279698"/>
            <a:chExt cx="1512168" cy="253916"/>
          </a:xfrm>
        </p:grpSpPr>
        <p:sp>
          <p:nvSpPr>
            <p:cNvPr id="85" name="양쪽 모서리가 둥근 사각형 84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18676" y="279698"/>
              <a:ext cx="93807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Introduction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5724128" y="277728"/>
            <a:ext cx="1553696" cy="253916"/>
            <a:chOff x="3779912" y="277728"/>
            <a:chExt cx="1553696" cy="253916"/>
          </a:xfrm>
        </p:grpSpPr>
        <p:sp>
          <p:nvSpPr>
            <p:cNvPr id="31" name="양쪽 모서리가 둥근 사각형 30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12038" y="277728"/>
              <a:ext cx="152157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Result and Discussion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114552" y="269364"/>
            <a:ext cx="1512168" cy="253916"/>
            <a:chOff x="3779912" y="279698"/>
            <a:chExt cx="1512168" cy="253916"/>
          </a:xfrm>
        </p:grpSpPr>
        <p:sp>
          <p:nvSpPr>
            <p:cNvPr id="34" name="양쪽 모서리가 둥근 사각형 33"/>
            <p:cNvSpPr/>
            <p:nvPr/>
          </p:nvSpPr>
          <p:spPr>
            <a:xfrm>
              <a:off x="3779912" y="313606"/>
              <a:ext cx="1512168" cy="18628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15198"/>
            </a:solidFill>
            <a:ln>
              <a:solidFill>
                <a:srgbClr val="01519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01927" y="279698"/>
              <a:ext cx="86754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>
                      <a:lumMod val="95000"/>
                    </a:schemeClr>
                  </a:solidFill>
                  <a:latin typeface="+mj-lt"/>
                  <a:ea typeface="-윤고딕330" pitchFamily="18" charset="-127"/>
                </a:rPr>
                <a:t>Experiment</a:t>
              </a:r>
              <a:endParaRPr lang="ko-KR" altLang="en-US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716666" y="281811"/>
            <a:ext cx="8547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+mj-lt"/>
                <a:ea typeface="-윤고딕330" pitchFamily="18" charset="-127"/>
              </a:rPr>
              <a:t>Conclusion</a:t>
            </a:r>
            <a:endParaRPr lang="ko-KR" altLang="en-US" sz="10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+mj-lt"/>
              <a:ea typeface="-윤고딕330" pitchFamily="18" charset="-127"/>
            </a:endParaRPr>
          </a:p>
        </p:txBody>
      </p:sp>
      <p:pic>
        <p:nvPicPr>
          <p:cNvPr id="21" name="Picture 57" descr="호서마크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0679" y="508162"/>
            <a:ext cx="1187585" cy="11871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55BC0D5-1BAA-4E2E-86AC-09E65C05F0DE}"/>
              </a:ext>
            </a:extLst>
          </p:cNvPr>
          <p:cNvSpPr txBox="1"/>
          <p:nvPr/>
        </p:nvSpPr>
        <p:spPr>
          <a:xfrm>
            <a:off x="383661" y="644438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151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08서울남산체 B" panose="02020603020101020101" pitchFamily="18" charset="-127"/>
              </a:rPr>
              <a:t>Result and Discussion</a:t>
            </a:r>
            <a:endParaRPr lang="ko-KR" altLang="en-US" sz="3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151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08서울남산체 B" panose="02020603020101020101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-226580" y="4545995"/>
            <a:ext cx="952515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b="1"/>
              <a:t>Fig.5. Hysteresis </a:t>
            </a:r>
            <a:r>
              <a:rPr lang="en-US" altLang="ko-KR" sz="1500" b="1" dirty="0"/>
              <a:t>of TiO</a:t>
            </a:r>
            <a:r>
              <a:rPr lang="en-US" altLang="ko-KR" sz="1500" b="1" baseline="-25000" dirty="0"/>
              <a:t>2 </a:t>
            </a:r>
            <a:r>
              <a:rPr lang="en-US" altLang="ko-KR" sz="1500" b="1" dirty="0"/>
              <a:t>(</a:t>
            </a:r>
            <a:r>
              <a:rPr lang="en-US" altLang="ko-KR" sz="1500" b="1"/>
              <a:t>4000 sec.) annealed </a:t>
            </a:r>
            <a:r>
              <a:rPr lang="en-US" altLang="ko-KR" sz="1500" b="1" dirty="0"/>
              <a:t>at 200, 300 and 400 ℃ in a furnace.</a:t>
            </a:r>
            <a:endParaRPr lang="ko-KR" altLang="en-US" sz="15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96A16F9-9BF1-459D-9F95-AEBDC4FF9B22}"/>
              </a:ext>
            </a:extLst>
          </p:cNvPr>
          <p:cNvSpPr txBox="1"/>
          <p:nvPr/>
        </p:nvSpPr>
        <p:spPr>
          <a:xfrm>
            <a:off x="5436096" y="3933056"/>
            <a:ext cx="302433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000" b="1">
                <a:latin typeface="Arial" panose="020B0604020202020204" pitchFamily="34" charset="0"/>
                <a:cs typeface="Arial" panose="020B0604020202020204" pitchFamily="34" charset="0"/>
              </a:rPr>
              <a:t>    0                  200                300                400</a:t>
            </a:r>
            <a:endParaRPr lang="ko-KR" altLang="en-US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8" name="개체 37">
            <a:extLst>
              <a:ext uri="{FF2B5EF4-FFF2-40B4-BE49-F238E27FC236}">
                <a16:creationId xmlns:a16="http://schemas.microsoft.com/office/drawing/2014/main" id="{F5AD2CB8-8D64-47E3-A52F-9B3A23046F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463154"/>
              </p:ext>
            </p:extLst>
          </p:nvPr>
        </p:nvGraphicFramePr>
        <p:xfrm>
          <a:off x="235089" y="1268760"/>
          <a:ext cx="5641899" cy="39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7" name="Graph" r:id="rId8" imgW="4132800" imgH="2900160" progId="Origin50.Graph">
                  <p:embed/>
                </p:oleObj>
              </mc:Choice>
              <mc:Fallback>
                <p:oleObj name="Graph" r:id="rId8" imgW="4132800" imgH="2900160" progId="Origin50.Graph">
                  <p:embed/>
                  <p:pic>
                    <p:nvPicPr>
                      <p:cNvPr id="28" name="개체 27">
                        <a:extLst>
                          <a:ext uri="{FF2B5EF4-FFF2-40B4-BE49-F238E27FC236}">
                            <a16:creationId xmlns:a16="http://schemas.microsoft.com/office/drawing/2014/main" id="{DF577697-3D10-4A94-9A84-098BFBBC7D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89" y="1268760"/>
                        <a:ext cx="5641899" cy="39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33FABF76-E61F-4C88-967A-520E106B9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917615"/>
              </p:ext>
            </p:extLst>
          </p:nvPr>
        </p:nvGraphicFramePr>
        <p:xfrm>
          <a:off x="1819890" y="4941168"/>
          <a:ext cx="5560422" cy="1600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80211">
                  <a:extLst>
                    <a:ext uri="{9D8B030D-6E8A-4147-A177-3AD203B41FA5}">
                      <a16:colId xmlns:a16="http://schemas.microsoft.com/office/drawing/2014/main" val="2737631617"/>
                    </a:ext>
                  </a:extLst>
                </a:gridCol>
                <a:gridCol w="2780211">
                  <a:extLst>
                    <a:ext uri="{9D8B030D-6E8A-4147-A177-3AD203B41FA5}">
                      <a16:colId xmlns:a16="http://schemas.microsoft.com/office/drawing/2014/main" val="2001987720"/>
                    </a:ext>
                  </a:extLst>
                </a:gridCol>
              </a:tblGrid>
              <a:tr h="27968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Hysteresis (</a:t>
                      </a:r>
                      <a:r>
                        <a:rPr lang="el-GR" altLang="ko-KR" sz="1500" b="1"/>
                        <a:t>Δ</a:t>
                      </a:r>
                      <a:r>
                        <a:rPr lang="en-US" altLang="ko-KR" sz="1500" b="1"/>
                        <a:t>V)</a:t>
                      </a:r>
                      <a:endParaRPr lang="ko-KR" altLang="en-US" sz="15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5290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as-depo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0.1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748025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200 </a:t>
                      </a:r>
                      <a:r>
                        <a:rPr lang="en-US" altLang="ko-KR" sz="1500" b="1" kern="1200">
                          <a:effectLst/>
                        </a:rPr>
                        <a:t>° C annealed 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0.13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84423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300 </a:t>
                      </a:r>
                      <a:r>
                        <a:rPr lang="en-US" altLang="ko-KR" sz="1500" b="1" kern="1200">
                          <a:effectLst/>
                        </a:rPr>
                        <a:t>° C annealed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0.03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288037"/>
                  </a:ext>
                </a:extLst>
              </a:tr>
              <a:tr h="2796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400 </a:t>
                      </a:r>
                      <a:r>
                        <a:rPr lang="en-US" altLang="ko-KR" sz="1500" b="1" kern="1200">
                          <a:effectLst/>
                        </a:rPr>
                        <a:t>° C annealed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0.03</a:t>
                      </a:r>
                      <a:endParaRPr lang="ko-KR" altLang="en-US" sz="15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965662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1FB77AC-BC25-4A48-BA44-FF90E3CE3E3E}"/>
              </a:ext>
            </a:extLst>
          </p:cNvPr>
          <p:cNvSpPr txBox="1"/>
          <p:nvPr/>
        </p:nvSpPr>
        <p:spPr>
          <a:xfrm>
            <a:off x="1406525" y="6666309"/>
            <a:ext cx="6473825" cy="219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825" b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Exchange Meeeting 2018, 01 September, Haeundae-Centum Hotel, Busan, Korea</a:t>
            </a:r>
            <a:endParaRPr lang="ko-KR" altLang="en-US" sz="8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021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</TotalTime>
  <Words>1820</Words>
  <Application>Microsoft Office PowerPoint</Application>
  <PresentationFormat>화면 슬라이드 쇼(4:3)</PresentationFormat>
  <Paragraphs>253</Paragraphs>
  <Slides>11</Slides>
  <Notes>11</Notes>
  <HiddenSlides>0</HiddenSlides>
  <MMClips>0</MMClips>
  <ScaleCrop>false</ScaleCrop>
  <HeadingPairs>
    <vt:vector size="8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3" baseType="lpstr">
      <vt:lpstr>08서울남산체 B</vt:lpstr>
      <vt:lpstr>Helvetica75</vt:lpstr>
      <vt:lpstr>HY견고딕</vt:lpstr>
      <vt:lpstr>inherit</vt:lpstr>
      <vt:lpstr>굴림</vt:lpstr>
      <vt:lpstr>맑은 고딕</vt:lpstr>
      <vt:lpstr>-윤고딕330</vt:lpstr>
      <vt:lpstr>Arial</vt:lpstr>
      <vt:lpstr>Times New Roman</vt:lpstr>
      <vt:lpstr>Wingdings</vt:lpstr>
      <vt:lpstr>Office 테마</vt:lpstr>
      <vt:lpstr>Graph</vt:lpstr>
      <vt:lpstr>TiO2 Thin Film by Reactive Sputtering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Xnote</dc:creator>
  <cp:lastModifiedBy>Bae B. S.</cp:lastModifiedBy>
  <cp:revision>488</cp:revision>
  <cp:lastPrinted>2013-03-29T04:22:51Z</cp:lastPrinted>
  <dcterms:created xsi:type="dcterms:W3CDTF">2012-04-12T15:21:14Z</dcterms:created>
  <dcterms:modified xsi:type="dcterms:W3CDTF">2018-09-01T00:34:16Z</dcterms:modified>
</cp:coreProperties>
</file>