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7" r:id="rId4"/>
    <p:sldId id="275" r:id="rId5"/>
    <p:sldId id="279" r:id="rId6"/>
    <p:sldId id="280" r:id="rId7"/>
    <p:sldId id="281" r:id="rId8"/>
    <p:sldId id="285" r:id="rId9"/>
    <p:sldId id="290" r:id="rId10"/>
    <p:sldId id="295" r:id="rId11"/>
    <p:sldId id="291" r:id="rId12"/>
    <p:sldId id="294" r:id="rId13"/>
    <p:sldId id="293" r:id="rId14"/>
  </p:sldIdLst>
  <p:sldSz cx="6858000" cy="5143500"/>
  <p:notesSz cx="6858000" cy="9144000"/>
  <p:embeddedFontLst>
    <p:embeddedFont>
      <p:font typeface="나눔바른고딕" panose="020B0603020101020101" pitchFamily="50" charset="-127"/>
      <p:regular r:id="rId17"/>
      <p:bold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73"/>
    <a:srgbClr val="215D42"/>
    <a:srgbClr val="005392"/>
    <a:srgbClr val="308860"/>
    <a:srgbClr val="0062AC"/>
    <a:srgbClr val="399AB5"/>
    <a:srgbClr val="0072C8"/>
    <a:srgbClr val="0086EA"/>
    <a:srgbClr val="000000"/>
    <a:srgbClr val="256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68250" autoAdjust="0"/>
  </p:normalViewPr>
  <p:slideViewPr>
    <p:cSldViewPr showGuides="1">
      <p:cViewPr varScale="1">
        <p:scale>
          <a:sx n="67" d="100"/>
          <a:sy n="67" d="100"/>
        </p:scale>
        <p:origin x="2238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F8FA-F3FA-4289-9E5E-C9F3FB5ADA7C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F0CF-B7CF-484C-8C0A-E8F781923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31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795F-0977-4B1F-8FC0-381839ABDAB6}" type="datetimeFigureOut">
              <a:rPr lang="ko-KR" altLang="en-US" smtClean="0"/>
              <a:t>2018-08-31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95D9-6A1F-4657-B4C9-E2E9AFC6C3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56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everyone.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In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Kang.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talk about oxide TFT comparator suitable for biosensor platform.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54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circuit is used to simulate an op amp - based comparator circuit.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compare the two inputs of input voltage and reference voltage, Voltage difference is amplified to give the result 1 or 0.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when the reference voltage is 5V, it outputs 0 when the input voltage is lower than 5V.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if the input voltage is higher than 5V, 1 is output.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76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let me summarize my topic.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the biosensor transparent and miniaturized, TFT-based biosensors are required.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biosensor platform, an ADC is required to convert the sensor's analog signal into a digital signal.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the comparator plays an important role in the ADC.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proposed an OP Amp-based comparator circuit consisting of 18 TFTs.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confirmed through simulation that the oxide TFTs based comparator circuit works properly.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plan </a:t>
            </a:r>
            <a:r>
              <a:rPr lang="en-US" altLang="ko-K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altLang="ko-KR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fabrication</a:t>
            </a:r>
            <a:r>
              <a:rPr lang="en-US" altLang="ko-K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measure proposed comparator circuit device later.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23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contents of my topic.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65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operational amplifier is a differential amplifier that has high input resistance, low output resistance, and high open loop gain.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function is to amplify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differential voltage between the + input terminal and the - input terminal.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op-amp circuit is composed of five terminals that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power supply terminal on the positive side, a power supply terminal on the negative side, a + input terminal, a - input terminal, and an output terminal.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44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comparator has the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terminal structure as an op-amp composed of five terminals.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comparator is used, the voltage is fixed at one of the input terminals as a reference terminal, and the difference between the reference voltage and the output voltage to the other terminal is amplified.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voltage is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higher or lower than the reference voltage.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95D9-6A1F-4657-B4C9-E2E9AFC6C32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7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major difference between op-amps and comparators is whether the phase compensation capacitance exists.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op-amps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and utilize a negative feedback circuit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require phase compensation capacitance to prevent oscillation inside the IC.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since comparators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not configure the negative feedback circuit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do not include the phase compensation capacitance.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phase compensation capacitance limits the response time between the input and the output, a comparator without the phase compensation capacitance provides a better responsiveness compared to an op-amp.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95D9-6A1F-4657-B4C9-E2E9AFC6C32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9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 biosensors like figure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large because they must be configured a module by connecting IC chips.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it is difficult to apply and miniaturize wearable devices with conventional biosensor.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89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Compensation circuit is needed to compensate the electrical characteristics of TFT devices with lower operating characteristics than CMOS.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n-type a-IGZO TFT-based analog system and a hybrid system in which the digital system is composed of one block is required.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66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goal of this study is to develop a platform which the analog signal of the biosensor is output to the 7-segment through TFT-based circuit.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signal processing process of this platform is as follows.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biosensor signal of small analog signal is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amplified through the amplification circuit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then passed through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4-bit ADC circuit for display as a digital signal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the digital signal passes through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7-semgent circuit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displayed as signal level.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the comparator is a circuit that plays an important role in the ADC.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61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proposed comparator circuits-based OP amp which consist of using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oxide TFTs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latinLnBrk="1">
              <a:buFont typeface="Arial" panose="020B0604020202020204" pitchFamily="34" charset="0"/>
              <a:buChar char="•"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circuit has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gain of 69.9 dB, 0.15 of up slew rate, and 1.73 V / ns of down slew rate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applies </a:t>
            </a:r>
            <a:r>
              <a:rPr lang="en-US" altLang="ko-K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 15 V power supply.</a:t>
            </a:r>
            <a:endParaRPr lang="ko-KR" altLang="ko-KR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95D9-6A1F-4657-B4C9-E2E9AFC6C32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5085184" y="4887446"/>
            <a:ext cx="1772816" cy="2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92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8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3328925" cy="4616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161825" y="4771579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C302914-E2C8-4FE7-8DE0-1DFF105E63FA}" type="slidenum">
              <a:rPr lang="ko-KR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ko-KR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/>
            </a:lvl1pPr>
            <a:lvl2pPr>
              <a:defRPr sz="1500" b="1"/>
            </a:lvl2pPr>
            <a:lvl3pPr>
              <a:defRPr sz="1350" b="1"/>
            </a:lvl3pPr>
            <a:lvl4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161825" y="4771579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C302914-E2C8-4FE7-8DE0-1DFF105E63FA}" type="slidenum">
              <a:rPr lang="ko-KR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ko-KR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161825" y="4771579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C302914-E2C8-4FE7-8DE0-1DFF105E63FA}" type="slidenum">
              <a:rPr lang="ko-KR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ko-KR" altLang="en-US" sz="1350">
              <a:solidFill>
                <a:prstClr val="black"/>
              </a:solidFill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146278" y="97971"/>
            <a:ext cx="6680597" cy="465535"/>
          </a:xfrm>
        </p:spPr>
        <p:txBody>
          <a:bodyPr>
            <a:normAutofit/>
          </a:bodyPr>
          <a:lstStyle>
            <a:lvl1pPr marL="0" indent="0">
              <a:buNone/>
              <a:defRPr lang="ko-KR" altLang="en-US" sz="2250" b="1" kern="12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307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349652" y="319616"/>
            <a:ext cx="5990858" cy="391715"/>
          </a:xfrm>
        </p:spPr>
        <p:txBody>
          <a:bodyPr>
            <a:normAutofit/>
          </a:bodyPr>
          <a:lstStyle>
            <a:lvl1pPr marL="0" indent="0" algn="l" defTabSz="633062" rtl="0" eaLnBrk="1" latinLnBrk="0" hangingPunct="1">
              <a:lnSpc>
                <a:spcPct val="90000"/>
              </a:lnSpc>
              <a:spcBef>
                <a:spcPts val="128"/>
              </a:spcBef>
              <a:buFont typeface="Arial" panose="020B0604020202020204" pitchFamily="34" charset="0"/>
              <a:buNone/>
              <a:tabLst>
                <a:tab pos="45655" algn="l"/>
                <a:tab pos="73047" algn="l"/>
              </a:tabLst>
              <a:defRPr lang="ko-KR" altLang="en-US" sz="2077" b="1" kern="1200" baseline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7065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A5EA-5425-4C70-83BC-AAE82A7CF8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1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88640" y="57151"/>
            <a:ext cx="332892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6350">
              <a:bevelT h="0" prst="softRound"/>
              <a:extrusionClr>
                <a:schemeClr val="bg1"/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D75F-F523-48E4-99BB-68F269648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2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 dt="0"/>
  <p:txStyles>
    <p:titleStyle>
      <a:lvl1pPr marL="0" algn="l" defTabSz="685800" rtl="0" eaLnBrk="1" latinLnBrk="1" hangingPunct="1">
        <a:spcBef>
          <a:spcPct val="0"/>
        </a:spcBef>
        <a:buNone/>
        <a:defRPr lang="ko-KR" altLang="en-US" sz="2400" b="1" kern="1200" spc="-113" dirty="0" smtClean="0">
          <a:ln>
            <a:solidFill>
              <a:schemeClr val="bg1"/>
            </a:solidFill>
          </a:ln>
          <a:gradFill flip="none" rotWithShape="1">
            <a:gsLst>
              <a:gs pos="0">
                <a:schemeClr val="bg1"/>
              </a:gs>
              <a:gs pos="43000">
                <a:schemeClr val="bg1"/>
              </a:gs>
              <a:gs pos="58000">
                <a:schemeClr val="bg1">
                  <a:lumMod val="6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3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272" y="1128235"/>
            <a:ext cx="522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/>
              </a:rPr>
              <a:t>Oxide TFT Comparator </a:t>
            </a:r>
          </a:p>
          <a:p>
            <a:pPr algn="ctr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/>
              </a:rPr>
              <a:t>Suitable for Biosensor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003" y="2034893"/>
            <a:ext cx="3583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 17</a:t>
            </a:r>
            <a:r>
              <a:rPr lang="en-US" altLang="ko-KR" sz="1400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Technical Collaboration Meeting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05217" y="2490462"/>
            <a:ext cx="5247566" cy="253917"/>
            <a:chOff x="877920" y="2490462"/>
            <a:chExt cx="5247566" cy="253917"/>
          </a:xfrm>
        </p:grpSpPr>
        <p:sp>
          <p:nvSpPr>
            <p:cNvPr id="6" name="직사각형 5"/>
            <p:cNvSpPr/>
            <p:nvPr/>
          </p:nvSpPr>
          <p:spPr>
            <a:xfrm>
              <a:off x="2235084" y="2490463"/>
              <a:ext cx="30764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Jade Hall in</a:t>
              </a:r>
              <a:r>
                <a:rPr lang="ko-KR" altLang="en-US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050" spc="-53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Haeundae</a:t>
              </a:r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Centum Hotel in Busan, Korea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7920" y="2490462"/>
              <a:ext cx="1259063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September 1</a:t>
              </a:r>
              <a:r>
                <a:rPr lang="en-US" altLang="ko-KR" sz="1050" spc="-53" baseline="30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st</a:t>
              </a:r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2018</a:t>
              </a:r>
              <a:endParaRPr lang="ko-KR" altLang="en-US" sz="1050" spc="-5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26293" y="2490462"/>
              <a:ext cx="799193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 </a:t>
              </a:r>
              <a:r>
                <a:rPr lang="en-US" altLang="ko-KR" sz="1050" spc="-53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Hye</a:t>
              </a:r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Kang</a:t>
              </a:r>
              <a:endParaRPr lang="ko-KR" altLang="en-US" sz="1050" spc="-53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5301208" y="2543755"/>
              <a:ext cx="0" cy="1473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217194" y="2543755"/>
              <a:ext cx="0" cy="1473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1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Simulation Results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" y="564145"/>
            <a:ext cx="370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</a:pPr>
            <a:r>
              <a:rPr lang="en-US" altLang="ko-KR" sz="16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Comparator Circuit with Oxide TFT</a:t>
            </a:r>
            <a:endParaRPr lang="ko-KR" altLang="en-US" sz="1600" b="1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2" name="_x485368776" descr="DRW00002a6c37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" y="4533199"/>
            <a:ext cx="1485572" cy="4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188641" y="1026826"/>
            <a:ext cx="2213444" cy="3427958"/>
            <a:chOff x="252589" y="1214109"/>
            <a:chExt cx="3521345" cy="5453502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0610FE68-4823-4743-AFA6-B143373682AC}"/>
                </a:ext>
              </a:extLst>
            </p:cNvPr>
            <p:cNvGrpSpPr/>
            <p:nvPr/>
          </p:nvGrpSpPr>
          <p:grpSpPr>
            <a:xfrm>
              <a:off x="395536" y="3087409"/>
              <a:ext cx="3131569" cy="3580202"/>
              <a:chOff x="6059972" y="78889"/>
              <a:chExt cx="3131569" cy="358020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xmlns="" id="{AC1D99DF-F688-4184-9358-CB74CE733E4B}"/>
                  </a:ext>
                </a:extLst>
              </p:cNvPr>
              <p:cNvCxnSpPr/>
              <p:nvPr/>
            </p:nvCxnSpPr>
            <p:spPr>
              <a:xfrm flipH="1">
                <a:off x="7230140" y="1566968"/>
                <a:ext cx="302532" cy="0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xmlns="" id="{E70F9E7C-9CC7-410F-87E4-3F673D588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37500" y="2289982"/>
                <a:ext cx="795172" cy="0"/>
              </a:xfrm>
              <a:prstGeom prst="line">
                <a:avLst/>
              </a:prstGeom>
              <a:solidFill>
                <a:schemeClr val="tx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xmlns="" id="{117D1AB6-C3DB-40DF-BC44-FCAE38BE5970}"/>
                  </a:ext>
                </a:extLst>
              </p:cNvPr>
              <p:cNvGrpSpPr/>
              <p:nvPr/>
            </p:nvGrpSpPr>
            <p:grpSpPr>
              <a:xfrm rot="5400000">
                <a:off x="6355594" y="797966"/>
                <a:ext cx="751113" cy="317500"/>
                <a:chOff x="5070402" y="723900"/>
                <a:chExt cx="1273626" cy="317500"/>
              </a:xfrm>
            </p:grpSpPr>
            <p:cxnSp>
              <p:nvCxnSpPr>
                <p:cNvPr id="67" name="직선 연결선 66">
                  <a:extLst>
                    <a:ext uri="{FF2B5EF4-FFF2-40B4-BE49-F238E27FC236}">
                      <a16:creationId xmlns:a16="http://schemas.microsoft.com/office/drawing/2014/main" xmlns="" id="{F30CF92A-DFE5-4F51-B0C4-29DDD25F00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70402" y="882650"/>
                  <a:ext cx="352498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직선 연결선 67">
                  <a:extLst>
                    <a:ext uri="{FF2B5EF4-FFF2-40B4-BE49-F238E27FC236}">
                      <a16:creationId xmlns:a16="http://schemas.microsoft.com/office/drawing/2014/main" xmlns="" id="{5B4C7C97-A909-42E7-9C1B-50C57098E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22900" y="723900"/>
                  <a:ext cx="50800" cy="1587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직선 연결선 68">
                  <a:extLst>
                    <a:ext uri="{FF2B5EF4-FFF2-40B4-BE49-F238E27FC236}">
                      <a16:creationId xmlns:a16="http://schemas.microsoft.com/office/drawing/2014/main" xmlns="" id="{0E80E257-2E57-4D60-8315-C949D11176DC}"/>
                    </a:ext>
                  </a:extLst>
                </p:cNvPr>
                <p:cNvCxnSpPr/>
                <p:nvPr/>
              </p:nvCxnSpPr>
              <p:spPr>
                <a:xfrm>
                  <a:off x="5467350" y="736600"/>
                  <a:ext cx="63500" cy="2921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직선 연결선 69">
                  <a:extLst>
                    <a:ext uri="{FF2B5EF4-FFF2-40B4-BE49-F238E27FC236}">
                      <a16:creationId xmlns:a16="http://schemas.microsoft.com/office/drawing/2014/main" xmlns="" id="{7A545A44-D822-4AC9-BD97-56B32389B181}"/>
                    </a:ext>
                  </a:extLst>
                </p:cNvPr>
                <p:cNvCxnSpPr/>
                <p:nvPr/>
              </p:nvCxnSpPr>
              <p:spPr>
                <a:xfrm flipV="1">
                  <a:off x="5530850" y="723900"/>
                  <a:ext cx="114300" cy="3175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직선 연결선 70">
                  <a:extLst>
                    <a:ext uri="{FF2B5EF4-FFF2-40B4-BE49-F238E27FC236}">
                      <a16:creationId xmlns:a16="http://schemas.microsoft.com/office/drawing/2014/main" xmlns="" id="{8AD0EB73-2A44-4274-B3C5-CC2F030762D1}"/>
                    </a:ext>
                  </a:extLst>
                </p:cNvPr>
                <p:cNvCxnSpPr/>
                <p:nvPr/>
              </p:nvCxnSpPr>
              <p:spPr>
                <a:xfrm>
                  <a:off x="5645150" y="723900"/>
                  <a:ext cx="95250" cy="3048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직선 연결선 71">
                  <a:extLst>
                    <a:ext uri="{FF2B5EF4-FFF2-40B4-BE49-F238E27FC236}">
                      <a16:creationId xmlns:a16="http://schemas.microsoft.com/office/drawing/2014/main" xmlns="" id="{953B6DD4-A710-4223-B4A2-EF1324959537}"/>
                    </a:ext>
                  </a:extLst>
                </p:cNvPr>
                <p:cNvCxnSpPr/>
                <p:nvPr/>
              </p:nvCxnSpPr>
              <p:spPr>
                <a:xfrm flipV="1">
                  <a:off x="5746750" y="736600"/>
                  <a:ext cx="69850" cy="2984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직선 연결선 72">
                  <a:extLst>
                    <a:ext uri="{FF2B5EF4-FFF2-40B4-BE49-F238E27FC236}">
                      <a16:creationId xmlns:a16="http://schemas.microsoft.com/office/drawing/2014/main" xmlns="" id="{23E0CF31-2ED2-4D18-95BB-804CD0340E60}"/>
                    </a:ext>
                  </a:extLst>
                </p:cNvPr>
                <p:cNvCxnSpPr/>
                <p:nvPr/>
              </p:nvCxnSpPr>
              <p:spPr>
                <a:xfrm>
                  <a:off x="5822950" y="730250"/>
                  <a:ext cx="95250" cy="2984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직선 연결선 73">
                  <a:extLst>
                    <a:ext uri="{FF2B5EF4-FFF2-40B4-BE49-F238E27FC236}">
                      <a16:creationId xmlns:a16="http://schemas.microsoft.com/office/drawing/2014/main" xmlns="" id="{3F234507-914B-4806-9F25-A105FB02AA99}"/>
                    </a:ext>
                  </a:extLst>
                </p:cNvPr>
                <p:cNvCxnSpPr/>
                <p:nvPr/>
              </p:nvCxnSpPr>
              <p:spPr>
                <a:xfrm flipV="1">
                  <a:off x="5918200" y="882650"/>
                  <a:ext cx="50800" cy="1460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" name="직선 연결선 74">
                  <a:extLst>
                    <a:ext uri="{FF2B5EF4-FFF2-40B4-BE49-F238E27FC236}">
                      <a16:creationId xmlns:a16="http://schemas.microsoft.com/office/drawing/2014/main" xmlns="" id="{BAF9A990-C16E-4D5D-B51A-5C7A42927D42}"/>
                    </a:ext>
                  </a:extLst>
                </p:cNvPr>
                <p:cNvCxnSpPr/>
                <p:nvPr/>
              </p:nvCxnSpPr>
              <p:spPr>
                <a:xfrm>
                  <a:off x="5969000" y="882650"/>
                  <a:ext cx="375028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xmlns="" id="{01697BE4-2B10-4442-A95B-A347C2903FDA}"/>
                  </a:ext>
                </a:extLst>
              </p:cNvPr>
              <p:cNvGrpSpPr/>
              <p:nvPr/>
            </p:nvGrpSpPr>
            <p:grpSpPr>
              <a:xfrm rot="5400000">
                <a:off x="6355594" y="2582990"/>
                <a:ext cx="751113" cy="317500"/>
                <a:chOff x="5070402" y="723900"/>
                <a:chExt cx="1273626" cy="317500"/>
              </a:xfrm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xmlns="" id="{B4746987-3928-4FCC-918A-989BDEF5A4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70402" y="882650"/>
                  <a:ext cx="352498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xmlns="" id="{CBC4F3CE-F154-4A96-8F32-BAB00B98E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22900" y="723900"/>
                  <a:ext cx="50800" cy="1587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직선 연결선 59">
                  <a:extLst>
                    <a:ext uri="{FF2B5EF4-FFF2-40B4-BE49-F238E27FC236}">
                      <a16:creationId xmlns:a16="http://schemas.microsoft.com/office/drawing/2014/main" xmlns="" id="{BF2B9D26-5C04-4DAC-8D27-E8E18FB743D5}"/>
                    </a:ext>
                  </a:extLst>
                </p:cNvPr>
                <p:cNvCxnSpPr/>
                <p:nvPr/>
              </p:nvCxnSpPr>
              <p:spPr>
                <a:xfrm>
                  <a:off x="5467350" y="736600"/>
                  <a:ext cx="63500" cy="2921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직선 연결선 60">
                  <a:extLst>
                    <a:ext uri="{FF2B5EF4-FFF2-40B4-BE49-F238E27FC236}">
                      <a16:creationId xmlns:a16="http://schemas.microsoft.com/office/drawing/2014/main" xmlns="" id="{E0558C94-FBEA-4C18-A96D-B6EE1A09C2B1}"/>
                    </a:ext>
                  </a:extLst>
                </p:cNvPr>
                <p:cNvCxnSpPr/>
                <p:nvPr/>
              </p:nvCxnSpPr>
              <p:spPr>
                <a:xfrm flipV="1">
                  <a:off x="5530850" y="723900"/>
                  <a:ext cx="114300" cy="3175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직선 연결선 61">
                  <a:extLst>
                    <a:ext uri="{FF2B5EF4-FFF2-40B4-BE49-F238E27FC236}">
                      <a16:creationId xmlns:a16="http://schemas.microsoft.com/office/drawing/2014/main" xmlns="" id="{DF0CEBAC-171C-47B7-ABA2-6C994346E33A}"/>
                    </a:ext>
                  </a:extLst>
                </p:cNvPr>
                <p:cNvCxnSpPr/>
                <p:nvPr/>
              </p:nvCxnSpPr>
              <p:spPr>
                <a:xfrm>
                  <a:off x="5645150" y="723900"/>
                  <a:ext cx="95250" cy="30480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직선 연결선 62">
                  <a:extLst>
                    <a:ext uri="{FF2B5EF4-FFF2-40B4-BE49-F238E27FC236}">
                      <a16:creationId xmlns:a16="http://schemas.microsoft.com/office/drawing/2014/main" xmlns="" id="{18D6B410-1D76-4ECB-99A9-E69A772F4CEA}"/>
                    </a:ext>
                  </a:extLst>
                </p:cNvPr>
                <p:cNvCxnSpPr/>
                <p:nvPr/>
              </p:nvCxnSpPr>
              <p:spPr>
                <a:xfrm flipV="1">
                  <a:off x="5746750" y="736600"/>
                  <a:ext cx="69850" cy="2984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직선 연결선 63">
                  <a:extLst>
                    <a:ext uri="{FF2B5EF4-FFF2-40B4-BE49-F238E27FC236}">
                      <a16:creationId xmlns:a16="http://schemas.microsoft.com/office/drawing/2014/main" xmlns="" id="{808F872E-3122-4180-B88B-A6EB71E2A790}"/>
                    </a:ext>
                  </a:extLst>
                </p:cNvPr>
                <p:cNvCxnSpPr/>
                <p:nvPr/>
              </p:nvCxnSpPr>
              <p:spPr>
                <a:xfrm>
                  <a:off x="5822950" y="730250"/>
                  <a:ext cx="95250" cy="2984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직선 연결선 64">
                  <a:extLst>
                    <a:ext uri="{FF2B5EF4-FFF2-40B4-BE49-F238E27FC236}">
                      <a16:creationId xmlns:a16="http://schemas.microsoft.com/office/drawing/2014/main" xmlns="" id="{973930DB-CDAE-462F-B6BA-72123EAB17E6}"/>
                    </a:ext>
                  </a:extLst>
                </p:cNvPr>
                <p:cNvCxnSpPr/>
                <p:nvPr/>
              </p:nvCxnSpPr>
              <p:spPr>
                <a:xfrm flipV="1">
                  <a:off x="5918200" y="882650"/>
                  <a:ext cx="50800" cy="14605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직선 연결선 65">
                  <a:extLst>
                    <a:ext uri="{FF2B5EF4-FFF2-40B4-BE49-F238E27FC236}">
                      <a16:creationId xmlns:a16="http://schemas.microsoft.com/office/drawing/2014/main" xmlns="" id="{2146709D-7605-466B-8544-7C9CA7ED9798}"/>
                    </a:ext>
                  </a:extLst>
                </p:cNvPr>
                <p:cNvCxnSpPr/>
                <p:nvPr/>
              </p:nvCxnSpPr>
              <p:spPr>
                <a:xfrm>
                  <a:off x="5969000" y="882650"/>
                  <a:ext cx="375028" cy="0"/>
                </a:xfrm>
                <a:prstGeom prst="lin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xmlns="" id="{3F30E3D5-B5EA-452E-86D2-26ECA09391C4}"/>
                  </a:ext>
                </a:extLst>
              </p:cNvPr>
              <p:cNvCxnSpPr/>
              <p:nvPr/>
            </p:nvCxnSpPr>
            <p:spPr>
              <a:xfrm>
                <a:off x="6731150" y="1328232"/>
                <a:ext cx="0" cy="1111924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xmlns="" id="{BB11CA9D-5C48-4388-AF86-29D7CBB0FF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85860" y="1566968"/>
                <a:ext cx="744280" cy="0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xmlns="" id="{5339629D-0C6E-4CEC-9D8F-78C958563806}"/>
                  </a:ext>
                </a:extLst>
              </p:cNvPr>
              <p:cNvGrpSpPr/>
              <p:nvPr/>
            </p:nvGrpSpPr>
            <p:grpSpPr>
              <a:xfrm>
                <a:off x="7461928" y="1328232"/>
                <a:ext cx="1061344" cy="1164068"/>
                <a:chOff x="7451295" y="377952"/>
                <a:chExt cx="1061344" cy="1164068"/>
              </a:xfrm>
            </p:grpSpPr>
            <p:sp>
              <p:nvSpPr>
                <p:cNvPr id="55" name="이등변 삼각형 54">
                  <a:extLst>
                    <a:ext uri="{FF2B5EF4-FFF2-40B4-BE49-F238E27FC236}">
                      <a16:creationId xmlns:a16="http://schemas.microsoft.com/office/drawing/2014/main" xmlns="" id="{37F27975-09C8-4F36-B499-915967746C2E}"/>
                    </a:ext>
                  </a:extLst>
                </p:cNvPr>
                <p:cNvSpPr/>
                <p:nvPr/>
              </p:nvSpPr>
              <p:spPr>
                <a:xfrm rot="5400000">
                  <a:off x="7442791" y="457200"/>
                  <a:ext cx="1149096" cy="990600"/>
                </a:xfrm>
                <a:prstGeom prst="triangl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2052014D-4BEC-4975-A8D1-000972771AFE}"/>
                    </a:ext>
                  </a:extLst>
                </p:cNvPr>
                <p:cNvSpPr txBox="1"/>
                <p:nvPr/>
              </p:nvSpPr>
              <p:spPr>
                <a:xfrm>
                  <a:off x="7451295" y="420990"/>
                  <a:ext cx="418744" cy="403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+</a:t>
                  </a:r>
                  <a:endParaRPr lang="ko-KR" altLang="en-US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D48C3141-7BA7-4A10-8730-C7957827D01C}"/>
                    </a:ext>
                  </a:extLst>
                </p:cNvPr>
                <p:cNvSpPr txBox="1"/>
                <p:nvPr/>
              </p:nvSpPr>
              <p:spPr>
                <a:xfrm>
                  <a:off x="7494424" y="1138068"/>
                  <a:ext cx="418744" cy="403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50" b="1">
                      <a:latin typeface="나눔바른고딕" panose="020B0603020101020101" pitchFamily="50" charset="-127"/>
                      <a:ea typeface="나눔바른고딕" panose="020B0603020101020101" pitchFamily="50" charset="-127"/>
                    </a:rPr>
                    <a:t>-</a:t>
                  </a:r>
                  <a:endParaRPr lang="ko-KR" altLang="en-US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xmlns="" id="{7AFDED85-4D50-4618-9280-1364FB12DC39}"/>
                  </a:ext>
                </a:extLst>
              </p:cNvPr>
              <p:cNvCxnSpPr>
                <a:cxnSpLocks/>
                <a:stCxn id="55" idx="5"/>
                <a:endCxn id="38" idx="3"/>
              </p:cNvCxnSpPr>
              <p:nvPr/>
            </p:nvCxnSpPr>
            <p:spPr>
              <a:xfrm>
                <a:off x="8027972" y="2190054"/>
                <a:ext cx="0" cy="1300518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xmlns="" id="{389B3B1B-B1CC-4FD1-ADBE-924119258AAA}"/>
                  </a:ext>
                </a:extLst>
              </p:cNvPr>
              <p:cNvSpPr/>
              <p:nvPr/>
            </p:nvSpPr>
            <p:spPr>
              <a:xfrm rot="10800000">
                <a:off x="7930231" y="3490572"/>
                <a:ext cx="195482" cy="168519"/>
              </a:xfrm>
              <a:prstGeom prst="triangl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xmlns="" id="{1C394597-6AAA-476D-89A9-977CD2E848E5}"/>
                  </a:ext>
                </a:extLst>
              </p:cNvPr>
              <p:cNvCxnSpPr>
                <a:stCxn id="55" idx="0"/>
              </p:cNvCxnSpPr>
              <p:nvPr/>
            </p:nvCxnSpPr>
            <p:spPr>
              <a:xfrm>
                <a:off x="8523272" y="1902780"/>
                <a:ext cx="269854" cy="0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F87EBED-8A4A-4627-BF18-88C95F80105B}"/>
                  </a:ext>
                </a:extLst>
              </p:cNvPr>
              <p:cNvSpPr txBox="1"/>
              <p:nvPr/>
            </p:nvSpPr>
            <p:spPr>
              <a:xfrm>
                <a:off x="6134744" y="2035197"/>
                <a:ext cx="625309" cy="40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V</a:t>
                </a:r>
                <a:r>
                  <a:rPr lang="en-US" altLang="ko-KR" sz="1050" b="1" baseline="-2500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ref</a:t>
                </a:r>
                <a:endParaRPr lang="ko-KR" altLang="en-US" sz="1050" b="1" baseline="-2500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xmlns="" id="{BC53E97D-B8CA-4ECE-9B7A-D7CA0ED430F8}"/>
                  </a:ext>
                </a:extLst>
              </p:cNvPr>
              <p:cNvSpPr/>
              <p:nvPr/>
            </p:nvSpPr>
            <p:spPr>
              <a:xfrm>
                <a:off x="8793126" y="1833411"/>
                <a:ext cx="138737" cy="138737"/>
              </a:xfrm>
              <a:prstGeom prst="ellips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xmlns="" id="{5076C018-091C-488D-9F56-EAE4ADB1B04B}"/>
                  </a:ext>
                </a:extLst>
              </p:cNvPr>
              <p:cNvCxnSpPr>
                <a:stCxn id="55" idx="1"/>
              </p:cNvCxnSpPr>
              <p:nvPr/>
            </p:nvCxnSpPr>
            <p:spPr>
              <a:xfrm flipV="1">
                <a:off x="8027972" y="467833"/>
                <a:ext cx="0" cy="1147673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xmlns="" id="{CB79ABC7-5363-4EA5-8246-613622A44C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7976" y="467833"/>
                <a:ext cx="0" cy="113327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xmlns="" id="{1655AD46-FAF9-4EF5-8E64-3821B821E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4744" y="467833"/>
                <a:ext cx="2727751" cy="0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xmlns="" id="{FA475306-D475-4CFE-BF95-D0F8BB3E7A58}"/>
                  </a:ext>
                </a:extLst>
              </p:cNvPr>
              <p:cNvCxnSpPr/>
              <p:nvPr/>
            </p:nvCxnSpPr>
            <p:spPr>
              <a:xfrm>
                <a:off x="6727976" y="3117296"/>
                <a:ext cx="0" cy="189430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xmlns="" id="{DFBA8416-2A68-4EC9-94DF-79DCC7D02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4744" y="3306726"/>
                <a:ext cx="2658382" cy="0"/>
              </a:xfrm>
              <a:prstGeom prst="lin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xmlns="" id="{61D2D8C2-CCC0-4FD3-9124-BCAEF75E2425}"/>
                  </a:ext>
                </a:extLst>
              </p:cNvPr>
              <p:cNvSpPr/>
              <p:nvPr/>
            </p:nvSpPr>
            <p:spPr>
              <a:xfrm>
                <a:off x="6333315" y="1484577"/>
                <a:ext cx="138737" cy="138737"/>
              </a:xfrm>
              <a:prstGeom prst="ellipse">
                <a:avLst/>
              </a:prstGeom>
              <a:solidFill>
                <a:schemeClr val="bg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62FA7AB0-EB57-4E13-B804-EC7C207E3D58}"/>
                  </a:ext>
                </a:extLst>
              </p:cNvPr>
              <p:cNvSpPr txBox="1"/>
              <p:nvPr/>
            </p:nvSpPr>
            <p:spPr>
              <a:xfrm>
                <a:off x="6059972" y="1144689"/>
                <a:ext cx="561555" cy="40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V</a:t>
                </a:r>
                <a:r>
                  <a:rPr lang="en-US" altLang="ko-KR" sz="1050" b="1" baseline="-2500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in</a:t>
                </a:r>
                <a:endParaRPr lang="ko-KR" altLang="en-US" sz="1050" b="1" baseline="-2500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E3D3572-841C-4484-9C8F-BD0AFC82F03E}"/>
                  </a:ext>
                </a:extLst>
              </p:cNvPr>
              <p:cNvSpPr txBox="1"/>
              <p:nvPr/>
            </p:nvSpPr>
            <p:spPr>
              <a:xfrm>
                <a:off x="8522878" y="1431383"/>
                <a:ext cx="668663" cy="40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V</a:t>
                </a:r>
                <a:r>
                  <a:rPr lang="en-US" altLang="ko-KR" sz="1050" b="1" baseline="-2500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out</a:t>
                </a:r>
                <a:endParaRPr lang="ko-KR" altLang="en-US" sz="1050" b="1" baseline="-2500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CFD4178F-1564-4A0D-84A4-6C9AD3E5C63C}"/>
                  </a:ext>
                </a:extLst>
              </p:cNvPr>
              <p:cNvSpPr txBox="1"/>
              <p:nvPr/>
            </p:nvSpPr>
            <p:spPr>
              <a:xfrm>
                <a:off x="8328308" y="78889"/>
                <a:ext cx="650811" cy="40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V</a:t>
                </a:r>
                <a:r>
                  <a:rPr lang="en-US" altLang="ko-KR" sz="1050" b="1" baseline="-2500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DD</a:t>
                </a:r>
                <a:endParaRPr lang="ko-KR" altLang="en-US" sz="1050" b="1" baseline="-2500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xmlns="" id="{402A8897-91A6-4952-BFD6-FE2E0DAA9ECB}"/>
                  </a:ext>
                </a:extLst>
              </p:cNvPr>
              <p:cNvSpPr/>
              <p:nvPr/>
            </p:nvSpPr>
            <p:spPr>
              <a:xfrm>
                <a:off x="7969236" y="324799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xmlns="" id="{8CB44EE7-2345-4CB3-9676-90C147E69C1F}"/>
                  </a:ext>
                </a:extLst>
              </p:cNvPr>
              <p:cNvSpPr/>
              <p:nvPr/>
            </p:nvSpPr>
            <p:spPr>
              <a:xfrm>
                <a:off x="6679873" y="324799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xmlns="" id="{DBFA7B4E-A722-443A-AAA0-7B167E34E09A}"/>
                  </a:ext>
                </a:extLst>
              </p:cNvPr>
              <p:cNvSpPr/>
              <p:nvPr/>
            </p:nvSpPr>
            <p:spPr>
              <a:xfrm>
                <a:off x="6680326" y="222643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28575" cap="rnd">
                <a:solidFill>
                  <a:schemeClr val="tx1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589" y="1214109"/>
              <a:ext cx="3521345" cy="1872208"/>
            </a:xfrm>
            <a:prstGeom prst="rect">
              <a:avLst/>
            </a:prstGeom>
          </p:spPr>
        </p:pic>
        <p:cxnSp>
          <p:nvCxnSpPr>
            <p:cNvPr id="26" name="구부러진 연결선 25"/>
            <p:cNvCxnSpPr>
              <a:stCxn id="27" idx="0"/>
              <a:endCxn id="25" idx="2"/>
            </p:cNvCxnSpPr>
            <p:nvPr/>
          </p:nvCxnSpPr>
          <p:spPr>
            <a:xfrm rot="16200000" flipV="1">
              <a:off x="1672590" y="3426989"/>
              <a:ext cx="952164" cy="270819"/>
            </a:xfrm>
            <a:prstGeom prst="curvedConnector3">
              <a:avLst>
                <a:gd name="adj1" fmla="val -3255"/>
              </a:avLst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1468051" y="4038481"/>
              <a:ext cx="1632059" cy="16320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6861" y="3741558"/>
              <a:ext cx="559004" cy="40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R1</a:t>
              </a:r>
              <a:endPara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089" y="5544193"/>
              <a:ext cx="559004" cy="40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R2</a:t>
              </a:r>
              <a:endPara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aphicFrame>
        <p:nvGraphicFramePr>
          <p:cNvPr id="76" name="개체 75">
            <a:extLst>
              <a:ext uri="{FF2B5EF4-FFF2-40B4-BE49-F238E27FC236}">
                <a16:creationId xmlns:a16="http://schemas.microsoft.com/office/drawing/2014/main" xmlns="" id="{38395B73-1132-4332-B2EA-B223D73CD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05"/>
              </p:ext>
            </p:extLst>
          </p:nvPr>
        </p:nvGraphicFramePr>
        <p:xfrm>
          <a:off x="2532951" y="1341207"/>
          <a:ext cx="4313736" cy="30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Graph" r:id="rId7" imgW="4131360" imgH="2895840" progId="Origin50.Graph">
                  <p:embed/>
                </p:oleObj>
              </mc:Choice>
              <mc:Fallback>
                <p:oleObj name="Graph" r:id="rId7" imgW="4131360" imgH="2895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32951" y="1341207"/>
                        <a:ext cx="4313736" cy="30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30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Conclusions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71367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To make the biosensor transparent and miniaturized than conventional sensor, TFT-based biosensors are required.</a:t>
            </a:r>
          </a:p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 the biosensor platform, an ADC is required to convert the sensor's analog signal into a digital signal.</a:t>
            </a:r>
          </a:p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Here, the comparator plays an important role in the ADC.</a:t>
            </a:r>
          </a:p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So, we proposed an OP Amp-based comparator circuit consisting of 18 TFTs.</a:t>
            </a:r>
          </a:p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We have confirmed through simulation that the oxide TFTs based comparator circuit works properly.</a:t>
            </a:r>
          </a:p>
          <a:p>
            <a:pPr marL="180000" indent="-180000">
              <a:spcAft>
                <a:spcPts val="1200"/>
              </a:spcAft>
              <a:buClr>
                <a:srgbClr val="005392"/>
              </a:buClr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We plan to </a:t>
            </a:r>
            <a:r>
              <a:rPr lang="en-US" altLang="ko-KR" sz="1400" dirty="0" smtClean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fabrication </a:t>
            </a: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and measure proposed comparator circuit device later.</a:t>
            </a:r>
          </a:p>
        </p:txBody>
      </p:sp>
    </p:spTree>
    <p:extLst>
      <p:ext uri="{BB962C8B-B14F-4D97-AF65-F5344CB8AC3E}">
        <p14:creationId xmlns:p14="http://schemas.microsoft.com/office/powerpoint/2010/main" val="321541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629" y="1295549"/>
            <a:ext cx="499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/>
              </a:rPr>
              <a:t>Thank you for your attention!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003" y="2034893"/>
            <a:ext cx="3583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 17</a:t>
            </a:r>
            <a:r>
              <a:rPr lang="en-US" altLang="ko-KR" sz="1400" baseline="300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</a:t>
            </a:r>
            <a:r>
              <a:rPr lang="en-US" altLang="ko-KR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Technical Collaboration Meeting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05217" y="2490462"/>
            <a:ext cx="5247566" cy="253917"/>
            <a:chOff x="877920" y="2490462"/>
            <a:chExt cx="5247566" cy="253917"/>
          </a:xfrm>
        </p:grpSpPr>
        <p:sp>
          <p:nvSpPr>
            <p:cNvPr id="6" name="직사각형 5"/>
            <p:cNvSpPr/>
            <p:nvPr/>
          </p:nvSpPr>
          <p:spPr>
            <a:xfrm>
              <a:off x="2223253" y="2490463"/>
              <a:ext cx="31001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Jade Hall in</a:t>
              </a:r>
              <a:r>
                <a:rPr lang="ko-KR" altLang="en-US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en-US" altLang="ko-KR" sz="1050" spc="-53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Haeundae</a:t>
              </a:r>
              <a:r>
                <a:rPr lang="en-US" altLang="ko-KR" sz="1050" spc="-53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Centum Hotel in Busan, Korea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7920" y="2490462"/>
              <a:ext cx="1259063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September 1</a:t>
              </a:r>
              <a:r>
                <a:rPr lang="en-US" altLang="ko-KR" sz="1050" spc="-53" baseline="300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st</a:t>
              </a:r>
              <a:r>
                <a:rPr lang="en-US" altLang="ko-KR" sz="1050" spc="-53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2018</a:t>
              </a:r>
              <a:endParaRPr lang="ko-KR" altLang="en-US" sz="1050" spc="-53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26293" y="2490462"/>
              <a:ext cx="799193" cy="253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spc="-53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In </a:t>
              </a:r>
              <a:r>
                <a:rPr lang="en-US" altLang="ko-KR" sz="1050" spc="-53" dirty="0" err="1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Hye</a:t>
              </a:r>
              <a:r>
                <a:rPr lang="en-US" altLang="ko-KR" sz="1050" spc="-53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Kang</a:t>
              </a:r>
              <a:endParaRPr lang="ko-KR" altLang="en-US" sz="1050" spc="-53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5301208" y="2543755"/>
              <a:ext cx="0" cy="1473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217194" y="2543755"/>
              <a:ext cx="0" cy="1473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4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윤여정\Desktop\d.png"/>
          <p:cNvPicPr>
            <a:picLocks noChangeAspect="1" noChangeArrowheads="1"/>
          </p:cNvPicPr>
          <p:nvPr/>
        </p:nvPicPr>
        <p:blipFill>
          <a:blip r:embed="rId4" cstate="print"/>
          <a:srcRect l="68462"/>
          <a:stretch>
            <a:fillRect/>
          </a:stretch>
        </p:blipFill>
        <p:spPr bwMode="auto">
          <a:xfrm>
            <a:off x="0" y="652965"/>
            <a:ext cx="2240868" cy="49718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8640" y="649306"/>
            <a:ext cx="1499321" cy="5078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6350">
              <a:bevelT h="0" prst="softRound"/>
              <a:extrusionClr>
                <a:schemeClr val="bg1"/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/>
          <a:p>
            <a:pPr defTabSz="685800"/>
            <a:r>
              <a:rPr lang="en-US" altLang="ko-KR" sz="2700" b="1" spc="-113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Contents</a:t>
            </a:r>
            <a:endParaRPr lang="ko-KR" altLang="en-US" sz="2700" b="1" spc="-113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>
                  <a:lumMod val="9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371568" y="1190528"/>
            <a:ext cx="2827377" cy="3770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ko-KR" sz="20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OP Amp &amp; Comparator</a:t>
            </a:r>
            <a:endParaRPr lang="ko-KR" altLang="en-US" sz="20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888938" y="1168247"/>
            <a:ext cx="412814" cy="392694"/>
            <a:chOff x="4000504" y="1524768"/>
            <a:chExt cx="550419" cy="523592"/>
          </a:xfrm>
        </p:grpSpPr>
        <p:grpSp>
          <p:nvGrpSpPr>
            <p:cNvPr id="9" name="그룹 8"/>
            <p:cNvGrpSpPr/>
            <p:nvPr/>
          </p:nvGrpSpPr>
          <p:grpSpPr>
            <a:xfrm>
              <a:off x="4000504" y="1524768"/>
              <a:ext cx="504128" cy="504056"/>
              <a:chOff x="3635896" y="1988840"/>
              <a:chExt cx="864220" cy="864096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3708028" y="2060848"/>
                <a:ext cx="792088" cy="792088"/>
              </a:xfrm>
              <a:prstGeom prst="rect">
                <a:avLst/>
              </a:prstGeom>
              <a:solidFill>
                <a:srgbClr val="215D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635896" y="1988840"/>
                <a:ext cx="235074" cy="2350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11" name="제목 3"/>
            <p:cNvSpPr txBox="1">
              <a:spLocks/>
            </p:cNvSpPr>
            <p:nvPr/>
          </p:nvSpPr>
          <p:spPr>
            <a:xfrm>
              <a:off x="4050444" y="1555917"/>
              <a:ext cx="500479" cy="492443"/>
            </a:xfrm>
            <a:prstGeom prst="rect">
              <a:avLst/>
            </a:prstGeom>
            <a:solidFill>
              <a:srgbClr val="005392"/>
            </a:solidFill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en-US" altLang="ko-KR" b="1" spc="-113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Tahoma" pitchFamily="34" charset="0"/>
                </a:rPr>
                <a:t>Ⅰ</a:t>
              </a:r>
              <a:endParaRPr lang="ko-KR" altLang="en-US" b="1" spc="-113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ahoma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888938" y="2032841"/>
            <a:ext cx="412814" cy="389228"/>
            <a:chOff x="4000504" y="2646056"/>
            <a:chExt cx="550419" cy="518971"/>
          </a:xfrm>
        </p:grpSpPr>
        <p:grpSp>
          <p:nvGrpSpPr>
            <p:cNvPr id="19" name="그룹 18"/>
            <p:cNvGrpSpPr/>
            <p:nvPr/>
          </p:nvGrpSpPr>
          <p:grpSpPr>
            <a:xfrm>
              <a:off x="4000504" y="2646056"/>
              <a:ext cx="504128" cy="504056"/>
              <a:chOff x="3635896" y="1988840"/>
              <a:chExt cx="864220" cy="864096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3708028" y="2060848"/>
                <a:ext cx="792088" cy="792088"/>
              </a:xfrm>
              <a:prstGeom prst="rect">
                <a:avLst/>
              </a:prstGeom>
              <a:solidFill>
                <a:srgbClr val="215D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3635896" y="1988840"/>
                <a:ext cx="235074" cy="2350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13" name="제목 3"/>
            <p:cNvSpPr txBox="1">
              <a:spLocks/>
            </p:cNvSpPr>
            <p:nvPr/>
          </p:nvSpPr>
          <p:spPr>
            <a:xfrm>
              <a:off x="4050444" y="2672584"/>
              <a:ext cx="500479" cy="492443"/>
            </a:xfrm>
            <a:prstGeom prst="rect">
              <a:avLst/>
            </a:prstGeom>
            <a:solidFill>
              <a:srgbClr val="005392"/>
            </a:solidFill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defTabSz="685800">
                <a:spcBef>
                  <a:spcPct val="0"/>
                </a:spcBef>
                <a:defRPr b="1" spc="-113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Tahoma" pitchFamily="34" charset="0"/>
                </a:defRPr>
              </a:lvl1pPr>
            </a:lstStyle>
            <a:p>
              <a:r>
                <a:rPr lang="en-US" altLang="ko-KR" dirty="0"/>
                <a:t>Ⅱ</a:t>
              </a:r>
              <a:endParaRPr lang="ko-KR" altLang="en-US" dirty="0"/>
            </a:p>
          </p:txBody>
        </p:sp>
      </p:grpSp>
      <p:sp>
        <p:nvSpPr>
          <p:cNvPr id="33" name="제목 1"/>
          <p:cNvSpPr txBox="1">
            <a:spLocks/>
          </p:cNvSpPr>
          <p:nvPr/>
        </p:nvSpPr>
        <p:spPr>
          <a:xfrm>
            <a:off x="3371568" y="2055123"/>
            <a:ext cx="1292662" cy="3770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ko-KR" sz="20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Biosensor</a:t>
            </a:r>
            <a:endParaRPr lang="ko-KR" altLang="en-US" sz="20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888938" y="2873629"/>
            <a:ext cx="412814" cy="391262"/>
            <a:chOff x="4000504" y="3789040"/>
            <a:chExt cx="550419" cy="521683"/>
          </a:xfrm>
        </p:grpSpPr>
        <p:grpSp>
          <p:nvGrpSpPr>
            <p:cNvPr id="22" name="그룹 21"/>
            <p:cNvGrpSpPr/>
            <p:nvPr/>
          </p:nvGrpSpPr>
          <p:grpSpPr>
            <a:xfrm>
              <a:off x="4000504" y="3789040"/>
              <a:ext cx="504128" cy="504056"/>
              <a:chOff x="3635896" y="1988840"/>
              <a:chExt cx="864220" cy="864096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3708028" y="2060848"/>
                <a:ext cx="792088" cy="792088"/>
              </a:xfrm>
              <a:prstGeom prst="rect">
                <a:avLst/>
              </a:prstGeom>
              <a:solidFill>
                <a:srgbClr val="215D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3635896" y="1988840"/>
                <a:ext cx="235074" cy="2350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15" name="제목 3"/>
            <p:cNvSpPr txBox="1">
              <a:spLocks/>
            </p:cNvSpPr>
            <p:nvPr/>
          </p:nvSpPr>
          <p:spPr>
            <a:xfrm>
              <a:off x="4050444" y="3818280"/>
              <a:ext cx="500479" cy="492443"/>
            </a:xfrm>
            <a:prstGeom prst="rect">
              <a:avLst/>
            </a:prstGeom>
            <a:solidFill>
              <a:srgbClr val="005392"/>
            </a:solidFill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defTabSz="685800">
                <a:spcBef>
                  <a:spcPct val="0"/>
                </a:spcBef>
                <a:defRPr b="1" spc="-113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Tahoma" pitchFamily="34" charset="0"/>
                </a:defRPr>
              </a:lvl1pPr>
            </a:lstStyle>
            <a:p>
              <a:r>
                <a:rPr lang="en-US" altLang="ko-KR" dirty="0"/>
                <a:t>Ⅲ</a:t>
              </a:r>
              <a:endParaRPr lang="ko-KR" altLang="en-US" dirty="0"/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3371568" y="2919719"/>
            <a:ext cx="2289986" cy="3770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ko-KR" sz="20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Simulation Results</a:t>
            </a:r>
            <a:endParaRPr lang="ko-KR" altLang="en-US" sz="20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888938" y="3762033"/>
            <a:ext cx="412814" cy="389268"/>
            <a:chOff x="4000504" y="4922880"/>
            <a:chExt cx="550419" cy="519024"/>
          </a:xfrm>
        </p:grpSpPr>
        <p:grpSp>
          <p:nvGrpSpPr>
            <p:cNvPr id="25" name="그룹 24"/>
            <p:cNvGrpSpPr/>
            <p:nvPr/>
          </p:nvGrpSpPr>
          <p:grpSpPr>
            <a:xfrm>
              <a:off x="4000504" y="4922880"/>
              <a:ext cx="504128" cy="504056"/>
              <a:chOff x="3635896" y="1988840"/>
              <a:chExt cx="864220" cy="864096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3708028" y="2060848"/>
                <a:ext cx="792088" cy="792088"/>
              </a:xfrm>
              <a:prstGeom prst="rect">
                <a:avLst/>
              </a:prstGeom>
              <a:solidFill>
                <a:srgbClr val="215D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3635896" y="1988840"/>
                <a:ext cx="235074" cy="2350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17" name="제목 3"/>
            <p:cNvSpPr txBox="1">
              <a:spLocks/>
            </p:cNvSpPr>
            <p:nvPr/>
          </p:nvSpPr>
          <p:spPr>
            <a:xfrm>
              <a:off x="4050444" y="4949461"/>
              <a:ext cx="500479" cy="492443"/>
            </a:xfrm>
            <a:prstGeom prst="rect">
              <a:avLst/>
            </a:prstGeom>
            <a:solidFill>
              <a:srgbClr val="005392"/>
            </a:solidFill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defTabSz="685800">
                <a:spcBef>
                  <a:spcPct val="0"/>
                </a:spcBef>
                <a:defRPr b="1" spc="-113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  <a:cs typeface="Tahoma" pitchFamily="34" charset="0"/>
                </a:defRPr>
              </a:lvl1pPr>
            </a:lstStyle>
            <a:p>
              <a:r>
                <a:rPr lang="en-US" altLang="ko-KR" dirty="0"/>
                <a:t>Ⅳ</a:t>
              </a:r>
              <a:endParaRPr lang="ko-KR" altLang="en-US" dirty="0"/>
            </a:p>
          </p:txBody>
        </p:sp>
      </p:grpSp>
      <p:sp>
        <p:nvSpPr>
          <p:cNvPr id="35" name="제목 1"/>
          <p:cNvSpPr txBox="1">
            <a:spLocks/>
          </p:cNvSpPr>
          <p:nvPr/>
        </p:nvSpPr>
        <p:spPr>
          <a:xfrm>
            <a:off x="3371568" y="3784314"/>
            <a:ext cx="1542666" cy="377026"/>
          </a:xfrm>
          <a:prstGeom prst="rect">
            <a:avLst/>
          </a:prstGeom>
        </p:spPr>
        <p:txBody>
          <a:bodyPr vert="horz" wrap="none" lIns="68580" tIns="34290" rIns="68580" bIns="34290" rtlCol="0" anchor="ctr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ko-KR" sz="20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itchFamily="34" charset="0"/>
              </a:rPr>
              <a:t>Conclusions</a:t>
            </a:r>
            <a:endParaRPr lang="ko-KR" altLang="en-US" sz="20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302914-E2C8-4FE7-8DE0-1DFF105E63FA}" type="slidenum">
              <a:rPr lang="ko-KR" altLang="en-US" sz="1350" smtClean="0">
                <a:solidFill>
                  <a:prstClr val="black"/>
                </a:solidFill>
              </a:rPr>
              <a:pPr defTabSz="685800"/>
              <a:t>2</a:t>
            </a:fld>
            <a:endParaRPr lang="ko-KR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7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Introduction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34" y="564145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OP Amp(Operational Amplifier)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2024"/>
            <a:ext cx="685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An OP Amp is a differential amplifier that has </a:t>
            </a:r>
            <a:r>
              <a:rPr lang="en-US" altLang="ko-KR" sz="14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high input resistance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en-US" altLang="ko-KR" sz="14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low output resistance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and high open loop gain. </a:t>
            </a:r>
          </a:p>
          <a:p>
            <a: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Its function is to amplify the differential voltage between the + input terminal and the - input terminal.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20003"/>
              </p:ext>
            </p:extLst>
          </p:nvPr>
        </p:nvGraphicFramePr>
        <p:xfrm>
          <a:off x="620688" y="4155926"/>
          <a:ext cx="569385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5854">
                  <a:extLst>
                    <a:ext uri="{9D8B030D-6E8A-4147-A177-3AD203B41FA5}">
                      <a16:colId xmlns:a16="http://schemas.microsoft.com/office/drawing/2014/main" xmlns="" val="38648352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2090047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562600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Input resistance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Output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resistance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6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Ideal OP</a:t>
                      </a:r>
                      <a:r>
                        <a:rPr lang="en-US" altLang="ko-KR" sz="1200" b="1" baseline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Amp</a:t>
                      </a:r>
                    </a:p>
                    <a:p>
                      <a:pPr algn="ctr" latinLnBrk="1"/>
                      <a:r>
                        <a:rPr lang="en-US" altLang="ko-KR" sz="1200" b="1" baseline="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(voltage controlled voltage source)</a:t>
                      </a:r>
                      <a:endParaRPr lang="ko-KR" altLang="en-US" sz="1200" b="1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</a:t>
                      </a:r>
                      <a:endParaRPr lang="ko-KR" altLang="en-US" sz="12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565002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8587"/>
          <a:stretch/>
        </p:blipFill>
        <p:spPr>
          <a:xfrm>
            <a:off x="967702" y="1923074"/>
            <a:ext cx="4922597" cy="2125539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79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Introduction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34" y="564145"/>
            <a:ext cx="159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Tx/>
              <a:buFont typeface="맑은 고딕" panose="020B0503020000020004" pitchFamily="50" charset="-127"/>
              <a:buChar char="▶"/>
              <a:tabLst/>
              <a:defRPr/>
            </a:pPr>
            <a:r>
              <a:rPr kumimoji="0" lang="en-US" altLang="ko-KR" sz="16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Comparator</a:t>
            </a:r>
            <a:endParaRPr kumimoji="0" lang="ko-KR" altLang="en-US" sz="16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2024"/>
            <a:ext cx="6858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 comparator has the same terminal structure as an OP Amp composed of five terminals.</a:t>
            </a:r>
          </a:p>
          <a:p>
            <a:pPr marL="18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When a comparator is used, the voltage is fixed at one of the input terminals as a reference terminal, and the difference between the reference voltage and the output voltage to the other terminal is amplified. </a:t>
            </a:r>
          </a:p>
          <a:p>
            <a:pPr marL="18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 output voltage is either higher or lower than the reference voltage.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pic>
        <p:nvPicPr>
          <p:cNvPr id="1026" name="Picture 2" descr="op-amp comparator circ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7" y="2499742"/>
            <a:ext cx="52843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96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Introduction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34" y="564145"/>
            <a:ext cx="22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2"/>
              </a:buClr>
              <a:buSzTx/>
              <a:buFont typeface="맑은 고딕" panose="020B0503020000020004" pitchFamily="50" charset="-127"/>
              <a:buChar char="▶"/>
              <a:tabLst/>
              <a:defRPr/>
            </a:pPr>
            <a:r>
              <a:rPr kumimoji="0" lang="en-US" altLang="ko-KR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OP Amp &amp; Comparator</a:t>
            </a:r>
            <a:endParaRPr kumimoji="0" lang="ko-KR" altLang="en-US" sz="1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2024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ko-KR" sz="1400" b="1" dirty="0">
                <a:solidFill>
                  <a:srgbClr val="215D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 Whether the phase compensation capacitance exists.”</a:t>
            </a:r>
          </a:p>
          <a:p>
            <a:pPr marL="18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Since </a:t>
            </a:r>
            <a:r>
              <a:rPr lang="en-US" altLang="ko-KR" sz="1400" b="1" dirty="0">
                <a:solidFill>
                  <a:srgbClr val="01347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OP Amps</a:t>
            </a: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configure and </a:t>
            </a:r>
            <a:r>
              <a:rPr lang="en-US" altLang="ko-KR" sz="1400" u="sng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utilize a negative feedback circuit</a:t>
            </a: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they require phase compensation capacitance to prevent oscillation inside the IC.</a:t>
            </a:r>
          </a:p>
          <a:p>
            <a:pPr marL="18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1347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Comparators</a:t>
            </a: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will </a:t>
            </a:r>
            <a:r>
              <a:rPr lang="en-US" altLang="ko-KR" sz="1400" u="sng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not configure the negative feedback circuit</a:t>
            </a: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lvl="0" algn="just">
              <a:spcAft>
                <a:spcPts val="60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Wingdings" panose="05000000000000000000" pitchFamily="2" charset="2"/>
              </a:rPr>
              <a:t> Since the phase compensation capacitance limits the response time between the input and the output, a comparator without the phase compensation capacitance provides a better responsiveness compared to an OP Amp.</a:t>
            </a:r>
          </a:p>
          <a:p>
            <a:pPr lvl="0" algn="just">
              <a:spcAft>
                <a:spcPts val="600"/>
              </a:spcAft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64582" y="3003798"/>
            <a:ext cx="6528837" cy="1980000"/>
            <a:chOff x="172734" y="3003798"/>
            <a:chExt cx="6528837" cy="198000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34" y="3003798"/>
              <a:ext cx="3123149" cy="19800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734" y="3003798"/>
              <a:ext cx="3099837" cy="1980000"/>
            </a:xfrm>
            <a:prstGeom prst="rect">
              <a:avLst/>
            </a:prstGeom>
          </p:spPr>
        </p:pic>
      </p:grp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939EE8A1-083B-4872-80A1-BA022508FB3C}"/>
              </a:ext>
            </a:extLst>
          </p:cNvPr>
          <p:cNvSpPr/>
          <p:nvPr/>
        </p:nvSpPr>
        <p:spPr>
          <a:xfrm>
            <a:off x="799492" y="4767263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▲ OP Amp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5BB732F-2322-4F96-A44E-F011638C2B41}"/>
              </a:ext>
            </a:extLst>
          </p:cNvPr>
          <p:cNvSpPr/>
          <p:nvPr/>
        </p:nvSpPr>
        <p:spPr>
          <a:xfrm>
            <a:off x="4135388" y="4762472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▲ Comparator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649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892024"/>
            <a:ext cx="685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Conventional biosensors are large because they must be configured a module by connecting IC chips.</a:t>
            </a:r>
          </a:p>
          <a:p>
            <a: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Therefore, it is difficult to apply and miniaturize wearable devices with conventional biosensor.</a:t>
            </a:r>
            <a:endParaRPr lang="ko-KR" altLang="en-US" sz="1400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Biosensor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" y="564145"/>
            <a:ext cx="356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</a:pPr>
            <a:r>
              <a:rPr lang="en-US" altLang="ko-KR" sz="16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Conventional Biosensor Interface</a:t>
            </a:r>
            <a:endParaRPr lang="ko-KR" altLang="en-US" sz="1600" b="1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2499742"/>
            <a:ext cx="6662609" cy="2002338"/>
            <a:chOff x="-149445" y="2014729"/>
            <a:chExt cx="6662609" cy="2002338"/>
          </a:xfrm>
        </p:grpSpPr>
        <p:grpSp>
          <p:nvGrpSpPr>
            <p:cNvPr id="10" name="그룹 9"/>
            <p:cNvGrpSpPr/>
            <p:nvPr/>
          </p:nvGrpSpPr>
          <p:grpSpPr>
            <a:xfrm>
              <a:off x="172734" y="2014729"/>
              <a:ext cx="6219719" cy="1479119"/>
              <a:chOff x="457200" y="1555820"/>
              <a:chExt cx="6938825" cy="2041197"/>
            </a:xfrm>
          </p:grpSpPr>
          <p:pic>
            <p:nvPicPr>
              <p:cNvPr id="12" name="_x276115544" descr="EMB000001f8173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31667" r="38060" b="50975"/>
              <a:stretch>
                <a:fillRect/>
              </a:stretch>
            </p:blipFill>
            <p:spPr bwMode="auto">
              <a:xfrm>
                <a:off x="457200" y="1555820"/>
                <a:ext cx="1980000" cy="204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57" y="1581944"/>
                <a:ext cx="1979999" cy="201507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6025" y="1581944"/>
                <a:ext cx="1980000" cy="201507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3" name="직사각형 2"/>
            <p:cNvSpPr/>
            <p:nvPr/>
          </p:nvSpPr>
          <p:spPr>
            <a:xfrm>
              <a:off x="-149445" y="3493847"/>
              <a:ext cx="22116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▲ Conventional Sensor Detection Device</a:t>
              </a:r>
              <a:endParaRPr lang="ko-KR" altLang="en-US" sz="14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337875" y="3493848"/>
              <a:ext cx="20162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▲ Sensor Module (1)</a:t>
              </a:r>
              <a:endParaRPr lang="ko-KR" altLang="en-US" sz="1400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496940" y="3493847"/>
              <a:ext cx="20162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▲ Sensor Module (2)</a:t>
              </a:r>
              <a:endParaRPr lang="ko-KR" altLang="en-US" sz="1400" dirty="0"/>
            </a:p>
          </p:txBody>
        </p:sp>
      </p:grpSp>
      <p:sp>
        <p:nvSpPr>
          <p:cNvPr id="19" name="슬라이드 번호 개체 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316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Biosensor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" y="564145"/>
            <a:ext cx="248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  <a:defRPr sz="16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dirty="0"/>
              <a:t>TFT-based biosensor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41564" y="627534"/>
            <a:ext cx="6455788" cy="2573913"/>
            <a:chOff x="316634" y="1034214"/>
            <a:chExt cx="8540897" cy="3405242"/>
          </a:xfrm>
        </p:grpSpPr>
        <p:cxnSp>
          <p:nvCxnSpPr>
            <p:cNvPr id="6" name="직선 화살표 연결선 5"/>
            <p:cNvCxnSpPr/>
            <p:nvPr/>
          </p:nvCxnSpPr>
          <p:spPr>
            <a:xfrm flipV="1">
              <a:off x="1475656" y="1651751"/>
              <a:ext cx="7381875" cy="1574800"/>
            </a:xfrm>
            <a:prstGeom prst="straightConnector1">
              <a:avLst/>
            </a:prstGeom>
            <a:noFill/>
            <a:ln w="127000" cap="flat" cmpd="sng" algn="ctr">
              <a:solidFill>
                <a:srgbClr val="3C3C3C">
                  <a:lumMod val="50000"/>
                  <a:lumOff val="50000"/>
                </a:srgbClr>
              </a:solidFill>
              <a:prstDash val="solid"/>
              <a:tailEnd type="triangle" w="lg" len="lg"/>
            </a:ln>
            <a:effectLst/>
          </p:spPr>
        </p:cxnSp>
        <p:grpSp>
          <p:nvGrpSpPr>
            <p:cNvPr id="7" name="그룹 8"/>
            <p:cNvGrpSpPr>
              <a:grpSpLocks/>
            </p:cNvGrpSpPr>
            <p:nvPr/>
          </p:nvGrpSpPr>
          <p:grpSpPr bwMode="auto">
            <a:xfrm>
              <a:off x="316634" y="1924158"/>
              <a:ext cx="3879694" cy="2515298"/>
              <a:chOff x="477603" y="3019657"/>
              <a:chExt cx="3877554" cy="251442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235" y="3019657"/>
                <a:ext cx="2592288" cy="2080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477603" y="5127043"/>
                <a:ext cx="3877554" cy="407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latinLnBrk="0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b="1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[Conventional Biosensor Module]</a:t>
                </a:r>
                <a:endParaRPr lang="ko-KR" altLang="en-US" sz="14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8" name="그룹 13"/>
            <p:cNvGrpSpPr>
              <a:grpSpLocks/>
            </p:cNvGrpSpPr>
            <p:nvPr/>
          </p:nvGrpSpPr>
          <p:grpSpPr bwMode="auto">
            <a:xfrm>
              <a:off x="4896718" y="1034214"/>
              <a:ext cx="3290016" cy="2337870"/>
              <a:chOff x="5121161" y="1514965"/>
              <a:chExt cx="3711712" cy="2338535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14" r="1552" b="2658"/>
              <a:stretch>
                <a:fillRect/>
              </a:stretch>
            </p:blipFill>
            <p:spPr bwMode="auto">
              <a:xfrm rot="1370253">
                <a:off x="5121161" y="1514965"/>
                <a:ext cx="3696576" cy="216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5685207" y="3446201"/>
                <a:ext cx="3147666" cy="407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fontAlgn="base" latinLnBrk="0">
                  <a:spcBef>
                    <a:spcPct val="0"/>
                  </a:spcBef>
                  <a:spcAft>
                    <a:spcPct val="0"/>
                  </a:spcAft>
                  <a:defRPr sz="1400">
                    <a:latin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ko-KR" b="1" dirty="0"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[TFT-based biosensor]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0" y="349623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215D42"/>
                </a:solidFill>
              </a:rPr>
              <a:t>“Technology development issue of TFT-based biosensor circuit”</a:t>
            </a:r>
          </a:p>
          <a:p>
            <a:r>
              <a:rPr lang="en-US" altLang="ko-KR" dirty="0"/>
              <a:t>Compensation circuit is needed to compensate the electrical characteristics of TFT devices with lower operating characteristics than CMOS.</a:t>
            </a:r>
          </a:p>
          <a:p>
            <a:r>
              <a:rPr lang="en-US" altLang="ko-KR" dirty="0"/>
              <a:t>n-type a-IGZO TFT-based analog system and a hybrid system in which the digital system is composed of one block is required.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9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Biosensor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" y="564145"/>
            <a:ext cx="2328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  <a:defRPr sz="1600" b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en-US" altLang="ko-KR" dirty="0"/>
              <a:t>Biosensor Interface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A5EA-5425-4C70-83BC-AAE82A7CF8E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72735" y="1103779"/>
            <a:ext cx="2464179" cy="2236008"/>
            <a:chOff x="820525" y="1903836"/>
            <a:chExt cx="3679469" cy="3357441"/>
          </a:xfrm>
        </p:grpSpPr>
        <p:grpSp>
          <p:nvGrpSpPr>
            <p:cNvPr id="7" name="그룹 6"/>
            <p:cNvGrpSpPr/>
            <p:nvPr/>
          </p:nvGrpSpPr>
          <p:grpSpPr>
            <a:xfrm>
              <a:off x="827584" y="2420888"/>
              <a:ext cx="3672408" cy="2300383"/>
              <a:chOff x="827584" y="2420888"/>
              <a:chExt cx="3672408" cy="2300383"/>
            </a:xfrm>
          </p:grpSpPr>
          <p:pic>
            <p:nvPicPr>
              <p:cNvPr id="11" name="_x201162496" descr="EMB00001a240ca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7584" y="2420888"/>
                <a:ext cx="3672408" cy="230038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3153708" y="2492896"/>
                <a:ext cx="1288862" cy="792088"/>
              </a:xfrm>
              <a:prstGeom prst="rect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043608" y="4200620"/>
                <a:ext cx="648072" cy="452515"/>
              </a:xfrm>
              <a:prstGeom prst="rect">
                <a:avLst/>
              </a:prstGeom>
              <a:ln w="381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1835696" y="2716894"/>
                <a:ext cx="115212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1835696" y="2708920"/>
                <a:ext cx="0" cy="187220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2987824" y="2708920"/>
                <a:ext cx="0" cy="72008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1835696" y="4581128"/>
                <a:ext cx="252028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2987824" y="3429000"/>
                <a:ext cx="1368152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435597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/>
            <p:cNvSpPr/>
            <p:nvPr/>
          </p:nvSpPr>
          <p:spPr>
            <a:xfrm>
              <a:off x="820525" y="4793278"/>
              <a:ext cx="1296000" cy="467999"/>
            </a:xfrm>
            <a:prstGeom prst="rect">
              <a:avLst/>
            </a:prstGeom>
            <a:solidFill>
              <a:srgbClr val="9CBC5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/>
                <a:t>Sensor</a:t>
              </a:r>
              <a:endParaRPr lang="ko-KR" altLang="en-US" sz="1050" b="1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79569" y="3501008"/>
              <a:ext cx="1368151" cy="432000"/>
            </a:xfrm>
            <a:prstGeom prst="rect">
              <a:avLst/>
            </a:prstGeom>
            <a:solidFill>
              <a:srgbClr val="F5862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/>
                <a:t>Circuit</a:t>
              </a:r>
              <a:endParaRPr lang="ko-KR" altLang="en-US" sz="1050" b="1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87824" y="1903836"/>
              <a:ext cx="1512170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/>
                <a:t>Output</a:t>
              </a:r>
              <a:endParaRPr lang="ko-KR" altLang="en-US" sz="1050" b="1" dirty="0"/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2781489" y="1022414"/>
            <a:ext cx="4076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Biosensor signal </a:t>
            </a:r>
            <a:r>
              <a:rPr lang="en-US" altLang="ko-KR" sz="1400" i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(analog signal)</a:t>
            </a:r>
          </a:p>
          <a:p>
            <a:pPr algn="just">
              <a:spcAft>
                <a:spcPts val="60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→ Signal amplification </a:t>
            </a:r>
          </a:p>
          <a:p>
            <a:pPr algn="just">
              <a:spcAft>
                <a:spcPts val="60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→ Analog to digital converter (ADC) </a:t>
            </a:r>
          </a:p>
          <a:p>
            <a:pPr algn="just">
              <a:spcAft>
                <a:spcPts val="60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→ 7-segment→DSP(digital signal processing)       </a:t>
            </a:r>
          </a:p>
          <a:p>
            <a:pPr algn="just">
              <a:spcAft>
                <a:spcPts val="600"/>
              </a:spcAft>
            </a:pPr>
            <a:r>
              <a:rPr lang="en-US" altLang="ko-KR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→ Image implementation</a:t>
            </a:r>
            <a:endParaRPr lang="ko-KR" altLang="en-US" sz="1400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9" y="3515868"/>
            <a:ext cx="6120522" cy="1591861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3105244" y="257175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ko-KR" sz="1400" b="1" dirty="0">
                <a:solidFill>
                  <a:srgbClr val="215D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“The </a:t>
            </a:r>
            <a:r>
              <a:rPr lang="en-US" altLang="ko-KR" sz="1400" b="1" u="sng" dirty="0">
                <a:solidFill>
                  <a:srgbClr val="215D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comparator</a:t>
            </a:r>
            <a:r>
              <a:rPr lang="en-US" altLang="ko-KR" sz="1400" b="1" dirty="0">
                <a:solidFill>
                  <a:srgbClr val="215D4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is a circuit that plays an important role in the ADC.”</a:t>
            </a:r>
          </a:p>
        </p:txBody>
      </p:sp>
    </p:spTree>
    <p:extLst>
      <p:ext uri="{BB962C8B-B14F-4D97-AF65-F5344CB8AC3E}">
        <p14:creationId xmlns:p14="http://schemas.microsoft.com/office/powerpoint/2010/main" val="205686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72734" y="123478"/>
            <a:ext cx="6685266" cy="3992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Simulation Results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" y="564145"/>
            <a:ext cx="3704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5392"/>
              </a:buClr>
              <a:buFont typeface="맑은 고딕" panose="020B0503020000020004" pitchFamily="50" charset="-127"/>
              <a:buChar char="▶"/>
            </a:pPr>
            <a:r>
              <a:rPr lang="en-US" altLang="ko-KR" sz="16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Comparator Circuit with Oxide TFT</a:t>
            </a:r>
            <a:endParaRPr lang="ko-KR" altLang="en-US" sz="1600" b="1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2AFAE97-DE1E-40B8-ADCD-F20EFC4A8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12001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7" name="개체 76">
            <a:extLst>
              <a:ext uri="{FF2B5EF4-FFF2-40B4-BE49-F238E27FC236}">
                <a16:creationId xmlns:a16="http://schemas.microsoft.com/office/drawing/2014/main" xmlns="" id="{80EA73DE-9DEC-43BF-AC77-EF1C00DB6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43716"/>
              </p:ext>
            </p:extLst>
          </p:nvPr>
        </p:nvGraphicFramePr>
        <p:xfrm>
          <a:off x="3662061" y="2863536"/>
          <a:ext cx="3080784" cy="215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Graph" r:id="rId5" imgW="4131360" imgH="2895840" progId="Origin50.Graph">
                  <p:embed/>
                </p:oleObj>
              </mc:Choice>
              <mc:Fallback>
                <p:oleObj name="Graph" r:id="rId5" imgW="4131360" imgH="2895840" progId="Origin50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xmlns="" id="{D8D7BCCB-06C4-4EC8-9246-4E796BC77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2061" y="2863536"/>
                        <a:ext cx="3080784" cy="2159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표 77">
            <a:extLst>
              <a:ext uri="{FF2B5EF4-FFF2-40B4-BE49-F238E27FC236}">
                <a16:creationId xmlns:a16="http://schemas.microsoft.com/office/drawing/2014/main" xmlns="" id="{DE1E8248-06FC-4769-8924-C4C3FB114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25236"/>
              </p:ext>
            </p:extLst>
          </p:nvPr>
        </p:nvGraphicFramePr>
        <p:xfrm>
          <a:off x="190816" y="2408653"/>
          <a:ext cx="339159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588">
                  <a:extLst>
                    <a:ext uri="{9D8B030D-6E8A-4147-A177-3AD203B41FA5}">
                      <a16:colId xmlns:a16="http://schemas.microsoft.com/office/drawing/2014/main" xmlns="" val="1866787735"/>
                    </a:ext>
                  </a:extLst>
                </a:gridCol>
                <a:gridCol w="602198">
                  <a:extLst>
                    <a:ext uri="{9D8B030D-6E8A-4147-A177-3AD203B41FA5}">
                      <a16:colId xmlns:a16="http://schemas.microsoft.com/office/drawing/2014/main" xmlns="" val="2747725181"/>
                    </a:ext>
                  </a:extLst>
                </a:gridCol>
                <a:gridCol w="755804">
                  <a:extLst>
                    <a:ext uri="{9D8B030D-6E8A-4147-A177-3AD203B41FA5}">
                      <a16:colId xmlns:a16="http://schemas.microsoft.com/office/drawing/2014/main" xmlns="" val="500575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134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Simulated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1347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30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Device</a:t>
                      </a:r>
                      <a:endParaRPr lang="ko-KR" altLang="en-US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a-IGZO TFT</a:t>
                      </a:r>
                      <a:endParaRPr lang="ko-KR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696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/>
                        <a:t>Number of TFT</a:t>
                      </a:r>
                      <a:endParaRPr lang="ko-KR" altLang="en-US" sz="11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18 n-type TFT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57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/>
                        <a:t>Power supply [V]</a:t>
                      </a:r>
                      <a:endParaRPr lang="ko-KR" altLang="en-US" sz="11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± 15</a:t>
                      </a:r>
                      <a:endParaRPr lang="ko-KR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627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Gain [dB]</a:t>
                      </a:r>
                      <a:endParaRPr lang="ko-KR" altLang="en-US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69.9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538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/>
                        <a:t>Cutoff frequency [Hz]</a:t>
                      </a:r>
                      <a:endParaRPr lang="ko-KR" altLang="en-US" sz="11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132k</a:t>
                      </a:r>
                      <a:endParaRPr lang="ko-KR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5975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Unit-gain frequency [Hz]</a:t>
                      </a:r>
                      <a:endParaRPr lang="ko-KR" altLang="en-US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28M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73968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/>
                        <a:t>Slew rate [V/ns]</a:t>
                      </a:r>
                      <a:endParaRPr lang="ko-KR" alt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Up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0.15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60689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Down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/>
                        <a:t>1.73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5616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Offset voltage [V]</a:t>
                      </a:r>
                      <a:endParaRPr lang="ko-KR" altLang="en-US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11.28m</a:t>
                      </a:r>
                      <a:endParaRPr lang="ko-KR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9102904"/>
                  </a:ext>
                </a:extLst>
              </a:tr>
            </a:tbl>
          </a:graphicData>
        </a:graphic>
      </p:graphicFrame>
      <p:graphicFrame>
        <p:nvGraphicFramePr>
          <p:cNvPr id="79" name="개체 78">
            <a:extLst>
              <a:ext uri="{FF2B5EF4-FFF2-40B4-BE49-F238E27FC236}">
                <a16:creationId xmlns:a16="http://schemas.microsoft.com/office/drawing/2014/main" xmlns="" id="{A00D42FD-8F37-459A-8D00-B84F80863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08664"/>
              </p:ext>
            </p:extLst>
          </p:nvPr>
        </p:nvGraphicFramePr>
        <p:xfrm>
          <a:off x="3661795" y="588949"/>
          <a:ext cx="3081316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Graph" r:id="rId7" imgW="4131360" imgH="2895840" progId="Origin50.Graph">
                  <p:embed/>
                </p:oleObj>
              </mc:Choice>
              <mc:Fallback>
                <p:oleObj name="Graph" r:id="rId7" imgW="4131360" imgH="2895840" progId="Origin50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xmlns="" id="{C9A9D511-55D7-4FFD-997D-17CD514AA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1795" y="588949"/>
                        <a:ext cx="3081316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CA56F837-428A-490A-867B-C30F4F608F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50" t="5412" r="3409" b="3272"/>
          <a:stretch/>
        </p:blipFill>
        <p:spPr>
          <a:xfrm>
            <a:off x="321444" y="824141"/>
            <a:ext cx="3010408" cy="15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8201</TotalTime>
  <Words>1302</Words>
  <Application>Microsoft Office PowerPoint</Application>
  <PresentationFormat>사용자 지정</PresentationFormat>
  <Paragraphs>166</Paragraphs>
  <Slides>12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Wingdings</vt:lpstr>
      <vt:lpstr>Arial</vt:lpstr>
      <vt:lpstr>나눔바른고딕</vt:lpstr>
      <vt:lpstr>Tahoma</vt:lpstr>
      <vt:lpstr>맑은 고딕</vt:lpstr>
      <vt:lpstr>Office 테마</vt:lpstr>
      <vt:lpstr>1_Office 테마</vt:lpstr>
      <vt:lpstr>Graph</vt:lpstr>
      <vt:lpstr>PowerPoint 프레젠테이션</vt:lpstr>
      <vt:lpstr>PowerPoint 프레젠테이션</vt:lpstr>
      <vt:lpstr>Introduction</vt:lpstr>
      <vt:lpstr>Introduction</vt:lpstr>
      <vt:lpstr>Introduction</vt:lpstr>
      <vt:lpstr>Biosensor</vt:lpstr>
      <vt:lpstr>Biosensor</vt:lpstr>
      <vt:lpstr>Biosensor</vt:lpstr>
      <vt:lpstr>Simulation Results</vt:lpstr>
      <vt:lpstr>Simulation Results</vt:lpstr>
      <vt:lpstr>Conclusions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[파포장인]무료PPT템플릿2p(4차산업)</dc:title>
  <dc:creator>파포장인</dc:creator>
  <cp:keywords>파포장인</cp:keywords>
  <cp:lastModifiedBy>user</cp:lastModifiedBy>
  <cp:revision>137</cp:revision>
  <dcterms:created xsi:type="dcterms:W3CDTF">2018-06-30T05:16:18Z</dcterms:created>
  <dcterms:modified xsi:type="dcterms:W3CDTF">2018-08-31T12:42:55Z</dcterms:modified>
  <cp:category>본 문서의 저작권은 파포장인에게 있습니다.</cp:category>
</cp:coreProperties>
</file>