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57" r:id="rId3"/>
    <p:sldId id="258" r:id="rId4"/>
    <p:sldId id="283" r:id="rId5"/>
    <p:sldId id="282" r:id="rId6"/>
    <p:sldId id="261" r:id="rId7"/>
    <p:sldId id="284" r:id="rId8"/>
    <p:sldId id="262" r:id="rId9"/>
    <p:sldId id="27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906"/>
    <a:srgbClr val="99BCE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E3866-329B-43C3-9B50-FF20E995B6D5}" v="1739" dt="2018-08-31T16:02:48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4" autoAdjust="0"/>
    <p:restoredTop sz="75436" autoAdjust="0"/>
  </p:normalViewPr>
  <p:slideViewPr>
    <p:cSldViewPr>
      <p:cViewPr varScale="1">
        <p:scale>
          <a:sx n="58" d="100"/>
          <a:sy n="58" d="100"/>
        </p:scale>
        <p:origin x="6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AAF4C4-2058-4AB7-BD92-940632D9EE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5004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E47C8-812D-43F5-95CB-297884F1C2A8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E772-9500-435F-ACF8-E600D0E934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42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/>
              <a:t>Hello.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/>
              <a:t>My name is Min </a:t>
            </a:r>
            <a:r>
              <a:rPr lang="en-US" altLang="ko-KR" dirty="0" err="1"/>
              <a:t>Su</a:t>
            </a:r>
            <a:r>
              <a:rPr lang="en-US" altLang="ko-KR" dirty="0"/>
              <a:t> Kang.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/>
              <a:t>I'd like to talk</a:t>
            </a:r>
            <a:r>
              <a:rPr lang="ko-KR" altLang="en-US" dirty="0"/>
              <a:t> </a:t>
            </a:r>
            <a:r>
              <a:rPr lang="en-US" altLang="ko-KR" dirty="0"/>
              <a:t>about “</a:t>
            </a:r>
            <a:r>
              <a:rPr lang="en-US" altLang="zh-CN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Clock-Generator Embedded Charge Pump Circuit Using Oxide TFT”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E772-9500-435F-ACF8-E600D0E9346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93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five main thing dealt with in my presentation.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The wearable device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Proposed Circuit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 Simulation Results and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last content is Conclusion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E772-9500-435F-ACF8-E600D0E9346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Wearable device refers to a device that is always in contact with the body beyond the carrying smartphone. 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originally developed as a complementary product for smartphones, but it is expected to be used infinitely as its technology is developed and its network connection is made.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E772-9500-435F-ACF8-E600D0E9346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293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wearable device, information should be displayed. For the application to wearable display, drive circuit is necessary. 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use some small battery, we need some boost up circuit such as charge pump for driving of the display.</a:t>
            </a:r>
            <a:endParaRPr lang="en-US" altLang="ko-KR" dirty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developed integrated drive circuit for flexible wearable devices. For this aim, charge pump circuit with clock generator was developed using a-IGZO TFT.</a:t>
            </a:r>
            <a:endParaRPr lang="ko-KR" altLang="ko-KR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E772-9500-435F-ACF8-E600D0E9346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37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circuit that generates the clocks CK and CKB necessary for driving the charge pump circuit is shown in top figure.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clock generator has the same configuration as the RC oscillator and alternately outputs square wave of 1.5 V at regular intervals.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then, this two square waves are applied to the CK and CKB signals of the charge pump circuit shown bottom figure.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charge pumps and Clock generator circuit are used same 1.5V mercury batteries for low power design, which means that no additional power is required.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explain about the principle of charge pump circuit operation.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first stage, the capacitor is charged equal to the supply voltage. 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second stage, the circuit is connected in series with the power supply and the load.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the voltage across the load increases to twice the sum of the supply voltage and the capacitor voltage.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E772-9500-435F-ACF8-E600D0E9346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95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/>
              <a:t>Proposed clock generator showed that oscillation occurs at a constant period of about 20 </a:t>
            </a:r>
            <a:r>
              <a:rPr lang="en-US" altLang="ko-KR" sz="1200" dirty="0" err="1"/>
              <a:t>ms.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/>
              <a:t>Voltage swing of clock generator circuit was from 0.3 to 1.5 V.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/>
              <a:t>Simulation results showed that output voltage of the proposed charge pump circuit reached 6 V.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/>
              <a:t>The output voltage of the proposed circuit increases as the number of TFTs increases.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E772-9500-435F-ACF8-E600D0E9346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35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/>
              <a:t>W</a:t>
            </a:r>
            <a:r>
              <a:rPr lang="en-US" altLang="ko-KR"/>
              <a:t>e </a:t>
            </a:r>
            <a:r>
              <a:rPr lang="en-US" altLang="ko-KR" dirty="0"/>
              <a:t>have </a:t>
            </a:r>
            <a:r>
              <a:rPr lang="en-US" altLang="ko-KR"/>
              <a:t>been designed </a:t>
            </a:r>
            <a:r>
              <a:rPr lang="en-US" altLang="ko-KR" dirty="0"/>
              <a:t>layout, so we plan to fabricate and measure proposed Clock generator embedded Charge Pump device.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E772-9500-435F-ACF8-E600D0E9346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07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1200" dirty="0"/>
              <a:t>We suggested TFT integrated circuit for wearable device driving.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embedded clock generator by RC oscillator. 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Clokcs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used for the operation of DC-DC converter.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generated clocks were used for the DC-DC converter which boost up the voltage up to the 6 V.</a:t>
            </a: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1.5V mercury batteries in charge pumps are used also for the clock generator, which means that just one battery is enough for the operation.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simulation results show that the output voltages increased linearly with respect to the input voltage.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This circuit can be integrated and applied to flexible substrate for wearable device.</a:t>
            </a:r>
            <a:endParaRPr lang="ko-KR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E772-9500-435F-ACF8-E600D0E9346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849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/>
              <a:t>Thank you for your kind attention.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E772-9500-435F-ACF8-E600D0E9346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37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9" name="Group 57"/>
          <p:cNvGrpSpPr>
            <a:grpSpLocks/>
          </p:cNvGrpSpPr>
          <p:nvPr/>
        </p:nvGrpSpPr>
        <p:grpSpPr bwMode="auto">
          <a:xfrm>
            <a:off x="0" y="6245225"/>
            <a:ext cx="9144000" cy="612775"/>
            <a:chOff x="0" y="3934"/>
            <a:chExt cx="5760" cy="386"/>
          </a:xfrm>
        </p:grpSpPr>
        <p:sp>
          <p:nvSpPr>
            <p:cNvPr id="3127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54F2B4D9-56CA-40B3-989D-C695EC782FB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67056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953000"/>
            <a:ext cx="73914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E2F83-D3EA-49C0-A534-6AB2C1ABDA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004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03238"/>
            <a:ext cx="2057400" cy="5897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03238"/>
            <a:ext cx="6019800" cy="5897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31472-4D95-4359-A161-F91DFF3EB4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175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03238"/>
            <a:ext cx="7848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zh-CN" altLang="en-US"/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627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56025" y="65516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55D58A9C-71A3-4707-8106-3B66988F8A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81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57703-85B2-4EA4-9CF1-24C0B391CC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470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034D6-2913-4C7F-BA8A-73311741BF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534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AF799-1FBC-42AC-A696-9291C8C34F0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916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B95F2-812A-4EF7-AD9E-F76E2AA1E0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209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B0ABA-F5B9-4F8F-85C0-BA8DB4F36CD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25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6BA39-95FC-4012-B4E0-FB093B5942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88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8701F-A395-4E4F-8F18-8FBCF2C0CF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682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FAF2-69F7-41F1-BFE3-BFEEAA29276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239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4032"/>
            <a:chExt cx="5760" cy="288"/>
          </a:xfrm>
        </p:grpSpPr>
        <p:sp>
          <p:nvSpPr>
            <p:cNvPr id="1110" name="Rectangle 86"/>
            <p:cNvSpPr>
              <a:spLocks noChangeArrowheads="1"/>
            </p:cNvSpPr>
            <p:nvPr userDrawn="1"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2" name="Freeform 88"/>
            <p:cNvSpPr>
              <a:spLocks/>
            </p:cNvSpPr>
            <p:nvPr userDrawn="1"/>
          </p:nvSpPr>
          <p:spPr bwMode="gray">
            <a:xfrm>
              <a:off x="4224" y="4032"/>
              <a:ext cx="1536" cy="144"/>
            </a:xfrm>
            <a:custGeom>
              <a:avLst/>
              <a:gdLst>
                <a:gd name="T0" fmla="*/ 0 w 1536"/>
                <a:gd name="T1" fmla="*/ 96 h 144"/>
                <a:gd name="T2" fmla="*/ 144 w 1536"/>
                <a:gd name="T3" fmla="*/ 0 h 144"/>
                <a:gd name="T4" fmla="*/ 1536 w 1536"/>
                <a:gd name="T5" fmla="*/ 0 h 144"/>
                <a:gd name="T6" fmla="*/ 1536 w 1536"/>
                <a:gd name="T7" fmla="*/ 144 h 144"/>
                <a:gd name="T8" fmla="*/ 0 w 1536"/>
                <a:gd name="T9" fmla="*/ 144 h 144"/>
                <a:gd name="T10" fmla="*/ 0 w 1536"/>
                <a:gd name="T11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6" h="144">
                  <a:moveTo>
                    <a:pt x="0" y="96"/>
                  </a:moveTo>
                  <a:lnTo>
                    <a:pt x="144" y="0"/>
                  </a:lnTo>
                  <a:lnTo>
                    <a:pt x="1536" y="0"/>
                  </a:lnTo>
                  <a:lnTo>
                    <a:pt x="1536" y="144"/>
                  </a:lnTo>
                  <a:lnTo>
                    <a:pt x="0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109" name="Object 85"/>
          <p:cNvGraphicFramePr>
            <a:graphicFrameLocks noChangeAspect="1"/>
          </p:cNvGraphicFramePr>
          <p:nvPr/>
        </p:nvGraphicFramePr>
        <p:xfrm>
          <a:off x="0" y="22860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15" imgW="12977778" imgH="1955556" progId="">
                  <p:embed/>
                </p:oleObj>
              </mc:Choice>
              <mc:Fallback>
                <p:oleObj name="Image" r:id="rId15" imgW="12977778" imgH="1955556" progId="">
                  <p:embed/>
                  <p:pic>
                    <p:nvPicPr>
                      <p:cNvPr id="1109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987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宋体" charset="-122"/>
              </a:defRPr>
            </a:lvl1pPr>
          </a:lstStyle>
          <a:p>
            <a:fld id="{8A789AC7-F636-4A6C-8239-C4826F03395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62000" y="5032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3244" y="4827240"/>
            <a:ext cx="8237512" cy="762000"/>
          </a:xfrm>
        </p:spPr>
        <p:txBody>
          <a:bodyPr/>
          <a:lstStyle/>
          <a:p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Clock-Generator Embedded Charge Pump Circuit Using Oxide TFT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445224"/>
            <a:ext cx="6705600" cy="381000"/>
          </a:xfrm>
        </p:spPr>
        <p:txBody>
          <a:bodyPr/>
          <a:lstStyle/>
          <a:p>
            <a:pPr marL="342900" lvl="0" indent="-342900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altLang="zh-CN" sz="14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Hoseo</a:t>
            </a:r>
            <a:r>
              <a:rPr lang="en-US" altLang="zh-CN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University</a:t>
            </a: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altLang="zh-CN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Electronic Device Laboratory</a:t>
            </a: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altLang="zh-CN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Master’s Course 3</a:t>
            </a:r>
            <a:r>
              <a:rPr lang="en-US" altLang="zh-CN" sz="1400" b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rd</a:t>
            </a: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altLang="zh-CN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Min Su Kang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-21751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Contents</a:t>
            </a:r>
            <a:endParaRPr lang="en-US" altLang="zh-CN" sz="1800" dirty="0">
              <a:solidFill>
                <a:schemeClr val="accent1"/>
              </a:solidFill>
              <a:ea typeface="宋体" charset="-122"/>
            </a:endParaRPr>
          </a:p>
        </p:txBody>
      </p:sp>
      <p:grpSp>
        <p:nvGrpSpPr>
          <p:cNvPr id="41014" name="Group 54"/>
          <p:cNvGrpSpPr>
            <a:grpSpLocks/>
          </p:cNvGrpSpPr>
          <p:nvPr/>
        </p:nvGrpSpPr>
        <p:grpSpPr bwMode="auto">
          <a:xfrm>
            <a:off x="1828800" y="1795463"/>
            <a:ext cx="5410200" cy="665162"/>
            <a:chOff x="1152" y="1131"/>
            <a:chExt cx="3408" cy="419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1152" y="1131"/>
              <a:ext cx="480" cy="419"/>
              <a:chOff x="1110" y="2656"/>
              <a:chExt cx="1549" cy="1351"/>
            </a:xfrm>
          </p:grpSpPr>
          <p:sp>
            <p:nvSpPr>
              <p:cNvPr id="40964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5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1536" y="1515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2112" y="1179"/>
              <a:ext cx="159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dirty="0">
                  <a:ea typeface="宋体" charset="-122"/>
                </a:rPr>
                <a:t>Wearable Device</a:t>
              </a:r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gray">
            <a:xfrm>
              <a:off x="1276" y="119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charset="-122"/>
                </a:rPr>
                <a:t>1</a:t>
              </a:r>
            </a:p>
          </p:txBody>
        </p:sp>
      </p:grpSp>
      <p:grpSp>
        <p:nvGrpSpPr>
          <p:cNvPr id="41015" name="Group 55"/>
          <p:cNvGrpSpPr>
            <a:grpSpLocks/>
          </p:cNvGrpSpPr>
          <p:nvPr/>
        </p:nvGrpSpPr>
        <p:grpSpPr bwMode="auto">
          <a:xfrm>
            <a:off x="1828800" y="2709863"/>
            <a:ext cx="5410200" cy="665162"/>
            <a:chOff x="1152" y="1707"/>
            <a:chExt cx="3408" cy="419"/>
          </a:xfrm>
        </p:grpSpPr>
        <p:grpSp>
          <p:nvGrpSpPr>
            <p:cNvPr id="40967" name="Group 7"/>
            <p:cNvGrpSpPr>
              <a:grpSpLocks/>
            </p:cNvGrpSpPr>
            <p:nvPr/>
          </p:nvGrpSpPr>
          <p:grpSpPr bwMode="auto">
            <a:xfrm>
              <a:off x="1152" y="1707"/>
              <a:ext cx="480" cy="419"/>
              <a:chOff x="3174" y="2656"/>
              <a:chExt cx="1549" cy="1351"/>
            </a:xfrm>
          </p:grpSpPr>
          <p:sp>
            <p:nvSpPr>
              <p:cNvPr id="40968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9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1536" y="2091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2112" y="1755"/>
              <a:ext cx="16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dirty="0">
                  <a:ea typeface="宋体" charset="-122"/>
                </a:rPr>
                <a:t>Proposed Circuits</a:t>
              </a:r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gray">
            <a:xfrm>
              <a:off x="1276" y="176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charset="-122"/>
                </a:rPr>
                <a:t>2</a:t>
              </a:r>
            </a:p>
          </p:txBody>
        </p:sp>
      </p:grpSp>
      <p:grpSp>
        <p:nvGrpSpPr>
          <p:cNvPr id="41016" name="Group 56"/>
          <p:cNvGrpSpPr>
            <a:grpSpLocks/>
          </p:cNvGrpSpPr>
          <p:nvPr/>
        </p:nvGrpSpPr>
        <p:grpSpPr bwMode="auto">
          <a:xfrm>
            <a:off x="1828800" y="3602038"/>
            <a:ext cx="5561013" cy="665162"/>
            <a:chOff x="1152" y="2269"/>
            <a:chExt cx="3503" cy="419"/>
          </a:xfrm>
        </p:grpSpPr>
        <p:grpSp>
          <p:nvGrpSpPr>
            <p:cNvPr id="40977" name="Group 17"/>
            <p:cNvGrpSpPr>
              <a:grpSpLocks/>
            </p:cNvGrpSpPr>
            <p:nvPr/>
          </p:nvGrpSpPr>
          <p:grpSpPr bwMode="auto">
            <a:xfrm>
              <a:off x="1152" y="2269"/>
              <a:ext cx="480" cy="419"/>
              <a:chOff x="1110" y="2656"/>
              <a:chExt cx="1549" cy="1351"/>
            </a:xfrm>
          </p:grpSpPr>
          <p:sp>
            <p:nvSpPr>
              <p:cNvPr id="4097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7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8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536" y="265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2112" y="2317"/>
              <a:ext cx="25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dirty="0">
                  <a:ea typeface="宋体" charset="-122"/>
                </a:rPr>
                <a:t>Simulation Results &amp; Layout</a:t>
              </a:r>
            </a:p>
          </p:txBody>
        </p:sp>
        <p:sp>
          <p:nvSpPr>
            <p:cNvPr id="40987" name="Text Box 27"/>
            <p:cNvSpPr txBox="1">
              <a:spLocks noChangeArrowheads="1"/>
            </p:cNvSpPr>
            <p:nvPr/>
          </p:nvSpPr>
          <p:spPr bwMode="gray">
            <a:xfrm>
              <a:off x="1276" y="233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charset="-122"/>
                </a:rPr>
                <a:t>3</a:t>
              </a:r>
            </a:p>
          </p:txBody>
        </p:sp>
      </p:grp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1828800" y="4516438"/>
            <a:ext cx="5410200" cy="665162"/>
            <a:chOff x="1152" y="2845"/>
            <a:chExt cx="3408" cy="419"/>
          </a:xfrm>
        </p:grpSpPr>
        <p:grpSp>
          <p:nvGrpSpPr>
            <p:cNvPr id="40981" name="Group 21"/>
            <p:cNvGrpSpPr>
              <a:grpSpLocks/>
            </p:cNvGrpSpPr>
            <p:nvPr/>
          </p:nvGrpSpPr>
          <p:grpSpPr bwMode="auto">
            <a:xfrm>
              <a:off x="1152" y="2845"/>
              <a:ext cx="480" cy="419"/>
              <a:chOff x="3174" y="2656"/>
              <a:chExt cx="1549" cy="1351"/>
            </a:xfrm>
          </p:grpSpPr>
          <p:sp>
            <p:nvSpPr>
              <p:cNvPr id="40982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83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84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1536" y="322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89" name="Text Box 29"/>
            <p:cNvSpPr txBox="1">
              <a:spLocks noChangeArrowheads="1"/>
            </p:cNvSpPr>
            <p:nvPr/>
          </p:nvSpPr>
          <p:spPr bwMode="auto">
            <a:xfrm>
              <a:off x="2112" y="2893"/>
              <a:ext cx="9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dirty="0">
                  <a:ea typeface="宋体" charset="-122"/>
                </a:rPr>
                <a:t>Summary</a:t>
              </a:r>
            </a:p>
          </p:txBody>
        </p:sp>
        <p:sp>
          <p:nvSpPr>
            <p:cNvPr id="40990" name="Text Box 30"/>
            <p:cNvSpPr txBox="1">
              <a:spLocks noChangeArrowheads="1"/>
            </p:cNvSpPr>
            <p:nvPr/>
          </p:nvSpPr>
          <p:spPr bwMode="gray">
            <a:xfrm>
              <a:off x="1276" y="290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charset="-122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Wearable Device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762000" y="2348544"/>
            <a:ext cx="7345386" cy="1734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1800" kern="0" dirty="0"/>
              <a:t>Wearable device refers to a device that is always in contact with the body beyond the carrying smartphone.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CDF621A-560B-4525-BAB4-197D923B1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75"/>
          <a:stretch/>
        </p:blipFill>
        <p:spPr>
          <a:xfrm>
            <a:off x="4686300" y="3477872"/>
            <a:ext cx="3387477" cy="1869800"/>
          </a:xfrm>
          <a:prstGeom prst="rect">
            <a:avLst/>
          </a:prstGeom>
        </p:spPr>
      </p:pic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9EA67879-0587-4E44-9AC8-C9485E361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14" y="3429000"/>
            <a:ext cx="2989709" cy="18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3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Wearable Device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84557" y="1990974"/>
            <a:ext cx="8532440" cy="1734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1800" kern="0" dirty="0"/>
              <a:t>If we use some small battery, we need some boost up circuit such as charge pump for driving of the wearable display.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1800" kern="0" dirty="0"/>
              <a:t>We developed charge pump circuit with clock generator based a-IGZO TFT for flexible wearable devices. </a:t>
            </a:r>
          </a:p>
        </p:txBody>
      </p:sp>
      <p:pic>
        <p:nvPicPr>
          <p:cNvPr id="17" name="Picture 2" descr="https://mblogthumb-phinf.pstatic.net/20141017_21/haier_korea_14135215488438FNbk_PNG/%C7%CF%C0%CC%BE%F3_%BA%ED%B7%CE%B1%D7%C6%F7%BD%BA%C6%C3_%BF%FE%BE%EE%B7%AF%BA%ED_%B5%F0%B9%D9%C0%CC%BD%BA%C0%C7_%C7%F6%C0%E7%BF%CD_%B9%CC%B7%A1_%281%29.png?type=w2">
            <a:extLst>
              <a:ext uri="{FF2B5EF4-FFF2-40B4-BE49-F238E27FC236}">
                <a16:creationId xmlns:a16="http://schemas.microsoft.com/office/drawing/2014/main" id="{5D49E9E9-23EE-4B42-BB07-C4E7523E7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639" b="82759" l="7568" r="32973">
                        <a14:foregroundMark x1="14459" y1="46045" x2="21892" y2="45639"/>
                        <a14:foregroundMark x1="21892" y1="45639" x2="24865" y2="48479"/>
                        <a14:foregroundMark x1="7568" y1="63083" x2="9459" y2="60852"/>
                        <a14:foregroundMark x1="32297" y1="64909" x2="30541" y2="64706"/>
                        <a14:foregroundMark x1="18378" y1="82759" x2="19459" y2="76471"/>
                        <a14:foregroundMark x1="32973" y1="63083" x2="32838" y2="63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1" t="42581" r="65384" b="14304"/>
          <a:stretch/>
        </p:blipFill>
        <p:spPr bwMode="auto">
          <a:xfrm>
            <a:off x="611560" y="3769939"/>
            <a:ext cx="2447517" cy="24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mblogthumb-phinf.pstatic.net/20141017_21/haier_korea_14135215488438FNbk_PNG/%C7%CF%C0%CC%BE%F3_%BA%ED%B7%CE%B1%D7%C6%F7%BD%BA%C6%C3_%BF%FE%BE%EE%B7%AF%BA%ED_%B5%F0%B9%D9%C0%CC%BD%BA%C0%C7_%C7%F6%C0%E7%BF%CD_%B9%CC%B7%A1_%281%29.png?type=w2">
            <a:extLst>
              <a:ext uri="{FF2B5EF4-FFF2-40B4-BE49-F238E27FC236}">
                <a16:creationId xmlns:a16="http://schemas.microsoft.com/office/drawing/2014/main" id="{4D06CE84-3DB3-4833-AE44-53E243575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639" b="82961" l="67568" r="92838">
                        <a14:foregroundMark x1="75405" y1="53550" x2="78784" y2="62069"/>
                        <a14:foregroundMark x1="73649" y1="58621" x2="73784" y2="70183"/>
                        <a14:foregroundMark x1="73784" y1="70183" x2="80811" y2="71400"/>
                        <a14:foregroundMark x1="80811" y1="71400" x2="86892" y2="63692"/>
                        <a14:foregroundMark x1="86892" y1="63692" x2="85811" y2="53550"/>
                        <a14:foregroundMark x1="85811" y1="53550" x2="79865" y2="48276"/>
                        <a14:foregroundMark x1="79865" y1="48276" x2="73784" y2="55781"/>
                        <a14:foregroundMark x1="73784" y1="55781" x2="72162" y2="66126"/>
                        <a14:foregroundMark x1="74865" y1="48682" x2="70405" y2="56795"/>
                        <a14:foregroundMark x1="70405" y1="56795" x2="70405" y2="67140"/>
                        <a14:foregroundMark x1="70405" y1="67140" x2="75676" y2="76065"/>
                        <a14:foregroundMark x1="75676" y1="76065" x2="82838" y2="77485"/>
                        <a14:foregroundMark x1="82838" y1="77485" x2="89054" y2="71197"/>
                        <a14:foregroundMark x1="89054" y1="71197" x2="91486" y2="59838"/>
                        <a14:foregroundMark x1="91486" y1="59838" x2="88108" y2="50710"/>
                        <a14:foregroundMark x1="88108" y1="50710" x2="82745" y2="47520"/>
                        <a14:foregroundMark x1="79050" y1="47075" x2="75405" y2="48276"/>
                        <a14:foregroundMark x1="86081" y1="53347" x2="78649" y2="58418"/>
                        <a14:foregroundMark x1="78649" y1="58418" x2="77297" y2="60041"/>
                        <a14:foregroundMark x1="69189" y1="60041" x2="69324" y2="70588"/>
                        <a14:foregroundMark x1="69324" y1="70588" x2="70676" y2="72617"/>
                        <a14:foregroundMark x1="67568" y1="63489" x2="68784" y2="63895"/>
                        <a14:foregroundMark x1="90000" y1="61055" x2="79054" y2="70791"/>
                        <a14:foregroundMark x1="86622" y1="61258" x2="76081" y2="72211"/>
                        <a14:foregroundMark x1="92838" y1="63083" x2="87568" y2="63692"/>
                        <a14:foregroundMark x1="80135" y1="83164" x2="82838" y2="73631"/>
                        <a14:foregroundMark x1="77432" y1="46653" x2="82703" y2="46653"/>
                        <a14:foregroundMark x1="78108" y1="46653" x2="82838" y2="45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85" t="42581" r="5110" b="14304"/>
          <a:stretch/>
        </p:blipFill>
        <p:spPr bwMode="auto">
          <a:xfrm>
            <a:off x="6101035" y="3725574"/>
            <a:ext cx="25095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mblogthumb-phinf.pstatic.net/20141017_21/haier_korea_14135215488438FNbk_PNG/%C7%CF%C0%CC%BE%F3_%BA%ED%B7%CE%B1%D7%C6%F7%BD%BA%C6%C3_%BF%FE%BE%EE%B7%AF%BA%ED_%B5%F0%B9%D9%C0%CC%BD%BA%C0%C7_%C7%F6%C0%E7%BF%CD_%B9%CC%B7%A1_%281%29.png?type=w2">
            <a:extLst>
              <a:ext uri="{FF2B5EF4-FFF2-40B4-BE49-F238E27FC236}">
                <a16:creationId xmlns:a16="http://schemas.microsoft.com/office/drawing/2014/main" id="{F740DC13-E541-47EA-ADB1-E79EDE33C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639" b="82759" l="7568" r="32973">
                        <a14:foregroundMark x1="14459" y1="46045" x2="21892" y2="45639"/>
                        <a14:foregroundMark x1="21892" y1="45639" x2="24865" y2="48479"/>
                        <a14:foregroundMark x1="7568" y1="63083" x2="9459" y2="60852"/>
                        <a14:foregroundMark x1="32297" y1="64909" x2="30541" y2="64706"/>
                        <a14:foregroundMark x1="18378" y1="82759" x2="19459" y2="76471"/>
                        <a14:foregroundMark x1="32973" y1="63083" x2="32838" y2="63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1" t="42581" r="65384" b="14304"/>
          <a:stretch/>
        </p:blipFill>
        <p:spPr bwMode="auto">
          <a:xfrm>
            <a:off x="580535" y="3725574"/>
            <a:ext cx="25095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mblogthumb-phinf.pstatic.net/20141017_21/haier_korea_14135215488438FNbk_PNG/%C7%CF%C0%CC%BE%F3_%BA%ED%B7%CE%B1%D7%C6%F7%BD%BA%C6%C3_%BF%FE%BE%EE%B7%AF%BA%ED_%B5%F0%B9%D9%C0%CC%BD%BA%C0%C7_%C7%F6%C0%E7%BF%CD_%B9%CC%B7%A1_%281%29.png?type=w2">
            <a:extLst>
              <a:ext uri="{FF2B5EF4-FFF2-40B4-BE49-F238E27FC236}">
                <a16:creationId xmlns:a16="http://schemas.microsoft.com/office/drawing/2014/main" id="{7D5A8991-A701-4A24-95C1-80AFDBC41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30" b="82556" l="37162" r="62568">
                        <a14:foregroundMark x1="42162" y1="54564" x2="45946" y2="63489"/>
                        <a14:foregroundMark x1="45946" y1="63489" x2="56081" y2="76471"/>
                        <a14:foregroundMark x1="52297" y1="51318" x2="55676" y2="77282"/>
                        <a14:foregroundMark x1="58378" y1="66937" x2="54054" y2="74848"/>
                        <a14:foregroundMark x1="54054" y1="74848" x2="52973" y2="75862"/>
                        <a14:foregroundMark x1="44324" y1="65517" x2="52973" y2="80527"/>
                        <a14:foregroundMark x1="52973" y1="80527" x2="55000" y2="82556"/>
                        <a14:foregroundMark x1="62568" y1="67140" x2="59595" y2="67951"/>
                        <a14:foregroundMark x1="37297" y1="61055" x2="38784" y2="61258"/>
                        <a14:foregroundMark x1="50000" y1="45030" x2="50000" y2="49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37" t="42581" r="35758" b="14304"/>
          <a:stretch/>
        </p:blipFill>
        <p:spPr bwMode="auto">
          <a:xfrm>
            <a:off x="3312368" y="3725574"/>
            <a:ext cx="25095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1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4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 Proposed Circuits</a:t>
            </a: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320843" y="4094143"/>
            <a:ext cx="1521096" cy="78128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ko-KR" sz="1600" dirty="0"/>
              <a:t>Charge</a:t>
            </a:r>
            <a:br>
              <a:rPr lang="en-US" altLang="ko-KR" sz="1600" dirty="0"/>
            </a:br>
            <a:r>
              <a:rPr lang="en-US" altLang="ko-KR" sz="1600" dirty="0"/>
              <a:t>Pump</a:t>
            </a: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320843" y="1911545"/>
            <a:ext cx="1521096" cy="78128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ko-KR" sz="1600" dirty="0"/>
              <a:t>Clock Generator</a:t>
            </a:r>
          </a:p>
        </p:txBody>
      </p:sp>
      <p:pic>
        <p:nvPicPr>
          <p:cNvPr id="284" name="Picture 3">
            <a:extLst>
              <a:ext uri="{FF2B5EF4-FFF2-40B4-BE49-F238E27FC236}">
                <a16:creationId xmlns:a16="http://schemas.microsoft.com/office/drawing/2014/main" id="{2D373250-1D36-4D7B-9B2B-50123733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65" y="4085211"/>
            <a:ext cx="3996935" cy="15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5">
            <a:extLst>
              <a:ext uri="{FF2B5EF4-FFF2-40B4-BE49-F238E27FC236}">
                <a16:creationId xmlns:a16="http://schemas.microsoft.com/office/drawing/2014/main" id="{4859C778-7707-482D-8878-C44E5E23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73" y="1556792"/>
            <a:ext cx="4198025" cy="19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420B23F-201C-4977-8457-EE52CB2B0C6C}"/>
              </a:ext>
            </a:extLst>
          </p:cNvPr>
          <p:cNvCxnSpPr>
            <a:cxnSpLocks/>
          </p:cNvCxnSpPr>
          <p:nvPr/>
        </p:nvCxnSpPr>
        <p:spPr>
          <a:xfrm>
            <a:off x="5292080" y="2743252"/>
            <a:ext cx="0" cy="10457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6D9C469-89CD-400B-8207-4B8E46843DD5}"/>
              </a:ext>
            </a:extLst>
          </p:cNvPr>
          <p:cNvCxnSpPr>
            <a:cxnSpLocks/>
          </p:cNvCxnSpPr>
          <p:nvPr/>
        </p:nvCxnSpPr>
        <p:spPr>
          <a:xfrm flipH="1">
            <a:off x="2215647" y="3789040"/>
            <a:ext cx="3076433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D0210DAD-7D30-4AAC-B84C-0DF96504AEBE}"/>
              </a:ext>
            </a:extLst>
          </p:cNvPr>
          <p:cNvCxnSpPr/>
          <p:nvPr/>
        </p:nvCxnSpPr>
        <p:spPr>
          <a:xfrm>
            <a:off x="2179609" y="3789040"/>
            <a:ext cx="0" cy="118646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56D6487-1996-47A4-B8ED-F0DBAC0C3533}"/>
              </a:ext>
            </a:extLst>
          </p:cNvPr>
          <p:cNvCxnSpPr/>
          <p:nvPr/>
        </p:nvCxnSpPr>
        <p:spPr>
          <a:xfrm>
            <a:off x="2195736" y="4975500"/>
            <a:ext cx="1039891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33E53C8-973D-4359-BB94-D7E322CAC58E}"/>
              </a:ext>
            </a:extLst>
          </p:cNvPr>
          <p:cNvCxnSpPr/>
          <p:nvPr/>
        </p:nvCxnSpPr>
        <p:spPr>
          <a:xfrm>
            <a:off x="6372200" y="2887268"/>
            <a:ext cx="0" cy="208823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C1F85E09-DBA6-4D00-8ADA-DFEE85B297BC}"/>
              </a:ext>
            </a:extLst>
          </p:cNvPr>
          <p:cNvCxnSpPr/>
          <p:nvPr/>
        </p:nvCxnSpPr>
        <p:spPr>
          <a:xfrm flipH="1">
            <a:off x="4438202" y="4962904"/>
            <a:ext cx="1933998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8" name="표 287">
            <a:extLst>
              <a:ext uri="{FF2B5EF4-FFF2-40B4-BE49-F238E27FC236}">
                <a16:creationId xmlns:a16="http://schemas.microsoft.com/office/drawing/2014/main" id="{7108500D-58A9-4DDF-8989-5466FE58E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60225"/>
              </p:ext>
            </p:extLst>
          </p:nvPr>
        </p:nvGraphicFramePr>
        <p:xfrm>
          <a:off x="6694299" y="1882178"/>
          <a:ext cx="2165018" cy="138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877">
                  <a:extLst>
                    <a:ext uri="{9D8B030D-6E8A-4147-A177-3AD203B41FA5}">
                      <a16:colId xmlns:a16="http://schemas.microsoft.com/office/drawing/2014/main" val="299007713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23189722"/>
                    </a:ext>
                  </a:extLst>
                </a:gridCol>
                <a:gridCol w="463077">
                  <a:extLst>
                    <a:ext uri="{9D8B030D-6E8A-4147-A177-3AD203B41FA5}">
                      <a16:colId xmlns:a16="http://schemas.microsoft.com/office/drawing/2014/main" val="2326593066"/>
                    </a:ext>
                  </a:extLst>
                </a:gridCol>
              </a:tblGrid>
              <a:tr h="228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Parameter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Unit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607929"/>
                  </a:ext>
                </a:extLst>
              </a:tr>
              <a:tr h="2850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Bootstrap TFT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50/10</a:t>
                      </a:r>
                      <a:endParaRPr lang="ko-KR" altLang="en-US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l-GR" altLang="ko-KR" sz="1000" dirty="0"/>
                        <a:t>μ</a:t>
                      </a:r>
                      <a:r>
                        <a:rPr lang="en-US" altLang="ko-KR" sz="1000" dirty="0"/>
                        <a:t>m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45947"/>
                  </a:ext>
                </a:extLst>
              </a:tr>
              <a:tr h="2850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Drive TFT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50/10</a:t>
                      </a:r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574495"/>
                  </a:ext>
                </a:extLst>
              </a:tr>
              <a:tr h="2850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Load TFT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100/10</a:t>
                      </a:r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314330"/>
                  </a:ext>
                </a:extLst>
              </a:tr>
              <a:tr h="2850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5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pF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4848148"/>
                  </a:ext>
                </a:extLst>
              </a:tr>
            </a:tbl>
          </a:graphicData>
        </a:graphic>
      </p:graphicFrame>
      <p:graphicFrame>
        <p:nvGraphicFramePr>
          <p:cNvPr id="319" name="표 318">
            <a:extLst>
              <a:ext uri="{FF2B5EF4-FFF2-40B4-BE49-F238E27FC236}">
                <a16:creationId xmlns:a16="http://schemas.microsoft.com/office/drawing/2014/main" id="{F5DC97B0-0E2B-48B6-811A-007ED664E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92714"/>
              </p:ext>
            </p:extLst>
          </p:nvPr>
        </p:nvGraphicFramePr>
        <p:xfrm>
          <a:off x="6694299" y="3982356"/>
          <a:ext cx="2165018" cy="79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877">
                  <a:extLst>
                    <a:ext uri="{9D8B030D-6E8A-4147-A177-3AD203B41FA5}">
                      <a16:colId xmlns:a16="http://schemas.microsoft.com/office/drawing/2014/main" val="299007713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23189722"/>
                    </a:ext>
                  </a:extLst>
                </a:gridCol>
                <a:gridCol w="463077">
                  <a:extLst>
                    <a:ext uri="{9D8B030D-6E8A-4147-A177-3AD203B41FA5}">
                      <a16:colId xmlns:a16="http://schemas.microsoft.com/office/drawing/2014/main" val="2326593066"/>
                    </a:ext>
                  </a:extLst>
                </a:gridCol>
              </a:tblGrid>
              <a:tr h="1590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Parameter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Unit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607929"/>
                  </a:ext>
                </a:extLst>
              </a:tr>
              <a:tr h="3121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TFT1~6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30/10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l-GR" altLang="ko-KR" sz="1000" dirty="0"/>
                        <a:t>μ</a:t>
                      </a:r>
                      <a:r>
                        <a:rPr lang="en-US" altLang="ko-KR" sz="1000" dirty="0"/>
                        <a:t>m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45947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pF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4848148"/>
                  </a:ext>
                </a:extLst>
              </a:tr>
            </a:tbl>
          </a:graphicData>
        </a:graphic>
      </p:graphicFrame>
      <p:sp>
        <p:nvSpPr>
          <p:cNvPr id="82966" name="TextBox 82965">
            <a:extLst>
              <a:ext uri="{FF2B5EF4-FFF2-40B4-BE49-F238E27FC236}">
                <a16:creationId xmlns:a16="http://schemas.microsoft.com/office/drawing/2014/main" id="{E9FD040F-BA23-4A50-B827-051FCF4CC66F}"/>
              </a:ext>
            </a:extLst>
          </p:cNvPr>
          <p:cNvSpPr txBox="1"/>
          <p:nvPr/>
        </p:nvSpPr>
        <p:spPr>
          <a:xfrm>
            <a:off x="251520" y="5492590"/>
            <a:ext cx="8095486" cy="1021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Proposed clock generator circuit generates two pulse voltages, CK and CKB.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The CK and CKB pulse supplies the oscillating voltage required to drive the charge pump circuit.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The charge pump circuit is driven by a 1.5 V mercury battery.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Simulation Results</a:t>
            </a:r>
            <a:endParaRPr lang="en-US" altLang="zh-CN" sz="1600" dirty="0">
              <a:ea typeface="宋体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5598" y="394503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Output of proposed clock generator circuit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2040" y="3945032"/>
            <a:ext cx="2880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Output of proposed charge pump circuit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0CC8A00-93F6-4745-A4BE-F2DA1F889A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46"/>
          <a:stretch/>
        </p:blipFill>
        <p:spPr>
          <a:xfrm>
            <a:off x="134661" y="1844825"/>
            <a:ext cx="3261999" cy="1872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2A0E7-B40E-49DD-A52C-32769CDF5AAE}"/>
              </a:ext>
            </a:extLst>
          </p:cNvPr>
          <p:cNvSpPr txBox="1"/>
          <p:nvPr/>
        </p:nvSpPr>
        <p:spPr>
          <a:xfrm>
            <a:off x="315598" y="4686548"/>
            <a:ext cx="8371202" cy="1668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Proposed clock generator showed that oscillation occurs at a constant period between about 20 </a:t>
            </a:r>
            <a:r>
              <a:rPr lang="en-US" altLang="ko-KR" sz="1400" dirty="0" err="1"/>
              <a:t>ms.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Voltage swing of clock generator circuit was from 0.3 to 1.5 V.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Simulation results showed that output voltage of the proposed charge pump circuit reached 6 V.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The output voltage of the proposed circuit increases as the number of TFTs increases.</a:t>
            </a:r>
            <a:br>
              <a:rPr lang="en-US" altLang="ko-KR" sz="1400" dirty="0"/>
            </a:br>
            <a:endParaRPr lang="ko-KR" altLang="en-US" sz="1400" dirty="0"/>
          </a:p>
        </p:txBody>
      </p:sp>
      <p:graphicFrame>
        <p:nvGraphicFramePr>
          <p:cNvPr id="14" name="개체 13">
            <a:extLst>
              <a:ext uri="{FF2B5EF4-FFF2-40B4-BE49-F238E27FC236}">
                <a16:creationId xmlns:a16="http://schemas.microsoft.com/office/drawing/2014/main" id="{2C4C795B-6775-49EC-BE3E-6A74E6FB6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299807"/>
              </p:ext>
            </p:extLst>
          </p:nvPr>
        </p:nvGraphicFramePr>
        <p:xfrm>
          <a:off x="3402752" y="1567237"/>
          <a:ext cx="3252291" cy="2271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Graph" r:id="rId5" imgW="4154400" imgH="2901600" progId="Origin50.Graph">
                  <p:embed/>
                </p:oleObj>
              </mc:Choice>
              <mc:Fallback>
                <p:oleObj name="Graph" r:id="rId5" imgW="4154400" imgH="2901600" progId="Origin50.Graph">
                  <p:embed/>
                  <p:pic>
                    <p:nvPicPr>
                      <p:cNvPr id="14" name="개체 13">
                        <a:extLst>
                          <a:ext uri="{FF2B5EF4-FFF2-40B4-BE49-F238E27FC236}">
                            <a16:creationId xmlns:a16="http://schemas.microsoft.com/office/drawing/2014/main" id="{2C4C795B-6775-49EC-BE3E-6A74E6FB6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2752" y="1567237"/>
                        <a:ext cx="3252291" cy="2271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>
            <a:extLst>
              <a:ext uri="{FF2B5EF4-FFF2-40B4-BE49-F238E27FC236}">
                <a16:creationId xmlns:a16="http://schemas.microsoft.com/office/drawing/2014/main" id="{7ED511D2-CB1F-46CD-9F90-D3FBABEF7E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663178"/>
              </p:ext>
            </p:extLst>
          </p:nvPr>
        </p:nvGraphicFramePr>
        <p:xfrm>
          <a:off x="6108154" y="1567237"/>
          <a:ext cx="3252291" cy="2271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Graph" r:id="rId7" imgW="4154400" imgH="2901600" progId="Origin50.Graph">
                  <p:embed/>
                </p:oleObj>
              </mc:Choice>
              <mc:Fallback>
                <p:oleObj name="Graph" r:id="rId7" imgW="4154400" imgH="2901600" progId="Origin50.Graph">
                  <p:embed/>
                  <p:pic>
                    <p:nvPicPr>
                      <p:cNvPr id="15" name="개체 14">
                        <a:extLst>
                          <a:ext uri="{FF2B5EF4-FFF2-40B4-BE49-F238E27FC236}">
                            <a16:creationId xmlns:a16="http://schemas.microsoft.com/office/drawing/2014/main" id="{7ED511D2-CB1F-46CD-9F90-D3FBABEF7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08154" y="1567237"/>
                        <a:ext cx="3252291" cy="2271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F3AB19-5BD9-4977-86E9-59E42820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F5C4749-04B7-4A87-9B81-FD703D12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6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D488A03-A4DC-4A1D-B943-02CCB2BEA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36322"/>
            <a:ext cx="7713132" cy="475720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921CE72-8836-4399-9144-D59993B37FC5}"/>
              </a:ext>
            </a:extLst>
          </p:cNvPr>
          <p:cNvSpPr/>
          <p:nvPr/>
        </p:nvSpPr>
        <p:spPr>
          <a:xfrm>
            <a:off x="899592" y="1556792"/>
            <a:ext cx="2592288" cy="4464496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216ED-1C56-4756-9A2D-34587FCDAA40}"/>
              </a:ext>
            </a:extLst>
          </p:cNvPr>
          <p:cNvSpPr txBox="1"/>
          <p:nvPr/>
        </p:nvSpPr>
        <p:spPr>
          <a:xfrm>
            <a:off x="851030" y="1519953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>
                <a:solidFill>
                  <a:srgbClr val="FFFF00"/>
                </a:solidFill>
              </a:rPr>
              <a:t>Clock generator</a:t>
            </a:r>
            <a:endParaRPr lang="ko-KR" altLang="en-US" b="1" i="1" dirty="0">
              <a:solidFill>
                <a:srgbClr val="FFFF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B562017-A098-4B55-B793-93877A4340DB}"/>
              </a:ext>
            </a:extLst>
          </p:cNvPr>
          <p:cNvSpPr/>
          <p:nvPr/>
        </p:nvSpPr>
        <p:spPr>
          <a:xfrm>
            <a:off x="3569005" y="1473161"/>
            <a:ext cx="4812993" cy="4583296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4315E-ACAF-43B5-ACC3-BAF8DF090984}"/>
              </a:ext>
            </a:extLst>
          </p:cNvPr>
          <p:cNvSpPr txBox="1"/>
          <p:nvPr/>
        </p:nvSpPr>
        <p:spPr>
          <a:xfrm>
            <a:off x="3520444" y="1436322"/>
            <a:ext cx="3604808" cy="379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i="1" dirty="0">
                <a:solidFill>
                  <a:schemeClr val="bg1"/>
                </a:solidFill>
              </a:rPr>
              <a:t>Charge pump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7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Summary</a:t>
            </a:r>
            <a:endParaRPr lang="en-US" altLang="zh-CN" sz="1600" dirty="0">
              <a:ea typeface="宋体" charset="-122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51520" y="1484313"/>
            <a:ext cx="8316218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altLang="ko-KR" sz="2000" dirty="0"/>
              <a:t>We suggested TFT integrated circuit for wearable device driving.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altLang="ko-KR" sz="2000" dirty="0"/>
              <a:t>After square waves required for charge pump driving were generated by an RC oscillator, boosting the voltage 1.5 to 6 V.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altLang="ko-KR" sz="2000" dirty="0"/>
              <a:t>In addition, 1.5 V mercury batteries in charge pumps are used, which means that no additional power is required.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altLang="ko-KR" sz="2000" dirty="0"/>
              <a:t>The output voltage increases linearly with respect to the input voltage.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altLang="ko-KR" sz="2000" dirty="0"/>
              <a:t>This circuit can be integrated and applied to flexible substrate for wearable device.</a:t>
            </a:r>
            <a:endParaRPr lang="ko-KR" altLang="ko-K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white">
          <a:xfrm>
            <a:off x="2133600" y="5715000"/>
            <a:ext cx="510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altLang="zh-CN" sz="1400" b="1" dirty="0">
              <a:solidFill>
                <a:schemeClr val="folHlink"/>
              </a:solidFill>
              <a:ea typeface="宋体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9D0BE-4800-42CC-8313-1C432D90F66A}"/>
              </a:ext>
            </a:extLst>
          </p:cNvPr>
          <p:cNvSpPr txBox="1"/>
          <p:nvPr/>
        </p:nvSpPr>
        <p:spPr>
          <a:xfrm>
            <a:off x="229304" y="5013176"/>
            <a:ext cx="8685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Thank you for your attention!</a:t>
            </a:r>
            <a:endParaRPr lang="zh-CN" altLang="en-US" sz="40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92TGp_best_light_v2">
  <a:themeElements>
    <a:clrScheme name="Office 主题​​ 3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主题​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​​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192TGp_best_light_v2</Template>
  <TotalTime>579</TotalTime>
  <Words>1025</Words>
  <Application>Microsoft Office PowerPoint</Application>
  <PresentationFormat>화면 슬라이드 쇼(4:3)</PresentationFormat>
  <Paragraphs>123</Paragraphs>
  <Slides>9</Slides>
  <Notes>9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微软雅黑</vt:lpstr>
      <vt:lpstr>宋体</vt:lpstr>
      <vt:lpstr>맑은 고딕</vt:lpstr>
      <vt:lpstr>Arial</vt:lpstr>
      <vt:lpstr>Calibri</vt:lpstr>
      <vt:lpstr>Verdana</vt:lpstr>
      <vt:lpstr>Wingdings</vt:lpstr>
      <vt:lpstr>192TGp_best_light_v2</vt:lpstr>
      <vt:lpstr>Image</vt:lpstr>
      <vt:lpstr>Graph</vt:lpstr>
      <vt:lpstr>Clock-Generator Embedded Charge Pump Circuit Using Oxide TFT</vt:lpstr>
      <vt:lpstr>Contents</vt:lpstr>
      <vt:lpstr>Wearable Device</vt:lpstr>
      <vt:lpstr>Wearable Device</vt:lpstr>
      <vt:lpstr> Proposed Circuits</vt:lpstr>
      <vt:lpstr>Simulation Results</vt:lpstr>
      <vt:lpstr>Layout</vt:lpstr>
      <vt:lpstr>Summary</vt:lpstr>
      <vt:lpstr>PowerPoint 프레젠테이션</vt:lpstr>
    </vt:vector>
  </TitlesOfParts>
  <Company>WwW.YlmF.CoM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M. S. Kang</dc:creator>
  <cp:lastModifiedBy>Bae B. S.</cp:lastModifiedBy>
  <cp:revision>15</cp:revision>
  <dcterms:created xsi:type="dcterms:W3CDTF">2012-12-21T14:02:42Z</dcterms:created>
  <dcterms:modified xsi:type="dcterms:W3CDTF">2018-09-01T01:05:02Z</dcterms:modified>
</cp:coreProperties>
</file>