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72" r:id="rId5"/>
    <p:sldId id="263" r:id="rId6"/>
    <p:sldId id="264" r:id="rId7"/>
    <p:sldId id="268" r:id="rId8"/>
    <p:sldId id="273" r:id="rId9"/>
    <p:sldId id="270" r:id="rId10"/>
    <p:sldId id="274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87" d="100"/>
          <a:sy n="87" d="100"/>
        </p:scale>
        <p:origin x="-298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A3858-6CE3-4A7A-95C9-7837072C15E0}" type="datetimeFigureOut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DD031-4CC3-4BA6-81CE-00FFB09B60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5824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F8F05C2-4655-4F78-A796-9E120D853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B386F89F-9BE9-4472-B6D2-3B4BCDF50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3D748B1E-015B-4CC3-AED8-5109664E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98BB-4190-4993-A271-B2BF60F6FD98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49B0C1F3-94FB-45C7-92A4-BB901E8F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7096C60E-17A9-472C-AE3D-DF5B67F3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609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2F720B40-5E8B-431D-8182-535919F49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FAAD3200-7676-4B66-A547-C37F5154A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7B7C9795-49A8-4FD6-9889-AA8B126E6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7D8BD-647F-433A-91A1-3C20338AAE72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0C11038C-E800-4F71-BA6F-DCAB3066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E24A6F17-1750-4833-A127-E44C4D1C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387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="" xmlns:a16="http://schemas.microsoft.com/office/drawing/2014/main" id="{308E0B5B-0A69-464E-AC01-B1102339A8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="" xmlns:a16="http://schemas.microsoft.com/office/drawing/2014/main" id="{B785C350-17A3-44A3-BAE0-91C5FC06C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D100401F-A1E9-404E-998C-D84DDCD3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32201-FB21-4B88-A175-25595911D552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194697C8-7128-4CA5-82D9-38EF7B7A9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91BD2B25-7960-4262-A406-DE95D117B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74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4182C22-7989-45EF-8C4B-33949A545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64B7C825-53C0-47F7-90FD-975E0A577B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FA2898CD-A5F5-44E0-87BF-389CF8B7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52793-5448-4019-BA14-4A6DC3667315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A723BF44-8637-4506-96DA-9A93E40F7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279D50DA-FE5E-4FFA-A377-CE6787D6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0888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BBFC6D4-FAE4-4900-80A7-4F9AAEE8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A63A6734-5BB3-4163-A3A1-A348E773B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16DF794D-8ADD-4466-84C5-8738281EA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4335B-58CC-414F-82DE-E92B09C01F94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15FA69D1-5083-4003-8932-DC94F62C9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FE42C47D-6027-44FA-B56D-862EC9527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9060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2592B987-86AD-483B-9C56-D59D6210D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E78EA414-7F20-404E-A9D2-4E1D138039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8493E912-5D9B-4276-8436-4B3772C74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5D080F59-AFA7-40BC-8DD0-6EAFED6E2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9C6C-55D3-415F-96A0-1ADB4FB36991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E4E129B9-DA3F-424C-B963-8A48AABE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76909B96-4D08-4AF3-AF09-29DDB8958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562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3CF946A-345D-4FE7-ACEA-DB72DBA54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5A9543DC-0A2F-4AC8-87EE-6F3EA8106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="" xmlns:a16="http://schemas.microsoft.com/office/drawing/2014/main" id="{B3E7621C-4C87-499A-AC84-190AAE2A3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="" xmlns:a16="http://schemas.microsoft.com/office/drawing/2014/main" id="{C53900C7-EC9C-4B64-BA14-EA581C0C2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="" xmlns:a16="http://schemas.microsoft.com/office/drawing/2014/main" id="{A84DBB42-CA05-4B83-B3E0-87E6A0D5C4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="" xmlns:a16="http://schemas.microsoft.com/office/drawing/2014/main" id="{3369B7D5-59B4-483A-AA7E-7091E3FD9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A0C-1850-4E45-B974-6A3579D463C6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="" xmlns:a16="http://schemas.microsoft.com/office/drawing/2014/main" id="{FDAFDBCA-D574-4539-8B66-6D378E8DB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="" xmlns:a16="http://schemas.microsoft.com/office/drawing/2014/main" id="{00B3C7FB-07DA-400D-8F57-7CEB55BC0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32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593A3FD-58C0-4F98-8EC4-8505F9ED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6A42DFF0-C06D-455F-9476-3EAD7FA13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0D7D9-1BA5-4948-99A7-7F3E9C37AC4E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8397BAF7-FBA7-4510-8D71-3025EDEE9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47A12366-84F4-44C4-A93D-93D4A6123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17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="" xmlns:a16="http://schemas.microsoft.com/office/drawing/2014/main" id="{46C94C5B-E4B3-4C0C-8240-AEEA64A75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FBC8-10DC-424D-A1F0-2F11BE1498E8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="" xmlns:a16="http://schemas.microsoft.com/office/drawing/2014/main" id="{A9FE5E43-0B8A-4667-8CF4-415D37C80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="" xmlns:a16="http://schemas.microsoft.com/office/drawing/2014/main" id="{8FCA5C45-16BD-4894-8045-47BF3F76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56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8EAE220F-90E1-4D7B-A87E-5314CF108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3B77CAE9-2132-4FD7-B1AE-8720D9128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BEE83548-4BA3-4380-BF7A-D234122780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A70EFC0C-8B38-4FC9-B262-94576BEFB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53079-D9DE-4C87-A5F4-B4BBF7B3A0B3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07C11925-16F7-468F-9ABD-FADC6BD22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A912E0B0-EBA7-4816-97D1-7BC7DBB83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77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6457FA5-977F-4645-81AC-628B64250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="" xmlns:a16="http://schemas.microsoft.com/office/drawing/2014/main" id="{E3B46D06-7368-4AFC-947D-621B490CD5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="" xmlns:a16="http://schemas.microsoft.com/office/drawing/2014/main" id="{CB90724C-80D3-4B83-AF16-E208E322B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="" xmlns:a16="http://schemas.microsoft.com/office/drawing/2014/main" id="{5B7F4B66-A588-4340-A982-4031A7CC5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7E323-D538-447A-B218-E90AA21DAB5F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="" xmlns:a16="http://schemas.microsoft.com/office/drawing/2014/main" id="{7014C307-0F5B-4BDC-8450-497EFACDE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="" xmlns:a16="http://schemas.microsoft.com/office/drawing/2014/main" id="{40912686-5E7F-4808-9CD1-A4068A459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17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="" xmlns:a16="http://schemas.microsoft.com/office/drawing/2014/main" id="{5A461DCD-936C-4CCD-9A12-2E76FD02E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="" xmlns:a16="http://schemas.microsoft.com/office/drawing/2014/main" id="{8ED98AE5-E15D-4FC2-B56B-731C08568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="" xmlns:a16="http://schemas.microsoft.com/office/drawing/2014/main" id="{09DDDBC3-79EA-43D9-86EE-39753C999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6A739-756C-4521-9CAD-09C0179888DD}" type="datetime1">
              <a:rPr lang="ko-KR" altLang="en-US" smtClean="0"/>
              <a:t>2018-01-11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="" xmlns:a16="http://schemas.microsoft.com/office/drawing/2014/main" id="{C5830DB3-D1F0-457E-A0E8-69FBB90D8F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="" xmlns:a16="http://schemas.microsoft.com/office/drawing/2014/main" id="{13D72CC7-22F3-4DAF-A7FF-BEF453057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AC2A8-026C-4C24-918B-72A98D0C6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0411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7C62B74B-4202-42D8-8487-22DBAE7F98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454" y="1049539"/>
            <a:ext cx="9144000" cy="2073419"/>
          </a:xfrm>
        </p:spPr>
        <p:txBody>
          <a:bodyPr/>
          <a:lstStyle/>
          <a:p>
            <a:r>
              <a:rPr lang="en-US" altLang="ko-KR" dirty="0" smtClean="0"/>
              <a:t>Insulator Characteristics of Solution </a:t>
            </a:r>
            <a:r>
              <a:rPr lang="ko-KR" altLang="ko-KR" dirty="0"/>
              <a:t>Al</a:t>
            </a:r>
            <a:r>
              <a:rPr lang="ko-KR" altLang="ko-KR" baseline="-25000" dirty="0"/>
              <a:t>2</a:t>
            </a:r>
            <a:r>
              <a:rPr lang="ko-KR" altLang="ko-KR" dirty="0"/>
              <a:t>O</a:t>
            </a:r>
            <a:r>
              <a:rPr lang="ko-KR" altLang="ko-KR" baseline="-25000" dirty="0"/>
              <a:t>3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57B11227-F659-40E2-A700-270AD77AE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3308" y="3879272"/>
            <a:ext cx="4414982" cy="2274455"/>
          </a:xfrm>
        </p:spPr>
        <p:txBody>
          <a:bodyPr>
            <a:normAutofit/>
          </a:bodyPr>
          <a:lstStyle/>
          <a:p>
            <a:pPr algn="r"/>
            <a:r>
              <a:rPr lang="en-US" altLang="ko-KR" sz="1800" dirty="0" smtClean="0"/>
              <a:t>18.01.13</a:t>
            </a:r>
            <a:endParaRPr lang="en-US" altLang="ko-KR" sz="1800" dirty="0"/>
          </a:p>
          <a:p>
            <a:pPr algn="r"/>
            <a:r>
              <a:rPr lang="en-US" altLang="ko-KR" sz="1800" dirty="0" smtClean="0"/>
              <a:t>Junior in HOSEO </a:t>
            </a:r>
            <a:r>
              <a:rPr lang="en-US" altLang="ko-KR" sz="1800" dirty="0"/>
              <a:t>University</a:t>
            </a:r>
          </a:p>
          <a:p>
            <a:pPr algn="r">
              <a:defRPr lang="ko-KR" altLang="en-US"/>
            </a:pPr>
            <a:r>
              <a:rPr lang="en-US" altLang="ko-KR" sz="1800" dirty="0" smtClean="0"/>
              <a:t>Electronic </a:t>
            </a:r>
            <a:r>
              <a:rPr lang="en-US" altLang="ko-KR" sz="1800" dirty="0"/>
              <a:t>Display Engineering</a:t>
            </a:r>
          </a:p>
          <a:p>
            <a:pPr algn="r">
              <a:defRPr lang="ko-KR" altLang="en-US"/>
            </a:pPr>
            <a:r>
              <a:rPr lang="en-US" altLang="ko-KR" sz="1800" dirty="0" smtClean="0"/>
              <a:t>Hong, </a:t>
            </a:r>
            <a:r>
              <a:rPr lang="en-US" altLang="ko-KR" sz="1800" dirty="0" err="1"/>
              <a:t>S</a:t>
            </a:r>
            <a:r>
              <a:rPr lang="en-US" altLang="ko-KR" sz="1800" dirty="0" err="1" smtClean="0"/>
              <a:t>eung</a:t>
            </a:r>
            <a:r>
              <a:rPr lang="en-US" altLang="ko-KR" sz="1800" dirty="0" smtClean="0"/>
              <a:t> </a:t>
            </a:r>
            <a:r>
              <a:rPr lang="en-US" altLang="ko-KR" sz="1800" dirty="0"/>
              <a:t>H</a:t>
            </a:r>
            <a:r>
              <a:rPr lang="en-US" altLang="ko-KR" sz="1800" dirty="0" smtClean="0"/>
              <a:t>yun</a:t>
            </a:r>
            <a:endParaRPr lang="en-US" altLang="ko-KR" sz="1800" dirty="0" smtClean="0"/>
          </a:p>
          <a:p>
            <a:pPr algn="r">
              <a:defRPr lang="ko-KR" altLang="en-US"/>
            </a:pPr>
            <a:r>
              <a:rPr lang="ko-KR" altLang="en-US" sz="1800" dirty="0" smtClean="0"/>
              <a:t>洪承鉉</a:t>
            </a:r>
            <a:endParaRPr lang="en-US" altLang="ko-KR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3510475" y="6492875"/>
            <a:ext cx="2743200" cy="365125"/>
          </a:xfrm>
        </p:spPr>
        <p:txBody>
          <a:bodyPr/>
          <a:lstStyle/>
          <a:p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t>1</a:t>
            </a:fld>
            <a:endParaRPr lang="ko-KR" altLang="en-US" sz="2800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890" y="0"/>
            <a:ext cx="1504950" cy="1487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7445" y="248217"/>
            <a:ext cx="174307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150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AC2A8-026C-4C24-918B-72A98D0C64C3}" type="slidenum">
              <a:rPr lang="ko-KR" altLang="en-US" smtClean="0"/>
              <a:t>10</a:t>
            </a:fld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886808" y="2417885"/>
            <a:ext cx="641838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800" dirty="0" smtClean="0"/>
              <a:t>Thank you</a:t>
            </a:r>
            <a:endParaRPr lang="ko-KR" altLang="en-US" sz="8800" dirty="0"/>
          </a:p>
        </p:txBody>
      </p:sp>
    </p:spTree>
    <p:extLst>
      <p:ext uri="{BB962C8B-B14F-4D97-AF65-F5344CB8AC3E}">
        <p14:creationId xmlns:p14="http://schemas.microsoft.com/office/powerpoint/2010/main" val="150620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348C513-FD2F-49E4-9C7D-A57B3B177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Contents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6BC65AB6-169F-4093-BD65-607DCCBB4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3098"/>
          </a:xfrm>
        </p:spPr>
        <p:txBody>
          <a:bodyPr>
            <a:noAutofit/>
          </a:bodyPr>
          <a:lstStyle/>
          <a:p>
            <a:pPr>
              <a:buFont typeface="Wingdings"/>
              <a:buChar char="§"/>
              <a:defRPr lang="ko-KR" altLang="en-US"/>
            </a:pPr>
            <a:r>
              <a:rPr lang="en-US" altLang="ko-KR" sz="2600" dirty="0" smtClean="0"/>
              <a:t>Introduction</a:t>
            </a:r>
          </a:p>
          <a:p>
            <a:pPr marL="0" indent="0">
              <a:buNone/>
              <a:defRPr lang="ko-KR" altLang="en-US"/>
            </a:pPr>
            <a:r>
              <a:rPr lang="en-US" altLang="ko-KR" sz="2600" dirty="0" smtClean="0"/>
              <a:t>  -Solution process</a:t>
            </a:r>
          </a:p>
          <a:p>
            <a:pPr marL="0" indent="0">
              <a:buNone/>
              <a:defRPr lang="ko-KR" altLang="en-US"/>
            </a:pPr>
            <a:r>
              <a:rPr lang="en-US" altLang="ko-KR" sz="2600" dirty="0" smtClean="0"/>
              <a:t>  -Solution </a:t>
            </a:r>
            <a:r>
              <a:rPr lang="en-US" altLang="ko-KR" sz="2600" dirty="0" err="1" smtClean="0"/>
              <a:t>meterial</a:t>
            </a:r>
            <a:endParaRPr lang="en-US" altLang="ko-KR" sz="2600" dirty="0"/>
          </a:p>
          <a:p>
            <a:pPr lvl="0">
              <a:lnSpc>
                <a:spcPct val="150000"/>
              </a:lnSpc>
              <a:buFont typeface="Wingdings"/>
              <a:buChar char="§"/>
              <a:defRPr lang="ko-KR" altLang="en-US"/>
            </a:pPr>
            <a:r>
              <a:rPr lang="en-US" altLang="ko-KR" sz="2600" dirty="0" smtClean="0"/>
              <a:t>Experiment</a:t>
            </a:r>
          </a:p>
          <a:p>
            <a:pPr lvl="0">
              <a:lnSpc>
                <a:spcPct val="150000"/>
              </a:lnSpc>
              <a:buFont typeface="Wingdings"/>
              <a:buChar char="§"/>
              <a:defRPr lang="ko-KR" altLang="en-US"/>
            </a:pPr>
            <a:r>
              <a:rPr lang="en-US" altLang="ko-KR" sz="2600" dirty="0" smtClean="0"/>
              <a:t>Result</a:t>
            </a:r>
          </a:p>
          <a:p>
            <a:pPr lvl="0">
              <a:lnSpc>
                <a:spcPct val="150000"/>
              </a:lnSpc>
              <a:buFont typeface="Wingdings"/>
              <a:buChar char="§"/>
              <a:defRPr lang="ko-KR" altLang="en-US"/>
            </a:pPr>
            <a:r>
              <a:rPr lang="en-US" altLang="ko-KR" sz="2600" dirty="0" smtClean="0"/>
              <a:t>Conclusion</a:t>
            </a:r>
          </a:p>
          <a:p>
            <a:pPr lvl="0">
              <a:lnSpc>
                <a:spcPct val="150000"/>
              </a:lnSpc>
              <a:buFont typeface="Wingdings"/>
              <a:buChar char="§"/>
              <a:defRPr lang="ko-KR" altLang="en-US"/>
            </a:pPr>
            <a:r>
              <a:rPr lang="en-US" altLang="ko-KR" sz="2600" dirty="0" smtClean="0"/>
              <a:t>Future research</a:t>
            </a:r>
            <a:endParaRPr lang="ko-KR" altLang="en-US" sz="2600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2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92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EFB10F5-1F89-427E-8A1D-672642EA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" y="123088"/>
            <a:ext cx="10515600" cy="1325563"/>
          </a:xfrm>
        </p:spPr>
        <p:txBody>
          <a:bodyPr/>
          <a:lstStyle/>
          <a:p>
            <a:r>
              <a:rPr lang="en-US" altLang="ko-KR" b="1" dirty="0"/>
              <a:t>Solution process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F9F07EC0-26FA-4E8F-B8E8-58306C666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/>
              <a:buChar char="§"/>
              <a:defRPr lang="ko-KR" altLang="en-US"/>
            </a:pPr>
            <a:r>
              <a:rPr lang="en-US" altLang="ko-KR" b="1" dirty="0"/>
              <a:t>Advantage</a:t>
            </a:r>
            <a:endParaRPr lang="en-US" altLang="ko-KR" dirty="0"/>
          </a:p>
          <a:p>
            <a:pPr lvl="1">
              <a:defRPr lang="ko-KR" altLang="en-US"/>
            </a:pPr>
            <a:r>
              <a:rPr lang="en-US" altLang="ko-KR" sz="2600" dirty="0"/>
              <a:t>Inexpensive costs </a:t>
            </a:r>
          </a:p>
          <a:p>
            <a:pPr lvl="1">
              <a:defRPr lang="ko-KR" altLang="en-US"/>
            </a:pPr>
            <a:r>
              <a:rPr lang="en-US" altLang="ko-KR" sz="2600" dirty="0"/>
              <a:t>Saving time </a:t>
            </a:r>
          </a:p>
          <a:p>
            <a:pPr lvl="1">
              <a:defRPr lang="ko-KR" altLang="en-US"/>
            </a:pPr>
            <a:r>
              <a:rPr lang="en-US" altLang="ko-KR" sz="2600" dirty="0"/>
              <a:t>Low temperature</a:t>
            </a:r>
          </a:p>
          <a:p>
            <a:pPr lvl="1">
              <a:defRPr lang="ko-KR" altLang="en-US"/>
            </a:pPr>
            <a:endParaRPr lang="en-US" altLang="ko-KR" sz="2600" dirty="0"/>
          </a:p>
          <a:p>
            <a:pPr lvl="0">
              <a:buFont typeface="Wingdings"/>
              <a:buChar char="§"/>
              <a:defRPr lang="ko-KR" altLang="en-US"/>
            </a:pPr>
            <a:r>
              <a:rPr lang="en-US" altLang="ko-KR" b="1" dirty="0"/>
              <a:t>Disadvantage</a:t>
            </a:r>
            <a:endParaRPr lang="en-US" altLang="ko-KR" dirty="0"/>
          </a:p>
          <a:p>
            <a:pPr lvl="1">
              <a:defRPr lang="ko-KR" altLang="en-US"/>
            </a:pPr>
            <a:r>
              <a:rPr lang="en-US" altLang="ko-KR" sz="2600" dirty="0"/>
              <a:t>Not good membranous</a:t>
            </a:r>
          </a:p>
          <a:p>
            <a:pPr lvl="1">
              <a:defRPr lang="ko-KR" altLang="en-US"/>
            </a:pPr>
            <a:r>
              <a:rPr lang="en-US" altLang="ko-KR" sz="2600" dirty="0"/>
              <a:t>Less stability </a:t>
            </a:r>
          </a:p>
          <a:p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EA1A5DAD-60DC-4C27-B5E8-10DD4DF58DD0}"/>
              </a:ext>
            </a:extLst>
          </p:cNvPr>
          <p:cNvPicPr/>
          <p:nvPr/>
        </p:nvPicPr>
        <p:blipFill rotWithShape="1">
          <a:blip r:embed="rId2"/>
          <a:srcRect l="13030" r="13260"/>
          <a:stretch>
            <a:fillRect/>
          </a:stretch>
        </p:blipFill>
        <p:spPr>
          <a:xfrm>
            <a:off x="6932776" y="1540483"/>
            <a:ext cx="3384422" cy="4617720"/>
          </a:xfrm>
          <a:prstGeom prst="rect">
            <a:avLst/>
          </a:prstGeom>
          <a:effectLst>
            <a:softEdge rad="63500"/>
          </a:effectLst>
        </p:spPr>
      </p:pic>
      <p:cxnSp>
        <p:nvCxnSpPr>
          <p:cNvPr id="5" name="직선 연결선 4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3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02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S</a:t>
            </a:r>
            <a:r>
              <a:rPr lang="en-US" altLang="ko-KR" b="1" dirty="0" smtClean="0"/>
              <a:t>olution </a:t>
            </a:r>
            <a:r>
              <a:rPr lang="en-US" altLang="ko-KR" b="1" dirty="0"/>
              <a:t>S</a:t>
            </a:r>
            <a:r>
              <a:rPr lang="en-US" altLang="ko-KR" b="1" dirty="0" smtClean="0"/>
              <a:t>election(</a:t>
            </a:r>
            <a:r>
              <a:rPr lang="ko-KR" altLang="ko-KR" b="1" dirty="0"/>
              <a:t>Al</a:t>
            </a:r>
            <a:r>
              <a:rPr lang="ko-KR" altLang="ko-KR" b="1" baseline="-25000" dirty="0"/>
              <a:t>2</a:t>
            </a:r>
            <a:r>
              <a:rPr lang="ko-KR" altLang="ko-KR" b="1" dirty="0"/>
              <a:t>O</a:t>
            </a:r>
            <a:r>
              <a:rPr lang="ko-KR" altLang="ko-KR" b="1" baseline="-25000" dirty="0"/>
              <a:t>3</a:t>
            </a:r>
            <a:r>
              <a:rPr lang="en-US" altLang="ko-KR" b="1" dirty="0" smtClean="0"/>
              <a:t>)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 </a:t>
            </a:r>
            <a:r>
              <a:rPr lang="en-US" altLang="ko-KR" dirty="0" smtClean="0"/>
              <a:t>high </a:t>
            </a:r>
            <a:r>
              <a:rPr lang="en-US" altLang="ko-KR" dirty="0" smtClean="0"/>
              <a:t>Dielectric constant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Large </a:t>
            </a:r>
            <a:r>
              <a:rPr lang="en-US" altLang="ko-KR" dirty="0"/>
              <a:t>band </a:t>
            </a:r>
            <a:r>
              <a:rPr lang="en-US" altLang="ko-KR" dirty="0" smtClean="0"/>
              <a:t>gap (8.7 </a:t>
            </a:r>
            <a:r>
              <a:rPr lang="en-US" altLang="ko-KR" dirty="0" err="1" smtClean="0"/>
              <a:t>ev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en-US" altLang="ko-KR" dirty="0"/>
              <a:t>Excellent electrical </a:t>
            </a:r>
            <a:r>
              <a:rPr lang="en-US" altLang="ko-KR" dirty="0" smtClean="0"/>
              <a:t>insulation (</a:t>
            </a:r>
            <a:r>
              <a:rPr lang="en-US" altLang="ko-KR" dirty="0"/>
              <a:t>1x10</a:t>
            </a:r>
            <a:r>
              <a:rPr lang="en-US" altLang="ko-KR" baseline="30000" dirty="0"/>
              <a:t>15</a:t>
            </a:r>
            <a:r>
              <a:rPr lang="en-US" altLang="ko-KR" dirty="0"/>
              <a:t> </a:t>
            </a:r>
            <a:r>
              <a:rPr lang="el-GR" altLang="ko-KR" dirty="0"/>
              <a:t>Ω</a:t>
            </a:r>
            <a:r>
              <a:rPr lang="en-US" altLang="ko-KR" dirty="0" smtClean="0"/>
              <a:t>cm)</a:t>
            </a:r>
          </a:p>
          <a:p>
            <a:endParaRPr lang="en-US" altLang="ko-KR" dirty="0"/>
          </a:p>
          <a:p>
            <a:r>
              <a:rPr lang="en-US" altLang="ko-KR" dirty="0"/>
              <a:t>High heat resistance</a:t>
            </a:r>
            <a:endParaRPr lang="ko-KR" altLang="en-US" dirty="0"/>
          </a:p>
        </p:txBody>
      </p:sp>
      <p:cxnSp>
        <p:nvCxnSpPr>
          <p:cNvPr id="4" name="직선 연결선 3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4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16E06A8D-50AD-4E38-A918-A34F695C2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Experiment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603CAB6A-4CB8-43D2-9E70-6F6563F11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/>
              <a:buChar char="§"/>
              <a:defRPr lang="ko-KR" altLang="en-US"/>
            </a:pPr>
            <a:r>
              <a:rPr lang="en-US" altLang="ko-KR" sz="3000" b="1" dirty="0">
                <a:cs typeface="함초롬돋움"/>
              </a:rPr>
              <a:t>0.2M solution</a:t>
            </a:r>
            <a:endParaRPr lang="en-US" altLang="ko-KR" dirty="0">
              <a:cs typeface="함초롬돋움"/>
            </a:endParaRPr>
          </a:p>
          <a:p>
            <a:pPr lvl="1">
              <a:buFont typeface="Wingdings"/>
              <a:buNone/>
              <a:defRPr lang="ko-KR" altLang="en-US"/>
            </a:pPr>
            <a:endParaRPr lang="en-US" altLang="ko-KR" dirty="0" smtClean="0">
              <a:cs typeface="함초롬돋움"/>
            </a:endParaRPr>
          </a:p>
          <a:p>
            <a:pPr lvl="1">
              <a:buFont typeface="Wingdings"/>
              <a:buNone/>
              <a:defRPr lang="ko-KR" altLang="en-US"/>
            </a:pPr>
            <a:r>
              <a:rPr lang="en-US" altLang="ko-KR" sz="2800" dirty="0" smtClean="0">
                <a:cs typeface="함초롬돋움"/>
              </a:rPr>
              <a:t>   - </a:t>
            </a:r>
            <a:r>
              <a:rPr lang="en-US" altLang="ko-KR" sz="2800" dirty="0">
                <a:cs typeface="함초롬돋움"/>
              </a:rPr>
              <a:t>Al(NO</a:t>
            </a:r>
            <a:r>
              <a:rPr lang="en-US" altLang="ko-KR" sz="2800" baseline="-24000" dirty="0">
                <a:cs typeface="함초롬돋움"/>
              </a:rPr>
              <a:t>3</a:t>
            </a:r>
            <a:r>
              <a:rPr lang="en-US" altLang="ko-KR" sz="2800" dirty="0">
                <a:cs typeface="함초롬돋움"/>
              </a:rPr>
              <a:t>)</a:t>
            </a:r>
            <a:r>
              <a:rPr lang="en-US" altLang="ko-KR" sz="2800" baseline="-24000" dirty="0">
                <a:cs typeface="함초롬돋움"/>
              </a:rPr>
              <a:t>3</a:t>
            </a:r>
            <a:r>
              <a:rPr lang="en-US" altLang="ko-KR" sz="2800" dirty="0">
                <a:cs typeface="함초롬돋움"/>
              </a:rPr>
              <a:t>.9H</a:t>
            </a:r>
            <a:r>
              <a:rPr lang="en-US" altLang="ko-KR" sz="2800" baseline="-24000" dirty="0">
                <a:cs typeface="함초롬돋움"/>
              </a:rPr>
              <a:t>2</a:t>
            </a:r>
            <a:r>
              <a:rPr lang="en-US" altLang="ko-KR" sz="2800" dirty="0">
                <a:cs typeface="함초롬돋움"/>
              </a:rPr>
              <a:t>O 0.755g</a:t>
            </a:r>
            <a:r>
              <a:rPr lang="ko-KR" altLang="en-US" sz="2800" dirty="0">
                <a:cs typeface="함초롬돋움"/>
              </a:rPr>
              <a:t> /</a:t>
            </a:r>
            <a:r>
              <a:rPr lang="en-US" altLang="ko-KR" sz="2800" dirty="0">
                <a:cs typeface="함초롬돋움"/>
              </a:rPr>
              <a:t> DMAC 20mL</a:t>
            </a:r>
          </a:p>
          <a:p>
            <a:pPr lvl="1">
              <a:buFont typeface="Wingdings"/>
              <a:buNone/>
              <a:defRPr lang="ko-KR" altLang="en-US"/>
            </a:pPr>
            <a:r>
              <a:rPr lang="en-US" altLang="ko-KR" sz="2500" dirty="0" smtClean="0">
                <a:cs typeface="함초롬돋움"/>
              </a:rPr>
              <a:t>   </a:t>
            </a:r>
            <a:r>
              <a:rPr lang="en-US" altLang="ko-KR" sz="2800" dirty="0" smtClean="0">
                <a:cs typeface="함초롬돋움"/>
              </a:rPr>
              <a:t>- </a:t>
            </a:r>
            <a:r>
              <a:rPr lang="en-US" altLang="ko-KR" sz="2800" dirty="0">
                <a:cs typeface="함초롬돋움"/>
              </a:rPr>
              <a:t>Equipment </a:t>
            </a:r>
            <a:r>
              <a:rPr lang="en-US" altLang="ko-KR" sz="2800" dirty="0" smtClean="0">
                <a:cs typeface="함초롬돋움"/>
              </a:rPr>
              <a:t>- </a:t>
            </a:r>
            <a:r>
              <a:rPr lang="en-US" altLang="ko-KR" sz="2800" dirty="0">
                <a:cs typeface="함초롬돋움"/>
              </a:rPr>
              <a:t>stirrer</a:t>
            </a:r>
          </a:p>
          <a:p>
            <a:pPr lvl="2">
              <a:defRPr lang="ko-KR" altLang="en-US"/>
            </a:pPr>
            <a:endParaRPr lang="en-US" altLang="ko-KR" sz="2100" dirty="0" smtClean="0">
              <a:cs typeface="함초롬돋움"/>
            </a:endParaRPr>
          </a:p>
          <a:p>
            <a:pPr lvl="2">
              <a:defRPr lang="ko-KR" altLang="en-US"/>
            </a:pPr>
            <a:r>
              <a:rPr lang="en-US" altLang="ko-KR" sz="2800" dirty="0" smtClean="0">
                <a:cs typeface="함초롬돋움"/>
              </a:rPr>
              <a:t> Temperature - 100℃</a:t>
            </a:r>
          </a:p>
          <a:p>
            <a:pPr lvl="2">
              <a:defRPr lang="ko-KR" altLang="en-US"/>
            </a:pPr>
            <a:r>
              <a:rPr lang="en-US" altLang="ko-KR" sz="2800" dirty="0" smtClean="0">
                <a:cs typeface="함초롬돋움"/>
              </a:rPr>
              <a:t> Velocity - 1000rpm</a:t>
            </a:r>
          </a:p>
          <a:p>
            <a:pPr lvl="2">
              <a:defRPr lang="ko-KR" altLang="en-US"/>
            </a:pPr>
            <a:r>
              <a:rPr lang="en-US" altLang="ko-KR" sz="2800" dirty="0">
                <a:cs typeface="함초롬돋움"/>
              </a:rPr>
              <a:t> </a:t>
            </a:r>
            <a:r>
              <a:rPr lang="en-US" altLang="ko-KR" sz="2800" dirty="0" smtClean="0">
                <a:cs typeface="함초롬돋움"/>
              </a:rPr>
              <a:t>Time - 72hour</a:t>
            </a:r>
          </a:p>
          <a:p>
            <a:pPr lvl="2">
              <a:defRPr lang="ko-KR" altLang="en-US"/>
            </a:pPr>
            <a:endParaRPr lang="en-US" altLang="ko-KR" sz="2300" dirty="0" smtClean="0">
              <a:cs typeface="함초롬돋움"/>
            </a:endParaRPr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="" xmlns:a16="http://schemas.microsoft.com/office/drawing/2014/main" id="{F6E25F20-51A8-44B5-A77A-CFE244584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3292" y="2074790"/>
            <a:ext cx="2931825" cy="3853007"/>
          </a:xfrm>
          <a:prstGeom prst="rect">
            <a:avLst/>
          </a:prstGeom>
        </p:spPr>
      </p:pic>
      <p:cxnSp>
        <p:nvCxnSpPr>
          <p:cNvPr id="5" name="직선 연결선 4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5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4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AF96666A-EB0C-4B3C-ABEB-5DE8C798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Experiment</a:t>
            </a:r>
            <a:endParaRPr lang="ko-KR" altLang="en-US" b="1" dirty="0"/>
          </a:p>
        </p:txBody>
      </p:sp>
      <p:grpSp>
        <p:nvGrpSpPr>
          <p:cNvPr id="70" name="그룹 69"/>
          <p:cNvGrpSpPr/>
          <p:nvPr/>
        </p:nvGrpSpPr>
        <p:grpSpPr>
          <a:xfrm>
            <a:off x="1058921" y="1884484"/>
            <a:ext cx="2409092" cy="1271184"/>
            <a:chOff x="1441938" y="3985846"/>
            <a:chExt cx="2613902" cy="1702777"/>
          </a:xfrm>
        </p:grpSpPr>
        <p:grpSp>
          <p:nvGrpSpPr>
            <p:cNvPr id="51" name="그룹 50"/>
            <p:cNvGrpSpPr/>
            <p:nvPr/>
          </p:nvGrpSpPr>
          <p:grpSpPr>
            <a:xfrm>
              <a:off x="1441938" y="3985846"/>
              <a:ext cx="2409092" cy="1702777"/>
              <a:chOff x="1441938" y="3985846"/>
              <a:chExt cx="2409092" cy="1702777"/>
            </a:xfrm>
          </p:grpSpPr>
          <p:sp>
            <p:nvSpPr>
              <p:cNvPr id="4" name="직사각형 3"/>
              <p:cNvSpPr/>
              <p:nvPr/>
            </p:nvSpPr>
            <p:spPr>
              <a:xfrm>
                <a:off x="1441938" y="5389684"/>
                <a:ext cx="2409092" cy="29893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>
                    <a:solidFill>
                      <a:schemeClr val="tx1"/>
                    </a:solidFill>
                  </a:rPr>
                  <a:t>wafer</a:t>
                </a:r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" name="직사각형 4"/>
              <p:cNvSpPr/>
              <p:nvPr/>
            </p:nvSpPr>
            <p:spPr>
              <a:xfrm>
                <a:off x="1441938" y="3985846"/>
                <a:ext cx="2409092" cy="298939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dirty="0" smtClean="0">
                    <a:solidFill>
                      <a:schemeClr val="tx1"/>
                    </a:solidFill>
                  </a:rPr>
                  <a:t>O2 Plasma</a:t>
                </a:r>
                <a:endParaRPr lang="ko-KR" altLang="en-US" dirty="0"/>
              </a:p>
            </p:txBody>
          </p:sp>
          <p:sp>
            <p:nvSpPr>
              <p:cNvPr id="10" name="아래쪽 화살표 9"/>
              <p:cNvSpPr/>
              <p:nvPr/>
            </p:nvSpPr>
            <p:spPr>
              <a:xfrm rot="21105037">
                <a:off x="1606792" y="4538343"/>
                <a:ext cx="237392" cy="732738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1" name="아래쪽 화살표 10"/>
              <p:cNvSpPr/>
              <p:nvPr/>
            </p:nvSpPr>
            <p:spPr>
              <a:xfrm rot="482201">
                <a:off x="2145293" y="4478105"/>
                <a:ext cx="237392" cy="793519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아래쪽 화살표 11"/>
              <p:cNvSpPr/>
              <p:nvPr/>
            </p:nvSpPr>
            <p:spPr>
              <a:xfrm rot="513187">
                <a:off x="2638590" y="4528046"/>
                <a:ext cx="237392" cy="74275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아래쪽 화살표 12"/>
              <p:cNvSpPr/>
              <p:nvPr/>
            </p:nvSpPr>
            <p:spPr>
              <a:xfrm>
                <a:off x="3143250" y="4598377"/>
                <a:ext cx="237392" cy="685944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아래쪽 화살표 13"/>
              <p:cNvSpPr/>
              <p:nvPr/>
            </p:nvSpPr>
            <p:spPr>
              <a:xfrm rot="907673">
                <a:off x="3604416" y="4576165"/>
                <a:ext cx="237392" cy="68912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473493" y="4265367"/>
                <a:ext cx="40962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00" dirty="0" smtClean="0"/>
                  <a:t>O2</a:t>
                </a:r>
                <a:endParaRPr lang="ko-KR" altLang="en-US" sz="10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118687" y="4268302"/>
                <a:ext cx="40962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00" dirty="0" smtClean="0"/>
                  <a:t>O2</a:t>
                </a:r>
                <a:endParaRPr lang="ko-KR" altLang="en-US" sz="10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637140" y="4262222"/>
                <a:ext cx="40962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00" dirty="0" smtClean="0"/>
                  <a:t>O2</a:t>
                </a:r>
                <a:endParaRPr lang="ko-KR" altLang="en-US" sz="10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057135" y="4330923"/>
                <a:ext cx="40962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000" dirty="0" smtClean="0"/>
                  <a:t>O2</a:t>
                </a:r>
                <a:endParaRPr lang="ko-KR" altLang="en-US" sz="1000" dirty="0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646219" y="4323625"/>
              <a:ext cx="40962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000" dirty="0" smtClean="0"/>
                <a:t>O2</a:t>
              </a:r>
              <a:endParaRPr lang="ko-KR" altLang="en-US" sz="1000" dirty="0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4495802" y="2745184"/>
            <a:ext cx="2482362" cy="403636"/>
            <a:chOff x="5498125" y="3099211"/>
            <a:chExt cx="2409092" cy="488049"/>
          </a:xfrm>
        </p:grpSpPr>
        <p:sp>
          <p:nvSpPr>
            <p:cNvPr id="6" name="직사각형 5"/>
            <p:cNvSpPr/>
            <p:nvPr/>
          </p:nvSpPr>
          <p:spPr>
            <a:xfrm>
              <a:off x="5498125" y="3288321"/>
              <a:ext cx="2409092" cy="2989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wafer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모서리가 둥근 직사각형 19"/>
            <p:cNvSpPr/>
            <p:nvPr/>
          </p:nvSpPr>
          <p:spPr>
            <a:xfrm>
              <a:off x="5498125" y="3099211"/>
              <a:ext cx="2409092" cy="191520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ko-KR" dirty="0">
                  <a:solidFill>
                    <a:schemeClr val="tx1"/>
                  </a:solidFill>
                </a:rPr>
                <a:t>Al</a:t>
              </a:r>
              <a:r>
                <a:rPr lang="ko-KR" altLang="ko-KR" baseline="-25000" dirty="0">
                  <a:solidFill>
                    <a:schemeClr val="tx1"/>
                  </a:solidFill>
                </a:rPr>
                <a:t>2</a:t>
              </a:r>
              <a:r>
                <a:rPr lang="ko-KR" altLang="ko-KR" dirty="0">
                  <a:solidFill>
                    <a:schemeClr val="tx1"/>
                  </a:solidFill>
                </a:rPr>
                <a:t>O</a:t>
              </a:r>
              <a:r>
                <a:rPr lang="ko-KR" altLang="ko-KR" baseline="-25000" dirty="0">
                  <a:solidFill>
                    <a:schemeClr val="tx1"/>
                  </a:solidFill>
                </a:rPr>
                <a:t>3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7" name="그룹 76"/>
          <p:cNvGrpSpPr/>
          <p:nvPr/>
        </p:nvGrpSpPr>
        <p:grpSpPr>
          <a:xfrm>
            <a:off x="7795848" y="2046846"/>
            <a:ext cx="2409093" cy="1101974"/>
            <a:chOff x="9319850" y="2290049"/>
            <a:chExt cx="2409093" cy="1281642"/>
          </a:xfrm>
        </p:grpSpPr>
        <p:sp>
          <p:nvSpPr>
            <p:cNvPr id="7" name="직사각형 6"/>
            <p:cNvSpPr/>
            <p:nvPr/>
          </p:nvSpPr>
          <p:spPr>
            <a:xfrm>
              <a:off x="9319851" y="3272752"/>
              <a:ext cx="2409092" cy="2989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wafer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모서리가 둥근 직사각형 20"/>
            <p:cNvSpPr/>
            <p:nvPr/>
          </p:nvSpPr>
          <p:spPr>
            <a:xfrm>
              <a:off x="9319850" y="3060914"/>
              <a:ext cx="2409093" cy="211838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ko-KR" dirty="0" smtClean="0">
                  <a:solidFill>
                    <a:schemeClr val="tx1"/>
                  </a:solidFill>
                </a:rPr>
                <a:t>Al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2</a:t>
              </a:r>
              <a:r>
                <a:rPr lang="ko-KR" altLang="ko-KR" dirty="0" smtClean="0">
                  <a:solidFill>
                    <a:schemeClr val="tx1"/>
                  </a:solidFill>
                </a:rPr>
                <a:t>O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3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구부러진 연결선 22"/>
            <p:cNvCxnSpPr/>
            <p:nvPr/>
          </p:nvCxnSpPr>
          <p:spPr>
            <a:xfrm rot="16200000" flipV="1">
              <a:off x="9426790" y="2777525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구부러진 연결선 23"/>
            <p:cNvCxnSpPr/>
            <p:nvPr/>
          </p:nvCxnSpPr>
          <p:spPr>
            <a:xfrm rot="16200000" flipV="1">
              <a:off x="9719865" y="2758439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구부러진 연결선 24"/>
            <p:cNvCxnSpPr/>
            <p:nvPr/>
          </p:nvCxnSpPr>
          <p:spPr>
            <a:xfrm rot="16200000" flipV="1">
              <a:off x="10027593" y="2417574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구부러진 연결선 25"/>
            <p:cNvCxnSpPr/>
            <p:nvPr/>
          </p:nvCxnSpPr>
          <p:spPr>
            <a:xfrm rot="16200000" flipV="1">
              <a:off x="10285500" y="2417573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구부러진 연결선 26"/>
            <p:cNvCxnSpPr/>
            <p:nvPr/>
          </p:nvCxnSpPr>
          <p:spPr>
            <a:xfrm rot="16200000" flipV="1">
              <a:off x="10622546" y="2417574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구부러진 연결선 27"/>
            <p:cNvCxnSpPr/>
            <p:nvPr/>
          </p:nvCxnSpPr>
          <p:spPr>
            <a:xfrm rot="16200000" flipV="1">
              <a:off x="10895107" y="2777525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구부러진 연결선 28"/>
            <p:cNvCxnSpPr/>
            <p:nvPr/>
          </p:nvCxnSpPr>
          <p:spPr>
            <a:xfrm rot="16200000" flipV="1">
              <a:off x="11246798" y="2777524"/>
              <a:ext cx="342972" cy="87923"/>
            </a:xfrm>
            <a:prstGeom prst="curvedConnector3">
              <a:avLst/>
            </a:prstGeom>
            <a:ln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0048148" y="2654419"/>
              <a:ext cx="9524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 smtClean="0"/>
                <a:t>solvent</a:t>
              </a:r>
              <a:endParaRPr lang="ko-KR" altLang="en-US" sz="1600" dirty="0"/>
            </a:p>
          </p:txBody>
        </p:sp>
        <p:sp>
          <p:nvSpPr>
            <p:cNvPr id="31" name="타원 30"/>
            <p:cNvSpPr/>
            <p:nvPr/>
          </p:nvSpPr>
          <p:spPr>
            <a:xfrm>
              <a:off x="9393121" y="3131108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11550166" y="3131108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11298122" y="3099983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9888420" y="3120498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10930307" y="3094121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9697921" y="3129290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11113482" y="3129290"/>
              <a:ext cx="70338" cy="70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1" name="오른쪽 화살표 70"/>
          <p:cNvSpPr/>
          <p:nvPr/>
        </p:nvSpPr>
        <p:spPr>
          <a:xfrm>
            <a:off x="3640022" y="2244221"/>
            <a:ext cx="659416" cy="46116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3" name="TextBox 72"/>
          <p:cNvSpPr txBox="1"/>
          <p:nvPr/>
        </p:nvSpPr>
        <p:spPr>
          <a:xfrm>
            <a:off x="931985" y="3270738"/>
            <a:ext cx="2612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O2/Plasma treatment</a:t>
            </a:r>
          </a:p>
          <a:p>
            <a:r>
              <a:rPr lang="en-US" altLang="ko-KR" dirty="0" smtClean="0"/>
              <a:t>1min</a:t>
            </a:r>
            <a:endParaRPr lang="ko-KR" alt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4495802" y="3155668"/>
            <a:ext cx="248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Spin coater</a:t>
            </a:r>
          </a:p>
          <a:p>
            <a:r>
              <a:rPr lang="en-US" altLang="ko-KR" dirty="0" smtClean="0"/>
              <a:t>500rpm   30sec</a:t>
            </a:r>
          </a:p>
          <a:p>
            <a:r>
              <a:rPr lang="en-US" altLang="ko-KR" dirty="0" smtClean="0"/>
              <a:t>1000rpm  30sec </a:t>
            </a:r>
          </a:p>
          <a:p>
            <a:r>
              <a:rPr lang="en-US" altLang="ko-KR" dirty="0" smtClean="0"/>
              <a:t>1500rpm  30sec</a:t>
            </a:r>
            <a:endParaRPr lang="ko-KR" alt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7795846" y="3155668"/>
            <a:ext cx="41528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Soft baking</a:t>
            </a:r>
          </a:p>
          <a:p>
            <a:r>
              <a:rPr lang="en-US" altLang="ko-KR" dirty="0" smtClean="0"/>
              <a:t>60°C  </a:t>
            </a:r>
            <a:r>
              <a:rPr lang="en-US" altLang="ko-KR" dirty="0" smtClean="0"/>
              <a:t>5min &gt; </a:t>
            </a:r>
            <a:r>
              <a:rPr lang="en-US" altLang="ko-KR" dirty="0" smtClean="0"/>
              <a:t>70°C  </a:t>
            </a:r>
            <a:r>
              <a:rPr lang="en-US" altLang="ko-KR" dirty="0" smtClean="0"/>
              <a:t>5min &gt; </a:t>
            </a:r>
            <a:r>
              <a:rPr lang="en-US" altLang="ko-KR" dirty="0" smtClean="0"/>
              <a:t>80°C  5min </a:t>
            </a:r>
            <a:r>
              <a:rPr lang="en-US" altLang="ko-KR" dirty="0" smtClean="0"/>
              <a:t>&gt; </a:t>
            </a:r>
            <a:r>
              <a:rPr lang="en-US" altLang="ko-KR" dirty="0" smtClean="0"/>
              <a:t>90°C  </a:t>
            </a:r>
            <a:r>
              <a:rPr lang="en-US" altLang="ko-KR" dirty="0" smtClean="0"/>
              <a:t>5min</a:t>
            </a:r>
            <a:endParaRPr lang="ko-KR" altLang="en-US" dirty="0"/>
          </a:p>
        </p:txBody>
      </p:sp>
      <p:sp>
        <p:nvSpPr>
          <p:cNvPr id="79" name="오른쪽 화살표 78"/>
          <p:cNvSpPr/>
          <p:nvPr/>
        </p:nvSpPr>
        <p:spPr>
          <a:xfrm>
            <a:off x="6978164" y="2228554"/>
            <a:ext cx="659416" cy="46116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0" name="그룹 79"/>
          <p:cNvGrpSpPr/>
          <p:nvPr/>
        </p:nvGrpSpPr>
        <p:grpSpPr>
          <a:xfrm>
            <a:off x="761746" y="4982967"/>
            <a:ext cx="2409092" cy="503097"/>
            <a:chOff x="1160770" y="2985953"/>
            <a:chExt cx="2409092" cy="503097"/>
          </a:xfrm>
        </p:grpSpPr>
        <p:sp>
          <p:nvSpPr>
            <p:cNvPr id="81" name="직사각형 80"/>
            <p:cNvSpPr/>
            <p:nvPr/>
          </p:nvSpPr>
          <p:spPr>
            <a:xfrm>
              <a:off x="1160770" y="3190111"/>
              <a:ext cx="2409092" cy="2989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wafer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모서리가 둥근 직사각형 81"/>
            <p:cNvSpPr/>
            <p:nvPr/>
          </p:nvSpPr>
          <p:spPr>
            <a:xfrm>
              <a:off x="1160770" y="2985953"/>
              <a:ext cx="2409092" cy="198402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ko-KR" dirty="0" smtClean="0">
                  <a:solidFill>
                    <a:schemeClr val="tx1"/>
                  </a:solidFill>
                </a:rPr>
                <a:t>Al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2</a:t>
              </a:r>
              <a:r>
                <a:rPr lang="ko-KR" altLang="ko-KR" dirty="0" smtClean="0">
                  <a:solidFill>
                    <a:schemeClr val="tx1"/>
                  </a:solidFill>
                </a:rPr>
                <a:t>O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3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자유형 82"/>
            <p:cNvSpPr/>
            <p:nvPr/>
          </p:nvSpPr>
          <p:spPr>
            <a:xfrm>
              <a:off x="1228178" y="3030748"/>
              <a:ext cx="782516" cy="153606"/>
            </a:xfrm>
            <a:custGeom>
              <a:avLst/>
              <a:gdLst>
                <a:gd name="connsiteX0" fmla="*/ 0 w 782516"/>
                <a:gd name="connsiteY0" fmla="*/ 132989 h 153606"/>
                <a:gd name="connsiteX1" fmla="*/ 52754 w 782516"/>
                <a:gd name="connsiteY1" fmla="*/ 62650 h 153606"/>
                <a:gd name="connsiteX2" fmla="*/ 87923 w 782516"/>
                <a:gd name="connsiteY2" fmla="*/ 115404 h 153606"/>
                <a:gd name="connsiteX3" fmla="*/ 114300 w 782516"/>
                <a:gd name="connsiteY3" fmla="*/ 124196 h 153606"/>
                <a:gd name="connsiteX4" fmla="*/ 96716 w 782516"/>
                <a:gd name="connsiteY4" fmla="*/ 53858 h 153606"/>
                <a:gd name="connsiteX5" fmla="*/ 8793 w 782516"/>
                <a:gd name="connsiteY5" fmla="*/ 62650 h 153606"/>
                <a:gd name="connsiteX6" fmla="*/ 96716 w 782516"/>
                <a:gd name="connsiteY6" fmla="*/ 45066 h 153606"/>
                <a:gd name="connsiteX7" fmla="*/ 123093 w 782516"/>
                <a:gd name="connsiteY7" fmla="*/ 36273 h 153606"/>
                <a:gd name="connsiteX8" fmla="*/ 219808 w 782516"/>
                <a:gd name="connsiteY8" fmla="*/ 80235 h 153606"/>
                <a:gd name="connsiteX9" fmla="*/ 237393 w 782516"/>
                <a:gd name="connsiteY9" fmla="*/ 106612 h 153606"/>
                <a:gd name="connsiteX10" fmla="*/ 184639 w 782516"/>
                <a:gd name="connsiteY10" fmla="*/ 97819 h 153606"/>
                <a:gd name="connsiteX11" fmla="*/ 114300 w 782516"/>
                <a:gd name="connsiteY11" fmla="*/ 80235 h 153606"/>
                <a:gd name="connsiteX12" fmla="*/ 254977 w 782516"/>
                <a:gd name="connsiteY12" fmla="*/ 71443 h 153606"/>
                <a:gd name="connsiteX13" fmla="*/ 281354 w 782516"/>
                <a:gd name="connsiteY13" fmla="*/ 62650 h 153606"/>
                <a:gd name="connsiteX14" fmla="*/ 325316 w 782516"/>
                <a:gd name="connsiteY14" fmla="*/ 45066 h 153606"/>
                <a:gd name="connsiteX15" fmla="*/ 298939 w 782516"/>
                <a:gd name="connsiteY15" fmla="*/ 1104 h 153606"/>
                <a:gd name="connsiteX16" fmla="*/ 272562 w 782516"/>
                <a:gd name="connsiteY16" fmla="*/ 27481 h 153606"/>
                <a:gd name="connsiteX17" fmla="*/ 246185 w 782516"/>
                <a:gd name="connsiteY17" fmla="*/ 36273 h 153606"/>
                <a:gd name="connsiteX18" fmla="*/ 228600 w 782516"/>
                <a:gd name="connsiteY18" fmla="*/ 62650 h 153606"/>
                <a:gd name="connsiteX19" fmla="*/ 202223 w 782516"/>
                <a:gd name="connsiteY19" fmla="*/ 97819 h 153606"/>
                <a:gd name="connsiteX20" fmla="*/ 228600 w 782516"/>
                <a:gd name="connsiteY20" fmla="*/ 115404 h 153606"/>
                <a:gd name="connsiteX21" fmla="*/ 298939 w 782516"/>
                <a:gd name="connsiteY21" fmla="*/ 106612 h 153606"/>
                <a:gd name="connsiteX22" fmla="*/ 325316 w 782516"/>
                <a:gd name="connsiteY22" fmla="*/ 97819 h 153606"/>
                <a:gd name="connsiteX23" fmla="*/ 342900 w 782516"/>
                <a:gd name="connsiteY23" fmla="*/ 71443 h 153606"/>
                <a:gd name="connsiteX24" fmla="*/ 369277 w 782516"/>
                <a:gd name="connsiteY24" fmla="*/ 53858 h 153606"/>
                <a:gd name="connsiteX25" fmla="*/ 404446 w 782516"/>
                <a:gd name="connsiteY25" fmla="*/ 71443 h 153606"/>
                <a:gd name="connsiteX26" fmla="*/ 378069 w 782516"/>
                <a:gd name="connsiteY26" fmla="*/ 80235 h 153606"/>
                <a:gd name="connsiteX27" fmla="*/ 342900 w 782516"/>
                <a:gd name="connsiteY27" fmla="*/ 132989 h 153606"/>
                <a:gd name="connsiteX28" fmla="*/ 439616 w 782516"/>
                <a:gd name="connsiteY28" fmla="*/ 53858 h 153606"/>
                <a:gd name="connsiteX29" fmla="*/ 457200 w 782516"/>
                <a:gd name="connsiteY29" fmla="*/ 27481 h 153606"/>
                <a:gd name="connsiteX30" fmla="*/ 422031 w 782516"/>
                <a:gd name="connsiteY30" fmla="*/ 9896 h 153606"/>
                <a:gd name="connsiteX31" fmla="*/ 386862 w 782516"/>
                <a:gd name="connsiteY31" fmla="*/ 53858 h 153606"/>
                <a:gd name="connsiteX32" fmla="*/ 413239 w 782516"/>
                <a:gd name="connsiteY32" fmla="*/ 62650 h 153606"/>
                <a:gd name="connsiteX33" fmla="*/ 465993 w 782516"/>
                <a:gd name="connsiteY33" fmla="*/ 71443 h 153606"/>
                <a:gd name="connsiteX34" fmla="*/ 483577 w 782516"/>
                <a:gd name="connsiteY34" fmla="*/ 124196 h 153606"/>
                <a:gd name="connsiteX35" fmla="*/ 536331 w 782516"/>
                <a:gd name="connsiteY35" fmla="*/ 132989 h 153606"/>
                <a:gd name="connsiteX36" fmla="*/ 562708 w 782516"/>
                <a:gd name="connsiteY36" fmla="*/ 115404 h 153606"/>
                <a:gd name="connsiteX37" fmla="*/ 571500 w 782516"/>
                <a:gd name="connsiteY37" fmla="*/ 53858 h 153606"/>
                <a:gd name="connsiteX38" fmla="*/ 545123 w 782516"/>
                <a:gd name="connsiteY38" fmla="*/ 45066 h 153606"/>
                <a:gd name="connsiteX39" fmla="*/ 518746 w 782516"/>
                <a:gd name="connsiteY39" fmla="*/ 53858 h 153606"/>
                <a:gd name="connsiteX40" fmla="*/ 518746 w 782516"/>
                <a:gd name="connsiteY40" fmla="*/ 106612 h 153606"/>
                <a:gd name="connsiteX41" fmla="*/ 659423 w 782516"/>
                <a:gd name="connsiteY41" fmla="*/ 97819 h 153606"/>
                <a:gd name="connsiteX42" fmla="*/ 677008 w 782516"/>
                <a:gd name="connsiteY42" fmla="*/ 45066 h 153606"/>
                <a:gd name="connsiteX43" fmla="*/ 703385 w 782516"/>
                <a:gd name="connsiteY43" fmla="*/ 71443 h 153606"/>
                <a:gd name="connsiteX44" fmla="*/ 738554 w 782516"/>
                <a:gd name="connsiteY44" fmla="*/ 106612 h 153606"/>
                <a:gd name="connsiteX45" fmla="*/ 764931 w 782516"/>
                <a:gd name="connsiteY45" fmla="*/ 45066 h 153606"/>
                <a:gd name="connsiteX46" fmla="*/ 756139 w 782516"/>
                <a:gd name="connsiteY46" fmla="*/ 9896 h 153606"/>
                <a:gd name="connsiteX47" fmla="*/ 641839 w 782516"/>
                <a:gd name="connsiteY47" fmla="*/ 18689 h 153606"/>
                <a:gd name="connsiteX48" fmla="*/ 606669 w 782516"/>
                <a:gd name="connsiteY48" fmla="*/ 27481 h 153606"/>
                <a:gd name="connsiteX49" fmla="*/ 580293 w 782516"/>
                <a:gd name="connsiteY49" fmla="*/ 89027 h 153606"/>
                <a:gd name="connsiteX50" fmla="*/ 597877 w 782516"/>
                <a:gd name="connsiteY50" fmla="*/ 150573 h 153606"/>
                <a:gd name="connsiteX51" fmla="*/ 694593 w 782516"/>
                <a:gd name="connsiteY51" fmla="*/ 106612 h 153606"/>
                <a:gd name="connsiteX52" fmla="*/ 720969 w 782516"/>
                <a:gd name="connsiteY52" fmla="*/ 71443 h 153606"/>
                <a:gd name="connsiteX53" fmla="*/ 738554 w 782516"/>
                <a:gd name="connsiteY53" fmla="*/ 45066 h 153606"/>
                <a:gd name="connsiteX54" fmla="*/ 764931 w 782516"/>
                <a:gd name="connsiteY54" fmla="*/ 62650 h 153606"/>
                <a:gd name="connsiteX55" fmla="*/ 782516 w 782516"/>
                <a:gd name="connsiteY55" fmla="*/ 71443 h 153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782516" h="153606">
                  <a:moveTo>
                    <a:pt x="0" y="132989"/>
                  </a:moveTo>
                  <a:cubicBezTo>
                    <a:pt x="2883" y="125780"/>
                    <a:pt x="23662" y="51740"/>
                    <a:pt x="52754" y="62650"/>
                  </a:cubicBezTo>
                  <a:cubicBezTo>
                    <a:pt x="72542" y="70071"/>
                    <a:pt x="67873" y="108721"/>
                    <a:pt x="87923" y="115404"/>
                  </a:cubicBezTo>
                  <a:lnTo>
                    <a:pt x="114300" y="124196"/>
                  </a:lnTo>
                  <a:cubicBezTo>
                    <a:pt x="136030" y="59009"/>
                    <a:pt x="148464" y="79733"/>
                    <a:pt x="96716" y="53858"/>
                  </a:cubicBezTo>
                  <a:cubicBezTo>
                    <a:pt x="67408" y="56789"/>
                    <a:pt x="8793" y="92104"/>
                    <a:pt x="8793" y="62650"/>
                  </a:cubicBezTo>
                  <a:cubicBezTo>
                    <a:pt x="8793" y="32762"/>
                    <a:pt x="67593" y="51787"/>
                    <a:pt x="96716" y="45066"/>
                  </a:cubicBezTo>
                  <a:cubicBezTo>
                    <a:pt x="105747" y="42982"/>
                    <a:pt x="114301" y="39204"/>
                    <a:pt x="123093" y="36273"/>
                  </a:cubicBezTo>
                  <a:cubicBezTo>
                    <a:pt x="187709" y="52427"/>
                    <a:pt x="185492" y="39057"/>
                    <a:pt x="219808" y="80235"/>
                  </a:cubicBezTo>
                  <a:cubicBezTo>
                    <a:pt x="226573" y="88353"/>
                    <a:pt x="246845" y="101886"/>
                    <a:pt x="237393" y="106612"/>
                  </a:cubicBezTo>
                  <a:cubicBezTo>
                    <a:pt x="221448" y="114584"/>
                    <a:pt x="202071" y="101554"/>
                    <a:pt x="184639" y="97819"/>
                  </a:cubicBezTo>
                  <a:cubicBezTo>
                    <a:pt x="161008" y="92755"/>
                    <a:pt x="114300" y="80235"/>
                    <a:pt x="114300" y="80235"/>
                  </a:cubicBezTo>
                  <a:cubicBezTo>
                    <a:pt x="161192" y="77304"/>
                    <a:pt x="208251" y="76362"/>
                    <a:pt x="254977" y="71443"/>
                  </a:cubicBezTo>
                  <a:cubicBezTo>
                    <a:pt x="264194" y="70473"/>
                    <a:pt x="272676" y="65904"/>
                    <a:pt x="281354" y="62650"/>
                  </a:cubicBezTo>
                  <a:cubicBezTo>
                    <a:pt x="296132" y="57108"/>
                    <a:pt x="310662" y="50927"/>
                    <a:pt x="325316" y="45066"/>
                  </a:cubicBezTo>
                  <a:cubicBezTo>
                    <a:pt x="331339" y="26998"/>
                    <a:pt x="352175" y="-6501"/>
                    <a:pt x="298939" y="1104"/>
                  </a:cubicBezTo>
                  <a:cubicBezTo>
                    <a:pt x="286630" y="2862"/>
                    <a:pt x="282908" y="20584"/>
                    <a:pt x="272562" y="27481"/>
                  </a:cubicBezTo>
                  <a:cubicBezTo>
                    <a:pt x="264851" y="32622"/>
                    <a:pt x="254977" y="33342"/>
                    <a:pt x="246185" y="36273"/>
                  </a:cubicBezTo>
                  <a:cubicBezTo>
                    <a:pt x="240323" y="45065"/>
                    <a:pt x="234742" y="54051"/>
                    <a:pt x="228600" y="62650"/>
                  </a:cubicBezTo>
                  <a:cubicBezTo>
                    <a:pt x="220083" y="74574"/>
                    <a:pt x="202223" y="83165"/>
                    <a:pt x="202223" y="97819"/>
                  </a:cubicBezTo>
                  <a:cubicBezTo>
                    <a:pt x="202223" y="108386"/>
                    <a:pt x="219808" y="109542"/>
                    <a:pt x="228600" y="115404"/>
                  </a:cubicBezTo>
                  <a:cubicBezTo>
                    <a:pt x="252046" y="112473"/>
                    <a:pt x="275691" y="110839"/>
                    <a:pt x="298939" y="106612"/>
                  </a:cubicBezTo>
                  <a:cubicBezTo>
                    <a:pt x="308058" y="104954"/>
                    <a:pt x="318079" y="103609"/>
                    <a:pt x="325316" y="97819"/>
                  </a:cubicBezTo>
                  <a:cubicBezTo>
                    <a:pt x="333567" y="91218"/>
                    <a:pt x="335428" y="78915"/>
                    <a:pt x="342900" y="71443"/>
                  </a:cubicBezTo>
                  <a:cubicBezTo>
                    <a:pt x="350372" y="63971"/>
                    <a:pt x="360485" y="59720"/>
                    <a:pt x="369277" y="53858"/>
                  </a:cubicBezTo>
                  <a:cubicBezTo>
                    <a:pt x="381000" y="59720"/>
                    <a:pt x="400301" y="59009"/>
                    <a:pt x="404446" y="71443"/>
                  </a:cubicBezTo>
                  <a:cubicBezTo>
                    <a:pt x="407377" y="80235"/>
                    <a:pt x="384622" y="73682"/>
                    <a:pt x="378069" y="80235"/>
                  </a:cubicBezTo>
                  <a:cubicBezTo>
                    <a:pt x="363125" y="95179"/>
                    <a:pt x="325993" y="145669"/>
                    <a:pt x="342900" y="132989"/>
                  </a:cubicBezTo>
                  <a:cubicBezTo>
                    <a:pt x="373843" y="109782"/>
                    <a:pt x="413450" y="85258"/>
                    <a:pt x="439616" y="53858"/>
                  </a:cubicBezTo>
                  <a:cubicBezTo>
                    <a:pt x="446381" y="45740"/>
                    <a:pt x="451339" y="36273"/>
                    <a:pt x="457200" y="27481"/>
                  </a:cubicBezTo>
                  <a:cubicBezTo>
                    <a:pt x="445477" y="21619"/>
                    <a:pt x="435138" y="9896"/>
                    <a:pt x="422031" y="9896"/>
                  </a:cubicBezTo>
                  <a:cubicBezTo>
                    <a:pt x="395518" y="9896"/>
                    <a:pt x="392352" y="37388"/>
                    <a:pt x="386862" y="53858"/>
                  </a:cubicBezTo>
                  <a:cubicBezTo>
                    <a:pt x="395654" y="56789"/>
                    <a:pt x="404192" y="60639"/>
                    <a:pt x="413239" y="62650"/>
                  </a:cubicBezTo>
                  <a:cubicBezTo>
                    <a:pt x="430642" y="66517"/>
                    <a:pt x="452577" y="59704"/>
                    <a:pt x="465993" y="71443"/>
                  </a:cubicBezTo>
                  <a:cubicBezTo>
                    <a:pt x="479942" y="83649"/>
                    <a:pt x="465294" y="121149"/>
                    <a:pt x="483577" y="124196"/>
                  </a:cubicBezTo>
                  <a:lnTo>
                    <a:pt x="536331" y="132989"/>
                  </a:lnTo>
                  <a:cubicBezTo>
                    <a:pt x="545123" y="127127"/>
                    <a:pt x="555943" y="123522"/>
                    <a:pt x="562708" y="115404"/>
                  </a:cubicBezTo>
                  <a:cubicBezTo>
                    <a:pt x="575707" y="99805"/>
                    <a:pt x="590612" y="72969"/>
                    <a:pt x="571500" y="53858"/>
                  </a:cubicBezTo>
                  <a:cubicBezTo>
                    <a:pt x="564947" y="47305"/>
                    <a:pt x="553915" y="47997"/>
                    <a:pt x="545123" y="45066"/>
                  </a:cubicBezTo>
                  <a:cubicBezTo>
                    <a:pt x="536331" y="47997"/>
                    <a:pt x="525299" y="47305"/>
                    <a:pt x="518746" y="53858"/>
                  </a:cubicBezTo>
                  <a:cubicBezTo>
                    <a:pt x="501162" y="71442"/>
                    <a:pt x="512885" y="89028"/>
                    <a:pt x="518746" y="106612"/>
                  </a:cubicBezTo>
                  <a:cubicBezTo>
                    <a:pt x="565638" y="103681"/>
                    <a:pt x="615634" y="114848"/>
                    <a:pt x="659423" y="97819"/>
                  </a:cubicBezTo>
                  <a:cubicBezTo>
                    <a:pt x="676698" y="91101"/>
                    <a:pt x="677008" y="45066"/>
                    <a:pt x="677008" y="45066"/>
                  </a:cubicBezTo>
                  <a:cubicBezTo>
                    <a:pt x="685800" y="53858"/>
                    <a:pt x="698335" y="60080"/>
                    <a:pt x="703385" y="71443"/>
                  </a:cubicBezTo>
                  <a:cubicBezTo>
                    <a:pt x="727452" y="125594"/>
                    <a:pt x="689319" y="139434"/>
                    <a:pt x="738554" y="106612"/>
                  </a:cubicBezTo>
                  <a:cubicBezTo>
                    <a:pt x="741989" y="99743"/>
                    <a:pt x="764931" y="58005"/>
                    <a:pt x="764931" y="45066"/>
                  </a:cubicBezTo>
                  <a:cubicBezTo>
                    <a:pt x="764931" y="32982"/>
                    <a:pt x="759070" y="21619"/>
                    <a:pt x="756139" y="9896"/>
                  </a:cubicBezTo>
                  <a:cubicBezTo>
                    <a:pt x="718039" y="12827"/>
                    <a:pt x="679790" y="14224"/>
                    <a:pt x="641839" y="18689"/>
                  </a:cubicBezTo>
                  <a:cubicBezTo>
                    <a:pt x="629838" y="20101"/>
                    <a:pt x="615952" y="19745"/>
                    <a:pt x="606669" y="27481"/>
                  </a:cubicBezTo>
                  <a:cubicBezTo>
                    <a:pt x="596640" y="35838"/>
                    <a:pt x="584956" y="75037"/>
                    <a:pt x="580293" y="89027"/>
                  </a:cubicBezTo>
                  <a:cubicBezTo>
                    <a:pt x="586154" y="109542"/>
                    <a:pt x="581677" y="136688"/>
                    <a:pt x="597877" y="150573"/>
                  </a:cubicBezTo>
                  <a:cubicBezTo>
                    <a:pt x="617687" y="167553"/>
                    <a:pt x="692868" y="107762"/>
                    <a:pt x="694593" y="106612"/>
                  </a:cubicBezTo>
                  <a:cubicBezTo>
                    <a:pt x="703385" y="94889"/>
                    <a:pt x="712452" y="83367"/>
                    <a:pt x="720969" y="71443"/>
                  </a:cubicBezTo>
                  <a:cubicBezTo>
                    <a:pt x="727111" y="62844"/>
                    <a:pt x="728192" y="47139"/>
                    <a:pt x="738554" y="45066"/>
                  </a:cubicBezTo>
                  <a:cubicBezTo>
                    <a:pt x="748916" y="42994"/>
                    <a:pt x="755870" y="57213"/>
                    <a:pt x="764931" y="62650"/>
                  </a:cubicBezTo>
                  <a:cubicBezTo>
                    <a:pt x="770551" y="66022"/>
                    <a:pt x="776654" y="68512"/>
                    <a:pt x="782516" y="71443"/>
                  </a:cubicBezTo>
                </a:path>
              </a:pathLst>
            </a:cu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자유형 83"/>
            <p:cNvSpPr/>
            <p:nvPr/>
          </p:nvSpPr>
          <p:spPr>
            <a:xfrm>
              <a:off x="2669892" y="3031075"/>
              <a:ext cx="879455" cy="167831"/>
            </a:xfrm>
            <a:custGeom>
              <a:avLst/>
              <a:gdLst>
                <a:gd name="connsiteX0" fmla="*/ 61771 w 879455"/>
                <a:gd name="connsiteY0" fmla="*/ 62323 h 167831"/>
                <a:gd name="connsiteX1" fmla="*/ 105732 w 879455"/>
                <a:gd name="connsiteY1" fmla="*/ 106285 h 167831"/>
                <a:gd name="connsiteX2" fmla="*/ 132109 w 879455"/>
                <a:gd name="connsiteY2" fmla="*/ 123869 h 167831"/>
                <a:gd name="connsiteX3" fmla="*/ 140902 w 879455"/>
                <a:gd name="connsiteY3" fmla="*/ 88700 h 167831"/>
                <a:gd name="connsiteX4" fmla="*/ 17809 w 879455"/>
                <a:gd name="connsiteY4" fmla="*/ 106285 h 167831"/>
                <a:gd name="connsiteX5" fmla="*/ 225 w 879455"/>
                <a:gd name="connsiteY5" fmla="*/ 71116 h 167831"/>
                <a:gd name="connsiteX6" fmla="*/ 26602 w 879455"/>
                <a:gd name="connsiteY6" fmla="*/ 53531 h 167831"/>
                <a:gd name="connsiteX7" fmla="*/ 211240 w 879455"/>
                <a:gd name="connsiteY7" fmla="*/ 62323 h 167831"/>
                <a:gd name="connsiteX8" fmla="*/ 325540 w 879455"/>
                <a:gd name="connsiteY8" fmla="*/ 97492 h 167831"/>
                <a:gd name="connsiteX9" fmla="*/ 299163 w 879455"/>
                <a:gd name="connsiteY9" fmla="*/ 71116 h 167831"/>
                <a:gd name="connsiteX10" fmla="*/ 237617 w 879455"/>
                <a:gd name="connsiteY10" fmla="*/ 35946 h 167831"/>
                <a:gd name="connsiteX11" fmla="*/ 211240 w 879455"/>
                <a:gd name="connsiteY11" fmla="*/ 44739 h 167831"/>
                <a:gd name="connsiteX12" fmla="*/ 176071 w 879455"/>
                <a:gd name="connsiteY12" fmla="*/ 35946 h 167831"/>
                <a:gd name="connsiteX13" fmla="*/ 114525 w 879455"/>
                <a:gd name="connsiteY13" fmla="*/ 18362 h 167831"/>
                <a:gd name="connsiteX14" fmla="*/ 167279 w 879455"/>
                <a:gd name="connsiteY14" fmla="*/ 777 h 167831"/>
                <a:gd name="connsiteX15" fmla="*/ 202448 w 879455"/>
                <a:gd name="connsiteY15" fmla="*/ 9569 h 167831"/>
                <a:gd name="connsiteX16" fmla="*/ 228825 w 879455"/>
                <a:gd name="connsiteY16" fmla="*/ 18362 h 167831"/>
                <a:gd name="connsiteX17" fmla="*/ 290371 w 879455"/>
                <a:gd name="connsiteY17" fmla="*/ 27154 h 167831"/>
                <a:gd name="connsiteX18" fmla="*/ 316748 w 879455"/>
                <a:gd name="connsiteY18" fmla="*/ 53531 h 167831"/>
                <a:gd name="connsiteX19" fmla="*/ 378294 w 879455"/>
                <a:gd name="connsiteY19" fmla="*/ 62323 h 167831"/>
                <a:gd name="connsiteX20" fmla="*/ 475009 w 879455"/>
                <a:gd name="connsiteY20" fmla="*/ 88700 h 167831"/>
                <a:gd name="connsiteX21" fmla="*/ 501386 w 879455"/>
                <a:gd name="connsiteY21" fmla="*/ 35946 h 167831"/>
                <a:gd name="connsiteX22" fmla="*/ 483802 w 879455"/>
                <a:gd name="connsiteY22" fmla="*/ 777 h 167831"/>
                <a:gd name="connsiteX23" fmla="*/ 360709 w 879455"/>
                <a:gd name="connsiteY23" fmla="*/ 9569 h 167831"/>
                <a:gd name="connsiteX24" fmla="*/ 343125 w 879455"/>
                <a:gd name="connsiteY24" fmla="*/ 35946 h 167831"/>
                <a:gd name="connsiteX25" fmla="*/ 316748 w 879455"/>
                <a:gd name="connsiteY25" fmla="*/ 53531 h 167831"/>
                <a:gd name="connsiteX26" fmla="*/ 378294 w 879455"/>
                <a:gd name="connsiteY26" fmla="*/ 62323 h 167831"/>
                <a:gd name="connsiteX27" fmla="*/ 387086 w 879455"/>
                <a:gd name="connsiteY27" fmla="*/ 88700 h 167831"/>
                <a:gd name="connsiteX28" fmla="*/ 448632 w 879455"/>
                <a:gd name="connsiteY28" fmla="*/ 150246 h 167831"/>
                <a:gd name="connsiteX29" fmla="*/ 492594 w 879455"/>
                <a:gd name="connsiteY29" fmla="*/ 141454 h 167831"/>
                <a:gd name="connsiteX30" fmla="*/ 545348 w 879455"/>
                <a:gd name="connsiteY30" fmla="*/ 88700 h 167831"/>
                <a:gd name="connsiteX31" fmla="*/ 527763 w 879455"/>
                <a:gd name="connsiteY31" fmla="*/ 44739 h 167831"/>
                <a:gd name="connsiteX32" fmla="*/ 492594 w 879455"/>
                <a:gd name="connsiteY32" fmla="*/ 53531 h 167831"/>
                <a:gd name="connsiteX33" fmla="*/ 501386 w 879455"/>
                <a:gd name="connsiteY33" fmla="*/ 123869 h 167831"/>
                <a:gd name="connsiteX34" fmla="*/ 562932 w 879455"/>
                <a:gd name="connsiteY34" fmla="*/ 97492 h 167831"/>
                <a:gd name="connsiteX35" fmla="*/ 589309 w 879455"/>
                <a:gd name="connsiteY35" fmla="*/ 62323 h 167831"/>
                <a:gd name="connsiteX36" fmla="*/ 729986 w 879455"/>
                <a:gd name="connsiteY36" fmla="*/ 71116 h 167831"/>
                <a:gd name="connsiteX37" fmla="*/ 756363 w 879455"/>
                <a:gd name="connsiteY37" fmla="*/ 88700 h 167831"/>
                <a:gd name="connsiteX38" fmla="*/ 782740 w 879455"/>
                <a:gd name="connsiteY38" fmla="*/ 97492 h 167831"/>
                <a:gd name="connsiteX39" fmla="*/ 694817 w 879455"/>
                <a:gd name="connsiteY39" fmla="*/ 88700 h 167831"/>
                <a:gd name="connsiteX40" fmla="*/ 642063 w 879455"/>
                <a:gd name="connsiteY40" fmla="*/ 62323 h 167831"/>
                <a:gd name="connsiteX41" fmla="*/ 589309 w 879455"/>
                <a:gd name="connsiteY41" fmla="*/ 53531 h 167831"/>
                <a:gd name="connsiteX42" fmla="*/ 650855 w 879455"/>
                <a:gd name="connsiteY42" fmla="*/ 62323 h 167831"/>
                <a:gd name="connsiteX43" fmla="*/ 668440 w 879455"/>
                <a:gd name="connsiteY43" fmla="*/ 35946 h 167831"/>
                <a:gd name="connsiteX44" fmla="*/ 642063 w 879455"/>
                <a:gd name="connsiteY44" fmla="*/ 44739 h 167831"/>
                <a:gd name="connsiteX45" fmla="*/ 554140 w 879455"/>
                <a:gd name="connsiteY45" fmla="*/ 53531 h 167831"/>
                <a:gd name="connsiteX46" fmla="*/ 562932 w 879455"/>
                <a:gd name="connsiteY46" fmla="*/ 88700 h 167831"/>
                <a:gd name="connsiteX47" fmla="*/ 571725 w 879455"/>
                <a:gd name="connsiteY47" fmla="*/ 115077 h 167831"/>
                <a:gd name="connsiteX48" fmla="*/ 650855 w 879455"/>
                <a:gd name="connsiteY48" fmla="*/ 123869 h 167831"/>
                <a:gd name="connsiteX49" fmla="*/ 738779 w 879455"/>
                <a:gd name="connsiteY49" fmla="*/ 115077 h 167831"/>
                <a:gd name="connsiteX50" fmla="*/ 747571 w 879455"/>
                <a:gd name="connsiteY50" fmla="*/ 88700 h 167831"/>
                <a:gd name="connsiteX51" fmla="*/ 773948 w 879455"/>
                <a:gd name="connsiteY51" fmla="*/ 71116 h 167831"/>
                <a:gd name="connsiteX52" fmla="*/ 782740 w 879455"/>
                <a:gd name="connsiteY52" fmla="*/ 35946 h 167831"/>
                <a:gd name="connsiteX53" fmla="*/ 747571 w 879455"/>
                <a:gd name="connsiteY53" fmla="*/ 27154 h 167831"/>
                <a:gd name="connsiteX54" fmla="*/ 712402 w 879455"/>
                <a:gd name="connsiteY54" fmla="*/ 35946 h 167831"/>
                <a:gd name="connsiteX55" fmla="*/ 773948 w 879455"/>
                <a:gd name="connsiteY55" fmla="*/ 27154 h 167831"/>
                <a:gd name="connsiteX56" fmla="*/ 809117 w 879455"/>
                <a:gd name="connsiteY56" fmla="*/ 18362 h 167831"/>
                <a:gd name="connsiteX57" fmla="*/ 861871 w 879455"/>
                <a:gd name="connsiteY57" fmla="*/ 27154 h 167831"/>
                <a:gd name="connsiteX58" fmla="*/ 879455 w 879455"/>
                <a:gd name="connsiteY58" fmla="*/ 53531 h 167831"/>
                <a:gd name="connsiteX59" fmla="*/ 853079 w 879455"/>
                <a:gd name="connsiteY59" fmla="*/ 167831 h 167831"/>
                <a:gd name="connsiteX60" fmla="*/ 844286 w 879455"/>
                <a:gd name="connsiteY60" fmla="*/ 141454 h 167831"/>
                <a:gd name="connsiteX61" fmla="*/ 861871 w 879455"/>
                <a:gd name="connsiteY61" fmla="*/ 115077 h 167831"/>
                <a:gd name="connsiteX62" fmla="*/ 791532 w 879455"/>
                <a:gd name="connsiteY62" fmla="*/ 62323 h 167831"/>
                <a:gd name="connsiteX63" fmla="*/ 738779 w 879455"/>
                <a:gd name="connsiteY63" fmla="*/ 71116 h 167831"/>
                <a:gd name="connsiteX64" fmla="*/ 721194 w 879455"/>
                <a:gd name="connsiteY64" fmla="*/ 97492 h 167831"/>
                <a:gd name="connsiteX65" fmla="*/ 765155 w 879455"/>
                <a:gd name="connsiteY65" fmla="*/ 106285 h 167831"/>
                <a:gd name="connsiteX66" fmla="*/ 791532 w 879455"/>
                <a:gd name="connsiteY66" fmla="*/ 88700 h 167831"/>
                <a:gd name="connsiteX67" fmla="*/ 835494 w 879455"/>
                <a:gd name="connsiteY67" fmla="*/ 71116 h 167831"/>
                <a:gd name="connsiteX68" fmla="*/ 694817 w 879455"/>
                <a:gd name="connsiteY68" fmla="*/ 27154 h 167831"/>
                <a:gd name="connsiteX69" fmla="*/ 633271 w 879455"/>
                <a:gd name="connsiteY69" fmla="*/ 53531 h 167831"/>
                <a:gd name="connsiteX70" fmla="*/ 606894 w 879455"/>
                <a:gd name="connsiteY70" fmla="*/ 62323 h 167831"/>
                <a:gd name="connsiteX71" fmla="*/ 589309 w 879455"/>
                <a:gd name="connsiteY71" fmla="*/ 53531 h 167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879455" h="167831">
                  <a:moveTo>
                    <a:pt x="61771" y="62323"/>
                  </a:moveTo>
                  <a:cubicBezTo>
                    <a:pt x="76425" y="76977"/>
                    <a:pt x="90136" y="92638"/>
                    <a:pt x="105732" y="106285"/>
                  </a:cubicBezTo>
                  <a:cubicBezTo>
                    <a:pt x="113684" y="113243"/>
                    <a:pt x="122658" y="128595"/>
                    <a:pt x="132109" y="123869"/>
                  </a:cubicBezTo>
                  <a:cubicBezTo>
                    <a:pt x="142917" y="118465"/>
                    <a:pt x="152009" y="93460"/>
                    <a:pt x="140902" y="88700"/>
                  </a:cubicBezTo>
                  <a:cubicBezTo>
                    <a:pt x="134737" y="86058"/>
                    <a:pt x="32106" y="103902"/>
                    <a:pt x="17809" y="106285"/>
                  </a:cubicBezTo>
                  <a:cubicBezTo>
                    <a:pt x="11948" y="94562"/>
                    <a:pt x="-1930" y="84044"/>
                    <a:pt x="225" y="71116"/>
                  </a:cubicBezTo>
                  <a:cubicBezTo>
                    <a:pt x="1962" y="60693"/>
                    <a:pt x="16044" y="53971"/>
                    <a:pt x="26602" y="53531"/>
                  </a:cubicBezTo>
                  <a:lnTo>
                    <a:pt x="211240" y="62323"/>
                  </a:lnTo>
                  <a:cubicBezTo>
                    <a:pt x="233372" y="117654"/>
                    <a:pt x="228439" y="146043"/>
                    <a:pt x="325540" y="97492"/>
                  </a:cubicBezTo>
                  <a:cubicBezTo>
                    <a:pt x="336661" y="91931"/>
                    <a:pt x="308604" y="79208"/>
                    <a:pt x="299163" y="71116"/>
                  </a:cubicBezTo>
                  <a:cubicBezTo>
                    <a:pt x="265289" y="42081"/>
                    <a:pt x="272387" y="47537"/>
                    <a:pt x="237617" y="35946"/>
                  </a:cubicBezTo>
                  <a:cubicBezTo>
                    <a:pt x="228825" y="38877"/>
                    <a:pt x="220508" y="44739"/>
                    <a:pt x="211240" y="44739"/>
                  </a:cubicBezTo>
                  <a:cubicBezTo>
                    <a:pt x="199156" y="44739"/>
                    <a:pt x="187690" y="39266"/>
                    <a:pt x="176071" y="35946"/>
                  </a:cubicBezTo>
                  <a:cubicBezTo>
                    <a:pt x="87817" y="10730"/>
                    <a:pt x="224416" y="45834"/>
                    <a:pt x="114525" y="18362"/>
                  </a:cubicBezTo>
                  <a:cubicBezTo>
                    <a:pt x="132110" y="12500"/>
                    <a:pt x="149297" y="-3718"/>
                    <a:pt x="167279" y="777"/>
                  </a:cubicBezTo>
                  <a:cubicBezTo>
                    <a:pt x="179002" y="3708"/>
                    <a:pt x="190829" y="6249"/>
                    <a:pt x="202448" y="9569"/>
                  </a:cubicBezTo>
                  <a:cubicBezTo>
                    <a:pt x="211359" y="12115"/>
                    <a:pt x="219737" y="16544"/>
                    <a:pt x="228825" y="18362"/>
                  </a:cubicBezTo>
                  <a:cubicBezTo>
                    <a:pt x="249146" y="22426"/>
                    <a:pt x="269856" y="24223"/>
                    <a:pt x="290371" y="27154"/>
                  </a:cubicBezTo>
                  <a:cubicBezTo>
                    <a:pt x="299163" y="35946"/>
                    <a:pt x="305203" y="48913"/>
                    <a:pt x="316748" y="53531"/>
                  </a:cubicBezTo>
                  <a:cubicBezTo>
                    <a:pt x="335989" y="61228"/>
                    <a:pt x="357973" y="58259"/>
                    <a:pt x="378294" y="62323"/>
                  </a:cubicBezTo>
                  <a:cubicBezTo>
                    <a:pt x="427868" y="72238"/>
                    <a:pt x="437115" y="76069"/>
                    <a:pt x="475009" y="88700"/>
                  </a:cubicBezTo>
                  <a:cubicBezTo>
                    <a:pt x="481459" y="79025"/>
                    <a:pt x="503527" y="50936"/>
                    <a:pt x="501386" y="35946"/>
                  </a:cubicBezTo>
                  <a:cubicBezTo>
                    <a:pt x="499533" y="22971"/>
                    <a:pt x="489663" y="12500"/>
                    <a:pt x="483802" y="777"/>
                  </a:cubicBezTo>
                  <a:cubicBezTo>
                    <a:pt x="442771" y="3708"/>
                    <a:pt x="400616" y="-408"/>
                    <a:pt x="360709" y="9569"/>
                  </a:cubicBezTo>
                  <a:cubicBezTo>
                    <a:pt x="350458" y="12132"/>
                    <a:pt x="350597" y="28474"/>
                    <a:pt x="343125" y="35946"/>
                  </a:cubicBezTo>
                  <a:cubicBezTo>
                    <a:pt x="335653" y="43418"/>
                    <a:pt x="325540" y="47669"/>
                    <a:pt x="316748" y="53531"/>
                  </a:cubicBezTo>
                  <a:cubicBezTo>
                    <a:pt x="337263" y="56462"/>
                    <a:pt x="359758" y="53055"/>
                    <a:pt x="378294" y="62323"/>
                  </a:cubicBezTo>
                  <a:cubicBezTo>
                    <a:pt x="386583" y="66468"/>
                    <a:pt x="382941" y="80411"/>
                    <a:pt x="387086" y="88700"/>
                  </a:cubicBezTo>
                  <a:cubicBezTo>
                    <a:pt x="412846" y="140221"/>
                    <a:pt x="403823" y="127842"/>
                    <a:pt x="448632" y="150246"/>
                  </a:cubicBezTo>
                  <a:cubicBezTo>
                    <a:pt x="463286" y="147315"/>
                    <a:pt x="479986" y="149477"/>
                    <a:pt x="492594" y="141454"/>
                  </a:cubicBezTo>
                  <a:cubicBezTo>
                    <a:pt x="513575" y="128103"/>
                    <a:pt x="545348" y="88700"/>
                    <a:pt x="545348" y="88700"/>
                  </a:cubicBezTo>
                  <a:cubicBezTo>
                    <a:pt x="539486" y="74046"/>
                    <a:pt x="540895" y="53494"/>
                    <a:pt x="527763" y="44739"/>
                  </a:cubicBezTo>
                  <a:cubicBezTo>
                    <a:pt x="517709" y="38036"/>
                    <a:pt x="496415" y="42067"/>
                    <a:pt x="492594" y="53531"/>
                  </a:cubicBezTo>
                  <a:cubicBezTo>
                    <a:pt x="485122" y="75947"/>
                    <a:pt x="498455" y="100423"/>
                    <a:pt x="501386" y="123869"/>
                  </a:cubicBezTo>
                  <a:cubicBezTo>
                    <a:pt x="519246" y="117916"/>
                    <a:pt x="549103" y="109346"/>
                    <a:pt x="562932" y="97492"/>
                  </a:cubicBezTo>
                  <a:cubicBezTo>
                    <a:pt x="574058" y="87955"/>
                    <a:pt x="580517" y="74046"/>
                    <a:pt x="589309" y="62323"/>
                  </a:cubicBezTo>
                  <a:cubicBezTo>
                    <a:pt x="636201" y="65254"/>
                    <a:pt x="683577" y="63788"/>
                    <a:pt x="729986" y="71116"/>
                  </a:cubicBezTo>
                  <a:cubicBezTo>
                    <a:pt x="740424" y="72764"/>
                    <a:pt x="746912" y="83974"/>
                    <a:pt x="756363" y="88700"/>
                  </a:cubicBezTo>
                  <a:cubicBezTo>
                    <a:pt x="764653" y="92845"/>
                    <a:pt x="792008" y="97492"/>
                    <a:pt x="782740" y="97492"/>
                  </a:cubicBezTo>
                  <a:cubicBezTo>
                    <a:pt x="753286" y="97492"/>
                    <a:pt x="724125" y="91631"/>
                    <a:pt x="694817" y="88700"/>
                  </a:cubicBezTo>
                  <a:cubicBezTo>
                    <a:pt x="671107" y="72894"/>
                    <a:pt x="669362" y="68390"/>
                    <a:pt x="642063" y="62323"/>
                  </a:cubicBezTo>
                  <a:cubicBezTo>
                    <a:pt x="624660" y="58456"/>
                    <a:pt x="571482" y="53531"/>
                    <a:pt x="589309" y="53531"/>
                  </a:cubicBezTo>
                  <a:cubicBezTo>
                    <a:pt x="610033" y="53531"/>
                    <a:pt x="630340" y="59392"/>
                    <a:pt x="650855" y="62323"/>
                  </a:cubicBezTo>
                  <a:cubicBezTo>
                    <a:pt x="656717" y="53531"/>
                    <a:pt x="673166" y="45398"/>
                    <a:pt x="668440" y="35946"/>
                  </a:cubicBezTo>
                  <a:cubicBezTo>
                    <a:pt x="664295" y="27656"/>
                    <a:pt x="651223" y="43330"/>
                    <a:pt x="642063" y="44739"/>
                  </a:cubicBezTo>
                  <a:cubicBezTo>
                    <a:pt x="612952" y="49218"/>
                    <a:pt x="583448" y="50600"/>
                    <a:pt x="554140" y="53531"/>
                  </a:cubicBezTo>
                  <a:cubicBezTo>
                    <a:pt x="557071" y="65254"/>
                    <a:pt x="559612" y="77081"/>
                    <a:pt x="562932" y="88700"/>
                  </a:cubicBezTo>
                  <a:cubicBezTo>
                    <a:pt x="565478" y="97611"/>
                    <a:pt x="563120" y="111635"/>
                    <a:pt x="571725" y="115077"/>
                  </a:cubicBezTo>
                  <a:cubicBezTo>
                    <a:pt x="596366" y="124933"/>
                    <a:pt x="624478" y="120938"/>
                    <a:pt x="650855" y="123869"/>
                  </a:cubicBezTo>
                  <a:cubicBezTo>
                    <a:pt x="680163" y="120938"/>
                    <a:pt x="711098" y="125143"/>
                    <a:pt x="738779" y="115077"/>
                  </a:cubicBezTo>
                  <a:cubicBezTo>
                    <a:pt x="747489" y="111910"/>
                    <a:pt x="741781" y="95937"/>
                    <a:pt x="747571" y="88700"/>
                  </a:cubicBezTo>
                  <a:cubicBezTo>
                    <a:pt x="754172" y="80449"/>
                    <a:pt x="765156" y="76977"/>
                    <a:pt x="773948" y="71116"/>
                  </a:cubicBezTo>
                  <a:cubicBezTo>
                    <a:pt x="776879" y="59393"/>
                    <a:pt x="788957" y="46308"/>
                    <a:pt x="782740" y="35946"/>
                  </a:cubicBezTo>
                  <a:cubicBezTo>
                    <a:pt x="776523" y="25584"/>
                    <a:pt x="759655" y="27154"/>
                    <a:pt x="747571" y="27154"/>
                  </a:cubicBezTo>
                  <a:cubicBezTo>
                    <a:pt x="735487" y="27154"/>
                    <a:pt x="700318" y="35946"/>
                    <a:pt x="712402" y="35946"/>
                  </a:cubicBezTo>
                  <a:cubicBezTo>
                    <a:pt x="733126" y="35946"/>
                    <a:pt x="753559" y="30861"/>
                    <a:pt x="773948" y="27154"/>
                  </a:cubicBezTo>
                  <a:cubicBezTo>
                    <a:pt x="785837" y="24992"/>
                    <a:pt x="797394" y="21293"/>
                    <a:pt x="809117" y="18362"/>
                  </a:cubicBezTo>
                  <a:cubicBezTo>
                    <a:pt x="826702" y="21293"/>
                    <a:pt x="845926" y="19181"/>
                    <a:pt x="861871" y="27154"/>
                  </a:cubicBezTo>
                  <a:cubicBezTo>
                    <a:pt x="871322" y="31880"/>
                    <a:pt x="879455" y="42964"/>
                    <a:pt x="879455" y="53531"/>
                  </a:cubicBezTo>
                  <a:cubicBezTo>
                    <a:pt x="879455" y="92335"/>
                    <a:pt x="865306" y="131149"/>
                    <a:pt x="853079" y="167831"/>
                  </a:cubicBezTo>
                  <a:cubicBezTo>
                    <a:pt x="850148" y="159039"/>
                    <a:pt x="842762" y="150596"/>
                    <a:pt x="844286" y="141454"/>
                  </a:cubicBezTo>
                  <a:cubicBezTo>
                    <a:pt x="846023" y="131031"/>
                    <a:pt x="864434" y="125329"/>
                    <a:pt x="861871" y="115077"/>
                  </a:cubicBezTo>
                  <a:cubicBezTo>
                    <a:pt x="850480" y="69512"/>
                    <a:pt x="824735" y="70624"/>
                    <a:pt x="791532" y="62323"/>
                  </a:cubicBezTo>
                  <a:cubicBezTo>
                    <a:pt x="773948" y="65254"/>
                    <a:pt x="754724" y="63144"/>
                    <a:pt x="738779" y="71116"/>
                  </a:cubicBezTo>
                  <a:cubicBezTo>
                    <a:pt x="729328" y="75842"/>
                    <a:pt x="714854" y="89038"/>
                    <a:pt x="721194" y="97492"/>
                  </a:cubicBezTo>
                  <a:cubicBezTo>
                    <a:pt x="730160" y="109447"/>
                    <a:pt x="750501" y="103354"/>
                    <a:pt x="765155" y="106285"/>
                  </a:cubicBezTo>
                  <a:cubicBezTo>
                    <a:pt x="773947" y="100423"/>
                    <a:pt x="781280" y="91263"/>
                    <a:pt x="791532" y="88700"/>
                  </a:cubicBezTo>
                  <a:cubicBezTo>
                    <a:pt x="857355" y="72244"/>
                    <a:pt x="907938" y="89226"/>
                    <a:pt x="835494" y="71116"/>
                  </a:cubicBezTo>
                  <a:cubicBezTo>
                    <a:pt x="804901" y="-20662"/>
                    <a:pt x="836398" y="17041"/>
                    <a:pt x="694817" y="27154"/>
                  </a:cubicBezTo>
                  <a:cubicBezTo>
                    <a:pt x="654662" y="53924"/>
                    <a:pt x="682949" y="39338"/>
                    <a:pt x="633271" y="53531"/>
                  </a:cubicBezTo>
                  <a:cubicBezTo>
                    <a:pt x="624360" y="56077"/>
                    <a:pt x="616162" y="62323"/>
                    <a:pt x="606894" y="62323"/>
                  </a:cubicBezTo>
                  <a:cubicBezTo>
                    <a:pt x="600341" y="62323"/>
                    <a:pt x="595171" y="56462"/>
                    <a:pt x="589309" y="53531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/>
          <p:cNvGrpSpPr/>
          <p:nvPr/>
        </p:nvGrpSpPr>
        <p:grpSpPr>
          <a:xfrm>
            <a:off x="4569072" y="4743538"/>
            <a:ext cx="2409092" cy="722053"/>
            <a:chOff x="5762051" y="2766997"/>
            <a:chExt cx="2409092" cy="722053"/>
          </a:xfrm>
        </p:grpSpPr>
        <p:sp>
          <p:nvSpPr>
            <p:cNvPr id="87" name="직사각형 86"/>
            <p:cNvSpPr/>
            <p:nvPr/>
          </p:nvSpPr>
          <p:spPr>
            <a:xfrm>
              <a:off x="5762051" y="3190111"/>
              <a:ext cx="2409092" cy="2989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wafer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8" name="모서리가 둥근 직사각형 87"/>
            <p:cNvSpPr/>
            <p:nvPr/>
          </p:nvSpPr>
          <p:spPr>
            <a:xfrm>
              <a:off x="5762051" y="2983021"/>
              <a:ext cx="2409092" cy="201333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ko-KR" dirty="0" smtClean="0">
                  <a:solidFill>
                    <a:schemeClr val="tx1"/>
                  </a:solidFill>
                </a:rPr>
                <a:t>Al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2</a:t>
              </a:r>
              <a:r>
                <a:rPr lang="ko-KR" altLang="ko-KR" dirty="0" smtClean="0">
                  <a:solidFill>
                    <a:schemeClr val="tx1"/>
                  </a:solidFill>
                </a:rPr>
                <a:t>O</a:t>
              </a:r>
              <a:r>
                <a:rPr lang="ko-KR" altLang="ko-KR" baseline="-25000" dirty="0" smtClean="0">
                  <a:solidFill>
                    <a:schemeClr val="tx1"/>
                  </a:solidFill>
                </a:rPr>
                <a:t>3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9" name="직사각형 88">
              <a:extLst>
                <a:ext uri="{FF2B5EF4-FFF2-40B4-BE49-F238E27FC236}">
                  <a16:creationId xmlns="" xmlns:a16="http://schemas.microsoft.com/office/drawing/2014/main" id="{653FB4CF-FF51-4BE4-BAD4-214DB19A83B5}"/>
                </a:ext>
              </a:extLst>
            </p:cNvPr>
            <p:cNvSpPr/>
            <p:nvPr/>
          </p:nvSpPr>
          <p:spPr>
            <a:xfrm>
              <a:off x="6028768" y="2766997"/>
              <a:ext cx="504056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/>
                <a:t>Al</a:t>
              </a:r>
              <a:endParaRPr lang="ko-KR" altLang="en-US" dirty="0"/>
            </a:p>
          </p:txBody>
        </p:sp>
        <p:sp>
          <p:nvSpPr>
            <p:cNvPr id="90" name="직사각형 89">
              <a:extLst>
                <a:ext uri="{FF2B5EF4-FFF2-40B4-BE49-F238E27FC236}">
                  <a16:creationId xmlns="" xmlns:a16="http://schemas.microsoft.com/office/drawing/2014/main" id="{8A18D637-9F6D-44F4-AF43-76D7E59FB82A}"/>
                </a:ext>
              </a:extLst>
            </p:cNvPr>
            <p:cNvSpPr/>
            <p:nvPr/>
          </p:nvSpPr>
          <p:spPr>
            <a:xfrm>
              <a:off x="7412093" y="2766997"/>
              <a:ext cx="504056" cy="2160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dirty="0" smtClean="0"/>
                <a:t>Al</a:t>
              </a:r>
              <a:endParaRPr lang="en-US" altLang="ko-KR" dirty="0"/>
            </a:p>
          </p:txBody>
        </p:sp>
      </p:grpSp>
      <p:sp>
        <p:nvSpPr>
          <p:cNvPr id="91" name="TextBox 90"/>
          <p:cNvSpPr txBox="1"/>
          <p:nvPr/>
        </p:nvSpPr>
        <p:spPr>
          <a:xfrm>
            <a:off x="761746" y="5486064"/>
            <a:ext cx="2476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Hard baking</a:t>
            </a:r>
          </a:p>
          <a:p>
            <a:r>
              <a:rPr lang="en-US" altLang="ko-KR" dirty="0" smtClean="0"/>
              <a:t>300° 1hour</a:t>
            </a:r>
            <a:endParaRPr lang="ko-KR" alt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4569072" y="5486064"/>
            <a:ext cx="25439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Sputtering</a:t>
            </a:r>
          </a:p>
          <a:p>
            <a:r>
              <a:rPr lang="en-US" altLang="ko-KR" dirty="0" smtClean="0"/>
              <a:t>Pre sputter 300sec</a:t>
            </a:r>
          </a:p>
          <a:p>
            <a:r>
              <a:rPr lang="en-US" altLang="ko-KR" dirty="0" smtClean="0"/>
              <a:t>Sputter      600sec</a:t>
            </a:r>
            <a:endParaRPr lang="ko-KR" altLang="en-US" dirty="0"/>
          </a:p>
        </p:txBody>
      </p:sp>
      <p:sp>
        <p:nvSpPr>
          <p:cNvPr id="93" name="오른쪽 화살표 92"/>
          <p:cNvSpPr/>
          <p:nvPr/>
        </p:nvSpPr>
        <p:spPr>
          <a:xfrm>
            <a:off x="3603838" y="4979777"/>
            <a:ext cx="659416" cy="46116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4" name="오른쪽 화살표 93"/>
          <p:cNvSpPr/>
          <p:nvPr/>
        </p:nvSpPr>
        <p:spPr>
          <a:xfrm>
            <a:off x="39569" y="4970984"/>
            <a:ext cx="659416" cy="461165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5" name="직선 연결선 94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6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4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FFD07AA-84B9-414E-9620-37331764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Result</a:t>
            </a:r>
            <a:endParaRPr lang="ko-KR" altLang="en-US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400834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75453"/>
              </p:ext>
            </p:extLst>
          </p:nvPr>
        </p:nvGraphicFramePr>
        <p:xfrm>
          <a:off x="985715" y="1554933"/>
          <a:ext cx="10783572" cy="4749152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37677"/>
                <a:gridCol w="3081965"/>
                <a:gridCol w="3081965"/>
                <a:gridCol w="3081965"/>
              </a:tblGrid>
              <a:tr h="82488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500rpm</a:t>
                      </a:r>
                      <a:endParaRPr lang="ko-KR" alt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1000rpm</a:t>
                      </a:r>
                      <a:endParaRPr lang="ko-KR" alt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 smtClean="0"/>
                        <a:t>1500rpm</a:t>
                      </a:r>
                      <a:endParaRPr lang="ko-KR" alt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4266">
                <a:tc>
                  <a:txBody>
                    <a:bodyPr/>
                    <a:lstStyle/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endParaRPr lang="en-US" altLang="ko-KR" sz="1800" u="none" strike="noStrike" kern="1200" dirty="0" smtClean="0">
                        <a:effectLst/>
                      </a:endParaRPr>
                    </a:p>
                    <a:p>
                      <a:pPr algn="ctr" latinLnBrk="1"/>
                      <a:r>
                        <a:rPr lang="en-US" altLang="ko-KR" sz="2800" u="none" strike="noStrike" kern="1200" dirty="0" smtClean="0">
                          <a:effectLst/>
                        </a:rPr>
                        <a:t>Coating state</a:t>
                      </a:r>
                      <a:endParaRPr lang="ko-KR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654" y="2743201"/>
            <a:ext cx="2700000" cy="32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143" y="2743201"/>
            <a:ext cx="2700000" cy="32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815" y="2743201"/>
            <a:ext cx="2700000" cy="32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7</a:t>
            </a:fld>
            <a:endParaRPr lang="ko-KR" alt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1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FFD07AA-84B9-414E-9620-37331764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/>
              <a:t>Result</a:t>
            </a:r>
            <a:endParaRPr lang="ko-KR" altLang="en-US" b="1" dirty="0"/>
          </a:p>
        </p:txBody>
      </p:sp>
      <p:cxnSp>
        <p:nvCxnSpPr>
          <p:cNvPr id="6" name="직선 연결선 5"/>
          <p:cNvCxnSpPr/>
          <p:nvPr/>
        </p:nvCxnSpPr>
        <p:spPr>
          <a:xfrm>
            <a:off x="400834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8</a:t>
            </a:fld>
            <a:endParaRPr lang="ko-KR" altLang="en-US" sz="2800">
              <a:solidFill>
                <a:schemeClr val="tx1"/>
              </a:solidFill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433824"/>
              </p:ext>
            </p:extLst>
          </p:nvPr>
        </p:nvGraphicFramePr>
        <p:xfrm>
          <a:off x="537308" y="1660443"/>
          <a:ext cx="10778393" cy="4604826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423377"/>
                <a:gridCol w="2338754"/>
                <a:gridCol w="2338754"/>
                <a:gridCol w="2338754"/>
                <a:gridCol w="2338754"/>
              </a:tblGrid>
              <a:tr h="581595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dirty="0" smtClean="0"/>
                        <a:t>100°C</a:t>
                      </a:r>
                      <a:endParaRPr lang="ko-KR" altLang="en-US" sz="2000" dirty="0" smtClean="0"/>
                    </a:p>
                    <a:p>
                      <a:pPr algn="ctr" latinLnBrk="1"/>
                      <a:endParaRPr lang="ko-KR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200°C</a:t>
                      </a:r>
                      <a:endParaRPr lang="ko-KR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300°C</a:t>
                      </a:r>
                      <a:endParaRPr lang="ko-KR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400°C</a:t>
                      </a:r>
                      <a:endParaRPr lang="ko-KR" alt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951893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I-V</a:t>
                      </a:r>
                      <a:r>
                        <a:rPr lang="en-US" altLang="ko-KR" baseline="0" dirty="0" smtClean="0"/>
                        <a:t> Leakage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1893">
                <a:tc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I-V</a:t>
                      </a:r>
                    </a:p>
                    <a:p>
                      <a:pPr algn="ctr" latinLnBrk="1"/>
                      <a:r>
                        <a:rPr lang="en-US" altLang="ko-KR" dirty="0" smtClean="0"/>
                        <a:t>Breakdown</a:t>
                      </a:r>
                      <a:r>
                        <a:rPr lang="en-US" altLang="ko-KR" baseline="0" dirty="0" smtClean="0"/>
                        <a:t> voltage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개체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425942"/>
              </p:ext>
            </p:extLst>
          </p:nvPr>
        </p:nvGraphicFramePr>
        <p:xfrm>
          <a:off x="1963980" y="2523149"/>
          <a:ext cx="2541441" cy="1767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Graph" r:id="rId3" imgW="4170240" imgH="2900160" progId="Origin50.Graph">
                  <p:embed/>
                </p:oleObj>
              </mc:Choice>
              <mc:Fallback>
                <p:oleObj name="Graph" r:id="rId3" imgW="4170240" imgH="290016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980" y="2523149"/>
                        <a:ext cx="2541441" cy="17674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개체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343076"/>
              </p:ext>
            </p:extLst>
          </p:nvPr>
        </p:nvGraphicFramePr>
        <p:xfrm>
          <a:off x="4225680" y="2497016"/>
          <a:ext cx="2541591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Graph" r:id="rId5" imgW="4170240" imgH="2900160" progId="Origin50.Graph">
                  <p:embed/>
                </p:oleObj>
              </mc:Choice>
              <mc:Fallback>
                <p:oleObj name="Graph" r:id="rId5" imgW="4170240" imgH="290016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680" y="2497016"/>
                        <a:ext cx="2541591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개체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6726692"/>
              </p:ext>
            </p:extLst>
          </p:nvPr>
        </p:nvGraphicFramePr>
        <p:xfrm>
          <a:off x="1813048" y="4346454"/>
          <a:ext cx="2531932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Graph" r:id="rId7" imgW="4153814" imgH="2901696" progId="Origin50.Graph">
                  <p:embed/>
                </p:oleObj>
              </mc:Choice>
              <mc:Fallback>
                <p:oleObj name="Graph" r:id="rId7" imgW="4153814" imgH="2901696" progId="Origin50.Graph">
                  <p:embed/>
                  <p:pic>
                    <p:nvPicPr>
                      <p:cNvPr id="0" name="개체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048" y="4346454"/>
                        <a:ext cx="2531932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개체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56930"/>
              </p:ext>
            </p:extLst>
          </p:nvPr>
        </p:nvGraphicFramePr>
        <p:xfrm>
          <a:off x="4164258" y="4320076"/>
          <a:ext cx="2542209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Graph" r:id="rId9" imgW="4169664" imgH="2900477" progId="Origin50.Graph">
                  <p:embed/>
                </p:oleObj>
              </mc:Choice>
              <mc:Fallback>
                <p:oleObj name="Graph" r:id="rId9" imgW="4169664" imgH="2900477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4258" y="4320076"/>
                        <a:ext cx="2542209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개체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574778"/>
              </p:ext>
            </p:extLst>
          </p:nvPr>
        </p:nvGraphicFramePr>
        <p:xfrm>
          <a:off x="6519496" y="4320077"/>
          <a:ext cx="2542210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Graph" r:id="rId11" imgW="4169664" imgH="2900477" progId="Origin50.Graph">
                  <p:embed/>
                </p:oleObj>
              </mc:Choice>
              <mc:Fallback>
                <p:oleObj name="Graph" r:id="rId11" imgW="4169664" imgH="2900477" progId="Origin50.Graph">
                  <p:embed/>
                  <p:pic>
                    <p:nvPicPr>
                      <p:cNvPr id="0" name="개체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496" y="4320077"/>
                        <a:ext cx="2542210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개체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701454"/>
              </p:ext>
            </p:extLst>
          </p:nvPr>
        </p:nvGraphicFramePr>
        <p:xfrm>
          <a:off x="8865821" y="4320076"/>
          <a:ext cx="2542210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Graph" r:id="rId13" imgW="4169664" imgH="2900477" progId="Origin50.Graph">
                  <p:embed/>
                </p:oleObj>
              </mc:Choice>
              <mc:Fallback>
                <p:oleObj name="Graph" r:id="rId13" imgW="4169664" imgH="2900477" progId="Origin50.Graph">
                  <p:embed/>
                  <p:pic>
                    <p:nvPicPr>
                      <p:cNvPr id="0" name="개체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821" y="4320076"/>
                        <a:ext cx="2542210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개체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77345"/>
              </p:ext>
            </p:extLst>
          </p:nvPr>
        </p:nvGraphicFramePr>
        <p:xfrm>
          <a:off x="6548194" y="2513746"/>
          <a:ext cx="2541590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Graph" r:id="rId15" imgW="4170240" imgH="2900160" progId="Origin50.Graph">
                  <p:embed/>
                </p:oleObj>
              </mc:Choice>
              <mc:Fallback>
                <p:oleObj name="Graph" r:id="rId15" imgW="4170240" imgH="290016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8194" y="2513746"/>
                        <a:ext cx="2541590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개체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4016"/>
              </p:ext>
            </p:extLst>
          </p:nvPr>
        </p:nvGraphicFramePr>
        <p:xfrm>
          <a:off x="8918209" y="2468318"/>
          <a:ext cx="2541590" cy="176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Graph" r:id="rId17" imgW="4170240" imgH="2900160" progId="Origin50.Graph">
                  <p:embed/>
                </p:oleObj>
              </mc:Choice>
              <mc:Fallback>
                <p:oleObj name="Graph" r:id="rId17" imgW="4170240" imgH="2900160" progId="Origin50.Graph">
                  <p:embed/>
                  <p:pic>
                    <p:nvPicPr>
                      <p:cNvPr id="0" name="개체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8209" y="2468318"/>
                        <a:ext cx="2541590" cy="176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446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/>
              <a:t>Conclusion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In this experiment, insulation film was made using an aluminum oxide solution and the characteristics were compared according to </a:t>
            </a:r>
            <a:r>
              <a:rPr lang="en-US" altLang="ko-KR" dirty="0" smtClean="0"/>
              <a:t>RPM </a:t>
            </a:r>
            <a:r>
              <a:rPr lang="en-US" altLang="ko-KR" dirty="0"/>
              <a:t>and </a:t>
            </a:r>
            <a:r>
              <a:rPr lang="en-US" altLang="ko-KR" dirty="0" smtClean="0"/>
              <a:t>hard </a:t>
            </a:r>
            <a:r>
              <a:rPr lang="en-US" altLang="ko-KR" dirty="0"/>
              <a:t>baking temperature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The </a:t>
            </a:r>
            <a:r>
              <a:rPr lang="en-US" altLang="ko-KR" dirty="0"/>
              <a:t>leakage current was improved according to the hard baking temperature and the breakdown voltage was increased from around 100V to 140V.</a:t>
            </a:r>
            <a:endParaRPr lang="en-US" altLang="ko-KR" dirty="0" smtClean="0"/>
          </a:p>
          <a:p>
            <a:r>
              <a:rPr lang="en-US" altLang="ko-KR" dirty="0"/>
              <a:t>400 degree hard baking and 1500 RPM coating conditions gave the best performance and we saw the potential for them to be applied </a:t>
            </a:r>
            <a:r>
              <a:rPr lang="en-US" altLang="ko-KR" dirty="0" smtClean="0"/>
              <a:t>to </a:t>
            </a:r>
            <a:r>
              <a:rPr lang="en-US" altLang="ko-KR" dirty="0"/>
              <a:t>a gate </a:t>
            </a:r>
            <a:r>
              <a:rPr lang="en-US" altLang="ko-KR" dirty="0" smtClean="0"/>
              <a:t>insulator.</a:t>
            </a:r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369277" y="1450731"/>
            <a:ext cx="113684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724400" y="6492875"/>
            <a:ext cx="2743200" cy="365125"/>
          </a:xfrm>
        </p:spPr>
        <p:txBody>
          <a:bodyPr/>
          <a:lstStyle/>
          <a:p>
            <a:pPr algn="ctr"/>
            <a:fld id="{DB2AC2A8-026C-4C24-918B-72A98D0C64C3}" type="slidenum">
              <a:rPr lang="ko-KR" altLang="en-US" sz="2800" smtClean="0">
                <a:solidFill>
                  <a:schemeClr val="tx1"/>
                </a:solidFill>
              </a:rPr>
              <a:pPr algn="ctr"/>
              <a:t>9</a:t>
            </a:fld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7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</TotalTime>
  <Words>263</Words>
  <Application>Microsoft Office PowerPoint</Application>
  <PresentationFormat>사용자 지정</PresentationFormat>
  <Paragraphs>111</Paragraphs>
  <Slides>10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2" baseType="lpstr">
      <vt:lpstr>Office 테마</vt:lpstr>
      <vt:lpstr>Graph</vt:lpstr>
      <vt:lpstr>Insulator Characteristics of Solution Al2O3</vt:lpstr>
      <vt:lpstr>Contents</vt:lpstr>
      <vt:lpstr>Solution process</vt:lpstr>
      <vt:lpstr>Solution Selection(Al2O3)</vt:lpstr>
      <vt:lpstr>Experiment</vt:lpstr>
      <vt:lpstr>Experiment</vt:lpstr>
      <vt:lpstr>Result</vt:lpstr>
      <vt:lpstr>Result</vt:lpstr>
      <vt:lpstr>Conclusion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Aluminum oxide solution</dc:title>
  <dc:creator>cd124</dc:creator>
  <cp:lastModifiedBy>cd124</cp:lastModifiedBy>
  <cp:revision>58</cp:revision>
  <dcterms:created xsi:type="dcterms:W3CDTF">2018-01-02T15:31:28Z</dcterms:created>
  <dcterms:modified xsi:type="dcterms:W3CDTF">2018-01-11T15:36:21Z</dcterms:modified>
</cp:coreProperties>
</file>