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4" r:id="rId3"/>
    <p:sldId id="272" r:id="rId4"/>
    <p:sldId id="256" r:id="rId5"/>
    <p:sldId id="261" r:id="rId6"/>
    <p:sldId id="273" r:id="rId7"/>
    <p:sldId id="263" r:id="rId8"/>
    <p:sldId id="265" r:id="rId9"/>
    <p:sldId id="274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62" r:id="rId19"/>
    <p:sldId id="276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5" autoAdjust="0"/>
    <p:restoredTop sz="78074" autoAdjust="0"/>
  </p:normalViewPr>
  <p:slideViewPr>
    <p:cSldViewPr snapToGrid="0">
      <p:cViewPr varScale="1">
        <p:scale>
          <a:sx n="90" d="100"/>
          <a:sy n="90" d="100"/>
        </p:scale>
        <p:origin x="22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5B8BB-6178-470E-95FD-70D8125D2C9C}" type="datetimeFigureOut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BCD0A-6580-4E9F-8036-3792A29333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97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My topic is ~ that is for my graduation.</a:t>
            </a:r>
          </a:p>
          <a:p>
            <a:r>
              <a:rPr lang="en-US" altLang="ko-KR" dirty="0" smtClean="0"/>
              <a:t>Actually, I already</a:t>
            </a:r>
            <a:r>
              <a:rPr lang="en-US" altLang="ko-KR" baseline="0" dirty="0" smtClean="0"/>
              <a:t> presented about this topic.</a:t>
            </a:r>
          </a:p>
          <a:p>
            <a:r>
              <a:rPr lang="en-US" altLang="ko-KR" baseline="0" dirty="0" smtClean="0"/>
              <a:t>So I summarized my finally data.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069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You can see the FTIR results about various hard-bake temperature.</a:t>
            </a:r>
          </a:p>
          <a:p>
            <a:r>
              <a:rPr lang="en-US" altLang="ko-KR" baseline="0" dirty="0" smtClean="0"/>
              <a:t>915 wavenumber peak means epoxy ring which means uncompleted polymerization.</a:t>
            </a:r>
          </a:p>
          <a:p>
            <a:r>
              <a:rPr lang="en-US" altLang="ko-KR" baseline="0" dirty="0" smtClean="0"/>
              <a:t>The peak is very small but we can see the peak when the hard-bake temperature is 95 degree C.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But the crack was generated by excessive polymerization which is identified with SEM.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61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page shows</a:t>
            </a:r>
            <a:r>
              <a:rPr lang="en-US" altLang="ko-KR" baseline="0" dirty="0" smtClean="0"/>
              <a:t> the C-V characteristics as various hard-bake temperature.</a:t>
            </a:r>
          </a:p>
          <a:p>
            <a:r>
              <a:rPr lang="en-US" altLang="ko-KR" baseline="0" dirty="0" smtClean="0"/>
              <a:t>You can see the highest dielectric constant at 155 degree C with C-V curve.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And we can compare amount of defects in interface or bulk.</a:t>
            </a:r>
          </a:p>
          <a:p>
            <a:r>
              <a:rPr lang="en-US" altLang="ko-KR" baseline="0" dirty="0" smtClean="0"/>
              <a:t>Inflection voltage and hysteresis of C-V curve means that the defects in interface and bulk was decreased.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03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This crack influence to breakdown voltages too.</a:t>
            </a:r>
          </a:p>
          <a:p>
            <a:r>
              <a:rPr lang="en-US" altLang="ko-KR" baseline="0" dirty="0" smtClean="0"/>
              <a:t>The breakdown voltage was increased as increasing hard-bake temperature from 95 to 155 degree C,</a:t>
            </a:r>
          </a:p>
          <a:p>
            <a:r>
              <a:rPr lang="en-US" altLang="ko-KR" baseline="0" dirty="0" smtClean="0"/>
              <a:t>But this was decreased at 185 degree C.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 TFT characteristics with SU-8 gate insulator was shown here.</a:t>
            </a:r>
          </a:p>
          <a:p>
            <a:r>
              <a:rPr lang="en-US" altLang="ko-KR" baseline="0" dirty="0" smtClean="0"/>
              <a:t>You can see that Off current by Leakage current was decreased effectively.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74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100" dirty="0" smtClean="0"/>
              <a:t>I calculated some parameters from TFT</a:t>
            </a:r>
            <a:r>
              <a:rPr lang="en-US" altLang="ko-KR" sz="1100" baseline="0" dirty="0" smtClean="0"/>
              <a:t> characteristics.</a:t>
            </a:r>
          </a:p>
          <a:p>
            <a:r>
              <a:rPr lang="en-US" altLang="ko-KR" sz="1100" dirty="0" smtClean="0"/>
              <a:t>Totally, The</a:t>
            </a:r>
            <a:r>
              <a:rPr lang="en-US" altLang="ko-KR" sz="1100" baseline="0" dirty="0" smtClean="0"/>
              <a:t> switching characteristics of TFT is the highest when the hard-bake temperature is 155 degree C.</a:t>
            </a:r>
          </a:p>
          <a:p>
            <a:r>
              <a:rPr lang="en-US" altLang="ko-KR" sz="1100" baseline="0" dirty="0" smtClean="0"/>
              <a:t>So I decided process condition to 155 degree C for next experiment.</a:t>
            </a:r>
            <a:endParaRPr lang="ko-KR" altLang="en-US" sz="1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678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</a:t>
            </a:r>
            <a:r>
              <a:rPr lang="en-US" altLang="ko-KR" baseline="0" dirty="0" smtClean="0"/>
              <a:t> measured FTIR to analysis polymerization as exposure time, again.</a:t>
            </a:r>
          </a:p>
          <a:p>
            <a:r>
              <a:rPr lang="en-US" altLang="ko-KR" baseline="0" dirty="0" smtClean="0"/>
              <a:t>As the results, I think that SU-8 need to more exposure than 20 s to polymerization.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Also, breakdown voltage was increased as increasing exposure time,</a:t>
            </a:r>
          </a:p>
          <a:p>
            <a:r>
              <a:rPr lang="en-US" altLang="ko-KR" baseline="0" dirty="0" smtClean="0"/>
              <a:t>but it was decreased again at 40s.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This results was influenced by concentration of hydrogen ion, not crack.</a:t>
            </a:r>
          </a:p>
          <a:p>
            <a:r>
              <a:rPr lang="en-US" altLang="ko-KR" baseline="0" dirty="0" smtClean="0"/>
              <a:t>When the exposure was applied on SU-8, hydrogen ion for cross-linking was generated.</a:t>
            </a:r>
          </a:p>
          <a:p>
            <a:r>
              <a:rPr lang="en-US" altLang="ko-KR" baseline="0" dirty="0" smtClean="0"/>
              <a:t>However, too many hydrogen ion will be defect.</a:t>
            </a:r>
          </a:p>
          <a:p>
            <a:r>
              <a:rPr lang="en-US" altLang="ko-KR" baseline="0" dirty="0" smtClean="0"/>
              <a:t>So we should control concentration with exposure.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627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Then,</a:t>
            </a:r>
            <a:r>
              <a:rPr lang="en-US" altLang="ko-KR" baseline="0" dirty="0" smtClean="0"/>
              <a:t> you can see that the highest dielectric constant was shown at exposure 30s.</a:t>
            </a:r>
          </a:p>
          <a:p>
            <a:r>
              <a:rPr lang="en-US" altLang="ko-KR" baseline="0" dirty="0" smtClean="0"/>
              <a:t>Also, hysteresis by bulk defects was increased as increasing exposure time.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 analysis that it make the shift of threshold voltage in TFT.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639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That</a:t>
            </a:r>
            <a:r>
              <a:rPr lang="en-US" altLang="ko-KR" baseline="0" dirty="0" smtClean="0"/>
              <a:t> is transfer curve.</a:t>
            </a:r>
          </a:p>
          <a:p>
            <a:r>
              <a:rPr lang="en-US" altLang="ko-KR" baseline="0" dirty="0" smtClean="0"/>
              <a:t>You can see the threshold voltage shift and increasing On current by leakage current.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Therefore, mobility was increased, because Leakage current influence both On and Off current.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Totally, The</a:t>
            </a:r>
            <a:r>
              <a:rPr lang="en-US" altLang="ko-KR" sz="1200" baseline="0" dirty="0" smtClean="0"/>
              <a:t> switching characteristics of TFT is the highest when the exposure time is 30s.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41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71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100" dirty="0" smtClean="0"/>
              <a:t>I summarized about this</a:t>
            </a:r>
            <a:r>
              <a:rPr lang="en-US" altLang="ko-KR" sz="1100" baseline="0" dirty="0" smtClean="0"/>
              <a:t> topic.</a:t>
            </a:r>
          </a:p>
          <a:p>
            <a:r>
              <a:rPr lang="en-US" altLang="ko-KR" sz="1100" baseline="0" dirty="0" smtClean="0"/>
              <a:t>please check one more about this experiment,</a:t>
            </a:r>
          </a:p>
          <a:p>
            <a:r>
              <a:rPr lang="en-US" altLang="ko-KR" sz="1100" dirty="0" smtClean="0"/>
              <a:t>The optimized ~</a:t>
            </a:r>
            <a:endParaRPr lang="ko-KR" altLang="en-US" sz="1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9298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01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You can see the contents.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6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Maybe, everyone already know introduction.</a:t>
            </a:r>
          </a:p>
          <a:p>
            <a:r>
              <a:rPr lang="en-US" altLang="ko-KR" dirty="0" smtClean="0"/>
              <a:t>So I will explain very simply.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2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800" dirty="0" smtClean="0"/>
              <a:t>This table shows the performance of various main TFT.</a:t>
            </a:r>
          </a:p>
          <a:p>
            <a:r>
              <a:rPr lang="en-US" altLang="ko-KR" sz="800" dirty="0" smtClean="0"/>
              <a:t>You know some advantages of oxide semiconductor</a:t>
            </a:r>
            <a:r>
              <a:rPr lang="en-US" altLang="ko-KR" sz="800" baseline="0" dirty="0" smtClean="0"/>
              <a:t> like a-IGZO.</a:t>
            </a:r>
          </a:p>
          <a:p>
            <a:r>
              <a:rPr lang="en-US" altLang="ko-KR" sz="800" baseline="0" dirty="0" smtClean="0"/>
              <a:t>Next is advantages of top gate structure.</a:t>
            </a:r>
          </a:p>
          <a:p>
            <a:r>
              <a:rPr lang="en-US" altLang="ko-KR" sz="800" baseline="0" dirty="0" smtClean="0"/>
              <a:t>And you can check this presentation after finish.</a:t>
            </a:r>
            <a:endParaRPr lang="ko-KR" altLang="en-US" sz="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5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800" baseline="0" dirty="0" smtClean="0"/>
              <a:t>Than, I used to SU-8 for the gate insulator with solution process.</a:t>
            </a:r>
          </a:p>
          <a:p>
            <a:r>
              <a:rPr lang="en-US" altLang="ko-KR" sz="800" baseline="0" dirty="0" smtClean="0"/>
              <a:t>SU-8 is negative photo-resist</a:t>
            </a:r>
          </a:p>
          <a:p>
            <a:r>
              <a:rPr lang="en-US" altLang="ko-KR" sz="800" baseline="0" dirty="0" smtClean="0"/>
              <a:t>And this figures show the structure and principle of SU-8.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80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58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050" dirty="0" smtClean="0"/>
              <a:t>Typical solution process was shown as this figure.</a:t>
            </a:r>
          </a:p>
          <a:p>
            <a:r>
              <a:rPr lang="en-US" altLang="ko-KR" sz="1050" dirty="0" smtClean="0"/>
              <a:t>And</a:t>
            </a:r>
            <a:r>
              <a:rPr lang="en-US" altLang="ko-KR" sz="1050" baseline="0" dirty="0" smtClean="0"/>
              <a:t> you can check process condition with under words in detail.</a:t>
            </a:r>
          </a:p>
          <a:p>
            <a:endParaRPr lang="en-US" altLang="ko-KR" sz="1050" baseline="0" dirty="0" smtClean="0"/>
          </a:p>
          <a:p>
            <a:r>
              <a:rPr lang="en-US" altLang="ko-KR" sz="1050" baseline="0" dirty="0" smtClean="0"/>
              <a:t>MIS capacitor and IGZO TFT was fabricated with shadow mask.</a:t>
            </a:r>
          </a:p>
          <a:p>
            <a:r>
              <a:rPr lang="en-US" altLang="ko-KR" sz="1050" baseline="0" dirty="0" smtClean="0"/>
              <a:t>So device have very big dimension.</a:t>
            </a:r>
          </a:p>
          <a:p>
            <a:r>
              <a:rPr lang="en-US" altLang="ko-KR" sz="1050" baseline="0" dirty="0" smtClean="0"/>
              <a:t>And you can see the TFT process steps like this.</a:t>
            </a:r>
            <a:endParaRPr lang="en-US" altLang="ko-KR" sz="105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421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Fabricated devices was measured for</a:t>
            </a:r>
            <a:r>
              <a:rPr lang="en-US" altLang="ko-KR" baseline="0" dirty="0" smtClean="0"/>
              <a:t> this analysis.</a:t>
            </a:r>
          </a:p>
          <a:p>
            <a:r>
              <a:rPr lang="en-US" altLang="ko-KR" baseline="0" dirty="0" smtClean="0"/>
              <a:t>FTIR or SEM…</a:t>
            </a:r>
          </a:p>
          <a:p>
            <a:endParaRPr lang="en-US" altLang="ko-KR" baseline="0" dirty="0"/>
          </a:p>
          <a:p>
            <a:r>
              <a:rPr lang="en-US" altLang="ko-KR" baseline="0" dirty="0" smtClean="0"/>
              <a:t>And dielectric properties and electrical characteristics.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217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Results is </a:t>
            </a:r>
            <a:r>
              <a:rPr lang="en-US" altLang="ko-KR" dirty="0" err="1" smtClean="0"/>
              <a:t>devided</a:t>
            </a:r>
            <a:r>
              <a:rPr lang="en-US" altLang="ko-KR" baseline="0" dirty="0" smtClean="0"/>
              <a:t> into 2 chapter.</a:t>
            </a:r>
          </a:p>
          <a:p>
            <a:r>
              <a:rPr lang="en-US" altLang="ko-KR" baseline="0" dirty="0" smtClean="0"/>
              <a:t>One is the hard-bake temperature and the other is the exposure time.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CD0A-6580-4E9F-8036-3792A29333F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74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8742-A40F-4B4B-A24B-D253E0C14000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91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499-5F0E-4863-AD29-812E55994F66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9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D505-9D77-48F8-AADF-3B2A4417336C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50A6-5820-4834-88D7-97184492C28A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53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C922-7614-4A56-8B4F-8E060CF40C99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30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574A-D746-4162-BD59-32479AB3B152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24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5C1-2B32-48D3-9F93-82A2AA4C86E9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6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DE2-EA23-4117-804C-9A1227C8216E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67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291-A90C-4B6C-8413-A90F3DA85C0D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98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882-F55B-4760-95D8-2EB56D4B39D3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39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2CA-D5EF-4A27-8336-FA25BE82A7CA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24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ECE5-7FBA-46A8-841B-47095FB210CB}" type="datetime1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C5CE-D26A-419B-8BFE-B077EC147F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18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11" Type="http://schemas.openxmlformats.org/officeDocument/2006/relationships/image" Target="../media/image30.png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1.jpeg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1.jpe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1.jpeg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4.wmf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51.png"/><Relationship Id="rId5" Type="http://schemas.openxmlformats.org/officeDocument/2006/relationships/image" Target="../media/image46.wmf"/><Relationship Id="rId10" Type="http://schemas.openxmlformats.org/officeDocument/2006/relationships/image" Target="../media/image50.wmf"/><Relationship Id="rId4" Type="http://schemas.openxmlformats.org/officeDocument/2006/relationships/image" Target="../media/image45.wmf"/><Relationship Id="rId9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wmf"/><Relationship Id="rId5" Type="http://schemas.openxmlformats.org/officeDocument/2006/relationships/image" Target="../media/image53.png"/><Relationship Id="rId4" Type="http://schemas.openxmlformats.org/officeDocument/2006/relationships/image" Target="../media/image1.jpeg"/><Relationship Id="rId9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3704" y="498763"/>
            <a:ext cx="5885564" cy="588541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968538" y="2518755"/>
            <a:ext cx="1263535" cy="14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15484" y="2502382"/>
            <a:ext cx="6304931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16</a:t>
            </a:r>
            <a:r>
              <a:rPr lang="en-US" altLang="ko-KR" sz="2400" baseline="30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th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Technical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Collaboration Meeting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274320" y="3183770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2118" y="3353774"/>
            <a:ext cx="5748690" cy="40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The Oxide TFT with Solution Based Gate Insulator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2264" y="4407309"/>
            <a:ext cx="18293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2018. 01. 12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8102" y="4967150"/>
            <a:ext cx="2905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err="1">
                <a:ea typeface="굴림" pitchFamily="50" charset="-127"/>
              </a:rPr>
              <a:t>Hoseo</a:t>
            </a:r>
            <a:r>
              <a:rPr lang="en-US" altLang="ko-KR" b="1" dirty="0">
                <a:ea typeface="굴림" pitchFamily="50" charset="-127"/>
              </a:rPr>
              <a:t> University</a:t>
            </a:r>
          </a:p>
          <a:p>
            <a:pPr algn="ctr"/>
            <a:r>
              <a:rPr lang="en-US" altLang="ko-KR" b="1" dirty="0">
                <a:ea typeface="굴림" pitchFamily="50" charset="-127"/>
              </a:rPr>
              <a:t>Electronic Device Laboratory</a:t>
            </a:r>
          </a:p>
          <a:p>
            <a:pPr algn="ctr"/>
            <a:r>
              <a:rPr lang="en-US" altLang="ko-KR" b="1" dirty="0">
                <a:ea typeface="굴림" pitchFamily="50" charset="-127"/>
              </a:rPr>
              <a:t>2</a:t>
            </a:r>
            <a:r>
              <a:rPr lang="en-US" altLang="ko-KR" b="1" baseline="30000" dirty="0">
                <a:ea typeface="굴림" pitchFamily="50" charset="-127"/>
              </a:rPr>
              <a:t>st</a:t>
            </a:r>
            <a:r>
              <a:rPr lang="en-US" altLang="ko-KR" b="1" dirty="0">
                <a:ea typeface="굴림" pitchFamily="50" charset="-127"/>
              </a:rPr>
              <a:t> Master’s Course</a:t>
            </a:r>
          </a:p>
          <a:p>
            <a:pPr algn="ctr"/>
            <a:r>
              <a:rPr lang="en-US" altLang="ko-KR" b="1" dirty="0">
                <a:ea typeface="굴림" pitchFamily="50" charset="-127"/>
              </a:rPr>
              <a:t>Min-</a:t>
            </a:r>
            <a:r>
              <a:rPr lang="en-US" altLang="ko-KR" b="1" dirty="0" err="1">
                <a:ea typeface="굴림" pitchFamily="50" charset="-127"/>
              </a:rPr>
              <a:t>Taek</a:t>
            </a:r>
            <a:r>
              <a:rPr lang="en-US" altLang="ko-KR" b="1" dirty="0">
                <a:ea typeface="굴림" pitchFamily="50" charset="-127"/>
              </a:rPr>
              <a:t> Hong (</a:t>
            </a:r>
            <a:r>
              <a:rPr lang="ko-KR" altLang="en-US" b="1" dirty="0">
                <a:ea typeface="굴림" pitchFamily="50" charset="-127"/>
              </a:rPr>
              <a:t>洪敏澤</a:t>
            </a:r>
            <a:r>
              <a:rPr lang="en-US" altLang="ko-KR" b="1" dirty="0">
                <a:ea typeface="굴림" pitchFamily="50" charset="-127"/>
              </a:rPr>
              <a:t>)</a:t>
            </a:r>
            <a:endParaRPr lang="ko-KR" altLang="en-US" b="1" dirty="0">
              <a:ea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8" y="107853"/>
            <a:ext cx="901695" cy="4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9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Results 1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2024" y="327679"/>
            <a:ext cx="39629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FT-IR Measurement and SEM Analysis</a:t>
            </a:r>
          </a:p>
        </p:txBody>
      </p:sp>
      <p:pic>
        <p:nvPicPr>
          <p:cNvPr id="5121" name="_x242348016" descr="EMB000062c88db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663647"/>
            <a:ext cx="431958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_x242346816" descr="EMB000062c88db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521239"/>
            <a:ext cx="431958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552575" y="3417941"/>
            <a:ext cx="1873247" cy="317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H="1">
            <a:off x="1019175" y="3183731"/>
            <a:ext cx="1764506" cy="690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960019" y="3183731"/>
            <a:ext cx="0" cy="690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_x242345296" descr="EMB000062c88db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32" y="3094355"/>
            <a:ext cx="2103438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_x242346176" descr="EMB000062c88db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40" y="3094354"/>
            <a:ext cx="2103438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_x242347936" descr="EMB000062c88dc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32" y="4785826"/>
            <a:ext cx="2103438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_x242345536" descr="EMB000062c88dc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40" y="4785826"/>
            <a:ext cx="2103438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270293" y="1079335"/>
            <a:ext cx="186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FT-IR Measurement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3046" y="1362366"/>
            <a:ext cx="3785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  <a:cs typeface="Arial" panose="020B0604020202020204" pitchFamily="34" charset="0"/>
              </a:rPr>
              <a:t>•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915 cm</a:t>
            </a:r>
            <a:r>
              <a:rPr lang="en-US" altLang="ko-KR" sz="1200" b="1" baseline="30000" dirty="0" smtClean="0">
                <a:latin typeface="+mn-ea"/>
              </a:rPr>
              <a:t>-1</a:t>
            </a:r>
            <a:r>
              <a:rPr lang="en-US" altLang="ko-KR" sz="1200" b="1" dirty="0" smtClean="0">
                <a:latin typeface="+mn-ea"/>
              </a:rPr>
              <a:t> Peak means epoxy ring.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•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When Hard-Bake Temperature was over 125 </a:t>
            </a: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˚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C,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  epoxy ring was polymerized perfectly.</a:t>
            </a:r>
            <a:endParaRPr lang="en-US" altLang="ko-KR" sz="1200" b="1" dirty="0" smtClean="0">
              <a:latin typeface="+mn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3781" y="1120066"/>
            <a:ext cx="1256100" cy="5241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70293" y="2347912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SEM Analysis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3046" y="2667103"/>
            <a:ext cx="288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  <a:cs typeface="Arial" panose="020B0604020202020204" pitchFamily="34" charset="0"/>
              </a:rPr>
              <a:t>•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The crack was generated at 185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45420" y="478615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185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52844" y="478615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155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45420" y="309435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125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54275" y="309398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095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0876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1" name="_x91220280" descr="EMB00005bb8af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47" y="3586749"/>
            <a:ext cx="2576166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Results 1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2024" y="327679"/>
            <a:ext cx="2130711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C-V Characteristics</a:t>
            </a:r>
          </a:p>
        </p:txBody>
      </p:sp>
      <p:pic>
        <p:nvPicPr>
          <p:cNvPr id="8193" name="_x242347936" descr="EMB000062c88d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095"/>
            <a:ext cx="2580175" cy="18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_x242347536" descr="EMB000062c88da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42" y="1134095"/>
            <a:ext cx="2580175" cy="18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_x242346816" descr="EMB000062c88da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84" y="1134095"/>
            <a:ext cx="2580175" cy="18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_x242346016" descr="EMB000062c88da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25" y="1134095"/>
            <a:ext cx="2580175" cy="18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_x242345616" descr="EMB000062c88db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" y="3443874"/>
            <a:ext cx="4467225" cy="312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21501" y="962774"/>
            <a:ext cx="105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C-V Curve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501" y="3330131"/>
            <a:ext cx="1809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Dielectric Constant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246" y="2900760"/>
            <a:ext cx="1569660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Hard-Bake : 095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3441" y="290076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125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9386" y="290076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155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5332" y="290076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185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207" name="_x242344736" descr="EMB000062c88df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93" y="3586749"/>
            <a:ext cx="2576166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375884" y="3330131"/>
            <a:ext cx="230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Defects and Trap Charge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7707" y="5498664"/>
            <a:ext cx="4134692" cy="91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Results 1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2024" y="327679"/>
            <a:ext cx="45704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Breakdown Voltages and TFT Characteristics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501" y="4191749"/>
            <a:ext cx="1430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Transfer Curve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246" y="6129735"/>
            <a:ext cx="1569660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Hard-Bake : 095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3441" y="612973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125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9386" y="612973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155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5332" y="612973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185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265" name="_x242345936" descr="EMB000062c88de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5097"/>
            <a:ext cx="2581200" cy="180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_x242347616" descr="EMB000062c88de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18" y="4355097"/>
            <a:ext cx="2583613" cy="1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_x242347216" descr="EMB000062c88de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49" y="4355097"/>
            <a:ext cx="257846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_x242345376" descr="EMB000062c88de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33" y="4355097"/>
            <a:ext cx="257846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_x242344736" descr="EMB000062c88df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77159"/>
            <a:ext cx="4468439" cy="31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21501" y="915149"/>
            <a:ext cx="1845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Breakdown Voltage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03590" y="1314741"/>
            <a:ext cx="4242828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  <a:cs typeface="Arial" panose="020B0604020202020204" pitchFamily="34" charset="0"/>
              </a:rPr>
              <a:t>•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Figure shows that Leakage Current was decreased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  as increasing Hard-Bake Temperature. ( 095~155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 )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+mn-ea"/>
              </a:rPr>
              <a:t>    </a:t>
            </a:r>
            <a:r>
              <a:rPr lang="ko-KR" altLang="en-US" sz="1000" dirty="0" smtClean="0">
                <a:latin typeface="+mn-ea"/>
              </a:rPr>
              <a:t>→ </a:t>
            </a:r>
            <a:r>
              <a:rPr lang="en-US" altLang="ko-KR" sz="1000" dirty="0" smtClean="0">
                <a:latin typeface="+mn-ea"/>
              </a:rPr>
              <a:t>Leakage Current influence Off current of TFT.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•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Leakage Path by crack was increased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at 185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C.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+mn-ea"/>
              </a:rPr>
              <a:t>    → </a:t>
            </a:r>
            <a:r>
              <a:rPr lang="en-US" altLang="ko-KR" sz="1000" dirty="0" smtClean="0">
                <a:latin typeface="+mn-ea"/>
              </a:rPr>
              <a:t>Breakdown Voltage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   was decreased by heating.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</a:t>
            </a:r>
            <a:r>
              <a:rPr lang="ko-KR" altLang="en-US" sz="1000" dirty="0" smtClean="0">
                <a:latin typeface="+mn-ea"/>
              </a:rPr>
              <a:t>→ </a:t>
            </a:r>
            <a:r>
              <a:rPr lang="en-US" altLang="ko-KR" sz="1000" dirty="0" smtClean="0">
                <a:latin typeface="+mn-ea"/>
              </a:rPr>
              <a:t>Increased Leakage Current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   cause high On, Off current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6904" y="2767148"/>
            <a:ext cx="2293210" cy="10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Results 1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2024" y="327679"/>
            <a:ext cx="1715534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TFT Parameters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144" y="3558561"/>
            <a:ext cx="4243412" cy="1124218"/>
          </a:xfrm>
          <a:prstGeom prst="rect">
            <a:avLst/>
          </a:prstGeom>
        </p:spPr>
      </p:pic>
      <p:pic>
        <p:nvPicPr>
          <p:cNvPr id="12297" name="_x99086128" descr="EMB000057a0a5b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" y="1103518"/>
            <a:ext cx="3381374" cy="23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_x99084928" descr="EMB000057a0a5b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52" y="1103518"/>
            <a:ext cx="3381374" cy="23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_x99085568" descr="EMB000057a0a5c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" y="3197822"/>
            <a:ext cx="4831586" cy="33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_x99085088" descr="EMB000057a0a5c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6" y="1103518"/>
            <a:ext cx="3381374" cy="23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21501" y="962774"/>
            <a:ext cx="1511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TFT Parameters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82638" y="4887634"/>
            <a:ext cx="44153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  <a:cs typeface="Arial" panose="020B0604020202020204" pitchFamily="34" charset="0"/>
              </a:rPr>
              <a:t>•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T</a:t>
            </a:r>
            <a:r>
              <a:rPr lang="en-US" altLang="ko-KR" sz="1200" b="1" dirty="0" smtClean="0">
                <a:latin typeface="+mn-ea"/>
              </a:rPr>
              <a:t>hreshold Voltage decreased and Subthreshold </a:t>
            </a:r>
            <a:r>
              <a:rPr lang="en-US" altLang="ko-KR" sz="1200" b="1" dirty="0">
                <a:latin typeface="+mn-ea"/>
              </a:rPr>
              <a:t>S</a:t>
            </a:r>
            <a:r>
              <a:rPr lang="en-US" altLang="ko-KR" sz="1200" b="1" dirty="0" smtClean="0">
                <a:latin typeface="+mn-ea"/>
              </a:rPr>
              <a:t>lope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   increased as increasing temperature from 95 to 185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•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By the lowest Leakage Current, 155 </a:t>
            </a:r>
            <a:r>
              <a:rPr lang="ko-KR" altLang="en-US" sz="1200" b="1" dirty="0" smtClean="0">
                <a:latin typeface="+mn-ea"/>
              </a:rPr>
              <a:t>˚</a:t>
            </a:r>
            <a:r>
              <a:rPr lang="en-US" altLang="ko-KR" sz="1200" b="1" dirty="0" smtClean="0">
                <a:latin typeface="+mn-ea"/>
              </a:rPr>
              <a:t>C Hard-Bake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  showed high contrast.</a:t>
            </a:r>
            <a:endParaRPr lang="en-US" altLang="ko-KR" sz="1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5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_x242348016" descr="EMB000062c88db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663647"/>
            <a:ext cx="431958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Results 2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315" name="_x235145200" descr="EMB000057a0a5e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521202"/>
            <a:ext cx="431958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1552575" y="3417941"/>
            <a:ext cx="1873247" cy="317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1019175" y="3183731"/>
            <a:ext cx="1764506" cy="690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960019" y="3183731"/>
            <a:ext cx="0" cy="690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70293" y="1079335"/>
            <a:ext cx="186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FT-IR Measurement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3046" y="1362366"/>
            <a:ext cx="4282711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  <a:cs typeface="Arial" panose="020B0604020202020204" pitchFamily="34" charset="0"/>
              </a:rPr>
              <a:t>•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SU-8 need to more Exposure than 20 s to polymerize.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0293" y="1763712"/>
            <a:ext cx="1845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Breakdown Voltage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3046" y="2032103"/>
            <a:ext cx="417652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•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Breakdown Voltage was increased as increasing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  Exposure Time from 10 s to 30 s.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•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Photo-initiator with UV react to produce strong acid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  which give H</a:t>
            </a:r>
            <a:r>
              <a:rPr lang="en-US" altLang="ko-KR" sz="1200" b="1" baseline="30000" dirty="0">
                <a:latin typeface="+mn-ea"/>
              </a:rPr>
              <a:t>+</a:t>
            </a:r>
            <a:r>
              <a:rPr lang="en-US" altLang="ko-KR" sz="1200" b="1" dirty="0" smtClean="0">
                <a:latin typeface="+mn-ea"/>
              </a:rPr>
              <a:t> to cross-linking.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+mn-ea"/>
                <a:cs typeface="Arial" panose="020B0604020202020204" pitchFamily="34" charset="0"/>
              </a:rPr>
              <a:t>    → </a:t>
            </a:r>
            <a:r>
              <a:rPr lang="en-US" altLang="ko-KR" sz="1000" dirty="0" smtClean="0">
                <a:latin typeface="+mn-ea"/>
                <a:cs typeface="Arial" panose="020B0604020202020204" pitchFamily="34" charset="0"/>
              </a:rPr>
              <a:t>After polymerization reaction, remaining H</a:t>
            </a:r>
            <a:r>
              <a:rPr lang="en-US" altLang="ko-KR" sz="1000" baseline="30000" dirty="0" smtClean="0">
                <a:latin typeface="+mn-ea"/>
                <a:cs typeface="Arial" panose="020B0604020202020204" pitchFamily="34" charset="0"/>
              </a:rPr>
              <a:t>+</a:t>
            </a:r>
            <a:r>
              <a:rPr lang="en-US" altLang="ko-KR" sz="1000" dirty="0" smtClean="0">
                <a:latin typeface="+mn-ea"/>
                <a:cs typeface="Arial" panose="020B0604020202020204" pitchFamily="34" charset="0"/>
              </a:rPr>
              <a:t> make defects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000" dirty="0" smtClean="0">
                <a:latin typeface="+mn-ea"/>
                <a:cs typeface="Arial" panose="020B0604020202020204" pitchFamily="34" charset="0"/>
              </a:rPr>
              <a:t>       when overfull UV was applied on SU-8.</a:t>
            </a:r>
            <a:endParaRPr lang="en-US" altLang="ko-KR" sz="1000" dirty="0" smtClean="0">
              <a:latin typeface="+mn-ea"/>
            </a:endParaRPr>
          </a:p>
        </p:txBody>
      </p:sp>
      <p:pic>
        <p:nvPicPr>
          <p:cNvPr id="13317" name="_x45506152" descr="EMB000057a0a5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3521202"/>
            <a:ext cx="431958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92024" y="327679"/>
            <a:ext cx="44518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FT-IR Measurement and Breakdown Voltage</a:t>
            </a:r>
          </a:p>
        </p:txBody>
      </p:sp>
    </p:spTree>
    <p:extLst>
      <p:ext uri="{BB962C8B-B14F-4D97-AF65-F5344CB8AC3E}">
        <p14:creationId xmlns:p14="http://schemas.microsoft.com/office/powerpoint/2010/main" val="27320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_x237991216" descr="EMB00005bb8afb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99" y="3585410"/>
            <a:ext cx="2576166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_x237421120" descr="EMB00005bb8af7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40" y="3586749"/>
            <a:ext cx="2576166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_x41556232" descr="EMB00005bb8af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1" y="3441489"/>
            <a:ext cx="4468439" cy="31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Results 2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5361" name="_x235372752" descr="EMB000057a0a5d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301"/>
            <a:ext cx="257846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_x235372752" descr="EMB000057a0a5d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175301"/>
            <a:ext cx="257846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_x235372752" descr="EMB000057a0a5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175301"/>
            <a:ext cx="257846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_x235372752" descr="EMB000057a0a5e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175301"/>
            <a:ext cx="257846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1501" y="962774"/>
            <a:ext cx="105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C-V Curve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501" y="3330131"/>
            <a:ext cx="1809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Dielectric Constant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147" y="2900760"/>
            <a:ext cx="171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Exposure Time : 10 s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9725" y="2900760"/>
            <a:ext cx="489236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20 s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1833" y="2900760"/>
            <a:ext cx="489236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30 s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3941" y="2905920"/>
            <a:ext cx="489236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40 s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2024" y="327679"/>
            <a:ext cx="2130711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C-V Characteristics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75884" y="3330131"/>
            <a:ext cx="230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Defects and Trap Charge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5048" y="5478839"/>
            <a:ext cx="4155677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_x374261560" descr="EMB00006d6cb15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1" y="1197363"/>
            <a:ext cx="4468439" cy="31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Results 2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2024" y="327679"/>
            <a:ext cx="36840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TFT Characteristics and Parameters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501" y="4496549"/>
            <a:ext cx="1511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TFT Parameters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501" y="1134224"/>
            <a:ext cx="1430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Transfer Curve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80" y="3262197"/>
            <a:ext cx="4169989" cy="1074088"/>
          </a:xfrm>
          <a:prstGeom prst="rect">
            <a:avLst/>
          </a:prstGeom>
        </p:spPr>
      </p:pic>
      <p:pic>
        <p:nvPicPr>
          <p:cNvPr id="14347" name="_x244725120" descr="EMB00003d54b4e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6427"/>
            <a:ext cx="257846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_x244723920" descr="EMB00003d54b4f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11" y="4706427"/>
            <a:ext cx="257846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_x244723840" descr="EMB00003d54b4f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22" y="4706427"/>
            <a:ext cx="257846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_x244722960" descr="EMB00003d54b4f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33" y="4706427"/>
            <a:ext cx="257846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673138" y="1357034"/>
            <a:ext cx="37259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  <a:cs typeface="Arial" panose="020B0604020202020204" pitchFamily="34" charset="0"/>
              </a:rPr>
              <a:t>•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Electron trap was generated by + voltage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  which Threshold </a:t>
            </a:r>
            <a:r>
              <a:rPr lang="en-US" altLang="ko-KR" sz="1200" b="1" dirty="0">
                <a:latin typeface="+mn-ea"/>
              </a:rPr>
              <a:t>V</a:t>
            </a:r>
            <a:r>
              <a:rPr lang="en-US" altLang="ko-KR" sz="1200" b="1" dirty="0" smtClean="0">
                <a:latin typeface="+mn-ea"/>
              </a:rPr>
              <a:t>oltage shift.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•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Increased On current cause high mobility.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• </a:t>
            </a:r>
            <a:r>
              <a:rPr lang="en-US" altLang="ko-KR" sz="1200" b="1" dirty="0" smtClean="0">
                <a:latin typeface="+mn-ea"/>
              </a:rPr>
              <a:t>When the Exposure was 30 s, TFT drive stably.</a:t>
            </a:r>
          </a:p>
        </p:txBody>
      </p:sp>
    </p:spTree>
    <p:extLst>
      <p:ext uri="{BB962C8B-B14F-4D97-AF65-F5344CB8AC3E}">
        <p14:creationId xmlns:p14="http://schemas.microsoft.com/office/powerpoint/2010/main" val="8429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Contents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2658" y="969093"/>
            <a:ext cx="4030591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1. Background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2. Purpose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Experiment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 1. Hard-Bake Temperature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2. Exposure Time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■ </a:t>
            </a:r>
            <a:r>
              <a:rPr lang="en-US" altLang="ko-KR" sz="2800" b="1" dirty="0" smtClean="0">
                <a:latin typeface="+mn-ea"/>
              </a:rPr>
              <a:t>Conclusion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4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Conclusion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123" y="1063728"/>
            <a:ext cx="8357096" cy="5309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In this paper, solution based SU-8 negative photo resist was applied to oxide TFT as gate insulator.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MIS structure capacitor and top gate staggered structure a-IGZO TFT was fabricated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   with various hard-bake temperature and exposure time.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The temperature to complete polymerization was over 125 </a:t>
            </a: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˚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C as the results of FT-IR,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   but crack was generated at 185 </a:t>
            </a: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˚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C which caused high leakage current and low dielectric constant.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+mn-ea"/>
                <a:cs typeface="Arial" panose="020B0604020202020204" pitchFamily="34" charset="0"/>
              </a:rPr>
              <a:t>          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→ 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Polymerization increase (95~155 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˚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C) </a:t>
            </a:r>
            <a:r>
              <a:rPr lang="en-US" altLang="ko-KR" sz="1100" dirty="0" smtClean="0">
                <a:latin typeface="+mn-ea"/>
                <a:cs typeface="Arial" panose="020B0604020202020204" pitchFamily="34" charset="0"/>
              </a:rPr>
              <a:t>and 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crack generation (185 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˚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C)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Synthetically, when the hard-bake of SU-8 gate insulator was 155 </a:t>
            </a: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˚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C,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   a-IGZO TFT had best switching characteristic by the lowest Off current.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As the results of Exposure Time experiment, SU-8 need to more Exposure than 20 s to polymerize.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   Breakdown Voltage and Dielectric Constant was increased by longer UV.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n-ea"/>
                <a:cs typeface="Arial" panose="020B0604020202020204" pitchFamily="34" charset="0"/>
              </a:rPr>
              <a:t>          → 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Polymerization increase (10~30 s) </a:t>
            </a:r>
            <a:r>
              <a:rPr lang="en-US" altLang="ko-KR" sz="1100" dirty="0" smtClean="0">
                <a:latin typeface="+mn-ea"/>
                <a:cs typeface="Arial" panose="020B0604020202020204" pitchFamily="34" charset="0"/>
              </a:rPr>
              <a:t>and 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H+ residue generation (40 s)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For the gate insulator of TFT, when the Exposure was 30 s, device had high Mobility and shows stable drive.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The optimized process condition of SU-8 is </a:t>
            </a:r>
            <a:r>
              <a:rPr lang="en-US" altLang="ko-KR" sz="1200" b="1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Hard-Bake Temperature 155 </a:t>
            </a:r>
            <a:r>
              <a:rPr lang="ko-KR" altLang="en-US" sz="1200" b="1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˚</a:t>
            </a:r>
            <a:r>
              <a:rPr lang="en-US" altLang="ko-KR" sz="1200" b="1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C 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and </a:t>
            </a:r>
            <a:r>
              <a:rPr lang="en-US" altLang="ko-KR" sz="1200" b="1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Exposure Time 30 s</a:t>
            </a:r>
            <a:r>
              <a:rPr lang="en-US" altLang="ko-KR" sz="1200" b="1" dirty="0" smtClean="0">
                <a:latin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5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3704" y="498763"/>
            <a:ext cx="5885564" cy="588541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968538" y="2518755"/>
            <a:ext cx="1263535" cy="14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99963" y="2462863"/>
            <a:ext cx="5993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Thank you for your kind attention !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274320" y="3183770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2118" y="3353774"/>
            <a:ext cx="5748690" cy="40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The Oxide TFT with Solution Based Gate Insulator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5764" y="4443248"/>
            <a:ext cx="1082348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2017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0116" y="5610629"/>
            <a:ext cx="3126176" cy="77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호서대학교 전자디스플레이공학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석사과정 홍 민 </a:t>
            </a:r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택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Contents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2658" y="969093"/>
            <a:ext cx="4030591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■ </a:t>
            </a:r>
            <a:r>
              <a:rPr lang="en-US" altLang="ko-KR" sz="2800" b="1" dirty="0" smtClean="0">
                <a:latin typeface="+mn-ea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     1. Background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     2. Purpose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■ </a:t>
            </a:r>
            <a:r>
              <a:rPr lang="en-US" altLang="ko-KR" sz="2800" b="1" dirty="0" smtClean="0">
                <a:latin typeface="+mn-ea"/>
              </a:rPr>
              <a:t>Experiment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■ </a:t>
            </a:r>
            <a:r>
              <a:rPr lang="en-US" altLang="ko-KR" sz="2800" b="1" dirty="0" smtClean="0">
                <a:latin typeface="+mn-ea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ea"/>
              </a:rPr>
              <a:t>         1. Hard-Bake Temperature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     2. Exposure Time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■ </a:t>
            </a:r>
            <a:r>
              <a:rPr lang="en-US" altLang="ko-KR" sz="2800" b="1" dirty="0" smtClean="0">
                <a:latin typeface="+mn-ea"/>
              </a:rPr>
              <a:t>Conclusion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24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Contents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2658" y="969093"/>
            <a:ext cx="4030591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■ </a:t>
            </a:r>
            <a:r>
              <a:rPr lang="en-US" altLang="ko-KR" sz="2800" b="1" dirty="0" smtClean="0">
                <a:latin typeface="+mn-ea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     1. Background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     2. Purpose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Experiment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 1. Hard-Bake Temperature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2. Exposure Time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Conclusion</a:t>
            </a:r>
            <a:endParaRPr lang="ko-KR" altLang="en-US" sz="28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1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Background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2024" y="327679"/>
            <a:ext cx="35573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Oxide TFT with Top Gate Structure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12" y="1524524"/>
            <a:ext cx="3735261" cy="2205039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5004955" y="1388225"/>
            <a:ext cx="3665912" cy="4829695"/>
          </a:xfrm>
          <a:prstGeom prst="roundRect">
            <a:avLst>
              <a:gd name="adj" fmla="val 850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940806" y="1234336"/>
            <a:ext cx="1794209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Top Gate Structure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96" y="1672467"/>
            <a:ext cx="3493343" cy="137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1971" y="1181409"/>
            <a:ext cx="2304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Comparison of Main TFT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9841" y="3643828"/>
            <a:ext cx="1223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출처 </a:t>
            </a:r>
            <a:r>
              <a:rPr lang="en-US" altLang="ko-KR" sz="800" dirty="0" smtClean="0"/>
              <a:t>: LG Display </a:t>
            </a:r>
            <a:r>
              <a:rPr lang="ko-KR" altLang="en-US" sz="800" dirty="0" smtClean="0"/>
              <a:t>블로그</a:t>
            </a:r>
            <a:endParaRPr lang="ko-KR" alt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5496724" y="3109901"/>
            <a:ext cx="29400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1.  Self-Aligning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- No Mask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- No Photo-Lithography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2.  No Parasitic Capacitance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- Signal Delay Decrease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- Low Leakage Current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3.  Oxide Doping Effect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- Contact Resistance Decrease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1025" name="_x40706496" descr="EMB00006a3880b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2" y="4307707"/>
            <a:ext cx="1816408" cy="17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41971" y="3953632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a-IGZO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7450" y="6002476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출처 </a:t>
            </a:r>
            <a:r>
              <a:rPr lang="en-US" altLang="ko-KR" sz="800" dirty="0" smtClean="0"/>
              <a:t>: </a:t>
            </a:r>
            <a:r>
              <a:rPr lang="ko-KR" altLang="en-US" sz="800" dirty="0" smtClean="0"/>
              <a:t>한양대학교 전자공학과</a:t>
            </a:r>
            <a:endParaRPr lang="ko-KR" alt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2539930" y="4444854"/>
            <a:ext cx="2520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b="1" dirty="0" smtClean="0">
                <a:latin typeface="+mn-ea"/>
              </a:rPr>
              <a:t>■ </a:t>
            </a:r>
            <a:r>
              <a:rPr lang="en-US" altLang="ko-KR" sz="1200" b="1" dirty="0" smtClean="0">
                <a:latin typeface="+mn-ea"/>
              </a:rPr>
              <a:t>High Mobility </a:t>
            </a:r>
            <a:r>
              <a:rPr lang="en-US" altLang="ko-KR" sz="1200" dirty="0" smtClean="0">
                <a:latin typeface="+mn-ea"/>
              </a:rPr>
              <a:t>(10 cm</a:t>
            </a:r>
            <a:r>
              <a:rPr lang="en-US" altLang="ko-KR" sz="1200" baseline="30000" dirty="0" smtClean="0">
                <a:latin typeface="+mn-ea"/>
              </a:rPr>
              <a:t>2</a:t>
            </a:r>
            <a:r>
              <a:rPr lang="en-US" altLang="ko-KR" sz="1200" dirty="0" smtClean="0">
                <a:latin typeface="+mn-ea"/>
              </a:rPr>
              <a:t>/Vs </a:t>
            </a:r>
            <a:r>
              <a:rPr lang="ko-KR" altLang="en-US" sz="1200" dirty="0" smtClean="0">
                <a:latin typeface="+mn-ea"/>
              </a:rPr>
              <a:t>↑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1200" b="1" dirty="0" smtClean="0">
                <a:latin typeface="+mn-ea"/>
              </a:rPr>
              <a:t>■ </a:t>
            </a:r>
            <a:r>
              <a:rPr lang="en-US" altLang="ko-KR" sz="1200" b="1" dirty="0" smtClean="0">
                <a:latin typeface="+mn-ea"/>
              </a:rPr>
              <a:t>Low Cost Process</a:t>
            </a:r>
          </a:p>
          <a:p>
            <a:pPr>
              <a:lnSpc>
                <a:spcPct val="200000"/>
              </a:lnSpc>
            </a:pPr>
            <a:r>
              <a:rPr lang="ko-KR" altLang="en-US" sz="1200" b="1" dirty="0" smtClean="0">
                <a:latin typeface="+mn-ea"/>
              </a:rPr>
              <a:t>■ </a:t>
            </a:r>
            <a:r>
              <a:rPr lang="en-US" altLang="ko-KR" sz="1200" b="1" dirty="0" smtClean="0">
                <a:latin typeface="+mn-ea"/>
              </a:rPr>
              <a:t>Wide Band-Gap </a:t>
            </a:r>
            <a:r>
              <a:rPr lang="en-US" altLang="ko-KR" sz="1200" dirty="0" smtClean="0">
                <a:latin typeface="+mn-ea"/>
              </a:rPr>
              <a:t>(3 eV </a:t>
            </a:r>
            <a:r>
              <a:rPr lang="ko-KR" altLang="en-US" sz="1200" dirty="0" smtClean="0">
                <a:latin typeface="+mn-ea"/>
              </a:rPr>
              <a:t>↑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1200" b="1" dirty="0" smtClean="0">
                <a:latin typeface="+mn-ea"/>
              </a:rPr>
              <a:t>■ </a:t>
            </a:r>
            <a:r>
              <a:rPr lang="en-US" altLang="ko-KR" sz="1200" b="1" dirty="0" smtClean="0">
                <a:latin typeface="+mn-ea"/>
              </a:rPr>
              <a:t>Low Temperature Process</a:t>
            </a:r>
          </a:p>
        </p:txBody>
      </p:sp>
    </p:spTree>
    <p:extLst>
      <p:ext uri="{BB962C8B-B14F-4D97-AF65-F5344CB8AC3E}">
        <p14:creationId xmlns:p14="http://schemas.microsoft.com/office/powerpoint/2010/main" val="21922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Purpose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92024" y="327679"/>
            <a:ext cx="4924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Solution Process and SU-8 Negative Photoresist</a:t>
            </a:r>
          </a:p>
        </p:txBody>
      </p:sp>
      <p:pic>
        <p:nvPicPr>
          <p:cNvPr id="3073" name="_x237819752" descr="EMB00006388869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43" y="869502"/>
            <a:ext cx="3911344" cy="27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_x237818792" descr="EMB0000638886a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43" y="4048348"/>
            <a:ext cx="2762639" cy="20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_x237818072" descr="EMB0000638886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679" y="4059726"/>
            <a:ext cx="4427887" cy="19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913052" y="1138199"/>
            <a:ext cx="3501008" cy="2294392"/>
            <a:chOff x="281282" y="1262894"/>
            <a:chExt cx="3666470" cy="2487034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281840" y="1416785"/>
              <a:ext cx="3665912" cy="866722"/>
            </a:xfrm>
            <a:prstGeom prst="roundRect">
              <a:avLst>
                <a:gd name="adj" fmla="val 8504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31248" y="1262894"/>
              <a:ext cx="1567096" cy="3077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FF0000"/>
                  </a:solidFill>
                  <a:latin typeface="+mn-ea"/>
                </a:rPr>
                <a:t>Vacuum Process</a:t>
              </a:r>
              <a:endParaRPr lang="ko-KR" altLang="en-US" sz="14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2395" y="1583110"/>
              <a:ext cx="3375522" cy="700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>
                  <a:latin typeface="+mn-ea"/>
                  <a:cs typeface="Arial" panose="020B0604020202020204" pitchFamily="34" charset="0"/>
                </a:rPr>
                <a:t>•</a:t>
              </a:r>
              <a:r>
                <a:rPr lang="ko-KR" altLang="en-US" sz="1200" b="1" dirty="0" smtClean="0">
                  <a:latin typeface="+mn-ea"/>
                </a:rPr>
                <a:t> </a:t>
              </a:r>
              <a:r>
                <a:rPr lang="en-US" altLang="ko-KR" sz="1200" b="1" dirty="0" smtClean="0">
                  <a:latin typeface="+mn-ea"/>
                </a:rPr>
                <a:t>High Investment and Maintenance Cost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atin typeface="+mn-ea"/>
                  <a:cs typeface="Arial" panose="020B0604020202020204" pitchFamily="34" charset="0"/>
                </a:rPr>
                <a:t>•</a:t>
              </a:r>
              <a:r>
                <a:rPr lang="ko-KR" altLang="en-US" sz="1200" b="1" dirty="0" smtClean="0">
                  <a:latin typeface="+mn-ea"/>
                </a:rPr>
                <a:t> </a:t>
              </a:r>
              <a:r>
                <a:rPr lang="en-US" altLang="ko-KR" sz="1200" b="1" dirty="0" smtClean="0">
                  <a:latin typeface="+mn-ea"/>
                </a:rPr>
                <a:t>Low Productivity</a:t>
              </a:r>
              <a:endParaRPr lang="ko-KR" altLang="en-US" sz="1200" b="1" dirty="0">
                <a:latin typeface="+mn-ea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281282" y="2583445"/>
              <a:ext cx="3665912" cy="1163667"/>
            </a:xfrm>
            <a:prstGeom prst="roundRect">
              <a:avLst>
                <a:gd name="adj" fmla="val 8504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13829" y="2429556"/>
              <a:ext cx="1600824" cy="3077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FF0000"/>
                  </a:solidFill>
                  <a:latin typeface="+mn-ea"/>
                </a:rPr>
                <a:t>Solution Process</a:t>
              </a:r>
              <a:endParaRPr lang="ko-KR" altLang="en-US" sz="14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837" y="2749073"/>
              <a:ext cx="2571395" cy="1000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atin typeface="+mn-ea"/>
                  <a:cs typeface="Arial" panose="020B0604020202020204" pitchFamily="34" charset="0"/>
                </a:rPr>
                <a:t>•</a:t>
              </a:r>
              <a:r>
                <a:rPr lang="ko-KR" altLang="en-US" sz="1200" b="1" dirty="0" smtClean="0">
                  <a:latin typeface="+mn-ea"/>
                </a:rPr>
                <a:t> </a:t>
              </a:r>
              <a:r>
                <a:rPr lang="en-US" altLang="ko-KR" sz="1200" b="1" dirty="0" smtClean="0">
                  <a:latin typeface="+mn-ea"/>
                </a:rPr>
                <a:t>Simple Process and Low Cost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atin typeface="+mn-ea"/>
                  <a:cs typeface="Arial" panose="020B0604020202020204" pitchFamily="34" charset="0"/>
                </a:rPr>
                <a:t>•</a:t>
              </a:r>
              <a:r>
                <a:rPr lang="ko-KR" altLang="en-US" sz="1200" b="1" dirty="0" smtClean="0">
                  <a:latin typeface="+mn-ea"/>
                </a:rPr>
                <a:t> </a:t>
              </a:r>
              <a:r>
                <a:rPr lang="en-US" altLang="ko-KR" sz="1200" b="1" dirty="0" smtClean="0">
                  <a:latin typeface="+mn-ea"/>
                </a:rPr>
                <a:t>Fast Running Time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atin typeface="+mn-ea"/>
                  <a:cs typeface="Arial" panose="020B0604020202020204" pitchFamily="34" charset="0"/>
                </a:rPr>
                <a:t>•</a:t>
              </a:r>
              <a:r>
                <a:rPr lang="ko-KR" altLang="en-US" sz="1200" b="1" dirty="0" smtClean="0">
                  <a:latin typeface="+mn-ea"/>
                </a:rPr>
                <a:t> </a:t>
              </a:r>
              <a:r>
                <a:rPr lang="en-US" altLang="ko-KR" sz="1200" b="1" dirty="0" smtClean="0">
                  <a:latin typeface="+mn-ea"/>
                </a:rPr>
                <a:t>No Plasma Damage</a:t>
              </a:r>
              <a:endParaRPr lang="ko-KR" altLang="en-US" sz="1200" b="1" dirty="0">
                <a:latin typeface="+mn-e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96474" y="6101300"/>
            <a:ext cx="148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8 Epoxy Structure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4882" y="6098896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Cross-Linking by UV Exposure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303" y="3729152"/>
            <a:ext cx="244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SU-8 Negative Photoresist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9363" y="6017835"/>
            <a:ext cx="22862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출처 </a:t>
            </a:r>
            <a:r>
              <a:rPr lang="en-US" altLang="ko-KR" sz="800" dirty="0" smtClean="0"/>
              <a:t>: </a:t>
            </a:r>
            <a:r>
              <a:rPr lang="en-US" altLang="ko-KR" sz="800" dirty="0" err="1" smtClean="0"/>
              <a:t>Antonis</a:t>
            </a:r>
            <a:r>
              <a:rPr lang="en-US" altLang="ko-KR" sz="800" dirty="0" smtClean="0"/>
              <a:t> </a:t>
            </a:r>
            <a:r>
              <a:rPr lang="en-US" altLang="ko-KR" sz="800" dirty="0" err="1" smtClean="0"/>
              <a:t>Olziersky</a:t>
            </a:r>
            <a:r>
              <a:rPr lang="en-US" altLang="ko-KR" sz="800" dirty="0" smtClean="0"/>
              <a:t>, et al. J. Appl. Phys. (2010)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491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Contents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2658" y="969093"/>
            <a:ext cx="4030591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1. Background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2. Purpose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■ </a:t>
            </a:r>
            <a:r>
              <a:rPr lang="en-US" altLang="ko-KR" sz="2800" b="1" dirty="0" smtClean="0">
                <a:latin typeface="+mn-ea"/>
              </a:rPr>
              <a:t>Experiment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 1. Hard-Bake Temperature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2. Exposure Time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Conclusion</a:t>
            </a:r>
            <a:endParaRPr lang="ko-KR" altLang="en-US" sz="28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45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Experiment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92024" y="327679"/>
            <a:ext cx="38298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SU-8 Process and Device Fabrication</a:t>
            </a:r>
          </a:p>
        </p:txBody>
      </p:sp>
      <p:pic>
        <p:nvPicPr>
          <p:cNvPr id="6145" name="_x237817592" descr="EMB0000638886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9" y="4242285"/>
            <a:ext cx="2914888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_x408891224" descr="EMB0000638886b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3" y="1212329"/>
            <a:ext cx="2103438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_x408931400" descr="EMB0000638886b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46" y="1212329"/>
            <a:ext cx="2103438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_x408932840" descr="EMB0000638886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39" y="1212329"/>
            <a:ext cx="21034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_x408934280" descr="EMB0000638886b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33" y="1212329"/>
            <a:ext cx="2103438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21501" y="1029449"/>
            <a:ext cx="1302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SU-8 Process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6206" y="2478464"/>
            <a:ext cx="748731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Coating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9844" y="2480972"/>
            <a:ext cx="888641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Soft-Bake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2385" y="2478463"/>
            <a:ext cx="850746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Exposure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3496" y="2478462"/>
            <a:ext cx="955711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Hard-Bake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8113" y="2478462"/>
            <a:ext cx="338554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</a:rPr>
              <a:t>▶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7749" y="2478462"/>
            <a:ext cx="338554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</a:rPr>
              <a:t>▶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7385" y="2478462"/>
            <a:ext cx="338554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</a:rPr>
              <a:t>▶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501" y="387767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Device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9946" y="2811445"/>
            <a:ext cx="1321249" cy="998858"/>
          </a:xfrm>
          <a:prstGeom prst="rect">
            <a:avLst/>
          </a:prstGeom>
          <a:noFill/>
        </p:spPr>
        <p:txBody>
          <a:bodyPr wrap="none" lIns="74798" tIns="37399" rIns="74798" bIns="3739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sz="1000" b="1" dirty="0" smtClean="0"/>
              <a:t> </a:t>
            </a:r>
            <a:r>
              <a:rPr lang="en-US" altLang="ko-KR" sz="1000" dirty="0" smtClean="0">
                <a:latin typeface="+mn-ea"/>
              </a:rPr>
              <a:t>HMDS Coating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- 2000 rpm 30 s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sz="1000" b="1" dirty="0" smtClean="0"/>
              <a:t> </a:t>
            </a:r>
            <a:r>
              <a:rPr lang="en-US" altLang="ko-KR" sz="1000" dirty="0" smtClean="0">
                <a:latin typeface="+mn-ea"/>
              </a:rPr>
              <a:t>SU-8 Coating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- 2000 rpm 30 s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6094" y="2811445"/>
            <a:ext cx="1156140" cy="998858"/>
          </a:xfrm>
          <a:prstGeom prst="rect">
            <a:avLst/>
          </a:prstGeom>
          <a:noFill/>
        </p:spPr>
        <p:txBody>
          <a:bodyPr wrap="none" lIns="74798" tIns="37399" rIns="74798" bIns="3739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sz="1000" b="1" dirty="0" smtClean="0"/>
              <a:t> </a:t>
            </a:r>
            <a:r>
              <a:rPr lang="en-US" altLang="ko-KR" sz="1000" dirty="0" smtClean="0">
                <a:latin typeface="+mn-ea"/>
              </a:rPr>
              <a:t>1</a:t>
            </a:r>
            <a:r>
              <a:rPr lang="en-US" altLang="ko-KR" sz="1000" baseline="30000" dirty="0" smtClean="0">
                <a:latin typeface="+mn-ea"/>
              </a:rPr>
              <a:t>st</a:t>
            </a:r>
            <a:r>
              <a:rPr lang="en-US" altLang="ko-KR" sz="1000" dirty="0" smtClean="0">
                <a:latin typeface="+mn-ea"/>
              </a:rPr>
              <a:t> Soft-Bake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- 65 </a:t>
            </a:r>
            <a:r>
              <a:rPr lang="ko-KR" altLang="en-US" sz="1000" dirty="0" smtClean="0">
                <a:latin typeface="+mn-ea"/>
              </a:rPr>
              <a:t>˚</a:t>
            </a:r>
            <a:r>
              <a:rPr lang="en-US" altLang="ko-KR" sz="1000" dirty="0" smtClean="0">
                <a:latin typeface="+mn-ea"/>
              </a:rPr>
              <a:t>C 5 min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sz="1000" b="1" dirty="0" smtClean="0"/>
              <a:t> </a:t>
            </a:r>
            <a:r>
              <a:rPr lang="en-US" altLang="ko-KR" sz="1000" dirty="0" smtClean="0">
                <a:latin typeface="+mn-ea"/>
              </a:rPr>
              <a:t>2</a:t>
            </a:r>
            <a:r>
              <a:rPr lang="en-US" altLang="ko-KR" sz="1000" baseline="30000" dirty="0" smtClean="0">
                <a:latin typeface="+mn-ea"/>
              </a:rPr>
              <a:t>nd</a:t>
            </a:r>
            <a:r>
              <a:rPr lang="en-US" altLang="ko-KR" sz="1000" dirty="0" smtClean="0">
                <a:latin typeface="+mn-ea"/>
              </a:rPr>
              <a:t> Soft-Bake</a:t>
            </a:r>
            <a:endParaRPr lang="en-US" altLang="ko-KR" sz="10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000" dirty="0" smtClean="0">
                <a:latin typeface="+mn-ea"/>
              </a:rPr>
              <a:t>     - 95 </a:t>
            </a:r>
            <a:r>
              <a:rPr lang="ko-KR" altLang="en-US" sz="1000" dirty="0">
                <a:latin typeface="+mn-ea"/>
              </a:rPr>
              <a:t>˚</a:t>
            </a:r>
            <a:r>
              <a:rPr lang="en-US" altLang="ko-KR" sz="1000" dirty="0">
                <a:latin typeface="+mn-ea"/>
              </a:rPr>
              <a:t>C </a:t>
            </a:r>
            <a:r>
              <a:rPr lang="en-US" altLang="ko-KR" sz="1000" dirty="0" smtClean="0">
                <a:latin typeface="+mn-ea"/>
              </a:rPr>
              <a:t>5 min</a:t>
            </a:r>
            <a:endParaRPr lang="en-US" altLang="ko-KR" sz="1000" dirty="0"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77897" y="2811445"/>
            <a:ext cx="1359721" cy="998858"/>
          </a:xfrm>
          <a:prstGeom prst="rect">
            <a:avLst/>
          </a:prstGeom>
          <a:noFill/>
        </p:spPr>
        <p:txBody>
          <a:bodyPr wrap="none" lIns="74798" tIns="37399" rIns="74798" bIns="3739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sz="1000" b="1" dirty="0" smtClean="0"/>
              <a:t> </a:t>
            </a:r>
            <a:r>
              <a:rPr lang="en-US" altLang="ko-KR" sz="1000" dirty="0" smtClean="0">
                <a:latin typeface="+mn-ea"/>
              </a:rPr>
              <a:t>Exposure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I Line 365 nm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- 13 </a:t>
            </a:r>
            <a:r>
              <a:rPr lang="en-US" altLang="ko-KR" sz="1000" dirty="0" err="1" smtClean="0">
                <a:latin typeface="+mn-ea"/>
              </a:rPr>
              <a:t>mJ</a:t>
            </a:r>
            <a:r>
              <a:rPr lang="en-US" altLang="ko-KR" sz="1000" dirty="0" smtClean="0">
                <a:latin typeface="+mn-ea"/>
              </a:rPr>
              <a:t>/s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</a:rPr>
              <a:t>10, 20, 30, 40 s</a:t>
            </a:r>
            <a:endParaRPr lang="en-US" altLang="ko-KR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99438" y="2811445"/>
            <a:ext cx="2082676" cy="998858"/>
          </a:xfrm>
          <a:prstGeom prst="rect">
            <a:avLst/>
          </a:prstGeom>
          <a:noFill/>
        </p:spPr>
        <p:txBody>
          <a:bodyPr wrap="none" lIns="74798" tIns="37399" rIns="74798" bIns="3739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sz="1000" b="1" dirty="0" smtClean="0"/>
              <a:t> </a:t>
            </a:r>
            <a:r>
              <a:rPr lang="en-US" altLang="ko-KR" sz="1000" dirty="0" smtClean="0">
                <a:latin typeface="+mn-ea"/>
              </a:rPr>
              <a:t>Post </a:t>
            </a:r>
            <a:r>
              <a:rPr lang="en-US" altLang="ko-KR" sz="1000" dirty="0">
                <a:latin typeface="+mn-ea"/>
              </a:rPr>
              <a:t>E</a:t>
            </a:r>
            <a:r>
              <a:rPr lang="en-US" altLang="ko-KR" sz="1000" dirty="0" smtClean="0">
                <a:latin typeface="+mn-ea"/>
              </a:rPr>
              <a:t>xposure </a:t>
            </a:r>
            <a:r>
              <a:rPr lang="en-US" altLang="ko-KR" sz="1000" dirty="0">
                <a:latin typeface="+mn-ea"/>
              </a:rPr>
              <a:t>B</a:t>
            </a:r>
            <a:r>
              <a:rPr lang="en-US" altLang="ko-KR" sz="1000" dirty="0" smtClean="0">
                <a:latin typeface="+mn-ea"/>
              </a:rPr>
              <a:t>ake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- 95 </a:t>
            </a:r>
            <a:r>
              <a:rPr lang="ko-KR" altLang="en-US" sz="1000" dirty="0" smtClean="0">
                <a:latin typeface="+mn-ea"/>
              </a:rPr>
              <a:t>˚</a:t>
            </a:r>
            <a:r>
              <a:rPr lang="en-US" altLang="ko-KR" sz="1000" dirty="0" smtClean="0">
                <a:latin typeface="+mn-ea"/>
              </a:rPr>
              <a:t>C 5 min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sz="1000" b="1" dirty="0" smtClean="0"/>
              <a:t> </a:t>
            </a:r>
            <a:r>
              <a:rPr lang="en-US" altLang="ko-KR" sz="1000" dirty="0" smtClean="0">
                <a:latin typeface="+mn-ea"/>
              </a:rPr>
              <a:t>Hard-Bake</a:t>
            </a:r>
            <a:endParaRPr lang="en-US" altLang="ko-KR" sz="10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000" dirty="0" smtClean="0">
                <a:latin typeface="+mn-ea"/>
              </a:rPr>
              <a:t>     - 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</a:rPr>
              <a:t>95, 125, 155, 185 </a:t>
            </a:r>
            <a:r>
              <a:rPr lang="ko-KR" altLang="en-US" sz="1000" dirty="0">
                <a:solidFill>
                  <a:srgbClr val="FF0000"/>
                </a:solidFill>
                <a:latin typeface="+mn-ea"/>
              </a:rPr>
              <a:t>˚</a:t>
            </a:r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C</a:t>
            </a: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20 min</a:t>
            </a:r>
            <a:endParaRPr lang="en-US" altLang="ko-KR" sz="1000" dirty="0"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" name="_x237818392" descr="EMB0000638886b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9" y="5362445"/>
            <a:ext cx="2914888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545045" y="4996841"/>
            <a:ext cx="1212896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MIS Capacitor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5666" y="6117001"/>
            <a:ext cx="25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Top Gate Staggered a-IGZO TFT</a:t>
            </a:r>
            <a:endParaRPr lang="ko-KR" altLang="en-US" sz="1200" b="1" dirty="0">
              <a:latin typeface="+mn-ea"/>
            </a:endParaRPr>
          </a:p>
        </p:txBody>
      </p:sp>
      <p:pic>
        <p:nvPicPr>
          <p:cNvPr id="6155" name="_x242347536" descr="EMB000062c88d7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74" y="4308960"/>
            <a:ext cx="2073615" cy="19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078569" y="4331472"/>
            <a:ext cx="2804027" cy="1968354"/>
          </a:xfrm>
          <a:prstGeom prst="rect">
            <a:avLst/>
          </a:prstGeom>
          <a:noFill/>
        </p:spPr>
        <p:txBody>
          <a:bodyPr wrap="none" lIns="74798" tIns="37399" rIns="74798" bIns="3739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</a:rPr>
              <a:t>■ </a:t>
            </a:r>
            <a:r>
              <a:rPr lang="en-US" altLang="ko-KR" sz="1200" b="1" dirty="0" smtClean="0">
                <a:latin typeface="+mn-ea"/>
              </a:rPr>
              <a:t>TFT Process Step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Substrate cleaning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Source / Drain deposition [ Cr 100 nm ]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Active deposition [ a-IGZO 50 nm ]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O</a:t>
            </a:r>
            <a:r>
              <a:rPr lang="en-US" altLang="ko-KR" sz="1000" baseline="-25000" dirty="0" smtClean="0">
                <a:latin typeface="+mn-ea"/>
              </a:rPr>
              <a:t>2</a:t>
            </a:r>
            <a:r>
              <a:rPr lang="en-US" altLang="ko-KR" sz="1000" dirty="0" smtClean="0">
                <a:latin typeface="+mn-ea"/>
              </a:rPr>
              <a:t> Annealing 250 </a:t>
            </a:r>
            <a:r>
              <a:rPr lang="ko-KR" altLang="en-US" sz="1000" dirty="0" smtClean="0">
                <a:latin typeface="+mn-ea"/>
              </a:rPr>
              <a:t>˚</a:t>
            </a:r>
            <a:r>
              <a:rPr lang="en-US" altLang="ko-KR" sz="1000" dirty="0" smtClean="0">
                <a:latin typeface="+mn-ea"/>
              </a:rPr>
              <a:t>C 60 min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Gate Insulator coating [ SU-8 502 nm ]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Gate deposition [ Cr 150 nm ]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O</a:t>
            </a:r>
            <a:r>
              <a:rPr lang="en-US" altLang="ko-KR" sz="1000" baseline="-25000" dirty="0" smtClean="0">
                <a:latin typeface="+mn-ea"/>
              </a:rPr>
              <a:t>2</a:t>
            </a:r>
            <a:r>
              <a:rPr lang="en-US" altLang="ko-KR" sz="1000" dirty="0" smtClean="0">
                <a:latin typeface="+mn-ea"/>
              </a:rPr>
              <a:t> Plasma etching + doping 150 s</a:t>
            </a:r>
          </a:p>
        </p:txBody>
      </p:sp>
    </p:spTree>
    <p:extLst>
      <p:ext uri="{BB962C8B-B14F-4D97-AF65-F5344CB8AC3E}">
        <p14:creationId xmlns:p14="http://schemas.microsoft.com/office/powerpoint/2010/main" val="37591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629" y="108069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Experiment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2024" y="327679"/>
            <a:ext cx="2789546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Measurement and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870" y="1253786"/>
            <a:ext cx="629012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400" b="1" dirty="0" smtClean="0">
                <a:latin typeface="+mn-ea"/>
                <a:cs typeface="Arial" panose="020B0604020202020204" pitchFamily="34" charset="0"/>
              </a:rPr>
              <a:t>Polymerization (FT-IR)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b="1" dirty="0" smtClean="0">
                <a:latin typeface="+mn-ea"/>
                <a:cs typeface="Arial" panose="020B0604020202020204" pitchFamily="34" charset="0"/>
              </a:rPr>
              <a:t>         </a:t>
            </a:r>
            <a:r>
              <a:rPr lang="ko-KR" altLang="en-US" sz="1400" b="1" dirty="0" smtClean="0">
                <a:latin typeface="+mn-ea"/>
                <a:cs typeface="Arial" panose="020B0604020202020204" pitchFamily="34" charset="0"/>
              </a:rPr>
              <a:t>• </a:t>
            </a:r>
            <a:r>
              <a:rPr lang="en-US" altLang="ko-KR" sz="1400" dirty="0" smtClean="0">
                <a:latin typeface="+mn-ea"/>
                <a:cs typeface="Arial" panose="020B0604020202020204" pitchFamily="34" charset="0"/>
              </a:rPr>
              <a:t>915 cm-1</a:t>
            </a:r>
          </a:p>
          <a:p>
            <a:pPr>
              <a:lnSpc>
                <a:spcPct val="200000"/>
              </a:lnSpc>
            </a:pPr>
            <a:r>
              <a:rPr lang="ko-KR" altLang="en-US" sz="14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400" b="1" dirty="0" smtClean="0">
                <a:latin typeface="+mn-ea"/>
                <a:cs typeface="Arial" panose="020B0604020202020204" pitchFamily="34" charset="0"/>
              </a:rPr>
              <a:t>Crack (SEM)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ko-KR" altLang="en-US" sz="14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400" b="1" dirty="0" smtClean="0">
                <a:latin typeface="+mn-ea"/>
                <a:cs typeface="Arial" panose="020B0604020202020204" pitchFamily="34" charset="0"/>
              </a:rPr>
              <a:t>C-V Characteristic ( LCR Meter 4285A – Agilent )</a:t>
            </a:r>
          </a:p>
          <a:p>
            <a:pPr>
              <a:lnSpc>
                <a:spcPct val="200000"/>
              </a:lnSpc>
            </a:pPr>
            <a:r>
              <a:rPr lang="ko-KR" altLang="en-US" sz="14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b="1" dirty="0" smtClean="0">
                <a:latin typeface="+mn-ea"/>
                <a:cs typeface="Arial" panose="020B0604020202020204" pitchFamily="34" charset="0"/>
              </a:rPr>
              <a:t>         • </a:t>
            </a:r>
            <a:r>
              <a:rPr lang="en-US" altLang="ko-KR" sz="1400" dirty="0" smtClean="0">
                <a:latin typeface="+mn-ea"/>
                <a:cs typeface="Arial" panose="020B0604020202020204" pitchFamily="34" charset="0"/>
              </a:rPr>
              <a:t>Dielectric Constant</a:t>
            </a:r>
          </a:p>
          <a:p>
            <a:pPr>
              <a:lnSpc>
                <a:spcPct val="200000"/>
              </a:lnSpc>
            </a:pPr>
            <a:r>
              <a:rPr lang="en-US" altLang="ko-KR" sz="1400" dirty="0" smtClean="0">
                <a:latin typeface="+mn-ea"/>
                <a:cs typeface="Arial" panose="020B0604020202020204" pitchFamily="34" charset="0"/>
              </a:rPr>
              <a:t>          </a:t>
            </a:r>
            <a:r>
              <a:rPr lang="ko-KR" altLang="en-US" sz="1400" b="1" dirty="0" smtClean="0">
                <a:latin typeface="+mn-ea"/>
                <a:cs typeface="Arial" panose="020B0604020202020204" pitchFamily="34" charset="0"/>
              </a:rPr>
              <a:t>• </a:t>
            </a:r>
            <a:r>
              <a:rPr lang="en-US" altLang="ko-KR" sz="1400" dirty="0" smtClean="0">
                <a:latin typeface="+mn-ea"/>
                <a:cs typeface="Arial" panose="020B0604020202020204" pitchFamily="34" charset="0"/>
              </a:rPr>
              <a:t>Inflection Voltage</a:t>
            </a:r>
          </a:p>
          <a:p>
            <a:pPr>
              <a:lnSpc>
                <a:spcPct val="200000"/>
              </a:lnSpc>
            </a:pPr>
            <a:r>
              <a:rPr lang="ko-KR" altLang="en-US" sz="14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b="1" dirty="0" smtClean="0">
                <a:latin typeface="+mn-ea"/>
                <a:cs typeface="Arial" panose="020B0604020202020204" pitchFamily="34" charset="0"/>
              </a:rPr>
              <a:t>         • </a:t>
            </a:r>
            <a:r>
              <a:rPr lang="en-US" altLang="ko-KR" sz="1400" dirty="0" smtClean="0">
                <a:latin typeface="+mn-ea"/>
                <a:cs typeface="Arial" panose="020B0604020202020204" pitchFamily="34" charset="0"/>
              </a:rPr>
              <a:t>Hysteresis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ko-KR" altLang="en-US" sz="1400" b="1" dirty="0" smtClean="0">
                <a:latin typeface="+mn-ea"/>
                <a:cs typeface="Arial" panose="020B0604020202020204" pitchFamily="34" charset="0"/>
              </a:rPr>
              <a:t>■ </a:t>
            </a:r>
            <a:r>
              <a:rPr lang="en-US" altLang="ko-KR" sz="1400" b="1" dirty="0" smtClean="0">
                <a:latin typeface="+mn-ea"/>
                <a:cs typeface="Arial" panose="020B0604020202020204" pitchFamily="34" charset="0"/>
              </a:rPr>
              <a:t>I-V Characteristic ( Source Meter 2400, </a:t>
            </a:r>
            <a:r>
              <a:rPr lang="en-US" altLang="ko-KR" sz="1400" b="1" dirty="0" err="1" smtClean="0">
                <a:latin typeface="+mn-ea"/>
                <a:cs typeface="Arial" panose="020B0604020202020204" pitchFamily="34" charset="0"/>
              </a:rPr>
              <a:t>Picoameter</a:t>
            </a:r>
            <a:r>
              <a:rPr lang="en-US" altLang="ko-KR" sz="1400" b="1" dirty="0" smtClean="0">
                <a:latin typeface="+mn-ea"/>
                <a:cs typeface="Arial" panose="020B0604020202020204" pitchFamily="34" charset="0"/>
              </a:rPr>
              <a:t> 6487 – </a:t>
            </a:r>
            <a:r>
              <a:rPr lang="en-US" altLang="ko-KR" sz="1400" b="1" dirty="0" err="1" smtClean="0">
                <a:latin typeface="+mn-ea"/>
                <a:cs typeface="Arial" panose="020B0604020202020204" pitchFamily="34" charset="0"/>
              </a:rPr>
              <a:t>Keithley</a:t>
            </a:r>
            <a:r>
              <a:rPr lang="en-US" altLang="ko-KR" sz="1400" b="1" dirty="0" smtClean="0">
                <a:latin typeface="+mn-ea"/>
                <a:cs typeface="Arial" panose="020B0604020202020204" pitchFamily="34" charset="0"/>
              </a:rPr>
              <a:t> )</a:t>
            </a:r>
          </a:p>
          <a:p>
            <a:pPr>
              <a:lnSpc>
                <a:spcPct val="200000"/>
              </a:lnSpc>
            </a:pPr>
            <a:r>
              <a:rPr lang="en-US" altLang="ko-KR" sz="1400" dirty="0" smtClean="0">
                <a:latin typeface="+mn-ea"/>
                <a:cs typeface="Arial" panose="020B0604020202020204" pitchFamily="34" charset="0"/>
              </a:rPr>
              <a:t>          </a:t>
            </a:r>
            <a:r>
              <a:rPr lang="ko-KR" altLang="en-US" sz="1400" b="1" dirty="0" smtClean="0">
                <a:latin typeface="+mn-ea"/>
                <a:cs typeface="Arial" panose="020B0604020202020204" pitchFamily="34" charset="0"/>
              </a:rPr>
              <a:t>• </a:t>
            </a:r>
            <a:r>
              <a:rPr lang="en-US" altLang="ko-KR" sz="1400" dirty="0" smtClean="0">
                <a:latin typeface="+mn-ea"/>
                <a:cs typeface="Arial" panose="020B0604020202020204" pitchFamily="34" charset="0"/>
              </a:rPr>
              <a:t>Breakdown Voltage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latin typeface="+mn-ea"/>
                <a:cs typeface="Arial" panose="020B0604020202020204" pitchFamily="34" charset="0"/>
              </a:rPr>
              <a:t>         </a:t>
            </a:r>
            <a:r>
              <a:rPr lang="ko-KR" altLang="en-US" sz="1400" b="1" dirty="0" smtClean="0">
                <a:latin typeface="+mn-ea"/>
                <a:cs typeface="Arial" panose="020B0604020202020204" pitchFamily="34" charset="0"/>
              </a:rPr>
              <a:t>• </a:t>
            </a:r>
            <a:r>
              <a:rPr lang="en-US" altLang="ko-KR" sz="1400" dirty="0" smtClean="0">
                <a:latin typeface="+mn-ea"/>
                <a:cs typeface="Arial" panose="020B0604020202020204" pitchFamily="34" charset="0"/>
              </a:rPr>
              <a:t>TFT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6604" y="3455190"/>
                <a:ext cx="1076898" cy="42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𝑂𝑋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04" y="3455190"/>
                <a:ext cx="1076898" cy="429285"/>
              </a:xfrm>
              <a:prstGeom prst="rect">
                <a:avLst/>
              </a:prstGeom>
              <a:blipFill>
                <a:blip r:embed="rId4"/>
                <a:stretch>
                  <a:fillRect l="-1705" r="-3977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6866" y="5546426"/>
                <a:ext cx="286322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𝐷𝑠𝑎𝑡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𝑂𝑋</m:t>
                              </m:r>
                            </m:sub>
                          </m:s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866" y="5546426"/>
                <a:ext cx="286322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80941" y="3669832"/>
                <a:ext cx="1181285" cy="767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941" y="3669832"/>
                <a:ext cx="1181285" cy="767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0717" y="4419107"/>
                <a:ext cx="179735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𝑛𝑑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717" y="4419107"/>
                <a:ext cx="1797352" cy="281937"/>
              </a:xfrm>
              <a:prstGeom prst="rect">
                <a:avLst/>
              </a:prstGeom>
              <a:blipFill>
                <a:blip r:embed="rId7"/>
                <a:stretch>
                  <a:fillRect l="-2373" t="-4348" r="-1017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직선 연결선 13"/>
          <p:cNvCxnSpPr/>
          <p:nvPr/>
        </p:nvCxnSpPr>
        <p:spPr>
          <a:xfrm>
            <a:off x="2992024" y="4139738"/>
            <a:ext cx="23779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092335" y="3669832"/>
            <a:ext cx="77308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V="1">
            <a:off x="2344189" y="4553133"/>
            <a:ext cx="875935" cy="694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2694131" y="5804798"/>
            <a:ext cx="726586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9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274320" y="806339"/>
            <a:ext cx="97425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629" y="108069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Contents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5CE-D26A-419B-8BFE-B077EC147F15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3" y="110506"/>
            <a:ext cx="649987" cy="629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2658" y="969093"/>
            <a:ext cx="4030591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1. Background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        2. Purpose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Experiment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■ </a:t>
            </a:r>
            <a:r>
              <a:rPr lang="en-US" altLang="ko-KR" sz="2800" b="1" dirty="0" smtClean="0">
                <a:latin typeface="+mn-ea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ea"/>
              </a:rPr>
              <a:t>         1. Hard-Bake Temperature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     2. Exposure Time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■ 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Conclusion</a:t>
            </a:r>
            <a:endParaRPr lang="ko-KR" altLang="en-US" sz="28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" y="6533325"/>
            <a:ext cx="26084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 Device Laboratory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51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2547</TotalTime>
  <Words>1857</Words>
  <Application>Microsoft Office PowerPoint</Application>
  <PresentationFormat>화면 슬라이드 쇼(4:3)</PresentationFormat>
  <Paragraphs>379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HY견고딕</vt:lpstr>
      <vt:lpstr>굴림</vt:lpstr>
      <vt:lpstr>맑은 고딕</vt:lpstr>
      <vt:lpstr>Arial</vt:lpstr>
      <vt:lpstr>Calibri</vt:lpstr>
      <vt:lpstr>Calibri Light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128</cp:revision>
  <cp:lastPrinted>2017-12-08T19:35:52Z</cp:lastPrinted>
  <dcterms:created xsi:type="dcterms:W3CDTF">2017-12-07T14:46:55Z</dcterms:created>
  <dcterms:modified xsi:type="dcterms:W3CDTF">2018-01-10T10:05:52Z</dcterms:modified>
</cp:coreProperties>
</file>