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6" r:id="rId2"/>
    <p:sldMasterId id="2147483656" r:id="rId3"/>
    <p:sldMasterId id="2147483662" r:id="rId4"/>
    <p:sldMasterId id="2147483660" r:id="rId5"/>
  </p:sldMasterIdLst>
  <p:notesMasterIdLst>
    <p:notesMasterId r:id="rId16"/>
  </p:notesMasterIdLst>
  <p:sldIdLst>
    <p:sldId id="256" r:id="rId6"/>
    <p:sldId id="257" r:id="rId7"/>
    <p:sldId id="259" r:id="rId8"/>
    <p:sldId id="264" r:id="rId9"/>
    <p:sldId id="265" r:id="rId10"/>
    <p:sldId id="270" r:id="rId11"/>
    <p:sldId id="271" r:id="rId12"/>
    <p:sldId id="267" r:id="rId13"/>
    <p:sldId id="268" r:id="rId14"/>
    <p:sldId id="263" r:id="rId15"/>
  </p:sldIdLst>
  <p:sldSz cx="9144000" cy="5143500" type="screen16x9"/>
  <p:notesSz cx="6858000" cy="9144000"/>
  <p:embeddedFontLst>
    <p:embeddedFont>
      <p:font typeface="맑은 고딕" panose="020B0503020000020004" pitchFamily="50" charset="-127"/>
      <p:regular r:id="rId17"/>
      <p:bold r:id="rId18"/>
    </p:embeddedFont>
    <p:embeddedFont>
      <p:font typeface="나눔바른고딕 Light" panose="020B0603020101020101" pitchFamily="50" charset="-127"/>
      <p:regular r:id="rId19"/>
    </p:embeddedFont>
    <p:embeddedFont>
      <p:font typeface="나눔바른고딕" panose="020B0603020101020101" pitchFamily="50" charset="-127"/>
      <p:regular r:id="rId20"/>
      <p:bold r:id="rId21"/>
    </p:embeddedFont>
  </p:embeddedFont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676D"/>
    <a:srgbClr val="F78388"/>
    <a:srgbClr val="F8FC4A"/>
    <a:srgbClr val="FF9995"/>
    <a:srgbClr val="FFE7E7"/>
    <a:srgbClr val="FFCCCC"/>
    <a:srgbClr val="FA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83" autoAdjust="0"/>
    <p:restoredTop sz="84882" autoAdjust="0"/>
  </p:normalViewPr>
  <p:slideViewPr>
    <p:cSldViewPr>
      <p:cViewPr varScale="1">
        <p:scale>
          <a:sx n="95" d="100"/>
          <a:sy n="95" d="100"/>
        </p:scale>
        <p:origin x="1278"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3.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2C485-8D96-4F9C-B171-BF59D2662A7F}" type="datetimeFigureOut">
              <a:rPr lang="ko-KR" altLang="en-US" smtClean="0"/>
              <a:t>2018-01-10</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EB2B60-BD9D-4527-80E5-C03C64579930}" type="slidenum">
              <a:rPr lang="ko-KR" altLang="en-US" smtClean="0"/>
              <a:t>‹#›</a:t>
            </a:fld>
            <a:endParaRPr lang="ko-KR" altLang="en-US"/>
          </a:p>
        </p:txBody>
      </p:sp>
    </p:spTree>
    <p:extLst>
      <p:ext uri="{BB962C8B-B14F-4D97-AF65-F5344CB8AC3E}">
        <p14:creationId xmlns:p14="http://schemas.microsoft.com/office/powerpoint/2010/main" val="320755511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sz="1200" kern="1200">
                <a:solidFill>
                  <a:schemeClr val="tx1"/>
                </a:solidFill>
                <a:effectLst/>
                <a:latin typeface="+mn-lt"/>
                <a:ea typeface="+mn-ea"/>
                <a:cs typeface="+mn-cs"/>
              </a:rPr>
              <a:t>Hello, My name is Han Ye Lin and I am a master course at the electronic device lab of Hoseo University.</a:t>
            </a:r>
          </a:p>
          <a:p>
            <a:pPr fontAlgn="base" latinLnBrk="1"/>
            <a:endParaRPr lang="en-US" altLang="ko-KR" sz="1200" kern="1200">
              <a:solidFill>
                <a:schemeClr val="tx1"/>
              </a:solidFill>
              <a:effectLst/>
              <a:latin typeface="+mn-lt"/>
              <a:ea typeface="+mn-ea"/>
              <a:cs typeface="+mn-cs"/>
            </a:endParaRPr>
          </a:p>
          <a:p>
            <a:pPr fontAlgn="base" latinLnBrk="1"/>
            <a:r>
              <a:rPr lang="en-US" altLang="ko-KR" sz="1200" kern="1200">
                <a:solidFill>
                  <a:schemeClr val="tx1"/>
                </a:solidFill>
                <a:effectLst/>
                <a:latin typeface="+mn-lt"/>
                <a:ea typeface="+mn-ea"/>
                <a:cs typeface="+mn-cs"/>
              </a:rPr>
              <a:t>So today the topic of my presentation is self biased oxide TFT amplifier.</a:t>
            </a:r>
          </a:p>
          <a:p>
            <a:endParaRPr lang="ko-KR" altLang="en-US"/>
          </a:p>
          <a:p>
            <a:endParaRPr lang="ko-KR" altLang="en-US"/>
          </a:p>
        </p:txBody>
      </p:sp>
      <p:sp>
        <p:nvSpPr>
          <p:cNvPr id="4" name="슬라이드 번호 개체 틀 3"/>
          <p:cNvSpPr>
            <a:spLocks noGrp="1"/>
          </p:cNvSpPr>
          <p:nvPr>
            <p:ph type="sldNum" sz="quarter" idx="10"/>
          </p:nvPr>
        </p:nvSpPr>
        <p:spPr/>
        <p:txBody>
          <a:bodyPr/>
          <a:lstStyle/>
          <a:p>
            <a:fld id="{8EEB2B60-BD9D-4527-80E5-C03C64579930}" type="slidenum">
              <a:rPr lang="ko-KR" altLang="en-US" smtClean="0"/>
              <a:t>1</a:t>
            </a:fld>
            <a:endParaRPr lang="ko-KR" altLang="en-US"/>
          </a:p>
        </p:txBody>
      </p:sp>
    </p:spTree>
    <p:extLst>
      <p:ext uri="{BB962C8B-B14F-4D97-AF65-F5344CB8AC3E}">
        <p14:creationId xmlns:p14="http://schemas.microsoft.com/office/powerpoint/2010/main" val="3110391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a:t>Here is the table of contents.</a:t>
            </a:r>
            <a:endParaRPr lang="ko-KR" altLang="en-US"/>
          </a:p>
        </p:txBody>
      </p:sp>
      <p:sp>
        <p:nvSpPr>
          <p:cNvPr id="4" name="슬라이드 번호 개체 틀 3"/>
          <p:cNvSpPr>
            <a:spLocks noGrp="1"/>
          </p:cNvSpPr>
          <p:nvPr>
            <p:ph type="sldNum" sz="quarter" idx="10"/>
          </p:nvPr>
        </p:nvSpPr>
        <p:spPr/>
        <p:txBody>
          <a:bodyPr/>
          <a:lstStyle/>
          <a:p>
            <a:fld id="{8EEB2B60-BD9D-4527-80E5-C03C64579930}" type="slidenum">
              <a:rPr lang="ko-KR" altLang="en-US" smtClean="0"/>
              <a:t>2</a:t>
            </a:fld>
            <a:endParaRPr lang="ko-KR" altLang="en-US"/>
          </a:p>
        </p:txBody>
      </p:sp>
    </p:spTree>
    <p:extLst>
      <p:ext uri="{BB962C8B-B14F-4D97-AF65-F5344CB8AC3E}">
        <p14:creationId xmlns:p14="http://schemas.microsoft.com/office/powerpoint/2010/main" val="1445875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The picture on the left is an existing audio amplifier.</a:t>
            </a:r>
          </a:p>
          <a:p>
            <a:endParaRPr lang="en-US" altLang="ko-KR"/>
          </a:p>
          <a:p>
            <a:r>
              <a:rPr lang="en-US" altLang="ko-KR"/>
              <a:t>As you can see, portability is not good.</a:t>
            </a:r>
          </a:p>
          <a:p>
            <a:endParaRPr lang="en-US" altLang="ko-KR"/>
          </a:p>
          <a:p>
            <a:r>
              <a:rPr lang="en-US" altLang="ko-KR"/>
              <a:t>Below is an exploded view of the audio amplifier.</a:t>
            </a:r>
          </a:p>
          <a:p>
            <a:endParaRPr lang="en-US" altLang="ko-KR"/>
          </a:p>
          <a:p>
            <a:r>
              <a:rPr lang="en-US" altLang="ko-KR"/>
              <a:t>Portable audio amplifiers require low power and compact design.</a:t>
            </a:r>
          </a:p>
          <a:p>
            <a:endParaRPr lang="en-US" altLang="ko-KR"/>
          </a:p>
          <a:p>
            <a:r>
              <a:rPr lang="en-US" altLang="ko-KR"/>
              <a:t>Furthermore, in the future, audio amplifiers can be integrated using wearable technology and the radio can be inserted into the clothes.</a:t>
            </a:r>
          </a:p>
          <a:p>
            <a:endParaRPr lang="en-US" altLang="ko-KR"/>
          </a:p>
          <a:p>
            <a:r>
              <a:rPr lang="en-US" altLang="ko-KR"/>
              <a:t>Likewise for the compact and flexible devices, fully integrated circuit on a substrate is necessary.</a:t>
            </a:r>
          </a:p>
          <a:p>
            <a:endParaRPr lang="en-US" altLang="ko-KR"/>
          </a:p>
          <a:p>
            <a:r>
              <a:rPr lang="en-US" altLang="ko-KR"/>
              <a:t>Among the possible devices for integrated circuits, thin film transistor (TFT) with oxide semiconductor material is one of the candidate due to its higher field effect mobility than amorphous silicon TFT and simple process compared to low temperature polycrystalline silicon (LTPS) TFT.</a:t>
            </a:r>
          </a:p>
          <a:p>
            <a:endParaRPr lang="ko-KR" altLang="en-US"/>
          </a:p>
        </p:txBody>
      </p:sp>
      <p:sp>
        <p:nvSpPr>
          <p:cNvPr id="4" name="슬라이드 번호 개체 틀 3"/>
          <p:cNvSpPr>
            <a:spLocks noGrp="1"/>
          </p:cNvSpPr>
          <p:nvPr>
            <p:ph type="sldNum" sz="quarter" idx="10"/>
          </p:nvPr>
        </p:nvSpPr>
        <p:spPr/>
        <p:txBody>
          <a:bodyPr/>
          <a:lstStyle/>
          <a:p>
            <a:fld id="{8EEB2B60-BD9D-4527-80E5-C03C64579930}" type="slidenum">
              <a:rPr lang="ko-KR" altLang="en-US" smtClean="0"/>
              <a:t>3</a:t>
            </a:fld>
            <a:endParaRPr lang="ko-KR" altLang="en-US"/>
          </a:p>
        </p:txBody>
      </p:sp>
    </p:spTree>
    <p:extLst>
      <p:ext uri="{BB962C8B-B14F-4D97-AF65-F5344CB8AC3E}">
        <p14:creationId xmlns:p14="http://schemas.microsoft.com/office/powerpoint/2010/main" val="1621425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Such an oxide TFT has a disadvantage that it can not exhibit a desired output in a circuit due to a large shift of a threshold voltage due to a process variation.</a:t>
            </a:r>
          </a:p>
          <a:p>
            <a:endParaRPr lang="en-US" altLang="ko-KR"/>
          </a:p>
          <a:p>
            <a:r>
              <a:rPr lang="en-US" altLang="ko-KR"/>
              <a:t>For this reason, the bias effect of the transistor which can control the threshold voltage and the I-V characteristic of the device is very important.</a:t>
            </a:r>
          </a:p>
          <a:p>
            <a:endParaRPr lang="en-US" altLang="ko-KR"/>
          </a:p>
          <a:p>
            <a:r>
              <a:rPr lang="en-US" altLang="ko-KR"/>
              <a:t>However, as with the circuits listed here, the voltage distribution bias, or the addition of an external bias voltage, circuit becomes complicated, and the integration is difficult.</a:t>
            </a:r>
          </a:p>
          <a:p>
            <a:endParaRPr lang="en-US" altLang="ko-KR"/>
          </a:p>
          <a:p>
            <a:r>
              <a:rPr lang="en-US" altLang="ko-KR"/>
              <a:t>We want a simple circuit that is not complicated in process yield, small area, and flexible substrate.</a:t>
            </a:r>
          </a:p>
          <a:p>
            <a:endParaRPr lang="en-US" altLang="ko-KR"/>
          </a:p>
          <a:p>
            <a:r>
              <a:rPr lang="en-US" altLang="ko-KR"/>
              <a:t>But, among the amplifiers studied so far, there are few proposed circuit techniques to solve this bias problem.</a:t>
            </a:r>
          </a:p>
          <a:p>
            <a:endParaRPr lang="en-US" altLang="ko-KR"/>
          </a:p>
          <a:p>
            <a:r>
              <a:rPr lang="en-US" altLang="ko-KR"/>
              <a:t>In this study, an audio amplifier with an oxide TFT was investigated and optimized for optimal conditions without distortion of the waveform.</a:t>
            </a:r>
          </a:p>
          <a:p>
            <a:endParaRPr lang="en-US" altLang="ko-KR"/>
          </a:p>
          <a:p>
            <a:r>
              <a:rPr lang="en-US" altLang="ko-KR"/>
              <a:t>The proposed amplifier circuit does not require a separate bias voltage source because it is self-biased in strong inversion.</a:t>
            </a:r>
          </a:p>
          <a:p>
            <a:endParaRPr lang="en-US" altLang="ko-KR"/>
          </a:p>
          <a:p>
            <a:r>
              <a:rPr lang="en-US" altLang="ko-KR"/>
              <a:t>Instead of a resistive voltage divider, a transistor structure is used to reduce the large area occupied by resistors and capacitors</a:t>
            </a:r>
          </a:p>
        </p:txBody>
      </p:sp>
      <p:sp>
        <p:nvSpPr>
          <p:cNvPr id="4" name="슬라이드 번호 개체 틀 3"/>
          <p:cNvSpPr>
            <a:spLocks noGrp="1"/>
          </p:cNvSpPr>
          <p:nvPr>
            <p:ph type="sldNum" sz="quarter" idx="10"/>
          </p:nvPr>
        </p:nvSpPr>
        <p:spPr/>
        <p:txBody>
          <a:bodyPr/>
          <a:lstStyle/>
          <a:p>
            <a:fld id="{8EEB2B60-BD9D-4527-80E5-C03C64579930}" type="slidenum">
              <a:rPr lang="ko-KR" altLang="en-US" smtClean="0"/>
              <a:t>4</a:t>
            </a:fld>
            <a:endParaRPr lang="ko-KR" altLang="en-US"/>
          </a:p>
        </p:txBody>
      </p:sp>
    </p:spTree>
    <p:extLst>
      <p:ext uri="{BB962C8B-B14F-4D97-AF65-F5344CB8AC3E}">
        <p14:creationId xmlns:p14="http://schemas.microsoft.com/office/powerpoint/2010/main" val="116151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a:solidFill>
                  <a:schemeClr val="tx1"/>
                </a:solidFill>
                <a:effectLst/>
                <a:latin typeface="+mn-lt"/>
                <a:ea typeface="+mn-ea"/>
                <a:cs typeface="+mn-cs"/>
              </a:rPr>
              <a:t>To get high amplification gain, we designed a common source amplifier in which n-channel oxide TFT was used as a load resistor as shown in ficture.</a:t>
            </a:r>
          </a:p>
          <a:p>
            <a:endParaRPr lang="en-US" altLang="ko-KR" sz="1200" kern="1200">
              <a:solidFill>
                <a:schemeClr val="tx1"/>
              </a:solidFill>
              <a:effectLst/>
              <a:latin typeface="+mn-lt"/>
              <a:ea typeface="+mn-ea"/>
              <a:cs typeface="+mn-cs"/>
            </a:endParaRPr>
          </a:p>
          <a:p>
            <a:r>
              <a:rPr lang="en-US" altLang="ko-KR" sz="1200" kern="1200">
                <a:solidFill>
                  <a:schemeClr val="tx1"/>
                </a:solidFill>
                <a:effectLst/>
                <a:latin typeface="+mn-lt"/>
                <a:ea typeface="+mn-ea"/>
                <a:cs typeface="+mn-cs"/>
              </a:rPr>
              <a:t>The input operation point is important, and the conventional way to get the operation voltage is resistor divider.</a:t>
            </a:r>
          </a:p>
          <a:p>
            <a:endParaRPr lang="en-US" altLang="ko-KR" sz="1200" kern="1200">
              <a:solidFill>
                <a:schemeClr val="tx1"/>
              </a:solidFill>
              <a:effectLst/>
              <a:latin typeface="+mn-lt"/>
              <a:ea typeface="+mn-ea"/>
              <a:cs typeface="+mn-cs"/>
            </a:endParaRPr>
          </a:p>
          <a:p>
            <a:r>
              <a:rPr lang="en-US" altLang="ko-KR" sz="1200" kern="1200">
                <a:solidFill>
                  <a:schemeClr val="tx1"/>
                </a:solidFill>
                <a:effectLst/>
                <a:latin typeface="+mn-lt"/>
                <a:ea typeface="+mn-ea"/>
                <a:cs typeface="+mn-cs"/>
              </a:rPr>
              <a:t>The proposed amplifier circuit is composed of 8 TFTs, and it was optimized by the adjustment of channel width of each TFT.</a:t>
            </a:r>
          </a:p>
          <a:p>
            <a:endParaRPr lang="en-US" altLang="ko-KR" sz="1200" kern="1200">
              <a:solidFill>
                <a:schemeClr val="tx1"/>
              </a:solidFill>
              <a:effectLst/>
              <a:latin typeface="+mn-lt"/>
              <a:ea typeface="+mn-ea"/>
              <a:cs typeface="+mn-cs"/>
            </a:endParaRPr>
          </a:p>
          <a:p>
            <a:r>
              <a:rPr lang="en-US" altLang="ko-KR" sz="1200" kern="1200">
                <a:solidFill>
                  <a:schemeClr val="tx1"/>
                </a:solidFill>
                <a:effectLst/>
                <a:latin typeface="+mn-lt"/>
                <a:ea typeface="+mn-ea"/>
                <a:cs typeface="+mn-cs"/>
              </a:rPr>
              <a:t>For simulation, the common-source amplifier was biased by VDD = 5 V and VSS = GND.</a:t>
            </a:r>
          </a:p>
          <a:p>
            <a:endParaRPr lang="en-US" altLang="ko-KR" sz="1200" kern="1200">
              <a:solidFill>
                <a:schemeClr val="tx1"/>
              </a:solidFill>
              <a:effectLst/>
              <a:latin typeface="+mn-lt"/>
              <a:ea typeface="+mn-ea"/>
              <a:cs typeface="+mn-cs"/>
            </a:endParaRPr>
          </a:p>
          <a:p>
            <a:r>
              <a:rPr lang="en-US" altLang="ko-KR" sz="1200" kern="1200">
                <a:solidFill>
                  <a:schemeClr val="tx1"/>
                </a:solidFill>
                <a:effectLst/>
                <a:latin typeface="+mn-lt"/>
                <a:ea typeface="+mn-ea"/>
                <a:cs typeface="+mn-cs"/>
              </a:rPr>
              <a:t>The sine wave with amplitude of 0.1 V was used for the input voltage. The input frequency was 1 kHz.</a:t>
            </a:r>
          </a:p>
          <a:p>
            <a:endParaRPr lang="en-US" altLang="ko-KR" sz="1200" kern="1200">
              <a:solidFill>
                <a:schemeClr val="tx1"/>
              </a:solidFill>
              <a:effectLst/>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a:solidFill>
                  <a:schemeClr val="tx1"/>
                </a:solidFill>
                <a:effectLst/>
                <a:latin typeface="+mn-lt"/>
                <a:ea typeface="+mn-ea"/>
                <a:cs typeface="+mn-cs"/>
              </a:rPr>
              <a:t>The first block of amplifier circuit is to set the operation point of the TFT T3.</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200" kern="1200">
              <a:solidFill>
                <a:schemeClr val="tx1"/>
              </a:solidFill>
              <a:effectLst/>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a:solidFill>
                  <a:schemeClr val="tx1"/>
                </a:solidFill>
                <a:effectLst/>
                <a:latin typeface="+mn-lt"/>
                <a:ea typeface="+mn-ea"/>
                <a:cs typeface="+mn-cs"/>
              </a:rPr>
              <a:t>Since the capacitance needs large electrode area which can decrease the yield of the circuit fabrication, we removed the capacitors between each amplifier stage.</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200" kern="1200">
              <a:solidFill>
                <a:schemeClr val="tx1"/>
              </a:solidFill>
              <a:effectLst/>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a:solidFill>
                  <a:schemeClr val="tx1"/>
                </a:solidFill>
                <a:effectLst/>
                <a:latin typeface="+mn-lt"/>
                <a:ea typeface="+mn-ea"/>
                <a:cs typeface="+mn-cs"/>
              </a:rPr>
              <a:t>Each block was directly connected after optimization of the output being optimum operation voltages for the next block.</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200" kern="1200">
              <a:solidFill>
                <a:schemeClr val="tx1"/>
              </a:solidFill>
              <a:effectLst/>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a:solidFill>
                  <a:schemeClr val="tx1"/>
                </a:solidFill>
                <a:effectLst/>
                <a:latin typeface="+mn-lt"/>
                <a:ea typeface="+mn-ea"/>
                <a:cs typeface="+mn-cs"/>
              </a:rPr>
              <a:t>The dimensions of the optimized transistors through simulation are summarized in Table.</a:t>
            </a:r>
            <a:endParaRPr lang="ko-KR" altLang="ko-KR" sz="1200" kern="1200">
              <a:solidFill>
                <a:schemeClr val="tx1"/>
              </a:solidFill>
              <a:effectLst/>
              <a:latin typeface="+mn-lt"/>
              <a:ea typeface="+mn-ea"/>
              <a:cs typeface="+mn-cs"/>
            </a:endParaRPr>
          </a:p>
          <a:p>
            <a:endParaRPr lang="ko-KR" altLang="en-US"/>
          </a:p>
        </p:txBody>
      </p:sp>
      <p:sp>
        <p:nvSpPr>
          <p:cNvPr id="4" name="슬라이드 번호 개체 틀 3"/>
          <p:cNvSpPr>
            <a:spLocks noGrp="1"/>
          </p:cNvSpPr>
          <p:nvPr>
            <p:ph type="sldNum" sz="quarter" idx="10"/>
          </p:nvPr>
        </p:nvSpPr>
        <p:spPr/>
        <p:txBody>
          <a:bodyPr/>
          <a:lstStyle/>
          <a:p>
            <a:fld id="{8EEB2B60-BD9D-4527-80E5-C03C64579930}" type="slidenum">
              <a:rPr lang="ko-KR" altLang="en-US" smtClean="0"/>
              <a:t>5</a:t>
            </a:fld>
            <a:endParaRPr lang="ko-KR" altLang="en-US"/>
          </a:p>
        </p:txBody>
      </p:sp>
    </p:spTree>
    <p:extLst>
      <p:ext uri="{BB962C8B-B14F-4D97-AF65-F5344CB8AC3E}">
        <p14:creationId xmlns:p14="http://schemas.microsoft.com/office/powerpoint/2010/main" val="870469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This graph shows the output wave forms at each stage of amplifier, and right graph shows the output voltage at each stage for input voltage.</a:t>
            </a:r>
          </a:p>
          <a:p>
            <a:endParaRPr lang="en-US" altLang="ko-KR"/>
          </a:p>
          <a:p>
            <a:r>
              <a:rPr lang="en-US" altLang="ko-KR"/>
              <a:t>The graph shows a well-defined voltage transfer curve with a steep slope, indicating a high gain in the transition region. </a:t>
            </a:r>
          </a:p>
          <a:p>
            <a:endParaRPr lang="en-US" altLang="ko-KR"/>
          </a:p>
          <a:p>
            <a:r>
              <a:rPr lang="en-US" altLang="ko-KR"/>
              <a:t>The characteristics of the oxide TFT are subject to change due to process variations. Therefore, it is important to set the operation point well using the appropriate bias voltage.</a:t>
            </a:r>
          </a:p>
          <a:p>
            <a:endParaRPr lang="en-US" altLang="ko-KR"/>
          </a:p>
          <a:p>
            <a:r>
              <a:rPr lang="en-US" altLang="ko-KR"/>
              <a:t>However, if the operation voltage is generated by resistors, the power consumption increases by a current through resistor and circuit becomes complicated by voltage divider.</a:t>
            </a:r>
          </a:p>
          <a:p>
            <a:endParaRPr lang="en-US" altLang="ko-KR"/>
          </a:p>
          <a:p>
            <a:r>
              <a:rPr lang="en-US" altLang="ko-KR"/>
              <a:t>We have solved this problem by remove of voltage divider and using self-bias block for first stage of amplifier. The advantage of the self-bias block is self-optimization of the operation voltage, even when the TFT threshold voltages vary.</a:t>
            </a:r>
          </a:p>
          <a:p>
            <a:endParaRPr lang="en-US" altLang="ko-KR"/>
          </a:p>
          <a:p>
            <a:r>
              <a:rPr lang="en-US" altLang="ko-KR"/>
              <a:t>The DC operation voltage for the input gate electrode is much important and self-bias block is much useful.</a:t>
            </a:r>
            <a:endParaRPr lang="ko-KR" altLang="en-US"/>
          </a:p>
        </p:txBody>
      </p:sp>
      <p:sp>
        <p:nvSpPr>
          <p:cNvPr id="4" name="슬라이드 번호 개체 틀 3"/>
          <p:cNvSpPr>
            <a:spLocks noGrp="1"/>
          </p:cNvSpPr>
          <p:nvPr>
            <p:ph type="sldNum" sz="quarter" idx="10"/>
          </p:nvPr>
        </p:nvSpPr>
        <p:spPr/>
        <p:txBody>
          <a:bodyPr/>
          <a:lstStyle/>
          <a:p>
            <a:fld id="{8EEB2B60-BD9D-4527-80E5-C03C64579930}" type="slidenum">
              <a:rPr lang="ko-KR" altLang="en-US" smtClean="0"/>
              <a:t>6</a:t>
            </a:fld>
            <a:endParaRPr lang="ko-KR" altLang="en-US"/>
          </a:p>
        </p:txBody>
      </p:sp>
    </p:spTree>
    <p:extLst>
      <p:ext uri="{BB962C8B-B14F-4D97-AF65-F5344CB8AC3E}">
        <p14:creationId xmlns:p14="http://schemas.microsoft.com/office/powerpoint/2010/main" val="846903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The second block, the third block and fourth block are cascaded common-source amplifiers.</a:t>
            </a:r>
          </a:p>
          <a:p>
            <a:endParaRPr lang="en-US" altLang="ko-KR"/>
          </a:p>
          <a:p>
            <a:r>
              <a:rPr lang="en-US" altLang="ko-KR"/>
              <a:t>After optimization of sizes of TFTs, we could obtain the voltage gain of 16.5 dB. </a:t>
            </a:r>
          </a:p>
          <a:p>
            <a:endParaRPr lang="en-US" altLang="ko-KR"/>
          </a:p>
          <a:p>
            <a:r>
              <a:rPr lang="en-US" altLang="ko-KR"/>
              <a:t>This graph shows the simulated frequency responses of the proposed amplifier circuit by circuit simulator.</a:t>
            </a:r>
          </a:p>
          <a:p>
            <a:endParaRPr lang="en-US" altLang="ko-KR"/>
          </a:p>
          <a:p>
            <a:r>
              <a:rPr lang="en-US" altLang="ko-KR"/>
              <a:t>The graph shows the frequency response of the inverter amplifier circuit obtained by dividing the output amplitude by the input amplitude.</a:t>
            </a:r>
          </a:p>
          <a:p>
            <a:endParaRPr lang="en-US" altLang="ko-KR"/>
          </a:p>
          <a:p>
            <a:r>
              <a:rPr lang="en-US" altLang="ko-KR"/>
              <a:t>A gain of ∼16.5 dB is obtained and forms a low-pass filter with a roll-off around 500 kHz due to the input capacitance connected to the wave input.</a:t>
            </a:r>
          </a:p>
          <a:p>
            <a:endParaRPr lang="en-US" altLang="ko-KR"/>
          </a:p>
          <a:p>
            <a:r>
              <a:rPr lang="en-US" altLang="ko-KR"/>
              <a:t>For greater amplification gain, the amplifier stage can be further connected with the increased area of the circuit. </a:t>
            </a:r>
          </a:p>
          <a:p>
            <a:endParaRPr lang="en-US" altLang="ko-KR"/>
          </a:p>
          <a:p>
            <a:r>
              <a:rPr lang="en-US" altLang="ko-KR"/>
              <a:t>In this simulation, for a reference level of 14 dB, the proposed circuit allows 4.4 V change.</a:t>
            </a:r>
          </a:p>
          <a:p>
            <a:endParaRPr lang="en-US" altLang="ko-KR"/>
          </a:p>
          <a:p>
            <a:r>
              <a:rPr lang="en-US" altLang="ko-KR"/>
              <a:t>Simulation results show that the proposed self - biased amplifier gives wide range of high gain as shown in right graph.</a:t>
            </a:r>
          </a:p>
          <a:p>
            <a:endParaRPr lang="en-US" altLang="ko-KR"/>
          </a:p>
          <a:p>
            <a:r>
              <a:rPr lang="en-US" altLang="ko-KR"/>
              <a:t>Due to self-bias block the gain is constant even if the threshold voltage shifts.</a:t>
            </a:r>
            <a:endParaRPr lang="ko-KR" altLang="en-US"/>
          </a:p>
        </p:txBody>
      </p:sp>
      <p:sp>
        <p:nvSpPr>
          <p:cNvPr id="4" name="슬라이드 번호 개체 틀 3"/>
          <p:cNvSpPr>
            <a:spLocks noGrp="1"/>
          </p:cNvSpPr>
          <p:nvPr>
            <p:ph type="sldNum" sz="quarter" idx="10"/>
          </p:nvPr>
        </p:nvSpPr>
        <p:spPr/>
        <p:txBody>
          <a:bodyPr/>
          <a:lstStyle/>
          <a:p>
            <a:fld id="{8EEB2B60-BD9D-4527-80E5-C03C64579930}" type="slidenum">
              <a:rPr lang="ko-KR" altLang="en-US" smtClean="0"/>
              <a:t>7</a:t>
            </a:fld>
            <a:endParaRPr lang="ko-KR" altLang="en-US"/>
          </a:p>
        </p:txBody>
      </p:sp>
    </p:spTree>
    <p:extLst>
      <p:ext uri="{BB962C8B-B14F-4D97-AF65-F5344CB8AC3E}">
        <p14:creationId xmlns:p14="http://schemas.microsoft.com/office/powerpoint/2010/main" val="3259503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Through simulation, we developed an optimal circuit and designed a mask layout for the TFT process.</a:t>
            </a:r>
          </a:p>
          <a:p>
            <a:endParaRPr lang="en-US" altLang="ko-KR"/>
          </a:p>
          <a:p>
            <a:r>
              <a:rPr lang="en-US" altLang="ko-KR"/>
              <a:t>Only four masks are required with top gate self-align technology.</a:t>
            </a:r>
            <a:br>
              <a:rPr lang="en-US" altLang="ko-KR"/>
            </a:br>
            <a:br>
              <a:rPr lang="en-US" altLang="ko-KR"/>
            </a:br>
            <a:r>
              <a:rPr lang="en-US" altLang="ko-KR"/>
              <a:t>A chip area of 1 mm * 0.3 mm, which is smaller than the amplifiers reported in the past.</a:t>
            </a:r>
            <a:br>
              <a:rPr lang="en-US" altLang="ko-KR"/>
            </a:br>
            <a:br>
              <a:rPr lang="en-US" altLang="ko-KR"/>
            </a:br>
            <a:r>
              <a:rPr lang="en-US" altLang="ko-KR"/>
              <a:t>So far, the mask layout has been completed, and the next work to do is to use an oxide TFT process to make the amplifier.</a:t>
            </a:r>
          </a:p>
          <a:p>
            <a:endParaRPr lang="en-US" altLang="ko-KR"/>
          </a:p>
          <a:p>
            <a:r>
              <a:rPr lang="en-US" altLang="ko-KR"/>
              <a:t>The ultimate goal is to make it a wearable device.</a:t>
            </a:r>
          </a:p>
        </p:txBody>
      </p:sp>
      <p:sp>
        <p:nvSpPr>
          <p:cNvPr id="4" name="슬라이드 번호 개체 틀 3"/>
          <p:cNvSpPr>
            <a:spLocks noGrp="1"/>
          </p:cNvSpPr>
          <p:nvPr>
            <p:ph type="sldNum" sz="quarter" idx="10"/>
          </p:nvPr>
        </p:nvSpPr>
        <p:spPr/>
        <p:txBody>
          <a:bodyPr/>
          <a:lstStyle/>
          <a:p>
            <a:fld id="{8EEB2B60-BD9D-4527-80E5-C03C64579930}" type="slidenum">
              <a:rPr lang="ko-KR" altLang="en-US" smtClean="0"/>
              <a:t>8</a:t>
            </a:fld>
            <a:endParaRPr lang="ko-KR" altLang="en-US"/>
          </a:p>
        </p:txBody>
      </p:sp>
    </p:spTree>
    <p:extLst>
      <p:ext uri="{BB962C8B-B14F-4D97-AF65-F5344CB8AC3E}">
        <p14:creationId xmlns:p14="http://schemas.microsoft.com/office/powerpoint/2010/main" val="732109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We simulated self- bias audio amplifier with oxide TFTs.</a:t>
            </a:r>
          </a:p>
          <a:p>
            <a:endParaRPr lang="en-US" altLang="ko-KR"/>
          </a:p>
          <a:p>
            <a:r>
              <a:rPr lang="en-US" altLang="ko-KR"/>
              <a:t>The voltage gain of 16.5 dB was obtained with three cascaded amplifiers.</a:t>
            </a:r>
          </a:p>
          <a:p>
            <a:endParaRPr lang="en-US" altLang="ko-KR"/>
          </a:p>
          <a:p>
            <a:r>
              <a:rPr lang="en-US" altLang="ko-KR"/>
              <a:t>Since the characteristics of the oxide TFT can be varied according to the process conditions, we optimized the operation point after adjusting the sizes of the TFTs. </a:t>
            </a:r>
          </a:p>
          <a:p>
            <a:endParaRPr lang="en-US" altLang="ko-KR"/>
          </a:p>
          <a:p>
            <a:r>
              <a:rPr lang="en-US" altLang="ko-KR"/>
              <a:t>The proposed circuit does not require a separate bias voltage source and the capacitor or resistors which occupy a large area.</a:t>
            </a:r>
          </a:p>
          <a:p>
            <a:endParaRPr lang="en-US" altLang="ko-KR"/>
          </a:p>
          <a:p>
            <a:r>
              <a:rPr lang="en-US" altLang="ko-KR"/>
              <a:t>The proposed circuit operates well even for the threshold voltage change of 4.4 V.</a:t>
            </a:r>
          </a:p>
          <a:p>
            <a:endParaRPr lang="en-US" altLang="ko-KR"/>
          </a:p>
          <a:p>
            <a:r>
              <a:rPr lang="en-US" altLang="ko-KR"/>
              <a:t>So far, the mask layout has been completed, and the next work to do is to use an oxide TFT process to make the amplifier.</a:t>
            </a:r>
          </a:p>
          <a:p>
            <a:endParaRPr lang="en-US" altLang="ko-KR"/>
          </a:p>
          <a:p>
            <a:r>
              <a:rPr lang="en-US" altLang="ko-KR"/>
              <a:t>The ultimate goal is to make it a wearable device.</a:t>
            </a:r>
          </a:p>
          <a:p>
            <a:endParaRPr lang="ko-KR" altLang="en-US"/>
          </a:p>
        </p:txBody>
      </p:sp>
      <p:sp>
        <p:nvSpPr>
          <p:cNvPr id="4" name="슬라이드 번호 개체 틀 3"/>
          <p:cNvSpPr>
            <a:spLocks noGrp="1"/>
          </p:cNvSpPr>
          <p:nvPr>
            <p:ph type="sldNum" sz="quarter" idx="10"/>
          </p:nvPr>
        </p:nvSpPr>
        <p:spPr/>
        <p:txBody>
          <a:bodyPr/>
          <a:lstStyle/>
          <a:p>
            <a:fld id="{8EEB2B60-BD9D-4527-80E5-C03C64579930}" type="slidenum">
              <a:rPr lang="ko-KR" altLang="en-US" smtClean="0"/>
              <a:t>9</a:t>
            </a:fld>
            <a:endParaRPr lang="ko-KR" altLang="en-US"/>
          </a:p>
        </p:txBody>
      </p:sp>
    </p:spTree>
    <p:extLst>
      <p:ext uri="{BB962C8B-B14F-4D97-AF65-F5344CB8AC3E}">
        <p14:creationId xmlns:p14="http://schemas.microsoft.com/office/powerpoint/2010/main" val="3580885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0944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858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0511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7219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97883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pSp>
        <p:nvGrpSpPr>
          <p:cNvPr id="7" name="그룹 6"/>
          <p:cNvGrpSpPr/>
          <p:nvPr userDrawn="1"/>
        </p:nvGrpSpPr>
        <p:grpSpPr>
          <a:xfrm>
            <a:off x="0" y="4604"/>
            <a:ext cx="9144000" cy="441226"/>
            <a:chOff x="0" y="0"/>
            <a:chExt cx="9144000" cy="441226"/>
          </a:xfrm>
        </p:grpSpPr>
        <p:sp>
          <p:nvSpPr>
            <p:cNvPr id="8" name="직사각형 7"/>
            <p:cNvSpPr/>
            <p:nvPr/>
          </p:nvSpPr>
          <p:spPr>
            <a:xfrm>
              <a:off x="0" y="0"/>
              <a:ext cx="9144000" cy="2252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직각 삼각형 8"/>
            <p:cNvSpPr/>
            <p:nvPr/>
          </p:nvSpPr>
          <p:spPr>
            <a:xfrm rot="5400000">
              <a:off x="2851428" y="81186"/>
              <a:ext cx="360040" cy="36004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p:nvSpPr>
          <p:spPr>
            <a:xfrm>
              <a:off x="6112" y="101724"/>
              <a:ext cx="2837696" cy="3395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1" name="그룹 10"/>
          <p:cNvGrpSpPr/>
          <p:nvPr userDrawn="1"/>
        </p:nvGrpSpPr>
        <p:grpSpPr>
          <a:xfrm flipH="1" flipV="1">
            <a:off x="6112" y="2931790"/>
            <a:ext cx="9144000" cy="2211710"/>
            <a:chOff x="0" y="-2058515"/>
            <a:chExt cx="9144000" cy="2499741"/>
          </a:xfrm>
        </p:grpSpPr>
        <p:sp>
          <p:nvSpPr>
            <p:cNvPr id="12" name="직사각형 11"/>
            <p:cNvSpPr/>
            <p:nvPr/>
          </p:nvSpPr>
          <p:spPr>
            <a:xfrm>
              <a:off x="0" y="-2058515"/>
              <a:ext cx="9144000" cy="22837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직각 삼각형 12"/>
            <p:cNvSpPr/>
            <p:nvPr/>
          </p:nvSpPr>
          <p:spPr>
            <a:xfrm rot="5400000">
              <a:off x="2851428" y="81186"/>
              <a:ext cx="360040" cy="36004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직사각형 13"/>
            <p:cNvSpPr/>
            <p:nvPr/>
          </p:nvSpPr>
          <p:spPr>
            <a:xfrm>
              <a:off x="6112" y="101724"/>
              <a:ext cx="2837696" cy="3395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3356040435"/>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8100669"/>
      </p:ext>
    </p:extLst>
  </p:cSld>
  <p:clrMap bg1="lt1" tx1="dk1" bg2="lt2" tx2="dk2" accent1="accent1" accent2="accent2" accent3="accent3" accent4="accent4" accent5="accent5" accent6="accent6" hlink="hlink" folHlink="folHlink"/>
  <p:sldLayoutIdLst>
    <p:sldLayoutId id="2147483667" r:id="rId1"/>
  </p:sldLayoutIdLst>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직사각형 1"/>
          <p:cNvSpPr/>
          <p:nvPr userDrawn="1"/>
        </p:nvSpPr>
        <p:spPr>
          <a:xfrm>
            <a:off x="0" y="0"/>
            <a:ext cx="9144000" cy="51435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직사각형 2"/>
          <p:cNvSpPr/>
          <p:nvPr userDrawn="1"/>
        </p:nvSpPr>
        <p:spPr>
          <a:xfrm>
            <a:off x="232872" y="699542"/>
            <a:ext cx="8640960" cy="424847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4" name="그룹 3"/>
          <p:cNvGrpSpPr/>
          <p:nvPr userDrawn="1"/>
        </p:nvGrpSpPr>
        <p:grpSpPr>
          <a:xfrm flipH="1">
            <a:off x="0" y="0"/>
            <a:ext cx="9144000" cy="441226"/>
            <a:chOff x="0" y="0"/>
            <a:chExt cx="9144000" cy="441226"/>
          </a:xfrm>
        </p:grpSpPr>
        <p:sp>
          <p:nvSpPr>
            <p:cNvPr id="5" name="직사각형 4"/>
            <p:cNvSpPr/>
            <p:nvPr/>
          </p:nvSpPr>
          <p:spPr>
            <a:xfrm>
              <a:off x="0" y="0"/>
              <a:ext cx="9144000" cy="2252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직각 삼각형 5"/>
            <p:cNvSpPr/>
            <p:nvPr/>
          </p:nvSpPr>
          <p:spPr>
            <a:xfrm rot="5400000">
              <a:off x="2851428" y="81186"/>
              <a:ext cx="360040" cy="36004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직사각형 6"/>
            <p:cNvSpPr/>
            <p:nvPr/>
          </p:nvSpPr>
          <p:spPr>
            <a:xfrm>
              <a:off x="6112" y="101724"/>
              <a:ext cx="2837696" cy="3395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3504298380"/>
      </p:ext>
    </p:extLst>
  </p:cSld>
  <p:clrMap bg1="lt1" tx1="dk1" bg2="lt2" tx2="dk2" accent1="accent1" accent2="accent2" accent3="accent3" accent4="accent4" accent5="accent5" accent6="accent6" hlink="hlink" folHlink="folHlink"/>
  <p:sldLayoutIdLst>
    <p:sldLayoutId id="2147483657" r:id="rId1"/>
  </p:sldLayoutIdLst>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직사각형 1"/>
          <p:cNvSpPr/>
          <p:nvPr userDrawn="1"/>
        </p:nvSpPr>
        <p:spPr>
          <a:xfrm>
            <a:off x="0" y="0"/>
            <a:ext cx="9144000" cy="51435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직사각형 2"/>
          <p:cNvSpPr/>
          <p:nvPr userDrawn="1"/>
        </p:nvSpPr>
        <p:spPr>
          <a:xfrm>
            <a:off x="107504" y="339502"/>
            <a:ext cx="8928992" cy="4670607"/>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295276963"/>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직사각형 1"/>
          <p:cNvSpPr/>
          <p:nvPr userDrawn="1"/>
        </p:nvSpPr>
        <p:spPr>
          <a:xfrm>
            <a:off x="0" y="0"/>
            <a:ext cx="9144000" cy="51435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265058348"/>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3.wdp"/><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3.emf"/><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5.emf"/><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1.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419622"/>
            <a:ext cx="6946132" cy="646331"/>
          </a:xfrm>
          <a:prstGeom prst="rect">
            <a:avLst/>
          </a:prstGeom>
          <a:noFill/>
        </p:spPr>
        <p:txBody>
          <a:bodyPr wrap="none" rtlCol="0">
            <a:spAutoFit/>
          </a:bodyPr>
          <a:lstStyle/>
          <a:p>
            <a:r>
              <a:rPr lang="en-US" altLang="ko-KR" sz="3600">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Self-Biased Oxide TFT Amplifier</a:t>
            </a:r>
            <a:endParaRPr lang="ko-KR" altLang="en-US" sz="3600" dirty="0">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endParaRPr>
          </a:p>
        </p:txBody>
      </p:sp>
      <p:sp>
        <p:nvSpPr>
          <p:cNvPr id="5" name="TextBox 4"/>
          <p:cNvSpPr txBox="1"/>
          <p:nvPr/>
        </p:nvSpPr>
        <p:spPr>
          <a:xfrm>
            <a:off x="203260" y="1081068"/>
            <a:ext cx="1381660" cy="338554"/>
          </a:xfrm>
          <a:prstGeom prst="rect">
            <a:avLst/>
          </a:prstGeom>
          <a:noFill/>
        </p:spPr>
        <p:txBody>
          <a:bodyPr wrap="none" rtlCol="0">
            <a:spAutoFit/>
          </a:bodyPr>
          <a:lstStyle/>
          <a:p>
            <a:r>
              <a:rPr lang="en-US" altLang="ko-KR" sz="1600" b="1">
                <a:latin typeface="나눔바른고딕 Light" panose="020B0603020101020101" pitchFamily="50" charset="-127"/>
                <a:ea typeface="나눔바른고딕 Light" panose="020B0603020101020101" pitchFamily="50" charset="-127"/>
              </a:rPr>
              <a:t>My Research</a:t>
            </a:r>
            <a:endParaRPr lang="ko-KR" altLang="en-US" sz="1600" b="1" dirty="0">
              <a:latin typeface="나눔바른고딕 Light" panose="020B0603020101020101" pitchFamily="50" charset="-127"/>
              <a:ea typeface="나눔바른고딕 Light" panose="020B0603020101020101" pitchFamily="50" charset="-127"/>
            </a:endParaRPr>
          </a:p>
        </p:txBody>
      </p:sp>
      <p:sp>
        <p:nvSpPr>
          <p:cNvPr id="6" name="TextBox 5"/>
          <p:cNvSpPr txBox="1"/>
          <p:nvPr/>
        </p:nvSpPr>
        <p:spPr>
          <a:xfrm>
            <a:off x="3110702" y="3507854"/>
            <a:ext cx="2922595" cy="1169551"/>
          </a:xfrm>
          <a:prstGeom prst="rect">
            <a:avLst/>
          </a:prstGeom>
          <a:noFill/>
        </p:spPr>
        <p:txBody>
          <a:bodyPr wrap="none" rtlCol="0">
            <a:spAutoFit/>
          </a:bodyPr>
          <a:lstStyle/>
          <a:p>
            <a:pPr algn="ctr"/>
            <a:r>
              <a:rPr lang="en-US" altLang="ko-KR" sz="1400" b="1">
                <a:solidFill>
                  <a:srgbClr val="281A16"/>
                </a:solidFill>
                <a:latin typeface="나눔바른고딕" panose="020B0603020101020101" pitchFamily="50" charset="-127"/>
                <a:ea typeface="나눔바른고딕" panose="020B0603020101020101" pitchFamily="50" charset="-127"/>
              </a:rPr>
              <a:t>Hoseo University</a:t>
            </a:r>
          </a:p>
          <a:p>
            <a:pPr algn="ctr"/>
            <a:r>
              <a:rPr lang="en-US" altLang="ko-KR" sz="1400" b="1">
                <a:solidFill>
                  <a:srgbClr val="281A16"/>
                </a:solidFill>
                <a:latin typeface="나눔바른고딕" panose="020B0603020101020101" pitchFamily="50" charset="-127"/>
                <a:ea typeface="나눔바른고딕" panose="020B0603020101020101" pitchFamily="50" charset="-127"/>
              </a:rPr>
              <a:t>Nano Bio Tronics Master’s course</a:t>
            </a:r>
          </a:p>
          <a:p>
            <a:pPr algn="ctr"/>
            <a:r>
              <a:rPr lang="en-US" altLang="ko-KR" sz="1400" b="1">
                <a:solidFill>
                  <a:srgbClr val="281A16"/>
                </a:solidFill>
                <a:latin typeface="나눔바른고딕" panose="020B0603020101020101" pitchFamily="50" charset="-127"/>
                <a:ea typeface="나눔바른고딕" panose="020B0603020101020101" pitchFamily="50" charset="-127"/>
              </a:rPr>
              <a:t>Electronic Decive LAB</a:t>
            </a:r>
          </a:p>
          <a:p>
            <a:pPr algn="ctr"/>
            <a:r>
              <a:rPr lang="en-US" altLang="ko-KR" sz="1400" b="1">
                <a:solidFill>
                  <a:srgbClr val="281A16"/>
                </a:solidFill>
                <a:latin typeface="나눔바른고딕" panose="020B0603020101020101" pitchFamily="50" charset="-127"/>
                <a:ea typeface="나눔바른고딕" panose="020B0603020101020101" pitchFamily="50" charset="-127"/>
              </a:rPr>
              <a:t>Hoseo LAB</a:t>
            </a:r>
          </a:p>
          <a:p>
            <a:pPr algn="ctr"/>
            <a:r>
              <a:rPr lang="en-US" altLang="ko-KR" sz="1400" b="1">
                <a:solidFill>
                  <a:srgbClr val="281A16"/>
                </a:solidFill>
                <a:latin typeface="나눔바른고딕" panose="020B0603020101020101" pitchFamily="50" charset="-127"/>
                <a:ea typeface="나눔바른고딕" panose="020B0603020101020101" pitchFamily="50" charset="-127"/>
              </a:rPr>
              <a:t>Han Ye Lin</a:t>
            </a:r>
          </a:p>
        </p:txBody>
      </p:sp>
      <p:pic>
        <p:nvPicPr>
          <p:cNvPr id="7" name="Picture 57" descr="호서마크">
            <a:extLst>
              <a:ext uri="{FF2B5EF4-FFF2-40B4-BE49-F238E27FC236}">
                <a16:creationId xmlns:a16="http://schemas.microsoft.com/office/drawing/2014/main" id="{476F453D-1908-4B82-A5C5-F04F21959FC7}"/>
              </a:ext>
            </a:extLst>
          </p:cNvPr>
          <p:cNvPicPr>
            <a:picLocks noChangeArrowheads="1"/>
          </p:cNvPicPr>
          <p:nvPr/>
        </p:nvPicPr>
        <p:blipFill>
          <a:blip r:embed="rId3" cstate="print"/>
          <a:srcRect/>
          <a:stretch>
            <a:fillRect/>
          </a:stretch>
        </p:blipFill>
        <p:spPr bwMode="auto">
          <a:xfrm>
            <a:off x="35496" y="51469"/>
            <a:ext cx="894127" cy="894127"/>
          </a:xfrm>
          <a:prstGeom prst="ellipse">
            <a:avLst/>
          </a:prstGeom>
          <a:ln>
            <a:solidFill>
              <a:schemeClr val="tx1"/>
            </a:solidFill>
          </a:ln>
          <a:effectLst>
            <a:softEdge rad="112500"/>
          </a:effectLst>
        </p:spPr>
      </p:pic>
      <p:pic>
        <p:nvPicPr>
          <p:cNvPr id="8" name="Picture 3">
            <a:extLst>
              <a:ext uri="{FF2B5EF4-FFF2-40B4-BE49-F238E27FC236}">
                <a16:creationId xmlns:a16="http://schemas.microsoft.com/office/drawing/2014/main" id="{724DC843-6709-430B-A0FF-0726386DAA6B}"/>
              </a:ext>
            </a:extLst>
          </p:cNvPr>
          <p:cNvPicPr preferRelativeResize="0">
            <a:picLocks noChangeArrowheads="1"/>
          </p:cNvPicPr>
          <p:nvPr/>
        </p:nvPicPr>
        <p:blipFill rotWithShape="1">
          <a:blip r:embed="rId4" cstate="print">
            <a:duotone>
              <a:srgbClr val="F79646">
                <a:shade val="45000"/>
                <a:satMod val="135000"/>
              </a:srgbClr>
              <a:prstClr val="white"/>
            </a:duotone>
            <a:extLst>
              <a:ext uri="{BEBA8EAE-BF5A-486C-A8C5-ECC9F3942E4B}">
                <a14:imgProps xmlns:a14="http://schemas.microsoft.com/office/drawing/2010/main">
                  <a14:imgLayer r:embed="rId5">
                    <a14:imgEffect>
                      <a14:backgroundRemoval t="33875" b="79750" l="2656" r="50625">
                        <a14:foregroundMark x1="22188" y1="56375" x2="41563" y2="56375"/>
                        <a14:foregroundMark x1="22813" y1="60250" x2="41094" y2="60125"/>
                        <a14:foregroundMark x1="43047" y1="61000" x2="23828" y2="51500"/>
                        <a14:foregroundMark x1="25469" y1="51500" x2="42109" y2="52250"/>
                        <a14:foregroundMark x1="43281" y1="61625" x2="34688" y2="74625"/>
                        <a14:foregroundMark x1="34609" y1="75000" x2="23047" y2="65750"/>
                        <a14:foregroundMark x1="27109" y1="73250" x2="34688" y2="75000"/>
                        <a14:foregroundMark x1="35078" y1="75750" x2="42891" y2="65750"/>
                        <a14:foregroundMark x1="42422" y1="49000" x2="32656" y2="38125"/>
                        <a14:foregroundMark x1="43516" y1="49000" x2="37109" y2="38750"/>
                        <a14:foregroundMark x1="22109" y1="49750" x2="32891" y2="38625"/>
                        <a14:foregroundMark x1="23984" y1="45875" x2="32266" y2="38625"/>
                        <a14:foregroundMark x1="22500" y1="52250" x2="22422" y2="67875"/>
                        <a14:foregroundMark x1="43281" y1="52875" x2="43281" y2="65250"/>
                        <a14:foregroundMark x1="2656" y1="72625" x2="2656" y2="72625"/>
                      </a14:backgroundRemoval>
                    </a14:imgEffect>
                  </a14:imgLayer>
                </a14:imgProps>
              </a:ext>
              <a:ext uri="{28A0092B-C50C-407E-A947-70E740481C1C}">
                <a14:useLocalDpi xmlns:a14="http://schemas.microsoft.com/office/drawing/2010/main" val="0"/>
              </a:ext>
            </a:extLst>
          </a:blip>
          <a:srcRect l="19057" t="34912" r="52375" b="20845"/>
          <a:stretch/>
        </p:blipFill>
        <p:spPr bwMode="auto">
          <a:xfrm>
            <a:off x="8249873" y="51470"/>
            <a:ext cx="894127" cy="894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2073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3419872" y="3435846"/>
            <a:ext cx="5546711" cy="646331"/>
          </a:xfrm>
          <a:prstGeom prst="rect">
            <a:avLst/>
          </a:prstGeom>
          <a:noFill/>
        </p:spPr>
        <p:txBody>
          <a:bodyPr wrap="none" rtlCol="0">
            <a:spAutoFit/>
          </a:bodyPr>
          <a:lstStyle/>
          <a:p>
            <a:r>
              <a:rPr lang="en-US" altLang="ko-KR" sz="3600">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Thanks for your attention</a:t>
            </a:r>
            <a:endParaRPr lang="ko-KR" altLang="en-US" sz="3600" dirty="0">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endParaRPr>
          </a:p>
        </p:txBody>
      </p:sp>
    </p:spTree>
    <p:extLst>
      <p:ext uri="{BB962C8B-B14F-4D97-AF65-F5344CB8AC3E}">
        <p14:creationId xmlns:p14="http://schemas.microsoft.com/office/powerpoint/2010/main" val="2181947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48271" y="723615"/>
            <a:ext cx="1247457" cy="646331"/>
          </a:xfrm>
          <a:prstGeom prst="rect">
            <a:avLst/>
          </a:prstGeom>
          <a:noFill/>
        </p:spPr>
        <p:txBody>
          <a:bodyPr wrap="none" rtlCol="0">
            <a:spAutoFit/>
          </a:bodyPr>
          <a:lstStyle/>
          <a:p>
            <a:pPr algn="ctr"/>
            <a:r>
              <a:rPr lang="en-US" altLang="ko-KR" sz="3600" b="1" spc="-150" dirty="0">
                <a:solidFill>
                  <a:srgbClr val="281A16"/>
                </a:solidFill>
                <a:latin typeface="나눔바른고딕" panose="020B0603020101020101" pitchFamily="50" charset="-127"/>
                <a:ea typeface="나눔바른고딕" panose="020B0603020101020101" pitchFamily="50" charset="-127"/>
              </a:rPr>
              <a:t>Index</a:t>
            </a:r>
            <a:endParaRPr lang="ko-KR" altLang="en-US" sz="3600" b="1" spc="-150" dirty="0">
              <a:solidFill>
                <a:srgbClr val="281A16"/>
              </a:solidFill>
              <a:latin typeface="나눔바른고딕" panose="020B0603020101020101" pitchFamily="50" charset="-127"/>
              <a:ea typeface="나눔바른고딕" panose="020B0603020101020101" pitchFamily="50" charset="-127"/>
            </a:endParaRPr>
          </a:p>
        </p:txBody>
      </p:sp>
      <p:sp>
        <p:nvSpPr>
          <p:cNvPr id="3" name="TextBox 2"/>
          <p:cNvSpPr txBox="1"/>
          <p:nvPr/>
        </p:nvSpPr>
        <p:spPr>
          <a:xfrm>
            <a:off x="3562751" y="1725102"/>
            <a:ext cx="2018501" cy="338554"/>
          </a:xfrm>
          <a:prstGeom prst="rect">
            <a:avLst/>
          </a:prstGeom>
          <a:noFill/>
        </p:spPr>
        <p:txBody>
          <a:bodyPr wrap="none" rtlCol="0">
            <a:spAutoFit/>
          </a:bodyPr>
          <a:lstStyle/>
          <a:p>
            <a:pPr algn="ctr"/>
            <a:r>
              <a:rPr lang="en-US" altLang="ko-KR" sz="1600" dirty="0">
                <a:solidFill>
                  <a:srgbClr val="281A16"/>
                </a:solidFill>
                <a:latin typeface="나눔바른고딕" panose="020B0603020101020101" pitchFamily="50" charset="-127"/>
                <a:ea typeface="나눔바른고딕" panose="020B0603020101020101" pitchFamily="50" charset="-127"/>
              </a:rPr>
              <a:t>001</a:t>
            </a:r>
            <a:r>
              <a:rPr lang="en-US" altLang="ko-KR" sz="1600">
                <a:solidFill>
                  <a:srgbClr val="281A16"/>
                </a:solidFill>
                <a:latin typeface="나눔바른고딕" panose="020B0603020101020101" pitchFamily="50" charset="-127"/>
                <a:ea typeface="나눔바른고딕" panose="020B0603020101020101" pitchFamily="50" charset="-127"/>
              </a:rPr>
              <a:t>/     Introduction</a:t>
            </a:r>
            <a:endParaRPr lang="ko-KR" altLang="en-US" sz="1600" dirty="0">
              <a:solidFill>
                <a:srgbClr val="281A16"/>
              </a:solidFill>
              <a:latin typeface="나눔바른고딕" panose="020B0603020101020101" pitchFamily="50" charset="-127"/>
              <a:ea typeface="나눔바른고딕" panose="020B0603020101020101" pitchFamily="50" charset="-127"/>
            </a:endParaRPr>
          </a:p>
        </p:txBody>
      </p:sp>
      <p:sp>
        <p:nvSpPr>
          <p:cNvPr id="4" name="TextBox 3"/>
          <p:cNvSpPr txBox="1"/>
          <p:nvPr/>
        </p:nvSpPr>
        <p:spPr>
          <a:xfrm>
            <a:off x="3593209" y="2200413"/>
            <a:ext cx="1957587" cy="338554"/>
          </a:xfrm>
          <a:prstGeom prst="rect">
            <a:avLst/>
          </a:prstGeom>
          <a:noFill/>
        </p:spPr>
        <p:txBody>
          <a:bodyPr wrap="none" rtlCol="0">
            <a:spAutoFit/>
          </a:bodyPr>
          <a:lstStyle/>
          <a:p>
            <a:pPr algn="ctr"/>
            <a:r>
              <a:rPr lang="en-US" altLang="ko-KR" sz="1600" dirty="0">
                <a:solidFill>
                  <a:srgbClr val="281A16"/>
                </a:solidFill>
                <a:latin typeface="나눔바른고딕" panose="020B0603020101020101" pitchFamily="50" charset="-127"/>
                <a:ea typeface="나눔바른고딕" panose="020B0603020101020101" pitchFamily="50" charset="-127"/>
              </a:rPr>
              <a:t>002</a:t>
            </a:r>
            <a:r>
              <a:rPr lang="en-US" altLang="ko-KR" sz="1600">
                <a:solidFill>
                  <a:srgbClr val="281A16"/>
                </a:solidFill>
                <a:latin typeface="나눔바른고딕" panose="020B0603020101020101" pitchFamily="50" charset="-127"/>
                <a:ea typeface="나눔바른고딕" panose="020B0603020101020101" pitchFamily="50" charset="-127"/>
              </a:rPr>
              <a:t>/     Experiment</a:t>
            </a:r>
            <a:endParaRPr lang="ko-KR" altLang="en-US" sz="1600" dirty="0">
              <a:solidFill>
                <a:srgbClr val="281A16"/>
              </a:solidFill>
              <a:latin typeface="나눔바른고딕" panose="020B0603020101020101" pitchFamily="50" charset="-127"/>
              <a:ea typeface="나눔바른고딕" panose="020B0603020101020101" pitchFamily="50" charset="-127"/>
            </a:endParaRPr>
          </a:p>
        </p:txBody>
      </p:sp>
      <p:sp>
        <p:nvSpPr>
          <p:cNvPr id="5" name="TextBox 4"/>
          <p:cNvSpPr txBox="1"/>
          <p:nvPr/>
        </p:nvSpPr>
        <p:spPr>
          <a:xfrm>
            <a:off x="3132347" y="2675724"/>
            <a:ext cx="2879314" cy="338554"/>
          </a:xfrm>
          <a:prstGeom prst="rect">
            <a:avLst/>
          </a:prstGeom>
          <a:noFill/>
        </p:spPr>
        <p:txBody>
          <a:bodyPr wrap="none" rtlCol="0">
            <a:spAutoFit/>
          </a:bodyPr>
          <a:lstStyle/>
          <a:p>
            <a:pPr algn="ctr"/>
            <a:r>
              <a:rPr lang="en-US" altLang="ko-KR" sz="1600" dirty="0">
                <a:solidFill>
                  <a:srgbClr val="281A16"/>
                </a:solidFill>
                <a:latin typeface="나눔바른고딕" panose="020B0603020101020101" pitchFamily="50" charset="-127"/>
                <a:ea typeface="나눔바른고딕" panose="020B0603020101020101" pitchFamily="50" charset="-127"/>
              </a:rPr>
              <a:t>003</a:t>
            </a:r>
            <a:r>
              <a:rPr lang="en-US" altLang="ko-KR" sz="1600">
                <a:solidFill>
                  <a:srgbClr val="281A16"/>
                </a:solidFill>
                <a:latin typeface="나눔바른고딕" panose="020B0603020101020101" pitchFamily="50" charset="-127"/>
                <a:ea typeface="나눔바른고딕" panose="020B0603020101020101" pitchFamily="50" charset="-127"/>
              </a:rPr>
              <a:t>/     Result and disscusion</a:t>
            </a:r>
            <a:endParaRPr lang="ko-KR" altLang="en-US" sz="1600" dirty="0">
              <a:solidFill>
                <a:srgbClr val="281A16"/>
              </a:solidFill>
              <a:latin typeface="나눔바른고딕" panose="020B0603020101020101" pitchFamily="50" charset="-127"/>
              <a:ea typeface="나눔바른고딕" panose="020B0603020101020101" pitchFamily="50" charset="-127"/>
            </a:endParaRPr>
          </a:p>
        </p:txBody>
      </p:sp>
      <p:sp>
        <p:nvSpPr>
          <p:cNvPr id="6" name="TextBox 5"/>
          <p:cNvSpPr txBox="1"/>
          <p:nvPr/>
        </p:nvSpPr>
        <p:spPr>
          <a:xfrm>
            <a:off x="3549928" y="3151035"/>
            <a:ext cx="2044149" cy="338554"/>
          </a:xfrm>
          <a:prstGeom prst="rect">
            <a:avLst/>
          </a:prstGeom>
          <a:noFill/>
        </p:spPr>
        <p:txBody>
          <a:bodyPr wrap="none" rtlCol="0">
            <a:spAutoFit/>
          </a:bodyPr>
          <a:lstStyle/>
          <a:p>
            <a:pPr algn="ctr"/>
            <a:r>
              <a:rPr lang="en-US" altLang="ko-KR" sz="1600" dirty="0">
                <a:solidFill>
                  <a:srgbClr val="281A16"/>
                </a:solidFill>
                <a:latin typeface="나눔바른고딕" panose="020B0603020101020101" pitchFamily="50" charset="-127"/>
                <a:ea typeface="나눔바른고딕" panose="020B0603020101020101" pitchFamily="50" charset="-127"/>
              </a:rPr>
              <a:t>004</a:t>
            </a:r>
            <a:r>
              <a:rPr lang="en-US" altLang="ko-KR" sz="1600">
                <a:solidFill>
                  <a:srgbClr val="281A16"/>
                </a:solidFill>
                <a:latin typeface="나눔바른고딕" panose="020B0603020101020101" pitchFamily="50" charset="-127"/>
                <a:ea typeface="나눔바른고딕" panose="020B0603020101020101" pitchFamily="50" charset="-127"/>
              </a:rPr>
              <a:t>/     Mask design</a:t>
            </a:r>
            <a:endParaRPr lang="ko-KR" altLang="en-US" sz="1600" dirty="0">
              <a:solidFill>
                <a:srgbClr val="281A16"/>
              </a:solidFill>
              <a:latin typeface="나눔바른고딕" panose="020B0603020101020101" pitchFamily="50" charset="-127"/>
              <a:ea typeface="나눔바른고딕" panose="020B0603020101020101" pitchFamily="50" charset="-127"/>
            </a:endParaRPr>
          </a:p>
        </p:txBody>
      </p:sp>
      <p:sp>
        <p:nvSpPr>
          <p:cNvPr id="7" name="TextBox 6"/>
          <p:cNvSpPr txBox="1"/>
          <p:nvPr/>
        </p:nvSpPr>
        <p:spPr>
          <a:xfrm>
            <a:off x="3621259" y="3626346"/>
            <a:ext cx="1901483" cy="338554"/>
          </a:xfrm>
          <a:prstGeom prst="rect">
            <a:avLst/>
          </a:prstGeom>
          <a:noFill/>
        </p:spPr>
        <p:txBody>
          <a:bodyPr wrap="none" rtlCol="0">
            <a:spAutoFit/>
          </a:bodyPr>
          <a:lstStyle/>
          <a:p>
            <a:pPr algn="ctr"/>
            <a:r>
              <a:rPr lang="en-US" altLang="ko-KR" sz="1600" dirty="0">
                <a:solidFill>
                  <a:srgbClr val="281A16"/>
                </a:solidFill>
                <a:latin typeface="나눔바른고딕" panose="020B0603020101020101" pitchFamily="50" charset="-127"/>
                <a:ea typeface="나눔바른고딕" panose="020B0603020101020101" pitchFamily="50" charset="-127"/>
              </a:rPr>
              <a:t>005</a:t>
            </a:r>
            <a:r>
              <a:rPr lang="en-US" altLang="ko-KR" sz="1600">
                <a:solidFill>
                  <a:srgbClr val="281A16"/>
                </a:solidFill>
                <a:latin typeface="나눔바른고딕" panose="020B0603020101020101" pitchFamily="50" charset="-127"/>
                <a:ea typeface="나눔바른고딕" panose="020B0603020101020101" pitchFamily="50" charset="-127"/>
              </a:rPr>
              <a:t>/     Conclusion</a:t>
            </a:r>
            <a:endParaRPr lang="ko-KR" altLang="en-US" sz="1600" dirty="0">
              <a:solidFill>
                <a:srgbClr val="281A16"/>
              </a:solidFill>
              <a:latin typeface="나눔바른고딕" panose="020B0603020101020101" pitchFamily="50" charset="-127"/>
              <a:ea typeface="나눔바른고딕" panose="020B0603020101020101" pitchFamily="50" charset="-127"/>
            </a:endParaRPr>
          </a:p>
        </p:txBody>
      </p:sp>
      <p:cxnSp>
        <p:nvCxnSpPr>
          <p:cNvPr id="8" name="직선 연결선 7"/>
          <p:cNvCxnSpPr/>
          <p:nvPr/>
        </p:nvCxnSpPr>
        <p:spPr>
          <a:xfrm>
            <a:off x="3900096" y="1430906"/>
            <a:ext cx="1343808" cy="0"/>
          </a:xfrm>
          <a:prstGeom prst="line">
            <a:avLst/>
          </a:prstGeom>
          <a:ln w="12700" cap="rnd">
            <a:solidFill>
              <a:srgbClr val="281A16"/>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468F6B8-2243-47CC-A9C4-82A6BDB8E51B}"/>
              </a:ext>
            </a:extLst>
          </p:cNvPr>
          <p:cNvSpPr txBox="1"/>
          <p:nvPr/>
        </p:nvSpPr>
        <p:spPr>
          <a:xfrm>
            <a:off x="8820472" y="4866501"/>
            <a:ext cx="432048" cy="276999"/>
          </a:xfrm>
          <a:prstGeom prst="rect">
            <a:avLst/>
          </a:prstGeom>
          <a:noFill/>
        </p:spPr>
        <p:txBody>
          <a:bodyPr wrap="square" rtlCol="0">
            <a:spAutoFit/>
          </a:bodyPr>
          <a:lstStyle/>
          <a:p>
            <a:r>
              <a:rPr lang="en-US" altLang="ko-KR" sz="1200"/>
              <a:t>2</a:t>
            </a:r>
            <a:endParaRPr lang="ko-KR" altLang="en-US" sz="1200"/>
          </a:p>
        </p:txBody>
      </p:sp>
    </p:spTree>
    <p:extLst>
      <p:ext uri="{BB962C8B-B14F-4D97-AF65-F5344CB8AC3E}">
        <p14:creationId xmlns:p14="http://schemas.microsoft.com/office/powerpoint/2010/main" val="2645780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사각형: 둥근 모서리 13">
            <a:extLst>
              <a:ext uri="{FF2B5EF4-FFF2-40B4-BE49-F238E27FC236}">
                <a16:creationId xmlns:a16="http://schemas.microsoft.com/office/drawing/2014/main" id="{C1E8EF65-32EF-4C7E-8503-ABC3601625E6}"/>
              </a:ext>
            </a:extLst>
          </p:cNvPr>
          <p:cNvSpPr/>
          <p:nvPr/>
        </p:nvSpPr>
        <p:spPr>
          <a:xfrm>
            <a:off x="107504" y="67089"/>
            <a:ext cx="2932214" cy="344421"/>
          </a:xfrm>
          <a:prstGeom prst="roundRect">
            <a:avLst/>
          </a:prstGeom>
          <a:solidFill>
            <a:srgbClr val="FA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Box 2"/>
          <p:cNvSpPr txBox="1"/>
          <p:nvPr/>
        </p:nvSpPr>
        <p:spPr>
          <a:xfrm>
            <a:off x="28250" y="21853"/>
            <a:ext cx="2932214" cy="461665"/>
          </a:xfrm>
          <a:prstGeom prst="rect">
            <a:avLst/>
          </a:prstGeom>
          <a:noFill/>
        </p:spPr>
        <p:txBody>
          <a:bodyPr wrap="none" rtlCol="0">
            <a:spAutoFit/>
          </a:bodyPr>
          <a:lstStyle/>
          <a:p>
            <a:pPr algn="ctr"/>
            <a:r>
              <a:rPr lang="en-US" altLang="ko-KR" sz="2400" dirty="0">
                <a:solidFill>
                  <a:srgbClr val="281A16"/>
                </a:solidFill>
                <a:latin typeface="나눔바른고딕" panose="020B0603020101020101" pitchFamily="50" charset="-127"/>
                <a:ea typeface="나눔바른고딕" panose="020B0603020101020101" pitchFamily="50" charset="-127"/>
              </a:rPr>
              <a:t>001</a:t>
            </a:r>
            <a:r>
              <a:rPr lang="en-US" altLang="ko-KR" sz="2400">
                <a:solidFill>
                  <a:srgbClr val="281A16"/>
                </a:solidFill>
                <a:latin typeface="나눔바른고딕" panose="020B0603020101020101" pitchFamily="50" charset="-127"/>
                <a:ea typeface="나눔바른고딕" panose="020B0603020101020101" pitchFamily="50" charset="-127"/>
              </a:rPr>
              <a:t>/     Introduction</a:t>
            </a:r>
            <a:endParaRPr lang="ko-KR" altLang="en-US" sz="2400" dirty="0">
              <a:solidFill>
                <a:srgbClr val="281A16"/>
              </a:solidFill>
              <a:latin typeface="나눔바른고딕" panose="020B0603020101020101" pitchFamily="50" charset="-127"/>
              <a:ea typeface="나눔바른고딕" panose="020B0603020101020101" pitchFamily="50" charset="-127"/>
            </a:endParaRPr>
          </a:p>
        </p:txBody>
      </p:sp>
      <p:pic>
        <p:nvPicPr>
          <p:cNvPr id="4" name="그림 3">
            <a:extLst>
              <a:ext uri="{FF2B5EF4-FFF2-40B4-BE49-F238E27FC236}">
                <a16:creationId xmlns:a16="http://schemas.microsoft.com/office/drawing/2014/main" id="{B442F33B-1D14-4EAC-9D73-422E3F5E8D1D}"/>
              </a:ext>
            </a:extLst>
          </p:cNvPr>
          <p:cNvPicPr>
            <a:picLocks noChangeAspect="1"/>
          </p:cNvPicPr>
          <p:nvPr/>
        </p:nvPicPr>
        <p:blipFill rotWithShape="1">
          <a:blip r:embed="rId3"/>
          <a:srcRect r="57143" b="46259"/>
          <a:stretch/>
        </p:blipFill>
        <p:spPr>
          <a:xfrm>
            <a:off x="4862528" y="1549569"/>
            <a:ext cx="2731312" cy="3102630"/>
          </a:xfrm>
          <a:prstGeom prst="rect">
            <a:avLst/>
          </a:prstGeom>
        </p:spPr>
      </p:pic>
      <p:pic>
        <p:nvPicPr>
          <p:cNvPr id="5" name="그림 4">
            <a:extLst>
              <a:ext uri="{FF2B5EF4-FFF2-40B4-BE49-F238E27FC236}">
                <a16:creationId xmlns:a16="http://schemas.microsoft.com/office/drawing/2014/main" id="{83CB920E-6730-4D9F-B731-BFC6DD046071}"/>
              </a:ext>
            </a:extLst>
          </p:cNvPr>
          <p:cNvPicPr preferRelativeResize="0">
            <a:picLocks/>
          </p:cNvPicPr>
          <p:nvPr/>
        </p:nvPicPr>
        <p:blipFill rotWithShape="1">
          <a:blip r:embed="rId4">
            <a:extLst>
              <a:ext uri="{BEBA8EAE-BF5A-486C-A8C5-ECC9F3942E4B}">
                <a14:imgProps xmlns:a14="http://schemas.microsoft.com/office/drawing/2010/main">
                  <a14:imgLayer r:embed="rId5">
                    <a14:imgEffect>
                      <a14:backgroundRemoval t="7246" b="89372" l="4620" r="94022">
                        <a14:foregroundMark x1="5163" y1="27536" x2="6250" y2="32850"/>
                        <a14:foregroundMark x1="90489" y1="66184" x2="90761" y2="59420"/>
                        <a14:foregroundMark x1="53804" y1="76812" x2="54348" y2="73430"/>
                        <a14:foregroundMark x1="42391" y1="7729" x2="42391" y2="7729"/>
                        <a14:foregroundMark x1="94022" y1="61353" x2="94022" y2="61353"/>
                        <a14:backgroundMark x1="42120" y1="7246" x2="42120" y2="7246"/>
                      </a14:backgroundRemoval>
                    </a14:imgEffect>
                  </a14:imgLayer>
                </a14:imgProps>
              </a:ext>
            </a:extLst>
          </a:blip>
          <a:srcRect t="2478" b="7916"/>
          <a:stretch/>
        </p:blipFill>
        <p:spPr>
          <a:xfrm>
            <a:off x="899592" y="917198"/>
            <a:ext cx="2232248" cy="1346300"/>
          </a:xfrm>
          <a:prstGeom prst="rect">
            <a:avLst/>
          </a:prstGeom>
        </p:spPr>
      </p:pic>
      <p:pic>
        <p:nvPicPr>
          <p:cNvPr id="7" name="그림 6">
            <a:extLst>
              <a:ext uri="{FF2B5EF4-FFF2-40B4-BE49-F238E27FC236}">
                <a16:creationId xmlns:a16="http://schemas.microsoft.com/office/drawing/2014/main" id="{90E42776-05BE-412B-BDFF-2A6C9C994473}"/>
              </a:ext>
            </a:extLst>
          </p:cNvPr>
          <p:cNvPicPr preferRelativeResize="0">
            <a:picLocks/>
          </p:cNvPicPr>
          <p:nvPr/>
        </p:nvPicPr>
        <p:blipFill rotWithShape="1">
          <a:blip r:embed="rId6">
            <a:extLst>
              <a:ext uri="{BEBA8EAE-BF5A-486C-A8C5-ECC9F3942E4B}">
                <a14:imgProps xmlns:a14="http://schemas.microsoft.com/office/drawing/2010/main">
                  <a14:imgLayer r:embed="rId7">
                    <a14:imgEffect>
                      <a14:backgroundRemoval t="8767" b="99178" l="1815" r="97984">
                        <a14:foregroundMark x1="806" y1="45479" x2="1613" y2="30685"/>
                        <a14:foregroundMark x1="1613" y1="30685" x2="5444" y2="16712"/>
                        <a14:foregroundMark x1="5444" y1="16712" x2="36290" y2="7397"/>
                        <a14:foregroundMark x1="36290" y1="7397" x2="46371" y2="9589"/>
                        <a14:foregroundMark x1="46371" y1="9589" x2="58871" y2="8219"/>
                        <a14:foregroundMark x1="58871" y1="8219" x2="69355" y2="8219"/>
                        <a14:foregroundMark x1="69355" y1="8219" x2="80444" y2="7945"/>
                        <a14:foregroundMark x1="80444" y1="7945" x2="90726" y2="9863"/>
                        <a14:foregroundMark x1="90726" y1="9863" x2="93952" y2="26575"/>
                        <a14:foregroundMark x1="93952" y1="26575" x2="88306" y2="65479"/>
                        <a14:foregroundMark x1="88306" y1="65479" x2="90121" y2="99452"/>
                        <a14:foregroundMark x1="7863" y1="15890" x2="1210" y2="26027"/>
                        <a14:foregroundMark x1="1210" y1="26027" x2="2016" y2="99178"/>
                        <a14:foregroundMark x1="2016" y1="99178" x2="25403" y2="99452"/>
                        <a14:foregroundMark x1="30847" y1="98904" x2="52419" y2="99452"/>
                        <a14:foregroundMark x1="52419" y1="99452" x2="59476" y2="99178"/>
                        <a14:foregroundMark x1="806" y1="15890" x2="6653" y2="4110"/>
                        <a14:foregroundMark x1="6653" y1="4110" x2="17944" y2="2740"/>
                        <a14:foregroundMark x1="17944" y1="2740" x2="84476" y2="7397"/>
                        <a14:foregroundMark x1="84476" y1="7397" x2="93952" y2="12329"/>
                        <a14:foregroundMark x1="93952" y1="12329" x2="95968" y2="26575"/>
                        <a14:foregroundMark x1="95968" y1="26575" x2="94556" y2="99452"/>
                        <a14:foregroundMark x1="7661" y1="16164" x2="2621" y2="33973"/>
                        <a14:foregroundMark x1="2621" y1="33973" x2="4637" y2="52603"/>
                        <a14:foregroundMark x1="4637" y1="52603" x2="14718" y2="58356"/>
                        <a14:foregroundMark x1="14718" y1="58356" x2="26210" y2="51781"/>
                        <a14:foregroundMark x1="26210" y1="51781" x2="29032" y2="35068"/>
                        <a14:foregroundMark x1="29032" y1="35068" x2="23185" y2="20822"/>
                        <a14:foregroundMark x1="23185" y1="20822" x2="12500" y2="20000"/>
                        <a14:foregroundMark x1="15524" y1="21644" x2="9879" y2="34247"/>
                        <a14:foregroundMark x1="9879" y1="34247" x2="14315" y2="57260"/>
                        <a14:foregroundMark x1="14315" y1="57260" x2="25605" y2="60822"/>
                        <a14:foregroundMark x1="25605" y1="60822" x2="33871" y2="46027"/>
                        <a14:foregroundMark x1="33871" y1="46027" x2="25403" y2="26027"/>
                        <a14:foregroundMark x1="25403" y1="26027" x2="16532" y2="22466"/>
                        <a14:foregroundMark x1="15524" y1="20000" x2="10282" y2="39452"/>
                        <a14:foregroundMark x1="10282" y1="39452" x2="18347" y2="56712"/>
                        <a14:foregroundMark x1="18347" y1="56712" x2="30242" y2="46301"/>
                        <a14:foregroundMark x1="30242" y1="46301" x2="22581" y2="26301"/>
                        <a14:foregroundMark x1="22581" y1="26301" x2="10484" y2="23562"/>
                        <a14:foregroundMark x1="32056" y1="15342" x2="32056" y2="15342"/>
                        <a14:foregroundMark x1="6048" y1="58630" x2="6048" y2="58630"/>
                        <a14:foregroundMark x1="97984" y1="84110" x2="96976" y2="99178"/>
                        <a14:foregroundMark x1="8871" y1="22740" x2="4637" y2="37260"/>
                        <a14:foregroundMark x1="4637" y1="37260" x2="16935" y2="38082"/>
                        <a14:foregroundMark x1="16935" y1="38082" x2="16129" y2="21644"/>
                        <a14:foregroundMark x1="16129" y1="21644" x2="14516" y2="20548"/>
                        <a14:foregroundMark x1="33065" y1="77260" x2="60282" y2="81644"/>
                        <a14:foregroundMark x1="60282" y1="81644" x2="60685" y2="82192"/>
                        <a14:foregroundMark x1="55242" y1="92603" x2="75403" y2="96164"/>
                        <a14:foregroundMark x1="81653" y1="93425" x2="84677" y2="92603"/>
                      </a14:backgroundRemoval>
                    </a14:imgEffect>
                  </a14:imgLayer>
                </a14:imgProps>
              </a:ext>
            </a:extLst>
          </a:blip>
          <a:srcRect t="12479" r="10378" b="12787"/>
          <a:stretch/>
        </p:blipFill>
        <p:spPr>
          <a:xfrm>
            <a:off x="899592" y="3219822"/>
            <a:ext cx="2232248" cy="1502476"/>
          </a:xfrm>
          <a:prstGeom prst="rect">
            <a:avLst/>
          </a:prstGeom>
        </p:spPr>
      </p:pic>
      <p:sp>
        <p:nvSpPr>
          <p:cNvPr id="2" name="사각형: 둥근 모서리 1">
            <a:extLst>
              <a:ext uri="{FF2B5EF4-FFF2-40B4-BE49-F238E27FC236}">
                <a16:creationId xmlns:a16="http://schemas.microsoft.com/office/drawing/2014/main" id="{5F2765FD-7E02-4120-8C13-CF3CE6214EC0}"/>
              </a:ext>
            </a:extLst>
          </p:cNvPr>
          <p:cNvSpPr/>
          <p:nvPr/>
        </p:nvSpPr>
        <p:spPr>
          <a:xfrm>
            <a:off x="647564" y="699542"/>
            <a:ext cx="2736304" cy="4177711"/>
          </a:xfrm>
          <a:prstGeom prst="roundRect">
            <a:avLst/>
          </a:prstGeom>
          <a:no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화살표: 아래쪽 8">
            <a:extLst>
              <a:ext uri="{FF2B5EF4-FFF2-40B4-BE49-F238E27FC236}">
                <a16:creationId xmlns:a16="http://schemas.microsoft.com/office/drawing/2014/main" id="{B1D1DCF4-71D4-4803-830A-A2266F533A96}"/>
              </a:ext>
            </a:extLst>
          </p:cNvPr>
          <p:cNvSpPr/>
          <p:nvPr/>
        </p:nvSpPr>
        <p:spPr>
          <a:xfrm>
            <a:off x="1223628" y="2382436"/>
            <a:ext cx="1584176" cy="718448"/>
          </a:xfrm>
          <a:prstGeom prst="downArrow">
            <a:avLst>
              <a:gd name="adj1" fmla="val 43860"/>
              <a:gd name="adj2" fmla="val 39824"/>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a:extLst>
              <a:ext uri="{FF2B5EF4-FFF2-40B4-BE49-F238E27FC236}">
                <a16:creationId xmlns:a16="http://schemas.microsoft.com/office/drawing/2014/main" id="{21C5F2CE-E9F7-4C62-A87B-794F94A226FB}"/>
              </a:ext>
            </a:extLst>
          </p:cNvPr>
          <p:cNvSpPr txBox="1"/>
          <p:nvPr/>
        </p:nvSpPr>
        <p:spPr>
          <a:xfrm>
            <a:off x="1277634" y="2419065"/>
            <a:ext cx="1476164" cy="369332"/>
          </a:xfrm>
          <a:prstGeom prst="rect">
            <a:avLst/>
          </a:prstGeom>
          <a:noFill/>
        </p:spPr>
        <p:txBody>
          <a:bodyPr wrap="square" rtlCol="0">
            <a:spAutoFit/>
          </a:bodyPr>
          <a:lstStyle/>
          <a:p>
            <a:r>
              <a:rPr lang="en-US" altLang="ko-KR"/>
              <a:t>disassemble</a:t>
            </a:r>
            <a:endParaRPr lang="ko-KR" altLang="en-US"/>
          </a:p>
        </p:txBody>
      </p:sp>
      <p:sp>
        <p:nvSpPr>
          <p:cNvPr id="11" name="직사각형 10">
            <a:extLst>
              <a:ext uri="{FF2B5EF4-FFF2-40B4-BE49-F238E27FC236}">
                <a16:creationId xmlns:a16="http://schemas.microsoft.com/office/drawing/2014/main" id="{777F4733-648F-45B2-8B2F-2C803B41D757}"/>
              </a:ext>
            </a:extLst>
          </p:cNvPr>
          <p:cNvSpPr/>
          <p:nvPr/>
        </p:nvSpPr>
        <p:spPr>
          <a:xfrm>
            <a:off x="710571" y="555526"/>
            <a:ext cx="2610290" cy="344421"/>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a:solidFill>
                  <a:schemeClr val="tx1"/>
                </a:solidFill>
              </a:rPr>
              <a:t>Existing Audio Amplifier</a:t>
            </a:r>
          </a:p>
        </p:txBody>
      </p:sp>
      <p:sp>
        <p:nvSpPr>
          <p:cNvPr id="12" name="사각형: 둥근 모서리 11">
            <a:extLst>
              <a:ext uri="{FF2B5EF4-FFF2-40B4-BE49-F238E27FC236}">
                <a16:creationId xmlns:a16="http://schemas.microsoft.com/office/drawing/2014/main" id="{20094CE0-7FB6-455F-A254-E8C7ED64EEB0}"/>
              </a:ext>
            </a:extLst>
          </p:cNvPr>
          <p:cNvSpPr/>
          <p:nvPr/>
        </p:nvSpPr>
        <p:spPr>
          <a:xfrm>
            <a:off x="3959932" y="699542"/>
            <a:ext cx="4536504" cy="4177711"/>
          </a:xfrm>
          <a:prstGeom prst="roundRect">
            <a:avLst/>
          </a:prstGeom>
          <a:no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직사각형 12">
            <a:extLst>
              <a:ext uri="{FF2B5EF4-FFF2-40B4-BE49-F238E27FC236}">
                <a16:creationId xmlns:a16="http://schemas.microsoft.com/office/drawing/2014/main" id="{9B6F2EC0-2AA9-4710-B436-3D54D829E038}"/>
              </a:ext>
            </a:extLst>
          </p:cNvPr>
          <p:cNvSpPr/>
          <p:nvPr/>
        </p:nvSpPr>
        <p:spPr>
          <a:xfrm>
            <a:off x="4884639" y="555525"/>
            <a:ext cx="2687090" cy="344421"/>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a:solidFill>
                  <a:schemeClr val="tx1"/>
                </a:solidFill>
              </a:rPr>
              <a:t> Future Audio Amplifier</a:t>
            </a:r>
          </a:p>
        </p:txBody>
      </p:sp>
      <p:sp>
        <p:nvSpPr>
          <p:cNvPr id="15" name="TextBox 14">
            <a:extLst>
              <a:ext uri="{FF2B5EF4-FFF2-40B4-BE49-F238E27FC236}">
                <a16:creationId xmlns:a16="http://schemas.microsoft.com/office/drawing/2014/main" id="{7B24A61E-1C31-4400-86C4-2B2775984E04}"/>
              </a:ext>
            </a:extLst>
          </p:cNvPr>
          <p:cNvSpPr txBox="1"/>
          <p:nvPr/>
        </p:nvSpPr>
        <p:spPr>
          <a:xfrm>
            <a:off x="8820472" y="4866501"/>
            <a:ext cx="432048" cy="276999"/>
          </a:xfrm>
          <a:prstGeom prst="rect">
            <a:avLst/>
          </a:prstGeom>
          <a:noFill/>
        </p:spPr>
        <p:txBody>
          <a:bodyPr wrap="square" rtlCol="0">
            <a:spAutoFit/>
          </a:bodyPr>
          <a:lstStyle/>
          <a:p>
            <a:r>
              <a:rPr lang="en-US" altLang="ko-KR" sz="1200"/>
              <a:t>3</a:t>
            </a:r>
            <a:endParaRPr lang="ko-KR" altLang="en-US" sz="1200"/>
          </a:p>
        </p:txBody>
      </p:sp>
    </p:spTree>
    <p:extLst>
      <p:ext uri="{BB962C8B-B14F-4D97-AF65-F5344CB8AC3E}">
        <p14:creationId xmlns:p14="http://schemas.microsoft.com/office/powerpoint/2010/main" val="3693516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사각형: 둥근 모서리 11">
            <a:extLst>
              <a:ext uri="{FF2B5EF4-FFF2-40B4-BE49-F238E27FC236}">
                <a16:creationId xmlns:a16="http://schemas.microsoft.com/office/drawing/2014/main" id="{BEBA30CB-2796-41DA-A8B0-AFCE8BC1B4EC}"/>
              </a:ext>
            </a:extLst>
          </p:cNvPr>
          <p:cNvSpPr/>
          <p:nvPr/>
        </p:nvSpPr>
        <p:spPr>
          <a:xfrm>
            <a:off x="107504" y="67089"/>
            <a:ext cx="2932214" cy="344421"/>
          </a:xfrm>
          <a:prstGeom prst="roundRect">
            <a:avLst/>
          </a:prstGeom>
          <a:solidFill>
            <a:srgbClr val="FA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사각형: 둥근 모서리 1">
            <a:extLst>
              <a:ext uri="{FF2B5EF4-FFF2-40B4-BE49-F238E27FC236}">
                <a16:creationId xmlns:a16="http://schemas.microsoft.com/office/drawing/2014/main" id="{613356AD-F30F-407C-B7DA-D65EF82E4D0C}"/>
              </a:ext>
            </a:extLst>
          </p:cNvPr>
          <p:cNvSpPr/>
          <p:nvPr/>
        </p:nvSpPr>
        <p:spPr>
          <a:xfrm>
            <a:off x="629562" y="483518"/>
            <a:ext cx="7884876" cy="1512167"/>
          </a:xfrm>
          <a:prstGeom prst="roundRect">
            <a:avLst/>
          </a:prstGeom>
          <a:no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r>
              <a:rPr lang="en-US" altLang="ko-KR" sz="1600" b="1">
                <a:solidFill>
                  <a:srgbClr val="F6676D"/>
                </a:solidFill>
                <a:latin typeface="+mn-ea"/>
              </a:rPr>
              <a:t> Oxide TFT</a:t>
            </a:r>
            <a:r>
              <a:rPr lang="en-US" altLang="ko-KR" sz="1600" b="1">
                <a:solidFill>
                  <a:schemeClr val="accent5"/>
                </a:solidFill>
                <a:latin typeface="+mn-ea"/>
              </a:rPr>
              <a:t> </a:t>
            </a:r>
            <a:r>
              <a:rPr lang="en-US" altLang="ko-KR" sz="1600" b="1">
                <a:solidFill>
                  <a:schemeClr val="tx1">
                    <a:lumMod val="85000"/>
                    <a:lumOff val="15000"/>
                  </a:schemeClr>
                </a:solidFill>
                <a:latin typeface="+mn-ea"/>
              </a:rPr>
              <a:t>has a disadvantage that </a:t>
            </a:r>
            <a:r>
              <a:rPr lang="en-US" altLang="ko-KR" sz="1600" b="1">
                <a:solidFill>
                  <a:srgbClr val="F6676D"/>
                </a:solidFill>
                <a:latin typeface="+mn-ea"/>
              </a:rPr>
              <a:t>large shift of a threshold voltage </a:t>
            </a:r>
            <a:r>
              <a:rPr lang="en-US" altLang="ko-KR" sz="1600" b="1">
                <a:solidFill>
                  <a:schemeClr val="tx1">
                    <a:lumMod val="85000"/>
                    <a:lumOff val="15000"/>
                  </a:schemeClr>
                </a:solidFill>
                <a:latin typeface="+mn-ea"/>
              </a:rPr>
              <a:t>due to a process variation.</a:t>
            </a:r>
          </a:p>
          <a:p>
            <a:endParaRPr lang="en-US" altLang="ko-KR" sz="1600" b="1">
              <a:solidFill>
                <a:schemeClr val="tx1">
                  <a:lumMod val="85000"/>
                  <a:lumOff val="15000"/>
                </a:schemeClr>
              </a:solidFill>
              <a:latin typeface="+mn-ea"/>
            </a:endParaRPr>
          </a:p>
          <a:p>
            <a:pPr marL="342900" indent="-342900">
              <a:buFont typeface="Wingdings" panose="05000000000000000000" pitchFamily="2" charset="2"/>
              <a:buChar char="v"/>
            </a:pPr>
            <a:r>
              <a:rPr lang="en-US" altLang="ko-KR" sz="1600" b="1">
                <a:solidFill>
                  <a:schemeClr val="tx1">
                    <a:lumMod val="85000"/>
                    <a:lumOff val="15000"/>
                  </a:schemeClr>
                </a:solidFill>
                <a:latin typeface="+mn-ea"/>
              </a:rPr>
              <a:t>The </a:t>
            </a:r>
            <a:r>
              <a:rPr lang="en-US" altLang="ko-KR" sz="1600" b="1">
                <a:solidFill>
                  <a:srgbClr val="F6676D"/>
                </a:solidFill>
                <a:latin typeface="+mn-ea"/>
              </a:rPr>
              <a:t>bias effect </a:t>
            </a:r>
            <a:r>
              <a:rPr lang="en-US" altLang="ko-KR" sz="1600" b="1">
                <a:solidFill>
                  <a:schemeClr val="tx1">
                    <a:lumMod val="85000"/>
                    <a:lumOff val="15000"/>
                  </a:schemeClr>
                </a:solidFill>
                <a:latin typeface="+mn-ea"/>
              </a:rPr>
              <a:t>of the </a:t>
            </a:r>
            <a:r>
              <a:rPr lang="en-US" altLang="ko-KR" sz="1600" b="1">
                <a:solidFill>
                  <a:srgbClr val="F6676D"/>
                </a:solidFill>
                <a:latin typeface="+mn-ea"/>
              </a:rPr>
              <a:t>transistor which can control the threshold voltage and the I-V characteristic of the device </a:t>
            </a:r>
            <a:r>
              <a:rPr lang="en-US" altLang="ko-KR" sz="1600" b="1">
                <a:solidFill>
                  <a:schemeClr val="tx1">
                    <a:lumMod val="85000"/>
                    <a:lumOff val="15000"/>
                  </a:schemeClr>
                </a:solidFill>
                <a:latin typeface="+mn-ea"/>
              </a:rPr>
              <a:t>is very important.</a:t>
            </a:r>
          </a:p>
        </p:txBody>
      </p:sp>
      <p:pic>
        <p:nvPicPr>
          <p:cNvPr id="3" name="그림 2">
            <a:extLst>
              <a:ext uri="{FF2B5EF4-FFF2-40B4-BE49-F238E27FC236}">
                <a16:creationId xmlns:a16="http://schemas.microsoft.com/office/drawing/2014/main" id="{D172CAED-02C0-4A53-9C29-734157BE40E5}"/>
              </a:ext>
            </a:extLst>
          </p:cNvPr>
          <p:cNvPicPr preferRelativeResize="0">
            <a:picLocks/>
          </p:cNvPicPr>
          <p:nvPr/>
        </p:nvPicPr>
        <p:blipFill>
          <a:blip r:embed="rId3"/>
          <a:stretch>
            <a:fillRect/>
          </a:stretch>
        </p:blipFill>
        <p:spPr>
          <a:xfrm>
            <a:off x="6191605" y="2098409"/>
            <a:ext cx="2704733" cy="2458848"/>
          </a:xfrm>
          <a:prstGeom prst="rect">
            <a:avLst/>
          </a:prstGeom>
        </p:spPr>
      </p:pic>
      <p:pic>
        <p:nvPicPr>
          <p:cNvPr id="4" name="그림 3">
            <a:extLst>
              <a:ext uri="{FF2B5EF4-FFF2-40B4-BE49-F238E27FC236}">
                <a16:creationId xmlns:a16="http://schemas.microsoft.com/office/drawing/2014/main" id="{F7BCB892-CED7-4961-AEE9-B87BFAE3640A}"/>
              </a:ext>
            </a:extLst>
          </p:cNvPr>
          <p:cNvPicPr preferRelativeResize="0">
            <a:picLocks/>
          </p:cNvPicPr>
          <p:nvPr/>
        </p:nvPicPr>
        <p:blipFill>
          <a:blip r:embed="rId4">
            <a:duotone>
              <a:prstClr val="black"/>
              <a:schemeClr val="bg1">
                <a:lumMod val="95000"/>
                <a:tint val="45000"/>
                <a:satMod val="400000"/>
              </a:schemeClr>
            </a:duotone>
          </a:blip>
          <a:stretch>
            <a:fillRect/>
          </a:stretch>
        </p:blipFill>
        <p:spPr>
          <a:xfrm>
            <a:off x="3219633" y="2098409"/>
            <a:ext cx="2704733" cy="2458848"/>
          </a:xfrm>
          <a:prstGeom prst="rect">
            <a:avLst/>
          </a:prstGeom>
        </p:spPr>
      </p:pic>
      <p:grpSp>
        <p:nvGrpSpPr>
          <p:cNvPr id="5" name="그룹 4">
            <a:extLst>
              <a:ext uri="{FF2B5EF4-FFF2-40B4-BE49-F238E27FC236}">
                <a16:creationId xmlns:a16="http://schemas.microsoft.com/office/drawing/2014/main" id="{9443A033-0C27-4822-8E2A-515B86B1758D}"/>
              </a:ext>
            </a:extLst>
          </p:cNvPr>
          <p:cNvGrpSpPr/>
          <p:nvPr/>
        </p:nvGrpSpPr>
        <p:grpSpPr>
          <a:xfrm>
            <a:off x="247661" y="2098409"/>
            <a:ext cx="2704733" cy="2458848"/>
            <a:chOff x="4772721" y="959005"/>
            <a:chExt cx="3485071" cy="3389971"/>
          </a:xfrm>
        </p:grpSpPr>
        <p:pic>
          <p:nvPicPr>
            <p:cNvPr id="6" name="그림 5">
              <a:extLst>
                <a:ext uri="{FF2B5EF4-FFF2-40B4-BE49-F238E27FC236}">
                  <a16:creationId xmlns:a16="http://schemas.microsoft.com/office/drawing/2014/main" id="{6112E7B4-369A-4BB0-B6FC-3793148132E4}"/>
                </a:ext>
              </a:extLst>
            </p:cNvPr>
            <p:cNvPicPr preferRelativeResize="0">
              <a:picLocks/>
            </p:cNvPicPr>
            <p:nvPr/>
          </p:nvPicPr>
          <p:blipFill rotWithShape="1">
            <a:blip r:embed="rId5">
              <a:duotone>
                <a:prstClr val="black"/>
                <a:schemeClr val="bg1">
                  <a:lumMod val="95000"/>
                  <a:tint val="45000"/>
                  <a:satMod val="400000"/>
                </a:schemeClr>
              </a:duotone>
            </a:blip>
            <a:srcRect l="3193" t="2631" b="3204"/>
            <a:stretch/>
          </p:blipFill>
          <p:spPr>
            <a:xfrm>
              <a:off x="4772721" y="959005"/>
              <a:ext cx="3485071" cy="3389971"/>
            </a:xfrm>
            <a:prstGeom prst="rect">
              <a:avLst/>
            </a:prstGeom>
          </p:spPr>
        </p:pic>
        <p:sp>
          <p:nvSpPr>
            <p:cNvPr id="7" name="직사각형 6">
              <a:extLst>
                <a:ext uri="{FF2B5EF4-FFF2-40B4-BE49-F238E27FC236}">
                  <a16:creationId xmlns:a16="http://schemas.microsoft.com/office/drawing/2014/main" id="{79EE6388-2036-4854-BDFF-8BDD4BA3B979}"/>
                </a:ext>
              </a:extLst>
            </p:cNvPr>
            <p:cNvSpPr/>
            <p:nvPr/>
          </p:nvSpPr>
          <p:spPr>
            <a:xfrm>
              <a:off x="5854390" y="959005"/>
              <a:ext cx="1226634" cy="189571"/>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n-ea"/>
              </a:endParaRPr>
            </a:p>
          </p:txBody>
        </p:sp>
      </p:grpSp>
      <p:sp>
        <p:nvSpPr>
          <p:cNvPr id="8" name="사각형: 둥근 모서리 7">
            <a:extLst>
              <a:ext uri="{FF2B5EF4-FFF2-40B4-BE49-F238E27FC236}">
                <a16:creationId xmlns:a16="http://schemas.microsoft.com/office/drawing/2014/main" id="{8CD6AE59-4391-46BD-BFC8-82CD5E637D07}"/>
              </a:ext>
            </a:extLst>
          </p:cNvPr>
          <p:cNvSpPr/>
          <p:nvPr/>
        </p:nvSpPr>
        <p:spPr>
          <a:xfrm>
            <a:off x="210759" y="4659982"/>
            <a:ext cx="2704733" cy="292960"/>
          </a:xfrm>
          <a:prstGeom prst="roundRect">
            <a:avLst/>
          </a:prstGeom>
          <a:no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a:solidFill>
                  <a:schemeClr val="tx1">
                    <a:lumMod val="95000"/>
                    <a:lumOff val="5000"/>
                  </a:schemeClr>
                </a:solidFill>
                <a:latin typeface="+mn-ea"/>
              </a:rPr>
              <a:t> Resistive voltage divider</a:t>
            </a:r>
          </a:p>
        </p:txBody>
      </p:sp>
      <p:sp>
        <p:nvSpPr>
          <p:cNvPr id="9" name="사각형: 둥근 모서리 8">
            <a:extLst>
              <a:ext uri="{FF2B5EF4-FFF2-40B4-BE49-F238E27FC236}">
                <a16:creationId xmlns:a16="http://schemas.microsoft.com/office/drawing/2014/main" id="{8C467A38-AE0F-4C76-BBE3-4308EE6A55A6}"/>
              </a:ext>
            </a:extLst>
          </p:cNvPr>
          <p:cNvSpPr/>
          <p:nvPr/>
        </p:nvSpPr>
        <p:spPr>
          <a:xfrm>
            <a:off x="3182846" y="4659983"/>
            <a:ext cx="2704733" cy="292960"/>
          </a:xfrm>
          <a:prstGeom prst="roundRect">
            <a:avLst/>
          </a:prstGeom>
          <a:no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a:solidFill>
                  <a:schemeClr val="tx1">
                    <a:lumMod val="95000"/>
                    <a:lumOff val="5000"/>
                  </a:schemeClr>
                </a:solidFill>
                <a:latin typeface="+mn-ea"/>
              </a:rPr>
              <a:t>Separate bias voltage source </a:t>
            </a:r>
          </a:p>
        </p:txBody>
      </p:sp>
      <p:sp>
        <p:nvSpPr>
          <p:cNvPr id="10" name="사각형: 둥근 모서리 9">
            <a:extLst>
              <a:ext uri="{FF2B5EF4-FFF2-40B4-BE49-F238E27FC236}">
                <a16:creationId xmlns:a16="http://schemas.microsoft.com/office/drawing/2014/main" id="{C837302A-2E6E-407E-9955-E018229E3287}"/>
              </a:ext>
            </a:extLst>
          </p:cNvPr>
          <p:cNvSpPr/>
          <p:nvPr/>
        </p:nvSpPr>
        <p:spPr>
          <a:xfrm>
            <a:off x="6228507" y="4659982"/>
            <a:ext cx="2704733" cy="292960"/>
          </a:xfrm>
          <a:prstGeom prst="roundRect">
            <a:avLst/>
          </a:prstGeom>
          <a:no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a:solidFill>
                  <a:schemeClr val="tx1">
                    <a:lumMod val="95000"/>
                    <a:lumOff val="5000"/>
                  </a:schemeClr>
                </a:solidFill>
                <a:latin typeface="+mn-ea"/>
              </a:rPr>
              <a:t>Self-biased TFT amplifier</a:t>
            </a:r>
          </a:p>
        </p:txBody>
      </p:sp>
      <p:sp>
        <p:nvSpPr>
          <p:cNvPr id="11" name="TextBox 10">
            <a:extLst>
              <a:ext uri="{FF2B5EF4-FFF2-40B4-BE49-F238E27FC236}">
                <a16:creationId xmlns:a16="http://schemas.microsoft.com/office/drawing/2014/main" id="{B933623C-12B3-4BB6-A625-4E2CC93EC845}"/>
              </a:ext>
            </a:extLst>
          </p:cNvPr>
          <p:cNvSpPr txBox="1"/>
          <p:nvPr/>
        </p:nvSpPr>
        <p:spPr>
          <a:xfrm>
            <a:off x="28250" y="21853"/>
            <a:ext cx="2932214" cy="461665"/>
          </a:xfrm>
          <a:prstGeom prst="rect">
            <a:avLst/>
          </a:prstGeom>
          <a:noFill/>
        </p:spPr>
        <p:txBody>
          <a:bodyPr wrap="none" rtlCol="0">
            <a:spAutoFit/>
          </a:bodyPr>
          <a:lstStyle/>
          <a:p>
            <a:pPr algn="ctr"/>
            <a:r>
              <a:rPr lang="en-US" altLang="ko-KR" sz="2400" dirty="0">
                <a:solidFill>
                  <a:srgbClr val="281A16"/>
                </a:solidFill>
                <a:latin typeface="나눔바른고딕" panose="020B0603020101020101" pitchFamily="50" charset="-127"/>
                <a:ea typeface="나눔바른고딕" panose="020B0603020101020101" pitchFamily="50" charset="-127"/>
              </a:rPr>
              <a:t>001</a:t>
            </a:r>
            <a:r>
              <a:rPr lang="en-US" altLang="ko-KR" sz="2400">
                <a:solidFill>
                  <a:srgbClr val="281A16"/>
                </a:solidFill>
                <a:latin typeface="나눔바른고딕" panose="020B0603020101020101" pitchFamily="50" charset="-127"/>
                <a:ea typeface="나눔바른고딕" panose="020B0603020101020101" pitchFamily="50" charset="-127"/>
              </a:rPr>
              <a:t>/     Introduction</a:t>
            </a:r>
            <a:endParaRPr lang="ko-KR" altLang="en-US" sz="2400" dirty="0">
              <a:solidFill>
                <a:srgbClr val="281A16"/>
              </a:solidFill>
              <a:latin typeface="나눔바른고딕" panose="020B0603020101020101" pitchFamily="50" charset="-127"/>
              <a:ea typeface="나눔바른고딕" panose="020B0603020101020101" pitchFamily="50" charset="-127"/>
            </a:endParaRPr>
          </a:p>
        </p:txBody>
      </p:sp>
      <p:pic>
        <p:nvPicPr>
          <p:cNvPr id="14" name="그림 13">
            <a:extLst>
              <a:ext uri="{FF2B5EF4-FFF2-40B4-BE49-F238E27FC236}">
                <a16:creationId xmlns:a16="http://schemas.microsoft.com/office/drawing/2014/main" id="{0855D35F-9C2C-4791-A640-318846993F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376275">
            <a:off x="5907886" y="3918902"/>
            <a:ext cx="1276709" cy="1276709"/>
          </a:xfrm>
          <a:prstGeom prst="rect">
            <a:avLst/>
          </a:prstGeom>
        </p:spPr>
      </p:pic>
      <p:sp>
        <p:nvSpPr>
          <p:cNvPr id="15" name="TextBox 14">
            <a:extLst>
              <a:ext uri="{FF2B5EF4-FFF2-40B4-BE49-F238E27FC236}">
                <a16:creationId xmlns:a16="http://schemas.microsoft.com/office/drawing/2014/main" id="{1E683967-7075-4CD4-BE96-846B43392C46}"/>
              </a:ext>
            </a:extLst>
          </p:cNvPr>
          <p:cNvSpPr txBox="1"/>
          <p:nvPr/>
        </p:nvSpPr>
        <p:spPr>
          <a:xfrm>
            <a:off x="8820472" y="4866501"/>
            <a:ext cx="432048" cy="276999"/>
          </a:xfrm>
          <a:prstGeom prst="rect">
            <a:avLst/>
          </a:prstGeom>
          <a:noFill/>
        </p:spPr>
        <p:txBody>
          <a:bodyPr wrap="square" rtlCol="0">
            <a:spAutoFit/>
          </a:bodyPr>
          <a:lstStyle/>
          <a:p>
            <a:r>
              <a:rPr lang="en-US" altLang="ko-KR" sz="1200"/>
              <a:t>4</a:t>
            </a:r>
            <a:endParaRPr lang="ko-KR" altLang="en-US" sz="1200"/>
          </a:p>
        </p:txBody>
      </p:sp>
    </p:spTree>
    <p:extLst>
      <p:ext uri="{BB962C8B-B14F-4D97-AF65-F5344CB8AC3E}">
        <p14:creationId xmlns:p14="http://schemas.microsoft.com/office/powerpoint/2010/main" val="3568214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사각형: 둥근 모서리 1">
            <a:extLst>
              <a:ext uri="{FF2B5EF4-FFF2-40B4-BE49-F238E27FC236}">
                <a16:creationId xmlns:a16="http://schemas.microsoft.com/office/drawing/2014/main" id="{C70D3FFC-7EEE-4C9B-B694-D7232B838904}"/>
              </a:ext>
            </a:extLst>
          </p:cNvPr>
          <p:cNvSpPr/>
          <p:nvPr/>
        </p:nvSpPr>
        <p:spPr>
          <a:xfrm>
            <a:off x="107504" y="67089"/>
            <a:ext cx="2932214" cy="344421"/>
          </a:xfrm>
          <a:prstGeom prst="roundRect">
            <a:avLst/>
          </a:prstGeom>
          <a:solidFill>
            <a:srgbClr val="FA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Box 2">
            <a:extLst>
              <a:ext uri="{FF2B5EF4-FFF2-40B4-BE49-F238E27FC236}">
                <a16:creationId xmlns:a16="http://schemas.microsoft.com/office/drawing/2014/main" id="{29BAA35B-7859-4802-A82E-848561E675EF}"/>
              </a:ext>
            </a:extLst>
          </p:cNvPr>
          <p:cNvSpPr txBox="1"/>
          <p:nvPr/>
        </p:nvSpPr>
        <p:spPr>
          <a:xfrm>
            <a:off x="76341" y="21853"/>
            <a:ext cx="2836033" cy="461665"/>
          </a:xfrm>
          <a:prstGeom prst="rect">
            <a:avLst/>
          </a:prstGeom>
          <a:noFill/>
        </p:spPr>
        <p:txBody>
          <a:bodyPr wrap="none" rtlCol="0">
            <a:spAutoFit/>
          </a:bodyPr>
          <a:lstStyle/>
          <a:p>
            <a:pPr algn="ctr"/>
            <a:r>
              <a:rPr lang="en-US" altLang="ko-KR" sz="2400">
                <a:solidFill>
                  <a:srgbClr val="281A16"/>
                </a:solidFill>
                <a:latin typeface="나눔바른고딕" panose="020B0603020101020101" pitchFamily="50" charset="-127"/>
                <a:ea typeface="나눔바른고딕" panose="020B0603020101020101" pitchFamily="50" charset="-127"/>
              </a:rPr>
              <a:t>002/     Experiment</a:t>
            </a:r>
            <a:endParaRPr lang="ko-KR" altLang="en-US" sz="2400" dirty="0">
              <a:solidFill>
                <a:srgbClr val="281A16"/>
              </a:solidFill>
              <a:latin typeface="나눔바른고딕" panose="020B0603020101020101" pitchFamily="50" charset="-127"/>
              <a:ea typeface="나눔바른고딕" panose="020B0603020101020101" pitchFamily="50" charset="-127"/>
            </a:endParaRPr>
          </a:p>
        </p:txBody>
      </p:sp>
      <p:pic>
        <p:nvPicPr>
          <p:cNvPr id="4" name="그림 3">
            <a:extLst>
              <a:ext uri="{FF2B5EF4-FFF2-40B4-BE49-F238E27FC236}">
                <a16:creationId xmlns:a16="http://schemas.microsoft.com/office/drawing/2014/main" id="{EEC8C63B-63E7-4B0E-A745-0BA2A99D96EC}"/>
              </a:ext>
            </a:extLst>
          </p:cNvPr>
          <p:cNvPicPr/>
          <p:nvPr/>
        </p:nvPicPr>
        <p:blipFill>
          <a:blip r:embed="rId3"/>
          <a:stretch>
            <a:fillRect/>
          </a:stretch>
        </p:blipFill>
        <p:spPr>
          <a:xfrm>
            <a:off x="334984" y="699542"/>
            <a:ext cx="3200400" cy="2808312"/>
          </a:xfrm>
          <a:prstGeom prst="rect">
            <a:avLst/>
          </a:prstGeom>
        </p:spPr>
      </p:pic>
      <p:graphicFrame>
        <p:nvGraphicFramePr>
          <p:cNvPr id="6" name="표 5">
            <a:extLst>
              <a:ext uri="{FF2B5EF4-FFF2-40B4-BE49-F238E27FC236}">
                <a16:creationId xmlns:a16="http://schemas.microsoft.com/office/drawing/2014/main" id="{7182832F-2F2B-47EE-BF19-28A6790AA964}"/>
              </a:ext>
            </a:extLst>
          </p:cNvPr>
          <p:cNvGraphicFramePr>
            <a:graphicFrameLocks noGrp="1"/>
          </p:cNvGraphicFramePr>
          <p:nvPr>
            <p:extLst>
              <p:ext uri="{D42A27DB-BD31-4B8C-83A1-F6EECF244321}">
                <p14:modId xmlns:p14="http://schemas.microsoft.com/office/powerpoint/2010/main" val="1959630538"/>
              </p:ext>
            </p:extLst>
          </p:nvPr>
        </p:nvGraphicFramePr>
        <p:xfrm>
          <a:off x="4644007" y="3435846"/>
          <a:ext cx="3744417" cy="1368150"/>
        </p:xfrm>
        <a:graphic>
          <a:graphicData uri="http://schemas.openxmlformats.org/drawingml/2006/table">
            <a:tbl>
              <a:tblPr/>
              <a:tblGrid>
                <a:gridCol w="437650">
                  <a:extLst>
                    <a:ext uri="{9D8B030D-6E8A-4147-A177-3AD203B41FA5}">
                      <a16:colId xmlns:a16="http://schemas.microsoft.com/office/drawing/2014/main" val="4141323363"/>
                    </a:ext>
                  </a:extLst>
                </a:gridCol>
                <a:gridCol w="951734">
                  <a:extLst>
                    <a:ext uri="{9D8B030D-6E8A-4147-A177-3AD203B41FA5}">
                      <a16:colId xmlns:a16="http://schemas.microsoft.com/office/drawing/2014/main" val="3916692313"/>
                    </a:ext>
                  </a:extLst>
                </a:gridCol>
                <a:gridCol w="423737">
                  <a:extLst>
                    <a:ext uri="{9D8B030D-6E8A-4147-A177-3AD203B41FA5}">
                      <a16:colId xmlns:a16="http://schemas.microsoft.com/office/drawing/2014/main" val="1992078055"/>
                    </a:ext>
                  </a:extLst>
                </a:gridCol>
                <a:gridCol w="965648">
                  <a:extLst>
                    <a:ext uri="{9D8B030D-6E8A-4147-A177-3AD203B41FA5}">
                      <a16:colId xmlns:a16="http://schemas.microsoft.com/office/drawing/2014/main" val="3275153696"/>
                    </a:ext>
                  </a:extLst>
                </a:gridCol>
                <a:gridCol w="965648">
                  <a:extLst>
                    <a:ext uri="{9D8B030D-6E8A-4147-A177-3AD203B41FA5}">
                      <a16:colId xmlns:a16="http://schemas.microsoft.com/office/drawing/2014/main" val="3244947550"/>
                    </a:ext>
                  </a:extLst>
                </a:gridCol>
              </a:tblGrid>
              <a:tr h="273630">
                <a:tc>
                  <a:txBody>
                    <a:bodyPr/>
                    <a:lstStyle/>
                    <a:p>
                      <a:pPr algn="ctr" hangingPunct="0">
                        <a:spcAft>
                          <a:spcPts val="400"/>
                        </a:spcAft>
                      </a:pPr>
                      <a:r>
                        <a:rPr lang="en-US" sz="1100" b="1">
                          <a:solidFill>
                            <a:srgbClr val="000000"/>
                          </a:solidFill>
                          <a:effectLst/>
                          <a:latin typeface="+mn-ea"/>
                          <a:ea typeface="+mn-ea"/>
                        </a:rPr>
                        <a:t>TFT</a:t>
                      </a:r>
                      <a:endParaRPr lang="ko-KR" sz="1100">
                        <a:effectLst/>
                        <a:latin typeface="+mn-ea"/>
                        <a:ea typeface="+mn-e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7E7"/>
                    </a:solidFill>
                  </a:tcPr>
                </a:tc>
                <a:tc>
                  <a:txBody>
                    <a:bodyPr/>
                    <a:lstStyle/>
                    <a:p>
                      <a:pPr algn="ctr" hangingPunct="0">
                        <a:spcAft>
                          <a:spcPts val="400"/>
                        </a:spcAft>
                      </a:pPr>
                      <a:r>
                        <a:rPr lang="en-US" sz="1100" b="1">
                          <a:solidFill>
                            <a:srgbClr val="000000"/>
                          </a:solidFill>
                          <a:effectLst/>
                          <a:latin typeface="+mn-ea"/>
                          <a:ea typeface="+mn-ea"/>
                        </a:rPr>
                        <a:t>W/L</a:t>
                      </a:r>
                      <a:endParaRPr lang="ko-KR" sz="1100">
                        <a:effectLst/>
                        <a:latin typeface="+mn-ea"/>
                        <a:ea typeface="+mn-e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7E7"/>
                    </a:solidFill>
                  </a:tcPr>
                </a:tc>
                <a:tc>
                  <a:txBody>
                    <a:bodyPr/>
                    <a:lstStyle/>
                    <a:p>
                      <a:pPr algn="ctr" hangingPunct="0">
                        <a:spcAft>
                          <a:spcPts val="400"/>
                        </a:spcAft>
                      </a:pPr>
                      <a:r>
                        <a:rPr lang="en-US" sz="1100" b="1">
                          <a:solidFill>
                            <a:srgbClr val="000000"/>
                          </a:solidFill>
                          <a:effectLst/>
                          <a:latin typeface="+mn-ea"/>
                          <a:ea typeface="+mn-ea"/>
                        </a:rPr>
                        <a:t>TFT</a:t>
                      </a:r>
                      <a:endParaRPr lang="ko-KR" sz="1100">
                        <a:effectLst/>
                        <a:latin typeface="+mn-ea"/>
                        <a:ea typeface="+mn-e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7E7"/>
                    </a:solidFill>
                  </a:tcPr>
                </a:tc>
                <a:tc>
                  <a:txBody>
                    <a:bodyPr/>
                    <a:lstStyle/>
                    <a:p>
                      <a:pPr algn="ctr" hangingPunct="0">
                        <a:spcAft>
                          <a:spcPts val="400"/>
                        </a:spcAft>
                      </a:pPr>
                      <a:r>
                        <a:rPr lang="en-US" sz="1100" b="1">
                          <a:solidFill>
                            <a:srgbClr val="000000"/>
                          </a:solidFill>
                          <a:effectLst/>
                          <a:latin typeface="+mn-ea"/>
                          <a:ea typeface="+mn-ea"/>
                        </a:rPr>
                        <a:t>W/L</a:t>
                      </a:r>
                      <a:endParaRPr lang="ko-KR" sz="1100">
                        <a:effectLst/>
                        <a:latin typeface="+mn-ea"/>
                        <a:ea typeface="+mn-e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7E7"/>
                    </a:solidFill>
                  </a:tcPr>
                </a:tc>
                <a:tc>
                  <a:txBody>
                    <a:bodyPr/>
                    <a:lstStyle/>
                    <a:p>
                      <a:pPr algn="ctr" hangingPunct="0">
                        <a:spcAft>
                          <a:spcPts val="400"/>
                        </a:spcAft>
                      </a:pPr>
                      <a:r>
                        <a:rPr lang="en-US" altLang="ko-KR" sz="1100" b="1">
                          <a:effectLst/>
                          <a:latin typeface="+mn-ea"/>
                          <a:ea typeface="+mn-ea"/>
                        </a:rPr>
                        <a:t>v</a:t>
                      </a:r>
                      <a:r>
                        <a:rPr lang="en-US" altLang="ko-KR" sz="1100" b="1" baseline="-25000">
                          <a:effectLst/>
                          <a:latin typeface="+mn-ea"/>
                          <a:ea typeface="+mn-ea"/>
                        </a:rPr>
                        <a:t>in</a:t>
                      </a:r>
                      <a:endParaRPr lang="ko-KR" sz="1100" b="1" baseline="-25000">
                        <a:effectLst/>
                        <a:latin typeface="+mn-ea"/>
                        <a:ea typeface="+mn-e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7E7"/>
                    </a:solidFill>
                  </a:tcPr>
                </a:tc>
                <a:extLst>
                  <a:ext uri="{0D108BD9-81ED-4DB2-BD59-A6C34878D82A}">
                    <a16:rowId xmlns:a16="http://schemas.microsoft.com/office/drawing/2014/main" val="2015006040"/>
                  </a:ext>
                </a:extLst>
              </a:tr>
              <a:tr h="273630">
                <a:tc>
                  <a:txBody>
                    <a:bodyPr/>
                    <a:lstStyle/>
                    <a:p>
                      <a:pPr algn="ctr" hangingPunct="0">
                        <a:spcAft>
                          <a:spcPts val="400"/>
                        </a:spcAft>
                      </a:pPr>
                      <a:r>
                        <a:rPr lang="en-US" sz="1100">
                          <a:solidFill>
                            <a:srgbClr val="000000"/>
                          </a:solidFill>
                          <a:effectLst/>
                          <a:latin typeface="+mn-ea"/>
                          <a:ea typeface="+mn-ea"/>
                        </a:rPr>
                        <a:t>T1</a:t>
                      </a:r>
                      <a:endParaRPr lang="ko-KR" sz="1100">
                        <a:effectLst/>
                        <a:latin typeface="+mn-ea"/>
                        <a:ea typeface="+mn-e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400"/>
                        </a:spcAft>
                      </a:pPr>
                      <a:r>
                        <a:rPr lang="en-US" sz="1100">
                          <a:solidFill>
                            <a:srgbClr val="000000"/>
                          </a:solidFill>
                          <a:effectLst/>
                          <a:latin typeface="+mn-ea"/>
                          <a:ea typeface="+mn-ea"/>
                        </a:rPr>
                        <a:t>40μm/20μm</a:t>
                      </a:r>
                      <a:endParaRPr lang="ko-KR" sz="1100">
                        <a:effectLst/>
                        <a:latin typeface="+mn-ea"/>
                        <a:ea typeface="+mn-e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400"/>
                        </a:spcAft>
                      </a:pPr>
                      <a:r>
                        <a:rPr lang="en-US" sz="1100">
                          <a:solidFill>
                            <a:srgbClr val="000000"/>
                          </a:solidFill>
                          <a:effectLst/>
                          <a:latin typeface="+mn-ea"/>
                          <a:ea typeface="+mn-ea"/>
                        </a:rPr>
                        <a:t>T5</a:t>
                      </a:r>
                      <a:endParaRPr lang="ko-KR" sz="1100">
                        <a:effectLst/>
                        <a:latin typeface="+mn-ea"/>
                        <a:ea typeface="+mn-e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400"/>
                        </a:spcAft>
                      </a:pPr>
                      <a:r>
                        <a:rPr lang="en-US" sz="1100">
                          <a:solidFill>
                            <a:srgbClr val="000000"/>
                          </a:solidFill>
                          <a:effectLst/>
                          <a:latin typeface="+mn-ea"/>
                          <a:ea typeface="+mn-ea"/>
                        </a:rPr>
                        <a:t>20μm/20μm</a:t>
                      </a:r>
                      <a:endParaRPr lang="ko-KR" sz="1100">
                        <a:effectLst/>
                        <a:latin typeface="+mn-ea"/>
                        <a:ea typeface="+mn-e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400"/>
                        </a:spcAft>
                      </a:pPr>
                      <a:r>
                        <a:rPr lang="en-US" altLang="ko-KR" sz="1100">
                          <a:effectLst/>
                          <a:latin typeface="+mn-ea"/>
                          <a:ea typeface="+mn-ea"/>
                        </a:rPr>
                        <a:t>0.1 V</a:t>
                      </a:r>
                      <a:endParaRPr lang="ko-KR" sz="1100">
                        <a:effectLst/>
                        <a:latin typeface="+mn-ea"/>
                        <a:ea typeface="+mn-e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8529050"/>
                  </a:ext>
                </a:extLst>
              </a:tr>
              <a:tr h="273630">
                <a:tc>
                  <a:txBody>
                    <a:bodyPr/>
                    <a:lstStyle/>
                    <a:p>
                      <a:pPr algn="ctr" hangingPunct="0">
                        <a:spcAft>
                          <a:spcPts val="400"/>
                        </a:spcAft>
                      </a:pPr>
                      <a:r>
                        <a:rPr lang="en-US" sz="1100">
                          <a:solidFill>
                            <a:srgbClr val="000000"/>
                          </a:solidFill>
                          <a:effectLst/>
                          <a:latin typeface="+mn-ea"/>
                          <a:ea typeface="+mn-ea"/>
                        </a:rPr>
                        <a:t>T2</a:t>
                      </a:r>
                      <a:endParaRPr lang="ko-KR" sz="1100">
                        <a:effectLst/>
                        <a:latin typeface="+mn-ea"/>
                        <a:ea typeface="+mn-e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400"/>
                        </a:spcAft>
                      </a:pPr>
                      <a:r>
                        <a:rPr lang="en-US" sz="1100">
                          <a:solidFill>
                            <a:srgbClr val="000000"/>
                          </a:solidFill>
                          <a:effectLst/>
                          <a:latin typeface="+mn-ea"/>
                          <a:ea typeface="+mn-ea"/>
                        </a:rPr>
                        <a:t>20μm/20μm</a:t>
                      </a:r>
                      <a:endParaRPr lang="ko-KR" sz="1100">
                        <a:effectLst/>
                        <a:latin typeface="+mn-ea"/>
                        <a:ea typeface="+mn-e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400"/>
                        </a:spcAft>
                      </a:pPr>
                      <a:r>
                        <a:rPr lang="en-US" sz="1100">
                          <a:solidFill>
                            <a:srgbClr val="000000"/>
                          </a:solidFill>
                          <a:effectLst/>
                          <a:latin typeface="+mn-ea"/>
                          <a:ea typeface="+mn-ea"/>
                        </a:rPr>
                        <a:t>T6</a:t>
                      </a:r>
                      <a:endParaRPr lang="ko-KR" sz="1100">
                        <a:effectLst/>
                        <a:latin typeface="+mn-ea"/>
                        <a:ea typeface="+mn-e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400"/>
                        </a:spcAft>
                      </a:pPr>
                      <a:r>
                        <a:rPr lang="en-US" sz="1100">
                          <a:solidFill>
                            <a:srgbClr val="000000"/>
                          </a:solidFill>
                          <a:effectLst/>
                          <a:latin typeface="+mn-ea"/>
                          <a:ea typeface="+mn-ea"/>
                        </a:rPr>
                        <a:t>200μm/20μm</a:t>
                      </a:r>
                      <a:endParaRPr lang="ko-KR" sz="1100">
                        <a:effectLst/>
                        <a:latin typeface="+mn-ea"/>
                        <a:ea typeface="+mn-e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400"/>
                        </a:spcAft>
                      </a:pPr>
                      <a:r>
                        <a:rPr lang="en-US" altLang="ko-KR" sz="1100" b="1">
                          <a:effectLst/>
                          <a:latin typeface="+mn-ea"/>
                          <a:ea typeface="+mn-ea"/>
                        </a:rPr>
                        <a:t>V</a:t>
                      </a:r>
                      <a:r>
                        <a:rPr lang="en-US" altLang="ko-KR" sz="1100" b="1" baseline="-25000">
                          <a:effectLst/>
                          <a:latin typeface="+mn-ea"/>
                          <a:ea typeface="+mn-ea"/>
                        </a:rPr>
                        <a:t>DD</a:t>
                      </a:r>
                      <a:endParaRPr lang="ko-KR" sz="1100" b="1" baseline="-25000">
                        <a:effectLst/>
                        <a:latin typeface="+mn-ea"/>
                        <a:ea typeface="+mn-e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7E7"/>
                    </a:solidFill>
                  </a:tcPr>
                </a:tc>
                <a:extLst>
                  <a:ext uri="{0D108BD9-81ED-4DB2-BD59-A6C34878D82A}">
                    <a16:rowId xmlns:a16="http://schemas.microsoft.com/office/drawing/2014/main" val="442161583"/>
                  </a:ext>
                </a:extLst>
              </a:tr>
              <a:tr h="273630">
                <a:tc>
                  <a:txBody>
                    <a:bodyPr/>
                    <a:lstStyle/>
                    <a:p>
                      <a:pPr algn="ctr" hangingPunct="0">
                        <a:spcAft>
                          <a:spcPts val="400"/>
                        </a:spcAft>
                      </a:pPr>
                      <a:r>
                        <a:rPr lang="en-US" sz="1100">
                          <a:solidFill>
                            <a:srgbClr val="000000"/>
                          </a:solidFill>
                          <a:effectLst/>
                          <a:latin typeface="+mn-ea"/>
                          <a:ea typeface="+mn-ea"/>
                        </a:rPr>
                        <a:t>T3</a:t>
                      </a:r>
                      <a:endParaRPr lang="ko-KR" sz="1100">
                        <a:effectLst/>
                        <a:latin typeface="+mn-ea"/>
                        <a:ea typeface="+mn-e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400"/>
                        </a:spcAft>
                      </a:pPr>
                      <a:r>
                        <a:rPr lang="en-US" sz="1100">
                          <a:solidFill>
                            <a:srgbClr val="000000"/>
                          </a:solidFill>
                          <a:effectLst/>
                          <a:latin typeface="+mn-ea"/>
                          <a:ea typeface="+mn-ea"/>
                        </a:rPr>
                        <a:t>80μm/20μm</a:t>
                      </a:r>
                      <a:endParaRPr lang="ko-KR" sz="1100">
                        <a:effectLst/>
                        <a:latin typeface="+mn-ea"/>
                        <a:ea typeface="+mn-e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400"/>
                        </a:spcAft>
                      </a:pPr>
                      <a:r>
                        <a:rPr lang="en-US" sz="1100">
                          <a:solidFill>
                            <a:srgbClr val="000000"/>
                          </a:solidFill>
                          <a:effectLst/>
                          <a:latin typeface="+mn-ea"/>
                          <a:ea typeface="+mn-ea"/>
                        </a:rPr>
                        <a:t>T7</a:t>
                      </a:r>
                      <a:endParaRPr lang="ko-KR" sz="1100">
                        <a:effectLst/>
                        <a:latin typeface="+mn-ea"/>
                        <a:ea typeface="+mn-e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400"/>
                        </a:spcAft>
                      </a:pPr>
                      <a:r>
                        <a:rPr lang="en-US" sz="1100">
                          <a:solidFill>
                            <a:srgbClr val="000000"/>
                          </a:solidFill>
                          <a:effectLst/>
                          <a:latin typeface="+mn-ea"/>
                          <a:ea typeface="+mn-ea"/>
                        </a:rPr>
                        <a:t>20μm/20μm</a:t>
                      </a:r>
                      <a:endParaRPr lang="ko-KR" sz="1100">
                        <a:effectLst/>
                        <a:latin typeface="+mn-ea"/>
                        <a:ea typeface="+mn-e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400"/>
                        </a:spcAft>
                      </a:pPr>
                      <a:r>
                        <a:rPr lang="en-US" altLang="ko-KR" sz="1100">
                          <a:effectLst/>
                          <a:latin typeface="+mn-ea"/>
                          <a:ea typeface="+mn-ea"/>
                        </a:rPr>
                        <a:t>5 V</a:t>
                      </a:r>
                      <a:endParaRPr lang="ko-KR" sz="1100">
                        <a:effectLst/>
                        <a:latin typeface="+mn-ea"/>
                        <a:ea typeface="+mn-e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7584901"/>
                  </a:ext>
                </a:extLst>
              </a:tr>
              <a:tr h="273630">
                <a:tc>
                  <a:txBody>
                    <a:bodyPr/>
                    <a:lstStyle/>
                    <a:p>
                      <a:pPr algn="ctr" hangingPunct="0">
                        <a:spcAft>
                          <a:spcPts val="400"/>
                        </a:spcAft>
                      </a:pPr>
                      <a:r>
                        <a:rPr lang="en-US" sz="1100">
                          <a:solidFill>
                            <a:srgbClr val="000000"/>
                          </a:solidFill>
                          <a:effectLst/>
                          <a:latin typeface="+mn-ea"/>
                          <a:ea typeface="+mn-ea"/>
                        </a:rPr>
                        <a:t>T4</a:t>
                      </a:r>
                      <a:endParaRPr lang="ko-KR" sz="1100">
                        <a:effectLst/>
                        <a:latin typeface="+mn-ea"/>
                        <a:ea typeface="+mn-e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400"/>
                        </a:spcAft>
                      </a:pPr>
                      <a:r>
                        <a:rPr lang="en-US" sz="1100">
                          <a:solidFill>
                            <a:srgbClr val="000000"/>
                          </a:solidFill>
                          <a:effectLst/>
                          <a:latin typeface="+mn-ea"/>
                          <a:ea typeface="+mn-ea"/>
                        </a:rPr>
                        <a:t>20μm/20μm</a:t>
                      </a:r>
                      <a:endParaRPr lang="ko-KR" sz="1100">
                        <a:effectLst/>
                        <a:latin typeface="+mn-ea"/>
                        <a:ea typeface="+mn-e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400"/>
                        </a:spcAft>
                      </a:pPr>
                      <a:r>
                        <a:rPr lang="en-US" sz="1100">
                          <a:solidFill>
                            <a:srgbClr val="000000"/>
                          </a:solidFill>
                          <a:effectLst/>
                          <a:latin typeface="+mn-ea"/>
                          <a:ea typeface="+mn-ea"/>
                        </a:rPr>
                        <a:t>T8</a:t>
                      </a:r>
                      <a:endParaRPr lang="ko-KR" sz="1100">
                        <a:effectLst/>
                        <a:latin typeface="+mn-ea"/>
                        <a:ea typeface="+mn-e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400"/>
                        </a:spcAft>
                      </a:pPr>
                      <a:r>
                        <a:rPr lang="en-US" sz="1100">
                          <a:solidFill>
                            <a:srgbClr val="000000"/>
                          </a:solidFill>
                          <a:effectLst/>
                          <a:latin typeface="+mn-ea"/>
                          <a:ea typeface="+mn-ea"/>
                        </a:rPr>
                        <a:t>300μm/20μm</a:t>
                      </a:r>
                      <a:endParaRPr lang="ko-KR" sz="1100">
                        <a:effectLst/>
                        <a:latin typeface="+mn-ea"/>
                        <a:ea typeface="+mn-e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400"/>
                        </a:spcAft>
                      </a:pPr>
                      <a:r>
                        <a:rPr lang="en-US" altLang="ko-KR" sz="1100" b="1">
                          <a:effectLst/>
                          <a:latin typeface="+mn-ea"/>
                          <a:ea typeface="+mn-ea"/>
                        </a:rPr>
                        <a:t>F</a:t>
                      </a:r>
                      <a:r>
                        <a:rPr lang="en-US" altLang="ko-KR" sz="1100">
                          <a:effectLst/>
                          <a:latin typeface="+mn-ea"/>
                          <a:ea typeface="+mn-ea"/>
                        </a:rPr>
                        <a:t> = 1 kHz</a:t>
                      </a:r>
                      <a:endParaRPr lang="ko-KR" sz="1100">
                        <a:effectLst/>
                        <a:latin typeface="+mn-ea"/>
                        <a:ea typeface="+mn-e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7E7"/>
                    </a:solidFill>
                  </a:tcPr>
                </a:tc>
                <a:extLst>
                  <a:ext uri="{0D108BD9-81ED-4DB2-BD59-A6C34878D82A}">
                    <a16:rowId xmlns:a16="http://schemas.microsoft.com/office/drawing/2014/main" val="2511757559"/>
                  </a:ext>
                </a:extLst>
              </a:tr>
            </a:tbl>
          </a:graphicData>
        </a:graphic>
      </p:graphicFrame>
      <p:sp>
        <p:nvSpPr>
          <p:cNvPr id="7" name="사각형: 둥근 모서리 6">
            <a:extLst>
              <a:ext uri="{FF2B5EF4-FFF2-40B4-BE49-F238E27FC236}">
                <a16:creationId xmlns:a16="http://schemas.microsoft.com/office/drawing/2014/main" id="{F9FECB58-E408-472D-82D4-783B58B496AB}"/>
              </a:ext>
            </a:extLst>
          </p:cNvPr>
          <p:cNvSpPr/>
          <p:nvPr/>
        </p:nvSpPr>
        <p:spPr>
          <a:xfrm>
            <a:off x="539552" y="3563034"/>
            <a:ext cx="2704733" cy="465704"/>
          </a:xfrm>
          <a:prstGeom prst="roundRect">
            <a:avLst/>
          </a:prstGeom>
          <a:no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a:solidFill>
                  <a:schemeClr val="tx1">
                    <a:lumMod val="95000"/>
                    <a:lumOff val="5000"/>
                  </a:schemeClr>
                </a:solidFill>
                <a:latin typeface="+mn-ea"/>
              </a:rPr>
              <a:t>Proposed self-biased</a:t>
            </a:r>
          </a:p>
          <a:p>
            <a:pPr algn="ctr"/>
            <a:r>
              <a:rPr lang="en-US" altLang="ko-KR" sz="1400" b="1">
                <a:solidFill>
                  <a:schemeClr val="tx1">
                    <a:lumMod val="95000"/>
                    <a:lumOff val="5000"/>
                  </a:schemeClr>
                </a:solidFill>
                <a:latin typeface="+mn-ea"/>
              </a:rPr>
              <a:t>TFT amplifier circuit</a:t>
            </a:r>
          </a:p>
        </p:txBody>
      </p:sp>
      <p:sp>
        <p:nvSpPr>
          <p:cNvPr id="11" name="사각형: 둥근 모서리 10">
            <a:extLst>
              <a:ext uri="{FF2B5EF4-FFF2-40B4-BE49-F238E27FC236}">
                <a16:creationId xmlns:a16="http://schemas.microsoft.com/office/drawing/2014/main" id="{B9E01692-BF0C-4766-92D6-537D53DC4E8D}"/>
              </a:ext>
            </a:extLst>
          </p:cNvPr>
          <p:cNvSpPr/>
          <p:nvPr/>
        </p:nvSpPr>
        <p:spPr>
          <a:xfrm>
            <a:off x="4860031" y="483518"/>
            <a:ext cx="3744417" cy="504056"/>
          </a:xfrm>
          <a:prstGeom prst="roundRect">
            <a:avLst/>
          </a:prstGeom>
          <a:noFill/>
          <a:ln>
            <a:solidFill>
              <a:srgbClr val="FF99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a:solidFill>
                  <a:schemeClr val="tx1"/>
                </a:solidFill>
              </a:rPr>
              <a:t>The first block of amplifier circuit is to set the operation point of the TFT T3.</a:t>
            </a:r>
            <a:endParaRPr lang="ko-KR" altLang="en-US" sz="1400">
              <a:solidFill>
                <a:schemeClr val="tx1"/>
              </a:solidFill>
            </a:endParaRPr>
          </a:p>
        </p:txBody>
      </p:sp>
      <p:sp>
        <p:nvSpPr>
          <p:cNvPr id="16" name="화살표: 굽음 15">
            <a:extLst>
              <a:ext uri="{FF2B5EF4-FFF2-40B4-BE49-F238E27FC236}">
                <a16:creationId xmlns:a16="http://schemas.microsoft.com/office/drawing/2014/main" id="{C5AE9253-D578-4E8D-BCB2-A3819A9640CF}"/>
              </a:ext>
            </a:extLst>
          </p:cNvPr>
          <p:cNvSpPr/>
          <p:nvPr/>
        </p:nvSpPr>
        <p:spPr>
          <a:xfrm>
            <a:off x="1356880" y="500346"/>
            <a:ext cx="3503152" cy="348671"/>
          </a:xfrm>
          <a:prstGeom prst="bentArrow">
            <a:avLst>
              <a:gd name="adj1" fmla="val 25000"/>
              <a:gd name="adj2" fmla="val 36160"/>
              <a:gd name="adj3" fmla="val 50000"/>
              <a:gd name="adj4" fmla="val 49330"/>
            </a:avLst>
          </a:prstGeom>
          <a:solidFill>
            <a:srgbClr val="FF9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8" name="타원 17">
            <a:extLst>
              <a:ext uri="{FF2B5EF4-FFF2-40B4-BE49-F238E27FC236}">
                <a16:creationId xmlns:a16="http://schemas.microsoft.com/office/drawing/2014/main" id="{7D489102-654C-48F8-B55E-94C5A28DD6B3}"/>
              </a:ext>
            </a:extLst>
          </p:cNvPr>
          <p:cNvSpPr/>
          <p:nvPr/>
        </p:nvSpPr>
        <p:spPr>
          <a:xfrm>
            <a:off x="1187624" y="2283718"/>
            <a:ext cx="432048" cy="348671"/>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사각형: 둥근 모서리 18">
            <a:extLst>
              <a:ext uri="{FF2B5EF4-FFF2-40B4-BE49-F238E27FC236}">
                <a16:creationId xmlns:a16="http://schemas.microsoft.com/office/drawing/2014/main" id="{A086854D-5B52-49B1-B540-EAC6FD77EBA6}"/>
              </a:ext>
            </a:extLst>
          </p:cNvPr>
          <p:cNvSpPr/>
          <p:nvPr/>
        </p:nvSpPr>
        <p:spPr>
          <a:xfrm>
            <a:off x="3995936" y="1275606"/>
            <a:ext cx="5040560" cy="785214"/>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a:solidFill>
                  <a:schemeClr val="tx1"/>
                </a:solidFill>
              </a:rPr>
              <a:t>Since the capacitance needs large electrode area which can decrease the yield of the circuit fabrication,</a:t>
            </a:r>
          </a:p>
          <a:p>
            <a:pPr algn="ctr"/>
            <a:r>
              <a:rPr lang="en-US" altLang="ko-KR" sz="1400">
                <a:solidFill>
                  <a:schemeClr val="tx1"/>
                </a:solidFill>
              </a:rPr>
              <a:t>we removed the capacitors between each amplifier stage. </a:t>
            </a:r>
            <a:endParaRPr lang="ko-KR" altLang="en-US" sz="1400">
              <a:solidFill>
                <a:schemeClr val="tx1"/>
              </a:solidFill>
            </a:endParaRPr>
          </a:p>
        </p:txBody>
      </p:sp>
      <p:sp>
        <p:nvSpPr>
          <p:cNvPr id="20" name="화살표: 굽음 19">
            <a:extLst>
              <a:ext uri="{FF2B5EF4-FFF2-40B4-BE49-F238E27FC236}">
                <a16:creationId xmlns:a16="http://schemas.microsoft.com/office/drawing/2014/main" id="{E6527911-49AC-45D3-8BB1-A5D7DDB9E909}"/>
              </a:ext>
            </a:extLst>
          </p:cNvPr>
          <p:cNvSpPr/>
          <p:nvPr/>
        </p:nvSpPr>
        <p:spPr>
          <a:xfrm>
            <a:off x="1324988" y="1628772"/>
            <a:ext cx="2670948" cy="654946"/>
          </a:xfrm>
          <a:prstGeom prst="bentArrow">
            <a:avLst>
              <a:gd name="adj1" fmla="val 13237"/>
              <a:gd name="adj2" fmla="val 26506"/>
              <a:gd name="adj3" fmla="val 35147"/>
              <a:gd name="adj4" fmla="val 4397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2" name="사각형: 둥근 모서리 21">
            <a:extLst>
              <a:ext uri="{FF2B5EF4-FFF2-40B4-BE49-F238E27FC236}">
                <a16:creationId xmlns:a16="http://schemas.microsoft.com/office/drawing/2014/main" id="{E5605853-37A2-421A-AB5B-AD9189C8AB9B}"/>
              </a:ext>
            </a:extLst>
          </p:cNvPr>
          <p:cNvSpPr/>
          <p:nvPr/>
        </p:nvSpPr>
        <p:spPr>
          <a:xfrm>
            <a:off x="4100250" y="2402577"/>
            <a:ext cx="4806280" cy="817245"/>
          </a:xfrm>
          <a:prstGeom prst="roundRect">
            <a:avLst/>
          </a:prstGeom>
          <a:noFill/>
          <a:ln>
            <a:solidFill>
              <a:schemeClr val="accent3"/>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altLang="ko-KR" sz="1400"/>
              <a:t>Each block was directly connected</a:t>
            </a:r>
          </a:p>
          <a:p>
            <a:pPr algn="ctr"/>
            <a:r>
              <a:rPr lang="en-US" altLang="ko-KR" sz="1400"/>
              <a:t>after optimization of the output</a:t>
            </a:r>
          </a:p>
          <a:p>
            <a:pPr algn="ctr"/>
            <a:r>
              <a:rPr lang="en-US" altLang="ko-KR" sz="1400"/>
              <a:t>being optimum operation voltages for the next block. </a:t>
            </a:r>
            <a:endParaRPr lang="ko-KR" altLang="en-US" sz="1400"/>
          </a:p>
        </p:txBody>
      </p:sp>
      <p:sp>
        <p:nvSpPr>
          <p:cNvPr id="13" name="TextBox 12">
            <a:extLst>
              <a:ext uri="{FF2B5EF4-FFF2-40B4-BE49-F238E27FC236}">
                <a16:creationId xmlns:a16="http://schemas.microsoft.com/office/drawing/2014/main" id="{B267F589-A74F-482E-8D85-37EF956E62A0}"/>
              </a:ext>
            </a:extLst>
          </p:cNvPr>
          <p:cNvSpPr txBox="1"/>
          <p:nvPr/>
        </p:nvSpPr>
        <p:spPr>
          <a:xfrm>
            <a:off x="8820472" y="4866501"/>
            <a:ext cx="432048" cy="276999"/>
          </a:xfrm>
          <a:prstGeom prst="rect">
            <a:avLst/>
          </a:prstGeom>
          <a:noFill/>
        </p:spPr>
        <p:txBody>
          <a:bodyPr wrap="square" rtlCol="0">
            <a:spAutoFit/>
          </a:bodyPr>
          <a:lstStyle/>
          <a:p>
            <a:r>
              <a:rPr lang="en-US" altLang="ko-KR" sz="1200"/>
              <a:t>5</a:t>
            </a:r>
            <a:endParaRPr lang="ko-KR" altLang="en-US" sz="1200"/>
          </a:p>
        </p:txBody>
      </p:sp>
    </p:spTree>
    <p:extLst>
      <p:ext uri="{BB962C8B-B14F-4D97-AF65-F5344CB8AC3E}">
        <p14:creationId xmlns:p14="http://schemas.microsoft.com/office/powerpoint/2010/main" val="105284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xit" presetSubtype="0" fill="hold" grpId="1" nodeType="withEffect">
                                  <p:stCondLst>
                                    <p:cond delay="0"/>
                                  </p:stCondLst>
                                  <p:childTnLst>
                                    <p:animEffect transition="out" filter="fade">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xit" presetSubtype="0" fill="hold" grpId="1" nodeType="withEffect">
                                  <p:stCondLst>
                                    <p:cond delay="0"/>
                                  </p:stCondLst>
                                  <p:childTnLst>
                                    <p:animEffect transition="out" filter="fade">
                                      <p:cBhvr>
                                        <p:cTn id="28" dur="500"/>
                                        <p:tgtEl>
                                          <p:spTgt spid="20"/>
                                        </p:tgtEl>
                                      </p:cBhvr>
                                    </p:animEffect>
                                    <p:set>
                                      <p:cBhvr>
                                        <p:cTn id="29"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6" grpId="1" animBg="1"/>
      <p:bldP spid="19" grpId="0" animBg="1"/>
      <p:bldP spid="20" grpId="0" animBg="1"/>
      <p:bldP spid="20" grpId="1"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사각형: 둥근 모서리 1">
            <a:extLst>
              <a:ext uri="{FF2B5EF4-FFF2-40B4-BE49-F238E27FC236}">
                <a16:creationId xmlns:a16="http://schemas.microsoft.com/office/drawing/2014/main" id="{C70D3FFC-7EEE-4C9B-B694-D7232B838904}"/>
              </a:ext>
            </a:extLst>
          </p:cNvPr>
          <p:cNvSpPr/>
          <p:nvPr/>
        </p:nvSpPr>
        <p:spPr>
          <a:xfrm>
            <a:off x="107503" y="67089"/>
            <a:ext cx="4242805" cy="344421"/>
          </a:xfrm>
          <a:prstGeom prst="roundRect">
            <a:avLst/>
          </a:prstGeom>
          <a:solidFill>
            <a:srgbClr val="FA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Box 2">
            <a:extLst>
              <a:ext uri="{FF2B5EF4-FFF2-40B4-BE49-F238E27FC236}">
                <a16:creationId xmlns:a16="http://schemas.microsoft.com/office/drawing/2014/main" id="{29BAA35B-7859-4802-A82E-848561E675EF}"/>
              </a:ext>
            </a:extLst>
          </p:cNvPr>
          <p:cNvSpPr txBox="1"/>
          <p:nvPr/>
        </p:nvSpPr>
        <p:spPr>
          <a:xfrm>
            <a:off x="64289" y="51470"/>
            <a:ext cx="4363695" cy="461665"/>
          </a:xfrm>
          <a:prstGeom prst="rect">
            <a:avLst/>
          </a:prstGeom>
          <a:noFill/>
        </p:spPr>
        <p:txBody>
          <a:bodyPr wrap="none" rtlCol="0">
            <a:spAutoFit/>
          </a:bodyPr>
          <a:lstStyle/>
          <a:p>
            <a:pPr algn="ctr"/>
            <a:r>
              <a:rPr lang="en-US" altLang="ko-KR" sz="2400">
                <a:solidFill>
                  <a:srgbClr val="281A16"/>
                </a:solidFill>
                <a:latin typeface="나눔바른고딕" panose="020B0603020101020101" pitchFamily="50" charset="-127"/>
                <a:ea typeface="나눔바른고딕" panose="020B0603020101020101" pitchFamily="50" charset="-127"/>
              </a:rPr>
              <a:t>003/     Results and disscusion</a:t>
            </a:r>
            <a:endParaRPr lang="ko-KR" altLang="en-US" sz="2400" dirty="0">
              <a:solidFill>
                <a:srgbClr val="281A16"/>
              </a:solidFill>
              <a:latin typeface="나눔바른고딕" panose="020B0603020101020101" pitchFamily="50" charset="-127"/>
              <a:ea typeface="나눔바른고딕" panose="020B0603020101020101" pitchFamily="50" charset="-127"/>
            </a:endParaRPr>
          </a:p>
        </p:txBody>
      </p:sp>
      <p:pic>
        <p:nvPicPr>
          <p:cNvPr id="4" name="그림 3">
            <a:extLst>
              <a:ext uri="{FF2B5EF4-FFF2-40B4-BE49-F238E27FC236}">
                <a16:creationId xmlns:a16="http://schemas.microsoft.com/office/drawing/2014/main" id="{EEC8C63B-63E7-4B0E-A745-0BA2A99D96EC}"/>
              </a:ext>
            </a:extLst>
          </p:cNvPr>
          <p:cNvPicPr/>
          <p:nvPr/>
        </p:nvPicPr>
        <p:blipFill>
          <a:blip r:embed="rId3"/>
          <a:stretch>
            <a:fillRect/>
          </a:stretch>
        </p:blipFill>
        <p:spPr>
          <a:xfrm>
            <a:off x="275688" y="744266"/>
            <a:ext cx="2704734" cy="2475044"/>
          </a:xfrm>
          <a:prstGeom prst="rect">
            <a:avLst/>
          </a:prstGeom>
        </p:spPr>
      </p:pic>
      <p:sp>
        <p:nvSpPr>
          <p:cNvPr id="7" name="사각형: 둥근 모서리 6">
            <a:extLst>
              <a:ext uri="{FF2B5EF4-FFF2-40B4-BE49-F238E27FC236}">
                <a16:creationId xmlns:a16="http://schemas.microsoft.com/office/drawing/2014/main" id="{F9FECB58-E408-472D-82D4-783B58B496AB}"/>
              </a:ext>
            </a:extLst>
          </p:cNvPr>
          <p:cNvSpPr/>
          <p:nvPr/>
        </p:nvSpPr>
        <p:spPr>
          <a:xfrm>
            <a:off x="189503" y="3258174"/>
            <a:ext cx="2704733" cy="465704"/>
          </a:xfrm>
          <a:prstGeom prst="roundRect">
            <a:avLst/>
          </a:prstGeom>
          <a:no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a:solidFill>
                  <a:schemeClr val="tx1">
                    <a:lumMod val="95000"/>
                    <a:lumOff val="5000"/>
                  </a:schemeClr>
                </a:solidFill>
                <a:latin typeface="+mn-ea"/>
              </a:rPr>
              <a:t>Proposed self-biased</a:t>
            </a:r>
          </a:p>
          <a:p>
            <a:pPr algn="ctr"/>
            <a:r>
              <a:rPr lang="en-US" altLang="ko-KR" sz="1400" b="1">
                <a:solidFill>
                  <a:schemeClr val="tx1">
                    <a:lumMod val="95000"/>
                    <a:lumOff val="5000"/>
                  </a:schemeClr>
                </a:solidFill>
                <a:latin typeface="+mn-ea"/>
              </a:rPr>
              <a:t>TFT amplifier circuit</a:t>
            </a:r>
          </a:p>
        </p:txBody>
      </p:sp>
      <p:pic>
        <p:nvPicPr>
          <p:cNvPr id="8" name="그림 7">
            <a:extLst>
              <a:ext uri="{FF2B5EF4-FFF2-40B4-BE49-F238E27FC236}">
                <a16:creationId xmlns:a16="http://schemas.microsoft.com/office/drawing/2014/main" id="{21FA8F6A-D03E-47CE-9AFA-ECCF450B97D7}"/>
              </a:ext>
            </a:extLst>
          </p:cNvPr>
          <p:cNvPicPr/>
          <p:nvPr/>
        </p:nvPicPr>
        <p:blipFill rotWithShape="1">
          <a:blip r:embed="rId4" cstate="print">
            <a:extLst>
              <a:ext uri="{28A0092B-C50C-407E-A947-70E740481C1C}">
                <a14:useLocalDpi xmlns:a14="http://schemas.microsoft.com/office/drawing/2010/main" val="0"/>
              </a:ext>
            </a:extLst>
          </a:blip>
          <a:srcRect l="5637" t="7328" r="9801" b="1297"/>
          <a:stretch/>
        </p:blipFill>
        <p:spPr bwMode="auto">
          <a:xfrm>
            <a:off x="2987824" y="684537"/>
            <a:ext cx="2989340" cy="2355726"/>
          </a:xfrm>
          <a:prstGeom prst="rect">
            <a:avLst/>
          </a:prstGeom>
          <a:ln>
            <a:noFill/>
          </a:ln>
          <a:extLst>
            <a:ext uri="{53640926-AAD7-44D8-BBD7-CCE9431645EC}">
              <a14:shadowObscured xmlns:a14="http://schemas.microsoft.com/office/drawing/2010/main"/>
            </a:ext>
          </a:extLst>
        </p:spPr>
      </p:pic>
      <p:pic>
        <p:nvPicPr>
          <p:cNvPr id="9" name="그림 8">
            <a:extLst>
              <a:ext uri="{FF2B5EF4-FFF2-40B4-BE49-F238E27FC236}">
                <a16:creationId xmlns:a16="http://schemas.microsoft.com/office/drawing/2014/main" id="{A9314D1B-FC50-461E-AAE6-A33BC06E3DA0}"/>
              </a:ext>
            </a:extLst>
          </p:cNvPr>
          <p:cNvPicPr/>
          <p:nvPr/>
        </p:nvPicPr>
        <p:blipFill>
          <a:blip r:embed="rId5"/>
          <a:stretch>
            <a:fillRect/>
          </a:stretch>
        </p:blipFill>
        <p:spPr>
          <a:xfrm>
            <a:off x="5796136" y="458273"/>
            <a:ext cx="3548398" cy="2603986"/>
          </a:xfrm>
          <a:prstGeom prst="rect">
            <a:avLst/>
          </a:prstGeom>
        </p:spPr>
      </p:pic>
      <p:sp>
        <p:nvSpPr>
          <p:cNvPr id="12" name="사각형: 둥근 모서리 11">
            <a:extLst>
              <a:ext uri="{FF2B5EF4-FFF2-40B4-BE49-F238E27FC236}">
                <a16:creationId xmlns:a16="http://schemas.microsoft.com/office/drawing/2014/main" id="{0F3B5957-3602-4270-8C47-8D2BF4ECE0B2}"/>
              </a:ext>
            </a:extLst>
          </p:cNvPr>
          <p:cNvSpPr/>
          <p:nvPr/>
        </p:nvSpPr>
        <p:spPr>
          <a:xfrm>
            <a:off x="3011063" y="3228000"/>
            <a:ext cx="2989340" cy="465704"/>
          </a:xfrm>
          <a:prstGeom prst="roundRect">
            <a:avLst/>
          </a:prstGeom>
          <a:no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a:solidFill>
                  <a:schemeClr val="tx1">
                    <a:lumMod val="95000"/>
                    <a:lumOff val="5000"/>
                  </a:schemeClr>
                </a:solidFill>
                <a:latin typeface="+mn-ea"/>
              </a:rPr>
              <a:t>Input voltage vs Output voltage at each stage</a:t>
            </a:r>
          </a:p>
        </p:txBody>
      </p:sp>
      <p:sp>
        <p:nvSpPr>
          <p:cNvPr id="14" name="사각형: 둥근 모서리 13">
            <a:extLst>
              <a:ext uri="{FF2B5EF4-FFF2-40B4-BE49-F238E27FC236}">
                <a16:creationId xmlns:a16="http://schemas.microsoft.com/office/drawing/2014/main" id="{51A10117-F59B-4606-AF44-039F46B57254}"/>
              </a:ext>
            </a:extLst>
          </p:cNvPr>
          <p:cNvSpPr/>
          <p:nvPr/>
        </p:nvSpPr>
        <p:spPr>
          <a:xfrm>
            <a:off x="6381445" y="3228000"/>
            <a:ext cx="2377780" cy="465704"/>
          </a:xfrm>
          <a:prstGeom prst="roundRect">
            <a:avLst/>
          </a:prstGeom>
          <a:no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a:solidFill>
                  <a:schemeClr val="tx1">
                    <a:lumMod val="95000"/>
                    <a:lumOff val="5000"/>
                  </a:schemeClr>
                </a:solidFill>
                <a:latin typeface="+mn-ea"/>
              </a:rPr>
              <a:t>The output wave forms at each stage</a:t>
            </a:r>
          </a:p>
        </p:txBody>
      </p:sp>
      <p:sp>
        <p:nvSpPr>
          <p:cNvPr id="15" name="TextBox 14">
            <a:extLst>
              <a:ext uri="{FF2B5EF4-FFF2-40B4-BE49-F238E27FC236}">
                <a16:creationId xmlns:a16="http://schemas.microsoft.com/office/drawing/2014/main" id="{369EE19B-DB48-46D9-8BFE-8075AE4FD59D}"/>
              </a:ext>
            </a:extLst>
          </p:cNvPr>
          <p:cNvSpPr txBox="1"/>
          <p:nvPr/>
        </p:nvSpPr>
        <p:spPr>
          <a:xfrm>
            <a:off x="486050" y="3859445"/>
            <a:ext cx="7992888" cy="1077218"/>
          </a:xfrm>
          <a:prstGeom prst="rect">
            <a:avLst/>
          </a:prstGeom>
          <a:noFill/>
        </p:spPr>
        <p:txBody>
          <a:bodyPr wrap="square" rtlCol="0">
            <a:spAutoFit/>
          </a:bodyPr>
          <a:lstStyle/>
          <a:p>
            <a:pPr marL="285750" indent="-285750">
              <a:buFont typeface="Wingdings" panose="05000000000000000000" pitchFamily="2" charset="2"/>
              <a:buChar char="§"/>
            </a:pPr>
            <a:r>
              <a:rPr lang="en-US" altLang="ko-KR" sz="1600"/>
              <a:t>The advantage of the </a:t>
            </a:r>
            <a:r>
              <a:rPr lang="en-US" altLang="ko-KR" sz="1600">
                <a:solidFill>
                  <a:srgbClr val="F6676D"/>
                </a:solidFill>
              </a:rPr>
              <a:t>self-bias block </a:t>
            </a:r>
            <a:r>
              <a:rPr lang="en-US" altLang="ko-KR" sz="1600"/>
              <a:t>is self-optimization of the operation voltage, even when the TFT threshold voltages vary.</a:t>
            </a:r>
          </a:p>
          <a:p>
            <a:pPr marL="285750" indent="-285750">
              <a:buFont typeface="Wingdings" panose="05000000000000000000" pitchFamily="2" charset="2"/>
              <a:buChar char="§"/>
            </a:pPr>
            <a:r>
              <a:rPr lang="en-US" altLang="ko-KR" sz="1600"/>
              <a:t>The </a:t>
            </a:r>
            <a:r>
              <a:rPr lang="en-US" altLang="ko-KR" sz="1600">
                <a:solidFill>
                  <a:srgbClr val="F6676D"/>
                </a:solidFill>
              </a:rPr>
              <a:t>DC operation voltage </a:t>
            </a:r>
            <a:r>
              <a:rPr lang="en-US" altLang="ko-KR" sz="1600"/>
              <a:t>for the input gate electrode is much important and self-bias block is much useful.</a:t>
            </a:r>
            <a:endParaRPr lang="ko-KR" altLang="en-US" sz="1600"/>
          </a:p>
        </p:txBody>
      </p:sp>
      <p:sp>
        <p:nvSpPr>
          <p:cNvPr id="11" name="TextBox 10">
            <a:extLst>
              <a:ext uri="{FF2B5EF4-FFF2-40B4-BE49-F238E27FC236}">
                <a16:creationId xmlns:a16="http://schemas.microsoft.com/office/drawing/2014/main" id="{BCB13FC2-184D-4EE3-B15C-2FC03D70F7F2}"/>
              </a:ext>
            </a:extLst>
          </p:cNvPr>
          <p:cNvSpPr txBox="1"/>
          <p:nvPr/>
        </p:nvSpPr>
        <p:spPr>
          <a:xfrm>
            <a:off x="8820472" y="4866501"/>
            <a:ext cx="432048" cy="276999"/>
          </a:xfrm>
          <a:prstGeom prst="rect">
            <a:avLst/>
          </a:prstGeom>
          <a:noFill/>
        </p:spPr>
        <p:txBody>
          <a:bodyPr wrap="square" rtlCol="0">
            <a:spAutoFit/>
          </a:bodyPr>
          <a:lstStyle/>
          <a:p>
            <a:r>
              <a:rPr lang="en-US" altLang="ko-KR" sz="1200"/>
              <a:t>6</a:t>
            </a:r>
            <a:endParaRPr lang="ko-KR" altLang="en-US" sz="1200"/>
          </a:p>
        </p:txBody>
      </p:sp>
    </p:spTree>
    <p:extLst>
      <p:ext uri="{BB962C8B-B14F-4D97-AF65-F5344CB8AC3E}">
        <p14:creationId xmlns:p14="http://schemas.microsoft.com/office/powerpoint/2010/main" val="3771155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사각형: 둥근 모서리 1">
            <a:extLst>
              <a:ext uri="{FF2B5EF4-FFF2-40B4-BE49-F238E27FC236}">
                <a16:creationId xmlns:a16="http://schemas.microsoft.com/office/drawing/2014/main" id="{C70D3FFC-7EEE-4C9B-B694-D7232B838904}"/>
              </a:ext>
            </a:extLst>
          </p:cNvPr>
          <p:cNvSpPr/>
          <p:nvPr/>
        </p:nvSpPr>
        <p:spPr>
          <a:xfrm>
            <a:off x="107503" y="67089"/>
            <a:ext cx="4242805" cy="344421"/>
          </a:xfrm>
          <a:prstGeom prst="roundRect">
            <a:avLst/>
          </a:prstGeom>
          <a:solidFill>
            <a:srgbClr val="FA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Box 2">
            <a:extLst>
              <a:ext uri="{FF2B5EF4-FFF2-40B4-BE49-F238E27FC236}">
                <a16:creationId xmlns:a16="http://schemas.microsoft.com/office/drawing/2014/main" id="{29BAA35B-7859-4802-A82E-848561E675EF}"/>
              </a:ext>
            </a:extLst>
          </p:cNvPr>
          <p:cNvSpPr txBox="1"/>
          <p:nvPr/>
        </p:nvSpPr>
        <p:spPr>
          <a:xfrm>
            <a:off x="64289" y="51470"/>
            <a:ext cx="4363695" cy="461665"/>
          </a:xfrm>
          <a:prstGeom prst="rect">
            <a:avLst/>
          </a:prstGeom>
          <a:noFill/>
        </p:spPr>
        <p:txBody>
          <a:bodyPr wrap="none" rtlCol="0">
            <a:spAutoFit/>
          </a:bodyPr>
          <a:lstStyle/>
          <a:p>
            <a:pPr algn="ctr"/>
            <a:r>
              <a:rPr lang="en-US" altLang="ko-KR" sz="2400">
                <a:solidFill>
                  <a:srgbClr val="281A16"/>
                </a:solidFill>
                <a:latin typeface="나눔바른고딕" panose="020B0603020101020101" pitchFamily="50" charset="-127"/>
                <a:ea typeface="나눔바른고딕" panose="020B0603020101020101" pitchFamily="50" charset="-127"/>
              </a:rPr>
              <a:t>003/     Results and disscusion</a:t>
            </a:r>
            <a:endParaRPr lang="ko-KR" altLang="en-US" sz="2400" dirty="0">
              <a:solidFill>
                <a:srgbClr val="281A16"/>
              </a:solidFill>
              <a:latin typeface="나눔바른고딕" panose="020B0603020101020101" pitchFamily="50" charset="-127"/>
              <a:ea typeface="나눔바른고딕" panose="020B0603020101020101" pitchFamily="50" charset="-127"/>
            </a:endParaRPr>
          </a:p>
        </p:txBody>
      </p:sp>
      <p:pic>
        <p:nvPicPr>
          <p:cNvPr id="4" name="그림 3">
            <a:extLst>
              <a:ext uri="{FF2B5EF4-FFF2-40B4-BE49-F238E27FC236}">
                <a16:creationId xmlns:a16="http://schemas.microsoft.com/office/drawing/2014/main" id="{EEC8C63B-63E7-4B0E-A745-0BA2A99D96EC}"/>
              </a:ext>
            </a:extLst>
          </p:cNvPr>
          <p:cNvPicPr/>
          <p:nvPr/>
        </p:nvPicPr>
        <p:blipFill>
          <a:blip r:embed="rId3"/>
          <a:stretch>
            <a:fillRect/>
          </a:stretch>
        </p:blipFill>
        <p:spPr>
          <a:xfrm>
            <a:off x="251520" y="627534"/>
            <a:ext cx="2704734" cy="2475044"/>
          </a:xfrm>
          <a:prstGeom prst="rect">
            <a:avLst/>
          </a:prstGeom>
        </p:spPr>
      </p:pic>
      <p:sp>
        <p:nvSpPr>
          <p:cNvPr id="7" name="사각형: 둥근 모서리 6">
            <a:extLst>
              <a:ext uri="{FF2B5EF4-FFF2-40B4-BE49-F238E27FC236}">
                <a16:creationId xmlns:a16="http://schemas.microsoft.com/office/drawing/2014/main" id="{F9FECB58-E408-472D-82D4-783B58B496AB}"/>
              </a:ext>
            </a:extLst>
          </p:cNvPr>
          <p:cNvSpPr/>
          <p:nvPr/>
        </p:nvSpPr>
        <p:spPr>
          <a:xfrm>
            <a:off x="165335" y="3141442"/>
            <a:ext cx="2704733" cy="465704"/>
          </a:xfrm>
          <a:prstGeom prst="roundRect">
            <a:avLst/>
          </a:prstGeom>
          <a:no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a:solidFill>
                  <a:schemeClr val="tx1">
                    <a:lumMod val="95000"/>
                    <a:lumOff val="5000"/>
                  </a:schemeClr>
                </a:solidFill>
                <a:latin typeface="+mn-ea"/>
              </a:rPr>
              <a:t>Proposed self-biased</a:t>
            </a:r>
          </a:p>
          <a:p>
            <a:pPr algn="ctr"/>
            <a:r>
              <a:rPr lang="en-US" altLang="ko-KR" sz="1400" b="1">
                <a:solidFill>
                  <a:schemeClr val="tx1">
                    <a:lumMod val="95000"/>
                    <a:lumOff val="5000"/>
                  </a:schemeClr>
                </a:solidFill>
                <a:latin typeface="+mn-ea"/>
              </a:rPr>
              <a:t>TFT amplifier circuit</a:t>
            </a:r>
          </a:p>
        </p:txBody>
      </p:sp>
      <p:pic>
        <p:nvPicPr>
          <p:cNvPr id="11" name="그림 10">
            <a:extLst>
              <a:ext uri="{FF2B5EF4-FFF2-40B4-BE49-F238E27FC236}">
                <a16:creationId xmlns:a16="http://schemas.microsoft.com/office/drawing/2014/main" id="{726354E2-AC7A-4413-A70C-158C422E93D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011560" y="676564"/>
            <a:ext cx="3323192" cy="2403035"/>
          </a:xfrm>
          <a:prstGeom prst="rect">
            <a:avLst/>
          </a:prstGeom>
        </p:spPr>
      </p:pic>
      <p:pic>
        <p:nvPicPr>
          <p:cNvPr id="6" name="그림 5">
            <a:extLst>
              <a:ext uri="{FF2B5EF4-FFF2-40B4-BE49-F238E27FC236}">
                <a16:creationId xmlns:a16="http://schemas.microsoft.com/office/drawing/2014/main" id="{EAE1E4B2-9C9C-42DB-8CD7-834D051F6DAE}"/>
              </a:ext>
            </a:extLst>
          </p:cNvPr>
          <p:cNvPicPr>
            <a:picLocks noChangeAspect="1"/>
          </p:cNvPicPr>
          <p:nvPr/>
        </p:nvPicPr>
        <p:blipFill>
          <a:blip r:embed="rId5"/>
          <a:stretch>
            <a:fillRect/>
          </a:stretch>
        </p:blipFill>
        <p:spPr>
          <a:xfrm>
            <a:off x="5801665" y="640561"/>
            <a:ext cx="3534250" cy="2475043"/>
          </a:xfrm>
          <a:prstGeom prst="rect">
            <a:avLst/>
          </a:prstGeom>
        </p:spPr>
      </p:pic>
      <p:sp>
        <p:nvSpPr>
          <p:cNvPr id="10" name="사각형: 둥근 모서리 9">
            <a:extLst>
              <a:ext uri="{FF2B5EF4-FFF2-40B4-BE49-F238E27FC236}">
                <a16:creationId xmlns:a16="http://schemas.microsoft.com/office/drawing/2014/main" id="{BA4D5949-8CCD-4837-B907-105E1EDACA07}"/>
              </a:ext>
            </a:extLst>
          </p:cNvPr>
          <p:cNvSpPr/>
          <p:nvPr/>
        </p:nvSpPr>
        <p:spPr>
          <a:xfrm>
            <a:off x="3178486" y="3141442"/>
            <a:ext cx="2989340" cy="465704"/>
          </a:xfrm>
          <a:prstGeom prst="roundRect">
            <a:avLst/>
          </a:prstGeom>
          <a:no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a:solidFill>
                  <a:schemeClr val="tx1">
                    <a:lumMod val="95000"/>
                    <a:lumOff val="5000"/>
                  </a:schemeClr>
                </a:solidFill>
                <a:latin typeface="+mn-ea"/>
              </a:rPr>
              <a:t>Frequency characteristic of the inverter amplifier circuit</a:t>
            </a:r>
          </a:p>
        </p:txBody>
      </p:sp>
      <p:sp>
        <p:nvSpPr>
          <p:cNvPr id="12" name="사각형: 둥근 모서리 11">
            <a:extLst>
              <a:ext uri="{FF2B5EF4-FFF2-40B4-BE49-F238E27FC236}">
                <a16:creationId xmlns:a16="http://schemas.microsoft.com/office/drawing/2014/main" id="{6D3FB3DB-FB86-4036-A555-0676CF2E1559}"/>
              </a:ext>
            </a:extLst>
          </p:cNvPr>
          <p:cNvSpPr/>
          <p:nvPr/>
        </p:nvSpPr>
        <p:spPr>
          <a:xfrm>
            <a:off x="6359404" y="3141442"/>
            <a:ext cx="2559636" cy="465704"/>
          </a:xfrm>
          <a:prstGeom prst="roundRect">
            <a:avLst/>
          </a:prstGeom>
          <a:no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a:solidFill>
                  <a:schemeClr val="tx1">
                    <a:lumMod val="95000"/>
                    <a:lumOff val="5000"/>
                  </a:schemeClr>
                </a:solidFill>
                <a:latin typeface="+mn-ea"/>
              </a:rPr>
              <a:t>The gain according to threshold voltage variation</a:t>
            </a:r>
          </a:p>
        </p:txBody>
      </p:sp>
      <p:sp>
        <p:nvSpPr>
          <p:cNvPr id="13" name="TextBox 12">
            <a:extLst>
              <a:ext uri="{FF2B5EF4-FFF2-40B4-BE49-F238E27FC236}">
                <a16:creationId xmlns:a16="http://schemas.microsoft.com/office/drawing/2014/main" id="{9CABF011-C2BD-49CF-A126-495B40331C89}"/>
              </a:ext>
            </a:extLst>
          </p:cNvPr>
          <p:cNvSpPr txBox="1"/>
          <p:nvPr/>
        </p:nvSpPr>
        <p:spPr>
          <a:xfrm>
            <a:off x="575556" y="3795886"/>
            <a:ext cx="8100900" cy="1107996"/>
          </a:xfrm>
          <a:prstGeom prst="rect">
            <a:avLst/>
          </a:prstGeom>
          <a:noFill/>
        </p:spPr>
        <p:txBody>
          <a:bodyPr wrap="square" rtlCol="0">
            <a:spAutoFit/>
          </a:bodyPr>
          <a:lstStyle/>
          <a:p>
            <a:pPr marL="285750" indent="-285750">
              <a:buFont typeface="Wingdings" panose="05000000000000000000" pitchFamily="2" charset="2"/>
              <a:buChar char="§"/>
            </a:pPr>
            <a:r>
              <a:rPr lang="en-US" altLang="ko-KR" sz="1600"/>
              <a:t>A </a:t>
            </a:r>
            <a:r>
              <a:rPr lang="en-US" altLang="ko-KR" sz="1600">
                <a:solidFill>
                  <a:srgbClr val="F6676D"/>
                </a:solidFill>
              </a:rPr>
              <a:t>gain of ∼16.5 dB </a:t>
            </a:r>
            <a:r>
              <a:rPr lang="en-US" altLang="ko-KR" sz="1600"/>
              <a:t>is obtained and forms a low-pass filter with a roll-off around 500 kHz due to the input capacitance connected to the wave input.</a:t>
            </a:r>
          </a:p>
          <a:p>
            <a:pPr marL="285750" indent="-285750">
              <a:buFont typeface="Wingdings" panose="05000000000000000000" pitchFamily="2" charset="2"/>
              <a:buChar char="§"/>
            </a:pPr>
            <a:r>
              <a:rPr lang="en-US" altLang="ko-KR" sz="1600"/>
              <a:t>In this simulation, for a reference level of 14 dB, the proposed circuit </a:t>
            </a:r>
            <a:r>
              <a:rPr lang="en-US" altLang="ko-KR" sz="1600">
                <a:solidFill>
                  <a:srgbClr val="F6676D"/>
                </a:solidFill>
              </a:rPr>
              <a:t>allows 4.4 V threshold voltage change.</a:t>
            </a:r>
          </a:p>
        </p:txBody>
      </p:sp>
      <p:sp>
        <p:nvSpPr>
          <p:cNvPr id="14" name="TextBox 13">
            <a:extLst>
              <a:ext uri="{FF2B5EF4-FFF2-40B4-BE49-F238E27FC236}">
                <a16:creationId xmlns:a16="http://schemas.microsoft.com/office/drawing/2014/main" id="{BAD383F1-E8A9-4FF6-9C8B-280164577985}"/>
              </a:ext>
            </a:extLst>
          </p:cNvPr>
          <p:cNvSpPr txBox="1"/>
          <p:nvPr/>
        </p:nvSpPr>
        <p:spPr>
          <a:xfrm>
            <a:off x="8820472" y="4866501"/>
            <a:ext cx="432048" cy="276999"/>
          </a:xfrm>
          <a:prstGeom prst="rect">
            <a:avLst/>
          </a:prstGeom>
          <a:noFill/>
        </p:spPr>
        <p:txBody>
          <a:bodyPr wrap="square" rtlCol="0">
            <a:spAutoFit/>
          </a:bodyPr>
          <a:lstStyle/>
          <a:p>
            <a:r>
              <a:rPr lang="en-US" altLang="ko-KR" sz="1200"/>
              <a:t>7</a:t>
            </a:r>
            <a:endParaRPr lang="ko-KR" altLang="en-US" sz="1200"/>
          </a:p>
        </p:txBody>
      </p:sp>
    </p:spTree>
    <p:extLst>
      <p:ext uri="{BB962C8B-B14F-4D97-AF65-F5344CB8AC3E}">
        <p14:creationId xmlns:p14="http://schemas.microsoft.com/office/powerpoint/2010/main" val="1944515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2A43C06A-60CB-4C94-ADAA-D3546D5C3FBB}"/>
              </a:ext>
            </a:extLst>
          </p:cNvPr>
          <p:cNvPicPr>
            <a:picLocks noChangeAspect="1"/>
          </p:cNvPicPr>
          <p:nvPr/>
        </p:nvPicPr>
        <p:blipFill>
          <a:blip r:embed="rId3"/>
          <a:stretch>
            <a:fillRect/>
          </a:stretch>
        </p:blipFill>
        <p:spPr>
          <a:xfrm>
            <a:off x="2231199" y="642242"/>
            <a:ext cx="6741818" cy="1482314"/>
          </a:xfrm>
          <a:prstGeom prst="rect">
            <a:avLst/>
          </a:prstGeom>
        </p:spPr>
      </p:pic>
      <p:pic>
        <p:nvPicPr>
          <p:cNvPr id="4" name="그림 3">
            <a:extLst>
              <a:ext uri="{FF2B5EF4-FFF2-40B4-BE49-F238E27FC236}">
                <a16:creationId xmlns:a16="http://schemas.microsoft.com/office/drawing/2014/main" id="{A59328C8-A21D-414D-B67B-F0393271FF63}"/>
              </a:ext>
            </a:extLst>
          </p:cNvPr>
          <p:cNvPicPr>
            <a:picLocks noChangeAspect="1"/>
          </p:cNvPicPr>
          <p:nvPr/>
        </p:nvPicPr>
        <p:blipFill>
          <a:blip r:embed="rId4"/>
          <a:stretch>
            <a:fillRect/>
          </a:stretch>
        </p:blipFill>
        <p:spPr>
          <a:xfrm>
            <a:off x="211430" y="2455493"/>
            <a:ext cx="5823341" cy="2420440"/>
          </a:xfrm>
          <a:prstGeom prst="rect">
            <a:avLst/>
          </a:prstGeom>
        </p:spPr>
      </p:pic>
      <p:sp>
        <p:nvSpPr>
          <p:cNvPr id="5" name="사각형: 둥근 모서리 4">
            <a:extLst>
              <a:ext uri="{FF2B5EF4-FFF2-40B4-BE49-F238E27FC236}">
                <a16:creationId xmlns:a16="http://schemas.microsoft.com/office/drawing/2014/main" id="{D43FAD52-2F86-4A49-955B-809F02D66B01}"/>
              </a:ext>
            </a:extLst>
          </p:cNvPr>
          <p:cNvSpPr/>
          <p:nvPr/>
        </p:nvSpPr>
        <p:spPr>
          <a:xfrm>
            <a:off x="107504" y="56226"/>
            <a:ext cx="2974240" cy="344421"/>
          </a:xfrm>
          <a:prstGeom prst="roundRect">
            <a:avLst/>
          </a:prstGeom>
          <a:solidFill>
            <a:srgbClr val="FA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a:extLst>
              <a:ext uri="{FF2B5EF4-FFF2-40B4-BE49-F238E27FC236}">
                <a16:creationId xmlns:a16="http://schemas.microsoft.com/office/drawing/2014/main" id="{45AE2800-4236-4F55-B41B-EBA5566E72A2}"/>
              </a:ext>
            </a:extLst>
          </p:cNvPr>
          <p:cNvSpPr txBox="1"/>
          <p:nvPr/>
        </p:nvSpPr>
        <p:spPr>
          <a:xfrm>
            <a:off x="100639" y="56226"/>
            <a:ext cx="2967480" cy="461665"/>
          </a:xfrm>
          <a:prstGeom prst="rect">
            <a:avLst/>
          </a:prstGeom>
          <a:noFill/>
        </p:spPr>
        <p:txBody>
          <a:bodyPr wrap="none" rtlCol="0">
            <a:spAutoFit/>
          </a:bodyPr>
          <a:lstStyle/>
          <a:p>
            <a:pPr algn="ctr"/>
            <a:r>
              <a:rPr lang="en-US" altLang="ko-KR" sz="2400">
                <a:solidFill>
                  <a:srgbClr val="281A16"/>
                </a:solidFill>
                <a:latin typeface="나눔바른고딕" panose="020B0603020101020101" pitchFamily="50" charset="-127"/>
                <a:ea typeface="나눔바른고딕" panose="020B0603020101020101" pitchFamily="50" charset="-127"/>
              </a:rPr>
              <a:t>004/     Mask design</a:t>
            </a:r>
            <a:endParaRPr lang="ko-KR" altLang="en-US" sz="2400" dirty="0">
              <a:solidFill>
                <a:srgbClr val="281A16"/>
              </a:solidFill>
              <a:latin typeface="나눔바른고딕" panose="020B0603020101020101" pitchFamily="50" charset="-127"/>
              <a:ea typeface="나눔바른고딕" panose="020B0603020101020101" pitchFamily="50" charset="-127"/>
            </a:endParaRPr>
          </a:p>
        </p:txBody>
      </p:sp>
      <p:pic>
        <p:nvPicPr>
          <p:cNvPr id="7" name="그림 6">
            <a:extLst>
              <a:ext uri="{FF2B5EF4-FFF2-40B4-BE49-F238E27FC236}">
                <a16:creationId xmlns:a16="http://schemas.microsoft.com/office/drawing/2014/main" id="{65B9043D-3382-4DED-9456-F51DE9BE957C}"/>
              </a:ext>
            </a:extLst>
          </p:cNvPr>
          <p:cNvPicPr/>
          <p:nvPr/>
        </p:nvPicPr>
        <p:blipFill>
          <a:blip r:embed="rId5"/>
          <a:stretch>
            <a:fillRect/>
          </a:stretch>
        </p:blipFill>
        <p:spPr>
          <a:xfrm>
            <a:off x="107504" y="411291"/>
            <a:ext cx="2115166" cy="1944216"/>
          </a:xfrm>
          <a:prstGeom prst="rect">
            <a:avLst/>
          </a:prstGeom>
        </p:spPr>
      </p:pic>
      <p:sp>
        <p:nvSpPr>
          <p:cNvPr id="8" name="TextBox 7">
            <a:extLst>
              <a:ext uri="{FF2B5EF4-FFF2-40B4-BE49-F238E27FC236}">
                <a16:creationId xmlns:a16="http://schemas.microsoft.com/office/drawing/2014/main" id="{5BF886C0-A3EC-4112-BBC4-3D1917BBEC37}"/>
              </a:ext>
            </a:extLst>
          </p:cNvPr>
          <p:cNvSpPr txBox="1"/>
          <p:nvPr/>
        </p:nvSpPr>
        <p:spPr>
          <a:xfrm>
            <a:off x="7092280" y="78528"/>
            <a:ext cx="1796902" cy="523220"/>
          </a:xfrm>
          <a:prstGeom prst="rect">
            <a:avLst/>
          </a:prstGeom>
          <a:noFill/>
        </p:spPr>
        <p:txBody>
          <a:bodyPr wrap="square" rtlCol="0">
            <a:spAutoFit/>
          </a:bodyPr>
          <a:lstStyle/>
          <a:p>
            <a:pPr algn="ctr"/>
            <a:r>
              <a:rPr lang="en-US" altLang="ko-KR" sz="1400" b="1"/>
              <a:t>Chip size</a:t>
            </a:r>
          </a:p>
          <a:p>
            <a:pPr algn="ctr"/>
            <a:r>
              <a:rPr lang="en-US" altLang="ko-KR" sz="1400" b="1"/>
              <a:t>1.01 mm * 0.3 mm</a:t>
            </a:r>
            <a:endParaRPr lang="ko-KR" altLang="en-US" sz="1400" b="1"/>
          </a:p>
        </p:txBody>
      </p:sp>
      <p:sp>
        <p:nvSpPr>
          <p:cNvPr id="3" name="타원 2">
            <a:extLst>
              <a:ext uri="{FF2B5EF4-FFF2-40B4-BE49-F238E27FC236}">
                <a16:creationId xmlns:a16="http://schemas.microsoft.com/office/drawing/2014/main" id="{D0334E6D-322F-46F8-A5F6-D0A8EEDA6A34}"/>
              </a:ext>
            </a:extLst>
          </p:cNvPr>
          <p:cNvSpPr/>
          <p:nvPr/>
        </p:nvSpPr>
        <p:spPr>
          <a:xfrm>
            <a:off x="5062048" y="511277"/>
            <a:ext cx="1080120" cy="504056"/>
          </a:xfrm>
          <a:prstGeom prst="ellipse">
            <a:avLst/>
          </a:prstGeom>
          <a:noFill/>
          <a:ln w="57150">
            <a:solidFill>
              <a:srgbClr val="F6676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0" name="직선 화살표 연결선 9">
            <a:extLst>
              <a:ext uri="{FF2B5EF4-FFF2-40B4-BE49-F238E27FC236}">
                <a16:creationId xmlns:a16="http://schemas.microsoft.com/office/drawing/2014/main" id="{0A844FAF-74AB-4542-A887-3FCD26B24FD9}"/>
              </a:ext>
            </a:extLst>
          </p:cNvPr>
          <p:cNvCxnSpPr>
            <a:cxnSpLocks/>
            <a:stCxn id="3" idx="3"/>
          </p:cNvCxnSpPr>
          <p:nvPr/>
        </p:nvCxnSpPr>
        <p:spPr>
          <a:xfrm flipH="1">
            <a:off x="4507126" y="941516"/>
            <a:ext cx="713102" cy="1513977"/>
          </a:xfrm>
          <a:prstGeom prst="straightConnector1">
            <a:avLst/>
          </a:prstGeom>
          <a:ln w="57150">
            <a:solidFill>
              <a:srgbClr val="F78388"/>
            </a:solidFill>
            <a:tailEnd type="triangle"/>
          </a:ln>
        </p:spPr>
        <p:style>
          <a:lnRef idx="1">
            <a:schemeClr val="accent1"/>
          </a:lnRef>
          <a:fillRef idx="0">
            <a:schemeClr val="accent1"/>
          </a:fillRef>
          <a:effectRef idx="0">
            <a:schemeClr val="accent1"/>
          </a:effectRef>
          <a:fontRef idx="minor">
            <a:schemeClr val="tx1"/>
          </a:fontRef>
        </p:style>
      </p:cxnSp>
      <p:pic>
        <p:nvPicPr>
          <p:cNvPr id="12" name="그림 11">
            <a:extLst>
              <a:ext uri="{FF2B5EF4-FFF2-40B4-BE49-F238E27FC236}">
                <a16:creationId xmlns:a16="http://schemas.microsoft.com/office/drawing/2014/main" id="{030E97DF-5BB7-40C4-B39F-F201048D0ED5}"/>
              </a:ext>
            </a:extLst>
          </p:cNvPr>
          <p:cNvPicPr>
            <a:picLocks noChangeAspect="1"/>
          </p:cNvPicPr>
          <p:nvPr/>
        </p:nvPicPr>
        <p:blipFill>
          <a:blip r:embed="rId6"/>
          <a:stretch>
            <a:fillRect/>
          </a:stretch>
        </p:blipFill>
        <p:spPr>
          <a:xfrm>
            <a:off x="6115799" y="2571750"/>
            <a:ext cx="2920697" cy="1620209"/>
          </a:xfrm>
          <a:prstGeom prst="rect">
            <a:avLst/>
          </a:prstGeom>
          <a:ln>
            <a:solidFill>
              <a:schemeClr val="tx1"/>
            </a:solidFill>
          </a:ln>
        </p:spPr>
      </p:pic>
      <p:sp>
        <p:nvSpPr>
          <p:cNvPr id="11" name="TextBox 10">
            <a:extLst>
              <a:ext uri="{FF2B5EF4-FFF2-40B4-BE49-F238E27FC236}">
                <a16:creationId xmlns:a16="http://schemas.microsoft.com/office/drawing/2014/main" id="{8361BFE5-50E0-48B8-AF5B-FD125931FD29}"/>
              </a:ext>
            </a:extLst>
          </p:cNvPr>
          <p:cNvSpPr txBox="1"/>
          <p:nvPr/>
        </p:nvSpPr>
        <p:spPr>
          <a:xfrm>
            <a:off x="8820472" y="4866501"/>
            <a:ext cx="432048" cy="276999"/>
          </a:xfrm>
          <a:prstGeom prst="rect">
            <a:avLst/>
          </a:prstGeom>
          <a:noFill/>
        </p:spPr>
        <p:txBody>
          <a:bodyPr wrap="square" rtlCol="0">
            <a:spAutoFit/>
          </a:bodyPr>
          <a:lstStyle/>
          <a:p>
            <a:r>
              <a:rPr lang="en-US" altLang="ko-KR" sz="1200"/>
              <a:t>8</a:t>
            </a:r>
            <a:endParaRPr lang="ko-KR" altLang="en-US" sz="1200"/>
          </a:p>
        </p:txBody>
      </p:sp>
      <p:sp>
        <p:nvSpPr>
          <p:cNvPr id="13" name="사각형: 둥근 모서리 12">
            <a:extLst>
              <a:ext uri="{FF2B5EF4-FFF2-40B4-BE49-F238E27FC236}">
                <a16:creationId xmlns:a16="http://schemas.microsoft.com/office/drawing/2014/main" id="{5132126B-335A-4E11-AD35-C7F95B0B7D2B}"/>
              </a:ext>
            </a:extLst>
          </p:cNvPr>
          <p:cNvSpPr/>
          <p:nvPr/>
        </p:nvSpPr>
        <p:spPr>
          <a:xfrm>
            <a:off x="6480613" y="4313916"/>
            <a:ext cx="2191067" cy="465704"/>
          </a:xfrm>
          <a:prstGeom prst="roundRect">
            <a:avLst/>
          </a:prstGeom>
          <a:no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a:solidFill>
                  <a:schemeClr val="tx1">
                    <a:lumMod val="95000"/>
                    <a:lumOff val="5000"/>
                  </a:schemeClr>
                </a:solidFill>
                <a:latin typeface="+mn-ea"/>
              </a:rPr>
              <a:t>self-align top gate oxide TFT structure.</a:t>
            </a:r>
          </a:p>
        </p:txBody>
      </p:sp>
    </p:spTree>
    <p:extLst>
      <p:ext uri="{BB962C8B-B14F-4D97-AF65-F5344CB8AC3E}">
        <p14:creationId xmlns:p14="http://schemas.microsoft.com/office/powerpoint/2010/main" val="994062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사각형: 둥근 모서리 1">
            <a:extLst>
              <a:ext uri="{FF2B5EF4-FFF2-40B4-BE49-F238E27FC236}">
                <a16:creationId xmlns:a16="http://schemas.microsoft.com/office/drawing/2014/main" id="{5CF6033C-4A82-47BB-94A7-72C919C35ECA}"/>
              </a:ext>
            </a:extLst>
          </p:cNvPr>
          <p:cNvSpPr/>
          <p:nvPr/>
        </p:nvSpPr>
        <p:spPr>
          <a:xfrm>
            <a:off x="110018" y="56226"/>
            <a:ext cx="2733790" cy="344421"/>
          </a:xfrm>
          <a:prstGeom prst="roundRect">
            <a:avLst/>
          </a:prstGeom>
          <a:solidFill>
            <a:srgbClr val="FA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Box 2">
            <a:extLst>
              <a:ext uri="{FF2B5EF4-FFF2-40B4-BE49-F238E27FC236}">
                <a16:creationId xmlns:a16="http://schemas.microsoft.com/office/drawing/2014/main" id="{94C5A4BC-1AE1-4F88-A57A-E20DEA0A641E}"/>
              </a:ext>
            </a:extLst>
          </p:cNvPr>
          <p:cNvSpPr txBox="1"/>
          <p:nvPr/>
        </p:nvSpPr>
        <p:spPr>
          <a:xfrm>
            <a:off x="76854" y="56226"/>
            <a:ext cx="2754280" cy="461665"/>
          </a:xfrm>
          <a:prstGeom prst="rect">
            <a:avLst/>
          </a:prstGeom>
          <a:noFill/>
        </p:spPr>
        <p:txBody>
          <a:bodyPr wrap="none" rtlCol="0">
            <a:spAutoFit/>
          </a:bodyPr>
          <a:lstStyle/>
          <a:p>
            <a:pPr algn="ctr"/>
            <a:r>
              <a:rPr lang="en-US" altLang="ko-KR" sz="2400">
                <a:solidFill>
                  <a:srgbClr val="281A16"/>
                </a:solidFill>
                <a:latin typeface="나눔바른고딕" panose="020B0603020101020101" pitchFamily="50" charset="-127"/>
                <a:ea typeface="나눔바른고딕" panose="020B0603020101020101" pitchFamily="50" charset="-127"/>
              </a:rPr>
              <a:t>005/     Conclusion</a:t>
            </a:r>
            <a:endParaRPr lang="ko-KR" altLang="en-US" sz="2400" dirty="0">
              <a:solidFill>
                <a:srgbClr val="281A16"/>
              </a:solidFill>
              <a:latin typeface="나눔바른고딕" panose="020B0603020101020101" pitchFamily="50" charset="-127"/>
              <a:ea typeface="나눔바른고딕" panose="020B0603020101020101" pitchFamily="50" charset="-127"/>
            </a:endParaRPr>
          </a:p>
        </p:txBody>
      </p:sp>
      <p:sp>
        <p:nvSpPr>
          <p:cNvPr id="5" name="직사각형 4">
            <a:extLst>
              <a:ext uri="{FF2B5EF4-FFF2-40B4-BE49-F238E27FC236}">
                <a16:creationId xmlns:a16="http://schemas.microsoft.com/office/drawing/2014/main" id="{107D6FE9-ABB0-4C8D-A4EF-7B9ECF715BA1}"/>
              </a:ext>
            </a:extLst>
          </p:cNvPr>
          <p:cNvSpPr/>
          <p:nvPr/>
        </p:nvSpPr>
        <p:spPr>
          <a:xfrm>
            <a:off x="395536" y="863590"/>
            <a:ext cx="8352928" cy="3416320"/>
          </a:xfrm>
          <a:prstGeom prst="rect">
            <a:avLst/>
          </a:prstGeom>
        </p:spPr>
        <p:txBody>
          <a:bodyPr wrap="square">
            <a:spAutoFit/>
          </a:bodyPr>
          <a:lstStyle/>
          <a:p>
            <a:pPr marL="285750" indent="-285750">
              <a:buFont typeface="Wingdings" panose="05000000000000000000" pitchFamily="2" charset="2"/>
              <a:buChar char="§"/>
            </a:pPr>
            <a:r>
              <a:rPr lang="en-US" altLang="ko-KR"/>
              <a:t>We simulated </a:t>
            </a:r>
            <a:r>
              <a:rPr lang="en-US" altLang="ko-KR">
                <a:solidFill>
                  <a:srgbClr val="F6676D"/>
                </a:solidFill>
              </a:rPr>
              <a:t>self- bias audio amplifier </a:t>
            </a:r>
            <a:r>
              <a:rPr lang="en-US" altLang="ko-KR"/>
              <a:t>with oxide TFTs.</a:t>
            </a:r>
          </a:p>
          <a:p>
            <a:pPr marL="285750" indent="-285750">
              <a:buFont typeface="Wingdings" panose="05000000000000000000" pitchFamily="2" charset="2"/>
              <a:buChar char="§"/>
            </a:pPr>
            <a:r>
              <a:rPr lang="en-US" altLang="ko-KR"/>
              <a:t>The voltage </a:t>
            </a:r>
            <a:r>
              <a:rPr lang="en-US" altLang="ko-KR">
                <a:solidFill>
                  <a:srgbClr val="F6676D"/>
                </a:solidFill>
              </a:rPr>
              <a:t>gain of 16.5 dB </a:t>
            </a:r>
            <a:r>
              <a:rPr lang="en-US" altLang="ko-KR"/>
              <a:t>was obtained with three cascaded amplifiers.</a:t>
            </a:r>
          </a:p>
          <a:p>
            <a:pPr marL="285750" indent="-285750">
              <a:buFont typeface="Wingdings" panose="05000000000000000000" pitchFamily="2" charset="2"/>
              <a:buChar char="§"/>
            </a:pPr>
            <a:r>
              <a:rPr lang="en-US" altLang="ko-KR"/>
              <a:t>Since the characteristics of the oxide TFT can be varied according to the process conditions, we </a:t>
            </a:r>
            <a:r>
              <a:rPr lang="en-US" altLang="ko-KR">
                <a:solidFill>
                  <a:srgbClr val="F6676D"/>
                </a:solidFill>
              </a:rPr>
              <a:t>optimized the operation point </a:t>
            </a:r>
            <a:r>
              <a:rPr lang="en-US" altLang="ko-KR"/>
              <a:t>after adjusting the sizes of the TFTs. </a:t>
            </a:r>
          </a:p>
          <a:p>
            <a:pPr marL="285750" indent="-285750">
              <a:buFont typeface="Wingdings" panose="05000000000000000000" pitchFamily="2" charset="2"/>
              <a:buChar char="§"/>
            </a:pPr>
            <a:r>
              <a:rPr lang="en-US" altLang="ko-KR"/>
              <a:t>The proposed circuit </a:t>
            </a:r>
            <a:r>
              <a:rPr lang="en-US" altLang="ko-KR">
                <a:solidFill>
                  <a:srgbClr val="F6676D"/>
                </a:solidFill>
              </a:rPr>
              <a:t>does not require a separate bias voltage source and the capacitor or resistors</a:t>
            </a:r>
            <a:r>
              <a:rPr lang="en-US" altLang="ko-KR"/>
              <a:t> which occupy a large area.</a:t>
            </a:r>
          </a:p>
          <a:p>
            <a:pPr marL="285750" indent="-285750">
              <a:buFont typeface="Wingdings" panose="05000000000000000000" pitchFamily="2" charset="2"/>
              <a:buChar char="§"/>
            </a:pPr>
            <a:r>
              <a:rPr lang="en-US" altLang="ko-KR"/>
              <a:t>The proposed circuit operates </a:t>
            </a:r>
            <a:r>
              <a:rPr lang="en-US" altLang="ko-KR">
                <a:solidFill>
                  <a:srgbClr val="F6676D"/>
                </a:solidFill>
              </a:rPr>
              <a:t>well even for the threshold voltage change of 4.4 V</a:t>
            </a:r>
            <a:r>
              <a:rPr lang="en-US" altLang="ko-KR"/>
              <a:t>.</a:t>
            </a:r>
          </a:p>
          <a:p>
            <a:pPr marL="285750" indent="-285750">
              <a:buFont typeface="Wingdings" panose="05000000000000000000" pitchFamily="2" charset="2"/>
              <a:buChar char="§"/>
            </a:pPr>
            <a:r>
              <a:rPr lang="en-US" altLang="ko-KR"/>
              <a:t>So far, the mask layout has been completed, and the </a:t>
            </a:r>
            <a:r>
              <a:rPr lang="en-US" altLang="ko-KR">
                <a:solidFill>
                  <a:srgbClr val="F6676D"/>
                </a:solidFill>
              </a:rPr>
              <a:t>next work to do is to use an oxide TFT process</a:t>
            </a:r>
            <a:r>
              <a:rPr lang="en-US" altLang="ko-KR"/>
              <a:t> to make the amplifier.</a:t>
            </a:r>
          </a:p>
          <a:p>
            <a:pPr marL="285750" indent="-285750">
              <a:buFont typeface="Wingdings" panose="05000000000000000000" pitchFamily="2" charset="2"/>
              <a:buChar char="§"/>
            </a:pPr>
            <a:r>
              <a:rPr lang="en-US" altLang="ko-KR"/>
              <a:t>The ultimate goal is to make it a wearable device.</a:t>
            </a:r>
          </a:p>
        </p:txBody>
      </p:sp>
      <p:sp>
        <p:nvSpPr>
          <p:cNvPr id="6" name="TextBox 5">
            <a:extLst>
              <a:ext uri="{FF2B5EF4-FFF2-40B4-BE49-F238E27FC236}">
                <a16:creationId xmlns:a16="http://schemas.microsoft.com/office/drawing/2014/main" id="{E2D28A3C-B65F-45E0-A33F-1135EB85062E}"/>
              </a:ext>
            </a:extLst>
          </p:cNvPr>
          <p:cNvSpPr txBox="1"/>
          <p:nvPr/>
        </p:nvSpPr>
        <p:spPr>
          <a:xfrm>
            <a:off x="8820472" y="4866501"/>
            <a:ext cx="432048" cy="276999"/>
          </a:xfrm>
          <a:prstGeom prst="rect">
            <a:avLst/>
          </a:prstGeom>
          <a:noFill/>
        </p:spPr>
        <p:txBody>
          <a:bodyPr wrap="square" rtlCol="0">
            <a:spAutoFit/>
          </a:bodyPr>
          <a:lstStyle/>
          <a:p>
            <a:r>
              <a:rPr lang="en-US" altLang="ko-KR" sz="1200"/>
              <a:t>9</a:t>
            </a:r>
            <a:endParaRPr lang="ko-KR" altLang="en-US" sz="1200"/>
          </a:p>
        </p:txBody>
      </p:sp>
    </p:spTree>
    <p:extLst>
      <p:ext uri="{BB962C8B-B14F-4D97-AF65-F5344CB8AC3E}">
        <p14:creationId xmlns:p14="http://schemas.microsoft.com/office/powerpoint/2010/main" val="3254096842"/>
      </p:ext>
    </p:extLst>
  </p:cSld>
  <p:clrMapOvr>
    <a:masterClrMapping/>
  </p:clrMapOvr>
</p:sld>
</file>

<file path=ppt/theme/theme1.xml><?xml version="1.0" encoding="utf-8"?>
<a:theme xmlns:a="http://schemas.openxmlformats.org/drawingml/2006/main" name="표지, 마무리">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목차">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내용.우측.작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내용.우측.크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내용.좌측.크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841</TotalTime>
  <Words>1602</Words>
  <Application>Microsoft Office PowerPoint</Application>
  <PresentationFormat>화면 슬라이드 쇼(16:9)</PresentationFormat>
  <Paragraphs>197</Paragraphs>
  <Slides>10</Slides>
  <Notes>9</Notes>
  <HiddenSlides>0</HiddenSlides>
  <MMClips>0</MMClips>
  <ScaleCrop>false</ScaleCrop>
  <HeadingPairs>
    <vt:vector size="6" baseType="variant">
      <vt:variant>
        <vt:lpstr>사용한 글꼴</vt:lpstr>
      </vt:variant>
      <vt:variant>
        <vt:i4>5</vt:i4>
      </vt:variant>
      <vt:variant>
        <vt:lpstr>테마</vt:lpstr>
      </vt:variant>
      <vt:variant>
        <vt:i4>5</vt:i4>
      </vt:variant>
      <vt:variant>
        <vt:lpstr>슬라이드 제목</vt:lpstr>
      </vt:variant>
      <vt:variant>
        <vt:i4>10</vt:i4>
      </vt:variant>
    </vt:vector>
  </HeadingPairs>
  <TitlesOfParts>
    <vt:vector size="20" baseType="lpstr">
      <vt:lpstr>맑은 고딕</vt:lpstr>
      <vt:lpstr>나눔바른고딕 Light</vt:lpstr>
      <vt:lpstr>Arial</vt:lpstr>
      <vt:lpstr>나눔바른고딕</vt:lpstr>
      <vt:lpstr>Wingdings</vt:lpstr>
      <vt:lpstr>표지, 마무리</vt:lpstr>
      <vt:lpstr>목차</vt:lpstr>
      <vt:lpstr>내용.우측.작게</vt:lpstr>
      <vt:lpstr>내용.우측.크게</vt:lpstr>
      <vt:lpstr>내용.좌측.크게</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강혜란</dc:creator>
  <cp:lastModifiedBy>한예린</cp:lastModifiedBy>
  <cp:revision>38</cp:revision>
  <dcterms:created xsi:type="dcterms:W3CDTF">2016-07-27T13:08:59Z</dcterms:created>
  <dcterms:modified xsi:type="dcterms:W3CDTF">2018-01-10T08:11:16Z</dcterms:modified>
</cp:coreProperties>
</file>