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31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1" autoAdjust="0"/>
    <p:restoredTop sz="94660"/>
  </p:normalViewPr>
  <p:slideViewPr>
    <p:cSldViewPr>
      <p:cViewPr>
        <p:scale>
          <a:sx n="90" d="100"/>
          <a:sy n="90" d="100"/>
        </p:scale>
        <p:origin x="-1536" y="-462"/>
      </p:cViewPr>
      <p:guideLst>
        <p:guide orient="horz" pos="2159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4B3D244C-9AF1-476C-9526-19555DB9F40E}" type="datetime1">
              <a:rPr lang="ko-KR" altLang="en-US"/>
              <a:pPr lvl="0">
                <a:defRPr lang="ko-KR" altLang="en-US"/>
              </a:pPr>
              <a:t>2018-01-08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F391ED3C-5670-4344-99B9-6226A5947750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949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922693B-D346-485F-862C-294831B1AC0F}" type="datetime1">
              <a:rPr lang="ko-KR" altLang="en-US"/>
              <a:pPr lvl="0">
                <a:defRPr lang="ko-KR" altLang="en-US"/>
              </a:pPr>
              <a:t>2018-01-08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 편집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D898B940-C16F-4C97-B38D-F63D245898B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593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6" name="Rectangle 132" descr="베다소스3"/>
          <p:cNvSpPr>
            <a:spLocks noChangeArrowheads="1"/>
          </p:cNvSpPr>
          <p:nvPr userDrawn="1"/>
        </p:nvSpPr>
        <p:spPr bwMode="auto">
          <a:xfrm>
            <a:off x="-7938" y="-17463"/>
            <a:ext cx="9144001" cy="685800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398" name="Freeform 134"/>
          <p:cNvSpPr>
            <a:spLocks/>
          </p:cNvSpPr>
          <p:nvPr userDrawn="1"/>
        </p:nvSpPr>
        <p:spPr bwMode="auto">
          <a:xfrm>
            <a:off x="-19050" y="2247900"/>
            <a:ext cx="8401050" cy="2492375"/>
          </a:xfrm>
          <a:custGeom>
            <a:avLst/>
            <a:gdLst>
              <a:gd name="T0" fmla="*/ 0 w 5292"/>
              <a:gd name="T1" fmla="*/ 0 h 1518"/>
              <a:gd name="T2" fmla="*/ 6 w 5292"/>
              <a:gd name="T3" fmla="*/ 768 h 1518"/>
              <a:gd name="T4" fmla="*/ 642 w 5292"/>
              <a:gd name="T5" fmla="*/ 1518 h 1518"/>
              <a:gd name="T6" fmla="*/ 5292 w 5292"/>
              <a:gd name="T7" fmla="*/ 1518 h 1518"/>
              <a:gd name="T8" fmla="*/ 4565 w 5292"/>
              <a:gd name="T9" fmla="*/ 258 h 1518"/>
              <a:gd name="T10" fmla="*/ 2940 w 5292"/>
              <a:gd name="T11" fmla="*/ 258 h 1518"/>
              <a:gd name="T12" fmla="*/ 2688 w 5292"/>
              <a:gd name="T13" fmla="*/ 6 h 1518"/>
              <a:gd name="T14" fmla="*/ 0 w 5292"/>
              <a:gd name="T15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92" h="1518">
                <a:moveTo>
                  <a:pt x="0" y="0"/>
                </a:moveTo>
                <a:lnTo>
                  <a:pt x="6" y="768"/>
                </a:lnTo>
                <a:lnTo>
                  <a:pt x="642" y="1518"/>
                </a:lnTo>
                <a:lnTo>
                  <a:pt x="5292" y="1518"/>
                </a:lnTo>
                <a:lnTo>
                  <a:pt x="4565" y="258"/>
                </a:lnTo>
                <a:lnTo>
                  <a:pt x="2940" y="258"/>
                </a:lnTo>
                <a:lnTo>
                  <a:pt x="2688" y="6"/>
                </a:lnTo>
                <a:lnTo>
                  <a:pt x="0" y="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399" name="Freeform 135"/>
          <p:cNvSpPr>
            <a:spLocks/>
          </p:cNvSpPr>
          <p:nvPr userDrawn="1"/>
        </p:nvSpPr>
        <p:spPr bwMode="auto">
          <a:xfrm>
            <a:off x="-19050" y="2333625"/>
            <a:ext cx="9163050" cy="2305050"/>
          </a:xfrm>
          <a:custGeom>
            <a:avLst/>
            <a:gdLst>
              <a:gd name="T0" fmla="*/ 1 w 5783"/>
              <a:gd name="T1" fmla="*/ 162 h 1452"/>
              <a:gd name="T2" fmla="*/ 2994 w 5783"/>
              <a:gd name="T3" fmla="*/ 162 h 1452"/>
              <a:gd name="T4" fmla="*/ 3115 w 5783"/>
              <a:gd name="T5" fmla="*/ 0 h 1452"/>
              <a:gd name="T6" fmla="*/ 5783 w 5783"/>
              <a:gd name="T7" fmla="*/ 0 h 1452"/>
              <a:gd name="T8" fmla="*/ 5783 w 5783"/>
              <a:gd name="T9" fmla="*/ 1350 h 1452"/>
              <a:gd name="T10" fmla="*/ 3844 w 5783"/>
              <a:gd name="T11" fmla="*/ 1350 h 1452"/>
              <a:gd name="T12" fmla="*/ 3741 w 5783"/>
              <a:gd name="T13" fmla="*/ 1452 h 1452"/>
              <a:gd name="T14" fmla="*/ 1784 w 5783"/>
              <a:gd name="T15" fmla="*/ 1452 h 1452"/>
              <a:gd name="T16" fmla="*/ 1537 w 5783"/>
              <a:gd name="T17" fmla="*/ 1206 h 1452"/>
              <a:gd name="T18" fmla="*/ 0 w 5783"/>
              <a:gd name="T19" fmla="*/ 1210 h 1452"/>
              <a:gd name="T20" fmla="*/ 1 w 5783"/>
              <a:gd name="T21" fmla="*/ 162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83" h="1452">
                <a:moveTo>
                  <a:pt x="1" y="162"/>
                </a:moveTo>
                <a:lnTo>
                  <a:pt x="2994" y="162"/>
                </a:lnTo>
                <a:lnTo>
                  <a:pt x="3115" y="0"/>
                </a:lnTo>
                <a:lnTo>
                  <a:pt x="5783" y="0"/>
                </a:lnTo>
                <a:lnTo>
                  <a:pt x="5783" y="1350"/>
                </a:lnTo>
                <a:lnTo>
                  <a:pt x="3844" y="1350"/>
                </a:lnTo>
                <a:lnTo>
                  <a:pt x="3741" y="1452"/>
                </a:lnTo>
                <a:lnTo>
                  <a:pt x="1784" y="1452"/>
                </a:lnTo>
                <a:lnTo>
                  <a:pt x="1537" y="1206"/>
                </a:lnTo>
                <a:lnTo>
                  <a:pt x="0" y="1210"/>
                </a:lnTo>
                <a:lnTo>
                  <a:pt x="1" y="162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402" name="Rectangle 138" descr="밝은 상향 대각선"/>
          <p:cNvSpPr>
            <a:spLocks noChangeArrowheads="1"/>
          </p:cNvSpPr>
          <p:nvPr userDrawn="1"/>
        </p:nvSpPr>
        <p:spPr bwMode="auto">
          <a:xfrm>
            <a:off x="-26988" y="3732213"/>
            <a:ext cx="9170988" cy="633412"/>
          </a:xfrm>
          <a:prstGeom prst="rect">
            <a:avLst/>
          </a:prstGeom>
          <a:pattFill prst="ltUpDiag">
            <a:fgClr>
              <a:srgbClr val="000000">
                <a:alpha val="30000"/>
              </a:srgbClr>
            </a:fgClr>
            <a:bgClr>
              <a:srgbClr val="FFFFFF">
                <a:alpha val="3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403" name="Line 139"/>
          <p:cNvSpPr>
            <a:spLocks noChangeShapeType="1"/>
          </p:cNvSpPr>
          <p:nvPr userDrawn="1"/>
        </p:nvSpPr>
        <p:spPr bwMode="auto">
          <a:xfrm>
            <a:off x="0" y="3516313"/>
            <a:ext cx="9144000" cy="0"/>
          </a:xfrm>
          <a:prstGeom prst="line">
            <a:avLst/>
          </a:prstGeom>
          <a:noFill/>
          <a:ln w="9525">
            <a:solidFill>
              <a:srgbClr val="FFFFFF">
                <a:alpha val="60001"/>
              </a:srgb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459" name="Line 195"/>
          <p:cNvSpPr>
            <a:spLocks noChangeShapeType="1"/>
          </p:cNvSpPr>
          <p:nvPr userDrawn="1"/>
        </p:nvSpPr>
        <p:spPr bwMode="auto">
          <a:xfrm>
            <a:off x="-15875" y="2805113"/>
            <a:ext cx="9144000" cy="0"/>
          </a:xfrm>
          <a:prstGeom prst="line">
            <a:avLst/>
          </a:prstGeom>
          <a:noFill/>
          <a:ln w="635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460" name="Line 196"/>
          <p:cNvSpPr>
            <a:spLocks noChangeShapeType="1"/>
          </p:cNvSpPr>
          <p:nvPr userDrawn="1"/>
        </p:nvSpPr>
        <p:spPr bwMode="auto">
          <a:xfrm>
            <a:off x="-36513" y="4365625"/>
            <a:ext cx="9144001" cy="0"/>
          </a:xfrm>
          <a:prstGeom prst="line">
            <a:avLst/>
          </a:prstGeom>
          <a:noFill/>
          <a:ln w="635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BFE195-4021-4979-B2C7-828394D5BDC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54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DB4F1A-20C5-4A54-BC94-46B927BE0C7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604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>
          <a:xfrm>
            <a:off x="4098925" y="6537325"/>
            <a:ext cx="982663" cy="244475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BE7C0E5C-E443-4D40-9858-2017A04342CD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024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0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43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08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2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7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99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0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ED6481-0957-4992-A52D-DA82FBCA9B7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3699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34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0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E04D-9F51-464B-AB08-8B503522C84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2018-01-08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EC111-627F-4AF3-955D-B4F21E54631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9313DF-4947-456B-8440-1EBCDCB96A0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8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434467-D012-477A-8948-B742A427A7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167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4FDA4E-A79B-4671-9A4B-B20871AEE79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262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D2E140-67CE-4A06-B062-29ADF4A7254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56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B8E0DA-B730-44D1-9E9B-8582B00F834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157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393C4E-9A69-4C93-841A-D2B8FA28423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6166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CA025E-3385-4B52-B0FE-56B39F146F5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127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6567488"/>
            <a:ext cx="9153525" cy="2952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98925" y="6537325"/>
            <a:ext cx="982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kumimoji="0" sz="1000"/>
            </a:lvl1pPr>
          </a:lstStyle>
          <a:p>
            <a:fld id="{A71019DA-4B22-4700-829C-AEEBACCC0CE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>
            <a:off x="-19050" y="-9525"/>
            <a:ext cx="9182100" cy="1147763"/>
          </a:xfrm>
          <a:custGeom>
            <a:avLst/>
            <a:gdLst>
              <a:gd name="T0" fmla="*/ 1 w 5784"/>
              <a:gd name="T1" fmla="*/ 3 h 723"/>
              <a:gd name="T2" fmla="*/ 5772 w 5784"/>
              <a:gd name="T3" fmla="*/ 0 h 723"/>
              <a:gd name="T4" fmla="*/ 5784 w 5784"/>
              <a:gd name="T5" fmla="*/ 625 h 723"/>
              <a:gd name="T6" fmla="*/ 2432 w 5784"/>
              <a:gd name="T7" fmla="*/ 625 h 723"/>
              <a:gd name="T8" fmla="*/ 2334 w 5784"/>
              <a:gd name="T9" fmla="*/ 723 h 723"/>
              <a:gd name="T10" fmla="*/ 343 w 5784"/>
              <a:gd name="T11" fmla="*/ 717 h 723"/>
              <a:gd name="T12" fmla="*/ 122 w 5784"/>
              <a:gd name="T13" fmla="*/ 478 h 723"/>
              <a:gd name="T14" fmla="*/ 0 w 5784"/>
              <a:gd name="T15" fmla="*/ 484 h 723"/>
              <a:gd name="T16" fmla="*/ 1 w 5784"/>
              <a:gd name="T17" fmla="*/ 3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4" h="723">
                <a:moveTo>
                  <a:pt x="1" y="3"/>
                </a:moveTo>
                <a:lnTo>
                  <a:pt x="5772" y="0"/>
                </a:lnTo>
                <a:lnTo>
                  <a:pt x="5784" y="625"/>
                </a:lnTo>
                <a:lnTo>
                  <a:pt x="2432" y="625"/>
                </a:lnTo>
                <a:lnTo>
                  <a:pt x="2334" y="723"/>
                </a:lnTo>
                <a:lnTo>
                  <a:pt x="343" y="717"/>
                </a:lnTo>
                <a:lnTo>
                  <a:pt x="122" y="478"/>
                </a:lnTo>
                <a:lnTo>
                  <a:pt x="0" y="484"/>
                </a:lnTo>
                <a:lnTo>
                  <a:pt x="1" y="3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46" name="Freeform 6" descr="좁은 수평선"/>
          <p:cNvSpPr>
            <a:spLocks/>
          </p:cNvSpPr>
          <p:nvPr/>
        </p:nvSpPr>
        <p:spPr bwMode="auto">
          <a:xfrm>
            <a:off x="174625" y="719138"/>
            <a:ext cx="8997950" cy="430212"/>
          </a:xfrm>
          <a:custGeom>
            <a:avLst/>
            <a:gdLst>
              <a:gd name="T0" fmla="*/ 0 w 5668"/>
              <a:gd name="T1" fmla="*/ 7 h 271"/>
              <a:gd name="T2" fmla="*/ 221 w 5668"/>
              <a:gd name="T3" fmla="*/ 252 h 271"/>
              <a:gd name="T4" fmla="*/ 2206 w 5668"/>
              <a:gd name="T5" fmla="*/ 271 h 271"/>
              <a:gd name="T6" fmla="*/ 2298 w 5668"/>
              <a:gd name="T7" fmla="*/ 173 h 271"/>
              <a:gd name="T8" fmla="*/ 5662 w 5668"/>
              <a:gd name="T9" fmla="*/ 165 h 271"/>
              <a:gd name="T10" fmla="*/ 5668 w 5668"/>
              <a:gd name="T11" fmla="*/ 0 h 271"/>
              <a:gd name="T12" fmla="*/ 0 w 5668"/>
              <a:gd name="T13" fmla="*/ 7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68" h="271">
                <a:moveTo>
                  <a:pt x="0" y="7"/>
                </a:moveTo>
                <a:lnTo>
                  <a:pt x="221" y="252"/>
                </a:lnTo>
                <a:lnTo>
                  <a:pt x="2206" y="271"/>
                </a:lnTo>
                <a:lnTo>
                  <a:pt x="2298" y="173"/>
                </a:lnTo>
                <a:lnTo>
                  <a:pt x="5662" y="165"/>
                </a:lnTo>
                <a:lnTo>
                  <a:pt x="5668" y="0"/>
                </a:lnTo>
                <a:lnTo>
                  <a:pt x="0" y="7"/>
                </a:lnTo>
                <a:close/>
              </a:path>
            </a:pathLst>
          </a:custGeom>
          <a:pattFill prst="narHorz">
            <a:fgClr>
              <a:srgbClr val="FF6600">
                <a:alpha val="30000"/>
              </a:srgbClr>
            </a:fgClr>
            <a:bgClr>
              <a:srgbClr val="FFFFFF">
                <a:alpha val="3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48" name="Rectangle 8" descr="밝은 상향 대각선"/>
          <p:cNvSpPr>
            <a:spLocks noChangeArrowheads="1"/>
          </p:cNvSpPr>
          <p:nvPr/>
        </p:nvSpPr>
        <p:spPr bwMode="auto">
          <a:xfrm>
            <a:off x="-26988" y="0"/>
            <a:ext cx="9170988" cy="101600"/>
          </a:xfrm>
          <a:prstGeom prst="rect">
            <a:avLst/>
          </a:prstGeom>
          <a:pattFill prst="ltUpDiag">
            <a:fgClr>
              <a:srgbClr val="000000">
                <a:alpha val="30000"/>
              </a:srgbClr>
            </a:fgClr>
            <a:bgClr>
              <a:srgbClr val="FFFFFF">
                <a:alpha val="3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0" y="711200"/>
            <a:ext cx="9144000" cy="0"/>
          </a:xfrm>
          <a:prstGeom prst="line">
            <a:avLst/>
          </a:prstGeom>
          <a:noFill/>
          <a:ln w="19050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£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£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l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B59E04D-9F51-464B-AB08-8B503522C847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2018-01-08</a:t>
            </a:fld>
            <a:endParaRPr kumimoji="0" lang="ko-KR" altLang="en-US" smtClean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mtClean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EC111-627F-4AF3-955D-B4F21E546316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smtClean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5546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Rectangle 77"/>
          <p:cNvSpPr>
            <a:spLocks noChangeArrowheads="1"/>
          </p:cNvSpPr>
          <p:nvPr/>
        </p:nvSpPr>
        <p:spPr>
          <a:xfrm>
            <a:off x="179512" y="2852936"/>
            <a:ext cx="8820980" cy="5741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3200" b="1" spc="581" dirty="0">
                <a:solidFill>
                  <a:schemeClr val="bg1"/>
                </a:solidFill>
                <a:latin typeface="HY견고딕"/>
                <a:ea typeface="HY견고딕"/>
              </a:rPr>
              <a:t>LG V30</a:t>
            </a:r>
            <a:r>
              <a:rPr lang="ko-KR" altLang="en-US" sz="3200" b="1" spc="581" dirty="0">
                <a:solidFill>
                  <a:schemeClr val="bg1"/>
                </a:solidFill>
                <a:latin typeface="HY견고딕"/>
                <a:ea typeface="HY견고딕"/>
              </a:rPr>
              <a:t> </a:t>
            </a:r>
            <a:r>
              <a:rPr lang="en-US" altLang="ko-KR" sz="3200" b="1" spc="581" dirty="0">
                <a:solidFill>
                  <a:schemeClr val="bg1"/>
                </a:solidFill>
                <a:latin typeface="HY견고딕"/>
                <a:ea typeface="HY견고딕"/>
              </a:rPr>
              <a:t>Pixel Circuit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9885" y="5368039"/>
            <a:ext cx="2057267" cy="9070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defRPr lang="ko-KR" altLang="en-US"/>
            </a:pPr>
            <a:r>
              <a:rPr lang="en-US" altLang="ko-KR" b="1">
                <a:latin typeface="+mn-ea"/>
                <a:ea typeface="+mn-ea"/>
                <a:cs typeface="+mn-cs"/>
              </a:rPr>
              <a:t>Hoseo University</a:t>
            </a:r>
          </a:p>
          <a:p>
            <a:pPr algn="r">
              <a:lnSpc>
                <a:spcPct val="150000"/>
              </a:lnSpc>
              <a:defRPr lang="ko-KR" altLang="en-US"/>
            </a:pPr>
            <a:r>
              <a:rPr lang="en-US" altLang="ko-KR" b="1">
                <a:latin typeface="+mn-ea"/>
                <a:ea typeface="+mn-ea"/>
                <a:cs typeface="+mn-cs"/>
              </a:rPr>
              <a:t>Jae moon, Ju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7"/>
          <p:cNvGrpSpPr/>
          <p:nvPr/>
        </p:nvGrpSpPr>
        <p:grpSpPr>
          <a:xfrm>
            <a:off x="82774" y="1084291"/>
            <a:ext cx="2975868" cy="4408098"/>
            <a:chOff x="576281" y="975088"/>
            <a:chExt cx="2975868" cy="440809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/>
            <a:srcRect l="21700" t="5140" r="42650" b="19910"/>
            <a:stretch>
              <a:fillRect/>
            </a:stretch>
          </p:blipFill>
          <p:spPr>
            <a:xfrm>
              <a:off x="824650" y="1405094"/>
              <a:ext cx="1963323" cy="309489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4" name="TextBox 5"/>
            <p:cNvSpPr txBox="1"/>
            <p:nvPr/>
          </p:nvSpPr>
          <p:spPr>
            <a:xfrm>
              <a:off x="1582532" y="975088"/>
              <a:ext cx="44755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b="1">
                  <a:latin typeface="+mn-ea"/>
                  <a:ea typeface="+mn-ea"/>
                  <a:cs typeface="+mn-cs"/>
                </a:rPr>
                <a:t>S5</a:t>
              </a:r>
              <a:endParaRPr lang="ko-KR" altLang="en-US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576281" y="4563731"/>
              <a:ext cx="2975868" cy="819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 lang="ko-KR" altLang="en-US"/>
              </a:pPr>
              <a:r>
                <a:rPr lang="en-US" altLang="ko-KR" sz="1050" dirty="0">
                  <a:latin typeface="+mn-lt"/>
                </a:rPr>
                <a:t>Sub-pixel Size </a:t>
              </a:r>
              <a:r>
                <a:rPr lang="en-US" altLang="ko-KR" sz="1050" dirty="0" smtClean="0">
                  <a:latin typeface="+mn-lt"/>
                </a:rPr>
                <a:t>:</a:t>
              </a:r>
              <a:r>
                <a:rPr lang="ko-KR" altLang="en-US" sz="1050" dirty="0" smtClean="0">
                  <a:latin typeface="+mn-lt"/>
                </a:rPr>
                <a:t> </a:t>
              </a:r>
              <a:r>
                <a:rPr lang="en-US" altLang="ko-KR" sz="1050" dirty="0">
                  <a:latin typeface="+mn-lt"/>
                </a:rPr>
                <a:t>48.5 ㎛ x 24 ㎛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 lang="ko-KR" altLang="en-US"/>
              </a:pPr>
              <a:r>
                <a:rPr lang="en-US" altLang="ko-KR" sz="1050" dirty="0">
                  <a:latin typeface="+mn-lt"/>
                </a:rPr>
                <a:t>Line width : </a:t>
              </a:r>
              <a:r>
                <a:rPr lang="en-US" altLang="ko-KR" sz="1050" dirty="0" smtClean="0">
                  <a:latin typeface="+mn-lt"/>
                </a:rPr>
                <a:t>2.6 </a:t>
              </a:r>
              <a:r>
                <a:rPr lang="en-US" altLang="ko-KR" sz="1050" dirty="0">
                  <a:latin typeface="+mn-lt"/>
                </a:rPr>
                <a:t>㎛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defRPr lang="ko-KR" altLang="en-US"/>
              </a:pPr>
              <a:r>
                <a:rPr lang="en-US" altLang="ko-KR" sz="1050" dirty="0">
                  <a:latin typeface="+mn-lt"/>
                </a:rPr>
                <a:t>Switch TFT : W/L = 3 ㎛/3 ㎛</a:t>
              </a:r>
              <a:endParaRPr lang="ko-KR" altLang="en-US" sz="1050" dirty="0">
                <a:latin typeface="+mn-lt"/>
              </a:endParaRPr>
            </a:p>
          </p:txBody>
        </p:sp>
      </p:grpSp>
      <p:grpSp>
        <p:nvGrpSpPr>
          <p:cNvPr id="18" name="그룹 12"/>
          <p:cNvGrpSpPr/>
          <p:nvPr/>
        </p:nvGrpSpPr>
        <p:grpSpPr>
          <a:xfrm>
            <a:off x="4807835" y="1084291"/>
            <a:ext cx="2016224" cy="3524900"/>
            <a:chOff x="4358600" y="975088"/>
            <a:chExt cx="2016224" cy="3524900"/>
          </a:xfrm>
        </p:grpSpPr>
        <p:pic>
          <p:nvPicPr>
            <p:cNvPr id="19" name="그림 13"/>
            <p:cNvPicPr>
              <a:picLocks noChangeAspect="1"/>
            </p:cNvPicPr>
            <p:nvPr/>
          </p:nvPicPr>
          <p:blipFill rotWithShape="1">
            <a:blip r:embed="rId3"/>
            <a:srcRect l="33460" t="16190" r="44490" b="38690"/>
            <a:stretch>
              <a:fillRect/>
            </a:stretch>
          </p:blipFill>
          <p:spPr>
            <a:xfrm>
              <a:off x="4358600" y="1405094"/>
              <a:ext cx="2016224" cy="3094894"/>
            </a:xfrm>
            <a:prstGeom prst="rect">
              <a:avLst/>
            </a:prstGeom>
          </p:spPr>
        </p:pic>
        <p:sp>
          <p:nvSpPr>
            <p:cNvPr id="20" name="TextBox 14"/>
            <p:cNvSpPr txBox="1"/>
            <p:nvPr/>
          </p:nvSpPr>
          <p:spPr>
            <a:xfrm>
              <a:off x="5087741" y="975088"/>
              <a:ext cx="59331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b="1">
                  <a:latin typeface="+mn-ea"/>
                  <a:ea typeface="+mn-ea"/>
                  <a:cs typeface="+mn-cs"/>
                </a:rPr>
                <a:t>V30</a:t>
              </a:r>
              <a:endParaRPr lang="ko-KR" altLang="en-US" b="1">
                <a:latin typeface="+mn-ea"/>
                <a:ea typeface="+mn-ea"/>
                <a:cs typeface="+mn-cs"/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75542" y="2002858"/>
            <a:ext cx="2410992" cy="24004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그림 19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850967" y="1858701"/>
            <a:ext cx="2271976" cy="2979756"/>
          </a:xfrm>
          <a:prstGeom prst="rect">
            <a:avLst/>
          </a:prstGeom>
        </p:spPr>
      </p:pic>
      <p:sp>
        <p:nvSpPr>
          <p:cNvPr id="23" name="타원 20"/>
          <p:cNvSpPr/>
          <p:nvPr/>
        </p:nvSpPr>
        <p:spPr>
          <a:xfrm>
            <a:off x="8121658" y="3983798"/>
            <a:ext cx="275073" cy="27507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24" name="직선 연결선 22"/>
          <p:cNvCxnSpPr/>
          <p:nvPr/>
        </p:nvCxnSpPr>
        <p:spPr>
          <a:xfrm>
            <a:off x="4675901" y="1084291"/>
            <a:ext cx="0" cy="4463872"/>
          </a:xfrm>
          <a:prstGeom prst="line">
            <a:avLst/>
          </a:prstGeom>
          <a:ln w="28575">
            <a:solidFill>
              <a:srgbClr val="0099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/>
          <p:cNvSpPr>
            <a:spLocks noChangeArrowheads="1"/>
          </p:cNvSpPr>
          <p:nvPr/>
        </p:nvSpPr>
        <p:spPr>
          <a:xfrm>
            <a:off x="66672" y="118373"/>
            <a:ext cx="621176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Samsung </a:t>
            </a: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Galaxy 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S5 vs. LG V30</a:t>
            </a:r>
          </a:p>
        </p:txBody>
      </p:sp>
      <p:sp>
        <p:nvSpPr>
          <p:cNvPr id="29" name="TextBox 6"/>
          <p:cNvSpPr txBox="1"/>
          <p:nvPr/>
        </p:nvSpPr>
        <p:spPr>
          <a:xfrm>
            <a:off x="4807835" y="4672933"/>
            <a:ext cx="297586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1050" dirty="0" smtClean="0">
                <a:latin typeface="+mn-lt"/>
              </a:rPr>
              <a:t>Sub-pixel </a:t>
            </a:r>
            <a:r>
              <a:rPr lang="en-US" altLang="ko-KR" sz="1050" dirty="0">
                <a:latin typeface="+mn-lt"/>
              </a:rPr>
              <a:t>Size : </a:t>
            </a:r>
            <a:r>
              <a:rPr lang="en-US" altLang="ko-KR" sz="1050" dirty="0" smtClean="0">
                <a:latin typeface="+mn-lt"/>
              </a:rPr>
              <a:t>93 </a:t>
            </a:r>
            <a:r>
              <a:rPr lang="en-US" altLang="ko-KR" sz="1050" dirty="0">
                <a:latin typeface="+mn-lt"/>
              </a:rPr>
              <a:t>㎛ x </a:t>
            </a:r>
            <a:r>
              <a:rPr lang="en-US" altLang="ko-KR" sz="1050" dirty="0" smtClean="0">
                <a:latin typeface="+mn-lt"/>
              </a:rPr>
              <a:t>47 </a:t>
            </a:r>
            <a:r>
              <a:rPr lang="en-US" altLang="ko-KR" sz="1050" dirty="0">
                <a:latin typeface="+mn-lt"/>
              </a:rPr>
              <a:t>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1050" dirty="0">
                <a:latin typeface="+mn-lt"/>
              </a:rPr>
              <a:t>Line width : </a:t>
            </a:r>
            <a:r>
              <a:rPr lang="en-US" altLang="ko-KR" sz="1050" dirty="0" smtClean="0">
                <a:latin typeface="+mn-lt"/>
              </a:rPr>
              <a:t>5 </a:t>
            </a:r>
            <a:r>
              <a:rPr lang="en-US" altLang="ko-KR" sz="1050" dirty="0">
                <a:latin typeface="+mn-lt"/>
              </a:rPr>
              <a:t>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1050" dirty="0">
                <a:latin typeface="+mn-lt"/>
              </a:rPr>
              <a:t>Switch TFT : W/L = </a:t>
            </a:r>
            <a:r>
              <a:rPr lang="en-US" altLang="ko-KR" sz="1050" dirty="0" smtClean="0">
                <a:latin typeface="+mn-lt"/>
              </a:rPr>
              <a:t>5 </a:t>
            </a:r>
            <a:r>
              <a:rPr lang="en-US" altLang="ko-KR" sz="1050" dirty="0">
                <a:latin typeface="+mn-lt"/>
              </a:rPr>
              <a:t>㎛</a:t>
            </a:r>
            <a:r>
              <a:rPr lang="en-US" altLang="ko-KR" sz="1050" dirty="0" smtClean="0">
                <a:latin typeface="+mn-lt"/>
              </a:rPr>
              <a:t>/5 </a:t>
            </a:r>
            <a:r>
              <a:rPr lang="en-US" altLang="ko-KR" sz="1050" dirty="0">
                <a:latin typeface="+mn-lt"/>
              </a:rPr>
              <a:t>㎛</a:t>
            </a:r>
            <a:endParaRPr lang="ko-KR" altLang="en-US" sz="105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540" y="5744773"/>
            <a:ext cx="831692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>
                <a:latin typeface="Arial"/>
                <a:ea typeface="+mn-ea"/>
                <a:cs typeface="Arial"/>
              </a:rPr>
              <a:t>One transistor is added to see that the V30 is larger than the Galaxy S5.</a:t>
            </a:r>
            <a:endParaRPr lang="ko-KR" altLang="en-US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>
          <a:xfrm>
            <a:off x="66674" y="118373"/>
            <a:ext cx="232146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Conclusion</a:t>
            </a:r>
            <a:endParaRPr lang="ko-KR" altLang="en-US" sz="3200" b="1" dirty="0">
              <a:solidFill>
                <a:schemeClr val="bg1"/>
              </a:solidFill>
              <a:latin typeface="+mj-lt"/>
              <a:ea typeface="HY견고딕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43940" y="1441884"/>
            <a:ext cx="7164464" cy="1611245"/>
            <a:chOff x="1856614" y="1596774"/>
            <a:chExt cx="5396216" cy="1611245"/>
          </a:xfrm>
        </p:grpSpPr>
        <p:grpSp>
          <p:nvGrpSpPr>
            <p:cNvPr id="3" name="그룹 8"/>
            <p:cNvGrpSpPr/>
            <p:nvPr/>
          </p:nvGrpSpPr>
          <p:grpSpPr>
            <a:xfrm>
              <a:off x="1856614" y="1596774"/>
              <a:ext cx="5396215" cy="1611245"/>
              <a:chOff x="437197" y="3377650"/>
              <a:chExt cx="4638858" cy="1469678"/>
            </a:xfrm>
          </p:grpSpPr>
          <p:pic>
            <p:nvPicPr>
              <p:cNvPr id="4" name="그림 9"/>
              <p:cNvPicPr>
                <a:picLocks noChangeAspect="1"/>
              </p:cNvPicPr>
              <p:nvPr/>
            </p:nvPicPr>
            <p:blipFill rotWithShape="1">
              <a:blip r:embed="rId2"/>
              <a:srcRect l="11770" t="20480" r="9790" b="53440"/>
              <a:stretch>
                <a:fillRect/>
              </a:stretch>
            </p:blipFill>
            <p:spPr>
              <a:xfrm>
                <a:off x="755576" y="3573016"/>
                <a:ext cx="4320480" cy="1008113"/>
              </a:xfrm>
              <a:prstGeom prst="rect">
                <a:avLst/>
              </a:prstGeom>
            </p:spPr>
          </p:pic>
          <p:sp>
            <p:nvSpPr>
              <p:cNvPr id="5" name="TextBox 10"/>
              <p:cNvSpPr txBox="1"/>
              <p:nvPr/>
            </p:nvSpPr>
            <p:spPr>
              <a:xfrm rot="16200000">
                <a:off x="-45605" y="3860452"/>
                <a:ext cx="1276784" cy="31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>
                    <a:latin typeface="맑은 고딕"/>
                    <a:ea typeface="맑은 고딕"/>
                    <a:cs typeface="맑은 고딕"/>
                  </a:rPr>
                  <a:t>Current (A)</a:t>
                </a:r>
                <a:endParaRPr lang="ko-KR" altLang="en-US">
                  <a:latin typeface="맑은 고딕"/>
                  <a:ea typeface="맑은 고딕"/>
                </a:endParaRPr>
              </a:p>
            </p:txBody>
          </p:sp>
          <p:sp>
            <p:nvSpPr>
              <p:cNvPr id="6" name="TextBox 11"/>
              <p:cNvSpPr txBox="1"/>
              <p:nvPr/>
            </p:nvSpPr>
            <p:spPr>
              <a:xfrm>
                <a:off x="2477231" y="4575075"/>
                <a:ext cx="866996" cy="272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1400" b="1">
                    <a:latin typeface="+mn-ea"/>
                    <a:ea typeface="+mn-ea"/>
                    <a:cs typeface="+mn-cs"/>
                  </a:rPr>
                  <a:t>Time (s)</a:t>
                </a:r>
                <a:endParaRPr lang="ko-KR" altLang="en-US" sz="1400" b="1"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7" name="타원 15"/>
            <p:cNvSpPr/>
            <p:nvPr/>
          </p:nvSpPr>
          <p:spPr>
            <a:xfrm>
              <a:off x="3095836" y="2276872"/>
              <a:ext cx="323918" cy="323918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" name="타원 23"/>
            <p:cNvSpPr/>
            <p:nvPr/>
          </p:nvSpPr>
          <p:spPr>
            <a:xfrm>
              <a:off x="4968162" y="2276990"/>
              <a:ext cx="323918" cy="323918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3568" y="3284984"/>
            <a:ext cx="80288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>
                <a:latin typeface="Arial"/>
                <a:ea typeface="+mn-ea"/>
                <a:cs typeface="Arial"/>
              </a:rPr>
              <a:t>The LG V30 has increased in size due to the addition of one transistor compared to the Samsung Galaxy S5, and thus the aperture ratio has been reduced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>
                <a:latin typeface="Arial"/>
                <a:ea typeface="+mn-ea"/>
                <a:cs typeface="Arial"/>
              </a:rPr>
              <a:t>However, the addition of a transistor makes the OLED current change more stable.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2687910"/>
            <a:ext cx="7772400" cy="1470025"/>
          </a:xfrm>
        </p:spPr>
        <p:txBody>
          <a:bodyPr/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907704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236296" y="-6077"/>
            <a:ext cx="1907704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9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>
          <a:xfrm>
            <a:off x="66675" y="118373"/>
            <a:ext cx="1930144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Contents</a:t>
            </a:r>
            <a:endParaRPr lang="en-US" altLang="ko-KR" sz="3200" b="1" dirty="0">
              <a:solidFill>
                <a:schemeClr val="bg1"/>
              </a:solidFill>
              <a:latin typeface="+mj-lt"/>
              <a:ea typeface="HY견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54082"/>
            <a:ext cx="774086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 smtClean="0">
                <a:latin typeface="Arial"/>
                <a:ea typeface="+mn-ea"/>
                <a:cs typeface="Arial"/>
              </a:rPr>
              <a:t>Comparison of Samsung Galaxy S5 and LG V30 phones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ko-KR" altLang="en-US" dirty="0" smtClean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 smtClean="0">
                <a:latin typeface="Arial"/>
                <a:ea typeface="+mn-ea"/>
                <a:cs typeface="Arial"/>
              </a:rPr>
              <a:t>LG V30</a:t>
            </a:r>
            <a:r>
              <a:rPr lang="ko-KR" altLang="en-US" dirty="0" smtClean="0">
                <a:latin typeface="Arial"/>
                <a:ea typeface="+mn-ea"/>
                <a:cs typeface="Arial"/>
              </a:rPr>
              <a:t> 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Decomposition</a:t>
            </a:r>
            <a:endParaRPr lang="ko-KR" altLang="en-US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>
                <a:latin typeface="Arial"/>
                <a:ea typeface="+mn-ea"/>
                <a:cs typeface="Arial"/>
              </a:rPr>
              <a:t>LG</a:t>
            </a:r>
            <a:r>
              <a:rPr lang="ko-KR" altLang="en-US" dirty="0">
                <a:latin typeface="Arial"/>
                <a:ea typeface="+mn-ea"/>
                <a:cs typeface="Arial"/>
              </a:rPr>
              <a:t> </a:t>
            </a:r>
            <a:r>
              <a:rPr lang="en-US" altLang="ko-KR" dirty="0">
                <a:latin typeface="Arial"/>
                <a:ea typeface="+mn-ea"/>
                <a:cs typeface="Arial"/>
              </a:rPr>
              <a:t>V30</a:t>
            </a:r>
            <a:r>
              <a:rPr lang="ko-KR" altLang="en-US" dirty="0">
                <a:latin typeface="Arial"/>
                <a:ea typeface="+mn-ea"/>
                <a:cs typeface="Arial"/>
              </a:rPr>
              <a:t> </a:t>
            </a:r>
            <a:r>
              <a:rPr lang="en-US" altLang="ko-KR" dirty="0">
                <a:latin typeface="Arial"/>
                <a:ea typeface="+mn-ea"/>
                <a:cs typeface="Arial"/>
              </a:rPr>
              <a:t>Pixel Circuit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 smtClean="0">
                <a:latin typeface="Arial"/>
                <a:ea typeface="+mn-ea"/>
                <a:cs typeface="Arial"/>
              </a:rPr>
              <a:t>Samsung</a:t>
            </a:r>
            <a:r>
              <a:rPr lang="ko-KR" altLang="en-US" dirty="0" smtClean="0">
                <a:latin typeface="Arial"/>
                <a:ea typeface="+mn-ea"/>
                <a:cs typeface="Arial"/>
              </a:rPr>
              <a:t> 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Galaxy S5</a:t>
            </a:r>
            <a:r>
              <a:rPr lang="ko-KR" altLang="en-US" dirty="0" smtClean="0">
                <a:latin typeface="Arial"/>
                <a:ea typeface="+mn-ea"/>
                <a:cs typeface="Arial"/>
              </a:rPr>
              <a:t> 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vs. </a:t>
            </a:r>
            <a:r>
              <a:rPr lang="en-US" altLang="ko-KR" dirty="0">
                <a:latin typeface="Arial"/>
                <a:ea typeface="+mn-ea"/>
                <a:cs typeface="Arial"/>
              </a:rPr>
              <a:t>LG</a:t>
            </a:r>
            <a:r>
              <a:rPr lang="ko-KR" altLang="en-US" dirty="0">
                <a:latin typeface="Arial"/>
                <a:ea typeface="+mn-ea"/>
                <a:cs typeface="Arial"/>
              </a:rPr>
              <a:t> 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V30</a:t>
            </a:r>
            <a:r>
              <a:rPr lang="ko-KR" altLang="en-US" dirty="0" smtClean="0">
                <a:latin typeface="Arial"/>
                <a:ea typeface="+mn-ea"/>
                <a:cs typeface="Arial"/>
              </a:rPr>
              <a:t> </a:t>
            </a:r>
            <a:r>
              <a:rPr lang="en-US" altLang="ko-KR" dirty="0">
                <a:latin typeface="Arial"/>
                <a:ea typeface="+mn-ea"/>
                <a:cs typeface="Arial"/>
              </a:rPr>
              <a:t>Pixel Circuit Simulation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 smtClean="0">
                <a:latin typeface="Arial"/>
                <a:ea typeface="+mn-ea"/>
                <a:cs typeface="Arial"/>
              </a:rPr>
              <a:t>Conclusion</a:t>
            </a:r>
            <a:endParaRPr lang="ko-KR" altLang="en-US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3"/>
          <p:cNvSpPr>
            <a:spLocks noChangeArrowheads="1"/>
          </p:cNvSpPr>
          <p:nvPr/>
        </p:nvSpPr>
        <p:spPr>
          <a:xfrm>
            <a:off x="66675" y="118373"/>
            <a:ext cx="6168484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Samsung Galaxy S5 vs. LG V30</a:t>
            </a:r>
            <a:endParaRPr lang="ko-KR" altLang="en-US" sz="3200" b="1" dirty="0">
              <a:solidFill>
                <a:schemeClr val="bg1"/>
              </a:solidFill>
              <a:latin typeface="+mj-lt"/>
              <a:ea typeface="HY견고딕"/>
            </a:endParaRPr>
          </a:p>
        </p:txBody>
      </p:sp>
      <p:sp>
        <p:nvSpPr>
          <p:cNvPr id="524" name="Line 2"/>
          <p:cNvSpPr>
            <a:spLocks noChangeShapeType="1"/>
          </p:cNvSpPr>
          <p:nvPr/>
        </p:nvSpPr>
        <p:spPr>
          <a:xfrm>
            <a:off x="0" y="6565900"/>
            <a:ext cx="9144000" cy="0"/>
          </a:xfrm>
          <a:prstGeom prst="line">
            <a:avLst/>
          </a:prstGeom>
          <a:noFill/>
          <a:ln w="9525">
            <a:solidFill>
              <a:srgbClr val="969696"/>
            </a:solidFill>
            <a:prstDash val="dash"/>
            <a:round/>
          </a:ln>
          <a:effectLst/>
        </p:spPr>
        <p:txBody>
          <a:bodyPr wrap="none" anchor="ctr"/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r="11311" b="8524"/>
          <a:stretch/>
        </p:blipFill>
        <p:spPr bwMode="auto">
          <a:xfrm>
            <a:off x="899592" y="1176296"/>
            <a:ext cx="1836239" cy="254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00413"/>
              </p:ext>
            </p:extLst>
          </p:nvPr>
        </p:nvGraphicFramePr>
        <p:xfrm>
          <a:off x="4200159" y="1287385"/>
          <a:ext cx="4644516" cy="2357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80053"/>
                <a:gridCol w="2364463"/>
              </a:tblGrid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Model</a:t>
                      </a:r>
                      <a:endParaRPr lang="ko-KR" altLang="en-US" b="1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/>
                        <a:t>Galaxy S5</a:t>
                      </a:r>
                      <a:endParaRPr lang="ko-KR" altLang="en-US" b="0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Screen </a:t>
                      </a:r>
                      <a:r>
                        <a:rPr lang="en-US" altLang="ko-KR" b="1" dirty="0"/>
                        <a:t>Size</a:t>
                      </a:r>
                      <a:endParaRPr lang="ko-KR" altLang="en-US" b="1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/>
                        <a:t>5.1 </a:t>
                      </a:r>
                      <a:r>
                        <a:rPr lang="en-US" altLang="ko-KR" b="0" dirty="0"/>
                        <a:t>inches</a:t>
                      </a:r>
                      <a:endParaRPr lang="ko-KR" altLang="en-US" b="0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Density</a:t>
                      </a:r>
                      <a:endParaRPr lang="ko-KR" altLang="en-US" b="1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432 </a:t>
                      </a:r>
                      <a:r>
                        <a:rPr lang="en-US" altLang="ko-KR" dirty="0" err="1" smtClean="0"/>
                        <a:t>ppi</a:t>
                      </a:r>
                      <a:endParaRPr lang="ko-KR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Resolution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1920 x 1080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Display Type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AMOLED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82" y="3933056"/>
            <a:ext cx="1297179" cy="24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984219"/>
              </p:ext>
            </p:extLst>
          </p:nvPr>
        </p:nvGraphicFramePr>
        <p:xfrm>
          <a:off x="4175956" y="3951680"/>
          <a:ext cx="4644516" cy="2357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80053"/>
                <a:gridCol w="2364463"/>
              </a:tblGrid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Model</a:t>
                      </a:r>
                      <a:endParaRPr lang="ko-KR" altLang="en-US" b="1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/>
                        <a:t>V30</a:t>
                      </a:r>
                      <a:endParaRPr lang="ko-KR" altLang="en-US" b="0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Screen </a:t>
                      </a:r>
                      <a:r>
                        <a:rPr lang="en-US" altLang="ko-KR" b="1" dirty="0"/>
                        <a:t>Size</a:t>
                      </a:r>
                      <a:endParaRPr lang="ko-KR" altLang="en-US" b="1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/>
                        <a:t>6.0 </a:t>
                      </a:r>
                      <a:r>
                        <a:rPr lang="en-US" altLang="ko-KR" b="0" dirty="0"/>
                        <a:t>inches</a:t>
                      </a:r>
                      <a:endParaRPr lang="ko-KR" altLang="en-US" b="0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Density</a:t>
                      </a:r>
                      <a:endParaRPr lang="ko-KR" altLang="en-US" b="1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537 </a:t>
                      </a:r>
                      <a:r>
                        <a:rPr lang="en-US" altLang="ko-KR" dirty="0" err="1" smtClean="0"/>
                        <a:t>ppi</a:t>
                      </a:r>
                      <a:endParaRPr lang="ko-KR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Resolution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2880</a:t>
                      </a:r>
                      <a:r>
                        <a:rPr lang="en-US" altLang="ko-KR" baseline="0" dirty="0" smtClean="0"/>
                        <a:t> x 1440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7152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Display Type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AMOLED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3"/>
          <p:cNvSpPr>
            <a:spLocks noChangeArrowheads="1"/>
          </p:cNvSpPr>
          <p:nvPr/>
        </p:nvSpPr>
        <p:spPr>
          <a:xfrm>
            <a:off x="66674" y="118373"/>
            <a:ext cx="51297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LG V30</a:t>
            </a:r>
            <a:r>
              <a:rPr lang="ko-KR" altLang="en-US" sz="3200" b="1" dirty="0">
                <a:solidFill>
                  <a:schemeClr val="bg1"/>
                </a:solidFill>
                <a:latin typeface="+mj-lt"/>
                <a:ea typeface="HY견고딕"/>
              </a:rPr>
              <a:t> </a:t>
            </a: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- Decomposition </a:t>
            </a:r>
            <a:endParaRPr lang="en-US" altLang="ko-KR" sz="3200" b="1" dirty="0">
              <a:solidFill>
                <a:schemeClr val="bg1"/>
              </a:solidFill>
              <a:latin typeface="+mj-lt"/>
              <a:ea typeface="HY견고딕"/>
            </a:endParaRPr>
          </a:p>
        </p:txBody>
      </p:sp>
      <p:sp>
        <p:nvSpPr>
          <p:cNvPr id="524" name="Line 2"/>
          <p:cNvSpPr>
            <a:spLocks noChangeShapeType="1"/>
          </p:cNvSpPr>
          <p:nvPr/>
        </p:nvSpPr>
        <p:spPr>
          <a:xfrm>
            <a:off x="0" y="6565900"/>
            <a:ext cx="9144000" cy="0"/>
          </a:xfrm>
          <a:prstGeom prst="line">
            <a:avLst/>
          </a:prstGeom>
          <a:noFill/>
          <a:ln w="9525">
            <a:solidFill>
              <a:srgbClr val="969696"/>
            </a:solidFill>
            <a:prstDash val="dash"/>
            <a:round/>
          </a:ln>
          <a:effectLst/>
        </p:spPr>
        <p:txBody>
          <a:bodyPr wrap="none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81448" y="5013176"/>
            <a:ext cx="764926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dirty="0">
                <a:latin typeface="Arial"/>
                <a:ea typeface="+mn-ea"/>
                <a:cs typeface="Arial"/>
              </a:rPr>
              <a:t>The center part of the rightmost panel shown in the photograph was cut out and magnified with a microscope, and the pixel circuit part was analyzed to simulate it</a:t>
            </a:r>
            <a:r>
              <a:rPr lang="en-US" altLang="ko-KR" dirty="0" smtClean="0">
                <a:latin typeface="Arial"/>
                <a:ea typeface="+mn-ea"/>
                <a:cs typeface="Arial"/>
              </a:rPr>
              <a:t>.</a:t>
            </a:r>
          </a:p>
        </p:txBody>
      </p:sp>
      <p:pic>
        <p:nvPicPr>
          <p:cNvPr id="525" name="그림 3"/>
          <p:cNvPicPr>
            <a:picLocks noChangeAspect="1"/>
          </p:cNvPicPr>
          <p:nvPr/>
        </p:nvPicPr>
        <p:blipFill rotWithShape="1">
          <a:blip r:embed="rId2"/>
          <a:srcRect l="4850" t="8930" b="8930"/>
          <a:stretch>
            <a:fillRect/>
          </a:stretch>
        </p:blipFill>
        <p:spPr>
          <a:xfrm>
            <a:off x="363055" y="1268760"/>
            <a:ext cx="4980760" cy="2916324"/>
          </a:xfrm>
          <a:prstGeom prst="rect">
            <a:avLst/>
          </a:prstGeom>
        </p:spPr>
      </p:pic>
      <p:pic>
        <p:nvPicPr>
          <p:cNvPr id="526" name="그림 7" descr="벽, 실내, 욕실, 앉아있는이(가) 표시된 사진  높은 신뢰도로 생성된 설명"/>
          <p:cNvPicPr>
            <a:picLocks noChangeAspect="1"/>
          </p:cNvPicPr>
          <p:nvPr/>
        </p:nvPicPr>
        <p:blipFill rotWithShape="1">
          <a:blip r:embed="rId3"/>
          <a:srcRect l="9840" r="10630"/>
          <a:stretch>
            <a:fillRect/>
          </a:stretch>
        </p:blipFill>
        <p:spPr>
          <a:xfrm>
            <a:off x="5511627" y="1279468"/>
            <a:ext cx="3344849" cy="2905615"/>
          </a:xfrm>
          <a:prstGeom prst="rect">
            <a:avLst/>
          </a:prstGeom>
        </p:spPr>
      </p:pic>
      <p:cxnSp>
        <p:nvCxnSpPr>
          <p:cNvPr id="527" name="직선 화살표 연결선 32"/>
          <p:cNvCxnSpPr>
            <a:endCxn id="528" idx="1"/>
          </p:cNvCxnSpPr>
          <p:nvPr/>
        </p:nvCxnSpPr>
        <p:spPr>
          <a:xfrm rot="5400000">
            <a:off x="7429647" y="4138778"/>
            <a:ext cx="1165339" cy="105823"/>
          </a:xfrm>
          <a:prstGeom prst="straightConnector1">
            <a:avLst/>
          </a:prstGeom>
          <a:ln>
            <a:solidFill>
              <a:srgbClr val="00666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34"/>
          <p:cNvSpPr txBox="1"/>
          <p:nvPr/>
        </p:nvSpPr>
        <p:spPr>
          <a:xfrm>
            <a:off x="7959405" y="4643554"/>
            <a:ext cx="54261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100" b="1">
                <a:solidFill>
                  <a:srgbClr val="006666"/>
                </a:solidFill>
              </a:rPr>
              <a:t>Panel</a:t>
            </a:r>
            <a:endParaRPr lang="ko-KR" altLang="en-US" sz="1100" b="1">
              <a:solidFill>
                <a:srgbClr val="006666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_x495142720"/>
          <p:cNvSpPr>
            <a:spLocks noChangeArrowheads="1"/>
          </p:cNvSpPr>
          <p:nvPr/>
        </p:nvSpPr>
        <p:spPr bwMode="auto">
          <a:xfrm>
            <a:off x="7345176" y="2595953"/>
            <a:ext cx="1511300" cy="261938"/>
          </a:xfrm>
          <a:prstGeom prst="rect">
            <a:avLst/>
          </a:prstGeom>
          <a:solidFill>
            <a:srgbClr val="C0504D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39852" y="43291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>
          <a:xfrm>
            <a:off x="66675" y="118373"/>
            <a:ext cx="52163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LG</a:t>
            </a:r>
            <a:r>
              <a:rPr lang="ko-KR" altLang="en-US" sz="3200" b="1" dirty="0">
                <a:solidFill>
                  <a:schemeClr val="bg1"/>
                </a:solidFill>
                <a:latin typeface="+mj-lt"/>
                <a:ea typeface="HY견고딕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V30 </a:t>
            </a: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- </a:t>
            </a:r>
            <a:r>
              <a:rPr lang="en-US" altLang="ko-KR" sz="3200" dirty="0" err="1" smtClean="0">
                <a:solidFill>
                  <a:schemeClr val="bg1"/>
                </a:solidFill>
                <a:latin typeface="HY견고딕"/>
                <a:ea typeface="HY견고딕"/>
              </a:rPr>
              <a:t>Decapsulation</a:t>
            </a:r>
            <a:endParaRPr lang="en-US" altLang="ko-KR" sz="3200" dirty="0">
              <a:solidFill>
                <a:schemeClr val="bg1"/>
              </a:solidFill>
              <a:latin typeface="HY견고딕"/>
              <a:ea typeface="HY견고딕"/>
            </a:endParaRPr>
          </a:p>
        </p:txBody>
      </p:sp>
      <p:pic>
        <p:nvPicPr>
          <p:cNvPr id="15" name="그림 5" descr="컵, 실내, 테이블, 유리이(가) 표시된 사진  매우 높은 신뢰도로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8212" y="2267580"/>
            <a:ext cx="3168352" cy="1782198"/>
          </a:xfrm>
          <a:prstGeom prst="rect">
            <a:avLst/>
          </a:prstGeom>
        </p:spPr>
      </p:pic>
      <p:cxnSp>
        <p:nvCxnSpPr>
          <p:cNvPr id="16" name="직선 화살표 연결선 13"/>
          <p:cNvCxnSpPr/>
          <p:nvPr/>
        </p:nvCxnSpPr>
        <p:spPr>
          <a:xfrm flipH="1">
            <a:off x="1590380" y="1907540"/>
            <a:ext cx="72008" cy="1080120"/>
          </a:xfrm>
          <a:prstGeom prst="straightConnector1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1176334" y="1612461"/>
            <a:ext cx="972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b="1" dirty="0" err="1">
                <a:solidFill>
                  <a:srgbClr val="009999"/>
                </a:solidFill>
                <a:latin typeface="+mn-lt"/>
              </a:rPr>
              <a:t>Aceton</a:t>
            </a:r>
            <a:endParaRPr lang="ko-KR" altLang="en-US" b="1" dirty="0">
              <a:solidFill>
                <a:srgbClr val="009999"/>
              </a:solidFill>
              <a:latin typeface="+mn-lt"/>
            </a:endParaRPr>
          </a:p>
        </p:txBody>
      </p:sp>
      <p:pic>
        <p:nvPicPr>
          <p:cNvPr id="18" name="그림 16" descr="벽이(가) 표시된 사진  높은 신뢰도로 생성된 설명"/>
          <p:cNvPicPr>
            <a:picLocks noChangeAspect="1"/>
          </p:cNvPicPr>
          <p:nvPr/>
        </p:nvPicPr>
        <p:blipFill rotWithShape="1">
          <a:blip r:embed="rId3"/>
          <a:srcRect l="36610" t="37400" r="40550" b="38800"/>
          <a:stretch>
            <a:fillRect/>
          </a:stretch>
        </p:blipFill>
        <p:spPr>
          <a:xfrm rot="10800000">
            <a:off x="3927450" y="2990042"/>
            <a:ext cx="2329843" cy="1365770"/>
          </a:xfrm>
          <a:prstGeom prst="rect">
            <a:avLst/>
          </a:prstGeom>
        </p:spPr>
      </p:pic>
      <p:pic>
        <p:nvPicPr>
          <p:cNvPr id="19" name="그림 17"/>
          <p:cNvPicPr>
            <a:picLocks noChangeAspect="1"/>
          </p:cNvPicPr>
          <p:nvPr/>
        </p:nvPicPr>
        <p:blipFill rotWithShape="1">
          <a:blip r:embed="rId4"/>
          <a:srcRect l="35300" t="33200" r="42650" b="42530"/>
          <a:stretch>
            <a:fillRect/>
          </a:stretch>
        </p:blipFill>
        <p:spPr>
          <a:xfrm rot="10800000">
            <a:off x="3923928" y="1115452"/>
            <a:ext cx="2212093" cy="1369394"/>
          </a:xfrm>
          <a:prstGeom prst="rect">
            <a:avLst/>
          </a:prstGeom>
        </p:spPr>
      </p:pic>
      <p:sp>
        <p:nvSpPr>
          <p:cNvPr id="20" name="TextBox 18"/>
          <p:cNvSpPr txBox="1"/>
          <p:nvPr/>
        </p:nvSpPr>
        <p:spPr>
          <a:xfrm>
            <a:off x="4716914" y="2478803"/>
            <a:ext cx="7686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>
                <a:latin typeface="+mn-lt"/>
              </a:rPr>
              <a:t>Front</a:t>
            </a:r>
            <a:endParaRPr lang="ko-KR" altLang="en-US" b="1" dirty="0">
              <a:latin typeface="+mn-lt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4716914" y="4355812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>
                <a:latin typeface="+mn-lt"/>
              </a:rPr>
              <a:t>Back</a:t>
            </a:r>
            <a:endParaRPr lang="ko-KR" altLang="en-US" b="1" dirty="0">
              <a:latin typeface="+mn-lt"/>
            </a:endParaRPr>
          </a:p>
        </p:txBody>
      </p:sp>
      <p:sp>
        <p:nvSpPr>
          <p:cNvPr id="22" name="화살표: 오른쪽 20"/>
          <p:cNvSpPr/>
          <p:nvPr/>
        </p:nvSpPr>
        <p:spPr>
          <a:xfrm>
            <a:off x="3439937" y="2557857"/>
            <a:ext cx="271442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23" name="그림 23"/>
          <p:cNvPicPr>
            <a:picLocks noChangeAspect="1"/>
          </p:cNvPicPr>
          <p:nvPr/>
        </p:nvPicPr>
        <p:blipFill rotWithShape="1">
          <a:blip r:embed="rId5"/>
          <a:srcRect l="29000" t="31330" r="39500" b="35070"/>
          <a:stretch>
            <a:fillRect/>
          </a:stretch>
        </p:blipFill>
        <p:spPr>
          <a:xfrm rot="5400000">
            <a:off x="6510216" y="1961714"/>
            <a:ext cx="2954738" cy="1772842"/>
          </a:xfrm>
          <a:prstGeom prst="rect">
            <a:avLst/>
          </a:prstGeom>
        </p:spPr>
      </p:pic>
      <p:sp>
        <p:nvSpPr>
          <p:cNvPr id="24" name="화살표: 오른쪽 20"/>
          <p:cNvSpPr/>
          <p:nvPr/>
        </p:nvSpPr>
        <p:spPr>
          <a:xfrm>
            <a:off x="6492305" y="2551901"/>
            <a:ext cx="358159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" name="TextBox 50"/>
          <p:cNvSpPr txBox="1"/>
          <p:nvPr/>
        </p:nvSpPr>
        <p:spPr>
          <a:xfrm>
            <a:off x="7118597" y="4355812"/>
            <a:ext cx="17379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b="1">
                <a:latin typeface="+mn-lt"/>
              </a:rPr>
              <a:t>Decapsulation</a:t>
            </a:r>
            <a:endParaRPr lang="ko-KR" altLang="en-US" b="1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136" y="4689140"/>
            <a:ext cx="82089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sz="1600" dirty="0">
                <a:latin typeface="Arial"/>
                <a:ea typeface="+mn-ea"/>
                <a:cs typeface="Arial"/>
              </a:rPr>
              <a:t>In order to confirm the circuit, it is necessary to remove the protective film. Therefore, the cut panel is put in the acetone until a gap is formed in the acetone</a:t>
            </a:r>
            <a:r>
              <a:rPr lang="en-US" altLang="ko-KR" sz="1600" dirty="0" smtClean="0">
                <a:latin typeface="Arial"/>
                <a:ea typeface="+mn-ea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en-US" altLang="ko-KR" sz="1600" dirty="0" smtClean="0">
              <a:latin typeface="Arial"/>
              <a:ea typeface="+mn-ea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en-US" altLang="ko-KR" sz="1600" dirty="0">
                <a:latin typeface="Arial"/>
                <a:ea typeface="+mn-ea"/>
                <a:cs typeface="Arial"/>
              </a:rPr>
              <a:t>The gap between the PI substrate and the protective film was separated using a </a:t>
            </a:r>
            <a:r>
              <a:rPr lang="en-US" altLang="ko-KR" sz="1600" dirty="0" smtClean="0">
                <a:latin typeface="Arial"/>
                <a:ea typeface="+mn-ea"/>
                <a:cs typeface="Arial"/>
              </a:rPr>
              <a:t>tweeter.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14"/>
          <p:cNvGrpSpPr/>
          <p:nvPr/>
        </p:nvGrpSpPr>
        <p:grpSpPr>
          <a:xfrm rot="10800000" flipV="1">
            <a:off x="190651" y="1503191"/>
            <a:ext cx="8521808" cy="1410412"/>
            <a:chOff x="-1286921" y="1061373"/>
            <a:chExt cx="23901388" cy="3960447"/>
          </a:xfrm>
        </p:grpSpPr>
        <p:grpSp>
          <p:nvGrpSpPr>
            <p:cNvPr id="6" name="그룹 11"/>
            <p:cNvGrpSpPr/>
            <p:nvPr/>
          </p:nvGrpSpPr>
          <p:grpSpPr>
            <a:xfrm rot="21600000">
              <a:off x="3137822" y="1061373"/>
              <a:ext cx="19476644" cy="3960447"/>
              <a:chOff x="-5184576" y="1484781"/>
              <a:chExt cx="19476644" cy="3960446"/>
            </a:xfrm>
          </p:grpSpPr>
          <p:pic>
            <p:nvPicPr>
              <p:cNvPr id="7" name="그림 10" descr="전자기기, 회로이(가) 표시된 사진  매우 높은 신뢰도로 생성된 설명"/>
              <p:cNvPicPr>
                <a:picLocks noChangeAspect="1"/>
              </p:cNvPicPr>
              <p:nvPr/>
            </p:nvPicPr>
            <p:blipFill rotWithShape="1">
              <a:blip r:embed="rId2"/>
              <a:srcRect t="25450" b="16800"/>
              <a:stretch>
                <a:fillRect/>
              </a:stretch>
            </p:blipFill>
            <p:spPr>
              <a:xfrm rot="10800000">
                <a:off x="-5184576" y="1484781"/>
                <a:ext cx="9144000" cy="3960445"/>
              </a:xfrm>
              <a:prstGeom prst="rect">
                <a:avLst/>
              </a:prstGeom>
            </p:spPr>
          </p:pic>
          <p:grpSp>
            <p:nvGrpSpPr>
              <p:cNvPr id="8" name="그룹 8"/>
              <p:cNvGrpSpPr/>
              <p:nvPr/>
            </p:nvGrpSpPr>
            <p:grpSpPr>
              <a:xfrm rot="21600000">
                <a:off x="2267748" y="1484784"/>
                <a:ext cx="12024320" cy="3960443"/>
                <a:chOff x="-4212976" y="1484781"/>
                <a:chExt cx="12024320" cy="3960443"/>
              </a:xfrm>
            </p:grpSpPr>
            <p:pic>
              <p:nvPicPr>
                <p:cNvPr id="9" name="그림 7" descr="전자기기, 회로이(가) 표시된 사진  매우 높은 신뢰도로 생성된 설명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9100" b="3150"/>
                <a:stretch>
                  <a:fillRect/>
                </a:stretch>
              </p:blipFill>
              <p:spPr>
                <a:xfrm rot="10800000">
                  <a:off x="-1332656" y="1484781"/>
                  <a:ext cx="9144000" cy="3960443"/>
                </a:xfrm>
                <a:prstGeom prst="rect">
                  <a:avLst/>
                </a:prstGeom>
              </p:spPr>
            </p:pic>
            <p:pic>
              <p:nvPicPr>
                <p:cNvPr id="10" name="그림 5" descr="회로, 전자기기이(가) 표시된 사진  매우 높은 신뢰도로 생성된 설명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35300" b="6950"/>
                <a:stretch>
                  <a:fillRect/>
                </a:stretch>
              </p:blipFill>
              <p:spPr>
                <a:xfrm rot="10800000">
                  <a:off x="-4212976" y="1484784"/>
                  <a:ext cx="9144000" cy="396044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그림 13" descr="전자기기, 회로이(가) 표시된 사진  매우 높은 신뢰도로 생성된 설명"/>
            <p:cNvPicPr>
              <a:picLocks noChangeAspect="1"/>
            </p:cNvPicPr>
            <p:nvPr/>
          </p:nvPicPr>
          <p:blipFill rotWithShape="1">
            <a:blip r:embed="rId5"/>
            <a:srcRect t="41750" r="18310" b="840"/>
            <a:stretch>
              <a:fillRect/>
            </a:stretch>
          </p:blipFill>
          <p:spPr>
            <a:xfrm rot="10800000">
              <a:off x="-1286921" y="1084838"/>
              <a:ext cx="7469498" cy="3936982"/>
            </a:xfrm>
            <a:prstGeom prst="rect">
              <a:avLst/>
            </a:prstGeom>
          </p:spPr>
        </p:pic>
      </p:grpSp>
      <p:cxnSp>
        <p:nvCxnSpPr>
          <p:cNvPr id="12" name="직선 연결선 6"/>
          <p:cNvCxnSpPr/>
          <p:nvPr/>
        </p:nvCxnSpPr>
        <p:spPr>
          <a:xfrm rot="5400000">
            <a:off x="568652" y="2170244"/>
            <a:ext cx="1697707" cy="27716"/>
          </a:xfrm>
          <a:prstGeom prst="line">
            <a:avLst/>
          </a:prstGeom>
          <a:ln w="28575" cap="flat" cmpd="sng" algn="ctr">
            <a:solidFill>
              <a:srgbClr val="006666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9"/>
          <p:cNvSpPr txBox="1"/>
          <p:nvPr/>
        </p:nvSpPr>
        <p:spPr>
          <a:xfrm>
            <a:off x="265177" y="1196752"/>
            <a:ext cx="1066463" cy="276999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 dirty="0">
                <a:solidFill>
                  <a:schemeClr val="bg1"/>
                </a:solidFill>
              </a:rPr>
              <a:t>Pixel </a:t>
            </a:r>
            <a:r>
              <a:rPr lang="en-US" altLang="ko-KR" sz="1200" b="1" dirty="0" smtClean="0">
                <a:solidFill>
                  <a:schemeClr val="bg1"/>
                </a:solidFill>
              </a:rPr>
              <a:t>Circuit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218"/>
          <p:cNvSpPr txBox="1"/>
          <p:nvPr/>
        </p:nvSpPr>
        <p:spPr>
          <a:xfrm>
            <a:off x="2375756" y="1196752"/>
            <a:ext cx="1471184" cy="268193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>
                <a:solidFill>
                  <a:schemeClr val="bg1"/>
                </a:solidFill>
              </a:rPr>
              <a:t>EM Driver Circuit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cxnSp>
        <p:nvCxnSpPr>
          <p:cNvPr id="15" name="직선 연결선 220"/>
          <p:cNvCxnSpPr/>
          <p:nvPr/>
        </p:nvCxnSpPr>
        <p:spPr>
          <a:xfrm rot="16200000" flipH="1">
            <a:off x="3899022" y="2179958"/>
            <a:ext cx="1697707" cy="8287"/>
          </a:xfrm>
          <a:prstGeom prst="line">
            <a:avLst/>
          </a:prstGeom>
          <a:ln w="28575" cap="flat" cmpd="sng" algn="ctr">
            <a:solidFill>
              <a:srgbClr val="006666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222"/>
          <p:cNvSpPr txBox="1"/>
          <p:nvPr/>
        </p:nvSpPr>
        <p:spPr>
          <a:xfrm>
            <a:off x="5562851" y="1196750"/>
            <a:ext cx="1601437" cy="268195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>
                <a:solidFill>
                  <a:schemeClr val="bg1"/>
                </a:solidFill>
              </a:rPr>
              <a:t>Scan Driver Circuit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cxnSp>
        <p:nvCxnSpPr>
          <p:cNvPr id="17" name="직선 연결선 224"/>
          <p:cNvCxnSpPr/>
          <p:nvPr/>
        </p:nvCxnSpPr>
        <p:spPr>
          <a:xfrm rot="16200000" flipH="1">
            <a:off x="7589433" y="2161956"/>
            <a:ext cx="1661703" cy="8288"/>
          </a:xfrm>
          <a:prstGeom prst="line">
            <a:avLst/>
          </a:prstGeom>
          <a:ln w="28575" cap="flat" cmpd="sng" algn="ctr">
            <a:solidFill>
              <a:srgbClr val="006666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1" name="그림 52" descr="벽, 오렌지, 전자기기, 다채로운이(가) 표시된 사진  매우 높은 신뢰도로 생성된 설명"/>
          <p:cNvPicPr>
            <a:picLocks noChangeAspect="1"/>
          </p:cNvPicPr>
          <p:nvPr/>
        </p:nvPicPr>
        <p:blipFill rotWithShape="1">
          <a:blip r:embed="rId6"/>
          <a:srcRect l="47660" t="52400" r="22150" b="7370"/>
          <a:stretch>
            <a:fillRect/>
          </a:stretch>
        </p:blipFill>
        <p:spPr>
          <a:xfrm>
            <a:off x="467544" y="3429000"/>
            <a:ext cx="2068963" cy="2268252"/>
          </a:xfrm>
          <a:prstGeom prst="rect">
            <a:avLst/>
          </a:prstGeom>
        </p:spPr>
      </p:pic>
      <p:pic>
        <p:nvPicPr>
          <p:cNvPr id="62" name="그림 12" descr="개체이(가) 표시된 사진  높은 신뢰도로 생성된 설명"/>
          <p:cNvPicPr>
            <a:picLocks noChangeAspect="1"/>
          </p:cNvPicPr>
          <p:nvPr/>
        </p:nvPicPr>
        <p:blipFill rotWithShape="1">
          <a:blip r:embed="rId7"/>
          <a:srcRect l="15870" t="19910" r="54940" b="38320"/>
          <a:stretch>
            <a:fillRect/>
          </a:stretch>
        </p:blipFill>
        <p:spPr>
          <a:xfrm rot="5400000" flipH="1" flipV="1">
            <a:off x="2718983" y="3404829"/>
            <a:ext cx="2255915" cy="2304256"/>
          </a:xfrm>
          <a:prstGeom prst="rect">
            <a:avLst/>
          </a:prstGeom>
        </p:spPr>
      </p:pic>
      <p:sp>
        <p:nvSpPr>
          <p:cNvPr id="63" name="TextBox 10"/>
          <p:cNvSpPr txBox="1"/>
          <p:nvPr/>
        </p:nvSpPr>
        <p:spPr>
          <a:xfrm>
            <a:off x="2154784" y="5842009"/>
            <a:ext cx="763446" cy="35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>
                <a:latin typeface="+mn-ea"/>
                <a:ea typeface="+mn-ea"/>
                <a:cs typeface="+mn-cs"/>
              </a:rPr>
              <a:t>Front</a:t>
            </a:r>
            <a:endParaRPr lang="ko-KR" altLang="en-US" b="1" dirty="0">
              <a:latin typeface="+mn-ea"/>
              <a:ea typeface="+mn-ea"/>
              <a:cs typeface="+mn-cs"/>
            </a:endParaRPr>
          </a:p>
        </p:txBody>
      </p:sp>
      <p:sp>
        <p:nvSpPr>
          <p:cNvPr id="99" name="TextBox 60"/>
          <p:cNvSpPr txBox="1"/>
          <p:nvPr/>
        </p:nvSpPr>
        <p:spPr>
          <a:xfrm>
            <a:off x="6876256" y="5842009"/>
            <a:ext cx="695546" cy="36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b="1">
                <a:latin typeface="+mn-ea"/>
                <a:ea typeface="+mn-ea"/>
                <a:cs typeface="+mn-cs"/>
              </a:rPr>
              <a:t>Back</a:t>
            </a:r>
            <a:endParaRPr lang="ko-KR" altLang="en-US" b="1">
              <a:latin typeface="+mn-ea"/>
              <a:ea typeface="+mn-ea"/>
              <a:cs typeface="+mn-cs"/>
            </a:endParaRPr>
          </a:p>
        </p:txBody>
      </p:sp>
      <p:pic>
        <p:nvPicPr>
          <p:cNvPr id="100" name="그림 17" descr="개체이(가) 표시된 사진  높은 신뢰도로 생성된 설명"/>
          <p:cNvPicPr>
            <a:picLocks noChangeAspect="1"/>
          </p:cNvPicPr>
          <p:nvPr/>
        </p:nvPicPr>
        <p:blipFill rotWithShape="1">
          <a:blip r:embed="rId8"/>
          <a:srcRect l="28740" t="15820" r="50910" b="48480"/>
          <a:stretch>
            <a:fillRect/>
          </a:stretch>
        </p:blipFill>
        <p:spPr>
          <a:xfrm rot="10800000" flipH="1">
            <a:off x="5974279" y="3429000"/>
            <a:ext cx="2486151" cy="2264768"/>
          </a:xfrm>
          <a:prstGeom prst="rect">
            <a:avLst/>
          </a:prstGeom>
        </p:spPr>
      </p:pic>
      <p:sp>
        <p:nvSpPr>
          <p:cNvPr id="103" name="Rectangle 3"/>
          <p:cNvSpPr>
            <a:spLocks noChangeArrowheads="1"/>
          </p:cNvSpPr>
          <p:nvPr/>
        </p:nvSpPr>
        <p:spPr>
          <a:xfrm>
            <a:off x="66674" y="118373"/>
            <a:ext cx="469051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LG V30 - </a:t>
            </a:r>
            <a:r>
              <a:rPr lang="en-US" altLang="ko-KR" sz="3200" b="1" dirty="0" smtClean="0">
                <a:solidFill>
                  <a:schemeClr val="bg1"/>
                </a:solidFill>
                <a:latin typeface="HY견고딕"/>
                <a:ea typeface="HY견고딕"/>
              </a:rPr>
              <a:t>Pixel </a:t>
            </a:r>
            <a:r>
              <a:rPr lang="en-US" altLang="ko-KR" sz="3200" b="1" dirty="0">
                <a:solidFill>
                  <a:schemeClr val="bg1"/>
                </a:solidFill>
                <a:latin typeface="HY견고딕"/>
                <a:ea typeface="HY견고딕"/>
              </a:rPr>
              <a:t>circuit</a:t>
            </a:r>
          </a:p>
        </p:txBody>
      </p:sp>
      <p:sp>
        <p:nvSpPr>
          <p:cNvPr id="105" name="Rectangle 3"/>
          <p:cNvSpPr>
            <a:spLocks noChangeArrowheads="1"/>
          </p:cNvSpPr>
          <p:nvPr/>
        </p:nvSpPr>
        <p:spPr>
          <a:xfrm>
            <a:off x="359532" y="776389"/>
            <a:ext cx="3506821" cy="240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000" b="1">
                <a:solidFill>
                  <a:schemeClr val="bg1"/>
                </a:solidFill>
                <a:latin typeface="+mj-lt"/>
                <a:ea typeface="HY견고딕"/>
              </a:rPr>
              <a:t>Pixel Corcuit &amp; EM Driver Circuit &amp; Scan Driver Circuit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>
          <a:xfrm>
            <a:off x="66674" y="118373"/>
            <a:ext cx="4301491" cy="57504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>
                <a:solidFill>
                  <a:schemeClr val="bg1"/>
                </a:solidFill>
                <a:latin typeface="+mj-lt"/>
                <a:ea typeface="HY견고딕"/>
              </a:rPr>
              <a:t>LG V30</a:t>
            </a:r>
            <a:r>
              <a:rPr lang="ko-KR" altLang="en-US" sz="3200" b="1">
                <a:solidFill>
                  <a:schemeClr val="bg1"/>
                </a:solidFill>
                <a:latin typeface="+mj-lt"/>
                <a:ea typeface="HY견고딕"/>
              </a:rPr>
              <a:t> - </a:t>
            </a:r>
            <a:r>
              <a:rPr lang="en-US" altLang="ko-KR" sz="3200" b="1">
                <a:solidFill>
                  <a:schemeClr val="bg1"/>
                </a:solidFill>
                <a:latin typeface="+mj-lt"/>
                <a:ea typeface="HY견고딕"/>
              </a:rPr>
              <a:t>Pixel Circuit</a:t>
            </a:r>
          </a:p>
        </p:txBody>
      </p:sp>
      <p:pic>
        <p:nvPicPr>
          <p:cNvPr id="26" name="그림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67544" y="1520788"/>
            <a:ext cx="3541306" cy="4644516"/>
          </a:xfrm>
          <a:prstGeom prst="rect">
            <a:avLst/>
          </a:prstGeom>
        </p:spPr>
      </p:pic>
      <p:grpSp>
        <p:nvGrpSpPr>
          <p:cNvPr id="27" name="그룹 2"/>
          <p:cNvGrpSpPr/>
          <p:nvPr/>
        </p:nvGrpSpPr>
        <p:grpSpPr>
          <a:xfrm>
            <a:off x="4247964" y="1160748"/>
            <a:ext cx="4644515" cy="5040560"/>
            <a:chOff x="2413038" y="1305656"/>
            <a:chExt cx="3860250" cy="4202877"/>
          </a:xfrm>
        </p:grpSpPr>
        <p:pic>
          <p:nvPicPr>
            <p:cNvPr id="28" name="그림 17" descr="개체이(가) 표시된 사진  높은 신뢰도로 생성된 설명"/>
            <p:cNvPicPr>
              <a:picLocks noChangeAspect="1"/>
            </p:cNvPicPr>
            <p:nvPr/>
          </p:nvPicPr>
          <p:blipFill rotWithShape="1">
            <a:blip r:embed="rId3"/>
            <a:srcRect l="28740" t="15820" r="50910" b="48480"/>
            <a:stretch>
              <a:fillRect/>
            </a:stretch>
          </p:blipFill>
          <p:spPr>
            <a:xfrm rot="10800000" flipH="1">
              <a:off x="2413038" y="1875613"/>
              <a:ext cx="2761255" cy="3632920"/>
            </a:xfrm>
            <a:prstGeom prst="rect">
              <a:avLst/>
            </a:prstGeom>
          </p:spPr>
        </p:pic>
        <p:sp>
          <p:nvSpPr>
            <p:cNvPr id="29" name="TextBox 18"/>
            <p:cNvSpPr txBox="1"/>
            <p:nvPr/>
          </p:nvSpPr>
          <p:spPr>
            <a:xfrm>
              <a:off x="2703281" y="5025121"/>
              <a:ext cx="420507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FF0000"/>
                  </a:solidFill>
                  <a:latin typeface="HY나무B"/>
                  <a:ea typeface="HY나무B"/>
                </a:rPr>
                <a:t>M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7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30" name="직사각형 19"/>
            <p:cNvSpPr/>
            <p:nvPr/>
          </p:nvSpPr>
          <p:spPr>
            <a:xfrm>
              <a:off x="2861904" y="3557197"/>
              <a:ext cx="934872" cy="57039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2921753" y="3617238"/>
              <a:ext cx="584806" cy="3051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>
                  <a:solidFill>
                    <a:srgbClr val="0000FF"/>
                  </a:solidFill>
                  <a:latin typeface="HY견고딕"/>
                  <a:ea typeface="HY견고딕"/>
                </a:rPr>
                <a:t>Cst</a:t>
              </a:r>
              <a:endParaRPr lang="ko-KR" altLang="en-US">
                <a:solidFill>
                  <a:srgbClr val="0000FF"/>
                </a:solidFill>
                <a:latin typeface="HY견고딕"/>
                <a:ea typeface="HY견고딕"/>
              </a:endParaRPr>
            </a:p>
          </p:txBody>
        </p:sp>
        <p:sp>
          <p:nvSpPr>
            <p:cNvPr id="32" name="직사각형 21"/>
            <p:cNvSpPr/>
            <p:nvPr/>
          </p:nvSpPr>
          <p:spPr>
            <a:xfrm>
              <a:off x="3066219" y="2512792"/>
              <a:ext cx="626694" cy="20547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직사각형 22"/>
            <p:cNvSpPr/>
            <p:nvPr/>
          </p:nvSpPr>
          <p:spPr>
            <a:xfrm>
              <a:off x="2752872" y="5048842"/>
              <a:ext cx="325100" cy="24381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4" name="직사각형 23"/>
            <p:cNvSpPr/>
            <p:nvPr/>
          </p:nvSpPr>
          <p:spPr>
            <a:xfrm>
              <a:off x="2672993" y="3065211"/>
              <a:ext cx="626694" cy="40192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직사각형 24"/>
            <p:cNvSpPr/>
            <p:nvPr/>
          </p:nvSpPr>
          <p:spPr>
            <a:xfrm>
              <a:off x="2708125" y="4118801"/>
              <a:ext cx="264707" cy="43300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6" name="직사각형 27"/>
            <p:cNvSpPr/>
            <p:nvPr/>
          </p:nvSpPr>
          <p:spPr>
            <a:xfrm>
              <a:off x="3674476" y="4127588"/>
              <a:ext cx="264707" cy="43300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7" name="직사각형 29"/>
            <p:cNvSpPr/>
            <p:nvPr/>
          </p:nvSpPr>
          <p:spPr>
            <a:xfrm>
              <a:off x="3669863" y="3076868"/>
              <a:ext cx="341465" cy="43300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8" name="TextBox 30"/>
            <p:cNvSpPr txBox="1"/>
            <p:nvPr/>
          </p:nvSpPr>
          <p:spPr>
            <a:xfrm>
              <a:off x="5433828" y="4151992"/>
              <a:ext cx="457332" cy="250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EM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9" name="TextBox 31"/>
            <p:cNvSpPr txBox="1"/>
            <p:nvPr/>
          </p:nvSpPr>
          <p:spPr>
            <a:xfrm>
              <a:off x="2622509" y="4199845"/>
              <a:ext cx="525851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M6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0" name="TextBox 35"/>
            <p:cNvSpPr txBox="1"/>
            <p:nvPr/>
          </p:nvSpPr>
          <p:spPr>
            <a:xfrm>
              <a:off x="3036679" y="1306504"/>
              <a:ext cx="744334" cy="2448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ELVDD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1" name="TextBox 36"/>
            <p:cNvSpPr txBox="1"/>
            <p:nvPr/>
          </p:nvSpPr>
          <p:spPr>
            <a:xfrm>
              <a:off x="3299687" y="3831273"/>
              <a:ext cx="489874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FF0000"/>
                  </a:solidFill>
                  <a:latin typeface="HY나무B"/>
                  <a:ea typeface="HY나무B"/>
                </a:rPr>
                <a:t>M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4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2" name="TextBox 37"/>
            <p:cNvSpPr txBox="1"/>
            <p:nvPr/>
          </p:nvSpPr>
          <p:spPr>
            <a:xfrm>
              <a:off x="5433828" y="3252531"/>
              <a:ext cx="390657" cy="244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S2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3" name="TextBox 38"/>
            <p:cNvSpPr txBox="1"/>
            <p:nvPr/>
          </p:nvSpPr>
          <p:spPr>
            <a:xfrm>
              <a:off x="5433828" y="3530462"/>
              <a:ext cx="737960" cy="244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ELVDD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4" name="TextBox 39"/>
            <p:cNvSpPr txBox="1"/>
            <p:nvPr/>
          </p:nvSpPr>
          <p:spPr>
            <a:xfrm>
              <a:off x="3610015" y="4188860"/>
              <a:ext cx="419915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FF0000"/>
                  </a:solidFill>
                  <a:latin typeface="HY나무B"/>
                  <a:ea typeface="HY나무B"/>
                </a:rPr>
                <a:t>M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1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5" name="TextBox 41"/>
            <p:cNvSpPr txBox="1"/>
            <p:nvPr/>
          </p:nvSpPr>
          <p:spPr>
            <a:xfrm>
              <a:off x="3185059" y="2459456"/>
              <a:ext cx="507854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M3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6" name="TextBox 42"/>
            <p:cNvSpPr txBox="1"/>
            <p:nvPr/>
          </p:nvSpPr>
          <p:spPr>
            <a:xfrm>
              <a:off x="2801796" y="3136958"/>
              <a:ext cx="527544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M5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7" name="TextBox 43"/>
            <p:cNvSpPr txBox="1"/>
            <p:nvPr/>
          </p:nvSpPr>
          <p:spPr>
            <a:xfrm>
              <a:off x="3610015" y="3106885"/>
              <a:ext cx="448866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FF0000"/>
                  </a:solidFill>
                  <a:latin typeface="HY나무B"/>
                  <a:ea typeface="HY나무B"/>
                </a:rPr>
                <a:t>M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2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48" name="TextBox 44"/>
            <p:cNvSpPr txBox="1"/>
            <p:nvPr/>
          </p:nvSpPr>
          <p:spPr>
            <a:xfrm>
              <a:off x="5433829" y="4946806"/>
              <a:ext cx="398731" cy="249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S3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9" name="TextBox 45"/>
            <p:cNvSpPr txBox="1"/>
            <p:nvPr/>
          </p:nvSpPr>
          <p:spPr>
            <a:xfrm>
              <a:off x="5433828" y="2451676"/>
              <a:ext cx="390657" cy="243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S1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0" name="TextBox 46"/>
            <p:cNvSpPr txBox="1"/>
            <p:nvPr/>
          </p:nvSpPr>
          <p:spPr>
            <a:xfrm>
              <a:off x="3687972" y="1305656"/>
              <a:ext cx="646715" cy="24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DATA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1" name="TextBox 47"/>
            <p:cNvSpPr txBox="1"/>
            <p:nvPr/>
          </p:nvSpPr>
          <p:spPr>
            <a:xfrm>
              <a:off x="5433829" y="4693560"/>
              <a:ext cx="839459" cy="249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initial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52" name="직선 화살표 연결선 48"/>
            <p:cNvCxnSpPr/>
            <p:nvPr/>
          </p:nvCxnSpPr>
          <p:spPr>
            <a:xfrm>
              <a:off x="3894282" y="1549904"/>
              <a:ext cx="0" cy="469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49"/>
            <p:cNvCxnSpPr/>
            <p:nvPr/>
          </p:nvCxnSpPr>
          <p:spPr>
            <a:xfrm>
              <a:off x="3530340" y="1555583"/>
              <a:ext cx="0" cy="4640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0"/>
            <p:cNvCxnSpPr/>
            <p:nvPr/>
          </p:nvCxnSpPr>
          <p:spPr>
            <a:xfrm flipH="1">
              <a:off x="5076056" y="2608840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화살표 연결선 53"/>
            <p:cNvCxnSpPr/>
            <p:nvPr/>
          </p:nvCxnSpPr>
          <p:spPr>
            <a:xfrm flipH="1">
              <a:off x="5076056" y="3389954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화살표 연결선 54"/>
            <p:cNvCxnSpPr/>
            <p:nvPr/>
          </p:nvCxnSpPr>
          <p:spPr>
            <a:xfrm flipH="1">
              <a:off x="5076056" y="3672651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5"/>
            <p:cNvCxnSpPr/>
            <p:nvPr/>
          </p:nvCxnSpPr>
          <p:spPr>
            <a:xfrm flipH="1">
              <a:off x="5076056" y="4311121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6"/>
            <p:cNvCxnSpPr/>
            <p:nvPr/>
          </p:nvCxnSpPr>
          <p:spPr>
            <a:xfrm flipH="1">
              <a:off x="5076056" y="4811658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7"/>
            <p:cNvCxnSpPr/>
            <p:nvPr/>
          </p:nvCxnSpPr>
          <p:spPr>
            <a:xfrm flipH="1">
              <a:off x="5076056" y="5078956"/>
              <a:ext cx="4107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8"/>
            <p:cNvSpPr txBox="1"/>
            <p:nvPr/>
          </p:nvSpPr>
          <p:spPr>
            <a:xfrm>
              <a:off x="2682358" y="4637937"/>
              <a:ext cx="510875" cy="33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FF0000"/>
                  </a:solidFill>
                  <a:latin typeface="HY나무B"/>
                  <a:ea typeface="HY나무B"/>
                </a:rPr>
                <a:t>M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나무B"/>
                  <a:ea typeface="HY나무B"/>
                </a:rPr>
                <a:t>8</a:t>
              </a:r>
              <a:endParaRPr lang="ko-KR" altLang="en-US" sz="2000" dirty="0">
                <a:solidFill>
                  <a:srgbClr val="FF0000"/>
                </a:solidFill>
                <a:latin typeface="HY나무B"/>
                <a:ea typeface="HY나무B"/>
              </a:endParaRPr>
            </a:p>
          </p:txBody>
        </p:sp>
        <p:sp>
          <p:nvSpPr>
            <p:cNvPr id="61" name="직사각형 59"/>
            <p:cNvSpPr/>
            <p:nvPr/>
          </p:nvSpPr>
          <p:spPr>
            <a:xfrm>
              <a:off x="2703281" y="4659192"/>
              <a:ext cx="374691" cy="32898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416223" y="1255137"/>
            <a:ext cx="3340898" cy="3326266"/>
            <a:chOff x="372053" y="1700808"/>
            <a:chExt cx="3340898" cy="332626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72053" y="1700808"/>
              <a:ext cx="3340898" cy="332626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" name="직사각형 8"/>
            <p:cNvSpPr/>
            <p:nvPr/>
          </p:nvSpPr>
          <p:spPr>
            <a:xfrm>
              <a:off x="395536" y="3915126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" name="그룹 9"/>
          <p:cNvGrpSpPr/>
          <p:nvPr/>
        </p:nvGrpSpPr>
        <p:grpSpPr>
          <a:xfrm>
            <a:off x="4932040" y="1165199"/>
            <a:ext cx="3816424" cy="5243221"/>
            <a:chOff x="4572000" y="1196752"/>
            <a:chExt cx="3816424" cy="5243221"/>
          </a:xfrm>
        </p:grpSpPr>
        <p:pic>
          <p:nvPicPr>
            <p:cNvPr id="6" name="그림 10"/>
            <p:cNvPicPr>
              <a:picLocks noChangeAspect="1"/>
            </p:cNvPicPr>
            <p:nvPr/>
          </p:nvPicPr>
          <p:blipFill rotWithShape="1">
            <a:blip r:embed="rId3"/>
            <a:srcRect l="12210" r="9280" b="25870"/>
            <a:stretch>
              <a:fillRect/>
            </a:stretch>
          </p:blipFill>
          <p:spPr>
            <a:xfrm>
              <a:off x="4572000" y="1196752"/>
              <a:ext cx="3816424" cy="5056413"/>
            </a:xfrm>
            <a:prstGeom prst="rect">
              <a:avLst/>
            </a:prstGeom>
          </p:spPr>
        </p:pic>
        <p:sp>
          <p:nvSpPr>
            <p:cNvPr id="7" name="TextBox 11"/>
            <p:cNvSpPr txBox="1"/>
            <p:nvPr/>
          </p:nvSpPr>
          <p:spPr>
            <a:xfrm>
              <a:off x="6156176" y="6145559"/>
              <a:ext cx="861849" cy="2944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latin typeface="+mn-ea"/>
                  <a:ea typeface="+mn-ea"/>
                  <a:cs typeface="+mn-cs"/>
                </a:rPr>
                <a:t>Time (s)</a:t>
              </a:r>
              <a:endParaRPr lang="ko-KR" altLang="en-US" sz="1400" b="1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5522669" y="5641503"/>
              <a:ext cx="633507" cy="2936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solidFill>
                    <a:srgbClr val="0033CC"/>
                  </a:solidFill>
                  <a:latin typeface="+mn-ea"/>
                  <a:ea typeface="+mn-ea"/>
                  <a:cs typeface="+mn-cs"/>
                </a:rPr>
                <a:t>Black</a:t>
              </a:r>
              <a:endParaRPr lang="ko-KR" altLang="en-US" sz="1400" b="1">
                <a:solidFill>
                  <a:srgbClr val="0033CC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7020272" y="5490206"/>
              <a:ext cx="692049" cy="2925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400" b="1">
                  <a:solidFill>
                    <a:srgbClr val="0033CC"/>
                  </a:solidFill>
                  <a:latin typeface="+mn-ea"/>
                  <a:ea typeface="+mn-ea"/>
                  <a:cs typeface="+mn-cs"/>
                </a:rPr>
                <a:t>White</a:t>
              </a:r>
              <a:endParaRPr lang="ko-KR" altLang="en-US" sz="1400" b="1">
                <a:solidFill>
                  <a:srgbClr val="0033CC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2" name="TextBox 16"/>
          <p:cNvSpPr txBox="1"/>
          <p:nvPr/>
        </p:nvSpPr>
        <p:spPr>
          <a:xfrm>
            <a:off x="1069812" y="2260915"/>
            <a:ext cx="812328" cy="3184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500" dirty="0">
                <a:solidFill>
                  <a:srgbClr val="FF0000"/>
                </a:solidFill>
                <a:latin typeface="Arial"/>
                <a:cs typeface="Arial"/>
              </a:rPr>
              <a:t>Node P</a:t>
            </a:r>
            <a:endParaRPr lang="ko-KR" alt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타원 17"/>
          <p:cNvSpPr/>
          <p:nvPr/>
        </p:nvSpPr>
        <p:spPr>
          <a:xfrm>
            <a:off x="1817766" y="2402958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aphicFrame>
        <p:nvGraphicFramePr>
          <p:cNvPr id="14" name="표 18"/>
          <p:cNvGraphicFramePr>
            <a:graphicFrameLocks noGrp="1"/>
          </p:cNvGraphicFramePr>
          <p:nvPr/>
        </p:nvGraphicFramePr>
        <p:xfrm>
          <a:off x="350832" y="4581403"/>
          <a:ext cx="3736860" cy="19217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47372"/>
                <a:gridCol w="747372"/>
                <a:gridCol w="747372"/>
                <a:gridCol w="747372"/>
                <a:gridCol w="747372"/>
              </a:tblGrid>
              <a:tr h="288774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ko-KR" alt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Low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voltage 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High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voltage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Pulse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width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Period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altLang="ko-KR" sz="1000" b="1" kern="0" spc="5"/>
                        <a:t>ELVDD</a:t>
                      </a:r>
                      <a:endParaRPr lang="en-US" sz="1000" b="1" kern="0" spc="5" baseline="-2500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gridSpan="4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9 V</a:t>
                      </a: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Initial</a:t>
                      </a:r>
                      <a:endParaRPr lang="en-US" sz="1000" b="1" kern="0" spc="5" baseline="-2500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gridSpan="4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3 V</a:t>
                      </a: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S1, S2, S3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-3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220 us</a:t>
                      </a: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EM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-3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70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220 us</a:t>
                      </a: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DATA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6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9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40 us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>
          <a:xfrm>
            <a:off x="66674" y="118373"/>
            <a:ext cx="9118586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Samsung Galaxy</a:t>
            </a:r>
            <a:r>
              <a:rPr lang="ko-KR" altLang="en-US" sz="3200" b="1" dirty="0" smtClean="0">
                <a:solidFill>
                  <a:schemeClr val="bg1"/>
                </a:solidFill>
                <a:latin typeface="+mj-lt"/>
                <a:ea typeface="HY견고딕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S5</a:t>
            </a:r>
            <a:r>
              <a:rPr lang="ko-KR" altLang="en-US" sz="3200" b="1" dirty="0">
                <a:solidFill>
                  <a:schemeClr val="bg1"/>
                </a:solidFill>
                <a:latin typeface="+mj-lt"/>
                <a:ea typeface="HY견고딕"/>
              </a:rPr>
              <a:t> - 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HY견고딕"/>
              </a:rPr>
              <a:t>Pixel Circuit simulation</a:t>
            </a:r>
            <a:r>
              <a:rPr lang="ko-KR" altLang="en-US" sz="3200" b="1" dirty="0">
                <a:solidFill>
                  <a:schemeClr val="bg1"/>
                </a:solidFill>
                <a:latin typeface="+mj-lt"/>
                <a:ea typeface="HY견고딕"/>
              </a:rPr>
              <a:t> </a:t>
            </a:r>
          </a:p>
        </p:txBody>
      </p:sp>
      <p:sp>
        <p:nvSpPr>
          <p:cNvPr id="16" name="TextBox 11"/>
          <p:cNvSpPr txBox="1"/>
          <p:nvPr/>
        </p:nvSpPr>
        <p:spPr>
          <a:xfrm rot="16200000">
            <a:off x="4142232" y="5583447"/>
            <a:ext cx="11439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400" b="1" dirty="0" smtClean="0">
                <a:latin typeface="+mn-ea"/>
                <a:ea typeface="+mn-ea"/>
                <a:cs typeface="+mn-cs"/>
              </a:rPr>
              <a:t>Current (A)</a:t>
            </a:r>
            <a:endParaRPr lang="ko-KR" altLang="en-US" sz="1400" b="1" dirty="0">
              <a:latin typeface="+mn-ea"/>
              <a:ea typeface="+mn-ea"/>
              <a:cs typeface="+mn-cs"/>
            </a:endParaRPr>
          </a:p>
        </p:txBody>
      </p:sp>
      <p:sp>
        <p:nvSpPr>
          <p:cNvPr id="20" name="TextBox 11"/>
          <p:cNvSpPr txBox="1"/>
          <p:nvPr/>
        </p:nvSpPr>
        <p:spPr>
          <a:xfrm rot="16200000">
            <a:off x="4074392" y="2862556"/>
            <a:ext cx="12796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600" b="1" dirty="0" smtClean="0">
                <a:latin typeface="+mn-ea"/>
                <a:ea typeface="+mn-ea"/>
                <a:cs typeface="+mn-cs"/>
              </a:rPr>
              <a:t>Voltage (V)</a:t>
            </a:r>
            <a:endParaRPr lang="ko-KR" altLang="en-US" sz="1600" b="1" dirty="0"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83568" y="1165200"/>
            <a:ext cx="3276364" cy="3283441"/>
          </a:xfrm>
          <a:prstGeom prst="rect">
            <a:avLst/>
          </a:prstGeom>
        </p:spPr>
      </p:pic>
      <p:grpSp>
        <p:nvGrpSpPr>
          <p:cNvPr id="3" name="그룹 3"/>
          <p:cNvGrpSpPr/>
          <p:nvPr/>
        </p:nvGrpSpPr>
        <p:grpSpPr>
          <a:xfrm>
            <a:off x="4932040" y="1165200"/>
            <a:ext cx="3816424" cy="5243220"/>
            <a:chOff x="4932040" y="1165200"/>
            <a:chExt cx="3816424" cy="5243220"/>
          </a:xfrm>
        </p:grpSpPr>
        <p:pic>
          <p:nvPicPr>
            <p:cNvPr id="4" name="그림 2"/>
            <p:cNvPicPr>
              <a:picLocks noChangeAspect="1"/>
            </p:cNvPicPr>
            <p:nvPr/>
          </p:nvPicPr>
          <p:blipFill rotWithShape="1">
            <a:blip r:embed="rId3"/>
            <a:srcRect l="12990" r="10630" b="52240"/>
            <a:stretch>
              <a:fillRect/>
            </a:stretch>
          </p:blipFill>
          <p:spPr>
            <a:xfrm>
              <a:off x="4989941" y="4488538"/>
              <a:ext cx="3700621" cy="1625468"/>
            </a:xfrm>
            <a:prstGeom prst="rect">
              <a:avLst/>
            </a:prstGeom>
          </p:spPr>
        </p:pic>
        <p:grpSp>
          <p:nvGrpSpPr>
            <p:cNvPr id="5" name="그룹 9"/>
            <p:cNvGrpSpPr/>
            <p:nvPr/>
          </p:nvGrpSpPr>
          <p:grpSpPr>
            <a:xfrm>
              <a:off x="4932040" y="1165200"/>
              <a:ext cx="3816424" cy="5243220"/>
              <a:chOff x="4572000" y="1196753"/>
              <a:chExt cx="3816424" cy="5243220"/>
            </a:xfrm>
          </p:grpSpPr>
          <p:pic>
            <p:nvPicPr>
              <p:cNvPr id="6" name="그림 10"/>
              <p:cNvPicPr>
                <a:picLocks noChangeAspect="1"/>
              </p:cNvPicPr>
              <p:nvPr/>
            </p:nvPicPr>
            <p:blipFill rotWithShape="1">
              <a:blip r:embed="rId4"/>
              <a:srcRect l="12210" r="9280" b="49920"/>
              <a:stretch>
                <a:fillRect/>
              </a:stretch>
            </p:blipFill>
            <p:spPr>
              <a:xfrm>
                <a:off x="4572000" y="1196753"/>
                <a:ext cx="3816424" cy="3416204"/>
              </a:xfrm>
              <a:prstGeom prst="rect">
                <a:avLst/>
              </a:prstGeom>
            </p:spPr>
          </p:pic>
          <p:sp>
            <p:nvSpPr>
              <p:cNvPr id="7" name="TextBox 11"/>
              <p:cNvSpPr txBox="1"/>
              <p:nvPr/>
            </p:nvSpPr>
            <p:spPr>
              <a:xfrm>
                <a:off x="6049286" y="6145559"/>
                <a:ext cx="861849" cy="2944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1400" b="1" dirty="0">
                    <a:latin typeface="+mn-ea"/>
                    <a:ea typeface="+mn-ea"/>
                    <a:cs typeface="+mn-cs"/>
                  </a:rPr>
                  <a:t>Time (s)</a:t>
                </a:r>
                <a:endParaRPr lang="ko-KR" altLang="en-US" sz="1400" b="1" dirty="0"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0" name="TextBox 14"/>
              <p:cNvSpPr txBox="1"/>
              <p:nvPr/>
            </p:nvSpPr>
            <p:spPr>
              <a:xfrm>
                <a:off x="5484516" y="5477383"/>
                <a:ext cx="633507" cy="29584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1400" b="1">
                    <a:solidFill>
                      <a:srgbClr val="0033CC"/>
                    </a:solidFill>
                    <a:latin typeface="+mn-ea"/>
                    <a:ea typeface="+mn-ea"/>
                    <a:cs typeface="+mn-cs"/>
                  </a:rPr>
                  <a:t>Black</a:t>
                </a:r>
                <a:endParaRPr lang="ko-KR" altLang="en-US" sz="1400" b="1">
                  <a:solidFill>
                    <a:srgbClr val="0033CC"/>
                  </a:solidFill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1" name="TextBox 15"/>
              <p:cNvSpPr txBox="1"/>
              <p:nvPr/>
            </p:nvSpPr>
            <p:spPr>
              <a:xfrm>
                <a:off x="6972638" y="5397600"/>
                <a:ext cx="692049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1400" b="1">
                    <a:solidFill>
                      <a:srgbClr val="0033CC"/>
                    </a:solidFill>
                    <a:latin typeface="+mn-ea"/>
                    <a:ea typeface="+mn-ea"/>
                    <a:cs typeface="+mn-cs"/>
                  </a:rPr>
                  <a:t>White</a:t>
                </a:r>
                <a:endParaRPr lang="ko-KR" altLang="en-US" sz="1400" b="1">
                  <a:solidFill>
                    <a:srgbClr val="0033CC"/>
                  </a:solidFill>
                  <a:latin typeface="+mn-ea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타원 17"/>
          <p:cNvSpPr/>
          <p:nvPr/>
        </p:nvSpPr>
        <p:spPr>
          <a:xfrm>
            <a:off x="2087724" y="2132856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aphicFrame>
        <p:nvGraphicFramePr>
          <p:cNvPr id="14" name="표 18"/>
          <p:cNvGraphicFramePr>
            <a:graphicFrameLocks noGrp="1"/>
          </p:cNvGraphicFramePr>
          <p:nvPr/>
        </p:nvGraphicFramePr>
        <p:xfrm>
          <a:off x="350832" y="4509120"/>
          <a:ext cx="3736860" cy="19217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47372"/>
                <a:gridCol w="747372"/>
                <a:gridCol w="747372"/>
                <a:gridCol w="747372"/>
                <a:gridCol w="747372"/>
              </a:tblGrid>
              <a:tr h="288774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ko-KR" alt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Low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voltage 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High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voltage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Pulse</a:t>
                      </a:r>
                      <a:br>
                        <a:rPr lang="en-US" sz="1000" kern="0" spc="5"/>
                      </a:br>
                      <a:r>
                        <a:rPr lang="en-US" sz="1000" kern="0" spc="5"/>
                        <a:t>width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Period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noFill/>
                  </a:tcPr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altLang="ko-KR" sz="1000" b="1" kern="0" spc="5"/>
                        <a:t>ELVDD</a:t>
                      </a:r>
                      <a:endParaRPr lang="en-US" sz="1000" b="1" kern="0" spc="5" baseline="-2500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gridSpan="4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/>
                        <a:t>9 V</a:t>
                      </a: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Initial</a:t>
                      </a:r>
                      <a:endParaRPr lang="en-US" sz="1000" b="1" kern="0" spc="5" baseline="-2500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gridSpan="4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3 V</a:t>
                      </a: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endParaRPr lang="en-US" sz="1000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S1, S2, S3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-3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220 us</a:t>
                      </a: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EM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-3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10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70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220 us</a:t>
                      </a:r>
                    </a:p>
                  </a:txBody>
                  <a:tcPr marL="64770" marR="64770" marT="17907" marB="17907" anchor="ctr"/>
                </a:tc>
              </a:tr>
              <a:tr h="154265"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b="1" kern="0" spc="5"/>
                        <a:t>DATA</a:t>
                      </a:r>
                      <a:endParaRPr lang="en-US" sz="1000" b="1" kern="0" spc="5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6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9 V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20 us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indent="0" algn="ctr" latinLnBrk="0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 altLang="en-US"/>
                      </a:pPr>
                      <a:r>
                        <a:rPr lang="en-US" sz="1000" kern="0" spc="5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40 us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>
          <a:xfrm>
            <a:off x="66674" y="118373"/>
            <a:ext cx="6511291" cy="57504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3200" b="1">
                <a:solidFill>
                  <a:schemeClr val="bg1"/>
                </a:solidFill>
                <a:latin typeface="+mj-lt"/>
                <a:ea typeface="HY견고딕"/>
              </a:rPr>
              <a:t>LG V30</a:t>
            </a:r>
            <a:r>
              <a:rPr lang="ko-KR" altLang="en-US" sz="3200" b="1">
                <a:solidFill>
                  <a:schemeClr val="bg1"/>
                </a:solidFill>
                <a:latin typeface="+mj-lt"/>
                <a:ea typeface="HY견고딕"/>
              </a:rPr>
              <a:t> - </a:t>
            </a:r>
            <a:r>
              <a:rPr lang="en-US" altLang="ko-KR" sz="3200" b="1">
                <a:solidFill>
                  <a:schemeClr val="bg1"/>
                </a:solidFill>
                <a:latin typeface="+mj-lt"/>
                <a:ea typeface="HY견고딕"/>
              </a:rPr>
              <a:t>Pixel Circuit</a:t>
            </a:r>
            <a:r>
              <a:rPr lang="ko-KR" altLang="en-US" sz="3200" b="1">
                <a:solidFill>
                  <a:schemeClr val="bg1"/>
                </a:solidFill>
                <a:latin typeface="+mj-lt"/>
                <a:ea typeface="HY견고딕"/>
              </a:rPr>
              <a:t> </a:t>
            </a:r>
            <a:r>
              <a:rPr lang="en-US" altLang="ko-KR" sz="3200" b="1">
                <a:solidFill>
                  <a:schemeClr val="bg1"/>
                </a:solidFill>
                <a:latin typeface="+mj-lt"/>
                <a:ea typeface="HY견고딕"/>
              </a:rPr>
              <a:t>Simulation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5396" y="1969600"/>
            <a:ext cx="812328" cy="3184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500" dirty="0">
                <a:solidFill>
                  <a:srgbClr val="FF0000"/>
                </a:solidFill>
                <a:latin typeface="Arial"/>
                <a:cs typeface="Arial"/>
              </a:rPr>
              <a:t>Node P</a:t>
            </a:r>
            <a:endParaRPr lang="ko-KR" alt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1"/>
          <p:cNvSpPr txBox="1"/>
          <p:nvPr/>
        </p:nvSpPr>
        <p:spPr>
          <a:xfrm rot="16200000">
            <a:off x="4142232" y="5511439"/>
            <a:ext cx="11439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400" b="1" dirty="0" smtClean="0">
                <a:latin typeface="+mn-ea"/>
                <a:ea typeface="+mn-ea"/>
                <a:cs typeface="+mn-cs"/>
              </a:rPr>
              <a:t>Current (A)</a:t>
            </a:r>
            <a:endParaRPr lang="ko-KR" altLang="en-US" sz="1400" b="1" dirty="0">
              <a:latin typeface="+mn-ea"/>
              <a:ea typeface="+mn-ea"/>
              <a:cs typeface="+mn-cs"/>
            </a:endParaRPr>
          </a:p>
        </p:txBody>
      </p:sp>
      <p:sp>
        <p:nvSpPr>
          <p:cNvPr id="19" name="TextBox 11"/>
          <p:cNvSpPr txBox="1"/>
          <p:nvPr/>
        </p:nvSpPr>
        <p:spPr>
          <a:xfrm rot="16200000">
            <a:off x="4074392" y="2862556"/>
            <a:ext cx="12796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600" b="1" dirty="0" smtClean="0">
                <a:latin typeface="+mn-ea"/>
                <a:ea typeface="+mn-ea"/>
                <a:cs typeface="+mn-cs"/>
              </a:rPr>
              <a:t>Voltage (V)</a:t>
            </a:r>
            <a:endParaRPr lang="ko-KR" altLang="en-US" sz="1600" b="1" dirty="0"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기본 디자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478</Words>
  <Application>Microsoft Office PowerPoint</Application>
  <PresentationFormat>화면 슬라이드 쇼(4:3)</PresentationFormat>
  <Paragraphs>147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12</vt:i4>
      </vt:variant>
    </vt:vector>
  </HeadingPairs>
  <TitlesOfParts>
    <vt:vector size="14" baseType="lpstr">
      <vt:lpstr>1_기본 디자인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</vt:lpstr>
    </vt:vector>
  </TitlesOfParts>
  <Company>artcom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ARTCOM PT</dc:creator>
  <dc:description>본 디자인은 ARTCOM PT연구소에 저작권이 있습니다.</dc:description>
  <cp:lastModifiedBy>Windows 사용자</cp:lastModifiedBy>
  <cp:revision>430</cp:revision>
  <dcterms:created xsi:type="dcterms:W3CDTF">2004-04-26T12:17:48Z</dcterms:created>
  <dcterms:modified xsi:type="dcterms:W3CDTF">2018-01-08T15:42:14Z</dcterms:modified>
</cp:coreProperties>
</file>