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2" r:id="rId4"/>
    <p:sldId id="263" r:id="rId5"/>
    <p:sldId id="264" r:id="rId6"/>
    <p:sldId id="265" r:id="rId7"/>
    <p:sldId id="268" r:id="rId8"/>
    <p:sldId id="267" r:id="rId9"/>
    <p:sldId id="266" r:id="rId10"/>
    <p:sldId id="270" r:id="rId11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6220" autoAdjust="0"/>
  </p:normalViewPr>
  <p:slideViewPr>
    <p:cSldViewPr snapToGrid="0">
      <p:cViewPr>
        <p:scale>
          <a:sx n="78" d="100"/>
          <a:sy n="78" d="100"/>
        </p:scale>
        <p:origin x="-1074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210" y="10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xmlns="" id="{85E7E12E-B70A-4C28-9E26-5C5BA7BE17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5389B636-8182-4872-B2DA-0C7C2A74574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506CA-50C0-4F77-9A5F-AFDA6C90E29A}" type="datetimeFigureOut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F37F4DF3-D0F4-4324-BB7F-2FF62DA618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85E1DF5E-E522-44D6-844E-CF59E3724E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318FD-8093-4D1A-B804-10BF3490D7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852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B299246-35A2-48B5-B60F-B538B586C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51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77D7D5-213B-48B7-B7C6-FAC13F165FD7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Hello everyone! </a:t>
            </a:r>
          </a:p>
          <a:p>
            <a:pPr latinLnBrk="1"/>
            <a:r>
              <a:rPr lang="en-US" altLang="ko-KR"/>
              <a:t>My name is SANGMIN LEE at a undergraduates 3</a:t>
            </a:r>
            <a:r>
              <a:rPr lang="en-US" altLang="ko-KR" baseline="30000"/>
              <a:t>rd</a:t>
            </a:r>
            <a:r>
              <a:rPr lang="en-US" altLang="ko-KR"/>
              <a:t> grades at Digital display engineering, hoseo university</a:t>
            </a:r>
          </a:p>
          <a:p>
            <a:pPr latinLnBrk="1"/>
            <a:r>
              <a:rPr lang="en-US" altLang="ko-KR"/>
              <a:t>I am very glad to be here.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1644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77D7D5-213B-48B7-B7C6-FAC13F165FD7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Hello everyone! </a:t>
            </a:r>
          </a:p>
          <a:p>
            <a:pPr latinLnBrk="1"/>
            <a:r>
              <a:rPr lang="en-US" altLang="ko-KR"/>
              <a:t>My name is SANGMIN LEE at a undergraduates 3</a:t>
            </a:r>
            <a:r>
              <a:rPr lang="en-US" altLang="ko-KR" baseline="30000"/>
              <a:t>rd</a:t>
            </a:r>
            <a:r>
              <a:rPr lang="en-US" altLang="ko-KR"/>
              <a:t> grades at Digital display engineering, hoseo university</a:t>
            </a:r>
          </a:p>
          <a:p>
            <a:pPr latinLnBrk="1"/>
            <a:r>
              <a:rPr lang="en-US" altLang="ko-KR"/>
              <a:t>I am very glad to be here.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2112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29FE8A-37CB-47AD-B80C-2FE2F81781F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The table of contents consists of introduction, experiment, result and conclusion.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6825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First, let me introduce the experiment.</a:t>
            </a:r>
          </a:p>
          <a:p>
            <a:r>
              <a:rPr lang="en-US" altLang="ko-KR"/>
              <a:t>The solution process can reduce the process time and cost.</a:t>
            </a:r>
          </a:p>
          <a:p>
            <a:r>
              <a:rPr lang="en-US" altLang="ko-KR"/>
              <a:t>The SOG is the solution process to get Silicon Oxide.</a:t>
            </a:r>
          </a:p>
          <a:p>
            <a:r>
              <a:rPr lang="en-US" altLang="ko-KR"/>
              <a:t>A SOG film was formed with MOS structure according to the dilution ratio of SOG to IPA.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5233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It’s my purpose to the evaluation of SOG film by dilution ratio.</a:t>
            </a:r>
          </a:p>
          <a:p>
            <a:pPr latinLnBrk="1"/>
            <a:r>
              <a:rPr lang="en-US" altLang="ko-KR"/>
              <a:t>So, I Spin-coated diluted SOG solution for an insulator.</a:t>
            </a:r>
          </a:p>
          <a:p>
            <a:pPr latinLnBrk="1"/>
            <a:r>
              <a:rPr lang="en-US" altLang="ko-KR"/>
              <a:t>And, The MOS structure was fabricated and C-V, Breakdown voltage, Leakage current were measured.</a:t>
            </a:r>
          </a:p>
          <a:p>
            <a:pPr latinLnBrk="1"/>
            <a:r>
              <a:rPr lang="en-US" altLang="ko-KR"/>
              <a:t>The Solutions was prepared by diluting with IPA.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1288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And then, this slide shows the experiment before more detail proceeded in this order.First, p-type silicon wafer was cleaned with a Nitrogen gun.</a:t>
            </a:r>
          </a:p>
          <a:p>
            <a:pPr latinLnBrk="1"/>
            <a:r>
              <a:rPr lang="en-US" altLang="ko-KR"/>
              <a:t>Next, the device that is coated with SOG insulator using spin coater.</a:t>
            </a:r>
          </a:p>
          <a:p>
            <a:pPr latinLnBrk="1"/>
            <a:r>
              <a:rPr lang="en-US" altLang="ko-KR"/>
              <a:t>Coating at 3000 rpm for 30 seconds will coat the insulator with a thickness of 3400 angstroms.</a:t>
            </a:r>
          </a:p>
          <a:p>
            <a:pPr latinLnBrk="1"/>
            <a:r>
              <a:rPr lang="en-US" altLang="ko-KR"/>
              <a:t>The coated device is then baked at 80 degree C for 5 minutes and 130 degree C for 5 minutes and 180 degree C for 20 minutes.Next, it is furnace annealed at a temperature of 450 degree C for 1 hour in nitrogen ambient.</a:t>
            </a:r>
          </a:p>
          <a:p>
            <a:pPr latinLnBrk="1"/>
            <a:r>
              <a:rPr lang="en-US" altLang="ko-KR"/>
              <a:t>After the annealing process, covered a shadow mask on the device and deposit to Aluminum Silicon on top of the insulator using a sputter.The size of the electrode was a circular shape with a radius of 0.8mm.And next, pre sputtering time 200 seconds, and sputtering time 400 seconds.</a:t>
            </a:r>
          </a:p>
          <a:p>
            <a:pPr latinLnBrk="1"/>
            <a:r>
              <a:rPr lang="en-US" altLang="ko-KR"/>
              <a:t>And next, the C-V, L/C, VB are measured by contacting AlSi deposited on top of the fabricated device and p-type silicon wafer having a common electrode formed on the bottom.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5358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To the next, this slide shows result of the Capacitance for the diluted solution, respectively.In the table below, the K value is calculated as follows.</a:t>
            </a:r>
          </a:p>
          <a:p>
            <a:pPr latinLnBrk="1"/>
            <a:r>
              <a:rPr lang="en-US" altLang="ko-KR"/>
              <a:t>As the IPA dilution concentration increased, the curve area was identified and the value of the dielectric constant was also increased.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224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And this slide shows this slide shows result of the leakage current for the diluted solution, respectively.</a:t>
            </a:r>
          </a:p>
          <a:p>
            <a:pPr latinLnBrk="1"/>
            <a:r>
              <a:rPr lang="en-US" altLang="ko-KR"/>
              <a:t>In case of SOG 100%, the leakage current of device is high.</a:t>
            </a:r>
          </a:p>
          <a:p>
            <a:pPr latinLnBrk="1"/>
            <a:r>
              <a:rPr lang="en-US" altLang="ko-KR"/>
              <a:t>When SOG 50% + IPA 50% and SOG 25% + IPA 75% are compared, it can be seen that the leakage current of SOG 25% + IPA 75% is slightly small.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1579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/>
              <a:t>And next, this slide shows result of the VB for the diluted solution, respectively.</a:t>
            </a:r>
          </a:p>
          <a:p>
            <a:pPr latinLnBrk="1"/>
            <a:r>
              <a:rPr lang="en-US" altLang="ko-KR"/>
              <a:t>In general, it can be seen that the SOG 100 % insulator does not break even when applied to about 3 [MV / cm], it was confirmed that a high current flow.</a:t>
            </a:r>
          </a:p>
          <a:p>
            <a:pPr latinLnBrk="1"/>
            <a:r>
              <a:rPr lang="en-US" altLang="ko-KR"/>
              <a:t>In case of SOG 50% + IPA 50%, breakdown occurred under 2 [MV/cm], but in most cases, breakdown occurred in more than 2 cases in SOG 25% + IPA 75%.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42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/>
              <a:t>SOG was diluted with IPA and coated. The dilution effect was studied. </a:t>
            </a:r>
          </a:p>
          <a:p>
            <a:r>
              <a:rPr lang="en-US" altLang="ko-KR"/>
              <a:t>Since the diluted film becomes thinner, it is deposited several times to adjust the thickness of the film to a certain thickness. </a:t>
            </a:r>
          </a:p>
          <a:p>
            <a:r>
              <a:rPr lang="en-US" altLang="ko-KR"/>
              <a:t>The leakage current of the SOG film deposited by dilution was less than undiluted SOG film.</a:t>
            </a:r>
          </a:p>
          <a:p>
            <a:r>
              <a:rPr lang="en-US" altLang="ko-KR"/>
              <a:t>It is preferable to use diluted SOG solution for an insulating film of a thin film transistor.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3014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2667000" y="1143000"/>
            <a:ext cx="61722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0" y="0"/>
            <a:ext cx="26670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8839200" y="1143000"/>
            <a:ext cx="304800" cy="228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8" name="Line 20"/>
          <p:cNvSpPr>
            <a:spLocks noChangeShapeType="1"/>
          </p:cNvSpPr>
          <p:nvPr/>
        </p:nvSpPr>
        <p:spPr bwMode="auto">
          <a:xfrm>
            <a:off x="2667000" y="1143000"/>
            <a:ext cx="9525" cy="2271713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2438400"/>
            <a:ext cx="5791200" cy="1143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733800"/>
            <a:ext cx="5029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0" y="6248400"/>
            <a:ext cx="1600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pic>
        <p:nvPicPr>
          <p:cNvPr id="10" name="Picture 57" descr="호서마크">
            <a:extLst>
              <a:ext uri="{FF2B5EF4-FFF2-40B4-BE49-F238E27FC236}">
                <a16:creationId xmlns:a16="http://schemas.microsoft.com/office/drawing/2014/main" xmlns="" id="{49EEC6A9-8A0E-4D02-9830-C6C0EB16A7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58000"/>
            <a:ext cx="1800674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76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91FCC-7FAC-4390-BAD2-310335313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78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6150" y="838200"/>
            <a:ext cx="1847850" cy="4191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838200"/>
            <a:ext cx="5391150" cy="4191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34397-6021-4C93-941C-E99E2FEF2A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92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28800" y="1981200"/>
            <a:ext cx="7315200" cy="30480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047D2-2813-422A-A3B6-ABB49EE9FB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754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AE4EF-AAAF-423A-83F1-00080EBCFF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83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57" descr="호서마크">
            <a:extLst>
              <a:ext uri="{FF2B5EF4-FFF2-40B4-BE49-F238E27FC236}">
                <a16:creationId xmlns:a16="http://schemas.microsoft.com/office/drawing/2014/main" xmlns="" id="{6524C5E3-8C1D-4033-8824-27D358B5A3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-61800"/>
            <a:ext cx="1800674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30730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DCD3-C038-4A5B-AEA7-2C24A1289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57" descr="호서마크">
            <a:extLst>
              <a:ext uri="{FF2B5EF4-FFF2-40B4-BE49-F238E27FC236}">
                <a16:creationId xmlns:a16="http://schemas.microsoft.com/office/drawing/2014/main" xmlns="" id="{8CD5185D-C314-4139-8D70-FD0359AF1A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-61800"/>
            <a:ext cx="1800674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0426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4BA12-8F74-49C2-8AD9-041590EE2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12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5CB74-1DA8-436D-A436-2D867394A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7F0B1-2F38-461F-BF0D-26F33720CE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41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2EB62-7743-4EDA-B055-8D23865F4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60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FD6CD-E9D1-4603-8160-88312049D7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7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22964-AA81-4BC6-8FED-5942FEC97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69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corporate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6677025" cy="615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3"/>
          <p:cNvSpPr>
            <a:spLocks noChangeArrowheads="1"/>
          </p:cNvSpPr>
          <p:nvPr/>
        </p:nvSpPr>
        <p:spPr bwMode="auto">
          <a:xfrm>
            <a:off x="1676400" y="762000"/>
            <a:ext cx="7162800" cy="914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28" name="Rectangle 14"/>
          <p:cNvSpPr>
            <a:spLocks noChangeArrowheads="1"/>
          </p:cNvSpPr>
          <p:nvPr/>
        </p:nvSpPr>
        <p:spPr bwMode="auto">
          <a:xfrm>
            <a:off x="0" y="0"/>
            <a:ext cx="1676400" cy="762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29" name="Line 15"/>
          <p:cNvSpPr>
            <a:spLocks noChangeShapeType="1"/>
          </p:cNvSpPr>
          <p:nvPr/>
        </p:nvSpPr>
        <p:spPr bwMode="auto">
          <a:xfrm flipH="1">
            <a:off x="1676400" y="6019800"/>
            <a:ext cx="7467600" cy="0"/>
          </a:xfrm>
          <a:prstGeom prst="line">
            <a:avLst/>
          </a:prstGeom>
          <a:noFill/>
          <a:ln w="158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" name="Rectangle 16"/>
          <p:cNvSpPr>
            <a:spLocks noChangeArrowheads="1"/>
          </p:cNvSpPr>
          <p:nvPr/>
        </p:nvSpPr>
        <p:spPr bwMode="auto">
          <a:xfrm>
            <a:off x="8839200" y="762000"/>
            <a:ext cx="304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8382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981200"/>
            <a:ext cx="73152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8A12B97-3771-4BEA-98E8-C7FE806D9F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Evaluation of SOG film by Dilution ratio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733799"/>
            <a:ext cx="5029200" cy="2475411"/>
          </a:xfrm>
        </p:spPr>
        <p:txBody>
          <a:bodyPr/>
          <a:lstStyle/>
          <a:p>
            <a:pPr eaLnBrk="1" hangingPunct="1"/>
            <a:r>
              <a:rPr lang="en-GB" altLang="en-US" dirty="0" err="1"/>
              <a:t>Hoseo</a:t>
            </a:r>
            <a:r>
              <a:rPr lang="en-GB" altLang="en-US" dirty="0"/>
              <a:t> Univ.</a:t>
            </a:r>
          </a:p>
          <a:p>
            <a:pPr eaLnBrk="1" hangingPunct="1"/>
            <a:r>
              <a:rPr lang="en-GB" altLang="en-US" dirty="0"/>
              <a:t>Electronic Device Lab.</a:t>
            </a:r>
          </a:p>
          <a:p>
            <a:pPr eaLnBrk="1" hangingPunct="1"/>
            <a:r>
              <a:rPr lang="en-GB" altLang="en-US" dirty="0"/>
              <a:t>Undergraduate </a:t>
            </a:r>
            <a:r>
              <a:rPr lang="en-GB" altLang="en-US" dirty="0" smtClean="0"/>
              <a:t>3</a:t>
            </a:r>
            <a:r>
              <a:rPr lang="en-GB" altLang="en-US" baseline="30000" dirty="0" smtClean="0"/>
              <a:t>th </a:t>
            </a:r>
            <a:r>
              <a:rPr lang="en-GB" altLang="en-US" dirty="0"/>
              <a:t>student.</a:t>
            </a:r>
          </a:p>
          <a:p>
            <a:pPr eaLnBrk="1" hangingPunct="1"/>
            <a:r>
              <a:rPr lang="en-GB" altLang="en-US" dirty="0"/>
              <a:t>SANG MIN LEE</a:t>
            </a:r>
          </a:p>
          <a:p>
            <a:pPr eaLnBrk="1" hangingPunct="1"/>
            <a:r>
              <a:rPr lang="ko-KR" altLang="en-US"/>
              <a:t>李 相 旼</a:t>
            </a:r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Thank you for your attention!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F6E150B4-EBFE-4ED8-9CC5-E289D88142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57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Content</a:t>
            </a:r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 b="1">
                <a:latin typeface="맑은 고딕" panose="020B0503020000020004" pitchFamily="50" charset="-127"/>
                <a:ea typeface="맑은 고딕" panose="020B0503020000020004" pitchFamily="50" charset="-127"/>
                <a:cs typeface="함초롬돋움" panose="02030504000101010101" pitchFamily="18" charset="-127"/>
              </a:rPr>
              <a:t>1. Introduction</a:t>
            </a:r>
          </a:p>
          <a:p>
            <a:pPr eaLnBrk="1" hangingPunct="1"/>
            <a:endParaRPr lang="en-GB" altLang="en-US" b="1">
              <a:latin typeface="맑은 고딕" panose="020B0503020000020004" pitchFamily="50" charset="-127"/>
              <a:ea typeface="맑은 고딕" panose="020B0503020000020004" pitchFamily="50" charset="-127"/>
              <a:cs typeface="함초롬돋움" panose="02030504000101010101" pitchFamily="18" charset="-127"/>
            </a:endParaRPr>
          </a:p>
          <a:p>
            <a:pPr marL="0" indent="0" eaLnBrk="1" hangingPunct="1">
              <a:buNone/>
            </a:pPr>
            <a:r>
              <a:rPr lang="en-GB" altLang="en-US" b="1">
                <a:latin typeface="맑은 고딕" panose="020B0503020000020004" pitchFamily="50" charset="-127"/>
                <a:ea typeface="맑은 고딕" panose="020B0503020000020004" pitchFamily="50" charset="-127"/>
                <a:cs typeface="함초롬돋움" panose="02030504000101010101" pitchFamily="18" charset="-127"/>
              </a:rPr>
              <a:t>2. Experiment</a:t>
            </a:r>
          </a:p>
          <a:p>
            <a:pPr eaLnBrk="1" hangingPunct="1"/>
            <a:endParaRPr lang="en-GB" altLang="en-US" b="1">
              <a:latin typeface="맑은 고딕" panose="020B0503020000020004" pitchFamily="50" charset="-127"/>
              <a:ea typeface="맑은 고딕" panose="020B0503020000020004" pitchFamily="50" charset="-127"/>
              <a:cs typeface="함초롬돋움" panose="02030504000101010101" pitchFamily="18" charset="-127"/>
            </a:endParaRPr>
          </a:p>
          <a:p>
            <a:pPr marL="0" indent="0" eaLnBrk="1" hangingPunct="1">
              <a:buNone/>
            </a:pPr>
            <a:r>
              <a:rPr lang="en-GB" altLang="en-US" b="1">
                <a:latin typeface="맑은 고딕" panose="020B0503020000020004" pitchFamily="50" charset="-127"/>
                <a:ea typeface="맑은 고딕" panose="020B0503020000020004" pitchFamily="50" charset="-127"/>
                <a:cs typeface="함초롬돋움" panose="02030504000101010101" pitchFamily="18" charset="-127"/>
              </a:rPr>
              <a:t>3. Result</a:t>
            </a:r>
          </a:p>
          <a:p>
            <a:pPr eaLnBrk="1" hangingPunct="1"/>
            <a:endParaRPr lang="en-GB" altLang="en-US" b="1">
              <a:latin typeface="맑은 고딕" panose="020B0503020000020004" pitchFamily="50" charset="-127"/>
              <a:ea typeface="맑은 고딕" panose="020B0503020000020004" pitchFamily="50" charset="-127"/>
              <a:cs typeface="함초롬돋움" panose="02030504000101010101" pitchFamily="18" charset="-127"/>
            </a:endParaRPr>
          </a:p>
          <a:p>
            <a:pPr marL="0" indent="0" eaLnBrk="1" hangingPunct="1">
              <a:buNone/>
            </a:pPr>
            <a:r>
              <a:rPr lang="en-GB" altLang="en-US" b="1">
                <a:latin typeface="맑은 고딕" panose="020B0503020000020004" pitchFamily="50" charset="-127"/>
                <a:ea typeface="맑은 고딕" panose="020B0503020000020004" pitchFamily="50" charset="-127"/>
                <a:cs typeface="함초롬돋움" panose="02030504000101010101" pitchFamily="18" charset="-127"/>
              </a:rPr>
              <a:t>4. Conclusion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1F5DC74A-3219-4E15-9ED2-267ECE594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Introduction</a:t>
            </a:r>
            <a:endParaRPr lang="en-US" alt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23473" y="2464371"/>
            <a:ext cx="7579520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cs typeface="Arial" panose="020B0604020202020204" pitchFamily="34" charset="0"/>
              </a:rPr>
              <a:t>The solution process can reduce the process time and cost.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000" b="1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cs typeface="Arial" panose="020B0604020202020204" pitchFamily="34" charset="0"/>
              </a:rPr>
              <a:t>The SOG is the solution process to get Silicon Oxide.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000" b="1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cs typeface="Arial" panose="020B0604020202020204" pitchFamily="34" charset="0"/>
              </a:rPr>
              <a:t>A SOG film was formed with MOS structure according to the dilution ratio of SOG to IPA.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000" b="1"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Experiment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96532" y="2218524"/>
            <a:ext cx="805771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 b="1"/>
              <a:t>The diluted SOG solution was spin-coated for an insulator film.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cs typeface="Arial" panose="020B0604020202020204" pitchFamily="34" charset="0"/>
              </a:rPr>
              <a:t>The MOS structure was fabricated and C-V , Breakdown voltage, Leakage current were measured.</a:t>
            </a:r>
            <a:endParaRPr lang="en-GB" altLang="en-US" sz="2000" b="1"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xmlns="" id="{CB09302C-3110-4930-B34F-5F76E18F0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118188"/>
              </p:ext>
            </p:extLst>
          </p:nvPr>
        </p:nvGraphicFramePr>
        <p:xfrm>
          <a:off x="696532" y="3979955"/>
          <a:ext cx="8208136" cy="14833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6933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488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29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329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+mj-lt"/>
                          <a:ea typeface="맑은 고딕" pitchFamily="50" charset="-127"/>
                        </a:rPr>
                        <a:t>Dilution</a:t>
                      </a:r>
                      <a:r>
                        <a:rPr lang="en-US" altLang="ko-KR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+mj-lt"/>
                          <a:ea typeface="맑은 고딕" pitchFamily="50" charset="-127"/>
                        </a:rPr>
                        <a:t> ratio</a:t>
                      </a:r>
                      <a:endParaRPr lang="ko-KR" altLang="en-US" dirty="0">
                        <a:solidFill>
                          <a:schemeClr val="tx1">
                            <a:lumMod val="75000"/>
                          </a:schemeClr>
                        </a:solidFill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+mj-lt"/>
                          <a:ea typeface="맑은 고딕" pitchFamily="50" charset="-127"/>
                        </a:rPr>
                        <a:t>Material</a:t>
                      </a:r>
                      <a:endParaRPr lang="ko-KR" altLang="en-US" dirty="0">
                        <a:solidFill>
                          <a:schemeClr val="tx1">
                            <a:lumMod val="75000"/>
                          </a:schemeClr>
                        </a:solidFill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+mj-lt"/>
                          <a:ea typeface="맑은 고딕" pitchFamily="50" charset="-127"/>
                        </a:rPr>
                        <a:t>Coating counts</a:t>
                      </a:r>
                      <a:endParaRPr lang="ko-KR" altLang="en-US" b="1" dirty="0">
                        <a:solidFill>
                          <a:schemeClr val="tx1">
                            <a:lumMod val="75000"/>
                          </a:schemeClr>
                        </a:solidFill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Thickness</a:t>
                      </a:r>
                      <a:endParaRPr lang="ko-KR" altLang="en-US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100%</a:t>
                      </a:r>
                      <a:endParaRPr lang="ko-KR" altLang="en-US" dirty="0"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SOG 40ml</a:t>
                      </a:r>
                      <a:endParaRPr lang="ko-KR" altLang="en-US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1</a:t>
                      </a:r>
                      <a:endParaRPr lang="ko-KR" altLang="en-US" dirty="0"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>
                          <a:latin typeface="+mj-lt"/>
                          <a:ea typeface="맑은 고딕" pitchFamily="50" charset="-127"/>
                        </a:rPr>
                        <a:t>340nm</a:t>
                      </a:r>
                      <a:endParaRPr lang="ko-KR" altLang="en-US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50%</a:t>
                      </a:r>
                      <a:endParaRPr lang="ko-KR" altLang="en-US" dirty="0"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SOG 20mL + IPA 20ml</a:t>
                      </a:r>
                      <a:endParaRPr lang="ko-KR" altLang="en-US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>
                          <a:latin typeface="+mj-lt"/>
                          <a:ea typeface="맑은 고딕" pitchFamily="50" charset="-127"/>
                        </a:rPr>
                        <a:t>2</a:t>
                      </a:r>
                      <a:endParaRPr lang="ko-KR" altLang="en-US" dirty="0"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>
                          <a:latin typeface="+mj-lt"/>
                          <a:ea typeface="맑은 고딕" pitchFamily="50" charset="-127"/>
                        </a:rPr>
                        <a:t>330nm</a:t>
                      </a:r>
                      <a:endParaRPr lang="ko-KR" altLang="en-US" b="0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25%</a:t>
                      </a:r>
                      <a:endParaRPr lang="ko-KR" altLang="en-US" dirty="0"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SOG 10ml</a:t>
                      </a:r>
                      <a:r>
                        <a:rPr lang="en-US" altLang="ko-KR" baseline="0" dirty="0">
                          <a:latin typeface="+mj-lt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+ IPA 30ml</a:t>
                      </a:r>
                      <a:endParaRPr lang="ko-KR" altLang="en-US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+mj-lt"/>
                          <a:ea typeface="맑은 고딕" pitchFamily="50" charset="-127"/>
                        </a:rPr>
                        <a:t>5</a:t>
                      </a:r>
                      <a:endParaRPr lang="ko-KR" altLang="en-US" dirty="0">
                        <a:latin typeface="+mj-lt"/>
                        <a:ea typeface="맑은 고딕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>
                          <a:latin typeface="+mj-lt"/>
                          <a:ea typeface="맑은 고딕" pitchFamily="50" charset="-127"/>
                        </a:rPr>
                        <a:t>315nm</a:t>
                      </a:r>
                      <a:endParaRPr lang="ko-KR" altLang="en-US" b="0" dirty="0">
                        <a:latin typeface="+mj-lt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DA5B9D01-59FD-47BB-BD64-DA65ED323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532" y="3594668"/>
            <a:ext cx="69262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cs typeface="Arial" panose="020B0604020202020204" pitchFamily="34" charset="0"/>
              </a:rPr>
              <a:t>Table 1. SOG dilution with IPA</a:t>
            </a:r>
            <a:endParaRPr lang="en-US" altLang="en-US" sz="16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11633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110496" y="1744427"/>
            <a:ext cx="6096000" cy="1143000"/>
          </a:xfrm>
        </p:spPr>
        <p:txBody>
          <a:bodyPr/>
          <a:lstStyle/>
          <a:p>
            <a:pPr eaLnBrk="1" hangingPunct="1"/>
            <a:r>
              <a:rPr lang="en-GB" altLang="en-US"/>
              <a:t>Experiment</a:t>
            </a:r>
            <a:endParaRPr lang="en-US" altLang="en-US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xmlns="" id="{5628DA75-1C38-4F0D-848E-697ACF922B20}"/>
              </a:ext>
            </a:extLst>
          </p:cNvPr>
          <p:cNvSpPr txBox="1">
            <a:spLocks/>
          </p:cNvSpPr>
          <p:nvPr/>
        </p:nvSpPr>
        <p:spPr>
          <a:xfrm>
            <a:off x="3786909" y="3004696"/>
            <a:ext cx="1523369" cy="5198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en-US" altLang="ko-KR" sz="135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buNone/>
            </a:pPr>
            <a:r>
              <a:rPr lang="en-US" altLang="ko-KR" sz="135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Spin Coater</a:t>
            </a:r>
          </a:p>
          <a:p>
            <a:pPr algn="ctr">
              <a:buNone/>
            </a:pPr>
            <a:r>
              <a:rPr lang="en-US" altLang="ko-KR" sz="135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en-US" altLang="ko-KR" sz="135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,000 </a:t>
            </a:r>
            <a:r>
              <a:rPr lang="en-US" altLang="ko-KR" sz="135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rpm</a:t>
            </a:r>
            <a:r>
              <a:rPr lang="en-US" altLang="ko-KR" sz="135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, 30 s</a:t>
            </a:r>
            <a:r>
              <a:rPr lang="en-US" altLang="ko-KR" sz="135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</p:txBody>
      </p:sp>
      <p:sp>
        <p:nvSpPr>
          <p:cNvPr id="12" name="원통 6">
            <a:extLst>
              <a:ext uri="{FF2B5EF4-FFF2-40B4-BE49-F238E27FC236}">
                <a16:creationId xmlns:a16="http://schemas.microsoft.com/office/drawing/2014/main" xmlns="" id="{E402EBE8-F01E-412A-8B1F-EC42C9DC7980}"/>
              </a:ext>
            </a:extLst>
          </p:cNvPr>
          <p:cNvSpPr/>
          <p:nvPr/>
        </p:nvSpPr>
        <p:spPr>
          <a:xfrm>
            <a:off x="4327053" y="2731812"/>
            <a:ext cx="315694" cy="43319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xmlns="" id="{FEB0B0FD-015A-4D07-A5F4-6A21917666E6}"/>
              </a:ext>
            </a:extLst>
          </p:cNvPr>
          <p:cNvSpPr txBox="1">
            <a:spLocks/>
          </p:cNvSpPr>
          <p:nvPr/>
        </p:nvSpPr>
        <p:spPr>
          <a:xfrm>
            <a:off x="942111" y="1703768"/>
            <a:ext cx="2264142" cy="28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ko-KR" sz="2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1. Cleaning</a:t>
            </a:r>
            <a:endParaRPr lang="en-US" altLang="ko-KR" sz="24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xmlns="" id="{61C8C677-7F7F-46B6-AE1C-DE71A620E7EF}"/>
              </a:ext>
            </a:extLst>
          </p:cNvPr>
          <p:cNvSpPr/>
          <p:nvPr/>
        </p:nvSpPr>
        <p:spPr>
          <a:xfrm>
            <a:off x="1189993" y="2879606"/>
            <a:ext cx="1642443" cy="240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>
                <a:solidFill>
                  <a:schemeClr val="tx1"/>
                </a:solidFill>
              </a:rPr>
              <a:t>P-type Si wafe</a:t>
            </a:r>
            <a:r>
              <a:rPr lang="en-US" altLang="ko-KR" sz="1600" dirty="0">
                <a:solidFill>
                  <a:schemeClr val="tx1"/>
                </a:solidFill>
              </a:rPr>
              <a:t>r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xmlns="" id="{49F340B7-EBC4-4FFB-85EF-DA3F8EBF2D70}"/>
              </a:ext>
            </a:extLst>
          </p:cNvPr>
          <p:cNvSpPr/>
          <p:nvPr/>
        </p:nvSpPr>
        <p:spPr>
          <a:xfrm rot="16200000">
            <a:off x="2442472" y="2576723"/>
            <a:ext cx="257333" cy="13201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xmlns="" id="{B1A3F9B0-98A2-402F-AEAC-2269D3B124BA}"/>
              </a:ext>
            </a:extLst>
          </p:cNvPr>
          <p:cNvSpPr/>
          <p:nvPr/>
        </p:nvSpPr>
        <p:spPr>
          <a:xfrm rot="16200000">
            <a:off x="1337551" y="2461931"/>
            <a:ext cx="257333" cy="13201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xmlns="" id="{983ADC1F-03FD-471C-9103-B3ED8D1AD3CF}"/>
              </a:ext>
            </a:extLst>
          </p:cNvPr>
          <p:cNvSpPr/>
          <p:nvPr/>
        </p:nvSpPr>
        <p:spPr>
          <a:xfrm rot="16200000">
            <a:off x="2096789" y="2423562"/>
            <a:ext cx="257333" cy="13201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xmlns="" id="{C2B02804-7EBF-41A0-B70B-2611E67EF787}"/>
              </a:ext>
            </a:extLst>
          </p:cNvPr>
          <p:cNvSpPr/>
          <p:nvPr/>
        </p:nvSpPr>
        <p:spPr>
          <a:xfrm rot="16200000">
            <a:off x="1681551" y="2597234"/>
            <a:ext cx="257333" cy="13201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내용 개체 틀 2">
            <a:extLst>
              <a:ext uri="{FF2B5EF4-FFF2-40B4-BE49-F238E27FC236}">
                <a16:creationId xmlns:a16="http://schemas.microsoft.com/office/drawing/2014/main" xmlns="" id="{6B9A2D78-E8F3-46BE-A139-0996EB06BA92}"/>
              </a:ext>
            </a:extLst>
          </p:cNvPr>
          <p:cNvSpPr txBox="1">
            <a:spLocks/>
          </p:cNvSpPr>
          <p:nvPr/>
        </p:nvSpPr>
        <p:spPr>
          <a:xfrm>
            <a:off x="3291457" y="1702444"/>
            <a:ext cx="2561085" cy="28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ko-KR" sz="2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2. SOG </a:t>
            </a:r>
            <a:r>
              <a:rPr lang="en-US" altLang="ko-KR" sz="2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Coating</a:t>
            </a:r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xmlns="" id="{F0E21B2E-900C-41AD-8B45-52C384A9CDDA}"/>
              </a:ext>
            </a:extLst>
          </p:cNvPr>
          <p:cNvSpPr/>
          <p:nvPr/>
        </p:nvSpPr>
        <p:spPr>
          <a:xfrm>
            <a:off x="3868352" y="2268763"/>
            <a:ext cx="1227339" cy="4533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원형 화살표 12">
            <a:extLst>
              <a:ext uri="{FF2B5EF4-FFF2-40B4-BE49-F238E27FC236}">
                <a16:creationId xmlns:a16="http://schemas.microsoft.com/office/drawing/2014/main" xmlns="" id="{967C4988-0366-4A29-A6F0-5C01F3F27428}"/>
              </a:ext>
            </a:extLst>
          </p:cNvPr>
          <p:cNvSpPr/>
          <p:nvPr/>
        </p:nvSpPr>
        <p:spPr>
          <a:xfrm rot="4760169">
            <a:off x="4910967" y="2202506"/>
            <a:ext cx="625369" cy="637335"/>
          </a:xfrm>
          <a:prstGeom prst="circular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6" name="내용 개체 틀 2">
            <a:extLst>
              <a:ext uri="{FF2B5EF4-FFF2-40B4-BE49-F238E27FC236}">
                <a16:creationId xmlns:a16="http://schemas.microsoft.com/office/drawing/2014/main" xmlns="" id="{BA7DE684-AE8A-49F6-AD1F-25CAA8671B58}"/>
              </a:ext>
            </a:extLst>
          </p:cNvPr>
          <p:cNvSpPr txBox="1">
            <a:spLocks/>
          </p:cNvSpPr>
          <p:nvPr/>
        </p:nvSpPr>
        <p:spPr>
          <a:xfrm>
            <a:off x="955293" y="3873248"/>
            <a:ext cx="2120416" cy="28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ko-KR" sz="2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4. Annealing</a:t>
            </a:r>
            <a:endParaRPr lang="en-US" altLang="ko-KR" sz="24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7" name="평행 사변형 26">
            <a:extLst>
              <a:ext uri="{FF2B5EF4-FFF2-40B4-BE49-F238E27FC236}">
                <a16:creationId xmlns:a16="http://schemas.microsoft.com/office/drawing/2014/main" xmlns="" id="{BCF21F2D-3A9C-411E-9458-B8DA7A4602C5}"/>
              </a:ext>
            </a:extLst>
          </p:cNvPr>
          <p:cNvSpPr/>
          <p:nvPr/>
        </p:nvSpPr>
        <p:spPr>
          <a:xfrm>
            <a:off x="1614107" y="4469295"/>
            <a:ext cx="656311" cy="514037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평행 사변형 27">
            <a:extLst>
              <a:ext uri="{FF2B5EF4-FFF2-40B4-BE49-F238E27FC236}">
                <a16:creationId xmlns:a16="http://schemas.microsoft.com/office/drawing/2014/main" xmlns="" id="{3F54B885-2A17-4B83-8FC3-DB8CD6AFF73D}"/>
              </a:ext>
            </a:extLst>
          </p:cNvPr>
          <p:cNvSpPr/>
          <p:nvPr/>
        </p:nvSpPr>
        <p:spPr>
          <a:xfrm>
            <a:off x="1723598" y="4664799"/>
            <a:ext cx="656311" cy="514037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평행 사변형 28">
            <a:extLst>
              <a:ext uri="{FF2B5EF4-FFF2-40B4-BE49-F238E27FC236}">
                <a16:creationId xmlns:a16="http://schemas.microsoft.com/office/drawing/2014/main" xmlns="" id="{4CB0749C-510B-4171-947C-1C0299D1C50D}"/>
              </a:ext>
            </a:extLst>
          </p:cNvPr>
          <p:cNvSpPr/>
          <p:nvPr/>
        </p:nvSpPr>
        <p:spPr>
          <a:xfrm>
            <a:off x="1814086" y="4841306"/>
            <a:ext cx="656311" cy="514037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내용 개체 틀 2">
            <a:extLst>
              <a:ext uri="{FF2B5EF4-FFF2-40B4-BE49-F238E27FC236}">
                <a16:creationId xmlns:a16="http://schemas.microsoft.com/office/drawing/2014/main" xmlns="" id="{1574CBFE-C348-462A-BEDE-97CB9C2B2F47}"/>
              </a:ext>
            </a:extLst>
          </p:cNvPr>
          <p:cNvSpPr txBox="1">
            <a:spLocks/>
          </p:cNvSpPr>
          <p:nvPr/>
        </p:nvSpPr>
        <p:spPr>
          <a:xfrm>
            <a:off x="1071818" y="5543861"/>
            <a:ext cx="1855759" cy="5638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ko-KR" sz="1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Furnace</a:t>
            </a:r>
          </a:p>
          <a:p>
            <a:pPr algn="ctr">
              <a:buNone/>
            </a:pPr>
            <a:r>
              <a:rPr lang="en-US" altLang="ko-KR" sz="1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450 ℃ / 1 h. / N</a:t>
            </a:r>
            <a:r>
              <a:rPr lang="en-US" altLang="ko-KR" sz="1400" b="1" baseline="-2500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endParaRPr lang="ko-KR" altLang="en-US" sz="1400" b="1" baseline="-25000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1" name="모서리가 둥근 직사각형 42">
            <a:extLst>
              <a:ext uri="{FF2B5EF4-FFF2-40B4-BE49-F238E27FC236}">
                <a16:creationId xmlns:a16="http://schemas.microsoft.com/office/drawing/2014/main" xmlns="" id="{F0AF504A-F629-4C5F-BEF1-C7151FBAE132}"/>
              </a:ext>
            </a:extLst>
          </p:cNvPr>
          <p:cNvSpPr/>
          <p:nvPr/>
        </p:nvSpPr>
        <p:spPr>
          <a:xfrm>
            <a:off x="6078371" y="2382503"/>
            <a:ext cx="604370" cy="3176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내용 개체 틀 2">
            <a:extLst>
              <a:ext uri="{FF2B5EF4-FFF2-40B4-BE49-F238E27FC236}">
                <a16:creationId xmlns:a16="http://schemas.microsoft.com/office/drawing/2014/main" xmlns="" id="{D7C483BE-C20A-4252-810E-45EE013E2C86}"/>
              </a:ext>
            </a:extLst>
          </p:cNvPr>
          <p:cNvSpPr txBox="1">
            <a:spLocks/>
          </p:cNvSpPr>
          <p:nvPr/>
        </p:nvSpPr>
        <p:spPr>
          <a:xfrm>
            <a:off x="7662555" y="2823086"/>
            <a:ext cx="1722599" cy="3572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en-US" altLang="ko-KR" sz="1400" b="1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buNone/>
            </a:pPr>
            <a:r>
              <a:rPr lang="en-US" altLang="ko-KR" sz="1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180 ℃   20 m</a:t>
            </a:r>
            <a:r>
              <a:rPr lang="en-US" altLang="ko-KR" sz="1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xmlns="" id="{C6DF0FFC-2100-40E1-8C27-0F4210EBB16D}"/>
              </a:ext>
            </a:extLst>
          </p:cNvPr>
          <p:cNvSpPr/>
          <p:nvPr/>
        </p:nvSpPr>
        <p:spPr>
          <a:xfrm>
            <a:off x="4141390" y="2357338"/>
            <a:ext cx="689542" cy="273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내용 개체 틀 2">
            <a:extLst>
              <a:ext uri="{FF2B5EF4-FFF2-40B4-BE49-F238E27FC236}">
                <a16:creationId xmlns:a16="http://schemas.microsoft.com/office/drawing/2014/main" xmlns="" id="{60B41063-0A13-4156-B60E-2528376CDE59}"/>
              </a:ext>
            </a:extLst>
          </p:cNvPr>
          <p:cNvSpPr txBox="1">
            <a:spLocks/>
          </p:cNvSpPr>
          <p:nvPr/>
        </p:nvSpPr>
        <p:spPr>
          <a:xfrm>
            <a:off x="5462809" y="2817213"/>
            <a:ext cx="1340011" cy="6444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en-US" altLang="ko-KR" sz="1400" b="1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buNone/>
            </a:pPr>
            <a:r>
              <a:rPr lang="en-US" altLang="ko-KR" sz="1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80 ℃   5 m </a:t>
            </a:r>
            <a:r>
              <a:rPr lang="en-US" altLang="ko-KR" sz="1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</a:t>
            </a:r>
          </a:p>
        </p:txBody>
      </p:sp>
      <p:sp>
        <p:nvSpPr>
          <p:cNvPr id="36" name="오른쪽 화살표 46">
            <a:extLst>
              <a:ext uri="{FF2B5EF4-FFF2-40B4-BE49-F238E27FC236}">
                <a16:creationId xmlns:a16="http://schemas.microsoft.com/office/drawing/2014/main" xmlns="" id="{6F685422-FBD1-4273-9A0C-D506C807BF88}"/>
              </a:ext>
            </a:extLst>
          </p:cNvPr>
          <p:cNvSpPr/>
          <p:nvPr/>
        </p:nvSpPr>
        <p:spPr>
          <a:xfrm>
            <a:off x="6814425" y="2436603"/>
            <a:ext cx="191078" cy="17862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xmlns="" id="{5894F8E5-632F-4FAA-AEBB-B24A10EF646D}"/>
              </a:ext>
            </a:extLst>
          </p:cNvPr>
          <p:cNvSpPr/>
          <p:nvPr/>
        </p:nvSpPr>
        <p:spPr>
          <a:xfrm>
            <a:off x="4278486" y="2385822"/>
            <a:ext cx="388686" cy="20381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xmlns="" id="{97A99081-3E94-41F4-ACE7-EAB9E53924A6}"/>
              </a:ext>
            </a:extLst>
          </p:cNvPr>
          <p:cNvSpPr/>
          <p:nvPr/>
        </p:nvSpPr>
        <p:spPr>
          <a:xfrm>
            <a:off x="4343067" y="2058519"/>
            <a:ext cx="239820" cy="18749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xmlns="" id="{962A433D-CA2C-4168-8E0F-D7E70319D47D}"/>
              </a:ext>
            </a:extLst>
          </p:cNvPr>
          <p:cNvSpPr/>
          <p:nvPr/>
        </p:nvSpPr>
        <p:spPr>
          <a:xfrm>
            <a:off x="6165851" y="2463313"/>
            <a:ext cx="445890" cy="175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내용 개체 틀 2">
            <a:extLst>
              <a:ext uri="{FF2B5EF4-FFF2-40B4-BE49-F238E27FC236}">
                <a16:creationId xmlns:a16="http://schemas.microsoft.com/office/drawing/2014/main" xmlns="" id="{8513AAD0-AADF-4E86-93D1-480E3CCDC2EB}"/>
              </a:ext>
            </a:extLst>
          </p:cNvPr>
          <p:cNvSpPr txBox="1">
            <a:spLocks/>
          </p:cNvSpPr>
          <p:nvPr/>
        </p:nvSpPr>
        <p:spPr>
          <a:xfrm>
            <a:off x="3364149" y="3897745"/>
            <a:ext cx="3537919" cy="28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ko-KR" sz="2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5. Metal Deposition</a:t>
            </a: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xmlns="" id="{6BCBFE4E-12AA-4240-8E4E-F41337791F60}"/>
              </a:ext>
            </a:extLst>
          </p:cNvPr>
          <p:cNvSpPr/>
          <p:nvPr/>
        </p:nvSpPr>
        <p:spPr>
          <a:xfrm>
            <a:off x="3922424" y="5081763"/>
            <a:ext cx="1842467" cy="240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>
                <a:solidFill>
                  <a:schemeClr val="tx1"/>
                </a:solidFill>
              </a:rPr>
              <a:t>P-type Si wafer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xmlns="" id="{5467398E-22E6-42AD-AD5A-A472E086B0F6}"/>
              </a:ext>
            </a:extLst>
          </p:cNvPr>
          <p:cNvSpPr/>
          <p:nvPr/>
        </p:nvSpPr>
        <p:spPr>
          <a:xfrm>
            <a:off x="3934035" y="4914870"/>
            <a:ext cx="356542" cy="1053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xmlns="" id="{49EA3215-A98C-4C11-9986-CDEBBEBCF513}"/>
              </a:ext>
            </a:extLst>
          </p:cNvPr>
          <p:cNvSpPr/>
          <p:nvPr/>
        </p:nvSpPr>
        <p:spPr>
          <a:xfrm>
            <a:off x="5408349" y="4900356"/>
            <a:ext cx="356542" cy="1053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xmlns="" id="{C5C736CD-1240-4D3B-B795-D8E1F96DEBDF}"/>
              </a:ext>
            </a:extLst>
          </p:cNvPr>
          <p:cNvSpPr/>
          <p:nvPr/>
        </p:nvSpPr>
        <p:spPr>
          <a:xfrm>
            <a:off x="4671193" y="4914868"/>
            <a:ext cx="356542" cy="1053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내용 개체 틀 2">
            <a:extLst>
              <a:ext uri="{FF2B5EF4-FFF2-40B4-BE49-F238E27FC236}">
                <a16:creationId xmlns:a16="http://schemas.microsoft.com/office/drawing/2014/main" xmlns="" id="{107192E2-1C5F-4EED-BB2C-AE4D7F4611EC}"/>
              </a:ext>
            </a:extLst>
          </p:cNvPr>
          <p:cNvSpPr txBox="1">
            <a:spLocks/>
          </p:cNvSpPr>
          <p:nvPr/>
        </p:nvSpPr>
        <p:spPr>
          <a:xfrm>
            <a:off x="3918614" y="5313802"/>
            <a:ext cx="1972579" cy="4977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ko-KR" sz="13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Sputter</a:t>
            </a:r>
          </a:p>
          <a:p>
            <a:pPr algn="ctr">
              <a:buNone/>
            </a:pPr>
            <a:r>
              <a:rPr lang="en-US" altLang="ko-KR" sz="13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Pre Sputtering 100 s</a:t>
            </a:r>
            <a:r>
              <a:rPr lang="en-US" altLang="ko-KR" sz="13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algn="ctr">
              <a:buNone/>
            </a:pPr>
            <a:r>
              <a:rPr lang="en-US" altLang="ko-KR" sz="13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Sputtering 400 s</a:t>
            </a:r>
            <a:r>
              <a:rPr lang="en-US" altLang="ko-KR" sz="13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</p:txBody>
      </p:sp>
      <p:sp>
        <p:nvSpPr>
          <p:cNvPr id="50" name="아래쪽 화살표 64">
            <a:extLst>
              <a:ext uri="{FF2B5EF4-FFF2-40B4-BE49-F238E27FC236}">
                <a16:creationId xmlns:a16="http://schemas.microsoft.com/office/drawing/2014/main" xmlns="" id="{38A43235-5415-409F-8FA7-0D1A2D6F3C2D}"/>
              </a:ext>
            </a:extLst>
          </p:cNvPr>
          <p:cNvSpPr/>
          <p:nvPr/>
        </p:nvSpPr>
        <p:spPr>
          <a:xfrm>
            <a:off x="4366819" y="4550979"/>
            <a:ext cx="224861" cy="2315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아래쪽 화살표 65">
            <a:extLst>
              <a:ext uri="{FF2B5EF4-FFF2-40B4-BE49-F238E27FC236}">
                <a16:creationId xmlns:a16="http://schemas.microsoft.com/office/drawing/2014/main" xmlns="" id="{C3CFF818-547A-4950-A8B3-5914F371C996}"/>
              </a:ext>
            </a:extLst>
          </p:cNvPr>
          <p:cNvSpPr/>
          <p:nvPr/>
        </p:nvSpPr>
        <p:spPr>
          <a:xfrm>
            <a:off x="5152332" y="4553469"/>
            <a:ext cx="224861" cy="2226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내용 개체 틀 2">
            <a:extLst>
              <a:ext uri="{FF2B5EF4-FFF2-40B4-BE49-F238E27FC236}">
                <a16:creationId xmlns:a16="http://schemas.microsoft.com/office/drawing/2014/main" xmlns="" id="{CBC98B2D-D77E-4751-A7DA-007A72FE98B4}"/>
              </a:ext>
            </a:extLst>
          </p:cNvPr>
          <p:cNvSpPr txBox="1">
            <a:spLocks/>
          </p:cNvSpPr>
          <p:nvPr/>
        </p:nvSpPr>
        <p:spPr>
          <a:xfrm>
            <a:off x="6654801" y="3919429"/>
            <a:ext cx="2269339" cy="28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ko-KR" sz="2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6. Evaluation</a:t>
            </a:r>
            <a:endParaRPr lang="en-US" altLang="ko-KR" sz="24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xmlns="" id="{0B709FF2-C132-405D-9C0A-01D66C0599D7}"/>
              </a:ext>
            </a:extLst>
          </p:cNvPr>
          <p:cNvSpPr/>
          <p:nvPr/>
        </p:nvSpPr>
        <p:spPr>
          <a:xfrm>
            <a:off x="6815325" y="5057595"/>
            <a:ext cx="1642443" cy="2409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>
                <a:solidFill>
                  <a:schemeClr val="tx1"/>
                </a:solidFill>
              </a:rPr>
              <a:t>P-type Si wafer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xmlns="" id="{920FE295-AA90-44B4-A517-F372FFE36A82}"/>
              </a:ext>
            </a:extLst>
          </p:cNvPr>
          <p:cNvSpPr/>
          <p:nvPr/>
        </p:nvSpPr>
        <p:spPr>
          <a:xfrm>
            <a:off x="3922424" y="5007073"/>
            <a:ext cx="1842467" cy="95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xmlns="" id="{4079E67F-FE69-446A-9972-C5246E995F4F}"/>
              </a:ext>
            </a:extLst>
          </p:cNvPr>
          <p:cNvSpPr/>
          <p:nvPr/>
        </p:nvSpPr>
        <p:spPr>
          <a:xfrm>
            <a:off x="6815324" y="4958390"/>
            <a:ext cx="1642443" cy="95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xmlns="" id="{309BD150-62A4-4EFD-9E9B-96DB8C6D1BB0}"/>
              </a:ext>
            </a:extLst>
          </p:cNvPr>
          <p:cNvSpPr/>
          <p:nvPr/>
        </p:nvSpPr>
        <p:spPr>
          <a:xfrm>
            <a:off x="7171685" y="4847715"/>
            <a:ext cx="263076" cy="105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xmlns="" id="{439CC633-6D95-42F7-9BED-471DF7DC9073}"/>
              </a:ext>
            </a:extLst>
          </p:cNvPr>
          <p:cNvSpPr/>
          <p:nvPr/>
        </p:nvSpPr>
        <p:spPr>
          <a:xfrm>
            <a:off x="7792275" y="4850618"/>
            <a:ext cx="263076" cy="105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내용 개체 틀 2">
            <a:extLst>
              <a:ext uri="{FF2B5EF4-FFF2-40B4-BE49-F238E27FC236}">
                <a16:creationId xmlns:a16="http://schemas.microsoft.com/office/drawing/2014/main" xmlns="" id="{125388CC-DAA3-4257-8575-C01EED154670}"/>
              </a:ext>
            </a:extLst>
          </p:cNvPr>
          <p:cNvSpPr txBox="1">
            <a:spLocks/>
          </p:cNvSpPr>
          <p:nvPr/>
        </p:nvSpPr>
        <p:spPr>
          <a:xfrm>
            <a:off x="6577387" y="5362031"/>
            <a:ext cx="2097374" cy="346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ko-KR" sz="1250" b="1" smtClean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Metal(Al), </a:t>
            </a:r>
            <a:r>
              <a:rPr lang="en-US" altLang="ko-KR" sz="125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wafer</a:t>
            </a:r>
            <a:endParaRPr lang="en-US" altLang="ko-KR" sz="125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buNone/>
            </a:pPr>
            <a:r>
              <a:rPr lang="en-US" altLang="ko-KR" sz="125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Contact and Evaluation</a:t>
            </a:r>
          </a:p>
        </p:txBody>
      </p:sp>
      <p:sp>
        <p:nvSpPr>
          <p:cNvPr id="64" name="내용 개체 틀 2">
            <a:extLst>
              <a:ext uri="{FF2B5EF4-FFF2-40B4-BE49-F238E27FC236}">
                <a16:creationId xmlns:a16="http://schemas.microsoft.com/office/drawing/2014/main" xmlns="" id="{0FC5859F-7727-4F72-BA06-EBC45FBC0C5A}"/>
              </a:ext>
            </a:extLst>
          </p:cNvPr>
          <p:cNvSpPr txBox="1">
            <a:spLocks/>
          </p:cNvSpPr>
          <p:nvPr/>
        </p:nvSpPr>
        <p:spPr>
          <a:xfrm>
            <a:off x="6663399" y="1721508"/>
            <a:ext cx="1469218" cy="28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ko-KR" sz="2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3. Bake</a:t>
            </a:r>
            <a:endParaRPr lang="en-US" altLang="ko-KR" sz="24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65" name="자유형 47">
            <a:extLst>
              <a:ext uri="{FF2B5EF4-FFF2-40B4-BE49-F238E27FC236}">
                <a16:creationId xmlns:a16="http://schemas.microsoft.com/office/drawing/2014/main" xmlns="" id="{C939E8AA-A83B-4A90-B5B1-2789F357DAE1}"/>
              </a:ext>
            </a:extLst>
          </p:cNvPr>
          <p:cNvSpPr/>
          <p:nvPr/>
        </p:nvSpPr>
        <p:spPr>
          <a:xfrm>
            <a:off x="1593405" y="5437781"/>
            <a:ext cx="916695" cy="148326"/>
          </a:xfrm>
          <a:custGeom>
            <a:avLst/>
            <a:gdLst>
              <a:gd name="connsiteX0" fmla="*/ 0 w 916695"/>
              <a:gd name="connsiteY0" fmla="*/ 147484 h 148326"/>
              <a:gd name="connsiteX1" fmla="*/ 39329 w 916695"/>
              <a:gd name="connsiteY1" fmla="*/ 68826 h 148326"/>
              <a:gd name="connsiteX2" fmla="*/ 98322 w 916695"/>
              <a:gd name="connsiteY2" fmla="*/ 49161 h 148326"/>
              <a:gd name="connsiteX3" fmla="*/ 127819 w 916695"/>
              <a:gd name="connsiteY3" fmla="*/ 68826 h 148326"/>
              <a:gd name="connsiteX4" fmla="*/ 137651 w 916695"/>
              <a:gd name="connsiteY4" fmla="*/ 98322 h 148326"/>
              <a:gd name="connsiteX5" fmla="*/ 167148 w 916695"/>
              <a:gd name="connsiteY5" fmla="*/ 127819 h 148326"/>
              <a:gd name="connsiteX6" fmla="*/ 245806 w 916695"/>
              <a:gd name="connsiteY6" fmla="*/ 117987 h 148326"/>
              <a:gd name="connsiteX7" fmla="*/ 255638 w 916695"/>
              <a:gd name="connsiteY7" fmla="*/ 88490 h 148326"/>
              <a:gd name="connsiteX8" fmla="*/ 324464 w 916695"/>
              <a:gd name="connsiteY8" fmla="*/ 0 h 148326"/>
              <a:gd name="connsiteX9" fmla="*/ 363793 w 916695"/>
              <a:gd name="connsiteY9" fmla="*/ 9832 h 148326"/>
              <a:gd name="connsiteX10" fmla="*/ 393290 w 916695"/>
              <a:gd name="connsiteY10" fmla="*/ 88490 h 148326"/>
              <a:gd name="connsiteX11" fmla="*/ 412954 w 916695"/>
              <a:gd name="connsiteY11" fmla="*/ 117987 h 148326"/>
              <a:gd name="connsiteX12" fmla="*/ 481780 w 916695"/>
              <a:gd name="connsiteY12" fmla="*/ 98322 h 148326"/>
              <a:gd name="connsiteX13" fmla="*/ 511277 w 916695"/>
              <a:gd name="connsiteY13" fmla="*/ 39329 h 148326"/>
              <a:gd name="connsiteX14" fmla="*/ 540774 w 916695"/>
              <a:gd name="connsiteY14" fmla="*/ 29497 h 148326"/>
              <a:gd name="connsiteX15" fmla="*/ 619432 w 916695"/>
              <a:gd name="connsiteY15" fmla="*/ 39329 h 148326"/>
              <a:gd name="connsiteX16" fmla="*/ 678425 w 916695"/>
              <a:gd name="connsiteY16" fmla="*/ 127819 h 148326"/>
              <a:gd name="connsiteX17" fmla="*/ 707922 w 916695"/>
              <a:gd name="connsiteY17" fmla="*/ 147484 h 148326"/>
              <a:gd name="connsiteX18" fmla="*/ 757083 w 916695"/>
              <a:gd name="connsiteY18" fmla="*/ 137651 h 148326"/>
              <a:gd name="connsiteX19" fmla="*/ 766916 w 916695"/>
              <a:gd name="connsiteY19" fmla="*/ 98322 h 148326"/>
              <a:gd name="connsiteX20" fmla="*/ 776748 w 916695"/>
              <a:gd name="connsiteY20" fmla="*/ 39329 h 148326"/>
              <a:gd name="connsiteX21" fmla="*/ 786580 w 916695"/>
              <a:gd name="connsiteY21" fmla="*/ 9832 h 148326"/>
              <a:gd name="connsiteX22" fmla="*/ 825909 w 916695"/>
              <a:gd name="connsiteY22" fmla="*/ 0 h 148326"/>
              <a:gd name="connsiteX23" fmla="*/ 914400 w 916695"/>
              <a:gd name="connsiteY23" fmla="*/ 68826 h 148326"/>
              <a:gd name="connsiteX24" fmla="*/ 914400 w 916695"/>
              <a:gd name="connsiteY24" fmla="*/ 108155 h 148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6695" h="148326">
                <a:moveTo>
                  <a:pt x="0" y="147484"/>
                </a:moveTo>
                <a:cubicBezTo>
                  <a:pt x="7594" y="109513"/>
                  <a:pt x="2146" y="89483"/>
                  <a:pt x="39329" y="68826"/>
                </a:cubicBezTo>
                <a:cubicBezTo>
                  <a:pt x="57449" y="58760"/>
                  <a:pt x="98322" y="49161"/>
                  <a:pt x="98322" y="49161"/>
                </a:cubicBezTo>
                <a:cubicBezTo>
                  <a:pt x="108154" y="55716"/>
                  <a:pt x="120437" y="59598"/>
                  <a:pt x="127819" y="68826"/>
                </a:cubicBezTo>
                <a:cubicBezTo>
                  <a:pt x="134293" y="76919"/>
                  <a:pt x="131902" y="89699"/>
                  <a:pt x="137651" y="98322"/>
                </a:cubicBezTo>
                <a:cubicBezTo>
                  <a:pt x="145364" y="109892"/>
                  <a:pt x="157316" y="117987"/>
                  <a:pt x="167148" y="127819"/>
                </a:cubicBezTo>
                <a:cubicBezTo>
                  <a:pt x="193367" y="124542"/>
                  <a:pt x="221660" y="128719"/>
                  <a:pt x="245806" y="117987"/>
                </a:cubicBezTo>
                <a:cubicBezTo>
                  <a:pt x="255277" y="113778"/>
                  <a:pt x="250605" y="97550"/>
                  <a:pt x="255638" y="88490"/>
                </a:cubicBezTo>
                <a:cubicBezTo>
                  <a:pt x="285038" y="35569"/>
                  <a:pt x="288635" y="35829"/>
                  <a:pt x="324464" y="0"/>
                </a:cubicBezTo>
                <a:cubicBezTo>
                  <a:pt x="337574" y="3277"/>
                  <a:pt x="352549" y="2336"/>
                  <a:pt x="363793" y="9832"/>
                </a:cubicBezTo>
                <a:cubicBezTo>
                  <a:pt x="390695" y="27767"/>
                  <a:pt x="384015" y="63757"/>
                  <a:pt x="393290" y="88490"/>
                </a:cubicBezTo>
                <a:cubicBezTo>
                  <a:pt x="397439" y="99555"/>
                  <a:pt x="406399" y="108155"/>
                  <a:pt x="412954" y="117987"/>
                </a:cubicBezTo>
                <a:cubicBezTo>
                  <a:pt x="435896" y="111432"/>
                  <a:pt x="460922" y="109909"/>
                  <a:pt x="481780" y="98322"/>
                </a:cubicBezTo>
                <a:cubicBezTo>
                  <a:pt x="522813" y="75526"/>
                  <a:pt x="484009" y="66597"/>
                  <a:pt x="511277" y="39329"/>
                </a:cubicBezTo>
                <a:cubicBezTo>
                  <a:pt x="518606" y="32000"/>
                  <a:pt x="530942" y="32774"/>
                  <a:pt x="540774" y="29497"/>
                </a:cubicBezTo>
                <a:lnTo>
                  <a:pt x="619432" y="39329"/>
                </a:lnTo>
                <a:cubicBezTo>
                  <a:pt x="751788" y="158450"/>
                  <a:pt x="558169" y="97756"/>
                  <a:pt x="678425" y="127819"/>
                </a:cubicBezTo>
                <a:cubicBezTo>
                  <a:pt x="688257" y="134374"/>
                  <a:pt x="696196" y="146018"/>
                  <a:pt x="707922" y="147484"/>
                </a:cubicBezTo>
                <a:cubicBezTo>
                  <a:pt x="724505" y="149557"/>
                  <a:pt x="744245" y="148350"/>
                  <a:pt x="757083" y="137651"/>
                </a:cubicBezTo>
                <a:cubicBezTo>
                  <a:pt x="767464" y="129000"/>
                  <a:pt x="764266" y="111573"/>
                  <a:pt x="766916" y="98322"/>
                </a:cubicBezTo>
                <a:cubicBezTo>
                  <a:pt x="770826" y="78774"/>
                  <a:pt x="772423" y="58790"/>
                  <a:pt x="776748" y="39329"/>
                </a:cubicBezTo>
                <a:cubicBezTo>
                  <a:pt x="778996" y="29212"/>
                  <a:pt x="778487" y="16306"/>
                  <a:pt x="786580" y="9832"/>
                </a:cubicBezTo>
                <a:cubicBezTo>
                  <a:pt x="797132" y="1390"/>
                  <a:pt x="812799" y="3277"/>
                  <a:pt x="825909" y="0"/>
                </a:cubicBezTo>
                <a:cubicBezTo>
                  <a:pt x="833641" y="5155"/>
                  <a:pt x="905158" y="47262"/>
                  <a:pt x="914400" y="68826"/>
                </a:cubicBezTo>
                <a:cubicBezTo>
                  <a:pt x="919564" y="80876"/>
                  <a:pt x="914400" y="95045"/>
                  <a:pt x="914400" y="10815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6" name="자유형 47">
            <a:extLst>
              <a:ext uri="{FF2B5EF4-FFF2-40B4-BE49-F238E27FC236}">
                <a16:creationId xmlns:a16="http://schemas.microsoft.com/office/drawing/2014/main" xmlns="" id="{042339B2-CA0D-477E-9562-334737A83B28}"/>
              </a:ext>
            </a:extLst>
          </p:cNvPr>
          <p:cNvSpPr/>
          <p:nvPr/>
        </p:nvSpPr>
        <p:spPr>
          <a:xfrm rot="16389173">
            <a:off x="999788" y="4859093"/>
            <a:ext cx="916695" cy="148326"/>
          </a:xfrm>
          <a:custGeom>
            <a:avLst/>
            <a:gdLst>
              <a:gd name="connsiteX0" fmla="*/ 0 w 916695"/>
              <a:gd name="connsiteY0" fmla="*/ 147484 h 148326"/>
              <a:gd name="connsiteX1" fmla="*/ 39329 w 916695"/>
              <a:gd name="connsiteY1" fmla="*/ 68826 h 148326"/>
              <a:gd name="connsiteX2" fmla="*/ 98322 w 916695"/>
              <a:gd name="connsiteY2" fmla="*/ 49161 h 148326"/>
              <a:gd name="connsiteX3" fmla="*/ 127819 w 916695"/>
              <a:gd name="connsiteY3" fmla="*/ 68826 h 148326"/>
              <a:gd name="connsiteX4" fmla="*/ 137651 w 916695"/>
              <a:gd name="connsiteY4" fmla="*/ 98322 h 148326"/>
              <a:gd name="connsiteX5" fmla="*/ 167148 w 916695"/>
              <a:gd name="connsiteY5" fmla="*/ 127819 h 148326"/>
              <a:gd name="connsiteX6" fmla="*/ 245806 w 916695"/>
              <a:gd name="connsiteY6" fmla="*/ 117987 h 148326"/>
              <a:gd name="connsiteX7" fmla="*/ 255638 w 916695"/>
              <a:gd name="connsiteY7" fmla="*/ 88490 h 148326"/>
              <a:gd name="connsiteX8" fmla="*/ 324464 w 916695"/>
              <a:gd name="connsiteY8" fmla="*/ 0 h 148326"/>
              <a:gd name="connsiteX9" fmla="*/ 363793 w 916695"/>
              <a:gd name="connsiteY9" fmla="*/ 9832 h 148326"/>
              <a:gd name="connsiteX10" fmla="*/ 393290 w 916695"/>
              <a:gd name="connsiteY10" fmla="*/ 88490 h 148326"/>
              <a:gd name="connsiteX11" fmla="*/ 412954 w 916695"/>
              <a:gd name="connsiteY11" fmla="*/ 117987 h 148326"/>
              <a:gd name="connsiteX12" fmla="*/ 481780 w 916695"/>
              <a:gd name="connsiteY12" fmla="*/ 98322 h 148326"/>
              <a:gd name="connsiteX13" fmla="*/ 511277 w 916695"/>
              <a:gd name="connsiteY13" fmla="*/ 39329 h 148326"/>
              <a:gd name="connsiteX14" fmla="*/ 540774 w 916695"/>
              <a:gd name="connsiteY14" fmla="*/ 29497 h 148326"/>
              <a:gd name="connsiteX15" fmla="*/ 619432 w 916695"/>
              <a:gd name="connsiteY15" fmla="*/ 39329 h 148326"/>
              <a:gd name="connsiteX16" fmla="*/ 678425 w 916695"/>
              <a:gd name="connsiteY16" fmla="*/ 127819 h 148326"/>
              <a:gd name="connsiteX17" fmla="*/ 707922 w 916695"/>
              <a:gd name="connsiteY17" fmla="*/ 147484 h 148326"/>
              <a:gd name="connsiteX18" fmla="*/ 757083 w 916695"/>
              <a:gd name="connsiteY18" fmla="*/ 137651 h 148326"/>
              <a:gd name="connsiteX19" fmla="*/ 766916 w 916695"/>
              <a:gd name="connsiteY19" fmla="*/ 98322 h 148326"/>
              <a:gd name="connsiteX20" fmla="*/ 776748 w 916695"/>
              <a:gd name="connsiteY20" fmla="*/ 39329 h 148326"/>
              <a:gd name="connsiteX21" fmla="*/ 786580 w 916695"/>
              <a:gd name="connsiteY21" fmla="*/ 9832 h 148326"/>
              <a:gd name="connsiteX22" fmla="*/ 825909 w 916695"/>
              <a:gd name="connsiteY22" fmla="*/ 0 h 148326"/>
              <a:gd name="connsiteX23" fmla="*/ 914400 w 916695"/>
              <a:gd name="connsiteY23" fmla="*/ 68826 h 148326"/>
              <a:gd name="connsiteX24" fmla="*/ 914400 w 916695"/>
              <a:gd name="connsiteY24" fmla="*/ 108155 h 148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6695" h="148326">
                <a:moveTo>
                  <a:pt x="0" y="147484"/>
                </a:moveTo>
                <a:cubicBezTo>
                  <a:pt x="7594" y="109513"/>
                  <a:pt x="2146" y="89483"/>
                  <a:pt x="39329" y="68826"/>
                </a:cubicBezTo>
                <a:cubicBezTo>
                  <a:pt x="57449" y="58760"/>
                  <a:pt x="98322" y="49161"/>
                  <a:pt x="98322" y="49161"/>
                </a:cubicBezTo>
                <a:cubicBezTo>
                  <a:pt x="108154" y="55716"/>
                  <a:pt x="120437" y="59598"/>
                  <a:pt x="127819" y="68826"/>
                </a:cubicBezTo>
                <a:cubicBezTo>
                  <a:pt x="134293" y="76919"/>
                  <a:pt x="131902" y="89699"/>
                  <a:pt x="137651" y="98322"/>
                </a:cubicBezTo>
                <a:cubicBezTo>
                  <a:pt x="145364" y="109892"/>
                  <a:pt x="157316" y="117987"/>
                  <a:pt x="167148" y="127819"/>
                </a:cubicBezTo>
                <a:cubicBezTo>
                  <a:pt x="193367" y="124542"/>
                  <a:pt x="221660" y="128719"/>
                  <a:pt x="245806" y="117987"/>
                </a:cubicBezTo>
                <a:cubicBezTo>
                  <a:pt x="255277" y="113778"/>
                  <a:pt x="250605" y="97550"/>
                  <a:pt x="255638" y="88490"/>
                </a:cubicBezTo>
                <a:cubicBezTo>
                  <a:pt x="285038" y="35569"/>
                  <a:pt x="288635" y="35829"/>
                  <a:pt x="324464" y="0"/>
                </a:cubicBezTo>
                <a:cubicBezTo>
                  <a:pt x="337574" y="3277"/>
                  <a:pt x="352549" y="2336"/>
                  <a:pt x="363793" y="9832"/>
                </a:cubicBezTo>
                <a:cubicBezTo>
                  <a:pt x="390695" y="27767"/>
                  <a:pt x="384015" y="63757"/>
                  <a:pt x="393290" y="88490"/>
                </a:cubicBezTo>
                <a:cubicBezTo>
                  <a:pt x="397439" y="99555"/>
                  <a:pt x="406399" y="108155"/>
                  <a:pt x="412954" y="117987"/>
                </a:cubicBezTo>
                <a:cubicBezTo>
                  <a:pt x="435896" y="111432"/>
                  <a:pt x="460922" y="109909"/>
                  <a:pt x="481780" y="98322"/>
                </a:cubicBezTo>
                <a:cubicBezTo>
                  <a:pt x="522813" y="75526"/>
                  <a:pt x="484009" y="66597"/>
                  <a:pt x="511277" y="39329"/>
                </a:cubicBezTo>
                <a:cubicBezTo>
                  <a:pt x="518606" y="32000"/>
                  <a:pt x="530942" y="32774"/>
                  <a:pt x="540774" y="29497"/>
                </a:cubicBezTo>
                <a:lnTo>
                  <a:pt x="619432" y="39329"/>
                </a:lnTo>
                <a:cubicBezTo>
                  <a:pt x="751788" y="158450"/>
                  <a:pt x="558169" y="97756"/>
                  <a:pt x="678425" y="127819"/>
                </a:cubicBezTo>
                <a:cubicBezTo>
                  <a:pt x="688257" y="134374"/>
                  <a:pt x="696196" y="146018"/>
                  <a:pt x="707922" y="147484"/>
                </a:cubicBezTo>
                <a:cubicBezTo>
                  <a:pt x="724505" y="149557"/>
                  <a:pt x="744245" y="148350"/>
                  <a:pt x="757083" y="137651"/>
                </a:cubicBezTo>
                <a:cubicBezTo>
                  <a:pt x="767464" y="129000"/>
                  <a:pt x="764266" y="111573"/>
                  <a:pt x="766916" y="98322"/>
                </a:cubicBezTo>
                <a:cubicBezTo>
                  <a:pt x="770826" y="78774"/>
                  <a:pt x="772423" y="58790"/>
                  <a:pt x="776748" y="39329"/>
                </a:cubicBezTo>
                <a:cubicBezTo>
                  <a:pt x="778996" y="29212"/>
                  <a:pt x="778487" y="16306"/>
                  <a:pt x="786580" y="9832"/>
                </a:cubicBezTo>
                <a:cubicBezTo>
                  <a:pt x="797132" y="1390"/>
                  <a:pt x="812799" y="3277"/>
                  <a:pt x="825909" y="0"/>
                </a:cubicBezTo>
                <a:cubicBezTo>
                  <a:pt x="833641" y="5155"/>
                  <a:pt x="905158" y="47262"/>
                  <a:pt x="914400" y="68826"/>
                </a:cubicBezTo>
                <a:cubicBezTo>
                  <a:pt x="919564" y="80876"/>
                  <a:pt x="914400" y="95045"/>
                  <a:pt x="914400" y="10815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7" name="자유형 47">
            <a:extLst>
              <a:ext uri="{FF2B5EF4-FFF2-40B4-BE49-F238E27FC236}">
                <a16:creationId xmlns:a16="http://schemas.microsoft.com/office/drawing/2014/main" xmlns="" id="{96433594-B8D3-4761-8C13-3626A1D0E84E}"/>
              </a:ext>
            </a:extLst>
          </p:cNvPr>
          <p:cNvSpPr/>
          <p:nvPr/>
        </p:nvSpPr>
        <p:spPr>
          <a:xfrm rot="16200000">
            <a:off x="2145698" y="4798107"/>
            <a:ext cx="916695" cy="148326"/>
          </a:xfrm>
          <a:custGeom>
            <a:avLst/>
            <a:gdLst>
              <a:gd name="connsiteX0" fmla="*/ 0 w 916695"/>
              <a:gd name="connsiteY0" fmla="*/ 147484 h 148326"/>
              <a:gd name="connsiteX1" fmla="*/ 39329 w 916695"/>
              <a:gd name="connsiteY1" fmla="*/ 68826 h 148326"/>
              <a:gd name="connsiteX2" fmla="*/ 98322 w 916695"/>
              <a:gd name="connsiteY2" fmla="*/ 49161 h 148326"/>
              <a:gd name="connsiteX3" fmla="*/ 127819 w 916695"/>
              <a:gd name="connsiteY3" fmla="*/ 68826 h 148326"/>
              <a:gd name="connsiteX4" fmla="*/ 137651 w 916695"/>
              <a:gd name="connsiteY4" fmla="*/ 98322 h 148326"/>
              <a:gd name="connsiteX5" fmla="*/ 167148 w 916695"/>
              <a:gd name="connsiteY5" fmla="*/ 127819 h 148326"/>
              <a:gd name="connsiteX6" fmla="*/ 245806 w 916695"/>
              <a:gd name="connsiteY6" fmla="*/ 117987 h 148326"/>
              <a:gd name="connsiteX7" fmla="*/ 255638 w 916695"/>
              <a:gd name="connsiteY7" fmla="*/ 88490 h 148326"/>
              <a:gd name="connsiteX8" fmla="*/ 324464 w 916695"/>
              <a:gd name="connsiteY8" fmla="*/ 0 h 148326"/>
              <a:gd name="connsiteX9" fmla="*/ 363793 w 916695"/>
              <a:gd name="connsiteY9" fmla="*/ 9832 h 148326"/>
              <a:gd name="connsiteX10" fmla="*/ 393290 w 916695"/>
              <a:gd name="connsiteY10" fmla="*/ 88490 h 148326"/>
              <a:gd name="connsiteX11" fmla="*/ 412954 w 916695"/>
              <a:gd name="connsiteY11" fmla="*/ 117987 h 148326"/>
              <a:gd name="connsiteX12" fmla="*/ 481780 w 916695"/>
              <a:gd name="connsiteY12" fmla="*/ 98322 h 148326"/>
              <a:gd name="connsiteX13" fmla="*/ 511277 w 916695"/>
              <a:gd name="connsiteY13" fmla="*/ 39329 h 148326"/>
              <a:gd name="connsiteX14" fmla="*/ 540774 w 916695"/>
              <a:gd name="connsiteY14" fmla="*/ 29497 h 148326"/>
              <a:gd name="connsiteX15" fmla="*/ 619432 w 916695"/>
              <a:gd name="connsiteY15" fmla="*/ 39329 h 148326"/>
              <a:gd name="connsiteX16" fmla="*/ 678425 w 916695"/>
              <a:gd name="connsiteY16" fmla="*/ 127819 h 148326"/>
              <a:gd name="connsiteX17" fmla="*/ 707922 w 916695"/>
              <a:gd name="connsiteY17" fmla="*/ 147484 h 148326"/>
              <a:gd name="connsiteX18" fmla="*/ 757083 w 916695"/>
              <a:gd name="connsiteY18" fmla="*/ 137651 h 148326"/>
              <a:gd name="connsiteX19" fmla="*/ 766916 w 916695"/>
              <a:gd name="connsiteY19" fmla="*/ 98322 h 148326"/>
              <a:gd name="connsiteX20" fmla="*/ 776748 w 916695"/>
              <a:gd name="connsiteY20" fmla="*/ 39329 h 148326"/>
              <a:gd name="connsiteX21" fmla="*/ 786580 w 916695"/>
              <a:gd name="connsiteY21" fmla="*/ 9832 h 148326"/>
              <a:gd name="connsiteX22" fmla="*/ 825909 w 916695"/>
              <a:gd name="connsiteY22" fmla="*/ 0 h 148326"/>
              <a:gd name="connsiteX23" fmla="*/ 914400 w 916695"/>
              <a:gd name="connsiteY23" fmla="*/ 68826 h 148326"/>
              <a:gd name="connsiteX24" fmla="*/ 914400 w 916695"/>
              <a:gd name="connsiteY24" fmla="*/ 108155 h 148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6695" h="148326">
                <a:moveTo>
                  <a:pt x="0" y="147484"/>
                </a:moveTo>
                <a:cubicBezTo>
                  <a:pt x="7594" y="109513"/>
                  <a:pt x="2146" y="89483"/>
                  <a:pt x="39329" y="68826"/>
                </a:cubicBezTo>
                <a:cubicBezTo>
                  <a:pt x="57449" y="58760"/>
                  <a:pt x="98322" y="49161"/>
                  <a:pt x="98322" y="49161"/>
                </a:cubicBezTo>
                <a:cubicBezTo>
                  <a:pt x="108154" y="55716"/>
                  <a:pt x="120437" y="59598"/>
                  <a:pt x="127819" y="68826"/>
                </a:cubicBezTo>
                <a:cubicBezTo>
                  <a:pt x="134293" y="76919"/>
                  <a:pt x="131902" y="89699"/>
                  <a:pt x="137651" y="98322"/>
                </a:cubicBezTo>
                <a:cubicBezTo>
                  <a:pt x="145364" y="109892"/>
                  <a:pt x="157316" y="117987"/>
                  <a:pt x="167148" y="127819"/>
                </a:cubicBezTo>
                <a:cubicBezTo>
                  <a:pt x="193367" y="124542"/>
                  <a:pt x="221660" y="128719"/>
                  <a:pt x="245806" y="117987"/>
                </a:cubicBezTo>
                <a:cubicBezTo>
                  <a:pt x="255277" y="113778"/>
                  <a:pt x="250605" y="97550"/>
                  <a:pt x="255638" y="88490"/>
                </a:cubicBezTo>
                <a:cubicBezTo>
                  <a:pt x="285038" y="35569"/>
                  <a:pt x="288635" y="35829"/>
                  <a:pt x="324464" y="0"/>
                </a:cubicBezTo>
                <a:cubicBezTo>
                  <a:pt x="337574" y="3277"/>
                  <a:pt x="352549" y="2336"/>
                  <a:pt x="363793" y="9832"/>
                </a:cubicBezTo>
                <a:cubicBezTo>
                  <a:pt x="390695" y="27767"/>
                  <a:pt x="384015" y="63757"/>
                  <a:pt x="393290" y="88490"/>
                </a:cubicBezTo>
                <a:cubicBezTo>
                  <a:pt x="397439" y="99555"/>
                  <a:pt x="406399" y="108155"/>
                  <a:pt x="412954" y="117987"/>
                </a:cubicBezTo>
                <a:cubicBezTo>
                  <a:pt x="435896" y="111432"/>
                  <a:pt x="460922" y="109909"/>
                  <a:pt x="481780" y="98322"/>
                </a:cubicBezTo>
                <a:cubicBezTo>
                  <a:pt x="522813" y="75526"/>
                  <a:pt x="484009" y="66597"/>
                  <a:pt x="511277" y="39329"/>
                </a:cubicBezTo>
                <a:cubicBezTo>
                  <a:pt x="518606" y="32000"/>
                  <a:pt x="530942" y="32774"/>
                  <a:pt x="540774" y="29497"/>
                </a:cubicBezTo>
                <a:lnTo>
                  <a:pt x="619432" y="39329"/>
                </a:lnTo>
                <a:cubicBezTo>
                  <a:pt x="751788" y="158450"/>
                  <a:pt x="558169" y="97756"/>
                  <a:pt x="678425" y="127819"/>
                </a:cubicBezTo>
                <a:cubicBezTo>
                  <a:pt x="688257" y="134374"/>
                  <a:pt x="696196" y="146018"/>
                  <a:pt x="707922" y="147484"/>
                </a:cubicBezTo>
                <a:cubicBezTo>
                  <a:pt x="724505" y="149557"/>
                  <a:pt x="744245" y="148350"/>
                  <a:pt x="757083" y="137651"/>
                </a:cubicBezTo>
                <a:cubicBezTo>
                  <a:pt x="767464" y="129000"/>
                  <a:pt x="764266" y="111573"/>
                  <a:pt x="766916" y="98322"/>
                </a:cubicBezTo>
                <a:cubicBezTo>
                  <a:pt x="770826" y="78774"/>
                  <a:pt x="772423" y="58790"/>
                  <a:pt x="776748" y="39329"/>
                </a:cubicBezTo>
                <a:cubicBezTo>
                  <a:pt x="778996" y="29212"/>
                  <a:pt x="778487" y="16306"/>
                  <a:pt x="786580" y="9832"/>
                </a:cubicBezTo>
                <a:cubicBezTo>
                  <a:pt x="797132" y="1390"/>
                  <a:pt x="812799" y="3277"/>
                  <a:pt x="825909" y="0"/>
                </a:cubicBezTo>
                <a:cubicBezTo>
                  <a:pt x="833641" y="5155"/>
                  <a:pt x="905158" y="47262"/>
                  <a:pt x="914400" y="68826"/>
                </a:cubicBezTo>
                <a:cubicBezTo>
                  <a:pt x="919564" y="80876"/>
                  <a:pt x="914400" y="95045"/>
                  <a:pt x="914400" y="10815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8" name="자유형 47">
            <a:extLst>
              <a:ext uri="{FF2B5EF4-FFF2-40B4-BE49-F238E27FC236}">
                <a16:creationId xmlns:a16="http://schemas.microsoft.com/office/drawing/2014/main" xmlns="" id="{488B88AD-CEF3-489D-AF82-BEBFF40A415B}"/>
              </a:ext>
            </a:extLst>
          </p:cNvPr>
          <p:cNvSpPr/>
          <p:nvPr/>
        </p:nvSpPr>
        <p:spPr>
          <a:xfrm>
            <a:off x="1605834" y="4289110"/>
            <a:ext cx="916695" cy="148326"/>
          </a:xfrm>
          <a:custGeom>
            <a:avLst/>
            <a:gdLst>
              <a:gd name="connsiteX0" fmla="*/ 0 w 916695"/>
              <a:gd name="connsiteY0" fmla="*/ 147484 h 148326"/>
              <a:gd name="connsiteX1" fmla="*/ 39329 w 916695"/>
              <a:gd name="connsiteY1" fmla="*/ 68826 h 148326"/>
              <a:gd name="connsiteX2" fmla="*/ 98322 w 916695"/>
              <a:gd name="connsiteY2" fmla="*/ 49161 h 148326"/>
              <a:gd name="connsiteX3" fmla="*/ 127819 w 916695"/>
              <a:gd name="connsiteY3" fmla="*/ 68826 h 148326"/>
              <a:gd name="connsiteX4" fmla="*/ 137651 w 916695"/>
              <a:gd name="connsiteY4" fmla="*/ 98322 h 148326"/>
              <a:gd name="connsiteX5" fmla="*/ 167148 w 916695"/>
              <a:gd name="connsiteY5" fmla="*/ 127819 h 148326"/>
              <a:gd name="connsiteX6" fmla="*/ 245806 w 916695"/>
              <a:gd name="connsiteY6" fmla="*/ 117987 h 148326"/>
              <a:gd name="connsiteX7" fmla="*/ 255638 w 916695"/>
              <a:gd name="connsiteY7" fmla="*/ 88490 h 148326"/>
              <a:gd name="connsiteX8" fmla="*/ 324464 w 916695"/>
              <a:gd name="connsiteY8" fmla="*/ 0 h 148326"/>
              <a:gd name="connsiteX9" fmla="*/ 363793 w 916695"/>
              <a:gd name="connsiteY9" fmla="*/ 9832 h 148326"/>
              <a:gd name="connsiteX10" fmla="*/ 393290 w 916695"/>
              <a:gd name="connsiteY10" fmla="*/ 88490 h 148326"/>
              <a:gd name="connsiteX11" fmla="*/ 412954 w 916695"/>
              <a:gd name="connsiteY11" fmla="*/ 117987 h 148326"/>
              <a:gd name="connsiteX12" fmla="*/ 481780 w 916695"/>
              <a:gd name="connsiteY12" fmla="*/ 98322 h 148326"/>
              <a:gd name="connsiteX13" fmla="*/ 511277 w 916695"/>
              <a:gd name="connsiteY13" fmla="*/ 39329 h 148326"/>
              <a:gd name="connsiteX14" fmla="*/ 540774 w 916695"/>
              <a:gd name="connsiteY14" fmla="*/ 29497 h 148326"/>
              <a:gd name="connsiteX15" fmla="*/ 619432 w 916695"/>
              <a:gd name="connsiteY15" fmla="*/ 39329 h 148326"/>
              <a:gd name="connsiteX16" fmla="*/ 678425 w 916695"/>
              <a:gd name="connsiteY16" fmla="*/ 127819 h 148326"/>
              <a:gd name="connsiteX17" fmla="*/ 707922 w 916695"/>
              <a:gd name="connsiteY17" fmla="*/ 147484 h 148326"/>
              <a:gd name="connsiteX18" fmla="*/ 757083 w 916695"/>
              <a:gd name="connsiteY18" fmla="*/ 137651 h 148326"/>
              <a:gd name="connsiteX19" fmla="*/ 766916 w 916695"/>
              <a:gd name="connsiteY19" fmla="*/ 98322 h 148326"/>
              <a:gd name="connsiteX20" fmla="*/ 776748 w 916695"/>
              <a:gd name="connsiteY20" fmla="*/ 39329 h 148326"/>
              <a:gd name="connsiteX21" fmla="*/ 786580 w 916695"/>
              <a:gd name="connsiteY21" fmla="*/ 9832 h 148326"/>
              <a:gd name="connsiteX22" fmla="*/ 825909 w 916695"/>
              <a:gd name="connsiteY22" fmla="*/ 0 h 148326"/>
              <a:gd name="connsiteX23" fmla="*/ 914400 w 916695"/>
              <a:gd name="connsiteY23" fmla="*/ 68826 h 148326"/>
              <a:gd name="connsiteX24" fmla="*/ 914400 w 916695"/>
              <a:gd name="connsiteY24" fmla="*/ 108155 h 148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6695" h="148326">
                <a:moveTo>
                  <a:pt x="0" y="147484"/>
                </a:moveTo>
                <a:cubicBezTo>
                  <a:pt x="7594" y="109513"/>
                  <a:pt x="2146" y="89483"/>
                  <a:pt x="39329" y="68826"/>
                </a:cubicBezTo>
                <a:cubicBezTo>
                  <a:pt x="57449" y="58760"/>
                  <a:pt x="98322" y="49161"/>
                  <a:pt x="98322" y="49161"/>
                </a:cubicBezTo>
                <a:cubicBezTo>
                  <a:pt x="108154" y="55716"/>
                  <a:pt x="120437" y="59598"/>
                  <a:pt x="127819" y="68826"/>
                </a:cubicBezTo>
                <a:cubicBezTo>
                  <a:pt x="134293" y="76919"/>
                  <a:pt x="131902" y="89699"/>
                  <a:pt x="137651" y="98322"/>
                </a:cubicBezTo>
                <a:cubicBezTo>
                  <a:pt x="145364" y="109892"/>
                  <a:pt x="157316" y="117987"/>
                  <a:pt x="167148" y="127819"/>
                </a:cubicBezTo>
                <a:cubicBezTo>
                  <a:pt x="193367" y="124542"/>
                  <a:pt x="221660" y="128719"/>
                  <a:pt x="245806" y="117987"/>
                </a:cubicBezTo>
                <a:cubicBezTo>
                  <a:pt x="255277" y="113778"/>
                  <a:pt x="250605" y="97550"/>
                  <a:pt x="255638" y="88490"/>
                </a:cubicBezTo>
                <a:cubicBezTo>
                  <a:pt x="285038" y="35569"/>
                  <a:pt x="288635" y="35829"/>
                  <a:pt x="324464" y="0"/>
                </a:cubicBezTo>
                <a:cubicBezTo>
                  <a:pt x="337574" y="3277"/>
                  <a:pt x="352549" y="2336"/>
                  <a:pt x="363793" y="9832"/>
                </a:cubicBezTo>
                <a:cubicBezTo>
                  <a:pt x="390695" y="27767"/>
                  <a:pt x="384015" y="63757"/>
                  <a:pt x="393290" y="88490"/>
                </a:cubicBezTo>
                <a:cubicBezTo>
                  <a:pt x="397439" y="99555"/>
                  <a:pt x="406399" y="108155"/>
                  <a:pt x="412954" y="117987"/>
                </a:cubicBezTo>
                <a:cubicBezTo>
                  <a:pt x="435896" y="111432"/>
                  <a:pt x="460922" y="109909"/>
                  <a:pt x="481780" y="98322"/>
                </a:cubicBezTo>
                <a:cubicBezTo>
                  <a:pt x="522813" y="75526"/>
                  <a:pt x="484009" y="66597"/>
                  <a:pt x="511277" y="39329"/>
                </a:cubicBezTo>
                <a:cubicBezTo>
                  <a:pt x="518606" y="32000"/>
                  <a:pt x="530942" y="32774"/>
                  <a:pt x="540774" y="29497"/>
                </a:cubicBezTo>
                <a:lnTo>
                  <a:pt x="619432" y="39329"/>
                </a:lnTo>
                <a:cubicBezTo>
                  <a:pt x="751788" y="158450"/>
                  <a:pt x="558169" y="97756"/>
                  <a:pt x="678425" y="127819"/>
                </a:cubicBezTo>
                <a:cubicBezTo>
                  <a:pt x="688257" y="134374"/>
                  <a:pt x="696196" y="146018"/>
                  <a:pt x="707922" y="147484"/>
                </a:cubicBezTo>
                <a:cubicBezTo>
                  <a:pt x="724505" y="149557"/>
                  <a:pt x="744245" y="148350"/>
                  <a:pt x="757083" y="137651"/>
                </a:cubicBezTo>
                <a:cubicBezTo>
                  <a:pt x="767464" y="129000"/>
                  <a:pt x="764266" y="111573"/>
                  <a:pt x="766916" y="98322"/>
                </a:cubicBezTo>
                <a:cubicBezTo>
                  <a:pt x="770826" y="78774"/>
                  <a:pt x="772423" y="58790"/>
                  <a:pt x="776748" y="39329"/>
                </a:cubicBezTo>
                <a:cubicBezTo>
                  <a:pt x="778996" y="29212"/>
                  <a:pt x="778487" y="16306"/>
                  <a:pt x="786580" y="9832"/>
                </a:cubicBezTo>
                <a:cubicBezTo>
                  <a:pt x="797132" y="1390"/>
                  <a:pt x="812799" y="3277"/>
                  <a:pt x="825909" y="0"/>
                </a:cubicBezTo>
                <a:cubicBezTo>
                  <a:pt x="833641" y="5155"/>
                  <a:pt x="905158" y="47262"/>
                  <a:pt x="914400" y="68826"/>
                </a:cubicBezTo>
                <a:cubicBezTo>
                  <a:pt x="919564" y="80876"/>
                  <a:pt x="914400" y="95045"/>
                  <a:pt x="914400" y="10815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9" name="Text Box 8">
            <a:extLst>
              <a:ext uri="{FF2B5EF4-FFF2-40B4-BE49-F238E27FC236}">
                <a16:creationId xmlns:a16="http://schemas.microsoft.com/office/drawing/2014/main" xmlns="" id="{59F7B201-4E7D-4A83-9EED-500424F28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6075062"/>
            <a:ext cx="69262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cs typeface="Arial" panose="020B0604020202020204" pitchFamily="34" charset="0"/>
              </a:rPr>
              <a:t>Figure 1. MOS structured devide fabrication process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54" name="모서리가 둥근 직사각형 42">
            <a:extLst>
              <a:ext uri="{FF2B5EF4-FFF2-40B4-BE49-F238E27FC236}">
                <a16:creationId xmlns:a16="http://schemas.microsoft.com/office/drawing/2014/main" xmlns="" id="{A8B5079C-02E6-45BA-AB88-2458481DD8FE}"/>
              </a:ext>
            </a:extLst>
          </p:cNvPr>
          <p:cNvSpPr/>
          <p:nvPr/>
        </p:nvSpPr>
        <p:spPr>
          <a:xfrm>
            <a:off x="7206175" y="2389912"/>
            <a:ext cx="604370" cy="3176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오른쪽 화살표 46">
            <a:extLst>
              <a:ext uri="{FF2B5EF4-FFF2-40B4-BE49-F238E27FC236}">
                <a16:creationId xmlns:a16="http://schemas.microsoft.com/office/drawing/2014/main" xmlns="" id="{CDB79D01-CE36-489E-8B2B-E56647AAE756}"/>
              </a:ext>
            </a:extLst>
          </p:cNvPr>
          <p:cNvSpPr/>
          <p:nvPr/>
        </p:nvSpPr>
        <p:spPr>
          <a:xfrm>
            <a:off x="8011898" y="2444012"/>
            <a:ext cx="191078" cy="17862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xmlns="" id="{17710DC2-90E1-4E4C-AFAA-16092A5166C4}"/>
              </a:ext>
            </a:extLst>
          </p:cNvPr>
          <p:cNvSpPr/>
          <p:nvPr/>
        </p:nvSpPr>
        <p:spPr>
          <a:xfrm>
            <a:off x="7293655" y="2470722"/>
            <a:ext cx="445890" cy="175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모서리가 둥근 직사각형 42">
            <a:extLst>
              <a:ext uri="{FF2B5EF4-FFF2-40B4-BE49-F238E27FC236}">
                <a16:creationId xmlns:a16="http://schemas.microsoft.com/office/drawing/2014/main" xmlns="" id="{5B90E800-4D59-4FC2-8796-C31EE55A3FBF}"/>
              </a:ext>
            </a:extLst>
          </p:cNvPr>
          <p:cNvSpPr/>
          <p:nvPr/>
        </p:nvSpPr>
        <p:spPr>
          <a:xfrm>
            <a:off x="8409988" y="2376018"/>
            <a:ext cx="604370" cy="3176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xmlns="" id="{7410AB5C-1F6C-4325-A896-A129B51B8DB2}"/>
              </a:ext>
            </a:extLst>
          </p:cNvPr>
          <p:cNvSpPr/>
          <p:nvPr/>
        </p:nvSpPr>
        <p:spPr>
          <a:xfrm>
            <a:off x="8497468" y="2456828"/>
            <a:ext cx="445890" cy="175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내용 개체 틀 2">
            <a:extLst>
              <a:ext uri="{FF2B5EF4-FFF2-40B4-BE49-F238E27FC236}">
                <a16:creationId xmlns:a16="http://schemas.microsoft.com/office/drawing/2014/main" xmlns="" id="{B758B67F-4C29-4A3D-8FA1-76CFEBAFBBD1}"/>
              </a:ext>
            </a:extLst>
          </p:cNvPr>
          <p:cNvSpPr txBox="1">
            <a:spLocks/>
          </p:cNvSpPr>
          <p:nvPr/>
        </p:nvSpPr>
        <p:spPr>
          <a:xfrm>
            <a:off x="6540946" y="2811927"/>
            <a:ext cx="1515270" cy="6444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ko-KR" sz="1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   Hot </a:t>
            </a:r>
            <a:r>
              <a:rPr lang="en-US" altLang="ko-KR" sz="1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plate</a:t>
            </a:r>
          </a:p>
          <a:p>
            <a:pPr algn="ctr">
              <a:buNone/>
            </a:pPr>
            <a:r>
              <a:rPr lang="en-US" altLang="ko-KR" sz="1400" b="1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130 ℃   5 m </a:t>
            </a:r>
            <a:r>
              <a:rPr lang="en-US" altLang="ko-KR" sz="1400" b="1" dirty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rPr>
              <a:t>/</a:t>
            </a:r>
          </a:p>
        </p:txBody>
      </p:sp>
      <p:sp>
        <p:nvSpPr>
          <p:cNvPr id="71" name="Rectangle 3">
            <a:extLst>
              <a:ext uri="{FF2B5EF4-FFF2-40B4-BE49-F238E27FC236}">
                <a16:creationId xmlns:a16="http://schemas.microsoft.com/office/drawing/2014/main" xmlns="" id="{E966D5CC-0CB0-4672-8F5B-C1756DE89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8382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Experiment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9118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Result</a:t>
            </a:r>
            <a:endParaRPr lang="en-US" alt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2148" y="4206001"/>
            <a:ext cx="69262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cs typeface="Arial" panose="020B0604020202020204" pitchFamily="34" charset="0"/>
              </a:rPr>
              <a:t>Figure 2. The C-V curves are shown according to the dilution ratio.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aphicFrame>
        <p:nvGraphicFramePr>
          <p:cNvPr id="3" name="개체 2">
            <a:extLst>
              <a:ext uri="{FF2B5EF4-FFF2-40B4-BE49-F238E27FC236}">
                <a16:creationId xmlns:a16="http://schemas.microsoft.com/office/drawing/2014/main" xmlns="" id="{0925AFB8-2B43-405B-977A-831B1B288E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308701"/>
              </p:ext>
            </p:extLst>
          </p:nvPr>
        </p:nvGraphicFramePr>
        <p:xfrm>
          <a:off x="106683" y="1528688"/>
          <a:ext cx="3240000" cy="266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Graph" r:id="rId4" imgW="4170240" imgH="2900160" progId="Origin50.Graph">
                  <p:embed/>
                </p:oleObj>
              </mc:Choice>
              <mc:Fallback>
                <p:oleObj name="Graph" r:id="rId4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3" y="1528688"/>
                        <a:ext cx="3240000" cy="2668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개체 3">
            <a:extLst>
              <a:ext uri="{FF2B5EF4-FFF2-40B4-BE49-F238E27FC236}">
                <a16:creationId xmlns:a16="http://schemas.microsoft.com/office/drawing/2014/main" xmlns="" id="{7F216A1D-F868-415B-A839-9272B049BE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098162"/>
              </p:ext>
            </p:extLst>
          </p:nvPr>
        </p:nvGraphicFramePr>
        <p:xfrm>
          <a:off x="3206727" y="1520356"/>
          <a:ext cx="3240000" cy="2677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Graph" r:id="rId6" imgW="4170240" imgH="2900160" progId="Origin50.Graph">
                  <p:embed/>
                </p:oleObj>
              </mc:Choice>
              <mc:Fallback>
                <p:oleObj name="Graph" r:id="rId6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06727" y="1520356"/>
                        <a:ext cx="3240000" cy="2677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>
            <a:extLst>
              <a:ext uri="{FF2B5EF4-FFF2-40B4-BE49-F238E27FC236}">
                <a16:creationId xmlns:a16="http://schemas.microsoft.com/office/drawing/2014/main" xmlns="" id="{63255A17-D91D-426D-81C1-6AB19DE4A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203718"/>
              </p:ext>
            </p:extLst>
          </p:nvPr>
        </p:nvGraphicFramePr>
        <p:xfrm>
          <a:off x="6161045" y="1528688"/>
          <a:ext cx="3240000" cy="266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Graph" r:id="rId8" imgW="4170240" imgH="2900160" progId="Origin50.Graph">
                  <p:embed/>
                </p:oleObj>
              </mc:Choice>
              <mc:Fallback>
                <p:oleObj name="Graph" r:id="rId8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61045" y="1528688"/>
                        <a:ext cx="3240000" cy="2668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xmlns="" id="{ECE59665-40E7-4212-8FF8-EDB23B274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209302"/>
              </p:ext>
            </p:extLst>
          </p:nvPr>
        </p:nvGraphicFramePr>
        <p:xfrm>
          <a:off x="395287" y="4648200"/>
          <a:ext cx="8448363" cy="1465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7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279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926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25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돋움" pitchFamily="50" charset="-127"/>
                          <a:ea typeface="돋움" pitchFamily="50" charset="-127"/>
                        </a:rPr>
                        <a:t>Dielectric constant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돋움" pitchFamily="50" charset="-127"/>
                          <a:ea typeface="돋움" pitchFamily="50" charset="-127"/>
                        </a:rPr>
                        <a:t>Dilution ratio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돋움" pitchFamily="50" charset="-127"/>
                          <a:ea typeface="돋움" pitchFamily="50" charset="-127"/>
                        </a:rPr>
                        <a:t>Electrode </a:t>
                      </a:r>
                      <a:r>
                        <a:rPr lang="en-US" altLang="ko-KR" sz="1600" b="1">
                          <a:solidFill>
                            <a:schemeClr val="tx1"/>
                          </a:solidFill>
                          <a:latin typeface="돋움" pitchFamily="50" charset="-127"/>
                          <a:ea typeface="돋움" pitchFamily="50" charset="-127"/>
                        </a:rPr>
                        <a:t>radius 0.8mm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109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600"/>
                    </a:p>
                    <a:p>
                      <a:pPr algn="ctr" latinLnBrk="1"/>
                      <a:endParaRPr lang="en-US" altLang="ko-KR" sz="800"/>
                    </a:p>
                    <a:p>
                      <a:pPr algn="ctr" latinLnBrk="1"/>
                      <a:r>
                        <a:rPr lang="en-US" altLang="ko-KR" sz="1600"/>
                        <a:t>Dielectric</a:t>
                      </a:r>
                      <a:r>
                        <a:rPr lang="ko-KR" altLang="en-US" sz="1600"/>
                        <a:t> </a:t>
                      </a:r>
                      <a:r>
                        <a:rPr lang="en-US" altLang="ko-KR" sz="1600"/>
                        <a:t>constan</a:t>
                      </a:r>
                      <a:r>
                        <a:rPr lang="en-US" altLang="ko-KR" sz="1600" dirty="0"/>
                        <a:t>t</a:t>
                      </a:r>
                      <a:endParaRPr lang="ko-KR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100%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>
                          <a:effectLst/>
                        </a:rPr>
                        <a:t>1.18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910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50%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>
                          <a:effectLst/>
                        </a:rPr>
                        <a:t>1.68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888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25%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i="0" u="none" strike="noStrike"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+mj-lt"/>
                        </a:rPr>
                        <a:t>2.99</a:t>
                      </a:r>
                      <a:endParaRPr lang="en-US" altLang="ko-KR" sz="1400" b="0" i="0" u="none" strike="noStrike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0688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Result</a:t>
            </a:r>
            <a:endParaRPr lang="en-US" alt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85363" y="4994592"/>
            <a:ext cx="69262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cs typeface="Arial" panose="020B0604020202020204" pitchFamily="34" charset="0"/>
              </a:rPr>
              <a:t>Figure 3. </a:t>
            </a:r>
            <a:r>
              <a:rPr lang="en-US" altLang="ko-KR" sz="1600">
                <a:latin typeface="+mj-lt"/>
                <a:ea typeface="함초롬돋움" panose="02030504000101010101" pitchFamily="18" charset="-127"/>
                <a:cs typeface="함초롬돋움" panose="02030504000101010101" pitchFamily="18" charset="-127"/>
              </a:rPr>
              <a:t>The leakage current densities according to the dilution ratio.</a:t>
            </a:r>
            <a:endParaRPr lang="en-US" altLang="en-US" sz="1600">
              <a:latin typeface="+mj-lt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3" name="개체 2">
            <a:extLst>
              <a:ext uri="{FF2B5EF4-FFF2-40B4-BE49-F238E27FC236}">
                <a16:creationId xmlns:a16="http://schemas.microsoft.com/office/drawing/2014/main" xmlns="" id="{E6B494F5-4B47-4AAA-83B7-7802C0D31D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878154"/>
              </p:ext>
            </p:extLst>
          </p:nvPr>
        </p:nvGraphicFramePr>
        <p:xfrm>
          <a:off x="130632" y="2234016"/>
          <a:ext cx="3240000" cy="266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Graph" r:id="rId4" imgW="4170240" imgH="2900160" progId="Origin50.Graph">
                  <p:embed/>
                </p:oleObj>
              </mc:Choice>
              <mc:Fallback>
                <p:oleObj name="Graph" r:id="rId4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0632" y="2234016"/>
                        <a:ext cx="3240000" cy="2668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개체 3">
            <a:extLst>
              <a:ext uri="{FF2B5EF4-FFF2-40B4-BE49-F238E27FC236}">
                <a16:creationId xmlns:a16="http://schemas.microsoft.com/office/drawing/2014/main" xmlns="" id="{DE852BBB-9C81-4F3E-AD44-A5AACC6F62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367581"/>
              </p:ext>
            </p:extLst>
          </p:nvPr>
        </p:nvGraphicFramePr>
        <p:xfrm>
          <a:off x="3163788" y="2234014"/>
          <a:ext cx="3240000" cy="2668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Graph" r:id="rId6" imgW="4170240" imgH="2900160" progId="Origin50.Graph">
                  <p:embed/>
                </p:oleObj>
              </mc:Choice>
              <mc:Fallback>
                <p:oleObj name="Graph" r:id="rId6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63788" y="2234014"/>
                        <a:ext cx="3240000" cy="2668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>
            <a:extLst>
              <a:ext uri="{FF2B5EF4-FFF2-40B4-BE49-F238E27FC236}">
                <a16:creationId xmlns:a16="http://schemas.microsoft.com/office/drawing/2014/main" xmlns="" id="{9D50F00B-300D-4196-9992-1AF5E8894C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690317"/>
              </p:ext>
            </p:extLst>
          </p:nvPr>
        </p:nvGraphicFramePr>
        <p:xfrm>
          <a:off x="6179095" y="2234013"/>
          <a:ext cx="3240000" cy="266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Graph" r:id="rId8" imgW="4170240" imgH="2900160" progId="Origin50.Graph">
                  <p:embed/>
                </p:oleObj>
              </mc:Choice>
              <mc:Fallback>
                <p:oleObj name="Graph" r:id="rId8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79095" y="2234013"/>
                        <a:ext cx="3240000" cy="2668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572816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Result</a:t>
            </a:r>
            <a:endParaRPr lang="en-US" alt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2148" y="4841734"/>
            <a:ext cx="75764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cs typeface="Arial" panose="020B0604020202020204" pitchFamily="34" charset="0"/>
              </a:rPr>
              <a:t>Figure 4. The breakdown voltages were measured according to the dilution ratio.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graphicFrame>
        <p:nvGraphicFramePr>
          <p:cNvPr id="3" name="개체 2">
            <a:extLst>
              <a:ext uri="{FF2B5EF4-FFF2-40B4-BE49-F238E27FC236}">
                <a16:creationId xmlns:a16="http://schemas.microsoft.com/office/drawing/2014/main" xmlns="" id="{FBDEC708-DA80-4C69-B5DB-7EB34D1FB7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130121"/>
              </p:ext>
            </p:extLst>
          </p:nvPr>
        </p:nvGraphicFramePr>
        <p:xfrm>
          <a:off x="272148" y="2315440"/>
          <a:ext cx="3240000" cy="2561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Graph" r:id="rId4" imgW="4170240" imgH="2900160" progId="Origin50.Graph">
                  <p:embed/>
                </p:oleObj>
              </mc:Choice>
              <mc:Fallback>
                <p:oleObj name="Graph" r:id="rId4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2148" y="2315440"/>
                        <a:ext cx="3240000" cy="2561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개체 3">
            <a:extLst>
              <a:ext uri="{FF2B5EF4-FFF2-40B4-BE49-F238E27FC236}">
                <a16:creationId xmlns:a16="http://schemas.microsoft.com/office/drawing/2014/main" xmlns="" id="{035E403D-6291-4C9B-B322-94E9347AA3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606879"/>
              </p:ext>
            </p:extLst>
          </p:nvPr>
        </p:nvGraphicFramePr>
        <p:xfrm>
          <a:off x="6062826" y="2326839"/>
          <a:ext cx="3240000" cy="2561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Graph" r:id="rId6" imgW="4170240" imgH="2900160" progId="Origin50.Graph">
                  <p:embed/>
                </p:oleObj>
              </mc:Choice>
              <mc:Fallback>
                <p:oleObj name="Graph" r:id="rId6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62826" y="2326839"/>
                        <a:ext cx="3240000" cy="2561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개체 4">
            <a:extLst>
              <a:ext uri="{FF2B5EF4-FFF2-40B4-BE49-F238E27FC236}">
                <a16:creationId xmlns:a16="http://schemas.microsoft.com/office/drawing/2014/main" xmlns="" id="{9E9DDE10-39BC-425E-9665-BDEE45C6E0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533825"/>
              </p:ext>
            </p:extLst>
          </p:nvPr>
        </p:nvGraphicFramePr>
        <p:xfrm>
          <a:off x="3180600" y="2326839"/>
          <a:ext cx="3240000" cy="254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Graph" r:id="rId8" imgW="4170240" imgH="2900160" progId="Origin50.Graph">
                  <p:embed/>
                </p:oleObj>
              </mc:Choice>
              <mc:Fallback>
                <p:oleObj name="Graph" r:id="rId8" imgW="4170240" imgH="29001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80600" y="2326839"/>
                        <a:ext cx="3240000" cy="2549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812220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Conclusion</a:t>
            </a:r>
            <a:endParaRPr lang="en-US" alt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5287" y="1593273"/>
            <a:ext cx="8626764" cy="53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2000" b="1">
                <a:latin typeface="+mj-lt"/>
                <a:ea typeface="돋움" pitchFamily="50" charset="-127"/>
              </a:rPr>
              <a:t>SOG was diluted with IPA and coated. The dilution effect was studied. </a:t>
            </a:r>
          </a:p>
          <a:p>
            <a:pPr>
              <a:lnSpc>
                <a:spcPct val="150000"/>
              </a:lnSpc>
            </a:pPr>
            <a:endParaRPr lang="en-US" altLang="ko-KR" sz="1500" b="1">
              <a:latin typeface="+mj-lt"/>
              <a:ea typeface="돋움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>
                <a:latin typeface="+mj-lt"/>
                <a:ea typeface="돋움" pitchFamily="50" charset="-127"/>
              </a:rPr>
              <a:t>Since the diluted film becomes thinner, it is deposited several times to adjust the thickness of the film to a certain thickness. </a:t>
            </a:r>
          </a:p>
          <a:p>
            <a:pPr>
              <a:lnSpc>
                <a:spcPct val="150000"/>
              </a:lnSpc>
            </a:pPr>
            <a:endParaRPr lang="en-US" altLang="ko-KR" sz="1500" b="1">
              <a:latin typeface="+mj-lt"/>
              <a:ea typeface="돋움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>
                <a:latin typeface="+mj-lt"/>
                <a:ea typeface="돋움" pitchFamily="50" charset="-127"/>
              </a:rPr>
              <a:t>The leakage current of the SOG film deposited by dilution was less</a:t>
            </a:r>
            <a:r>
              <a:rPr lang="ko-KR" altLang="en-US" sz="2000" b="1">
                <a:latin typeface="+mj-lt"/>
                <a:ea typeface="돋움" pitchFamily="50" charset="-127"/>
              </a:rPr>
              <a:t> </a:t>
            </a:r>
            <a:r>
              <a:rPr lang="en-US" altLang="ko-KR" sz="2000" b="1">
                <a:latin typeface="+mj-lt"/>
                <a:ea typeface="돋움" pitchFamily="50" charset="-127"/>
              </a:rPr>
              <a:t>than</a:t>
            </a:r>
            <a:r>
              <a:rPr lang="ko-KR" altLang="en-US" sz="2000" b="1">
                <a:latin typeface="+mj-lt"/>
                <a:ea typeface="돋움" pitchFamily="50" charset="-127"/>
              </a:rPr>
              <a:t> </a:t>
            </a:r>
            <a:r>
              <a:rPr lang="en-US" altLang="ko-KR" sz="2000" b="1">
                <a:latin typeface="+mj-lt"/>
                <a:ea typeface="돋움" pitchFamily="50" charset="-127"/>
              </a:rPr>
              <a:t>undiluted</a:t>
            </a:r>
            <a:r>
              <a:rPr lang="ko-KR" altLang="en-US" sz="2000" b="1">
                <a:latin typeface="+mj-lt"/>
                <a:ea typeface="돋움" pitchFamily="50" charset="-127"/>
              </a:rPr>
              <a:t> </a:t>
            </a:r>
            <a:r>
              <a:rPr lang="en-US" altLang="ko-KR" sz="2000" b="1">
                <a:latin typeface="+mj-lt"/>
                <a:ea typeface="돋움" pitchFamily="50" charset="-127"/>
              </a:rPr>
              <a:t>SOG</a:t>
            </a:r>
            <a:r>
              <a:rPr lang="ko-KR" altLang="en-US" sz="2000" b="1">
                <a:latin typeface="+mj-lt"/>
                <a:ea typeface="돋움" pitchFamily="50" charset="-127"/>
              </a:rPr>
              <a:t> </a:t>
            </a:r>
            <a:r>
              <a:rPr lang="en-US" altLang="ko-KR" sz="2000" b="1">
                <a:latin typeface="+mj-lt"/>
                <a:ea typeface="돋움" pitchFamily="50" charset="-127"/>
              </a:rPr>
              <a:t>film.</a:t>
            </a:r>
          </a:p>
          <a:p>
            <a:pPr>
              <a:lnSpc>
                <a:spcPct val="150000"/>
              </a:lnSpc>
            </a:pPr>
            <a:endParaRPr lang="en-US" altLang="ko-KR" sz="1500" b="1">
              <a:latin typeface="+mj-lt"/>
              <a:ea typeface="돋움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>
                <a:latin typeface="+mj-lt"/>
                <a:ea typeface="돋움" pitchFamily="50" charset="-127"/>
              </a:rPr>
              <a:t>It is preferable to use diluted SOG solution for an insulating film of a thin film transistor.</a:t>
            </a:r>
          </a:p>
          <a:p>
            <a:pPr>
              <a:lnSpc>
                <a:spcPct val="150000"/>
              </a:lnSpc>
            </a:pPr>
            <a:endParaRPr lang="en-US" altLang="ko-KR" sz="2000" b="1">
              <a:latin typeface="+mj-lt"/>
              <a:ea typeface="돋움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2000" b="1" dirty="0">
              <a:latin typeface="+mj-lt"/>
              <a:ea typeface="돋움" pitchFamily="50" charset="-127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4BC608E8-809E-4CF3-A83B-E4A1C1B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48392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usiness4">
  <a:themeElements>
    <a:clrScheme name="business4 9">
      <a:dk1>
        <a:srgbClr val="003399"/>
      </a:dk1>
      <a:lt1>
        <a:srgbClr val="FFFFFF"/>
      </a:lt1>
      <a:dk2>
        <a:srgbClr val="FFFFFF"/>
      </a:dk2>
      <a:lt2>
        <a:srgbClr val="808080"/>
      </a:lt2>
      <a:accent1>
        <a:srgbClr val="99CCFF"/>
      </a:accent1>
      <a:accent2>
        <a:srgbClr val="3062BC"/>
      </a:accent2>
      <a:accent3>
        <a:srgbClr val="FFFFFF"/>
      </a:accent3>
      <a:accent4>
        <a:srgbClr val="002A82"/>
      </a:accent4>
      <a:accent5>
        <a:srgbClr val="CAE2FF"/>
      </a:accent5>
      <a:accent6>
        <a:srgbClr val="2A58AA"/>
      </a:accent6>
      <a:hlink>
        <a:srgbClr val="006699"/>
      </a:hlink>
      <a:folHlink>
        <a:srgbClr val="189EAC"/>
      </a:folHlink>
    </a:clrScheme>
    <a:fontScheme name="business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usiness4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8">
        <a:dk1>
          <a:srgbClr val="808080"/>
        </a:dk1>
        <a:lt1>
          <a:srgbClr val="FFCCFF"/>
        </a:lt1>
        <a:dk2>
          <a:srgbClr val="FFCCCC"/>
        </a:dk2>
        <a:lt2>
          <a:srgbClr val="FFFFFF"/>
        </a:lt2>
        <a:accent1>
          <a:srgbClr val="990066"/>
        </a:accent1>
        <a:accent2>
          <a:srgbClr val="9C001A"/>
        </a:accent2>
        <a:accent3>
          <a:srgbClr val="FFE2E2"/>
        </a:accent3>
        <a:accent4>
          <a:srgbClr val="DAAEDA"/>
        </a:accent4>
        <a:accent5>
          <a:srgbClr val="CAAAB8"/>
        </a:accent5>
        <a:accent6>
          <a:srgbClr val="8D0016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4 9">
        <a:dk1>
          <a:srgbClr val="003399"/>
        </a:dk1>
        <a:lt1>
          <a:srgbClr val="FFFFFF"/>
        </a:lt1>
        <a:dk2>
          <a:srgbClr val="FFFFFF"/>
        </a:dk2>
        <a:lt2>
          <a:srgbClr val="808080"/>
        </a:lt2>
        <a:accent1>
          <a:srgbClr val="99CCFF"/>
        </a:accent1>
        <a:accent2>
          <a:srgbClr val="3062BC"/>
        </a:accent2>
        <a:accent3>
          <a:srgbClr val="FFFFFF"/>
        </a:accent3>
        <a:accent4>
          <a:srgbClr val="002A82"/>
        </a:accent4>
        <a:accent5>
          <a:srgbClr val="CAE2FF"/>
        </a:accent5>
        <a:accent6>
          <a:srgbClr val="2A58AA"/>
        </a:accent6>
        <a:hlink>
          <a:srgbClr val="006699"/>
        </a:hlink>
        <a:folHlink>
          <a:srgbClr val="189E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business4</Template>
  <TotalTime>6858</TotalTime>
  <Words>1039</Words>
  <Application>Microsoft Office PowerPoint</Application>
  <PresentationFormat>화면 슬라이드 쇼(4:3)</PresentationFormat>
  <Paragraphs>146</Paragraphs>
  <Slides>10</Slides>
  <Notes>10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business4</vt:lpstr>
      <vt:lpstr>Graph</vt:lpstr>
      <vt:lpstr>Evaluation of SOG film by Dilution ratio</vt:lpstr>
      <vt:lpstr>Content</vt:lpstr>
      <vt:lpstr>Introduction</vt:lpstr>
      <vt:lpstr>Experiment</vt:lpstr>
      <vt:lpstr>Experiment</vt:lpstr>
      <vt:lpstr>Result</vt:lpstr>
      <vt:lpstr>Result</vt:lpstr>
      <vt:lpstr>Result</vt:lpstr>
      <vt:lpstr>Conclusion</vt:lpstr>
      <vt:lpstr>Thank you for your attention!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4 Template</dc:title>
  <dc:creator>Presentation Magazine</dc:creator>
  <cp:lastModifiedBy>SAMSUNG</cp:lastModifiedBy>
  <cp:revision>76</cp:revision>
  <cp:lastPrinted>2018-01-09T12:37:30Z</cp:lastPrinted>
  <dcterms:created xsi:type="dcterms:W3CDTF">2005-01-17T10:30:32Z</dcterms:created>
  <dcterms:modified xsi:type="dcterms:W3CDTF">2018-01-11T08:40:31Z</dcterms:modified>
</cp:coreProperties>
</file>