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6" r:id="rId2"/>
    <p:sldId id="267" r:id="rId3"/>
    <p:sldId id="268" r:id="rId4"/>
    <p:sldId id="269" r:id="rId5"/>
    <p:sldId id="270" r:id="rId6"/>
    <p:sldId id="271" r:id="rId7"/>
    <p:sldId id="272" r:id="rId8"/>
    <p:sldId id="274" r:id="rId9"/>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BB0000"/>
    <a:srgbClr val="000000"/>
    <a:srgbClr val="3399FF"/>
    <a:srgbClr val="333399"/>
    <a:srgbClr val="FFCC66"/>
    <a:srgbClr val="363080"/>
    <a:srgbClr val="5850A5"/>
    <a:srgbClr val="342F61"/>
    <a:srgbClr val="463F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927" autoAdjust="0"/>
  </p:normalViewPr>
  <p:slideViewPr>
    <p:cSldViewPr>
      <p:cViewPr varScale="1">
        <p:scale>
          <a:sx n="68" d="100"/>
          <a:sy n="68" d="100"/>
        </p:scale>
        <p:origin x="1632" y="7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3.JPG"/></Relationships>
</file>

<file path=ppt/diagrams/_rels/data2.xml.rels><?xml version="1.0" encoding="UTF-8" standalone="yes"?>
<Relationships xmlns="http://schemas.openxmlformats.org/package/2006/relationships"><Relationship Id="rId1" Type="http://schemas.openxmlformats.org/officeDocument/2006/relationships/image" Target="../media/image4.jpg"/></Relationships>
</file>

<file path=ppt/diagrams/_rels/data3.xml.rels><?xml version="1.0" encoding="UTF-8" standalone="yes"?>
<Relationships xmlns="http://schemas.openxmlformats.org/package/2006/relationships"><Relationship Id="rId1" Type="http://schemas.openxmlformats.org/officeDocument/2006/relationships/image" Target="../media/image5.jpg"/></Relationships>
</file>

<file path=ppt/diagrams/_rels/drawing1.xml.rels><?xml version="1.0" encoding="UTF-8" standalone="yes"?>
<Relationships xmlns="http://schemas.openxmlformats.org/package/2006/relationships"><Relationship Id="rId1" Type="http://schemas.openxmlformats.org/officeDocument/2006/relationships/image" Target="../media/image3.JPG"/></Relationships>
</file>

<file path=ppt/diagrams/_rels/drawing2.xml.rels><?xml version="1.0" encoding="UTF-8" standalone="yes"?>
<Relationships xmlns="http://schemas.openxmlformats.org/package/2006/relationships"><Relationship Id="rId1" Type="http://schemas.openxmlformats.org/officeDocument/2006/relationships/image" Target="../media/image4.jpg"/></Relationships>
</file>

<file path=ppt/diagrams/_rels/drawing3.xml.rels><?xml version="1.0" encoding="UTF-8" standalone="yes"?>
<Relationships xmlns="http://schemas.openxmlformats.org/package/2006/relationships"><Relationship Id="rId1"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513652-8C3D-43A9-BD7D-240DDAF8535C}" type="doc">
      <dgm:prSet loTypeId="urn:microsoft.com/office/officeart/2008/layout/AscendingPictureAccentProcess" loCatId="process" qsTypeId="urn:microsoft.com/office/officeart/2005/8/quickstyle/simple1" qsCatId="simple" csTypeId="urn:microsoft.com/office/officeart/2005/8/colors/accent1_2" csCatId="accent1" phldr="1"/>
      <dgm:spPr/>
    </dgm:pt>
    <dgm:pt modelId="{A4E97CBB-761A-4B37-A63D-74FE30218492}">
      <dgm:prSet phldrT="[텍스트]"/>
      <dgm:spPr/>
      <dgm:t>
        <a:bodyPr/>
        <a:lstStyle/>
        <a:p>
          <a:pPr latinLnBrk="1"/>
          <a:r>
            <a:rPr lang="en-US" altLang="ko-KR" dirty="0" smtClean="0"/>
            <a:t>SAMSUNG Gear</a:t>
          </a:r>
          <a:endParaRPr lang="ko-KR" altLang="en-US" dirty="0"/>
        </a:p>
      </dgm:t>
    </dgm:pt>
    <dgm:pt modelId="{CC1B2A89-73D4-4E2F-B050-DE5C04037ECF}" type="parTrans" cxnId="{0A4E15B3-CFBB-4882-B2BD-0BC22FDA75D7}">
      <dgm:prSet/>
      <dgm:spPr/>
      <dgm:t>
        <a:bodyPr/>
        <a:lstStyle/>
        <a:p>
          <a:pPr latinLnBrk="1"/>
          <a:endParaRPr lang="ko-KR" altLang="en-US"/>
        </a:p>
      </dgm:t>
    </dgm:pt>
    <dgm:pt modelId="{1FC6B47C-784C-4089-9A85-81A8E0B29D79}" type="sibTrans" cxnId="{0A4E15B3-CFBB-4882-B2BD-0BC22FDA75D7}">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20000" r="-20000"/>
          </a:stretch>
        </a:blipFill>
      </dgm:spPr>
      <dgm:t>
        <a:bodyPr/>
        <a:lstStyle/>
        <a:p>
          <a:pPr latinLnBrk="1"/>
          <a:endParaRPr lang="ko-KR" altLang="en-US"/>
        </a:p>
      </dgm:t>
    </dgm:pt>
    <dgm:pt modelId="{432BF9CE-1348-4331-B077-57ED944214F5}" type="pres">
      <dgm:prSet presAssocID="{9E513652-8C3D-43A9-BD7D-240DDAF8535C}" presName="Name0" presStyleCnt="0">
        <dgm:presLayoutVars>
          <dgm:chMax val="7"/>
          <dgm:chPref val="7"/>
          <dgm:dir/>
        </dgm:presLayoutVars>
      </dgm:prSet>
      <dgm:spPr/>
    </dgm:pt>
    <dgm:pt modelId="{D0722239-D998-45D3-88F6-77B393DA6D55}" type="pres">
      <dgm:prSet presAssocID="{A4E97CBB-761A-4B37-A63D-74FE30218492}" presName="parTx1" presStyleLbl="node1" presStyleIdx="0" presStyleCnt="1"/>
      <dgm:spPr/>
      <dgm:t>
        <a:bodyPr/>
        <a:lstStyle/>
        <a:p>
          <a:pPr latinLnBrk="1"/>
          <a:endParaRPr lang="ko-KR" altLang="en-US"/>
        </a:p>
      </dgm:t>
    </dgm:pt>
    <dgm:pt modelId="{FF8CBA88-B64D-431A-BE61-6013CC9D7B1B}" type="pres">
      <dgm:prSet presAssocID="{1FC6B47C-784C-4089-9A85-81A8E0B29D79}" presName="picture1" presStyleCnt="0"/>
      <dgm:spPr/>
    </dgm:pt>
    <dgm:pt modelId="{CB8BD069-A02D-4665-AE8B-64C09A736B00}" type="pres">
      <dgm:prSet presAssocID="{1FC6B47C-784C-4089-9A85-81A8E0B29D79}" presName="imageRepeatNode" presStyleLbl="fgImgPlace1" presStyleIdx="0" presStyleCnt="1"/>
      <dgm:spPr/>
      <dgm:t>
        <a:bodyPr/>
        <a:lstStyle/>
        <a:p>
          <a:pPr latinLnBrk="1"/>
          <a:endParaRPr lang="ko-KR" altLang="en-US"/>
        </a:p>
      </dgm:t>
    </dgm:pt>
  </dgm:ptLst>
  <dgm:cxnLst>
    <dgm:cxn modelId="{323982FE-ED9B-444C-A410-9988EB3B69D3}" type="presOf" srcId="{A4E97CBB-761A-4B37-A63D-74FE30218492}" destId="{D0722239-D998-45D3-88F6-77B393DA6D55}" srcOrd="0" destOrd="0" presId="urn:microsoft.com/office/officeart/2008/layout/AscendingPictureAccentProcess"/>
    <dgm:cxn modelId="{174A4643-10F7-43A6-957A-99AD98AB9A05}" type="presOf" srcId="{9E513652-8C3D-43A9-BD7D-240DDAF8535C}" destId="{432BF9CE-1348-4331-B077-57ED944214F5}" srcOrd="0" destOrd="0" presId="urn:microsoft.com/office/officeart/2008/layout/AscendingPictureAccentProcess"/>
    <dgm:cxn modelId="{ED053883-648A-488C-A98A-6ABC68CA0C17}" type="presOf" srcId="{1FC6B47C-784C-4089-9A85-81A8E0B29D79}" destId="{CB8BD069-A02D-4665-AE8B-64C09A736B00}" srcOrd="0" destOrd="0" presId="urn:microsoft.com/office/officeart/2008/layout/AscendingPictureAccentProcess"/>
    <dgm:cxn modelId="{0A4E15B3-CFBB-4882-B2BD-0BC22FDA75D7}" srcId="{9E513652-8C3D-43A9-BD7D-240DDAF8535C}" destId="{A4E97CBB-761A-4B37-A63D-74FE30218492}" srcOrd="0" destOrd="0" parTransId="{CC1B2A89-73D4-4E2F-B050-DE5C04037ECF}" sibTransId="{1FC6B47C-784C-4089-9A85-81A8E0B29D79}"/>
    <dgm:cxn modelId="{E5BCEB0F-BE33-432D-8FCF-7CAEF351C5E9}" type="presParOf" srcId="{432BF9CE-1348-4331-B077-57ED944214F5}" destId="{D0722239-D998-45D3-88F6-77B393DA6D55}" srcOrd="0" destOrd="0" presId="urn:microsoft.com/office/officeart/2008/layout/AscendingPictureAccentProcess"/>
    <dgm:cxn modelId="{155BB418-5389-4840-B8AF-874812A823ED}" type="presParOf" srcId="{432BF9CE-1348-4331-B077-57ED944214F5}" destId="{FF8CBA88-B64D-431A-BE61-6013CC9D7B1B}" srcOrd="1" destOrd="0" presId="urn:microsoft.com/office/officeart/2008/layout/AscendingPictureAccentProcess"/>
    <dgm:cxn modelId="{397BFD39-7AE3-4127-8C5F-B57951B4C5C8}" type="presParOf" srcId="{FF8CBA88-B64D-431A-BE61-6013CC9D7B1B}" destId="{CB8BD069-A02D-4665-AE8B-64C09A736B00}" srcOrd="0" destOrd="0" presId="urn:microsoft.com/office/officeart/2008/layout/AscendingPictureAccent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4933EF-8DE1-48E0-9D07-A80D456C1420}" type="doc">
      <dgm:prSet loTypeId="urn:microsoft.com/office/officeart/2008/layout/AscendingPictureAccentProcess" loCatId="picture" qsTypeId="urn:microsoft.com/office/officeart/2005/8/quickstyle/simple1" qsCatId="simple" csTypeId="urn:microsoft.com/office/officeart/2005/8/colors/accent1_2" csCatId="accent1" phldr="1"/>
      <dgm:spPr/>
    </dgm:pt>
    <dgm:pt modelId="{BF0067D9-1E07-431F-9D78-DB9C49B828D2}">
      <dgm:prSet phldrT="[텍스트]"/>
      <dgm:spPr/>
      <dgm:t>
        <a:bodyPr/>
        <a:lstStyle/>
        <a:p>
          <a:pPr latinLnBrk="1"/>
          <a:r>
            <a:rPr lang="en-US" altLang="ko-KR" dirty="0" smtClean="0"/>
            <a:t>Google glass</a:t>
          </a:r>
          <a:endParaRPr lang="ko-KR" altLang="en-US" dirty="0"/>
        </a:p>
      </dgm:t>
    </dgm:pt>
    <dgm:pt modelId="{91065095-5C34-4FFD-8AD4-E96D7F22ADE7}" type="parTrans" cxnId="{4CF67CB0-8A7D-4E13-9A19-E64494D7D58C}">
      <dgm:prSet/>
      <dgm:spPr/>
      <dgm:t>
        <a:bodyPr/>
        <a:lstStyle/>
        <a:p>
          <a:pPr latinLnBrk="1"/>
          <a:endParaRPr lang="ko-KR" altLang="en-US"/>
        </a:p>
      </dgm:t>
    </dgm:pt>
    <dgm:pt modelId="{38DC2709-64FF-4144-A02C-45B7B68AFB1D}" type="sibTrans" cxnId="{4CF67CB0-8A7D-4E13-9A19-E64494D7D58C}">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14000" r="-14000"/>
          </a:stretch>
        </a:blipFill>
      </dgm:spPr>
      <dgm:t>
        <a:bodyPr/>
        <a:lstStyle/>
        <a:p>
          <a:pPr latinLnBrk="1"/>
          <a:endParaRPr lang="ko-KR" altLang="en-US"/>
        </a:p>
      </dgm:t>
    </dgm:pt>
    <dgm:pt modelId="{614072B6-DC9B-4AFE-B940-DA1700F231EA}" type="pres">
      <dgm:prSet presAssocID="{604933EF-8DE1-48E0-9D07-A80D456C1420}" presName="Name0" presStyleCnt="0">
        <dgm:presLayoutVars>
          <dgm:chMax val="7"/>
          <dgm:chPref val="7"/>
          <dgm:dir/>
        </dgm:presLayoutVars>
      </dgm:prSet>
      <dgm:spPr/>
    </dgm:pt>
    <dgm:pt modelId="{2126C105-EB18-4D12-BD32-C555AB75585F}" type="pres">
      <dgm:prSet presAssocID="{BF0067D9-1E07-431F-9D78-DB9C49B828D2}" presName="parTx1" presStyleLbl="node1" presStyleIdx="0" presStyleCnt="1"/>
      <dgm:spPr/>
      <dgm:t>
        <a:bodyPr/>
        <a:lstStyle/>
        <a:p>
          <a:pPr latinLnBrk="1"/>
          <a:endParaRPr lang="ko-KR" altLang="en-US"/>
        </a:p>
      </dgm:t>
    </dgm:pt>
    <dgm:pt modelId="{7A26617A-13CC-44EA-9850-E653DC1B56E4}" type="pres">
      <dgm:prSet presAssocID="{38DC2709-64FF-4144-A02C-45B7B68AFB1D}" presName="picture1" presStyleCnt="0"/>
      <dgm:spPr/>
    </dgm:pt>
    <dgm:pt modelId="{AF0EF57E-80C1-4AE6-A1C9-307C87482709}" type="pres">
      <dgm:prSet presAssocID="{38DC2709-64FF-4144-A02C-45B7B68AFB1D}" presName="imageRepeatNode" presStyleLbl="fgImgPlace1" presStyleIdx="0" presStyleCnt="1"/>
      <dgm:spPr/>
      <dgm:t>
        <a:bodyPr/>
        <a:lstStyle/>
        <a:p>
          <a:pPr latinLnBrk="1"/>
          <a:endParaRPr lang="ko-KR" altLang="en-US"/>
        </a:p>
      </dgm:t>
    </dgm:pt>
  </dgm:ptLst>
  <dgm:cxnLst>
    <dgm:cxn modelId="{4CF67CB0-8A7D-4E13-9A19-E64494D7D58C}" srcId="{604933EF-8DE1-48E0-9D07-A80D456C1420}" destId="{BF0067D9-1E07-431F-9D78-DB9C49B828D2}" srcOrd="0" destOrd="0" parTransId="{91065095-5C34-4FFD-8AD4-E96D7F22ADE7}" sibTransId="{38DC2709-64FF-4144-A02C-45B7B68AFB1D}"/>
    <dgm:cxn modelId="{97DC494E-096C-4EA1-9D1E-6FBE085FF9E4}" type="presOf" srcId="{BF0067D9-1E07-431F-9D78-DB9C49B828D2}" destId="{2126C105-EB18-4D12-BD32-C555AB75585F}" srcOrd="0" destOrd="0" presId="urn:microsoft.com/office/officeart/2008/layout/AscendingPictureAccentProcess"/>
    <dgm:cxn modelId="{FB2F1374-5797-49C3-A421-5A0CF98CDBCD}" type="presOf" srcId="{38DC2709-64FF-4144-A02C-45B7B68AFB1D}" destId="{AF0EF57E-80C1-4AE6-A1C9-307C87482709}" srcOrd="0" destOrd="0" presId="urn:microsoft.com/office/officeart/2008/layout/AscendingPictureAccentProcess"/>
    <dgm:cxn modelId="{315E7214-B4F2-4368-8D84-52D106E260B5}" type="presOf" srcId="{604933EF-8DE1-48E0-9D07-A80D456C1420}" destId="{614072B6-DC9B-4AFE-B940-DA1700F231EA}" srcOrd="0" destOrd="0" presId="urn:microsoft.com/office/officeart/2008/layout/AscendingPictureAccentProcess"/>
    <dgm:cxn modelId="{E56FB8CD-BBAC-45D0-A12D-5158E5FC5FC3}" type="presParOf" srcId="{614072B6-DC9B-4AFE-B940-DA1700F231EA}" destId="{2126C105-EB18-4D12-BD32-C555AB75585F}" srcOrd="0" destOrd="0" presId="urn:microsoft.com/office/officeart/2008/layout/AscendingPictureAccentProcess"/>
    <dgm:cxn modelId="{75A5D0B0-4CCC-43A5-9D3C-5247D1EA50E0}" type="presParOf" srcId="{614072B6-DC9B-4AFE-B940-DA1700F231EA}" destId="{7A26617A-13CC-44EA-9850-E653DC1B56E4}" srcOrd="1" destOrd="0" presId="urn:microsoft.com/office/officeart/2008/layout/AscendingPictureAccentProcess"/>
    <dgm:cxn modelId="{E3DE4405-4002-46E0-B60E-232924E2E169}" type="presParOf" srcId="{7A26617A-13CC-44EA-9850-E653DC1B56E4}" destId="{AF0EF57E-80C1-4AE6-A1C9-307C87482709}" srcOrd="0" destOrd="0" presId="urn:microsoft.com/office/officeart/2008/layout/AscendingPictureAccentProces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4151EC-3D9F-483B-B953-EA1C4BFE3618}" type="doc">
      <dgm:prSet loTypeId="urn:microsoft.com/office/officeart/2008/layout/AscendingPictureAccentProcess" loCatId="process" qsTypeId="urn:microsoft.com/office/officeart/2005/8/quickstyle/simple1" qsCatId="simple" csTypeId="urn:microsoft.com/office/officeart/2005/8/colors/accent1_2" csCatId="accent1" phldr="1"/>
      <dgm:spPr/>
    </dgm:pt>
    <dgm:pt modelId="{C392B061-7A67-472B-8059-4ADCAD85BC36}">
      <dgm:prSet phldrT="[텍스트]"/>
      <dgm:spPr/>
      <dgm:t>
        <a:bodyPr/>
        <a:lstStyle/>
        <a:p>
          <a:pPr latinLnBrk="1"/>
          <a:r>
            <a:rPr lang="en-US" altLang="ko-KR" dirty="0" smtClean="0"/>
            <a:t>Nike+ </a:t>
          </a:r>
          <a:r>
            <a:rPr lang="en-US" altLang="ko-KR" dirty="0" err="1" smtClean="0"/>
            <a:t>FuelBand</a:t>
          </a:r>
          <a:endParaRPr lang="ko-KR" altLang="en-US" dirty="0"/>
        </a:p>
      </dgm:t>
    </dgm:pt>
    <dgm:pt modelId="{A2C1B20B-2FF6-4D66-80DC-EEDEE74B8CFF}" type="parTrans" cxnId="{40009A5A-1871-4466-A6DB-3F1E8268EF3B}">
      <dgm:prSet/>
      <dgm:spPr/>
      <dgm:t>
        <a:bodyPr/>
        <a:lstStyle/>
        <a:p>
          <a:pPr latinLnBrk="1"/>
          <a:endParaRPr lang="ko-KR" altLang="en-US"/>
        </a:p>
      </dgm:t>
    </dgm:pt>
    <dgm:pt modelId="{7F9D3D60-93D0-4F12-9706-5AB9AAA42497}" type="sibTrans" cxnId="{40009A5A-1871-4466-A6DB-3F1E8268EF3B}">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dgm:spPr>
      <dgm:t>
        <a:bodyPr/>
        <a:lstStyle/>
        <a:p>
          <a:pPr latinLnBrk="1"/>
          <a:endParaRPr lang="ko-KR" altLang="en-US"/>
        </a:p>
      </dgm:t>
    </dgm:pt>
    <dgm:pt modelId="{64D78C1D-E728-4CF9-876E-7B32DCF98910}" type="pres">
      <dgm:prSet presAssocID="{0C4151EC-3D9F-483B-B953-EA1C4BFE3618}" presName="Name0" presStyleCnt="0">
        <dgm:presLayoutVars>
          <dgm:chMax val="7"/>
          <dgm:chPref val="7"/>
          <dgm:dir/>
        </dgm:presLayoutVars>
      </dgm:prSet>
      <dgm:spPr/>
    </dgm:pt>
    <dgm:pt modelId="{CCC302A3-70C4-4345-A045-5FDA461C62F3}" type="pres">
      <dgm:prSet presAssocID="{C392B061-7A67-472B-8059-4ADCAD85BC36}" presName="parTx1" presStyleLbl="node1" presStyleIdx="0" presStyleCnt="1"/>
      <dgm:spPr/>
      <dgm:t>
        <a:bodyPr/>
        <a:lstStyle/>
        <a:p>
          <a:pPr latinLnBrk="1"/>
          <a:endParaRPr lang="ko-KR" altLang="en-US"/>
        </a:p>
      </dgm:t>
    </dgm:pt>
    <dgm:pt modelId="{3FA7C070-7C73-4235-BC67-0182DE16A203}" type="pres">
      <dgm:prSet presAssocID="{7F9D3D60-93D0-4F12-9706-5AB9AAA42497}" presName="picture1" presStyleCnt="0"/>
      <dgm:spPr/>
    </dgm:pt>
    <dgm:pt modelId="{6DF977E2-4AB2-447B-A0A4-0DA699F4D023}" type="pres">
      <dgm:prSet presAssocID="{7F9D3D60-93D0-4F12-9706-5AB9AAA42497}" presName="imageRepeatNode" presStyleLbl="fgImgPlace1" presStyleIdx="0" presStyleCnt="1"/>
      <dgm:spPr/>
      <dgm:t>
        <a:bodyPr/>
        <a:lstStyle/>
        <a:p>
          <a:pPr latinLnBrk="1"/>
          <a:endParaRPr lang="ko-KR" altLang="en-US"/>
        </a:p>
      </dgm:t>
    </dgm:pt>
  </dgm:ptLst>
  <dgm:cxnLst>
    <dgm:cxn modelId="{40009A5A-1871-4466-A6DB-3F1E8268EF3B}" srcId="{0C4151EC-3D9F-483B-B953-EA1C4BFE3618}" destId="{C392B061-7A67-472B-8059-4ADCAD85BC36}" srcOrd="0" destOrd="0" parTransId="{A2C1B20B-2FF6-4D66-80DC-EEDEE74B8CFF}" sibTransId="{7F9D3D60-93D0-4F12-9706-5AB9AAA42497}"/>
    <dgm:cxn modelId="{70E8458E-0EF0-4991-932B-96A25D2A677B}" type="presOf" srcId="{7F9D3D60-93D0-4F12-9706-5AB9AAA42497}" destId="{6DF977E2-4AB2-447B-A0A4-0DA699F4D023}" srcOrd="0" destOrd="0" presId="urn:microsoft.com/office/officeart/2008/layout/AscendingPictureAccentProcess"/>
    <dgm:cxn modelId="{293EACEB-89D0-43FD-AB0E-B4FE971F473C}" type="presOf" srcId="{0C4151EC-3D9F-483B-B953-EA1C4BFE3618}" destId="{64D78C1D-E728-4CF9-876E-7B32DCF98910}" srcOrd="0" destOrd="0" presId="urn:microsoft.com/office/officeart/2008/layout/AscendingPictureAccentProcess"/>
    <dgm:cxn modelId="{C7886BC7-C8C1-4128-8053-67E67D1E3F40}" type="presOf" srcId="{C392B061-7A67-472B-8059-4ADCAD85BC36}" destId="{CCC302A3-70C4-4345-A045-5FDA461C62F3}" srcOrd="0" destOrd="0" presId="urn:microsoft.com/office/officeart/2008/layout/AscendingPictureAccentProcess"/>
    <dgm:cxn modelId="{78577465-2635-4008-9505-521CE1303970}" type="presParOf" srcId="{64D78C1D-E728-4CF9-876E-7B32DCF98910}" destId="{CCC302A3-70C4-4345-A045-5FDA461C62F3}" srcOrd="0" destOrd="0" presId="urn:microsoft.com/office/officeart/2008/layout/AscendingPictureAccentProcess"/>
    <dgm:cxn modelId="{AC8D9D31-14EA-4F80-A3A8-6A900ED52AB8}" type="presParOf" srcId="{64D78C1D-E728-4CF9-876E-7B32DCF98910}" destId="{3FA7C070-7C73-4235-BC67-0182DE16A203}" srcOrd="1" destOrd="0" presId="urn:microsoft.com/office/officeart/2008/layout/AscendingPictureAccentProcess"/>
    <dgm:cxn modelId="{6F216EEF-FCC2-4CAB-8A30-F800C35E08A6}" type="presParOf" srcId="{3FA7C070-7C73-4235-BC67-0182DE16A203}" destId="{6DF977E2-4AB2-447B-A0A4-0DA699F4D023}" srcOrd="0" destOrd="0" presId="urn:microsoft.com/office/officeart/2008/layout/AscendingPictureAccentProcess"/>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722239-D998-45D3-88F6-77B393DA6D55}">
      <dsp:nvSpPr>
        <dsp:cNvPr id="0" name=""/>
        <dsp:cNvSpPr/>
      </dsp:nvSpPr>
      <dsp:spPr>
        <a:xfrm>
          <a:off x="823731" y="1225342"/>
          <a:ext cx="2465108" cy="6611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1781" tIns="68580" rIns="68580" bIns="68580" numCol="1" spcCol="1270" anchor="ctr" anchorCtr="0">
          <a:noAutofit/>
        </a:bodyPr>
        <a:lstStyle/>
        <a:p>
          <a:pPr lvl="0" algn="l" defTabSz="800100" latinLnBrk="1">
            <a:lnSpc>
              <a:spcPct val="90000"/>
            </a:lnSpc>
            <a:spcBef>
              <a:spcPct val="0"/>
            </a:spcBef>
            <a:spcAft>
              <a:spcPct val="35000"/>
            </a:spcAft>
          </a:pPr>
          <a:r>
            <a:rPr lang="en-US" altLang="ko-KR" sz="1800" kern="1200" dirty="0" smtClean="0"/>
            <a:t>SAMSUNG Gear</a:t>
          </a:r>
          <a:endParaRPr lang="ko-KR" altLang="en-US" sz="1800" kern="1200" dirty="0"/>
        </a:p>
      </dsp:txBody>
      <dsp:txXfrm>
        <a:off x="856004" y="1257615"/>
        <a:ext cx="2400562" cy="596565"/>
      </dsp:txXfrm>
    </dsp:sp>
    <dsp:sp modelId="{CB8BD069-A02D-4665-AE8B-64C09A736B00}">
      <dsp:nvSpPr>
        <dsp:cNvPr id="0" name=""/>
        <dsp:cNvSpPr/>
      </dsp:nvSpPr>
      <dsp:spPr>
        <a:xfrm>
          <a:off x="140160" y="577346"/>
          <a:ext cx="1142885" cy="1143057"/>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0000" r="-2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26C105-EB18-4D12-BD32-C555AB75585F}">
      <dsp:nvSpPr>
        <dsp:cNvPr id="0" name=""/>
        <dsp:cNvSpPr/>
      </dsp:nvSpPr>
      <dsp:spPr>
        <a:xfrm>
          <a:off x="828365" y="933847"/>
          <a:ext cx="2478975" cy="6648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4717" tIns="91440" rIns="91440" bIns="91440" numCol="1" spcCol="1270" anchor="ctr" anchorCtr="0">
          <a:noAutofit/>
        </a:bodyPr>
        <a:lstStyle/>
        <a:p>
          <a:pPr lvl="0" algn="l" defTabSz="1066800" latinLnBrk="1">
            <a:lnSpc>
              <a:spcPct val="90000"/>
            </a:lnSpc>
            <a:spcBef>
              <a:spcPct val="0"/>
            </a:spcBef>
            <a:spcAft>
              <a:spcPct val="35000"/>
            </a:spcAft>
          </a:pPr>
          <a:r>
            <a:rPr lang="en-US" altLang="ko-KR" sz="2400" kern="1200" dirty="0" smtClean="0"/>
            <a:t>Google glass</a:t>
          </a:r>
          <a:endParaRPr lang="ko-KR" altLang="en-US" sz="2400" kern="1200" dirty="0"/>
        </a:p>
      </dsp:txBody>
      <dsp:txXfrm>
        <a:off x="860819" y="966301"/>
        <a:ext cx="2414067" cy="599922"/>
      </dsp:txXfrm>
    </dsp:sp>
    <dsp:sp modelId="{AF0EF57E-80C1-4AE6-A1C9-307C87482709}">
      <dsp:nvSpPr>
        <dsp:cNvPr id="0" name=""/>
        <dsp:cNvSpPr/>
      </dsp:nvSpPr>
      <dsp:spPr>
        <a:xfrm>
          <a:off x="140948" y="282207"/>
          <a:ext cx="1149315" cy="1149487"/>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4000" r="-1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C302A3-70C4-4345-A045-5FDA461C62F3}">
      <dsp:nvSpPr>
        <dsp:cNvPr id="0" name=""/>
        <dsp:cNvSpPr/>
      </dsp:nvSpPr>
      <dsp:spPr>
        <a:xfrm>
          <a:off x="915257" y="1262713"/>
          <a:ext cx="2739009" cy="73456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9757" tIns="83820" rIns="83820" bIns="83820" numCol="1" spcCol="1270" anchor="ctr" anchorCtr="0">
          <a:noAutofit/>
        </a:bodyPr>
        <a:lstStyle/>
        <a:p>
          <a:pPr lvl="0" algn="l" defTabSz="977900" latinLnBrk="1">
            <a:lnSpc>
              <a:spcPct val="90000"/>
            </a:lnSpc>
            <a:spcBef>
              <a:spcPct val="0"/>
            </a:spcBef>
            <a:spcAft>
              <a:spcPct val="35000"/>
            </a:spcAft>
          </a:pPr>
          <a:r>
            <a:rPr lang="en-US" altLang="ko-KR" sz="2200" kern="1200" dirty="0" smtClean="0"/>
            <a:t>Nike+ </a:t>
          </a:r>
          <a:r>
            <a:rPr lang="en-US" altLang="ko-KR" sz="2200" kern="1200" dirty="0" err="1" smtClean="0"/>
            <a:t>FuelBand</a:t>
          </a:r>
          <a:endParaRPr lang="ko-KR" altLang="en-US" sz="2200" kern="1200" dirty="0"/>
        </a:p>
      </dsp:txBody>
      <dsp:txXfrm>
        <a:off x="951116" y="1298572"/>
        <a:ext cx="2667291" cy="662850"/>
      </dsp:txXfrm>
    </dsp:sp>
    <dsp:sp modelId="{6DF977E2-4AB2-447B-A0A4-0DA699F4D023}">
      <dsp:nvSpPr>
        <dsp:cNvPr id="0" name=""/>
        <dsp:cNvSpPr/>
      </dsp:nvSpPr>
      <dsp:spPr>
        <a:xfrm>
          <a:off x="155733" y="542718"/>
          <a:ext cx="1269873" cy="1270063"/>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b="0" smtClean="0"/>
            </a:lvl1pPr>
          </a:lstStyle>
          <a:p>
            <a:pPr>
              <a:defRPr/>
            </a:pPr>
            <a:endParaRPr lang="en-US" altLang="en-US"/>
          </a:p>
        </p:txBody>
      </p:sp>
      <p:sp>
        <p:nvSpPr>
          <p:cNvPr id="39939"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0" smtClean="0"/>
            </a:lvl1pPr>
          </a:lstStyle>
          <a:p>
            <a:pPr>
              <a:defRPr/>
            </a:pPr>
            <a:endParaRPr lang="en-US" altLang="en-US"/>
          </a:p>
        </p:txBody>
      </p:sp>
      <p:sp>
        <p:nvSpPr>
          <p:cNvPr id="39940"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b="0" smtClean="0"/>
            </a:lvl1pPr>
          </a:lstStyle>
          <a:p>
            <a:pPr>
              <a:defRPr/>
            </a:pPr>
            <a:endParaRPr lang="en-US" altLang="en-US"/>
          </a:p>
        </p:txBody>
      </p:sp>
      <p:sp>
        <p:nvSpPr>
          <p:cNvPr id="39941"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0" smtClean="0"/>
            </a:lvl1pPr>
          </a:lstStyle>
          <a:p>
            <a:pPr>
              <a:defRPr/>
            </a:pPr>
            <a:fld id="{6CCD0D22-6AC2-4DA0-A961-C26CD42C8C42}" type="slidenum">
              <a:rPr lang="en-US" altLang="en-US"/>
              <a:pPr>
                <a:defRPr/>
              </a:pPr>
              <a:t>‹#›</a:t>
            </a:fld>
            <a:endParaRPr lang="en-US" altLang="en-US"/>
          </a:p>
        </p:txBody>
      </p:sp>
    </p:spTree>
    <p:extLst>
      <p:ext uri="{BB962C8B-B14F-4D97-AF65-F5344CB8AC3E}">
        <p14:creationId xmlns:p14="http://schemas.microsoft.com/office/powerpoint/2010/main" val="24791870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b="0" smtClean="0"/>
            </a:lvl1pPr>
          </a:lstStyle>
          <a:p>
            <a:pPr>
              <a:defRPr/>
            </a:pPr>
            <a:endParaRPr lang="en-GB" altLang="en-US"/>
          </a:p>
        </p:txBody>
      </p:sp>
      <p:sp>
        <p:nvSpPr>
          <p:cNvPr id="593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0" smtClean="0"/>
            </a:lvl1pPr>
          </a:lstStyle>
          <a:p>
            <a:pPr>
              <a:defRPr/>
            </a:pPr>
            <a:endParaRPr lang="en-GB"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93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593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b="0" smtClean="0"/>
            </a:lvl1pPr>
          </a:lstStyle>
          <a:p>
            <a:pPr>
              <a:defRPr/>
            </a:pPr>
            <a:endParaRPr lang="en-GB" altLang="en-US"/>
          </a:p>
        </p:txBody>
      </p:sp>
      <p:sp>
        <p:nvSpPr>
          <p:cNvPr id="593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0" smtClean="0"/>
            </a:lvl1pPr>
          </a:lstStyle>
          <a:p>
            <a:pPr>
              <a:defRPr/>
            </a:pPr>
            <a:fld id="{96230C69-93BC-4FB2-B798-06B57C3BCD2C}" type="slidenum">
              <a:rPr lang="en-GB" altLang="en-US"/>
              <a:pPr>
                <a:defRPr/>
              </a:pPr>
              <a:t>‹#›</a:t>
            </a:fld>
            <a:endParaRPr lang="en-GB" altLang="en-US"/>
          </a:p>
        </p:txBody>
      </p:sp>
    </p:spTree>
    <p:extLst>
      <p:ext uri="{BB962C8B-B14F-4D97-AF65-F5344CB8AC3E}">
        <p14:creationId xmlns:p14="http://schemas.microsoft.com/office/powerpoint/2010/main" val="20914827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417BD7E5-3D56-4743-BAA2-539BD5C2EB7A}" type="slidenum">
              <a:rPr lang="en-GB" altLang="en-US" b="0"/>
              <a:pPr/>
              <a:t>1</a:t>
            </a:fld>
            <a:endParaRPr lang="en-GB" altLang="en-US" b="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ko-KR" sz="1200" b="1" i="0" kern="1200" dirty="0" smtClean="0">
                <a:solidFill>
                  <a:schemeClr val="tx1"/>
                </a:solidFill>
                <a:effectLst/>
                <a:latin typeface="Arial" panose="020B0604020202020204" pitchFamily="34" charset="0"/>
                <a:ea typeface="+mn-ea"/>
                <a:cs typeface="Arial" panose="020B0604020202020204" pitchFamily="34" charset="0"/>
              </a:rPr>
              <a:t>Good afternoon everyone.</a:t>
            </a:r>
          </a:p>
          <a:p>
            <a:pPr eaLnBrk="1" hangingPunct="1"/>
            <a:r>
              <a:rPr lang="en-GB" altLang="en-US" dirty="0" smtClean="0"/>
              <a:t/>
            </a:r>
            <a:br>
              <a:rPr lang="en-GB" altLang="en-US" dirty="0" smtClean="0"/>
            </a:br>
            <a:r>
              <a:rPr lang="en-GB" altLang="en-US" dirty="0" smtClean="0"/>
              <a:t>My</a:t>
            </a:r>
            <a:r>
              <a:rPr lang="en-GB" altLang="en-US" baseline="0" dirty="0" smtClean="0"/>
              <a:t> name is Min Su Kang.</a:t>
            </a:r>
          </a:p>
          <a:p>
            <a:pPr eaLnBrk="1" hangingPunct="1"/>
            <a:endParaRPr lang="en-GB" altLang="en-US"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ko-KR" sz="1200" b="1" i="0" kern="1200" dirty="0" smtClean="0">
                <a:solidFill>
                  <a:schemeClr val="tx1"/>
                </a:solidFill>
                <a:effectLst/>
                <a:latin typeface="Arial" panose="020B0604020202020204" pitchFamily="34" charset="0"/>
                <a:ea typeface="+mn-ea"/>
                <a:cs typeface="Arial" panose="020B0604020202020204" pitchFamily="34" charset="0"/>
              </a:rPr>
              <a:t>The topic of my presentation today is “</a:t>
            </a:r>
            <a:r>
              <a:rPr lang="en-US" altLang="en-US" dirty="0" smtClean="0"/>
              <a:t>LCD Drive Circuit using Oxide TFT for Wearable Applications”</a:t>
            </a:r>
            <a:endParaRPr lang="en-US" altLang="ko-KR" sz="1200" b="1" i="0" kern="1200" dirty="0" smtClean="0">
              <a:solidFill>
                <a:schemeClr val="tx1"/>
              </a:solidFill>
              <a:effectLst/>
              <a:latin typeface="Arial" panose="020B0604020202020204" pitchFamily="34" charset="0"/>
              <a:ea typeface="+mn-ea"/>
              <a:cs typeface="Arial" panose="020B0604020202020204" pitchFamily="34" charset="0"/>
            </a:endParaRPr>
          </a:p>
          <a:p>
            <a:pPr eaLnBrk="1" hangingPunct="1"/>
            <a:endParaRPr lang="en-GB" altLang="en-US" dirty="0" smtClean="0"/>
          </a:p>
        </p:txBody>
      </p:sp>
    </p:spTree>
    <p:extLst>
      <p:ext uri="{BB962C8B-B14F-4D97-AF65-F5344CB8AC3E}">
        <p14:creationId xmlns:p14="http://schemas.microsoft.com/office/powerpoint/2010/main" val="4144202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B5A56DF2-B25B-45FE-907C-58C24E43C259}" type="slidenum">
              <a:rPr lang="en-GB" altLang="en-US" b="0"/>
              <a:pPr/>
              <a:t>2</a:t>
            </a:fld>
            <a:endParaRPr lang="en-GB" altLang="en-US" b="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altLang="en-US" dirty="0" smtClean="0"/>
              <a:t>I</a:t>
            </a:r>
            <a:r>
              <a:rPr lang="en-GB" altLang="en-US" baseline="0" dirty="0" smtClean="0"/>
              <a:t> will begin by going over the main contents of my presentation a</a:t>
            </a:r>
            <a:r>
              <a:rPr lang="en-GB" altLang="en-US" dirty="0" smtClean="0"/>
              <a:t>nd it’s</a:t>
            </a:r>
            <a:r>
              <a:rPr lang="en-GB" altLang="en-US" baseline="0" dirty="0" smtClean="0"/>
              <a:t> divided five subjects.</a:t>
            </a:r>
          </a:p>
          <a:p>
            <a:pPr eaLnBrk="1" hangingPunct="1"/>
            <a:endParaRPr lang="en-GB" altLang="en-US" baseline="0" dirty="0" smtClean="0"/>
          </a:p>
          <a:p>
            <a:pPr eaLnBrk="1" hangingPunct="1"/>
            <a:r>
              <a:rPr lang="en-GB" altLang="en-US" dirty="0" smtClean="0"/>
              <a:t>There</a:t>
            </a:r>
            <a:r>
              <a:rPr lang="en-GB" altLang="en-US" baseline="0" dirty="0" smtClean="0"/>
              <a:t> are five main thing dealt with in my presentation.</a:t>
            </a:r>
          </a:p>
          <a:p>
            <a:pPr eaLnBrk="1" hangingPunct="1"/>
            <a:endParaRPr lang="en-GB" altLang="en-US" baseline="0" dirty="0" smtClean="0"/>
          </a:p>
          <a:p>
            <a:pPr eaLnBrk="1" hangingPunct="1"/>
            <a:r>
              <a:rPr lang="en-GB" altLang="en-US" baseline="0" dirty="0" smtClean="0"/>
              <a:t>First, The wearable device </a:t>
            </a:r>
          </a:p>
          <a:p>
            <a:pPr eaLnBrk="1" hangingPunct="1"/>
            <a:r>
              <a:rPr lang="en-GB" altLang="en-US" baseline="0" dirty="0" smtClean="0"/>
              <a:t>Second, TFT-LCD Driving Circuit</a:t>
            </a:r>
          </a:p>
          <a:p>
            <a:pPr eaLnBrk="1" hangingPunct="1"/>
            <a:r>
              <a:rPr lang="en-GB" altLang="en-US" baseline="0" dirty="0" smtClean="0"/>
              <a:t>Third, Proposed Circuit</a:t>
            </a:r>
          </a:p>
          <a:p>
            <a:pPr eaLnBrk="1" hangingPunct="1"/>
            <a:r>
              <a:rPr lang="en-GB" altLang="en-US" baseline="0" dirty="0" smtClean="0"/>
              <a:t>Fourth, Simulation Results</a:t>
            </a:r>
          </a:p>
          <a:p>
            <a:pPr eaLnBrk="1" hangingPunct="1"/>
            <a:r>
              <a:rPr lang="en-GB" altLang="en-US" baseline="0" dirty="0" smtClean="0"/>
              <a:t>And last content is Conclusion</a:t>
            </a:r>
            <a:endParaRPr lang="en-GB" altLang="en-US" dirty="0" smtClean="0"/>
          </a:p>
        </p:txBody>
      </p:sp>
    </p:spTree>
    <p:extLst>
      <p:ext uri="{BB962C8B-B14F-4D97-AF65-F5344CB8AC3E}">
        <p14:creationId xmlns:p14="http://schemas.microsoft.com/office/powerpoint/2010/main" val="3447037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973D51EE-9D22-464B-BCD4-C3E10083534C}" type="slidenum">
              <a:rPr lang="en-GB" altLang="en-US" b="0"/>
              <a:pPr/>
              <a:t>3</a:t>
            </a:fld>
            <a:endParaRPr lang="en-GB" altLang="en-US" b="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eaLnBrk="1" hangingPunct="1"/>
            <a:r>
              <a:rPr lang="en-US" altLang="en-US" dirty="0" smtClean="0"/>
              <a:t>A wearable computer referred to as a wearable device is a computer in a form that can be worn with glasses, watches, clothing, and the like. Ultimately, the user can always wear and use as part of the body without the sense of discomfort, and the goal is to supplement or double up the ability of the human being. </a:t>
            </a:r>
            <a:endParaRPr lang="en-US" altLang="en-US" dirty="0" smtClean="0"/>
          </a:p>
          <a:p>
            <a:pPr eaLnBrk="1" hangingPunct="1"/>
            <a:endParaRPr lang="en-US" altLang="en-US" dirty="0" smtClean="0"/>
          </a:p>
          <a:p>
            <a:pPr eaLnBrk="1" hangingPunct="1"/>
            <a:r>
              <a:rPr lang="en-US" altLang="en-US" dirty="0" smtClean="0"/>
              <a:t>Basic </a:t>
            </a:r>
            <a:r>
              <a:rPr lang="en-US" altLang="en-US" dirty="0" smtClean="0"/>
              <a:t>functions are required to be easy to use (convenient), easy to wear (comfortable to wear), safe and easy to see (stability / sociality)</a:t>
            </a:r>
          </a:p>
          <a:p>
            <a:pPr eaLnBrk="1" hangingPunct="1"/>
            <a:endParaRPr lang="en-US" altLang="en-US" dirty="0" smtClean="0"/>
          </a:p>
          <a:p>
            <a:pPr eaLnBrk="1" hangingPunct="1"/>
            <a:r>
              <a:rPr lang="en-US" altLang="en-US" dirty="0" smtClean="0"/>
              <a:t>The advantage of a wearable device is that it can continuously collect detailed information about the surrounding environment or change of the individual's body in real time continuously. </a:t>
            </a:r>
            <a:endParaRPr lang="en-US" altLang="en-US" dirty="0" smtClean="0"/>
          </a:p>
          <a:p>
            <a:pPr eaLnBrk="1" hangingPunct="1"/>
            <a:endParaRPr lang="en-US" altLang="en-US" dirty="0" smtClean="0"/>
          </a:p>
          <a:p>
            <a:pPr eaLnBrk="1" hangingPunct="1"/>
            <a:r>
              <a:rPr lang="en-US" altLang="en-US" dirty="0" smtClean="0"/>
              <a:t>Smart </a:t>
            </a:r>
            <a:r>
              <a:rPr lang="en-US" altLang="en-US" dirty="0" smtClean="0"/>
              <a:t>glasses, for example, can record all the information that is visible, while smart underwear can steadily capture vital signs such as body temperature and heart rate.</a:t>
            </a:r>
            <a:br>
              <a:rPr lang="en-US" altLang="en-US" dirty="0" smtClean="0"/>
            </a:br>
            <a:r>
              <a:rPr lang="en-US" altLang="en-US" dirty="0" smtClean="0"/>
              <a:t/>
            </a:r>
            <a:br>
              <a:rPr lang="en-US" altLang="en-US" dirty="0" smtClean="0"/>
            </a:br>
            <a:endParaRPr lang="en-US" altLang="en-US" dirty="0" smtClean="0"/>
          </a:p>
          <a:p>
            <a:pPr eaLnBrk="1" hangingPunct="1"/>
            <a:r>
              <a:rPr lang="en-US" altLang="en-US" dirty="0" smtClean="0"/>
              <a:t>In wearable device, information should be displayed and LCD </a:t>
            </a:r>
            <a:r>
              <a:rPr lang="en-US" altLang="en-US" dirty="0" smtClean="0"/>
              <a:t>is </a:t>
            </a:r>
            <a:r>
              <a:rPr lang="en-US" altLang="en-US" dirty="0" smtClean="0"/>
              <a:t>most popular display. </a:t>
            </a:r>
            <a:endParaRPr lang="en-US" altLang="en-US" dirty="0" smtClean="0"/>
          </a:p>
          <a:p>
            <a:pPr eaLnBrk="1" hangingPunct="1"/>
            <a:endParaRPr lang="en-US" altLang="en-US" dirty="0" smtClean="0"/>
          </a:p>
          <a:p>
            <a:pPr eaLnBrk="1" hangingPunct="1"/>
            <a:r>
              <a:rPr lang="en-US" altLang="en-US" dirty="0" smtClean="0"/>
              <a:t>For </a:t>
            </a:r>
            <a:r>
              <a:rPr lang="en-US" altLang="en-US" dirty="0" smtClean="0"/>
              <a:t>the application of LCD to wearable display, LCD drive circuit is necessary.</a:t>
            </a:r>
          </a:p>
          <a:p>
            <a:pPr eaLnBrk="1" hangingPunct="1"/>
            <a:endParaRPr lang="en-GB" altLang="en-US" dirty="0" smtClean="0"/>
          </a:p>
        </p:txBody>
      </p:sp>
    </p:spTree>
    <p:extLst>
      <p:ext uri="{BB962C8B-B14F-4D97-AF65-F5344CB8AC3E}">
        <p14:creationId xmlns:p14="http://schemas.microsoft.com/office/powerpoint/2010/main" val="3509191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CA9809E1-8AB4-4B0F-9837-CC8610ACFE49}" type="slidenum">
              <a:rPr lang="en-GB" altLang="en-US" b="0"/>
              <a:pPr/>
              <a:t>4</a:t>
            </a:fld>
            <a:endParaRPr lang="en-GB" altLang="en-US" b="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ko-KR" dirty="0" smtClean="0"/>
              <a:t>For wearable applications, flexibility is also important. For flexibility, circuit should be integrated on a substrate. With the discrete devices, it is difficult to bend.</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ko-KR"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ko-KR" dirty="0" smtClean="0"/>
              <a:t>If we use some small battery, we need some boost up circuit such as DC-DC boost converter and alternating voltages for inversion driving of the LCD</a:t>
            </a:r>
            <a:r>
              <a:rPr lang="en-US" altLang="ko-KR"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ko-KR"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ko-KR" dirty="0" smtClean="0"/>
              <a:t>For required LCD operation, DC-DC boost converter circuit and alternating voltage generator are necessary.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ko-KR"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ko-KR" dirty="0" smtClean="0"/>
              <a:t>Figure 2 shows schematic diagram for LCD driving to achieve such aim. </a:t>
            </a:r>
            <a:endParaRPr lang="ko-KR" altLang="en-US" dirty="0" smtClean="0"/>
          </a:p>
          <a:p>
            <a:pPr eaLnBrk="1" hangingPunct="1"/>
            <a:endParaRPr lang="en-GB" altLang="en-US" dirty="0" smtClean="0"/>
          </a:p>
        </p:txBody>
      </p:sp>
    </p:spTree>
    <p:extLst>
      <p:ext uri="{BB962C8B-B14F-4D97-AF65-F5344CB8AC3E}">
        <p14:creationId xmlns:p14="http://schemas.microsoft.com/office/powerpoint/2010/main" val="2574292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40A567D5-2DAF-4BF8-BFFC-DE6E966AE338}" type="slidenum">
              <a:rPr lang="en-GB" altLang="en-US" b="0"/>
              <a:pPr/>
              <a:t>5</a:t>
            </a:fld>
            <a:endParaRPr lang="en-GB" altLang="en-US" b="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r>
              <a:rPr lang="en-US" altLang="en-US" dirty="0" smtClean="0"/>
              <a:t>We developed integrated LCD drive circuit for flexible wearable devices. For this aim, DC-DC boost converter circuit and </a:t>
            </a:r>
            <a:r>
              <a:rPr lang="en-US" altLang="en-US" dirty="0" smtClean="0"/>
              <a:t>Ring Oscillator </a:t>
            </a:r>
            <a:r>
              <a:rPr lang="en-US" altLang="en-US" dirty="0" smtClean="0"/>
              <a:t>was developed using a-IGZO TFT (thin film transistor).</a:t>
            </a:r>
          </a:p>
          <a:p>
            <a:pPr eaLnBrk="1" hangingPunct="1"/>
            <a:endParaRPr lang="en-US" altLang="en-US" dirty="0" smtClean="0"/>
          </a:p>
          <a:p>
            <a:pPr marL="0" indent="0">
              <a:buFont typeface="Wingdings" panose="05000000000000000000" pitchFamily="2" charset="2"/>
              <a:buNone/>
            </a:pPr>
            <a:r>
              <a:rPr lang="en-US" altLang="ko-KR" b="0" dirty="0" smtClean="0"/>
              <a:t>Boost converters are used in almost all mobile devices and provide a stable output voltage under unstable power condition</a:t>
            </a:r>
            <a:r>
              <a:rPr lang="en-US" altLang="ko-KR" b="0" dirty="0" smtClean="0"/>
              <a:t>.</a:t>
            </a:r>
            <a:br>
              <a:rPr lang="en-US" altLang="ko-KR" b="0" dirty="0" smtClean="0"/>
            </a:br>
            <a:r>
              <a:rPr lang="en-US" altLang="ko-KR" b="0" dirty="0" smtClean="0"/>
              <a:t/>
            </a:r>
            <a:br>
              <a:rPr lang="en-US" altLang="ko-KR" b="0" dirty="0" smtClean="0"/>
            </a:br>
            <a:r>
              <a:rPr lang="en-US" altLang="ko-KR" b="0" dirty="0" smtClean="0"/>
              <a:t>The required voltage for the operation of liquid crystal is around 5 V. </a:t>
            </a:r>
          </a:p>
          <a:p>
            <a:pPr marL="0" indent="0">
              <a:buFont typeface="Wingdings" panose="05000000000000000000" pitchFamily="2" charset="2"/>
              <a:buNone/>
            </a:pPr>
            <a:r>
              <a:rPr lang="en-US" altLang="ko-KR" b="0" dirty="0" smtClean="0"/>
              <a:t/>
            </a:r>
            <a:br>
              <a:rPr lang="en-US" altLang="ko-KR" b="0" dirty="0" smtClean="0"/>
            </a:br>
            <a:r>
              <a:rPr lang="en-US" altLang="ko-KR" dirty="0" smtClean="0"/>
              <a:t>Figure 3 shows proposed</a:t>
            </a:r>
            <a:r>
              <a:rPr lang="en-US" altLang="ko-KR" baseline="0" dirty="0" smtClean="0"/>
              <a:t> circuits.</a:t>
            </a:r>
          </a:p>
          <a:p>
            <a:pPr marL="0" indent="0">
              <a:buFont typeface="Wingdings" panose="05000000000000000000" pitchFamily="2" charset="2"/>
              <a:buNone/>
            </a:pPr>
            <a:endParaRPr lang="en-US" altLang="ko-KR" b="0" dirty="0" smtClean="0"/>
          </a:p>
          <a:p>
            <a:pPr marL="0" indent="0">
              <a:buFont typeface="Wingdings" panose="05000000000000000000" pitchFamily="2" charset="2"/>
              <a:buNone/>
            </a:pPr>
            <a:r>
              <a:rPr lang="en-US" altLang="ko-KR" b="0" dirty="0" smtClean="0"/>
              <a:t>With a small voltage such as 1.5 V of small mercury battery for DC power of DC-DC boost converter. </a:t>
            </a:r>
          </a:p>
          <a:p>
            <a:pPr marL="0" indent="0">
              <a:buFont typeface="Wingdings" panose="05000000000000000000" pitchFamily="2" charset="2"/>
              <a:buNone/>
            </a:pPr>
            <a:endParaRPr lang="en-US" altLang="ko-KR" b="0" dirty="0" smtClean="0"/>
          </a:p>
          <a:p>
            <a:pPr marL="0" indent="0">
              <a:buFont typeface="Wingdings" panose="05000000000000000000" pitchFamily="2" charset="2"/>
              <a:buNone/>
            </a:pPr>
            <a:r>
              <a:rPr lang="en-US" altLang="ko-KR" b="0" dirty="0" smtClean="0"/>
              <a:t>And LCD need periodic alternating voltages for reliable operation. </a:t>
            </a:r>
          </a:p>
          <a:p>
            <a:pPr marL="0" indent="0">
              <a:buFont typeface="Wingdings" panose="05000000000000000000" pitchFamily="2" charset="2"/>
              <a:buNone/>
            </a:pPr>
            <a:endParaRPr lang="en-US" altLang="ko-KR" b="0" dirty="0" smtClean="0"/>
          </a:p>
          <a:p>
            <a:pPr marL="0" indent="0">
              <a:buFont typeface="Wingdings" panose="05000000000000000000" pitchFamily="2" charset="2"/>
              <a:buNone/>
            </a:pPr>
            <a:r>
              <a:rPr lang="en-US" altLang="ko-KR" b="0" dirty="0" smtClean="0"/>
              <a:t>For the inversion driving of LCD, we need above 10 V instead of 5 V because the voltage is changed every frame against a common voltage. </a:t>
            </a:r>
            <a:br>
              <a:rPr lang="en-US" altLang="ko-KR" b="0" dirty="0" smtClean="0"/>
            </a:br>
            <a:r>
              <a:rPr lang="en-US" altLang="ko-KR" b="0" dirty="0" smtClean="0"/>
              <a:t/>
            </a:r>
            <a:br>
              <a:rPr lang="en-US" altLang="ko-KR" b="0" dirty="0" smtClean="0"/>
            </a:br>
            <a:r>
              <a:rPr lang="en-US" altLang="ko-KR" b="0" dirty="0" smtClean="0"/>
              <a:t>If the common voltage is 5 V, the voltages are below 5 V once and next they are above 5 V. Therefore, the required voltage swing is over 10 V. </a:t>
            </a:r>
          </a:p>
          <a:p>
            <a:pPr marL="0" indent="0">
              <a:buFont typeface="Wingdings" panose="05000000000000000000" pitchFamily="2" charset="2"/>
              <a:buNone/>
            </a:pPr>
            <a:endParaRPr lang="en-US" altLang="ko-KR" b="0" dirty="0" smtClean="0"/>
          </a:p>
          <a:p>
            <a:pPr marL="0" indent="0">
              <a:buFont typeface="Wingdings" panose="05000000000000000000" pitchFamily="2" charset="2"/>
              <a:buNone/>
            </a:pPr>
            <a:r>
              <a:rPr lang="en-US" altLang="ko-KR" b="0" dirty="0" smtClean="0"/>
              <a:t>The first step is boost up the small voltage to 10 V by DC-DC boost converters and then we need oscillatory square wave for LCD driving. </a:t>
            </a:r>
          </a:p>
          <a:p>
            <a:pPr marL="0" indent="0">
              <a:buFont typeface="Wingdings" panose="05000000000000000000" pitchFamily="2" charset="2"/>
              <a:buNone/>
            </a:pPr>
            <a:endParaRPr lang="en-US" altLang="ko-KR" b="0" dirty="0" smtClean="0"/>
          </a:p>
          <a:p>
            <a:pPr marL="0" indent="0">
              <a:buFont typeface="Wingdings" panose="05000000000000000000" pitchFamily="2" charset="2"/>
              <a:buNone/>
            </a:pPr>
            <a:r>
              <a:rPr lang="en-US" altLang="ko-KR" b="0" dirty="0" smtClean="0"/>
              <a:t>The swing of the square wave is from 1.5 to 10 V. </a:t>
            </a:r>
          </a:p>
          <a:p>
            <a:pPr marL="0" indent="0">
              <a:buFont typeface="Wingdings" panose="05000000000000000000" pitchFamily="2" charset="2"/>
              <a:buNone/>
            </a:pPr>
            <a:endParaRPr lang="en-US" altLang="ko-KR" b="0" dirty="0" smtClean="0"/>
          </a:p>
          <a:p>
            <a:pPr marL="0" indent="0">
              <a:buFont typeface="Wingdings" panose="05000000000000000000" pitchFamily="2" charset="2"/>
              <a:buNone/>
            </a:pPr>
            <a:r>
              <a:rPr lang="en-US" altLang="ko-KR" b="0" dirty="0" smtClean="0"/>
              <a:t>the output Voltage of the DC-DC converter used DC power for the generation of square wave.</a:t>
            </a:r>
            <a:br>
              <a:rPr lang="en-US" altLang="ko-KR" b="0" dirty="0" smtClean="0"/>
            </a:br>
            <a:r>
              <a:rPr lang="en-US" altLang="ko-KR" b="0" dirty="0" smtClean="0"/>
              <a:t/>
            </a:r>
            <a:br>
              <a:rPr lang="en-US" altLang="ko-KR" b="0" dirty="0" smtClean="0"/>
            </a:br>
            <a:r>
              <a:rPr lang="en-US" altLang="ko-KR" b="0" dirty="0" smtClean="0"/>
              <a:t>Oscillation circuit was integrated with oxide TFT and the DC power voltage was supplied from DC-DC boost converter.</a:t>
            </a:r>
          </a:p>
          <a:p>
            <a:pPr marL="0" indent="0">
              <a:buFont typeface="Wingdings" panose="05000000000000000000" pitchFamily="2" charset="2"/>
              <a:buNone/>
            </a:pPr>
            <a:endParaRPr lang="en-US" altLang="ko-KR" b="0" dirty="0" smtClean="0"/>
          </a:p>
        </p:txBody>
      </p:sp>
    </p:spTree>
    <p:extLst>
      <p:ext uri="{BB962C8B-B14F-4D97-AF65-F5344CB8AC3E}">
        <p14:creationId xmlns:p14="http://schemas.microsoft.com/office/powerpoint/2010/main" val="1804396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7D4101C5-1E2B-4E91-AE4A-4DCFB16A5314}" type="slidenum">
              <a:rPr lang="en-GB" altLang="en-US" b="0"/>
              <a:pPr/>
              <a:t>6</a:t>
            </a:fld>
            <a:endParaRPr lang="en-GB" altLang="en-US" b="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marL="0" indent="0">
              <a:buFont typeface="Wingdings" panose="05000000000000000000" pitchFamily="2" charset="2"/>
              <a:buNone/>
            </a:pPr>
            <a:r>
              <a:rPr lang="en-US" altLang="ko-KR" dirty="0" smtClean="0"/>
              <a:t>The simulation results show that the output voltage of the proposed DC </a:t>
            </a:r>
            <a:r>
              <a:rPr lang="en-US" altLang="ko-KR" dirty="0" err="1" smtClean="0"/>
              <a:t>DC</a:t>
            </a:r>
            <a:r>
              <a:rPr lang="en-US" altLang="ko-KR" dirty="0" smtClean="0"/>
              <a:t> boost converter is more than 10V.</a:t>
            </a:r>
            <a:br>
              <a:rPr lang="en-US" altLang="ko-KR" dirty="0" smtClean="0"/>
            </a:br>
            <a:endParaRPr lang="en-US" altLang="ko-KR" dirty="0" smtClean="0"/>
          </a:p>
          <a:p>
            <a:pPr marL="0" indent="0">
              <a:buFont typeface="Wingdings" panose="05000000000000000000" pitchFamily="2" charset="2"/>
              <a:buNone/>
            </a:pPr>
            <a:r>
              <a:rPr lang="en-US" altLang="ko-KR" dirty="0" smtClean="0"/>
              <a:t>The output voltage reached 10 V after about 2 seconds.</a:t>
            </a:r>
            <a:endParaRPr lang="ko-KR" altLang="en-US" dirty="0" smtClean="0"/>
          </a:p>
          <a:p>
            <a:pPr eaLnBrk="1" hangingPunct="1"/>
            <a:endParaRPr lang="en-GB" altLang="en-US" b="0" dirty="0" smtClean="0"/>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en-US" altLang="ko-KR" sz="1800" b="0" i="0" u="none" strike="noStrike" kern="1200" cap="none" spc="0" normalizeH="0" baseline="0" noProof="0" dirty="0" smtClean="0">
                <a:ln>
                  <a:noFill/>
                </a:ln>
                <a:solidFill>
                  <a:srgbClr val="FFFFFF"/>
                </a:solidFill>
                <a:effectLst/>
                <a:uLnTx/>
                <a:uFillTx/>
                <a:latin typeface="Arial" panose="020B0604020202020204" pitchFamily="34" charset="0"/>
                <a:ea typeface="+mn-ea"/>
                <a:cs typeface="Arial" panose="020B0604020202020204" pitchFamily="34" charset="0"/>
              </a:rPr>
              <a:t>Simulation results of the proposed oscillator shows that oscillation occurs at a constant period between about 20ms</a:t>
            </a:r>
            <a:br>
              <a:rPr kumimoji="0" lang="en-US" altLang="ko-KR" sz="1800" b="0" i="0" u="none" strike="noStrike" kern="1200" cap="none" spc="0" normalizeH="0" baseline="0" noProof="0" dirty="0" smtClean="0">
                <a:ln>
                  <a:noFill/>
                </a:ln>
                <a:solidFill>
                  <a:srgbClr val="FFFFFF"/>
                </a:solidFill>
                <a:effectLst/>
                <a:uLnTx/>
                <a:uFillTx/>
                <a:latin typeface="Arial" panose="020B0604020202020204" pitchFamily="34" charset="0"/>
                <a:ea typeface="+mn-ea"/>
                <a:cs typeface="Arial" panose="020B0604020202020204" pitchFamily="34" charset="0"/>
              </a:rPr>
            </a:br>
            <a:endParaRPr lang="en-GB" altLang="en-US" b="0" dirty="0" smtClean="0"/>
          </a:p>
          <a:p>
            <a:pPr eaLnBrk="1" hangingPunct="1"/>
            <a:r>
              <a:rPr lang="en-GB" altLang="en-US" b="0" dirty="0" smtClean="0"/>
              <a:t>The voltage</a:t>
            </a:r>
            <a:r>
              <a:rPr lang="en-GB" altLang="en-US" b="0" baseline="0" dirty="0" smtClean="0"/>
              <a:t> swing of oscillation circuit is 0.5 V ~ 10 V.</a:t>
            </a:r>
            <a:endParaRPr lang="en-GB" altLang="en-US" b="0" dirty="0" smtClean="0"/>
          </a:p>
        </p:txBody>
      </p:sp>
    </p:spTree>
    <p:extLst>
      <p:ext uri="{BB962C8B-B14F-4D97-AF65-F5344CB8AC3E}">
        <p14:creationId xmlns:p14="http://schemas.microsoft.com/office/powerpoint/2010/main" val="10443999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5FC569FF-C5EE-4915-929A-C6D816E9EA26}" type="slidenum">
              <a:rPr lang="en-GB" altLang="en-US" b="0"/>
              <a:pPr/>
              <a:t>7</a:t>
            </a:fld>
            <a:endParaRPr lang="en-GB" altLang="en-US" b="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GB" altLang="en-US" smtClean="0"/>
          </a:p>
        </p:txBody>
      </p:sp>
    </p:spTree>
    <p:extLst>
      <p:ext uri="{BB962C8B-B14F-4D97-AF65-F5344CB8AC3E}">
        <p14:creationId xmlns:p14="http://schemas.microsoft.com/office/powerpoint/2010/main" val="2055509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0042AD1C-D98B-445E-9267-20A921563385}" type="slidenum">
              <a:rPr lang="en-GB" altLang="en-US" b="0"/>
              <a:pPr/>
              <a:t>8</a:t>
            </a:fld>
            <a:endParaRPr lang="en-GB" altLang="en-US" b="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r>
              <a:rPr lang="en-GB" altLang="en-US" dirty="0" smtClean="0"/>
              <a:t>Thank you for your attention</a:t>
            </a:r>
            <a:endParaRPr lang="en-GB" altLang="en-US" dirty="0" smtClean="0"/>
          </a:p>
        </p:txBody>
      </p:sp>
    </p:spTree>
    <p:extLst>
      <p:ext uri="{BB962C8B-B14F-4D97-AF65-F5344CB8AC3E}">
        <p14:creationId xmlns:p14="http://schemas.microsoft.com/office/powerpoint/2010/main" val="304328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02"/>
          <p:cNvGrpSpPr>
            <a:grpSpLocks/>
          </p:cNvGrpSpPr>
          <p:nvPr/>
        </p:nvGrpSpPr>
        <p:grpSpPr bwMode="auto">
          <a:xfrm>
            <a:off x="3959225" y="3429000"/>
            <a:ext cx="5040313" cy="2736850"/>
            <a:chOff x="136" y="2908"/>
            <a:chExt cx="2177" cy="1182"/>
          </a:xfrm>
        </p:grpSpPr>
        <p:grpSp>
          <p:nvGrpSpPr>
            <p:cNvPr id="5" name="Group 203"/>
            <p:cNvGrpSpPr>
              <a:grpSpLocks/>
            </p:cNvGrpSpPr>
            <p:nvPr/>
          </p:nvGrpSpPr>
          <p:grpSpPr bwMode="auto">
            <a:xfrm>
              <a:off x="975" y="3157"/>
              <a:ext cx="499" cy="909"/>
              <a:chOff x="998" y="3157"/>
              <a:chExt cx="499" cy="909"/>
            </a:xfrm>
          </p:grpSpPr>
          <p:sp>
            <p:nvSpPr>
              <p:cNvPr id="14" name="AutoShape 204"/>
              <p:cNvSpPr>
                <a:spLocks noChangeArrowheads="1"/>
              </p:cNvSpPr>
              <p:nvPr/>
            </p:nvSpPr>
            <p:spPr bwMode="auto">
              <a:xfrm>
                <a:off x="998" y="3634"/>
                <a:ext cx="499" cy="432"/>
              </a:xfrm>
              <a:prstGeom prst="hexagon">
                <a:avLst>
                  <a:gd name="adj" fmla="val 28877"/>
                  <a:gd name="vf" fmla="val 115470"/>
                </a:avLst>
              </a:prstGeom>
              <a:solidFill>
                <a:schemeClr val="hlink"/>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15" name="AutoShape 205"/>
              <p:cNvSpPr>
                <a:spLocks noChangeArrowheads="1"/>
              </p:cNvSpPr>
              <p:nvPr/>
            </p:nvSpPr>
            <p:spPr bwMode="auto">
              <a:xfrm>
                <a:off x="998" y="3157"/>
                <a:ext cx="499" cy="432"/>
              </a:xfrm>
              <a:prstGeom prst="hexagon">
                <a:avLst>
                  <a:gd name="adj" fmla="val 28877"/>
                  <a:gd name="vf" fmla="val 115470"/>
                </a:avLst>
              </a:prstGeom>
              <a:solidFill>
                <a:schemeClr val="hlink"/>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sp>
          <p:nvSpPr>
            <p:cNvPr id="6" name="AutoShape 206"/>
            <p:cNvSpPr>
              <a:spLocks noChangeArrowheads="1"/>
            </p:cNvSpPr>
            <p:nvPr/>
          </p:nvSpPr>
          <p:spPr bwMode="auto">
            <a:xfrm>
              <a:off x="1395" y="3408"/>
              <a:ext cx="499" cy="432"/>
            </a:xfrm>
            <a:prstGeom prst="hexagon">
              <a:avLst>
                <a:gd name="adj" fmla="val 28877"/>
                <a:gd name="vf" fmla="val 115470"/>
              </a:avLst>
            </a:prstGeom>
            <a:solidFill>
              <a:schemeClr val="hlink"/>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7" name="AutoShape 207"/>
            <p:cNvSpPr>
              <a:spLocks noChangeArrowheads="1"/>
            </p:cNvSpPr>
            <p:nvPr/>
          </p:nvSpPr>
          <p:spPr bwMode="auto">
            <a:xfrm>
              <a:off x="1814" y="3658"/>
              <a:ext cx="499" cy="432"/>
            </a:xfrm>
            <a:prstGeom prst="hexagon">
              <a:avLst>
                <a:gd name="adj" fmla="val 28877"/>
                <a:gd name="vf" fmla="val 115470"/>
              </a:avLst>
            </a:prstGeom>
            <a:solidFill>
              <a:schemeClr val="hlink"/>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nvGrpSpPr>
            <p:cNvPr id="8" name="Group 208"/>
            <p:cNvGrpSpPr>
              <a:grpSpLocks/>
            </p:cNvGrpSpPr>
            <p:nvPr/>
          </p:nvGrpSpPr>
          <p:grpSpPr bwMode="auto">
            <a:xfrm>
              <a:off x="556" y="2908"/>
              <a:ext cx="499" cy="908"/>
              <a:chOff x="567" y="2908"/>
              <a:chExt cx="499" cy="908"/>
            </a:xfrm>
          </p:grpSpPr>
          <p:sp>
            <p:nvSpPr>
              <p:cNvPr id="12" name="AutoShape 209"/>
              <p:cNvSpPr>
                <a:spLocks noChangeArrowheads="1"/>
              </p:cNvSpPr>
              <p:nvPr/>
            </p:nvSpPr>
            <p:spPr bwMode="auto">
              <a:xfrm>
                <a:off x="567" y="3384"/>
                <a:ext cx="499" cy="432"/>
              </a:xfrm>
              <a:prstGeom prst="hexagon">
                <a:avLst>
                  <a:gd name="adj" fmla="val 28877"/>
                  <a:gd name="vf" fmla="val 115470"/>
                </a:avLst>
              </a:prstGeom>
              <a:solidFill>
                <a:schemeClr val="hlink"/>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13" name="AutoShape 210"/>
              <p:cNvSpPr>
                <a:spLocks noChangeArrowheads="1"/>
              </p:cNvSpPr>
              <p:nvPr/>
            </p:nvSpPr>
            <p:spPr bwMode="auto">
              <a:xfrm>
                <a:off x="567" y="2908"/>
                <a:ext cx="499" cy="432"/>
              </a:xfrm>
              <a:prstGeom prst="hexagon">
                <a:avLst>
                  <a:gd name="adj" fmla="val 28877"/>
                  <a:gd name="vf" fmla="val 115470"/>
                </a:avLst>
              </a:prstGeom>
              <a:solidFill>
                <a:schemeClr val="hlink"/>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grpSp>
          <p:nvGrpSpPr>
            <p:cNvPr id="9" name="Group 211"/>
            <p:cNvGrpSpPr>
              <a:grpSpLocks/>
            </p:cNvGrpSpPr>
            <p:nvPr/>
          </p:nvGrpSpPr>
          <p:grpSpPr bwMode="auto">
            <a:xfrm>
              <a:off x="136" y="3135"/>
              <a:ext cx="499" cy="909"/>
              <a:chOff x="136" y="3135"/>
              <a:chExt cx="499" cy="909"/>
            </a:xfrm>
          </p:grpSpPr>
          <p:sp>
            <p:nvSpPr>
              <p:cNvPr id="10" name="AutoShape 212"/>
              <p:cNvSpPr>
                <a:spLocks noChangeArrowheads="1"/>
              </p:cNvSpPr>
              <p:nvPr/>
            </p:nvSpPr>
            <p:spPr bwMode="auto">
              <a:xfrm>
                <a:off x="136" y="3135"/>
                <a:ext cx="499" cy="432"/>
              </a:xfrm>
              <a:prstGeom prst="hexagon">
                <a:avLst>
                  <a:gd name="adj" fmla="val 28877"/>
                  <a:gd name="vf" fmla="val 115470"/>
                </a:avLst>
              </a:prstGeom>
              <a:solidFill>
                <a:schemeClr val="hlink"/>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11" name="AutoShape 213"/>
              <p:cNvSpPr>
                <a:spLocks noChangeArrowheads="1"/>
              </p:cNvSpPr>
              <p:nvPr/>
            </p:nvSpPr>
            <p:spPr bwMode="auto">
              <a:xfrm>
                <a:off x="136" y="3612"/>
                <a:ext cx="499" cy="432"/>
              </a:xfrm>
              <a:prstGeom prst="hexagon">
                <a:avLst>
                  <a:gd name="adj" fmla="val 28877"/>
                  <a:gd name="vf" fmla="val 115470"/>
                </a:avLst>
              </a:prstGeom>
              <a:solidFill>
                <a:schemeClr val="hlink"/>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grpSp>
      <p:grpSp>
        <p:nvGrpSpPr>
          <p:cNvPr id="16" name="Group 178"/>
          <p:cNvGrpSpPr>
            <a:grpSpLocks/>
          </p:cNvGrpSpPr>
          <p:nvPr/>
        </p:nvGrpSpPr>
        <p:grpSpPr bwMode="auto">
          <a:xfrm flipH="1">
            <a:off x="5545138" y="80963"/>
            <a:ext cx="3455987" cy="1876425"/>
            <a:chOff x="136" y="2908"/>
            <a:chExt cx="2177" cy="1182"/>
          </a:xfrm>
        </p:grpSpPr>
        <p:grpSp>
          <p:nvGrpSpPr>
            <p:cNvPr id="17" name="Group 179"/>
            <p:cNvGrpSpPr>
              <a:grpSpLocks/>
            </p:cNvGrpSpPr>
            <p:nvPr/>
          </p:nvGrpSpPr>
          <p:grpSpPr bwMode="auto">
            <a:xfrm>
              <a:off x="975" y="3157"/>
              <a:ext cx="499" cy="909"/>
              <a:chOff x="998" y="3157"/>
              <a:chExt cx="499" cy="909"/>
            </a:xfrm>
          </p:grpSpPr>
          <p:sp>
            <p:nvSpPr>
              <p:cNvPr id="26" name="AutoShape 180"/>
              <p:cNvSpPr>
                <a:spLocks noChangeArrowheads="1"/>
              </p:cNvSpPr>
              <p:nvPr/>
            </p:nvSpPr>
            <p:spPr bwMode="auto">
              <a:xfrm>
                <a:off x="998" y="3634"/>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27" name="AutoShape 181"/>
              <p:cNvSpPr>
                <a:spLocks noChangeArrowheads="1"/>
              </p:cNvSpPr>
              <p:nvPr/>
            </p:nvSpPr>
            <p:spPr bwMode="auto">
              <a:xfrm>
                <a:off x="998" y="3157"/>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sp>
          <p:nvSpPr>
            <p:cNvPr id="18" name="AutoShape 182"/>
            <p:cNvSpPr>
              <a:spLocks noChangeArrowheads="1"/>
            </p:cNvSpPr>
            <p:nvPr/>
          </p:nvSpPr>
          <p:spPr bwMode="auto">
            <a:xfrm>
              <a:off x="1395" y="3408"/>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19" name="AutoShape 183"/>
            <p:cNvSpPr>
              <a:spLocks noChangeArrowheads="1"/>
            </p:cNvSpPr>
            <p:nvPr/>
          </p:nvSpPr>
          <p:spPr bwMode="auto">
            <a:xfrm>
              <a:off x="1814" y="3658"/>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nvGrpSpPr>
            <p:cNvPr id="20" name="Group 184"/>
            <p:cNvGrpSpPr>
              <a:grpSpLocks/>
            </p:cNvGrpSpPr>
            <p:nvPr/>
          </p:nvGrpSpPr>
          <p:grpSpPr bwMode="auto">
            <a:xfrm>
              <a:off x="556" y="2908"/>
              <a:ext cx="499" cy="908"/>
              <a:chOff x="567" y="2908"/>
              <a:chExt cx="499" cy="908"/>
            </a:xfrm>
          </p:grpSpPr>
          <p:sp>
            <p:nvSpPr>
              <p:cNvPr id="24" name="AutoShape 185"/>
              <p:cNvSpPr>
                <a:spLocks noChangeArrowheads="1"/>
              </p:cNvSpPr>
              <p:nvPr/>
            </p:nvSpPr>
            <p:spPr bwMode="auto">
              <a:xfrm>
                <a:off x="567" y="3384"/>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25" name="AutoShape 186"/>
              <p:cNvSpPr>
                <a:spLocks noChangeArrowheads="1"/>
              </p:cNvSpPr>
              <p:nvPr/>
            </p:nvSpPr>
            <p:spPr bwMode="auto">
              <a:xfrm>
                <a:off x="567" y="2908"/>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grpSp>
          <p:nvGrpSpPr>
            <p:cNvPr id="21" name="Group 187"/>
            <p:cNvGrpSpPr>
              <a:grpSpLocks/>
            </p:cNvGrpSpPr>
            <p:nvPr/>
          </p:nvGrpSpPr>
          <p:grpSpPr bwMode="auto">
            <a:xfrm>
              <a:off x="136" y="3135"/>
              <a:ext cx="499" cy="909"/>
              <a:chOff x="136" y="3135"/>
              <a:chExt cx="499" cy="909"/>
            </a:xfrm>
          </p:grpSpPr>
          <p:sp>
            <p:nvSpPr>
              <p:cNvPr id="22" name="AutoShape 188"/>
              <p:cNvSpPr>
                <a:spLocks noChangeArrowheads="1"/>
              </p:cNvSpPr>
              <p:nvPr/>
            </p:nvSpPr>
            <p:spPr bwMode="auto">
              <a:xfrm>
                <a:off x="136" y="3135"/>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23" name="AutoShape 189"/>
              <p:cNvSpPr>
                <a:spLocks noChangeArrowheads="1"/>
              </p:cNvSpPr>
              <p:nvPr/>
            </p:nvSpPr>
            <p:spPr bwMode="auto">
              <a:xfrm>
                <a:off x="136" y="3612"/>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grpSp>
      <p:grpSp>
        <p:nvGrpSpPr>
          <p:cNvPr id="28" name="Group 166"/>
          <p:cNvGrpSpPr>
            <a:grpSpLocks/>
          </p:cNvGrpSpPr>
          <p:nvPr/>
        </p:nvGrpSpPr>
        <p:grpSpPr bwMode="auto">
          <a:xfrm>
            <a:off x="142875" y="4865688"/>
            <a:ext cx="3455988" cy="1876425"/>
            <a:chOff x="136" y="2908"/>
            <a:chExt cx="2177" cy="1182"/>
          </a:xfrm>
        </p:grpSpPr>
        <p:grpSp>
          <p:nvGrpSpPr>
            <p:cNvPr id="29" name="Group 167"/>
            <p:cNvGrpSpPr>
              <a:grpSpLocks/>
            </p:cNvGrpSpPr>
            <p:nvPr/>
          </p:nvGrpSpPr>
          <p:grpSpPr bwMode="auto">
            <a:xfrm>
              <a:off x="975" y="3157"/>
              <a:ext cx="499" cy="909"/>
              <a:chOff x="998" y="3157"/>
              <a:chExt cx="499" cy="909"/>
            </a:xfrm>
          </p:grpSpPr>
          <p:sp>
            <p:nvSpPr>
              <p:cNvPr id="38" name="AutoShape 168"/>
              <p:cNvSpPr>
                <a:spLocks noChangeArrowheads="1"/>
              </p:cNvSpPr>
              <p:nvPr/>
            </p:nvSpPr>
            <p:spPr bwMode="auto">
              <a:xfrm>
                <a:off x="998" y="3634"/>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39" name="AutoShape 169"/>
              <p:cNvSpPr>
                <a:spLocks noChangeArrowheads="1"/>
              </p:cNvSpPr>
              <p:nvPr/>
            </p:nvSpPr>
            <p:spPr bwMode="auto">
              <a:xfrm>
                <a:off x="998" y="3157"/>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sp>
          <p:nvSpPr>
            <p:cNvPr id="30" name="AutoShape 170"/>
            <p:cNvSpPr>
              <a:spLocks noChangeArrowheads="1"/>
            </p:cNvSpPr>
            <p:nvPr/>
          </p:nvSpPr>
          <p:spPr bwMode="auto">
            <a:xfrm>
              <a:off x="1395" y="3408"/>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31" name="AutoShape 171"/>
            <p:cNvSpPr>
              <a:spLocks noChangeArrowheads="1"/>
            </p:cNvSpPr>
            <p:nvPr/>
          </p:nvSpPr>
          <p:spPr bwMode="auto">
            <a:xfrm>
              <a:off x="1814" y="3658"/>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nvGrpSpPr>
            <p:cNvPr id="32" name="Group 172"/>
            <p:cNvGrpSpPr>
              <a:grpSpLocks/>
            </p:cNvGrpSpPr>
            <p:nvPr/>
          </p:nvGrpSpPr>
          <p:grpSpPr bwMode="auto">
            <a:xfrm>
              <a:off x="556" y="2908"/>
              <a:ext cx="499" cy="908"/>
              <a:chOff x="567" y="2908"/>
              <a:chExt cx="499" cy="908"/>
            </a:xfrm>
          </p:grpSpPr>
          <p:sp>
            <p:nvSpPr>
              <p:cNvPr id="36" name="AutoShape 173"/>
              <p:cNvSpPr>
                <a:spLocks noChangeArrowheads="1"/>
              </p:cNvSpPr>
              <p:nvPr/>
            </p:nvSpPr>
            <p:spPr bwMode="auto">
              <a:xfrm>
                <a:off x="567" y="3384"/>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37" name="AutoShape 174"/>
              <p:cNvSpPr>
                <a:spLocks noChangeArrowheads="1"/>
              </p:cNvSpPr>
              <p:nvPr/>
            </p:nvSpPr>
            <p:spPr bwMode="auto">
              <a:xfrm>
                <a:off x="567" y="2908"/>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grpSp>
          <p:nvGrpSpPr>
            <p:cNvPr id="33" name="Group 175"/>
            <p:cNvGrpSpPr>
              <a:grpSpLocks/>
            </p:cNvGrpSpPr>
            <p:nvPr/>
          </p:nvGrpSpPr>
          <p:grpSpPr bwMode="auto">
            <a:xfrm>
              <a:off x="136" y="3135"/>
              <a:ext cx="499" cy="909"/>
              <a:chOff x="136" y="3135"/>
              <a:chExt cx="499" cy="909"/>
            </a:xfrm>
          </p:grpSpPr>
          <p:sp>
            <p:nvSpPr>
              <p:cNvPr id="34" name="AutoShape 176"/>
              <p:cNvSpPr>
                <a:spLocks noChangeArrowheads="1"/>
              </p:cNvSpPr>
              <p:nvPr/>
            </p:nvSpPr>
            <p:spPr bwMode="auto">
              <a:xfrm>
                <a:off x="136" y="3135"/>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35" name="AutoShape 177"/>
              <p:cNvSpPr>
                <a:spLocks noChangeArrowheads="1"/>
              </p:cNvSpPr>
              <p:nvPr/>
            </p:nvSpPr>
            <p:spPr bwMode="auto">
              <a:xfrm>
                <a:off x="136" y="3612"/>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grpSp>
      <p:grpSp>
        <p:nvGrpSpPr>
          <p:cNvPr id="40" name="Group 190"/>
          <p:cNvGrpSpPr>
            <a:grpSpLocks/>
          </p:cNvGrpSpPr>
          <p:nvPr/>
        </p:nvGrpSpPr>
        <p:grpSpPr bwMode="auto">
          <a:xfrm>
            <a:off x="142875" y="112713"/>
            <a:ext cx="3455988" cy="1876425"/>
            <a:chOff x="136" y="2908"/>
            <a:chExt cx="2177" cy="1182"/>
          </a:xfrm>
        </p:grpSpPr>
        <p:grpSp>
          <p:nvGrpSpPr>
            <p:cNvPr id="41" name="Group 191"/>
            <p:cNvGrpSpPr>
              <a:grpSpLocks/>
            </p:cNvGrpSpPr>
            <p:nvPr/>
          </p:nvGrpSpPr>
          <p:grpSpPr bwMode="auto">
            <a:xfrm>
              <a:off x="975" y="3157"/>
              <a:ext cx="499" cy="909"/>
              <a:chOff x="998" y="3157"/>
              <a:chExt cx="499" cy="909"/>
            </a:xfrm>
          </p:grpSpPr>
          <p:sp>
            <p:nvSpPr>
              <p:cNvPr id="50" name="AutoShape 192"/>
              <p:cNvSpPr>
                <a:spLocks noChangeArrowheads="1"/>
              </p:cNvSpPr>
              <p:nvPr/>
            </p:nvSpPr>
            <p:spPr bwMode="auto">
              <a:xfrm>
                <a:off x="998" y="3634"/>
                <a:ext cx="499" cy="432"/>
              </a:xfrm>
              <a:prstGeom prst="hexagon">
                <a:avLst>
                  <a:gd name="adj" fmla="val 28877"/>
                  <a:gd name="vf" fmla="val 115470"/>
                </a:avLst>
              </a:prstGeom>
              <a:solidFill>
                <a:schemeClr val="accent1"/>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51" name="AutoShape 193"/>
              <p:cNvSpPr>
                <a:spLocks noChangeArrowheads="1"/>
              </p:cNvSpPr>
              <p:nvPr/>
            </p:nvSpPr>
            <p:spPr bwMode="auto">
              <a:xfrm>
                <a:off x="998" y="3157"/>
                <a:ext cx="499" cy="432"/>
              </a:xfrm>
              <a:prstGeom prst="hexagon">
                <a:avLst>
                  <a:gd name="adj" fmla="val 28877"/>
                  <a:gd name="vf" fmla="val 115470"/>
                </a:avLst>
              </a:prstGeom>
              <a:solidFill>
                <a:schemeClr val="accent1"/>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sp>
          <p:nvSpPr>
            <p:cNvPr id="42" name="AutoShape 194"/>
            <p:cNvSpPr>
              <a:spLocks noChangeArrowheads="1"/>
            </p:cNvSpPr>
            <p:nvPr/>
          </p:nvSpPr>
          <p:spPr bwMode="auto">
            <a:xfrm>
              <a:off x="1395" y="3408"/>
              <a:ext cx="499" cy="432"/>
            </a:xfrm>
            <a:prstGeom prst="hexagon">
              <a:avLst>
                <a:gd name="adj" fmla="val 28877"/>
                <a:gd name="vf" fmla="val 115470"/>
              </a:avLst>
            </a:prstGeom>
            <a:solidFill>
              <a:schemeClr val="accent1"/>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43" name="AutoShape 195"/>
            <p:cNvSpPr>
              <a:spLocks noChangeArrowheads="1"/>
            </p:cNvSpPr>
            <p:nvPr/>
          </p:nvSpPr>
          <p:spPr bwMode="auto">
            <a:xfrm>
              <a:off x="1814" y="3658"/>
              <a:ext cx="499" cy="432"/>
            </a:xfrm>
            <a:prstGeom prst="hexagon">
              <a:avLst>
                <a:gd name="adj" fmla="val 28877"/>
                <a:gd name="vf" fmla="val 115470"/>
              </a:avLst>
            </a:prstGeom>
            <a:solidFill>
              <a:schemeClr val="accent1"/>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nvGrpSpPr>
            <p:cNvPr id="44" name="Group 196"/>
            <p:cNvGrpSpPr>
              <a:grpSpLocks/>
            </p:cNvGrpSpPr>
            <p:nvPr/>
          </p:nvGrpSpPr>
          <p:grpSpPr bwMode="auto">
            <a:xfrm>
              <a:off x="556" y="2908"/>
              <a:ext cx="499" cy="908"/>
              <a:chOff x="567" y="2908"/>
              <a:chExt cx="499" cy="908"/>
            </a:xfrm>
          </p:grpSpPr>
          <p:sp>
            <p:nvSpPr>
              <p:cNvPr id="48" name="AutoShape 197"/>
              <p:cNvSpPr>
                <a:spLocks noChangeArrowheads="1"/>
              </p:cNvSpPr>
              <p:nvPr/>
            </p:nvSpPr>
            <p:spPr bwMode="auto">
              <a:xfrm>
                <a:off x="567" y="3384"/>
                <a:ext cx="499" cy="432"/>
              </a:xfrm>
              <a:prstGeom prst="hexagon">
                <a:avLst>
                  <a:gd name="adj" fmla="val 28877"/>
                  <a:gd name="vf" fmla="val 115470"/>
                </a:avLst>
              </a:prstGeom>
              <a:solidFill>
                <a:schemeClr val="accent1"/>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49" name="AutoShape 198"/>
              <p:cNvSpPr>
                <a:spLocks noChangeArrowheads="1"/>
              </p:cNvSpPr>
              <p:nvPr/>
            </p:nvSpPr>
            <p:spPr bwMode="auto">
              <a:xfrm>
                <a:off x="567" y="2908"/>
                <a:ext cx="499" cy="432"/>
              </a:xfrm>
              <a:prstGeom prst="hexagon">
                <a:avLst>
                  <a:gd name="adj" fmla="val 28877"/>
                  <a:gd name="vf" fmla="val 115470"/>
                </a:avLst>
              </a:prstGeom>
              <a:solidFill>
                <a:schemeClr val="accent1"/>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grpSp>
          <p:nvGrpSpPr>
            <p:cNvPr id="45" name="Group 199"/>
            <p:cNvGrpSpPr>
              <a:grpSpLocks/>
            </p:cNvGrpSpPr>
            <p:nvPr/>
          </p:nvGrpSpPr>
          <p:grpSpPr bwMode="auto">
            <a:xfrm>
              <a:off x="136" y="3135"/>
              <a:ext cx="499" cy="909"/>
              <a:chOff x="136" y="3135"/>
              <a:chExt cx="499" cy="909"/>
            </a:xfrm>
          </p:grpSpPr>
          <p:sp>
            <p:nvSpPr>
              <p:cNvPr id="46" name="AutoShape 200"/>
              <p:cNvSpPr>
                <a:spLocks noChangeArrowheads="1"/>
              </p:cNvSpPr>
              <p:nvPr/>
            </p:nvSpPr>
            <p:spPr bwMode="auto">
              <a:xfrm>
                <a:off x="136" y="3135"/>
                <a:ext cx="499" cy="432"/>
              </a:xfrm>
              <a:prstGeom prst="hexagon">
                <a:avLst>
                  <a:gd name="adj" fmla="val 28877"/>
                  <a:gd name="vf" fmla="val 115470"/>
                </a:avLst>
              </a:prstGeom>
              <a:solidFill>
                <a:schemeClr val="accent1"/>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47" name="AutoShape 201"/>
              <p:cNvSpPr>
                <a:spLocks noChangeArrowheads="1"/>
              </p:cNvSpPr>
              <p:nvPr/>
            </p:nvSpPr>
            <p:spPr bwMode="auto">
              <a:xfrm>
                <a:off x="136" y="3612"/>
                <a:ext cx="499" cy="432"/>
              </a:xfrm>
              <a:prstGeom prst="hexagon">
                <a:avLst>
                  <a:gd name="adj" fmla="val 28877"/>
                  <a:gd name="vf" fmla="val 115470"/>
                </a:avLst>
              </a:prstGeom>
              <a:solidFill>
                <a:schemeClr val="accent1"/>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grpSp>
      <p:sp>
        <p:nvSpPr>
          <p:cNvPr id="4102" name="Rectangle 6"/>
          <p:cNvSpPr>
            <a:spLocks noGrp="1" noChangeArrowheads="1"/>
          </p:cNvSpPr>
          <p:nvPr>
            <p:ph type="ctrTitle"/>
          </p:nvPr>
        </p:nvSpPr>
        <p:spPr>
          <a:xfrm>
            <a:off x="468313" y="1808163"/>
            <a:ext cx="6983412" cy="1655762"/>
          </a:xfrm>
        </p:spPr>
        <p:txBody>
          <a:bodyPr/>
          <a:lstStyle>
            <a:lvl1pPr>
              <a:defRPr/>
            </a:lvl1pPr>
          </a:lstStyle>
          <a:p>
            <a:pPr lvl="0"/>
            <a:r>
              <a:rPr lang="en-US" altLang="en-US" noProof="0" smtClean="0"/>
              <a:t>Click to edit Master title style</a:t>
            </a:r>
          </a:p>
        </p:txBody>
      </p:sp>
      <p:sp>
        <p:nvSpPr>
          <p:cNvPr id="4103" name="Rectangle 7"/>
          <p:cNvSpPr>
            <a:spLocks noGrp="1" noChangeArrowheads="1"/>
          </p:cNvSpPr>
          <p:nvPr>
            <p:ph type="subTitle" idx="1"/>
          </p:nvPr>
        </p:nvSpPr>
        <p:spPr>
          <a:xfrm>
            <a:off x="468313" y="3513138"/>
            <a:ext cx="4498975" cy="1752600"/>
          </a:xfrm>
        </p:spPr>
        <p:txBody>
          <a:bodyPr/>
          <a:lstStyle>
            <a:lvl1pPr marL="0" indent="0">
              <a:buFontTx/>
              <a:buNone/>
              <a:defRPr sz="2000">
                <a:solidFill>
                  <a:schemeClr val="tx2"/>
                </a:solidFill>
              </a:defRPr>
            </a:lvl1pPr>
          </a:lstStyle>
          <a:p>
            <a:pPr lvl="0"/>
            <a:r>
              <a:rPr lang="en-US" altLang="en-US" noProof="0" smtClean="0"/>
              <a:t>Click to edit Master subtitle style</a:t>
            </a:r>
          </a:p>
        </p:txBody>
      </p:sp>
    </p:spTree>
    <p:extLst>
      <p:ext uri="{BB962C8B-B14F-4D97-AF65-F5344CB8AC3E}">
        <p14:creationId xmlns:p14="http://schemas.microsoft.com/office/powerpoint/2010/main" val="854467106"/>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610569083"/>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7025" y="260350"/>
            <a:ext cx="2071688" cy="55816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60350"/>
            <a:ext cx="6067425" cy="55816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516072748"/>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692275" y="260350"/>
            <a:ext cx="6875463" cy="792163"/>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484313"/>
            <a:ext cx="8291513" cy="4357687"/>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513601263"/>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692275" y="260350"/>
            <a:ext cx="6875463" cy="792163"/>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457200" y="1484313"/>
            <a:ext cx="8291513" cy="4357687"/>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127059676"/>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92275" y="260350"/>
            <a:ext cx="6875463" cy="792163"/>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484313"/>
            <a:ext cx="4068763" cy="4357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78363" y="1484313"/>
            <a:ext cx="4070350" cy="4357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73835946"/>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573975276"/>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4227202409"/>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484313"/>
            <a:ext cx="4068763" cy="4357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78363" y="1484313"/>
            <a:ext cx="4070350" cy="4357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921529937"/>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125483001"/>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584989388"/>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728519083"/>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4152373939"/>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825847441"/>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35"/>
          <p:cNvGrpSpPr>
            <a:grpSpLocks/>
          </p:cNvGrpSpPr>
          <p:nvPr/>
        </p:nvGrpSpPr>
        <p:grpSpPr bwMode="auto">
          <a:xfrm>
            <a:off x="142875" y="4865688"/>
            <a:ext cx="3455988" cy="1876425"/>
            <a:chOff x="136" y="2908"/>
            <a:chExt cx="2177" cy="1182"/>
          </a:xfrm>
        </p:grpSpPr>
        <p:grpSp>
          <p:nvGrpSpPr>
            <p:cNvPr id="1035" name="Group 136"/>
            <p:cNvGrpSpPr>
              <a:grpSpLocks/>
            </p:cNvGrpSpPr>
            <p:nvPr/>
          </p:nvGrpSpPr>
          <p:grpSpPr bwMode="auto">
            <a:xfrm>
              <a:off x="975" y="3157"/>
              <a:ext cx="499" cy="909"/>
              <a:chOff x="998" y="3157"/>
              <a:chExt cx="499" cy="909"/>
            </a:xfrm>
          </p:grpSpPr>
          <p:sp>
            <p:nvSpPr>
              <p:cNvPr id="1044" name="AutoShape 137"/>
              <p:cNvSpPr>
                <a:spLocks noChangeArrowheads="1"/>
              </p:cNvSpPr>
              <p:nvPr/>
            </p:nvSpPr>
            <p:spPr bwMode="auto">
              <a:xfrm>
                <a:off x="998" y="3634"/>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1045" name="AutoShape 138"/>
              <p:cNvSpPr>
                <a:spLocks noChangeArrowheads="1"/>
              </p:cNvSpPr>
              <p:nvPr/>
            </p:nvSpPr>
            <p:spPr bwMode="auto">
              <a:xfrm>
                <a:off x="998" y="3157"/>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sp>
          <p:nvSpPr>
            <p:cNvPr id="1036" name="AutoShape 139"/>
            <p:cNvSpPr>
              <a:spLocks noChangeArrowheads="1"/>
            </p:cNvSpPr>
            <p:nvPr/>
          </p:nvSpPr>
          <p:spPr bwMode="auto">
            <a:xfrm>
              <a:off x="1395" y="3408"/>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1037" name="AutoShape 140"/>
            <p:cNvSpPr>
              <a:spLocks noChangeArrowheads="1"/>
            </p:cNvSpPr>
            <p:nvPr/>
          </p:nvSpPr>
          <p:spPr bwMode="auto">
            <a:xfrm>
              <a:off x="1814" y="3658"/>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nvGrpSpPr>
            <p:cNvPr id="1038" name="Group 141"/>
            <p:cNvGrpSpPr>
              <a:grpSpLocks/>
            </p:cNvGrpSpPr>
            <p:nvPr/>
          </p:nvGrpSpPr>
          <p:grpSpPr bwMode="auto">
            <a:xfrm>
              <a:off x="556" y="2908"/>
              <a:ext cx="499" cy="908"/>
              <a:chOff x="567" y="2908"/>
              <a:chExt cx="499" cy="908"/>
            </a:xfrm>
          </p:grpSpPr>
          <p:sp>
            <p:nvSpPr>
              <p:cNvPr id="1042" name="AutoShape 142"/>
              <p:cNvSpPr>
                <a:spLocks noChangeArrowheads="1"/>
              </p:cNvSpPr>
              <p:nvPr/>
            </p:nvSpPr>
            <p:spPr bwMode="auto">
              <a:xfrm>
                <a:off x="567" y="3384"/>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1043" name="AutoShape 143"/>
              <p:cNvSpPr>
                <a:spLocks noChangeArrowheads="1"/>
              </p:cNvSpPr>
              <p:nvPr/>
            </p:nvSpPr>
            <p:spPr bwMode="auto">
              <a:xfrm>
                <a:off x="567" y="2908"/>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grpSp>
          <p:nvGrpSpPr>
            <p:cNvPr id="1039" name="Group 144"/>
            <p:cNvGrpSpPr>
              <a:grpSpLocks/>
            </p:cNvGrpSpPr>
            <p:nvPr/>
          </p:nvGrpSpPr>
          <p:grpSpPr bwMode="auto">
            <a:xfrm>
              <a:off x="136" y="3135"/>
              <a:ext cx="499" cy="909"/>
              <a:chOff x="136" y="3135"/>
              <a:chExt cx="499" cy="909"/>
            </a:xfrm>
          </p:grpSpPr>
          <p:sp>
            <p:nvSpPr>
              <p:cNvPr id="1040" name="AutoShape 145"/>
              <p:cNvSpPr>
                <a:spLocks noChangeArrowheads="1"/>
              </p:cNvSpPr>
              <p:nvPr/>
            </p:nvSpPr>
            <p:spPr bwMode="auto">
              <a:xfrm>
                <a:off x="136" y="3135"/>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1041" name="AutoShape 146"/>
              <p:cNvSpPr>
                <a:spLocks noChangeArrowheads="1"/>
              </p:cNvSpPr>
              <p:nvPr/>
            </p:nvSpPr>
            <p:spPr bwMode="auto">
              <a:xfrm>
                <a:off x="136" y="3612"/>
                <a:ext cx="499" cy="432"/>
              </a:xfrm>
              <a:prstGeom prst="hexagon">
                <a:avLst>
                  <a:gd name="adj" fmla="val 28877"/>
                  <a:gd name="vf" fmla="val 115470"/>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grpSp>
      <p:sp>
        <p:nvSpPr>
          <p:cNvPr id="1027" name="Rectangle 2"/>
          <p:cNvSpPr>
            <a:spLocks noGrp="1" noChangeArrowheads="1"/>
          </p:cNvSpPr>
          <p:nvPr>
            <p:ph type="title"/>
          </p:nvPr>
        </p:nvSpPr>
        <p:spPr bwMode="auto">
          <a:xfrm>
            <a:off x="1692275" y="260350"/>
            <a:ext cx="6875463"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dt" sz="half" idx="2"/>
          </p:nvPr>
        </p:nvSpPr>
        <p:spPr bwMode="auto">
          <a:xfrm>
            <a:off x="277813" y="6308725"/>
            <a:ext cx="2133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0" smtClean="0"/>
            </a:lvl1pPr>
          </a:lstStyle>
          <a:p>
            <a:pPr>
              <a:defRPr/>
            </a:pPr>
            <a:endParaRPr lang="en-US" altLang="en-US"/>
          </a:p>
        </p:txBody>
      </p:sp>
      <p:sp>
        <p:nvSpPr>
          <p:cNvPr id="1029" name="Rectangle 5"/>
          <p:cNvSpPr>
            <a:spLocks noGrp="1" noChangeArrowheads="1"/>
          </p:cNvSpPr>
          <p:nvPr>
            <p:ph type="ftr" sz="quarter" idx="3"/>
          </p:nvPr>
        </p:nvSpPr>
        <p:spPr bwMode="auto">
          <a:xfrm>
            <a:off x="2944813" y="6308725"/>
            <a:ext cx="2895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0" smtClean="0"/>
            </a:lvl1pPr>
          </a:lstStyle>
          <a:p>
            <a:pPr>
              <a:defRPr/>
            </a:pPr>
            <a:endParaRPr lang="en-US" altLang="en-US"/>
          </a:p>
        </p:txBody>
      </p:sp>
      <p:sp>
        <p:nvSpPr>
          <p:cNvPr id="1030" name="Rectangle 3"/>
          <p:cNvSpPr>
            <a:spLocks noGrp="1" noChangeArrowheads="1"/>
          </p:cNvSpPr>
          <p:nvPr>
            <p:ph type="body" idx="1"/>
          </p:nvPr>
        </p:nvSpPr>
        <p:spPr bwMode="auto">
          <a:xfrm>
            <a:off x="457200" y="1484313"/>
            <a:ext cx="8291513" cy="4357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grpSp>
        <p:nvGrpSpPr>
          <p:cNvPr id="1031" name="Group 160"/>
          <p:cNvGrpSpPr>
            <a:grpSpLocks/>
          </p:cNvGrpSpPr>
          <p:nvPr/>
        </p:nvGrpSpPr>
        <p:grpSpPr bwMode="auto">
          <a:xfrm>
            <a:off x="107950" y="80963"/>
            <a:ext cx="792163" cy="1443037"/>
            <a:chOff x="998" y="3157"/>
            <a:chExt cx="499" cy="909"/>
          </a:xfrm>
        </p:grpSpPr>
        <p:sp>
          <p:nvSpPr>
            <p:cNvPr id="1033" name="AutoShape 161"/>
            <p:cNvSpPr>
              <a:spLocks noChangeArrowheads="1"/>
            </p:cNvSpPr>
            <p:nvPr/>
          </p:nvSpPr>
          <p:spPr bwMode="auto">
            <a:xfrm>
              <a:off x="998" y="3634"/>
              <a:ext cx="499" cy="432"/>
            </a:xfrm>
            <a:prstGeom prst="hexagon">
              <a:avLst>
                <a:gd name="adj" fmla="val 28877"/>
                <a:gd name="vf" fmla="val 115470"/>
              </a:avLst>
            </a:prstGeom>
            <a:solidFill>
              <a:schemeClr val="accent1"/>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1034" name="AutoShape 162"/>
            <p:cNvSpPr>
              <a:spLocks noChangeArrowheads="1"/>
            </p:cNvSpPr>
            <p:nvPr/>
          </p:nvSpPr>
          <p:spPr bwMode="auto">
            <a:xfrm>
              <a:off x="998" y="3157"/>
              <a:ext cx="499" cy="432"/>
            </a:xfrm>
            <a:prstGeom prst="hexagon">
              <a:avLst>
                <a:gd name="adj" fmla="val 28877"/>
                <a:gd name="vf" fmla="val 115470"/>
              </a:avLst>
            </a:prstGeom>
            <a:solidFill>
              <a:schemeClr val="accent1"/>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grpSp>
      <p:sp>
        <p:nvSpPr>
          <p:cNvPr id="1032" name="AutoShape 163"/>
          <p:cNvSpPr>
            <a:spLocks noChangeArrowheads="1"/>
          </p:cNvSpPr>
          <p:nvPr/>
        </p:nvSpPr>
        <p:spPr bwMode="auto">
          <a:xfrm>
            <a:off x="774700" y="479425"/>
            <a:ext cx="792163" cy="685800"/>
          </a:xfrm>
          <a:prstGeom prst="hexagon">
            <a:avLst>
              <a:gd name="adj" fmla="val 28877"/>
              <a:gd name="vf" fmla="val 115470"/>
            </a:avLst>
          </a:prstGeom>
          <a:solidFill>
            <a:schemeClr val="accent1"/>
          </a:solidFill>
          <a:ln w="9525">
            <a:solidFill>
              <a:schemeClr val="tx1"/>
            </a:solidFill>
            <a:miter lim="800000"/>
            <a:headEnd/>
            <a:tailEnd/>
          </a:ln>
          <a:effectLst>
            <a:outerShdw dist="53882" dir="2700000" algn="ctr" rotWithShape="0">
              <a:schemeClr val="accent1">
                <a:alpha val="50000"/>
              </a:schemeClr>
            </a:outerShdw>
          </a:effec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Tree>
  </p:cSld>
  <p:clrMap bg1="dk2" tx1="lt1" bg2="dk1" tx2="lt2" accent1="accent1" accent2="accent2" accent3="accent3" accent4="accent4" accent5="accent5" accent6="accent6" hlink="hlink" folHlink="folHlink"/>
  <p:sldLayoutIdLst>
    <p:sldLayoutId id="2147483677"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Lst>
  <p:transition>
    <p:wipe dir="r"/>
  </p:transition>
  <p:timing>
    <p:tnLst>
      <p:par>
        <p:cTn id="1" dur="indefinite" restart="never" nodeType="tmRoot"/>
      </p:par>
    </p:tnLst>
  </p:timing>
  <p:txStyles>
    <p:titleStyle>
      <a:lvl1pPr algn="r" rtl="0" eaLnBrk="0" fontAlgn="base" hangingPunct="0">
        <a:spcBef>
          <a:spcPct val="0"/>
        </a:spcBef>
        <a:spcAft>
          <a:spcPct val="0"/>
        </a:spcAft>
        <a:defRPr sz="4000" kern="1200">
          <a:solidFill>
            <a:schemeClr val="tx1"/>
          </a:solidFill>
          <a:latin typeface="+mj-lt"/>
          <a:ea typeface="+mj-ea"/>
          <a:cs typeface="+mj-cs"/>
        </a:defRPr>
      </a:lvl1pPr>
      <a:lvl2pPr algn="r" rtl="0" eaLnBrk="0" fontAlgn="base" hangingPunct="0">
        <a:spcBef>
          <a:spcPct val="0"/>
        </a:spcBef>
        <a:spcAft>
          <a:spcPct val="0"/>
        </a:spcAft>
        <a:defRPr sz="4000">
          <a:solidFill>
            <a:schemeClr val="tx1"/>
          </a:solidFill>
          <a:latin typeface="Arial" panose="020B0604020202020204" pitchFamily="34" charset="0"/>
          <a:cs typeface="Arial" panose="020B0604020202020204" pitchFamily="34" charset="0"/>
        </a:defRPr>
      </a:lvl2pPr>
      <a:lvl3pPr algn="r" rtl="0" eaLnBrk="0" fontAlgn="base" hangingPunct="0">
        <a:spcBef>
          <a:spcPct val="0"/>
        </a:spcBef>
        <a:spcAft>
          <a:spcPct val="0"/>
        </a:spcAft>
        <a:defRPr sz="4000">
          <a:solidFill>
            <a:schemeClr val="tx1"/>
          </a:solidFill>
          <a:latin typeface="Arial" panose="020B0604020202020204" pitchFamily="34" charset="0"/>
          <a:cs typeface="Arial" panose="020B0604020202020204" pitchFamily="34" charset="0"/>
        </a:defRPr>
      </a:lvl3pPr>
      <a:lvl4pPr algn="r" rtl="0" eaLnBrk="0" fontAlgn="base" hangingPunct="0">
        <a:spcBef>
          <a:spcPct val="0"/>
        </a:spcBef>
        <a:spcAft>
          <a:spcPct val="0"/>
        </a:spcAft>
        <a:defRPr sz="4000">
          <a:solidFill>
            <a:schemeClr val="tx1"/>
          </a:solidFill>
          <a:latin typeface="Arial" panose="020B0604020202020204" pitchFamily="34" charset="0"/>
          <a:cs typeface="Arial" panose="020B0604020202020204" pitchFamily="34" charset="0"/>
        </a:defRPr>
      </a:lvl4pPr>
      <a:lvl5pPr algn="r" rtl="0" eaLnBrk="0" fontAlgn="base" hangingPunct="0">
        <a:spcBef>
          <a:spcPct val="0"/>
        </a:spcBef>
        <a:spcAft>
          <a:spcPct val="0"/>
        </a:spcAft>
        <a:defRPr sz="4000">
          <a:solidFill>
            <a:schemeClr val="tx1"/>
          </a:solidFill>
          <a:latin typeface="Arial" panose="020B0604020202020204" pitchFamily="34" charset="0"/>
          <a:cs typeface="Arial" panose="020B0604020202020204" pitchFamily="34" charset="0"/>
        </a:defRPr>
      </a:lvl5pPr>
      <a:lvl6pPr marL="457200" algn="r" rtl="0" fontAlgn="base">
        <a:spcBef>
          <a:spcPct val="0"/>
        </a:spcBef>
        <a:spcAft>
          <a:spcPct val="0"/>
        </a:spcAft>
        <a:defRPr sz="4000">
          <a:solidFill>
            <a:schemeClr val="tx1"/>
          </a:solidFill>
          <a:latin typeface="Arial" panose="020B0604020202020204" pitchFamily="34" charset="0"/>
          <a:cs typeface="Arial" panose="020B0604020202020204" pitchFamily="34" charset="0"/>
        </a:defRPr>
      </a:lvl6pPr>
      <a:lvl7pPr marL="914400" algn="r" rtl="0" fontAlgn="base">
        <a:spcBef>
          <a:spcPct val="0"/>
        </a:spcBef>
        <a:spcAft>
          <a:spcPct val="0"/>
        </a:spcAft>
        <a:defRPr sz="4000">
          <a:solidFill>
            <a:schemeClr val="tx1"/>
          </a:solidFill>
          <a:latin typeface="Arial" panose="020B0604020202020204" pitchFamily="34" charset="0"/>
          <a:cs typeface="Arial" panose="020B0604020202020204" pitchFamily="34" charset="0"/>
        </a:defRPr>
      </a:lvl7pPr>
      <a:lvl8pPr marL="1371600" algn="r" rtl="0" fontAlgn="base">
        <a:spcBef>
          <a:spcPct val="0"/>
        </a:spcBef>
        <a:spcAft>
          <a:spcPct val="0"/>
        </a:spcAft>
        <a:defRPr sz="4000">
          <a:solidFill>
            <a:schemeClr val="tx1"/>
          </a:solidFill>
          <a:latin typeface="Arial" panose="020B0604020202020204" pitchFamily="34" charset="0"/>
          <a:cs typeface="Arial" panose="020B0604020202020204" pitchFamily="34" charset="0"/>
        </a:defRPr>
      </a:lvl8pPr>
      <a:lvl9pPr marL="1828800" algn="r" rtl="0" fontAlgn="base">
        <a:spcBef>
          <a:spcPct val="0"/>
        </a:spcBef>
        <a:spcAft>
          <a:spcPct val="0"/>
        </a:spcAft>
        <a:defRPr sz="4000">
          <a:solidFill>
            <a:schemeClr val="tx1"/>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2.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3.xml"/><Relationship Id="rId16" Type="http://schemas.openxmlformats.org/officeDocument/2006/relationships/diagramColors" Target="../diagrams/colors3.xml"/><Relationship Id="rId1" Type="http://schemas.openxmlformats.org/officeDocument/2006/relationships/slideLayout" Target="../slideLayouts/slideLayout4.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r>
              <a:rPr lang="en-US" altLang="en-US" dirty="0" smtClean="0"/>
              <a:t>LCD Drive Circuit </a:t>
            </a:r>
            <a:br>
              <a:rPr lang="en-US" altLang="en-US" dirty="0" smtClean="0"/>
            </a:br>
            <a:r>
              <a:rPr lang="en-US" altLang="en-US" dirty="0" smtClean="0"/>
              <a:t>using Oxide TFT </a:t>
            </a:r>
            <a:br>
              <a:rPr lang="en-US" altLang="en-US" dirty="0" smtClean="0"/>
            </a:br>
            <a:r>
              <a:rPr lang="en-US" altLang="en-US" dirty="0" smtClean="0"/>
              <a:t>for Wearable Applications</a:t>
            </a:r>
          </a:p>
        </p:txBody>
      </p:sp>
      <p:sp>
        <p:nvSpPr>
          <p:cNvPr id="5123" name="Rectangle 3"/>
          <p:cNvSpPr>
            <a:spLocks noGrp="1" noChangeArrowheads="1"/>
          </p:cNvSpPr>
          <p:nvPr>
            <p:ph type="subTitle" idx="1"/>
          </p:nvPr>
        </p:nvSpPr>
        <p:spPr>
          <a:xfrm>
            <a:off x="468313" y="3513138"/>
            <a:ext cx="4498975" cy="2724174"/>
          </a:xfrm>
        </p:spPr>
        <p:txBody>
          <a:bodyPr/>
          <a:lstStyle/>
          <a:p>
            <a:pPr eaLnBrk="1" hangingPunct="1"/>
            <a:endParaRPr lang="en-GB" altLang="en-US" dirty="0" smtClean="0"/>
          </a:p>
          <a:p>
            <a:pPr eaLnBrk="1" hangingPunct="1"/>
            <a:endParaRPr lang="en-GB" altLang="en-US" dirty="0" smtClean="0"/>
          </a:p>
          <a:p>
            <a:pPr eaLnBrk="1" hangingPunct="1"/>
            <a:r>
              <a:rPr lang="en-GB" altLang="en-US" dirty="0" err="1" smtClean="0"/>
              <a:t>Hoseo</a:t>
            </a:r>
            <a:r>
              <a:rPr lang="en-GB" altLang="en-US" dirty="0" smtClean="0"/>
              <a:t> University</a:t>
            </a:r>
          </a:p>
          <a:p>
            <a:pPr eaLnBrk="1" hangingPunct="1"/>
            <a:r>
              <a:rPr lang="en-GB" altLang="en-US" dirty="0" smtClean="0"/>
              <a:t>Electronic Device </a:t>
            </a:r>
            <a:r>
              <a:rPr lang="en-GB" altLang="en-US" dirty="0" smtClean="0"/>
              <a:t>Laboratory</a:t>
            </a:r>
          </a:p>
          <a:p>
            <a:pPr eaLnBrk="1" hangingPunct="1"/>
            <a:endParaRPr lang="en-GB" altLang="en-US" dirty="0" smtClean="0"/>
          </a:p>
          <a:p>
            <a:pPr eaLnBrk="1" hangingPunct="1"/>
            <a:r>
              <a:rPr lang="en-GB" altLang="en-US" dirty="0" smtClean="0"/>
              <a:t>Master’s Course 1</a:t>
            </a:r>
            <a:r>
              <a:rPr lang="en-GB" altLang="en-US" baseline="30000" dirty="0" smtClean="0"/>
              <a:t>st</a:t>
            </a:r>
            <a:endParaRPr lang="en-GB" altLang="en-US" dirty="0" smtClean="0"/>
          </a:p>
          <a:p>
            <a:pPr eaLnBrk="1" hangingPunct="1"/>
            <a:r>
              <a:rPr lang="en-GB" altLang="en-US" dirty="0" smtClean="0"/>
              <a:t>Min Su Kang</a:t>
            </a:r>
            <a:endParaRPr lang="en-US" altLang="en-US" dirty="0" smtClean="0"/>
          </a:p>
        </p:txBody>
      </p:sp>
      <p:pic>
        <p:nvPicPr>
          <p:cNvPr id="2" name="그림 1"/>
          <p:cNvPicPr>
            <a:picLocks noChangeAspect="1"/>
          </p:cNvPicPr>
          <p:nvPr/>
        </p:nvPicPr>
        <p:blipFill>
          <a:blip r:embed="rId3">
            <a:extLst>
              <a:ext uri="{BEBA8EAE-BF5A-486C-A8C5-ECC9F3942E4B}">
                <a14:imgProps xmlns:a14="http://schemas.microsoft.com/office/drawing/2010/main">
                  <a14:imgLayer r:embed="rId4">
                    <a14:imgEffect>
                      <a14:backgroundRemoval t="0" b="100000" l="0" r="100000">
                        <a14:foregroundMark x1="41509" y1="47619" x2="41509" y2="47619"/>
                        <a14:foregroundMark x1="49057" y1="51429" x2="49057" y2="51429"/>
                      </a14:backgroundRemoval>
                    </a14:imgEffect>
                    <a14:imgEffect>
                      <a14:sharpenSoften amount="50000"/>
                    </a14:imgEffect>
                  </a14:imgLayer>
                </a14:imgProps>
              </a:ext>
              <a:ext uri="{28A0092B-C50C-407E-A947-70E740481C1C}">
                <a14:useLocalDpi xmlns:a14="http://schemas.microsoft.com/office/drawing/2010/main" val="0"/>
              </a:ext>
            </a:extLst>
          </a:blip>
          <a:stretch>
            <a:fillRect/>
          </a:stretch>
        </p:blipFill>
        <p:spPr>
          <a:xfrm>
            <a:off x="8140447" y="-3584"/>
            <a:ext cx="1009791" cy="1000265"/>
          </a:xfrm>
          <a:prstGeom prst="rect">
            <a:avLst/>
          </a:prstGeom>
          <a:solidFill>
            <a:schemeClr val="bg1"/>
          </a:solidFill>
        </p:spPr>
      </p:pic>
      <p:pic>
        <p:nvPicPr>
          <p:cNvPr id="4" name="그림 3"/>
          <p:cNvPicPr>
            <a:picLocks noChangeAspect="1"/>
          </p:cNvPicPr>
          <p:nvPr/>
        </p:nvPicPr>
        <p:blipFill>
          <a:blip r:embed="rId5">
            <a:extLst>
              <a:ext uri="{BEBA8EAE-BF5A-486C-A8C5-ECC9F3942E4B}">
                <a14:imgProps xmlns:a14="http://schemas.microsoft.com/office/drawing/2010/main">
                  <a14:imgLayer r:embed="rId6">
                    <a14:imgEffect>
                      <a14:sharpenSoften amount="50000"/>
                    </a14:imgEffect>
                  </a14:imgLayer>
                </a14:imgProps>
              </a:ext>
              <a:ext uri="{28A0092B-C50C-407E-A947-70E740481C1C}">
                <a14:useLocalDpi xmlns:a14="http://schemas.microsoft.com/office/drawing/2010/main" val="0"/>
              </a:ext>
            </a:extLst>
          </a:blip>
          <a:stretch>
            <a:fillRect/>
          </a:stretch>
        </p:blipFill>
        <p:spPr>
          <a:xfrm>
            <a:off x="0" y="0"/>
            <a:ext cx="1228725" cy="685800"/>
          </a:xfrm>
          <a:prstGeom prst="rect">
            <a:avLst/>
          </a:prstGeom>
        </p:spPr>
      </p:pic>
      <p:sp>
        <p:nvSpPr>
          <p:cNvPr id="5" name="TextBox 4"/>
          <p:cNvSpPr txBox="1"/>
          <p:nvPr/>
        </p:nvSpPr>
        <p:spPr>
          <a:xfrm>
            <a:off x="5336373" y="5298560"/>
            <a:ext cx="3813865" cy="923330"/>
          </a:xfrm>
          <a:prstGeom prst="rect">
            <a:avLst/>
          </a:prstGeom>
          <a:noFill/>
        </p:spPr>
        <p:txBody>
          <a:bodyPr wrap="none" rtlCol="0">
            <a:spAutoFit/>
          </a:bodyPr>
          <a:lstStyle/>
          <a:p>
            <a:pPr algn="r"/>
            <a:r>
              <a:rPr lang="en-US" altLang="ko-KR" dirty="0" smtClean="0"/>
              <a:t>The 16</a:t>
            </a:r>
            <a:r>
              <a:rPr lang="en-US" altLang="ko-KR" baseline="30000" dirty="0" smtClean="0"/>
              <a:t>th</a:t>
            </a:r>
            <a:r>
              <a:rPr lang="en-US" altLang="ko-KR" dirty="0" smtClean="0"/>
              <a:t> Collaboration Meeting</a:t>
            </a:r>
          </a:p>
          <a:p>
            <a:pPr algn="r"/>
            <a:r>
              <a:rPr lang="en-US" altLang="ko-KR" dirty="0" smtClean="0"/>
              <a:t>2018. 1. 10</a:t>
            </a:r>
          </a:p>
          <a:p>
            <a:pPr algn="r"/>
            <a:r>
              <a:rPr lang="en-US" altLang="ko-KR" dirty="0" smtClean="0"/>
              <a:t>University of the </a:t>
            </a:r>
            <a:r>
              <a:rPr lang="en-US" altLang="ko-KR" dirty="0" err="1" smtClean="0"/>
              <a:t>Ryukyus</a:t>
            </a:r>
            <a:r>
              <a:rPr lang="en-US" altLang="ko-KR" dirty="0" smtClean="0"/>
              <a:t>, Japan</a:t>
            </a:r>
            <a:endParaRPr lang="ko-KR" altLang="en-US"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altLang="en-US" dirty="0" smtClean="0"/>
              <a:t>Contents</a:t>
            </a:r>
            <a:endParaRPr lang="en-US" altLang="en-US" dirty="0" smtClean="0"/>
          </a:p>
        </p:txBody>
      </p:sp>
      <p:sp>
        <p:nvSpPr>
          <p:cNvPr id="7171" name="Rectangle 3"/>
          <p:cNvSpPr>
            <a:spLocks noGrp="1" noChangeArrowheads="1"/>
          </p:cNvSpPr>
          <p:nvPr>
            <p:ph type="body" idx="1"/>
          </p:nvPr>
        </p:nvSpPr>
        <p:spPr/>
        <p:txBody>
          <a:bodyPr/>
          <a:lstStyle/>
          <a:p>
            <a:pPr marL="514350" indent="-514350" eaLnBrk="1" hangingPunct="1">
              <a:lnSpc>
                <a:spcPct val="150000"/>
              </a:lnSpc>
              <a:buFont typeface="+mj-lt"/>
              <a:buAutoNum type="alphaUcPeriod"/>
            </a:pPr>
            <a:r>
              <a:rPr lang="en-US" altLang="en-US" dirty="0" smtClean="0"/>
              <a:t>Wearable Device</a:t>
            </a:r>
            <a:endParaRPr lang="en-US" altLang="en-US" dirty="0"/>
          </a:p>
          <a:p>
            <a:pPr marL="514350" indent="-514350" eaLnBrk="1" hangingPunct="1">
              <a:lnSpc>
                <a:spcPct val="150000"/>
              </a:lnSpc>
              <a:buFont typeface="+mj-lt"/>
              <a:buAutoNum type="alphaUcPeriod"/>
            </a:pPr>
            <a:r>
              <a:rPr lang="en-US" altLang="en-US" dirty="0" smtClean="0"/>
              <a:t>TFT-LCD Driving Circuit</a:t>
            </a:r>
          </a:p>
          <a:p>
            <a:pPr marL="514350" indent="-514350" eaLnBrk="1" hangingPunct="1">
              <a:lnSpc>
                <a:spcPct val="150000"/>
              </a:lnSpc>
              <a:buFont typeface="+mj-lt"/>
              <a:buAutoNum type="alphaUcPeriod"/>
            </a:pPr>
            <a:r>
              <a:rPr lang="en-US" altLang="en-US" dirty="0" smtClean="0"/>
              <a:t>Proposed Circuits</a:t>
            </a:r>
          </a:p>
          <a:p>
            <a:pPr marL="514350" indent="-514350" eaLnBrk="1" hangingPunct="1">
              <a:lnSpc>
                <a:spcPct val="150000"/>
              </a:lnSpc>
              <a:buFont typeface="+mj-lt"/>
              <a:buAutoNum type="alphaUcPeriod"/>
            </a:pPr>
            <a:r>
              <a:rPr lang="en-US" altLang="en-US" dirty="0" smtClean="0"/>
              <a:t>Simulation Results</a:t>
            </a:r>
          </a:p>
          <a:p>
            <a:pPr marL="514350" indent="-514350" eaLnBrk="1" hangingPunct="1">
              <a:lnSpc>
                <a:spcPct val="150000"/>
              </a:lnSpc>
              <a:buFont typeface="+mj-lt"/>
              <a:buAutoNum type="alphaUcPeriod"/>
            </a:pPr>
            <a:r>
              <a:rPr lang="en-US" altLang="en-US" dirty="0" smtClean="0"/>
              <a:t>Conclusion</a:t>
            </a:r>
            <a:endParaRPr lang="en-US" altLang="en-US" dirty="0" smtClean="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dirty="0" smtClean="0"/>
              <a:t>Wearable Device</a:t>
            </a:r>
          </a:p>
        </p:txBody>
      </p:sp>
      <p:sp>
        <p:nvSpPr>
          <p:cNvPr id="9220" name="Rectangle 4"/>
          <p:cNvSpPr>
            <a:spLocks noGrp="1" noChangeArrowheads="1"/>
          </p:cNvSpPr>
          <p:nvPr>
            <p:ph type="body" sz="half" idx="2"/>
          </p:nvPr>
        </p:nvSpPr>
        <p:spPr>
          <a:xfrm>
            <a:off x="4319972" y="2040575"/>
            <a:ext cx="4540683" cy="3636875"/>
          </a:xfrm>
        </p:spPr>
        <p:txBody>
          <a:bodyPr/>
          <a:lstStyle/>
          <a:p>
            <a:pPr algn="just" eaLnBrk="1" hangingPunct="1">
              <a:buFont typeface="Wingdings" panose="05000000000000000000" pitchFamily="2" charset="2"/>
              <a:buChar char="§"/>
            </a:pPr>
            <a:r>
              <a:rPr lang="en-US" altLang="en-US" sz="2000" dirty="0" smtClean="0"/>
              <a:t>A </a:t>
            </a:r>
            <a:r>
              <a:rPr lang="en-US" altLang="en-US" sz="2000" dirty="0"/>
              <a:t>w</a:t>
            </a:r>
            <a:r>
              <a:rPr lang="en-US" altLang="en-US" sz="2000" dirty="0" smtClean="0"/>
              <a:t>earable device is a computer in a form that can be worn like a pair of glasses, a watch, and clothes.</a:t>
            </a:r>
          </a:p>
          <a:p>
            <a:pPr marL="0" indent="0" algn="just" eaLnBrk="1" hangingPunct="1">
              <a:buNone/>
            </a:pPr>
            <a:endParaRPr lang="en-US" altLang="en-US" sz="2000" dirty="0"/>
          </a:p>
          <a:p>
            <a:pPr algn="just" eaLnBrk="1" hangingPunct="1">
              <a:buFont typeface="Wingdings" panose="05000000000000000000" pitchFamily="2" charset="2"/>
              <a:buChar char="§"/>
            </a:pPr>
            <a:r>
              <a:rPr lang="en-US" altLang="en-US" sz="2000" dirty="0"/>
              <a:t>I</a:t>
            </a:r>
            <a:r>
              <a:rPr lang="en-US" altLang="en-US" sz="2000" dirty="0" smtClean="0"/>
              <a:t>nformation </a:t>
            </a:r>
            <a:r>
              <a:rPr lang="en-US" altLang="en-US" sz="2000" dirty="0"/>
              <a:t>should be displayed and LCD </a:t>
            </a:r>
            <a:r>
              <a:rPr lang="en-US" altLang="en-US" sz="2000" dirty="0" smtClean="0"/>
              <a:t>is </a:t>
            </a:r>
            <a:r>
              <a:rPr lang="en-US" altLang="en-US" sz="2000" dirty="0"/>
              <a:t>most popular display. </a:t>
            </a:r>
            <a:endParaRPr lang="en-US" altLang="en-US" sz="2000" dirty="0" smtClean="0"/>
          </a:p>
          <a:p>
            <a:pPr algn="just" eaLnBrk="1" hangingPunct="1">
              <a:buFont typeface="Wingdings" panose="05000000000000000000" pitchFamily="2" charset="2"/>
              <a:buChar char="§"/>
            </a:pPr>
            <a:endParaRPr lang="en-US" altLang="en-US" sz="2000" dirty="0"/>
          </a:p>
          <a:p>
            <a:pPr algn="just" eaLnBrk="1" hangingPunct="1">
              <a:buFont typeface="Wingdings" panose="05000000000000000000" pitchFamily="2" charset="2"/>
              <a:buChar char="§"/>
            </a:pPr>
            <a:r>
              <a:rPr lang="en-US" altLang="en-US" sz="2000" dirty="0" smtClean="0"/>
              <a:t>For </a:t>
            </a:r>
            <a:r>
              <a:rPr lang="en-US" altLang="en-US" sz="2000" dirty="0"/>
              <a:t>the application of LCD to wearable display, LCD drive circuit is necessary.</a:t>
            </a:r>
            <a:endParaRPr lang="en-US" altLang="en-US" sz="2000" dirty="0" smtClean="0"/>
          </a:p>
        </p:txBody>
      </p:sp>
      <p:grpSp>
        <p:nvGrpSpPr>
          <p:cNvPr id="2" name="그룹 1"/>
          <p:cNvGrpSpPr/>
          <p:nvPr/>
        </p:nvGrpSpPr>
        <p:grpSpPr>
          <a:xfrm>
            <a:off x="143508" y="677169"/>
            <a:ext cx="4039470" cy="5394070"/>
            <a:chOff x="143508" y="1016732"/>
            <a:chExt cx="4039470" cy="5394070"/>
          </a:xfrm>
        </p:grpSpPr>
        <p:graphicFrame>
          <p:nvGraphicFramePr>
            <p:cNvPr id="6" name="다이어그램 5"/>
            <p:cNvGraphicFramePr>
              <a:graphicFrameLocks/>
            </p:cNvGraphicFramePr>
            <p:nvPr>
              <p:extLst>
                <p:ext uri="{D42A27DB-BD31-4B8C-83A1-F6EECF244321}">
                  <p14:modId xmlns:p14="http://schemas.microsoft.com/office/powerpoint/2010/main" val="3767268594"/>
                </p:ext>
              </p:extLst>
            </p:nvPr>
          </p:nvGraphicFramePr>
          <p:xfrm>
            <a:off x="753978" y="3947002"/>
            <a:ext cx="3429000" cy="246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다이어그램 4"/>
            <p:cNvGraphicFramePr>
              <a:graphicFrameLocks/>
            </p:cNvGraphicFramePr>
            <p:nvPr>
              <p:extLst>
                <p:ext uri="{D42A27DB-BD31-4B8C-83A1-F6EECF244321}">
                  <p14:modId xmlns:p14="http://schemas.microsoft.com/office/powerpoint/2010/main" val="1340760042"/>
                </p:ext>
              </p:extLst>
            </p:nvPr>
          </p:nvGraphicFramePr>
          <p:xfrm>
            <a:off x="734688" y="1016732"/>
            <a:ext cx="3448290" cy="188088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다이어그램 7"/>
            <p:cNvGraphicFramePr>
              <a:graphicFrameLocks/>
            </p:cNvGraphicFramePr>
            <p:nvPr>
              <p:extLst>
                <p:ext uri="{D42A27DB-BD31-4B8C-83A1-F6EECF244321}">
                  <p14:modId xmlns:p14="http://schemas.microsoft.com/office/powerpoint/2010/main" val="4224224336"/>
                </p:ext>
              </p:extLst>
            </p:nvPr>
          </p:nvGraphicFramePr>
          <p:xfrm>
            <a:off x="143508" y="2250068"/>
            <a:ext cx="3810000" cy="25400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pSp>
      <p:sp>
        <p:nvSpPr>
          <p:cNvPr id="3" name="TextBox 2"/>
          <p:cNvSpPr txBox="1"/>
          <p:nvPr/>
        </p:nvSpPr>
        <p:spPr>
          <a:xfrm>
            <a:off x="1367644" y="5683841"/>
            <a:ext cx="2478499" cy="307777"/>
          </a:xfrm>
          <a:prstGeom prst="rect">
            <a:avLst/>
          </a:prstGeom>
          <a:noFill/>
        </p:spPr>
        <p:txBody>
          <a:bodyPr wrap="none" rtlCol="0">
            <a:spAutoFit/>
          </a:bodyPr>
          <a:lstStyle/>
          <a:p>
            <a:r>
              <a:rPr lang="en-US" altLang="ko-KR" sz="1400" dirty="0" smtClean="0"/>
              <a:t>Figure 1. Wearable devices</a:t>
            </a:r>
            <a:endParaRPr lang="ko-KR" altLang="en-US" sz="1400"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extLst>
            <a:ext uri="{91240B29-F687-4F45-9708-019B960494DF}">
              <a14:hiddenLine xmlns:a14="http://schemas.microsoft.com/office/drawing/2010/main" w="9525">
                <a:solidFill>
                  <a:schemeClr val="tx1"/>
                </a:solidFill>
                <a:miter lim="800000"/>
                <a:headEnd type="none" w="med" len="med"/>
                <a:tailEnd type="none" w="med" len="med"/>
              </a14:hiddenLine>
            </a:ext>
          </a:extLst>
        </p:spPr>
        <p:txBody>
          <a:bodyPr/>
          <a:lstStyle/>
          <a:p>
            <a:pPr eaLnBrk="1" hangingPunct="1"/>
            <a:r>
              <a:rPr lang="en-US" altLang="en-US" dirty="0" smtClean="0"/>
              <a:t>TFT-LCD Driving Circuit</a:t>
            </a:r>
          </a:p>
        </p:txBody>
      </p:sp>
      <p:grpSp>
        <p:nvGrpSpPr>
          <p:cNvPr id="11276" name="그룹 11275"/>
          <p:cNvGrpSpPr/>
          <p:nvPr/>
        </p:nvGrpSpPr>
        <p:grpSpPr>
          <a:xfrm>
            <a:off x="4291063" y="1520788"/>
            <a:ext cx="4277667" cy="3105995"/>
            <a:chOff x="2843808" y="1562395"/>
            <a:chExt cx="5021708" cy="3646240"/>
          </a:xfrm>
        </p:grpSpPr>
        <p:cxnSp>
          <p:nvCxnSpPr>
            <p:cNvPr id="4" name="직선 연결선 3"/>
            <p:cNvCxnSpPr/>
            <p:nvPr/>
          </p:nvCxnSpPr>
          <p:spPr bwMode="auto">
            <a:xfrm>
              <a:off x="3276367" y="1998397"/>
              <a:ext cx="0" cy="3122791"/>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직선 연결선 5"/>
            <p:cNvCxnSpPr/>
            <p:nvPr/>
          </p:nvCxnSpPr>
          <p:spPr bwMode="auto">
            <a:xfrm>
              <a:off x="2843808" y="2348880"/>
              <a:ext cx="3528901"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직선 연결선 7"/>
            <p:cNvCxnSpPr/>
            <p:nvPr/>
          </p:nvCxnSpPr>
          <p:spPr bwMode="auto">
            <a:xfrm>
              <a:off x="5220581" y="2348880"/>
              <a:ext cx="0" cy="648072"/>
            </a:xfrm>
            <a:prstGeom prst="line">
              <a:avLst/>
            </a:prstGeom>
            <a:solidFill>
              <a:schemeClr val="accent1"/>
            </a:solidFill>
            <a:ln w="9525" cap="rnd" cmpd="sng" algn="ctr">
              <a:solidFill>
                <a:schemeClr val="tx1"/>
              </a:solidFill>
              <a:prstDash val="solid"/>
              <a:round/>
              <a:headEnd type="oval"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직선 연결선 14"/>
            <p:cNvCxnSpPr/>
            <p:nvPr/>
          </p:nvCxnSpPr>
          <p:spPr bwMode="auto">
            <a:xfrm rot="10800000">
              <a:off x="5220581" y="3168526"/>
              <a:ext cx="0" cy="648072"/>
            </a:xfrm>
            <a:prstGeom prst="line">
              <a:avLst/>
            </a:prstGeom>
            <a:solidFill>
              <a:schemeClr val="accent1"/>
            </a:solidFill>
            <a:ln w="9525" cap="rnd" cmpd="sng" algn="ctr">
              <a:solidFill>
                <a:schemeClr val="tx1"/>
              </a:solidFill>
              <a:prstDash val="solid"/>
              <a:round/>
              <a:headEnd type="oval"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직선 연결선 12"/>
            <p:cNvCxnSpPr/>
            <p:nvPr/>
          </p:nvCxnSpPr>
          <p:spPr bwMode="auto">
            <a:xfrm>
              <a:off x="4968553" y="2996952"/>
              <a:ext cx="50405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직선 연결선 17"/>
            <p:cNvCxnSpPr/>
            <p:nvPr/>
          </p:nvCxnSpPr>
          <p:spPr bwMode="auto">
            <a:xfrm>
              <a:off x="4968553" y="3168526"/>
              <a:ext cx="50405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직선 연결선 18"/>
            <p:cNvCxnSpPr/>
            <p:nvPr/>
          </p:nvCxnSpPr>
          <p:spPr bwMode="auto">
            <a:xfrm>
              <a:off x="6336705" y="2672916"/>
              <a:ext cx="0" cy="324036"/>
            </a:xfrm>
            <a:prstGeom prst="line">
              <a:avLst/>
            </a:prstGeom>
            <a:solidFill>
              <a:schemeClr val="accent1"/>
            </a:solidFill>
            <a:ln w="9525" cap="rnd" cmpd="sng" algn="ctr">
              <a:solidFill>
                <a:schemeClr val="tx1"/>
              </a:solidFill>
              <a:prstDash val="solid"/>
              <a:round/>
              <a:headEnd type="triangl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직선 연결선 19"/>
            <p:cNvCxnSpPr/>
            <p:nvPr/>
          </p:nvCxnSpPr>
          <p:spPr bwMode="auto">
            <a:xfrm rot="10800000">
              <a:off x="6336705" y="3168526"/>
              <a:ext cx="0" cy="648072"/>
            </a:xfrm>
            <a:prstGeom prst="line">
              <a:avLst/>
            </a:prstGeom>
            <a:solidFill>
              <a:schemeClr val="accent1"/>
            </a:solidFill>
            <a:ln w="9525" cap="rnd" cmpd="sng" algn="ctr">
              <a:solidFill>
                <a:schemeClr val="tx1"/>
              </a:solidFill>
              <a:prstDash val="solid"/>
              <a:round/>
              <a:headEnd type="oval"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직선 연결선 20"/>
            <p:cNvCxnSpPr/>
            <p:nvPr/>
          </p:nvCxnSpPr>
          <p:spPr bwMode="auto">
            <a:xfrm>
              <a:off x="6084677" y="2996952"/>
              <a:ext cx="50405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직선 연결선 21"/>
            <p:cNvCxnSpPr/>
            <p:nvPr/>
          </p:nvCxnSpPr>
          <p:spPr bwMode="auto">
            <a:xfrm>
              <a:off x="6084677" y="3168526"/>
              <a:ext cx="50405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직선 연결선 16"/>
            <p:cNvCxnSpPr/>
            <p:nvPr/>
          </p:nvCxnSpPr>
          <p:spPr bwMode="auto">
            <a:xfrm flipH="1">
              <a:off x="5220580" y="3816599"/>
              <a:ext cx="1116124"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직선 연결선 23"/>
            <p:cNvCxnSpPr/>
            <p:nvPr/>
          </p:nvCxnSpPr>
          <p:spPr bwMode="auto">
            <a:xfrm flipH="1">
              <a:off x="4572509" y="3816599"/>
              <a:ext cx="648071"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직선 연결선 25"/>
            <p:cNvCxnSpPr/>
            <p:nvPr/>
          </p:nvCxnSpPr>
          <p:spPr bwMode="auto">
            <a:xfrm>
              <a:off x="4572509" y="3816599"/>
              <a:ext cx="0" cy="332481"/>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직선 연결선 29"/>
            <p:cNvCxnSpPr/>
            <p:nvPr/>
          </p:nvCxnSpPr>
          <p:spPr bwMode="auto">
            <a:xfrm flipH="1">
              <a:off x="3924438" y="4149080"/>
              <a:ext cx="648071"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직선 연결선 30"/>
            <p:cNvCxnSpPr/>
            <p:nvPr/>
          </p:nvCxnSpPr>
          <p:spPr bwMode="auto">
            <a:xfrm>
              <a:off x="3924438" y="3816599"/>
              <a:ext cx="0" cy="332481"/>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직선 연결선 31"/>
            <p:cNvCxnSpPr/>
            <p:nvPr/>
          </p:nvCxnSpPr>
          <p:spPr bwMode="auto">
            <a:xfrm flipH="1">
              <a:off x="3276367" y="3816599"/>
              <a:ext cx="648071" cy="0"/>
            </a:xfrm>
            <a:prstGeom prst="line">
              <a:avLst/>
            </a:prstGeom>
            <a:solidFill>
              <a:schemeClr val="accent1"/>
            </a:solidFill>
            <a:ln w="9525" cap="flat" cmpd="sng" algn="ctr">
              <a:solidFill>
                <a:schemeClr val="tx1"/>
              </a:solidFill>
              <a:prstDash val="solid"/>
              <a:round/>
              <a:headEnd type="none" w="med" len="med"/>
              <a:tailEnd type="oval"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직선 연결선 32"/>
            <p:cNvCxnSpPr/>
            <p:nvPr/>
          </p:nvCxnSpPr>
          <p:spPr bwMode="auto">
            <a:xfrm flipH="1">
              <a:off x="3924438" y="4293096"/>
              <a:ext cx="648071"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직선 연결선 33"/>
            <p:cNvCxnSpPr/>
            <p:nvPr/>
          </p:nvCxnSpPr>
          <p:spPr bwMode="auto">
            <a:xfrm>
              <a:off x="2843808" y="4636605"/>
              <a:ext cx="3636404"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직선 연결선 35"/>
            <p:cNvCxnSpPr/>
            <p:nvPr/>
          </p:nvCxnSpPr>
          <p:spPr bwMode="auto">
            <a:xfrm>
              <a:off x="4248473" y="4293096"/>
              <a:ext cx="0" cy="332481"/>
            </a:xfrm>
            <a:prstGeom prst="line">
              <a:avLst/>
            </a:prstGeom>
            <a:solidFill>
              <a:schemeClr val="accent1"/>
            </a:solidFill>
            <a:ln w="9525" cap="flat" cmpd="sng" algn="ctr">
              <a:solidFill>
                <a:schemeClr val="tx1"/>
              </a:solidFill>
              <a:prstDash val="solid"/>
              <a:round/>
              <a:headEnd type="none" w="med" len="med"/>
              <a:tailEnd type="oval"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9" name="TextBox 28"/>
            <p:cNvSpPr txBox="1"/>
            <p:nvPr/>
          </p:nvSpPr>
          <p:spPr>
            <a:xfrm>
              <a:off x="4488934" y="2897894"/>
              <a:ext cx="380232" cy="276999"/>
            </a:xfrm>
            <a:prstGeom prst="rect">
              <a:avLst/>
            </a:prstGeom>
            <a:noFill/>
          </p:spPr>
          <p:txBody>
            <a:bodyPr wrap="none" rtlCol="0">
              <a:spAutoFit/>
            </a:bodyPr>
            <a:lstStyle/>
            <a:p>
              <a:r>
                <a:rPr lang="en-US" altLang="ko-KR" sz="1200" dirty="0" smtClean="0"/>
                <a:t>Cs</a:t>
              </a:r>
              <a:endParaRPr lang="ko-KR" altLang="en-US" sz="1200" dirty="0"/>
            </a:p>
          </p:txBody>
        </p:sp>
        <p:sp>
          <p:nvSpPr>
            <p:cNvPr id="40" name="TextBox 39"/>
            <p:cNvSpPr txBox="1"/>
            <p:nvPr/>
          </p:nvSpPr>
          <p:spPr>
            <a:xfrm>
              <a:off x="6588732" y="2897894"/>
              <a:ext cx="423514" cy="276999"/>
            </a:xfrm>
            <a:prstGeom prst="rect">
              <a:avLst/>
            </a:prstGeom>
            <a:noFill/>
          </p:spPr>
          <p:txBody>
            <a:bodyPr wrap="none" rtlCol="0">
              <a:spAutoFit/>
            </a:bodyPr>
            <a:lstStyle/>
            <a:p>
              <a:r>
                <a:rPr lang="en-US" altLang="ko-KR" sz="1200" dirty="0" err="1" smtClean="0"/>
                <a:t>Clc</a:t>
              </a:r>
              <a:endParaRPr lang="ko-KR" altLang="en-US" sz="1200" dirty="0"/>
            </a:p>
          </p:txBody>
        </p:sp>
        <p:sp>
          <p:nvSpPr>
            <p:cNvPr id="41" name="TextBox 40"/>
            <p:cNvSpPr txBox="1"/>
            <p:nvPr/>
          </p:nvSpPr>
          <p:spPr>
            <a:xfrm>
              <a:off x="3555903" y="3114534"/>
              <a:ext cx="468398" cy="276999"/>
            </a:xfrm>
            <a:prstGeom prst="rect">
              <a:avLst/>
            </a:prstGeom>
            <a:noFill/>
          </p:spPr>
          <p:txBody>
            <a:bodyPr wrap="none" rtlCol="0">
              <a:spAutoFit/>
            </a:bodyPr>
            <a:lstStyle/>
            <a:p>
              <a:r>
                <a:rPr lang="en-US" altLang="ko-KR" sz="1200" dirty="0" smtClean="0"/>
                <a:t>TFT</a:t>
              </a:r>
              <a:endParaRPr lang="ko-KR" altLang="en-US" sz="1200" dirty="0"/>
            </a:p>
          </p:txBody>
        </p:sp>
        <p:sp>
          <p:nvSpPr>
            <p:cNvPr id="42" name="TextBox 41"/>
            <p:cNvSpPr txBox="1"/>
            <p:nvPr/>
          </p:nvSpPr>
          <p:spPr>
            <a:xfrm>
              <a:off x="3555903" y="1562395"/>
              <a:ext cx="1170741" cy="276999"/>
            </a:xfrm>
            <a:prstGeom prst="rect">
              <a:avLst/>
            </a:prstGeom>
            <a:noFill/>
          </p:spPr>
          <p:txBody>
            <a:bodyPr wrap="square" rtlCol="0">
              <a:spAutoFit/>
            </a:bodyPr>
            <a:lstStyle/>
            <a:p>
              <a:r>
                <a:rPr lang="en-US" altLang="ko-KR" sz="1200" dirty="0" smtClean="0"/>
                <a:t>Data line</a:t>
              </a:r>
              <a:endParaRPr lang="ko-KR" altLang="en-US" sz="1200" dirty="0"/>
            </a:p>
          </p:txBody>
        </p:sp>
        <p:cxnSp>
          <p:nvCxnSpPr>
            <p:cNvPr id="38" name="직선 화살표 연결선 37"/>
            <p:cNvCxnSpPr/>
            <p:nvPr/>
          </p:nvCxnSpPr>
          <p:spPr bwMode="auto">
            <a:xfrm flipV="1">
              <a:off x="3272300" y="1750970"/>
              <a:ext cx="283603" cy="434669"/>
            </a:xfrm>
            <a:prstGeom prst="straightConnector1">
              <a:avLst/>
            </a:prstGeom>
            <a:solidFill>
              <a:schemeClr val="accent1"/>
            </a:solidFill>
            <a:ln w="19050" cap="flat" cmpd="sng" algn="ctr">
              <a:solidFill>
                <a:schemeClr val="tx1"/>
              </a:solidFill>
              <a:prstDash val="sysDot"/>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6" name="TextBox 45"/>
            <p:cNvSpPr txBox="1"/>
            <p:nvPr/>
          </p:nvSpPr>
          <p:spPr>
            <a:xfrm>
              <a:off x="6787373" y="1723974"/>
              <a:ext cx="1078143" cy="541965"/>
            </a:xfrm>
            <a:prstGeom prst="rect">
              <a:avLst/>
            </a:prstGeom>
            <a:noFill/>
          </p:spPr>
          <p:txBody>
            <a:bodyPr wrap="square" rtlCol="0">
              <a:spAutoFit/>
            </a:bodyPr>
            <a:lstStyle/>
            <a:p>
              <a:r>
                <a:rPr lang="en-US" altLang="ko-KR" sz="1200" dirty="0" smtClean="0"/>
                <a:t>Common</a:t>
              </a:r>
            </a:p>
            <a:p>
              <a:r>
                <a:rPr lang="en-US" altLang="ko-KR" sz="1200" dirty="0" smtClean="0"/>
                <a:t>electrode</a:t>
              </a:r>
              <a:endParaRPr lang="ko-KR" altLang="en-US" sz="1200" dirty="0"/>
            </a:p>
          </p:txBody>
        </p:sp>
        <p:cxnSp>
          <p:nvCxnSpPr>
            <p:cNvPr id="47" name="직선 화살표 연결선 46"/>
            <p:cNvCxnSpPr>
              <a:endCxn id="46" idx="1"/>
            </p:cNvCxnSpPr>
            <p:nvPr/>
          </p:nvCxnSpPr>
          <p:spPr bwMode="auto">
            <a:xfrm flipV="1">
              <a:off x="6372709" y="1994958"/>
              <a:ext cx="414664" cy="860846"/>
            </a:xfrm>
            <a:prstGeom prst="straightConnector1">
              <a:avLst/>
            </a:prstGeom>
            <a:solidFill>
              <a:schemeClr val="accent1"/>
            </a:solidFill>
            <a:ln w="19050" cap="flat" cmpd="sng" algn="ctr">
              <a:solidFill>
                <a:schemeClr val="tx1"/>
              </a:solidFill>
              <a:prstDash val="sysDot"/>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9" name="TextBox 48"/>
            <p:cNvSpPr txBox="1"/>
            <p:nvPr/>
          </p:nvSpPr>
          <p:spPr>
            <a:xfrm>
              <a:off x="5778643" y="4095519"/>
              <a:ext cx="1330913" cy="541965"/>
            </a:xfrm>
            <a:prstGeom prst="rect">
              <a:avLst/>
            </a:prstGeom>
            <a:noFill/>
          </p:spPr>
          <p:txBody>
            <a:bodyPr wrap="square" rtlCol="0">
              <a:spAutoFit/>
            </a:bodyPr>
            <a:lstStyle/>
            <a:p>
              <a:r>
                <a:rPr lang="en-US" altLang="ko-KR" sz="1200" dirty="0" smtClean="0"/>
                <a:t>Pixel </a:t>
              </a:r>
              <a:r>
                <a:rPr lang="en-US" altLang="ko-KR" sz="1200" dirty="0" smtClean="0"/>
                <a:t>electrode</a:t>
              </a:r>
              <a:endParaRPr lang="ko-KR" altLang="en-US" sz="1200" dirty="0"/>
            </a:p>
          </p:txBody>
        </p:sp>
        <p:cxnSp>
          <p:nvCxnSpPr>
            <p:cNvPr id="50" name="직선 화살표 연결선 49"/>
            <p:cNvCxnSpPr>
              <a:stCxn id="49" idx="1"/>
            </p:cNvCxnSpPr>
            <p:nvPr/>
          </p:nvCxnSpPr>
          <p:spPr bwMode="auto">
            <a:xfrm flipH="1" flipV="1">
              <a:off x="5638698" y="3816601"/>
              <a:ext cx="139945" cy="549901"/>
            </a:xfrm>
            <a:prstGeom prst="straightConnector1">
              <a:avLst/>
            </a:prstGeom>
            <a:solidFill>
              <a:schemeClr val="accent1"/>
            </a:solidFill>
            <a:ln w="19050" cap="flat" cmpd="sng" algn="ctr">
              <a:solidFill>
                <a:schemeClr val="tx1"/>
              </a:solidFill>
              <a:prstDash val="sysDot"/>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4" name="직선 화살표 연결선 53"/>
            <p:cNvCxnSpPr>
              <a:stCxn id="41" idx="2"/>
            </p:cNvCxnSpPr>
            <p:nvPr/>
          </p:nvCxnSpPr>
          <p:spPr bwMode="auto">
            <a:xfrm>
              <a:off x="3790102" y="3391533"/>
              <a:ext cx="380426" cy="434054"/>
            </a:xfrm>
            <a:prstGeom prst="straightConnector1">
              <a:avLst/>
            </a:prstGeom>
            <a:solidFill>
              <a:schemeClr val="accent1"/>
            </a:solidFill>
            <a:ln w="19050" cap="flat" cmpd="sng" algn="ctr">
              <a:solidFill>
                <a:schemeClr val="tx1"/>
              </a:solidFill>
              <a:prstDash val="sysDot"/>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9" name="TextBox 68"/>
            <p:cNvSpPr txBox="1"/>
            <p:nvPr/>
          </p:nvSpPr>
          <p:spPr>
            <a:xfrm>
              <a:off x="3889668" y="4883456"/>
              <a:ext cx="1330913" cy="325179"/>
            </a:xfrm>
            <a:prstGeom prst="rect">
              <a:avLst/>
            </a:prstGeom>
            <a:noFill/>
          </p:spPr>
          <p:txBody>
            <a:bodyPr wrap="square" rtlCol="0">
              <a:spAutoFit/>
            </a:bodyPr>
            <a:lstStyle/>
            <a:p>
              <a:r>
                <a:rPr lang="en-US" altLang="ko-KR" sz="1200" dirty="0" smtClean="0"/>
                <a:t>Gate </a:t>
              </a:r>
              <a:r>
                <a:rPr lang="en-US" altLang="ko-KR" sz="1200" dirty="0" smtClean="0"/>
                <a:t>line</a:t>
              </a:r>
              <a:endParaRPr lang="en-US" altLang="ko-KR" sz="1200" dirty="0" smtClean="0"/>
            </a:p>
          </p:txBody>
        </p:sp>
        <p:cxnSp>
          <p:nvCxnSpPr>
            <p:cNvPr id="70" name="직선 화살표 연결선 69"/>
            <p:cNvCxnSpPr>
              <a:stCxn id="69" idx="1"/>
            </p:cNvCxnSpPr>
            <p:nvPr/>
          </p:nvCxnSpPr>
          <p:spPr bwMode="auto">
            <a:xfrm flipH="1" flipV="1">
              <a:off x="3749723" y="4604539"/>
              <a:ext cx="139945" cy="441507"/>
            </a:xfrm>
            <a:prstGeom prst="straightConnector1">
              <a:avLst/>
            </a:prstGeom>
            <a:solidFill>
              <a:schemeClr val="accent1"/>
            </a:solidFill>
            <a:ln w="19050" cap="flat" cmpd="sng" algn="ctr">
              <a:solidFill>
                <a:schemeClr val="tx1"/>
              </a:solidFill>
              <a:prstDash val="sysDot"/>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1270" name="TextBox 11269"/>
          <p:cNvSpPr txBox="1"/>
          <p:nvPr/>
        </p:nvSpPr>
        <p:spPr>
          <a:xfrm>
            <a:off x="3522667" y="5253078"/>
            <a:ext cx="5156656" cy="646331"/>
          </a:xfrm>
          <a:prstGeom prst="rect">
            <a:avLst/>
          </a:prstGeom>
          <a:noFill/>
        </p:spPr>
        <p:txBody>
          <a:bodyPr wrap="square" rtlCol="0">
            <a:spAutoFit/>
          </a:bodyPr>
          <a:lstStyle/>
          <a:p>
            <a:pPr marL="285750" indent="-285750" algn="just">
              <a:buFont typeface="Wingdings" panose="05000000000000000000" pitchFamily="2" charset="2"/>
              <a:buChar char="§"/>
            </a:pPr>
            <a:r>
              <a:rPr lang="en-US" altLang="ko-KR" dirty="0" smtClean="0"/>
              <a:t>For </a:t>
            </a:r>
            <a:r>
              <a:rPr lang="en-US" altLang="ko-KR" dirty="0"/>
              <a:t>flexibility, circuit should be integrated on a substrate. </a:t>
            </a:r>
            <a:endParaRPr lang="en-US" altLang="ko-KR" dirty="0" smtClean="0"/>
          </a:p>
        </p:txBody>
      </p:sp>
      <p:sp>
        <p:nvSpPr>
          <p:cNvPr id="11278" name="모서리가 둥근 직사각형 11277"/>
          <p:cNvSpPr/>
          <p:nvPr/>
        </p:nvSpPr>
        <p:spPr bwMode="auto">
          <a:xfrm>
            <a:off x="1026725" y="1873799"/>
            <a:ext cx="2160240" cy="781287"/>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ko-KR" dirty="0" smtClean="0"/>
              <a:t>Oscillator</a:t>
            </a:r>
          </a:p>
        </p:txBody>
      </p:sp>
      <p:sp>
        <p:nvSpPr>
          <p:cNvPr id="85" name="모서리가 둥근 직사각형 84"/>
          <p:cNvSpPr/>
          <p:nvPr/>
        </p:nvSpPr>
        <p:spPr bwMode="auto">
          <a:xfrm>
            <a:off x="1030799" y="3721549"/>
            <a:ext cx="2160240" cy="781287"/>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eaLnBrk="1" hangingPunct="1"/>
            <a:r>
              <a:rPr lang="en-US" altLang="ko-KR" dirty="0"/>
              <a:t>DC-DC Converter</a:t>
            </a:r>
          </a:p>
        </p:txBody>
      </p:sp>
      <p:sp>
        <p:nvSpPr>
          <p:cNvPr id="11279" name="오른쪽 화살표 11278"/>
          <p:cNvSpPr/>
          <p:nvPr/>
        </p:nvSpPr>
        <p:spPr bwMode="auto">
          <a:xfrm rot="16200000">
            <a:off x="1828493" y="2952231"/>
            <a:ext cx="556704" cy="420828"/>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87" name="오른쪽 화살표 86"/>
          <p:cNvSpPr/>
          <p:nvPr/>
        </p:nvSpPr>
        <p:spPr bwMode="auto">
          <a:xfrm>
            <a:off x="3490281" y="2049530"/>
            <a:ext cx="556704" cy="420828"/>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88" name="모서리가 둥근 직사각형 87"/>
          <p:cNvSpPr/>
          <p:nvPr/>
        </p:nvSpPr>
        <p:spPr bwMode="auto">
          <a:xfrm>
            <a:off x="1026725" y="5508766"/>
            <a:ext cx="2160240" cy="781287"/>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ko-KR" dirty="0" smtClean="0"/>
              <a:t>DC Power</a:t>
            </a:r>
            <a:endParaRPr kumimoji="0" lang="ko-KR" altLang="en-US" sz="1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89" name="오른쪽 화살표 88"/>
          <p:cNvSpPr/>
          <p:nvPr/>
        </p:nvSpPr>
        <p:spPr bwMode="auto">
          <a:xfrm rot="16200000">
            <a:off x="1824419" y="4739448"/>
            <a:ext cx="556704" cy="420828"/>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43" name="TextBox 42"/>
          <p:cNvSpPr txBox="1"/>
          <p:nvPr/>
        </p:nvSpPr>
        <p:spPr>
          <a:xfrm>
            <a:off x="4792928" y="4683169"/>
            <a:ext cx="2581156" cy="307777"/>
          </a:xfrm>
          <a:prstGeom prst="rect">
            <a:avLst/>
          </a:prstGeom>
          <a:noFill/>
        </p:spPr>
        <p:txBody>
          <a:bodyPr wrap="none" rtlCol="0">
            <a:spAutoFit/>
          </a:bodyPr>
          <a:lstStyle/>
          <a:p>
            <a:r>
              <a:rPr lang="en-US" altLang="ko-KR" sz="1400" dirty="0" smtClean="0"/>
              <a:t>Figure 2. LCD driving circuit</a:t>
            </a:r>
            <a:endParaRPr lang="ko-KR" altLang="en-US" sz="1400"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GB" altLang="en-US" dirty="0" smtClean="0"/>
              <a:t>Proposed </a:t>
            </a:r>
            <a:r>
              <a:rPr lang="en-GB" altLang="en-US" dirty="0" smtClean="0"/>
              <a:t>Circuits</a:t>
            </a:r>
            <a:endParaRPr lang="en-US" altLang="en-US" dirty="0" smtClean="0"/>
          </a:p>
        </p:txBody>
      </p:sp>
      <p:sp>
        <p:nvSpPr>
          <p:cNvPr id="4" name="모서리가 둥근 직사각형 3"/>
          <p:cNvSpPr/>
          <p:nvPr/>
        </p:nvSpPr>
        <p:spPr bwMode="auto">
          <a:xfrm>
            <a:off x="530165" y="1680814"/>
            <a:ext cx="1521096" cy="781287"/>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eaLnBrk="1" hangingPunct="1"/>
            <a:r>
              <a:rPr lang="en-US" altLang="ko-KR" sz="1600" dirty="0"/>
              <a:t>DC-DC </a:t>
            </a:r>
            <a:r>
              <a:rPr lang="en-US" altLang="ko-KR" sz="1600" dirty="0" smtClean="0"/>
              <a:t>Boost Converter</a:t>
            </a:r>
            <a:endParaRPr lang="en-US" altLang="ko-KR" sz="1600" dirty="0"/>
          </a:p>
        </p:txBody>
      </p:sp>
      <p:sp>
        <p:nvSpPr>
          <p:cNvPr id="489" name="모서리가 둥근 직사각형 488"/>
          <p:cNvSpPr/>
          <p:nvPr/>
        </p:nvSpPr>
        <p:spPr bwMode="auto">
          <a:xfrm>
            <a:off x="616014" y="5341191"/>
            <a:ext cx="1521096" cy="781287"/>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eaLnBrk="1" hangingPunct="1"/>
            <a:r>
              <a:rPr lang="en-US" altLang="ko-KR" sz="1600" dirty="0" smtClean="0"/>
              <a:t>Ring Oscillator</a:t>
            </a:r>
            <a:endParaRPr lang="en-US" altLang="ko-KR" sz="1600" dirty="0"/>
          </a:p>
        </p:txBody>
      </p:sp>
      <p:grpSp>
        <p:nvGrpSpPr>
          <p:cNvPr id="8" name="그룹 7"/>
          <p:cNvGrpSpPr/>
          <p:nvPr/>
        </p:nvGrpSpPr>
        <p:grpSpPr>
          <a:xfrm>
            <a:off x="2538568" y="3339822"/>
            <a:ext cx="6330293" cy="2733868"/>
            <a:chOff x="2538568" y="3702460"/>
            <a:chExt cx="6330293" cy="2733868"/>
          </a:xfrm>
        </p:grpSpPr>
        <p:grpSp>
          <p:nvGrpSpPr>
            <p:cNvPr id="2" name="그룹 1"/>
            <p:cNvGrpSpPr/>
            <p:nvPr/>
          </p:nvGrpSpPr>
          <p:grpSpPr>
            <a:xfrm>
              <a:off x="2538568" y="3702460"/>
              <a:ext cx="6052068" cy="2733868"/>
              <a:chOff x="2538568" y="3702460"/>
              <a:chExt cx="6052068" cy="2733868"/>
            </a:xfrm>
          </p:grpSpPr>
          <p:grpSp>
            <p:nvGrpSpPr>
              <p:cNvPr id="405" name="그룹 404"/>
              <p:cNvGrpSpPr/>
              <p:nvPr/>
            </p:nvGrpSpPr>
            <p:grpSpPr>
              <a:xfrm>
                <a:off x="2538568" y="3807101"/>
                <a:ext cx="6052068" cy="2466215"/>
                <a:chOff x="4926721" y="2238061"/>
                <a:chExt cx="3942591" cy="1606604"/>
              </a:xfrm>
            </p:grpSpPr>
            <p:cxnSp>
              <p:nvCxnSpPr>
                <p:cNvPr id="275" name="직선 연결선 274"/>
                <p:cNvCxnSpPr/>
                <p:nvPr/>
              </p:nvCxnSpPr>
              <p:spPr>
                <a:xfrm rot="5400000">
                  <a:off x="5286404" y="2644464"/>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76" name="직선 연결선 275"/>
                <p:cNvCxnSpPr/>
                <p:nvPr/>
              </p:nvCxnSpPr>
              <p:spPr>
                <a:xfrm rot="5400000">
                  <a:off x="5286404" y="2462550"/>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77" name="직선 연결선 276"/>
                <p:cNvCxnSpPr/>
                <p:nvPr/>
              </p:nvCxnSpPr>
              <p:spPr>
                <a:xfrm rot="5400000" flipH="1">
                  <a:off x="5107633" y="2635438"/>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78" name="직선 연결선 277"/>
                <p:cNvCxnSpPr/>
                <p:nvPr/>
              </p:nvCxnSpPr>
              <p:spPr>
                <a:xfrm rot="5400000" flipH="1">
                  <a:off x="5072374" y="2640973"/>
                  <a:ext cx="198866"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79" name="직선 연결선 278"/>
                <p:cNvCxnSpPr/>
                <p:nvPr/>
              </p:nvCxnSpPr>
              <p:spPr>
                <a:xfrm rot="5400000">
                  <a:off x="5128651" y="2591469"/>
                  <a:ext cx="0" cy="7981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80" name="직선 연결선 279"/>
                <p:cNvCxnSpPr/>
                <p:nvPr/>
              </p:nvCxnSpPr>
              <p:spPr>
                <a:xfrm flipH="1">
                  <a:off x="5853533" y="3107658"/>
                  <a:ext cx="169745"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81" name="직선 연결선 280"/>
                <p:cNvCxnSpPr/>
                <p:nvPr/>
              </p:nvCxnSpPr>
              <p:spPr>
                <a:xfrm flipH="1">
                  <a:off x="5853533" y="2925744"/>
                  <a:ext cx="169745"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82" name="직선 연결선 281"/>
                <p:cNvCxnSpPr/>
                <p:nvPr/>
              </p:nvCxnSpPr>
              <p:spPr>
                <a:xfrm flipV="1">
                  <a:off x="5853533" y="2919861"/>
                  <a:ext cx="0" cy="187797"/>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83" name="직선 연결선 282"/>
                <p:cNvCxnSpPr/>
                <p:nvPr/>
              </p:nvCxnSpPr>
              <p:spPr>
                <a:xfrm flipV="1">
                  <a:off x="5823808" y="2919861"/>
                  <a:ext cx="0" cy="19886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84" name="직선 연결선 283"/>
                <p:cNvCxnSpPr/>
                <p:nvPr/>
              </p:nvCxnSpPr>
              <p:spPr>
                <a:xfrm flipH="1">
                  <a:off x="5366352" y="3019219"/>
                  <a:ext cx="454206" cy="0"/>
                </a:xfrm>
                <a:prstGeom prst="line">
                  <a:avLst/>
                </a:prstGeom>
                <a:ln w="9525">
                  <a:solidFill>
                    <a:schemeClr val="tx1"/>
                  </a:solidFill>
                  <a:headEnd type="none" w="sm" len="sm"/>
                  <a:tailEnd type="oval" w="sm" len="sm"/>
                </a:ln>
              </p:spPr>
              <p:style>
                <a:lnRef idx="3">
                  <a:schemeClr val="dk1"/>
                </a:lnRef>
                <a:fillRef idx="0">
                  <a:schemeClr val="dk1"/>
                </a:fillRef>
                <a:effectRef idx="2">
                  <a:schemeClr val="dk1"/>
                </a:effectRef>
                <a:fontRef idx="minor">
                  <a:schemeClr val="tx1"/>
                </a:fontRef>
              </p:style>
            </p:cxnSp>
            <p:grpSp>
              <p:nvGrpSpPr>
                <p:cNvPr id="285" name="그룹 284"/>
                <p:cNvGrpSpPr/>
                <p:nvPr/>
              </p:nvGrpSpPr>
              <p:grpSpPr>
                <a:xfrm rot="5400000">
                  <a:off x="5782579" y="3321481"/>
                  <a:ext cx="198866" cy="282531"/>
                  <a:chOff x="4494109" y="2654967"/>
                  <a:chExt cx="198866" cy="282531"/>
                </a:xfrm>
              </p:grpSpPr>
              <p:cxnSp>
                <p:nvCxnSpPr>
                  <p:cNvPr id="286" name="직선 연결선 285"/>
                  <p:cNvCxnSpPr/>
                  <p:nvPr/>
                </p:nvCxnSpPr>
                <p:spPr>
                  <a:xfrm>
                    <a:off x="4681906" y="2654967"/>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87" name="직선 연결선 286"/>
                  <p:cNvCxnSpPr/>
                  <p:nvPr/>
                </p:nvCxnSpPr>
                <p:spPr>
                  <a:xfrm>
                    <a:off x="4499992" y="2654967"/>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88" name="직선 연결선 287"/>
                  <p:cNvCxnSpPr/>
                  <p:nvPr/>
                </p:nvCxnSpPr>
                <p:spPr>
                  <a:xfrm flipH="1">
                    <a:off x="4494109" y="2824712"/>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89" name="직선 연결선 288"/>
                  <p:cNvCxnSpPr/>
                  <p:nvPr/>
                </p:nvCxnSpPr>
                <p:spPr>
                  <a:xfrm flipH="1">
                    <a:off x="4494109" y="2854437"/>
                    <a:ext cx="198866"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90" name="직선 연결선 289"/>
                  <p:cNvCxnSpPr/>
                  <p:nvPr/>
                </p:nvCxnSpPr>
                <p:spPr>
                  <a:xfrm>
                    <a:off x="4593467" y="2857688"/>
                    <a:ext cx="0" cy="7981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cxnSp>
              <p:nvCxnSpPr>
                <p:cNvPr id="291" name="직선 연결선 290"/>
                <p:cNvCxnSpPr/>
                <p:nvPr/>
              </p:nvCxnSpPr>
              <p:spPr>
                <a:xfrm flipH="1">
                  <a:off x="5575876" y="3251268"/>
                  <a:ext cx="446293" cy="0"/>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292" name="직선 연결선 291"/>
                <p:cNvCxnSpPr/>
                <p:nvPr/>
              </p:nvCxnSpPr>
              <p:spPr>
                <a:xfrm rot="5400000">
                  <a:off x="5458768" y="3158580"/>
                  <a:ext cx="0" cy="185377"/>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93" name="직선 연결선 292"/>
                <p:cNvCxnSpPr/>
                <p:nvPr/>
              </p:nvCxnSpPr>
              <p:spPr>
                <a:xfrm rot="5400000" flipH="1">
                  <a:off x="5509204" y="3247200"/>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294" name="직선 연결선 293"/>
                <p:cNvCxnSpPr/>
                <p:nvPr/>
              </p:nvCxnSpPr>
              <p:spPr>
                <a:xfrm rot="5400000" flipH="1">
                  <a:off x="5488820" y="3246859"/>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295" name="직선 연결선 294"/>
                <p:cNvCxnSpPr/>
                <p:nvPr/>
              </p:nvCxnSpPr>
              <p:spPr>
                <a:xfrm>
                  <a:off x="5366352" y="2731717"/>
                  <a:ext cx="0" cy="517523"/>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96" name="직선 연결선 295"/>
                <p:cNvCxnSpPr/>
                <p:nvPr/>
              </p:nvCxnSpPr>
              <p:spPr bwMode="auto">
                <a:xfrm flipV="1">
                  <a:off x="5088746" y="2444502"/>
                  <a:ext cx="0" cy="190936"/>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7" name="직선 연결선 296"/>
                <p:cNvCxnSpPr/>
                <p:nvPr/>
              </p:nvCxnSpPr>
              <p:spPr bwMode="auto">
                <a:xfrm>
                  <a:off x="5088746" y="2449264"/>
                  <a:ext cx="934532"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8" name="직선 연결선 297"/>
                <p:cNvCxnSpPr/>
                <p:nvPr/>
              </p:nvCxnSpPr>
              <p:spPr bwMode="auto">
                <a:xfrm>
                  <a:off x="5366352" y="2444502"/>
                  <a:ext cx="0" cy="102920"/>
                </a:xfrm>
                <a:prstGeom prst="line">
                  <a:avLst/>
                </a:prstGeom>
                <a:ln w="9525">
                  <a:solidFill>
                    <a:schemeClr val="tx1"/>
                  </a:solidFill>
                  <a:headEnd type="oval" w="sm" len="sm"/>
                  <a:tailEnd type="none"/>
                </a:ln>
                <a:extLst/>
              </p:spPr>
              <p:style>
                <a:lnRef idx="3">
                  <a:schemeClr val="dk1"/>
                </a:lnRef>
                <a:fillRef idx="0">
                  <a:schemeClr val="dk1"/>
                </a:fillRef>
                <a:effectRef idx="2">
                  <a:schemeClr val="dk1"/>
                </a:effectRef>
                <a:fontRef idx="minor">
                  <a:schemeClr val="tx1"/>
                </a:fontRef>
              </p:style>
            </p:cxnSp>
            <p:cxnSp>
              <p:nvCxnSpPr>
                <p:cNvPr id="299" name="직선 연결선 298"/>
                <p:cNvCxnSpPr/>
                <p:nvPr/>
              </p:nvCxnSpPr>
              <p:spPr>
                <a:xfrm flipH="1">
                  <a:off x="6023279" y="2448639"/>
                  <a:ext cx="1" cy="487126"/>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300" name="직선 연결선 299"/>
                <p:cNvCxnSpPr/>
                <p:nvPr/>
              </p:nvCxnSpPr>
              <p:spPr>
                <a:xfrm>
                  <a:off x="6022169" y="3104955"/>
                  <a:ext cx="0" cy="27012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29" name="직선 연결선 328"/>
                <p:cNvCxnSpPr/>
                <p:nvPr/>
              </p:nvCxnSpPr>
              <p:spPr>
                <a:xfrm rot="5400000">
                  <a:off x="6400264" y="2644464"/>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30" name="직선 연결선 329"/>
                <p:cNvCxnSpPr/>
                <p:nvPr/>
              </p:nvCxnSpPr>
              <p:spPr>
                <a:xfrm rot="5400000">
                  <a:off x="6400264" y="2462550"/>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31" name="직선 연결선 330"/>
                <p:cNvCxnSpPr/>
                <p:nvPr/>
              </p:nvCxnSpPr>
              <p:spPr>
                <a:xfrm rot="5400000" flipH="1">
                  <a:off x="6221493" y="2635438"/>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32" name="직선 연결선 331"/>
                <p:cNvCxnSpPr/>
                <p:nvPr/>
              </p:nvCxnSpPr>
              <p:spPr>
                <a:xfrm rot="5400000" flipH="1">
                  <a:off x="6186234" y="2640973"/>
                  <a:ext cx="198866"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33" name="직선 연결선 332"/>
                <p:cNvCxnSpPr/>
                <p:nvPr/>
              </p:nvCxnSpPr>
              <p:spPr>
                <a:xfrm rot="5400000">
                  <a:off x="6242511" y="2591469"/>
                  <a:ext cx="0" cy="7981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34" name="직선 연결선 333"/>
                <p:cNvCxnSpPr/>
                <p:nvPr/>
              </p:nvCxnSpPr>
              <p:spPr>
                <a:xfrm flipH="1">
                  <a:off x="6967393" y="3107658"/>
                  <a:ext cx="169745"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35" name="직선 연결선 334"/>
                <p:cNvCxnSpPr/>
                <p:nvPr/>
              </p:nvCxnSpPr>
              <p:spPr>
                <a:xfrm flipH="1">
                  <a:off x="6967393" y="2925744"/>
                  <a:ext cx="169745"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36" name="직선 연결선 335"/>
                <p:cNvCxnSpPr/>
                <p:nvPr/>
              </p:nvCxnSpPr>
              <p:spPr>
                <a:xfrm flipV="1">
                  <a:off x="6967393" y="2919861"/>
                  <a:ext cx="0" cy="187797"/>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37" name="직선 연결선 336"/>
                <p:cNvCxnSpPr/>
                <p:nvPr/>
              </p:nvCxnSpPr>
              <p:spPr>
                <a:xfrm flipV="1">
                  <a:off x="6937668" y="2919861"/>
                  <a:ext cx="0" cy="19886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38" name="직선 연결선 337"/>
                <p:cNvCxnSpPr/>
                <p:nvPr/>
              </p:nvCxnSpPr>
              <p:spPr>
                <a:xfrm flipH="1">
                  <a:off x="6480212" y="3019219"/>
                  <a:ext cx="454206" cy="0"/>
                </a:xfrm>
                <a:prstGeom prst="line">
                  <a:avLst/>
                </a:prstGeom>
                <a:ln w="9525">
                  <a:solidFill>
                    <a:schemeClr val="tx1"/>
                  </a:solidFill>
                  <a:headEnd type="none" w="sm" len="sm"/>
                  <a:tailEnd type="oval" w="sm" len="sm"/>
                </a:ln>
              </p:spPr>
              <p:style>
                <a:lnRef idx="3">
                  <a:schemeClr val="dk1"/>
                </a:lnRef>
                <a:fillRef idx="0">
                  <a:schemeClr val="dk1"/>
                </a:fillRef>
                <a:effectRef idx="2">
                  <a:schemeClr val="dk1"/>
                </a:effectRef>
                <a:fontRef idx="minor">
                  <a:schemeClr val="tx1"/>
                </a:fontRef>
              </p:style>
            </p:cxnSp>
            <p:grpSp>
              <p:nvGrpSpPr>
                <p:cNvPr id="339" name="그룹 338"/>
                <p:cNvGrpSpPr/>
                <p:nvPr/>
              </p:nvGrpSpPr>
              <p:grpSpPr>
                <a:xfrm rot="5400000">
                  <a:off x="6896439" y="3321481"/>
                  <a:ext cx="198866" cy="282531"/>
                  <a:chOff x="4494109" y="2654967"/>
                  <a:chExt cx="198866" cy="282531"/>
                </a:xfrm>
              </p:grpSpPr>
              <p:cxnSp>
                <p:nvCxnSpPr>
                  <p:cNvPr id="350" name="직선 연결선 349"/>
                  <p:cNvCxnSpPr/>
                  <p:nvPr/>
                </p:nvCxnSpPr>
                <p:spPr>
                  <a:xfrm>
                    <a:off x="4681906" y="2654967"/>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51" name="직선 연결선 350"/>
                  <p:cNvCxnSpPr/>
                  <p:nvPr/>
                </p:nvCxnSpPr>
                <p:spPr>
                  <a:xfrm>
                    <a:off x="4499992" y="2654967"/>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52" name="직선 연결선 351"/>
                  <p:cNvCxnSpPr/>
                  <p:nvPr/>
                </p:nvCxnSpPr>
                <p:spPr>
                  <a:xfrm flipH="1">
                    <a:off x="4494109" y="2824712"/>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53" name="직선 연결선 352"/>
                  <p:cNvCxnSpPr/>
                  <p:nvPr/>
                </p:nvCxnSpPr>
                <p:spPr>
                  <a:xfrm flipH="1">
                    <a:off x="4494109" y="2854437"/>
                    <a:ext cx="198866"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54" name="직선 연결선 353"/>
                  <p:cNvCxnSpPr/>
                  <p:nvPr/>
                </p:nvCxnSpPr>
                <p:spPr>
                  <a:xfrm>
                    <a:off x="4593467" y="2857688"/>
                    <a:ext cx="0" cy="7981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cxnSp>
              <p:nvCxnSpPr>
                <p:cNvPr id="340" name="직선 연결선 339"/>
                <p:cNvCxnSpPr/>
                <p:nvPr/>
              </p:nvCxnSpPr>
              <p:spPr>
                <a:xfrm flipH="1">
                  <a:off x="6689736" y="3251268"/>
                  <a:ext cx="446293" cy="0"/>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341" name="직선 연결선 340"/>
                <p:cNvCxnSpPr/>
                <p:nvPr/>
              </p:nvCxnSpPr>
              <p:spPr>
                <a:xfrm rot="5400000">
                  <a:off x="6572628" y="3158580"/>
                  <a:ext cx="0" cy="185377"/>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42" name="직선 연결선 341"/>
                <p:cNvCxnSpPr/>
                <p:nvPr/>
              </p:nvCxnSpPr>
              <p:spPr>
                <a:xfrm rot="5400000" flipH="1">
                  <a:off x="6623064" y="3247200"/>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343" name="직선 연결선 342"/>
                <p:cNvCxnSpPr/>
                <p:nvPr/>
              </p:nvCxnSpPr>
              <p:spPr>
                <a:xfrm rot="5400000" flipH="1">
                  <a:off x="6602680" y="3246859"/>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344" name="직선 연결선 343"/>
                <p:cNvCxnSpPr/>
                <p:nvPr/>
              </p:nvCxnSpPr>
              <p:spPr>
                <a:xfrm>
                  <a:off x="6480212" y="2731717"/>
                  <a:ext cx="0" cy="517523"/>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45" name="직선 연결선 344"/>
                <p:cNvCxnSpPr/>
                <p:nvPr/>
              </p:nvCxnSpPr>
              <p:spPr bwMode="auto">
                <a:xfrm flipV="1">
                  <a:off x="6202606" y="2448639"/>
                  <a:ext cx="0" cy="190936"/>
                </a:xfrm>
                <a:prstGeom prst="line">
                  <a:avLst/>
                </a:prstGeom>
                <a:ln w="9525">
                  <a:solidFill>
                    <a:schemeClr val="tx1"/>
                  </a:solidFill>
                  <a:headEnd type="none" w="sm" len="sm"/>
                  <a:tailEnd type="oval" w="sm" len="sm"/>
                </a:ln>
                <a:extLst/>
              </p:spPr>
              <p:style>
                <a:lnRef idx="3">
                  <a:schemeClr val="dk1"/>
                </a:lnRef>
                <a:fillRef idx="0">
                  <a:schemeClr val="dk1"/>
                </a:fillRef>
                <a:effectRef idx="2">
                  <a:schemeClr val="dk1"/>
                </a:effectRef>
                <a:fontRef idx="minor">
                  <a:schemeClr val="tx1"/>
                </a:fontRef>
              </p:style>
            </p:cxnSp>
            <p:cxnSp>
              <p:nvCxnSpPr>
                <p:cNvPr id="346" name="직선 연결선 345"/>
                <p:cNvCxnSpPr/>
                <p:nvPr/>
              </p:nvCxnSpPr>
              <p:spPr bwMode="auto">
                <a:xfrm>
                  <a:off x="6022169" y="2449259"/>
                  <a:ext cx="1334135"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7" name="직선 연결선 346"/>
                <p:cNvCxnSpPr/>
                <p:nvPr/>
              </p:nvCxnSpPr>
              <p:spPr bwMode="auto">
                <a:xfrm>
                  <a:off x="6480212" y="2448639"/>
                  <a:ext cx="0" cy="102920"/>
                </a:xfrm>
                <a:prstGeom prst="line">
                  <a:avLst/>
                </a:prstGeom>
                <a:ln w="9525">
                  <a:solidFill>
                    <a:schemeClr val="tx1"/>
                  </a:solidFill>
                  <a:headEnd type="oval" w="sm" len="sm"/>
                  <a:tailEnd type="none"/>
                </a:ln>
                <a:extLst/>
              </p:spPr>
              <p:style>
                <a:lnRef idx="3">
                  <a:schemeClr val="dk1"/>
                </a:lnRef>
                <a:fillRef idx="0">
                  <a:schemeClr val="dk1"/>
                </a:fillRef>
                <a:effectRef idx="2">
                  <a:schemeClr val="dk1"/>
                </a:effectRef>
                <a:fontRef idx="minor">
                  <a:schemeClr val="tx1"/>
                </a:fontRef>
              </p:style>
            </p:cxnSp>
            <p:cxnSp>
              <p:nvCxnSpPr>
                <p:cNvPr id="348" name="직선 연결선 347"/>
                <p:cNvCxnSpPr/>
                <p:nvPr/>
              </p:nvCxnSpPr>
              <p:spPr>
                <a:xfrm flipH="1">
                  <a:off x="7137139" y="2444502"/>
                  <a:ext cx="1" cy="48712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49" name="직선 연결선 348"/>
                <p:cNvCxnSpPr/>
                <p:nvPr/>
              </p:nvCxnSpPr>
              <p:spPr>
                <a:xfrm>
                  <a:off x="7136029" y="3104955"/>
                  <a:ext cx="0" cy="27012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56" name="직선 연결선 355"/>
                <p:cNvCxnSpPr/>
                <p:nvPr/>
              </p:nvCxnSpPr>
              <p:spPr>
                <a:xfrm rot="5400000">
                  <a:off x="7553962" y="2651602"/>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57" name="직선 연결선 356"/>
                <p:cNvCxnSpPr/>
                <p:nvPr/>
              </p:nvCxnSpPr>
              <p:spPr>
                <a:xfrm rot="5400000">
                  <a:off x="7553962" y="2469688"/>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58" name="직선 연결선 357"/>
                <p:cNvCxnSpPr/>
                <p:nvPr/>
              </p:nvCxnSpPr>
              <p:spPr>
                <a:xfrm rot="5400000" flipH="1">
                  <a:off x="7375191" y="2642576"/>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59" name="직선 연결선 358"/>
                <p:cNvCxnSpPr/>
                <p:nvPr/>
              </p:nvCxnSpPr>
              <p:spPr>
                <a:xfrm rot="5400000" flipH="1">
                  <a:off x="7339932" y="2648111"/>
                  <a:ext cx="198866"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60" name="직선 연결선 359"/>
                <p:cNvCxnSpPr/>
                <p:nvPr/>
              </p:nvCxnSpPr>
              <p:spPr>
                <a:xfrm rot="5400000">
                  <a:off x="7396209" y="2598607"/>
                  <a:ext cx="0" cy="7981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61" name="직선 연결선 360"/>
                <p:cNvCxnSpPr/>
                <p:nvPr/>
              </p:nvCxnSpPr>
              <p:spPr>
                <a:xfrm flipH="1">
                  <a:off x="8121091" y="3114796"/>
                  <a:ext cx="169745"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62" name="직선 연결선 361"/>
                <p:cNvCxnSpPr/>
                <p:nvPr/>
              </p:nvCxnSpPr>
              <p:spPr>
                <a:xfrm flipH="1">
                  <a:off x="8121091" y="2932882"/>
                  <a:ext cx="169745"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63" name="직선 연결선 362"/>
                <p:cNvCxnSpPr/>
                <p:nvPr/>
              </p:nvCxnSpPr>
              <p:spPr>
                <a:xfrm flipV="1">
                  <a:off x="8121091" y="2926999"/>
                  <a:ext cx="0" cy="187797"/>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64" name="직선 연결선 363"/>
                <p:cNvCxnSpPr/>
                <p:nvPr/>
              </p:nvCxnSpPr>
              <p:spPr>
                <a:xfrm flipV="1">
                  <a:off x="8091366" y="2926999"/>
                  <a:ext cx="0" cy="19886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65" name="직선 연결선 364"/>
                <p:cNvCxnSpPr/>
                <p:nvPr/>
              </p:nvCxnSpPr>
              <p:spPr>
                <a:xfrm flipH="1">
                  <a:off x="7633910" y="3026357"/>
                  <a:ext cx="454206" cy="0"/>
                </a:xfrm>
                <a:prstGeom prst="line">
                  <a:avLst/>
                </a:prstGeom>
                <a:ln w="9525">
                  <a:solidFill>
                    <a:schemeClr val="tx1"/>
                  </a:solidFill>
                  <a:headEnd type="none" w="sm" len="sm"/>
                  <a:tailEnd type="oval" w="sm" len="sm"/>
                </a:ln>
              </p:spPr>
              <p:style>
                <a:lnRef idx="3">
                  <a:schemeClr val="dk1"/>
                </a:lnRef>
                <a:fillRef idx="0">
                  <a:schemeClr val="dk1"/>
                </a:fillRef>
                <a:effectRef idx="2">
                  <a:schemeClr val="dk1"/>
                </a:effectRef>
                <a:fontRef idx="minor">
                  <a:schemeClr val="tx1"/>
                </a:fontRef>
              </p:style>
            </p:cxnSp>
            <p:grpSp>
              <p:nvGrpSpPr>
                <p:cNvPr id="366" name="그룹 365"/>
                <p:cNvGrpSpPr/>
                <p:nvPr/>
              </p:nvGrpSpPr>
              <p:grpSpPr>
                <a:xfrm rot="5400000">
                  <a:off x="8050137" y="3328619"/>
                  <a:ext cx="198866" cy="282531"/>
                  <a:chOff x="4494109" y="2654967"/>
                  <a:chExt cx="198866" cy="282531"/>
                </a:xfrm>
              </p:grpSpPr>
              <p:cxnSp>
                <p:nvCxnSpPr>
                  <p:cNvPr id="377" name="직선 연결선 376"/>
                  <p:cNvCxnSpPr/>
                  <p:nvPr/>
                </p:nvCxnSpPr>
                <p:spPr>
                  <a:xfrm>
                    <a:off x="4681906" y="2654967"/>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78" name="직선 연결선 377"/>
                  <p:cNvCxnSpPr/>
                  <p:nvPr/>
                </p:nvCxnSpPr>
                <p:spPr>
                  <a:xfrm>
                    <a:off x="4499992" y="2654967"/>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79" name="직선 연결선 378"/>
                  <p:cNvCxnSpPr/>
                  <p:nvPr/>
                </p:nvCxnSpPr>
                <p:spPr>
                  <a:xfrm flipH="1">
                    <a:off x="4494109" y="2824712"/>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80" name="직선 연결선 379"/>
                  <p:cNvCxnSpPr/>
                  <p:nvPr/>
                </p:nvCxnSpPr>
                <p:spPr>
                  <a:xfrm flipH="1">
                    <a:off x="4494109" y="2854437"/>
                    <a:ext cx="198866"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81" name="직선 연결선 380"/>
                  <p:cNvCxnSpPr/>
                  <p:nvPr/>
                </p:nvCxnSpPr>
                <p:spPr>
                  <a:xfrm>
                    <a:off x="4593467" y="2857688"/>
                    <a:ext cx="0" cy="7981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cxnSp>
              <p:nvCxnSpPr>
                <p:cNvPr id="367" name="직선 연결선 366"/>
                <p:cNvCxnSpPr/>
                <p:nvPr/>
              </p:nvCxnSpPr>
              <p:spPr>
                <a:xfrm flipH="1">
                  <a:off x="7843434" y="3258406"/>
                  <a:ext cx="446293" cy="0"/>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368" name="직선 연결선 367"/>
                <p:cNvCxnSpPr/>
                <p:nvPr/>
              </p:nvCxnSpPr>
              <p:spPr>
                <a:xfrm rot="5400000">
                  <a:off x="7726326" y="3165718"/>
                  <a:ext cx="0" cy="185377"/>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69" name="직선 연결선 368"/>
                <p:cNvCxnSpPr/>
                <p:nvPr/>
              </p:nvCxnSpPr>
              <p:spPr>
                <a:xfrm rot="5400000" flipH="1">
                  <a:off x="7776762" y="3254338"/>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370" name="직선 연결선 369"/>
                <p:cNvCxnSpPr/>
                <p:nvPr/>
              </p:nvCxnSpPr>
              <p:spPr>
                <a:xfrm rot="5400000" flipH="1">
                  <a:off x="7756378" y="3253997"/>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371" name="직선 연결선 370"/>
                <p:cNvCxnSpPr/>
                <p:nvPr/>
              </p:nvCxnSpPr>
              <p:spPr>
                <a:xfrm>
                  <a:off x="7633910" y="2738855"/>
                  <a:ext cx="0" cy="517523"/>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72" name="직선 연결선 371"/>
                <p:cNvCxnSpPr/>
                <p:nvPr/>
              </p:nvCxnSpPr>
              <p:spPr bwMode="auto">
                <a:xfrm flipV="1">
                  <a:off x="7356304" y="2451640"/>
                  <a:ext cx="0" cy="190936"/>
                </a:xfrm>
                <a:prstGeom prst="line">
                  <a:avLst/>
                </a:prstGeom>
                <a:ln w="9525">
                  <a:solidFill>
                    <a:schemeClr val="tx1"/>
                  </a:solidFill>
                  <a:headEnd type="none" w="sm" len="sm"/>
                  <a:tailEnd type="oval" w="sm" len="sm"/>
                </a:ln>
                <a:extLst/>
              </p:spPr>
              <p:style>
                <a:lnRef idx="3">
                  <a:schemeClr val="dk1"/>
                </a:lnRef>
                <a:fillRef idx="0">
                  <a:schemeClr val="dk1"/>
                </a:fillRef>
                <a:effectRef idx="2">
                  <a:schemeClr val="dk1"/>
                </a:effectRef>
                <a:fontRef idx="minor">
                  <a:schemeClr val="tx1"/>
                </a:fontRef>
              </p:style>
            </p:cxnSp>
            <p:cxnSp>
              <p:nvCxnSpPr>
                <p:cNvPr id="373" name="직선 연결선 372"/>
                <p:cNvCxnSpPr/>
                <p:nvPr/>
              </p:nvCxnSpPr>
              <p:spPr bwMode="auto">
                <a:xfrm>
                  <a:off x="7353923" y="2449259"/>
                  <a:ext cx="1106509"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4" name="직선 연결선 373"/>
                <p:cNvCxnSpPr/>
                <p:nvPr/>
              </p:nvCxnSpPr>
              <p:spPr bwMode="auto">
                <a:xfrm>
                  <a:off x="7633910" y="2451640"/>
                  <a:ext cx="0" cy="102920"/>
                </a:xfrm>
                <a:prstGeom prst="line">
                  <a:avLst/>
                </a:prstGeom>
                <a:ln w="9525">
                  <a:solidFill>
                    <a:schemeClr val="tx1"/>
                  </a:solidFill>
                  <a:headEnd type="oval" w="sm" len="sm"/>
                  <a:tailEnd type="none"/>
                </a:ln>
                <a:extLst/>
              </p:spPr>
              <p:style>
                <a:lnRef idx="3">
                  <a:schemeClr val="dk1"/>
                </a:lnRef>
                <a:fillRef idx="0">
                  <a:schemeClr val="dk1"/>
                </a:fillRef>
                <a:effectRef idx="2">
                  <a:schemeClr val="dk1"/>
                </a:effectRef>
                <a:fontRef idx="minor">
                  <a:schemeClr val="tx1"/>
                </a:fontRef>
              </p:style>
            </p:cxnSp>
            <p:cxnSp>
              <p:nvCxnSpPr>
                <p:cNvPr id="375" name="직선 연결선 374"/>
                <p:cNvCxnSpPr/>
                <p:nvPr/>
              </p:nvCxnSpPr>
              <p:spPr>
                <a:xfrm flipH="1">
                  <a:off x="8290837" y="2449259"/>
                  <a:ext cx="1" cy="487126"/>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376" name="직선 연결선 375"/>
                <p:cNvCxnSpPr/>
                <p:nvPr/>
              </p:nvCxnSpPr>
              <p:spPr>
                <a:xfrm>
                  <a:off x="8289727" y="3112093"/>
                  <a:ext cx="0" cy="27012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sp>
              <p:nvSpPr>
                <p:cNvPr id="387" name="오른쪽 화살표 386"/>
                <p:cNvSpPr/>
                <p:nvPr/>
              </p:nvSpPr>
              <p:spPr>
                <a:xfrm rot="10800000">
                  <a:off x="8462813" y="2394157"/>
                  <a:ext cx="239758" cy="101805"/>
                </a:xfrm>
                <a:prstGeom prst="rightArrow">
                  <a:avLst>
                    <a:gd name="adj1" fmla="val 100000"/>
                    <a:gd name="adj2" fmla="val 50000"/>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ko-KR" altLang="en-US"/>
                </a:p>
              </p:txBody>
            </p:sp>
            <p:cxnSp>
              <p:nvCxnSpPr>
                <p:cNvPr id="266" name="직선 연결선 265"/>
                <p:cNvCxnSpPr/>
                <p:nvPr/>
              </p:nvCxnSpPr>
              <p:spPr bwMode="auto">
                <a:xfrm>
                  <a:off x="6022169" y="3253203"/>
                  <a:ext cx="260247"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0" name="직선 연결선 269"/>
                <p:cNvCxnSpPr/>
                <p:nvPr/>
              </p:nvCxnSpPr>
              <p:spPr bwMode="auto">
                <a:xfrm>
                  <a:off x="6282416" y="3249240"/>
                  <a:ext cx="3251" cy="215110"/>
                </a:xfrm>
                <a:prstGeom prst="line">
                  <a:avLst/>
                </a:prstGeom>
                <a:solidFill>
                  <a:schemeClr val="accent1"/>
                </a:solidFill>
                <a:ln w="9525" cap="flat" cmpd="sng" algn="ctr">
                  <a:solidFill>
                    <a:schemeClr val="tx1"/>
                  </a:solidFill>
                  <a:prstDash val="solid"/>
                  <a:round/>
                  <a:headEnd type="none" w="med" len="med"/>
                  <a:tailEnd type="oval"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2" name="직선 연결선 271"/>
                <p:cNvCxnSpPr/>
                <p:nvPr/>
              </p:nvCxnSpPr>
              <p:spPr bwMode="auto">
                <a:xfrm>
                  <a:off x="6279165" y="3460643"/>
                  <a:ext cx="575442" cy="2029"/>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7" name="직선 연결선 396"/>
                <p:cNvCxnSpPr/>
                <p:nvPr/>
              </p:nvCxnSpPr>
              <p:spPr bwMode="auto">
                <a:xfrm>
                  <a:off x="7136029" y="3258312"/>
                  <a:ext cx="30567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8" name="직선 연결선 397"/>
                <p:cNvCxnSpPr/>
                <p:nvPr/>
              </p:nvCxnSpPr>
              <p:spPr bwMode="auto">
                <a:xfrm>
                  <a:off x="7441699" y="3254349"/>
                  <a:ext cx="3251" cy="21511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9" name="직선 연결선 398"/>
                <p:cNvCxnSpPr/>
                <p:nvPr/>
              </p:nvCxnSpPr>
              <p:spPr bwMode="auto">
                <a:xfrm>
                  <a:off x="7438448" y="3465752"/>
                  <a:ext cx="575442" cy="2029"/>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5" name="직선 연결선 194"/>
                <p:cNvCxnSpPr/>
                <p:nvPr/>
              </p:nvCxnSpPr>
              <p:spPr bwMode="auto">
                <a:xfrm>
                  <a:off x="6287705" y="3452578"/>
                  <a:ext cx="0" cy="33646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6" name="직선 연결선 405"/>
                <p:cNvCxnSpPr/>
                <p:nvPr/>
              </p:nvCxnSpPr>
              <p:spPr>
                <a:xfrm flipH="1">
                  <a:off x="5845724" y="3789040"/>
                  <a:ext cx="446293" cy="0"/>
                </a:xfrm>
                <a:prstGeom prst="line">
                  <a:avLst/>
                </a:prstGeom>
                <a:ln w="9525">
                  <a:solidFill>
                    <a:schemeClr val="tx1"/>
                  </a:solidFill>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407" name="직선 연결선 406"/>
                <p:cNvCxnSpPr/>
                <p:nvPr/>
              </p:nvCxnSpPr>
              <p:spPr>
                <a:xfrm flipH="1">
                  <a:off x="4932040" y="3785969"/>
                  <a:ext cx="886090"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08" name="직선 연결선 407"/>
                <p:cNvCxnSpPr/>
                <p:nvPr/>
              </p:nvCxnSpPr>
              <p:spPr>
                <a:xfrm rot="5400000" flipH="1">
                  <a:off x="5775877" y="3781900"/>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409" name="직선 연결선 408"/>
                <p:cNvCxnSpPr/>
                <p:nvPr/>
              </p:nvCxnSpPr>
              <p:spPr>
                <a:xfrm rot="5400000" flipH="1">
                  <a:off x="5755493" y="3781559"/>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412" name="직선 연결선 411"/>
                <p:cNvCxnSpPr/>
                <p:nvPr/>
              </p:nvCxnSpPr>
              <p:spPr>
                <a:xfrm rot="5400000">
                  <a:off x="5650996" y="3369537"/>
                  <a:ext cx="0" cy="185377"/>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33" name="직선 연결선 432"/>
                <p:cNvCxnSpPr/>
                <p:nvPr/>
              </p:nvCxnSpPr>
              <p:spPr>
                <a:xfrm flipH="1">
                  <a:off x="4932040" y="3465171"/>
                  <a:ext cx="353228" cy="0"/>
                </a:xfrm>
                <a:prstGeom prst="line">
                  <a:avLst/>
                </a:prstGeom>
                <a:ln w="9525">
                  <a:solidFill>
                    <a:schemeClr val="tx1"/>
                  </a:solidFill>
                  <a:headEnd type="none" w="sm" len="sm"/>
                  <a:tailEnd type="oval" w="sm" len="sm"/>
                </a:ln>
              </p:spPr>
              <p:style>
                <a:lnRef idx="3">
                  <a:schemeClr val="dk1"/>
                </a:lnRef>
                <a:fillRef idx="0">
                  <a:schemeClr val="dk1"/>
                </a:fillRef>
                <a:effectRef idx="2">
                  <a:schemeClr val="dk1"/>
                </a:effectRef>
                <a:fontRef idx="minor">
                  <a:schemeClr val="tx1"/>
                </a:fontRef>
              </p:style>
            </p:cxnSp>
            <p:grpSp>
              <p:nvGrpSpPr>
                <p:cNvPr id="206" name="그룹 205"/>
                <p:cNvGrpSpPr/>
                <p:nvPr/>
              </p:nvGrpSpPr>
              <p:grpSpPr>
                <a:xfrm>
                  <a:off x="5282134" y="3423227"/>
                  <a:ext cx="279327" cy="72611"/>
                  <a:chOff x="5282134" y="3423227"/>
                  <a:chExt cx="279327" cy="72611"/>
                </a:xfrm>
              </p:grpSpPr>
              <p:grpSp>
                <p:nvGrpSpPr>
                  <p:cNvPr id="204" name="그룹 203"/>
                  <p:cNvGrpSpPr/>
                  <p:nvPr/>
                </p:nvGrpSpPr>
                <p:grpSpPr>
                  <a:xfrm>
                    <a:off x="5442928" y="3423457"/>
                    <a:ext cx="118533" cy="70391"/>
                    <a:chOff x="5442928" y="3423457"/>
                    <a:chExt cx="118533" cy="70391"/>
                  </a:xfrm>
                </p:grpSpPr>
                <p:grpSp>
                  <p:nvGrpSpPr>
                    <p:cNvPr id="203" name="그룹 202"/>
                    <p:cNvGrpSpPr/>
                    <p:nvPr/>
                  </p:nvGrpSpPr>
                  <p:grpSpPr>
                    <a:xfrm>
                      <a:off x="5494873" y="3423457"/>
                      <a:ext cx="66588" cy="44324"/>
                      <a:chOff x="5494873" y="3423457"/>
                      <a:chExt cx="66588" cy="44324"/>
                    </a:xfrm>
                  </p:grpSpPr>
                  <p:cxnSp>
                    <p:nvCxnSpPr>
                      <p:cNvPr id="413" name="직선 연결선 412"/>
                      <p:cNvCxnSpPr/>
                      <p:nvPr/>
                    </p:nvCxnSpPr>
                    <p:spPr>
                      <a:xfrm flipH="1" flipV="1">
                        <a:off x="5528008" y="3424143"/>
                        <a:ext cx="33453" cy="3977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17" name="직선 연결선 416"/>
                      <p:cNvCxnSpPr/>
                      <p:nvPr/>
                    </p:nvCxnSpPr>
                    <p:spPr>
                      <a:xfrm flipV="1">
                        <a:off x="5494873" y="3423457"/>
                        <a:ext cx="34516" cy="4432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grpSp>
                  <p:nvGrpSpPr>
                    <p:cNvPr id="421" name="그룹 420"/>
                    <p:cNvGrpSpPr/>
                    <p:nvPr/>
                  </p:nvGrpSpPr>
                  <p:grpSpPr>
                    <a:xfrm rot="10800000">
                      <a:off x="5442928" y="3449524"/>
                      <a:ext cx="66588" cy="44324"/>
                      <a:chOff x="5494873" y="3423457"/>
                      <a:chExt cx="66588" cy="44324"/>
                    </a:xfrm>
                  </p:grpSpPr>
                  <p:cxnSp>
                    <p:nvCxnSpPr>
                      <p:cNvPr id="422" name="직선 연결선 421"/>
                      <p:cNvCxnSpPr/>
                      <p:nvPr/>
                    </p:nvCxnSpPr>
                    <p:spPr>
                      <a:xfrm flipH="1" flipV="1">
                        <a:off x="5528008" y="3424143"/>
                        <a:ext cx="33453" cy="3977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23" name="직선 연결선 422"/>
                      <p:cNvCxnSpPr/>
                      <p:nvPr/>
                    </p:nvCxnSpPr>
                    <p:spPr>
                      <a:xfrm flipV="1">
                        <a:off x="5494873" y="3423457"/>
                        <a:ext cx="34516" cy="4432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grpSp>
              <p:grpSp>
                <p:nvGrpSpPr>
                  <p:cNvPr id="426" name="그룹 425"/>
                  <p:cNvGrpSpPr/>
                  <p:nvPr/>
                </p:nvGrpSpPr>
                <p:grpSpPr>
                  <a:xfrm>
                    <a:off x="5390149" y="3425447"/>
                    <a:ext cx="66588" cy="44324"/>
                    <a:chOff x="5494873" y="3423457"/>
                    <a:chExt cx="66588" cy="44324"/>
                  </a:xfrm>
                </p:grpSpPr>
                <p:cxnSp>
                  <p:nvCxnSpPr>
                    <p:cNvPr id="430" name="직선 연결선 429"/>
                    <p:cNvCxnSpPr/>
                    <p:nvPr/>
                  </p:nvCxnSpPr>
                  <p:spPr>
                    <a:xfrm flipH="1" flipV="1">
                      <a:off x="5528008" y="3424143"/>
                      <a:ext cx="33453" cy="3977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31" name="직선 연결선 430"/>
                    <p:cNvCxnSpPr/>
                    <p:nvPr/>
                  </p:nvCxnSpPr>
                  <p:spPr>
                    <a:xfrm flipV="1">
                      <a:off x="5494873" y="3423457"/>
                      <a:ext cx="34516" cy="4432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grpSp>
                <p:nvGrpSpPr>
                  <p:cNvPr id="427" name="그룹 426"/>
                  <p:cNvGrpSpPr/>
                  <p:nvPr/>
                </p:nvGrpSpPr>
                <p:grpSpPr>
                  <a:xfrm rot="10800000">
                    <a:off x="5340585" y="3451514"/>
                    <a:ext cx="66588" cy="44324"/>
                    <a:chOff x="5494873" y="3423457"/>
                    <a:chExt cx="66588" cy="44324"/>
                  </a:xfrm>
                </p:grpSpPr>
                <p:cxnSp>
                  <p:nvCxnSpPr>
                    <p:cNvPr id="428" name="직선 연결선 427"/>
                    <p:cNvCxnSpPr/>
                    <p:nvPr/>
                  </p:nvCxnSpPr>
                  <p:spPr>
                    <a:xfrm flipH="1" flipV="1">
                      <a:off x="5528008" y="3424143"/>
                      <a:ext cx="33453" cy="3977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29" name="직선 연결선 428"/>
                    <p:cNvCxnSpPr/>
                    <p:nvPr/>
                  </p:nvCxnSpPr>
                  <p:spPr>
                    <a:xfrm flipV="1">
                      <a:off x="5494873" y="3423457"/>
                      <a:ext cx="34516" cy="4432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grpSp>
                <p:nvGrpSpPr>
                  <p:cNvPr id="434" name="그룹 433"/>
                  <p:cNvGrpSpPr/>
                  <p:nvPr/>
                </p:nvGrpSpPr>
                <p:grpSpPr>
                  <a:xfrm>
                    <a:off x="5282134" y="3423227"/>
                    <a:ext cx="66588" cy="44324"/>
                    <a:chOff x="5494873" y="3423457"/>
                    <a:chExt cx="66588" cy="44324"/>
                  </a:xfrm>
                </p:grpSpPr>
                <p:cxnSp>
                  <p:nvCxnSpPr>
                    <p:cNvPr id="435" name="직선 연결선 434"/>
                    <p:cNvCxnSpPr/>
                    <p:nvPr/>
                  </p:nvCxnSpPr>
                  <p:spPr>
                    <a:xfrm flipH="1" flipV="1">
                      <a:off x="5528008" y="3424143"/>
                      <a:ext cx="33453" cy="3977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36" name="직선 연결선 435"/>
                    <p:cNvCxnSpPr/>
                    <p:nvPr/>
                  </p:nvCxnSpPr>
                  <p:spPr>
                    <a:xfrm flipV="1">
                      <a:off x="5494873" y="3423457"/>
                      <a:ext cx="34516" cy="4432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grpSp>
            <p:cxnSp>
              <p:nvCxnSpPr>
                <p:cNvPr id="438" name="직선 연결선 437"/>
                <p:cNvCxnSpPr/>
                <p:nvPr/>
              </p:nvCxnSpPr>
              <p:spPr>
                <a:xfrm>
                  <a:off x="4932040" y="2276872"/>
                  <a:ext cx="0" cy="1512168"/>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48" name="직선 연결선 447"/>
                <p:cNvCxnSpPr/>
                <p:nvPr/>
              </p:nvCxnSpPr>
              <p:spPr>
                <a:xfrm flipH="1">
                  <a:off x="5552990" y="2277060"/>
                  <a:ext cx="3267482"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49" name="직선 연결선 448"/>
                <p:cNvCxnSpPr/>
                <p:nvPr/>
              </p:nvCxnSpPr>
              <p:spPr>
                <a:xfrm flipH="1">
                  <a:off x="4926721" y="2280005"/>
                  <a:ext cx="353228"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nvGrpSpPr>
                <p:cNvPr id="450" name="그룹 449"/>
                <p:cNvGrpSpPr/>
                <p:nvPr/>
              </p:nvGrpSpPr>
              <p:grpSpPr>
                <a:xfrm>
                  <a:off x="5276815" y="2238061"/>
                  <a:ext cx="279327" cy="72611"/>
                  <a:chOff x="5282134" y="3423227"/>
                  <a:chExt cx="279327" cy="72611"/>
                </a:xfrm>
              </p:grpSpPr>
              <p:grpSp>
                <p:nvGrpSpPr>
                  <p:cNvPr id="451" name="그룹 450"/>
                  <p:cNvGrpSpPr/>
                  <p:nvPr/>
                </p:nvGrpSpPr>
                <p:grpSpPr>
                  <a:xfrm>
                    <a:off x="5442928" y="3423457"/>
                    <a:ext cx="118533" cy="70391"/>
                    <a:chOff x="5442928" y="3423457"/>
                    <a:chExt cx="118533" cy="70391"/>
                  </a:xfrm>
                </p:grpSpPr>
                <p:grpSp>
                  <p:nvGrpSpPr>
                    <p:cNvPr id="461" name="그룹 460"/>
                    <p:cNvGrpSpPr/>
                    <p:nvPr/>
                  </p:nvGrpSpPr>
                  <p:grpSpPr>
                    <a:xfrm>
                      <a:off x="5494873" y="3423457"/>
                      <a:ext cx="66588" cy="44324"/>
                      <a:chOff x="5494873" y="3423457"/>
                      <a:chExt cx="66588" cy="44324"/>
                    </a:xfrm>
                  </p:grpSpPr>
                  <p:cxnSp>
                    <p:nvCxnSpPr>
                      <p:cNvPr id="465" name="직선 연결선 464"/>
                      <p:cNvCxnSpPr/>
                      <p:nvPr/>
                    </p:nvCxnSpPr>
                    <p:spPr>
                      <a:xfrm flipH="1" flipV="1">
                        <a:off x="5528008" y="3424143"/>
                        <a:ext cx="33453" cy="3977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66" name="직선 연결선 465"/>
                      <p:cNvCxnSpPr/>
                      <p:nvPr/>
                    </p:nvCxnSpPr>
                    <p:spPr>
                      <a:xfrm flipV="1">
                        <a:off x="5494873" y="3423457"/>
                        <a:ext cx="34516" cy="4432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grpSp>
                  <p:nvGrpSpPr>
                    <p:cNvPr id="462" name="그룹 461"/>
                    <p:cNvGrpSpPr/>
                    <p:nvPr/>
                  </p:nvGrpSpPr>
                  <p:grpSpPr>
                    <a:xfrm rot="10800000">
                      <a:off x="5442928" y="3449524"/>
                      <a:ext cx="66588" cy="44324"/>
                      <a:chOff x="5494873" y="3423457"/>
                      <a:chExt cx="66588" cy="44324"/>
                    </a:xfrm>
                  </p:grpSpPr>
                  <p:cxnSp>
                    <p:nvCxnSpPr>
                      <p:cNvPr id="463" name="직선 연결선 462"/>
                      <p:cNvCxnSpPr/>
                      <p:nvPr/>
                    </p:nvCxnSpPr>
                    <p:spPr>
                      <a:xfrm flipH="1" flipV="1">
                        <a:off x="5528008" y="3424143"/>
                        <a:ext cx="33453" cy="3977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64" name="직선 연결선 463"/>
                      <p:cNvCxnSpPr/>
                      <p:nvPr/>
                    </p:nvCxnSpPr>
                    <p:spPr>
                      <a:xfrm flipV="1">
                        <a:off x="5494873" y="3423457"/>
                        <a:ext cx="34516" cy="4432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grpSp>
              <p:grpSp>
                <p:nvGrpSpPr>
                  <p:cNvPr id="452" name="그룹 451"/>
                  <p:cNvGrpSpPr/>
                  <p:nvPr/>
                </p:nvGrpSpPr>
                <p:grpSpPr>
                  <a:xfrm>
                    <a:off x="5390149" y="3425447"/>
                    <a:ext cx="66588" cy="44324"/>
                    <a:chOff x="5494873" y="3423457"/>
                    <a:chExt cx="66588" cy="44324"/>
                  </a:xfrm>
                </p:grpSpPr>
                <p:cxnSp>
                  <p:nvCxnSpPr>
                    <p:cNvPr id="459" name="직선 연결선 458"/>
                    <p:cNvCxnSpPr/>
                    <p:nvPr/>
                  </p:nvCxnSpPr>
                  <p:spPr>
                    <a:xfrm flipH="1" flipV="1">
                      <a:off x="5528008" y="3424143"/>
                      <a:ext cx="33453" cy="3977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60" name="직선 연결선 459"/>
                    <p:cNvCxnSpPr/>
                    <p:nvPr/>
                  </p:nvCxnSpPr>
                  <p:spPr>
                    <a:xfrm flipV="1">
                      <a:off x="5494873" y="3423457"/>
                      <a:ext cx="34516" cy="4432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grpSp>
                <p:nvGrpSpPr>
                  <p:cNvPr id="453" name="그룹 452"/>
                  <p:cNvGrpSpPr/>
                  <p:nvPr/>
                </p:nvGrpSpPr>
                <p:grpSpPr>
                  <a:xfrm rot="10800000">
                    <a:off x="5340585" y="3451514"/>
                    <a:ext cx="66588" cy="44324"/>
                    <a:chOff x="5494873" y="3423457"/>
                    <a:chExt cx="66588" cy="44324"/>
                  </a:xfrm>
                </p:grpSpPr>
                <p:cxnSp>
                  <p:nvCxnSpPr>
                    <p:cNvPr id="457" name="직선 연결선 456"/>
                    <p:cNvCxnSpPr/>
                    <p:nvPr/>
                  </p:nvCxnSpPr>
                  <p:spPr>
                    <a:xfrm flipH="1" flipV="1">
                      <a:off x="5528008" y="3424143"/>
                      <a:ext cx="33453" cy="3977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58" name="직선 연결선 457"/>
                    <p:cNvCxnSpPr/>
                    <p:nvPr/>
                  </p:nvCxnSpPr>
                  <p:spPr>
                    <a:xfrm flipV="1">
                      <a:off x="5494873" y="3423457"/>
                      <a:ext cx="34516" cy="4432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grpSp>
                <p:nvGrpSpPr>
                  <p:cNvPr id="454" name="그룹 453"/>
                  <p:cNvGrpSpPr/>
                  <p:nvPr/>
                </p:nvGrpSpPr>
                <p:grpSpPr>
                  <a:xfrm>
                    <a:off x="5282134" y="3423227"/>
                    <a:ext cx="66588" cy="44324"/>
                    <a:chOff x="5494873" y="3423457"/>
                    <a:chExt cx="66588" cy="44324"/>
                  </a:xfrm>
                </p:grpSpPr>
                <p:cxnSp>
                  <p:nvCxnSpPr>
                    <p:cNvPr id="455" name="직선 연결선 454"/>
                    <p:cNvCxnSpPr/>
                    <p:nvPr/>
                  </p:nvCxnSpPr>
                  <p:spPr>
                    <a:xfrm flipH="1" flipV="1">
                      <a:off x="5528008" y="3424143"/>
                      <a:ext cx="33453" cy="3977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56" name="직선 연결선 455"/>
                    <p:cNvCxnSpPr/>
                    <p:nvPr/>
                  </p:nvCxnSpPr>
                  <p:spPr>
                    <a:xfrm flipV="1">
                      <a:off x="5494873" y="3423457"/>
                      <a:ext cx="34516" cy="4432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grpSp>
            <p:cxnSp>
              <p:nvCxnSpPr>
                <p:cNvPr id="391" name="직선 연결선 390"/>
                <p:cNvCxnSpPr/>
                <p:nvPr/>
              </p:nvCxnSpPr>
              <p:spPr bwMode="auto">
                <a:xfrm>
                  <a:off x="8820472" y="2277462"/>
                  <a:ext cx="0" cy="1215701"/>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4" name="직선 연결선 473"/>
                <p:cNvCxnSpPr/>
                <p:nvPr/>
              </p:nvCxnSpPr>
              <p:spPr>
                <a:xfrm flipH="1">
                  <a:off x="8289728" y="3256378"/>
                  <a:ext cx="530744" cy="0"/>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476" name="직선 연결선 475"/>
                <p:cNvCxnSpPr/>
                <p:nvPr/>
              </p:nvCxnSpPr>
              <p:spPr>
                <a:xfrm flipH="1">
                  <a:off x="6017407" y="3681028"/>
                  <a:ext cx="2269939"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77" name="직선 연결선 476"/>
                <p:cNvCxnSpPr/>
                <p:nvPr/>
              </p:nvCxnSpPr>
              <p:spPr>
                <a:xfrm>
                  <a:off x="6022169" y="3545965"/>
                  <a:ext cx="0" cy="135063"/>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80" name="직선 연결선 479"/>
                <p:cNvCxnSpPr/>
                <p:nvPr/>
              </p:nvCxnSpPr>
              <p:spPr>
                <a:xfrm>
                  <a:off x="7133635" y="3545965"/>
                  <a:ext cx="0" cy="135063"/>
                </a:xfrm>
                <a:prstGeom prst="line">
                  <a:avLst/>
                </a:prstGeom>
                <a:ln w="9525">
                  <a:solidFill>
                    <a:schemeClr val="tx1"/>
                  </a:solidFill>
                  <a:headEnd type="none" w="sm" len="sm"/>
                  <a:tailEnd type="oval" w="sm" len="sm"/>
                </a:ln>
              </p:spPr>
              <p:style>
                <a:lnRef idx="3">
                  <a:schemeClr val="dk1"/>
                </a:lnRef>
                <a:fillRef idx="0">
                  <a:schemeClr val="dk1"/>
                </a:fillRef>
                <a:effectRef idx="2">
                  <a:schemeClr val="dk1"/>
                </a:effectRef>
                <a:fontRef idx="minor">
                  <a:schemeClr val="tx1"/>
                </a:fontRef>
              </p:style>
            </p:cxnSp>
            <p:cxnSp>
              <p:nvCxnSpPr>
                <p:cNvPr id="481" name="직선 연결선 480"/>
                <p:cNvCxnSpPr/>
                <p:nvPr/>
              </p:nvCxnSpPr>
              <p:spPr>
                <a:xfrm>
                  <a:off x="8287346" y="3557017"/>
                  <a:ext cx="0" cy="12792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sp>
              <p:nvSpPr>
                <p:cNvPr id="486" name="오른쪽 화살표 485"/>
                <p:cNvSpPr/>
                <p:nvPr/>
              </p:nvSpPr>
              <p:spPr>
                <a:xfrm rot="16200000">
                  <a:off x="8698531" y="3548012"/>
                  <a:ext cx="239758" cy="101805"/>
                </a:xfrm>
                <a:prstGeom prst="rightArrow">
                  <a:avLst>
                    <a:gd name="adj1" fmla="val 100000"/>
                    <a:gd name="adj2" fmla="val 50000"/>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ko-KR" altLang="en-US"/>
                </a:p>
              </p:txBody>
            </p:sp>
          </p:grpSp>
          <p:sp>
            <p:nvSpPr>
              <p:cNvPr id="419" name="TextBox 418"/>
              <p:cNvSpPr txBox="1"/>
              <p:nvPr/>
            </p:nvSpPr>
            <p:spPr>
              <a:xfrm>
                <a:off x="2654756" y="4715706"/>
                <a:ext cx="809837" cy="307777"/>
              </a:xfrm>
              <a:prstGeom prst="rect">
                <a:avLst/>
              </a:prstGeom>
              <a:noFill/>
            </p:spPr>
            <p:txBody>
              <a:bodyPr wrap="none" rtlCol="0">
                <a:spAutoFit/>
              </a:bodyPr>
              <a:lstStyle/>
              <a:p>
                <a:r>
                  <a:rPr lang="en-US" altLang="ko-KR" sz="1400" b="0" dirty="0" smtClean="0">
                    <a:solidFill>
                      <a:schemeClr val="tx2">
                        <a:lumMod val="75000"/>
                      </a:schemeClr>
                    </a:solidFill>
                  </a:rPr>
                  <a:t>nTFT_1</a:t>
                </a:r>
                <a:endParaRPr lang="ko-KR" altLang="en-US" sz="1400" b="0" dirty="0">
                  <a:solidFill>
                    <a:schemeClr val="tx2">
                      <a:lumMod val="75000"/>
                    </a:schemeClr>
                  </a:solidFill>
                </a:endParaRPr>
              </a:p>
            </p:txBody>
          </p:sp>
          <p:sp>
            <p:nvSpPr>
              <p:cNvPr id="499" name="TextBox 498"/>
              <p:cNvSpPr txBox="1"/>
              <p:nvPr/>
            </p:nvSpPr>
            <p:spPr>
              <a:xfrm>
                <a:off x="3703949" y="3839761"/>
                <a:ext cx="691215" cy="307777"/>
              </a:xfrm>
              <a:prstGeom prst="rect">
                <a:avLst/>
              </a:prstGeom>
              <a:noFill/>
            </p:spPr>
            <p:txBody>
              <a:bodyPr wrap="none" rtlCol="0">
                <a:spAutoFit/>
              </a:bodyPr>
              <a:lstStyle/>
              <a:p>
                <a:r>
                  <a:rPr lang="en-US" altLang="ko-KR" sz="1400" b="0" dirty="0" smtClean="0">
                    <a:solidFill>
                      <a:srgbClr val="00B0F0"/>
                    </a:solidFill>
                  </a:rPr>
                  <a:t>0.6 pF</a:t>
                </a:r>
                <a:endParaRPr lang="ko-KR" altLang="en-US" sz="1400" b="0" dirty="0">
                  <a:solidFill>
                    <a:srgbClr val="00B0F0"/>
                  </a:solidFill>
                </a:endParaRPr>
              </a:p>
            </p:txBody>
          </p:sp>
          <p:cxnSp>
            <p:nvCxnSpPr>
              <p:cNvPr id="424" name="직선 화살표 연결선 423"/>
              <p:cNvCxnSpPr>
                <a:stCxn id="499" idx="1"/>
                <a:endCxn id="443" idx="0"/>
              </p:cNvCxnSpPr>
              <p:nvPr/>
            </p:nvCxnSpPr>
            <p:spPr bwMode="auto">
              <a:xfrm flipH="1">
                <a:off x="3503415" y="3993650"/>
                <a:ext cx="200534" cy="1169587"/>
              </a:xfrm>
              <a:prstGeom prst="straightConnector1">
                <a:avLst/>
              </a:prstGeom>
              <a:solidFill>
                <a:schemeClr val="accent1"/>
              </a:solidFill>
              <a:ln w="9525"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08" name="타원 507"/>
              <p:cNvSpPr/>
              <p:nvPr/>
            </p:nvSpPr>
            <p:spPr bwMode="auto">
              <a:xfrm>
                <a:off x="2758345" y="4173325"/>
                <a:ext cx="543618" cy="543618"/>
              </a:xfrm>
              <a:prstGeom prst="ellipse">
                <a:avLst/>
              </a:prstGeom>
              <a:noFill/>
              <a:ln w="9525" cap="flat" cmpd="sng" algn="ctr">
                <a:solidFill>
                  <a:srgbClr val="FFFF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10" name="타원 509"/>
              <p:cNvSpPr/>
              <p:nvPr/>
            </p:nvSpPr>
            <p:spPr bwMode="auto">
              <a:xfrm>
                <a:off x="3794411" y="4743008"/>
                <a:ext cx="543618" cy="543618"/>
              </a:xfrm>
              <a:prstGeom prst="ellipse">
                <a:avLst/>
              </a:prstGeom>
              <a:noFill/>
              <a:ln w="9525" cap="flat" cmpd="sng" algn="ctr">
                <a:solidFill>
                  <a:srgbClr val="FFFF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11" name="TextBox 510"/>
              <p:cNvSpPr txBox="1"/>
              <p:nvPr/>
            </p:nvSpPr>
            <p:spPr>
              <a:xfrm>
                <a:off x="3690155" y="4453371"/>
                <a:ext cx="809837" cy="307777"/>
              </a:xfrm>
              <a:prstGeom prst="rect">
                <a:avLst/>
              </a:prstGeom>
              <a:noFill/>
            </p:spPr>
            <p:txBody>
              <a:bodyPr wrap="none" rtlCol="0">
                <a:spAutoFit/>
              </a:bodyPr>
              <a:lstStyle/>
              <a:p>
                <a:r>
                  <a:rPr lang="en-US" altLang="ko-KR" sz="1400" b="0" dirty="0" smtClean="0">
                    <a:solidFill>
                      <a:schemeClr val="tx2">
                        <a:lumMod val="75000"/>
                      </a:schemeClr>
                    </a:solidFill>
                  </a:rPr>
                  <a:t>nTFT_2</a:t>
                </a:r>
                <a:endParaRPr lang="ko-KR" altLang="en-US" sz="1400" b="0" dirty="0">
                  <a:solidFill>
                    <a:schemeClr val="tx2">
                      <a:lumMod val="75000"/>
                    </a:schemeClr>
                  </a:solidFill>
                </a:endParaRPr>
              </a:p>
            </p:txBody>
          </p:sp>
          <p:sp>
            <p:nvSpPr>
              <p:cNvPr id="512" name="TextBox 511"/>
              <p:cNvSpPr txBox="1"/>
              <p:nvPr/>
            </p:nvSpPr>
            <p:spPr>
              <a:xfrm>
                <a:off x="4266032" y="5682766"/>
                <a:ext cx="809837" cy="307777"/>
              </a:xfrm>
              <a:prstGeom prst="rect">
                <a:avLst/>
              </a:prstGeom>
              <a:noFill/>
            </p:spPr>
            <p:txBody>
              <a:bodyPr wrap="none" rtlCol="0">
                <a:spAutoFit/>
              </a:bodyPr>
              <a:lstStyle/>
              <a:p>
                <a:r>
                  <a:rPr lang="en-US" altLang="ko-KR" sz="1400" b="0" dirty="0" smtClean="0">
                    <a:solidFill>
                      <a:schemeClr val="tx2">
                        <a:lumMod val="75000"/>
                      </a:schemeClr>
                    </a:solidFill>
                  </a:rPr>
                  <a:t>nTFT_3</a:t>
                </a:r>
                <a:endParaRPr lang="ko-KR" altLang="en-US" sz="1400" b="0" dirty="0">
                  <a:solidFill>
                    <a:schemeClr val="tx2">
                      <a:lumMod val="75000"/>
                    </a:schemeClr>
                  </a:solidFill>
                </a:endParaRPr>
              </a:p>
            </p:txBody>
          </p:sp>
          <p:sp>
            <p:nvSpPr>
              <p:cNvPr id="513" name="타원 512"/>
              <p:cNvSpPr/>
              <p:nvPr/>
            </p:nvSpPr>
            <p:spPr bwMode="auto">
              <a:xfrm>
                <a:off x="3779912" y="5412730"/>
                <a:ext cx="543618" cy="543618"/>
              </a:xfrm>
              <a:prstGeom prst="ellipse">
                <a:avLst/>
              </a:prstGeom>
              <a:noFill/>
              <a:ln w="9525" cap="flat" cmpd="sng" algn="ctr">
                <a:solidFill>
                  <a:srgbClr val="FFFF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443" name="타원 442"/>
              <p:cNvSpPr/>
              <p:nvPr/>
            </p:nvSpPr>
            <p:spPr bwMode="auto">
              <a:xfrm>
                <a:off x="3317824" y="5163237"/>
                <a:ext cx="371181" cy="371181"/>
              </a:xfrm>
              <a:prstGeom prst="ellipse">
                <a:avLst/>
              </a:prstGeom>
              <a:noFill/>
              <a:ln w="9525" cap="flat" cmpd="sng" algn="ctr">
                <a:solidFill>
                  <a:srgbClr val="00B0F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468" name="타원 467"/>
              <p:cNvSpPr/>
              <p:nvPr/>
            </p:nvSpPr>
            <p:spPr bwMode="auto">
              <a:xfrm>
                <a:off x="2960415" y="5563437"/>
                <a:ext cx="685930" cy="251360"/>
              </a:xfrm>
              <a:prstGeom prst="ellipse">
                <a:avLst/>
              </a:prstGeom>
              <a:noFill/>
              <a:ln w="9525"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469" name="TextBox 468"/>
              <p:cNvSpPr txBox="1"/>
              <p:nvPr/>
            </p:nvSpPr>
            <p:spPr>
              <a:xfrm>
                <a:off x="2917315" y="5789706"/>
                <a:ext cx="760144" cy="307777"/>
              </a:xfrm>
              <a:prstGeom prst="rect">
                <a:avLst/>
              </a:prstGeom>
              <a:noFill/>
            </p:spPr>
            <p:txBody>
              <a:bodyPr wrap="none" rtlCol="0">
                <a:spAutoFit/>
              </a:bodyPr>
              <a:lstStyle/>
              <a:p>
                <a:r>
                  <a:rPr lang="en-US" altLang="ko-KR" sz="1400" b="0" dirty="0" smtClean="0">
                    <a:solidFill>
                      <a:srgbClr val="C00000"/>
                    </a:solidFill>
                  </a:rPr>
                  <a:t>100 k</a:t>
                </a:r>
                <a:r>
                  <a:rPr lang="el-GR" altLang="ko-KR" sz="1400" b="0" dirty="0" smtClean="0">
                    <a:solidFill>
                      <a:srgbClr val="C00000"/>
                    </a:solidFill>
                  </a:rPr>
                  <a:t>Ω</a:t>
                </a:r>
                <a:endParaRPr lang="ko-KR" altLang="en-US" sz="1400" b="0" dirty="0">
                  <a:solidFill>
                    <a:srgbClr val="C00000"/>
                  </a:solidFill>
                </a:endParaRPr>
              </a:p>
            </p:txBody>
          </p:sp>
          <p:sp>
            <p:nvSpPr>
              <p:cNvPr id="524" name="TextBox 523"/>
              <p:cNvSpPr txBox="1"/>
              <p:nvPr/>
            </p:nvSpPr>
            <p:spPr>
              <a:xfrm>
                <a:off x="4813476" y="6128551"/>
                <a:ext cx="727571" cy="307777"/>
              </a:xfrm>
              <a:prstGeom prst="rect">
                <a:avLst/>
              </a:prstGeom>
              <a:noFill/>
            </p:spPr>
            <p:txBody>
              <a:bodyPr wrap="none" rtlCol="0">
                <a:spAutoFit/>
              </a:bodyPr>
              <a:lstStyle/>
              <a:p>
                <a:r>
                  <a:rPr lang="en-US" altLang="ko-KR" sz="1400" b="0" dirty="0" smtClean="0">
                    <a:solidFill>
                      <a:srgbClr val="00B0F0"/>
                    </a:solidFill>
                  </a:rPr>
                  <a:t>110 </a:t>
                </a:r>
                <a:r>
                  <a:rPr lang="en-US" altLang="ko-KR" sz="1400" b="0" dirty="0" err="1" smtClean="0">
                    <a:solidFill>
                      <a:srgbClr val="00B0F0"/>
                    </a:solidFill>
                  </a:rPr>
                  <a:t>nF</a:t>
                </a:r>
                <a:endParaRPr lang="ko-KR" altLang="en-US" sz="1400" b="0" dirty="0">
                  <a:solidFill>
                    <a:srgbClr val="00B0F0"/>
                  </a:solidFill>
                </a:endParaRPr>
              </a:p>
            </p:txBody>
          </p:sp>
          <p:cxnSp>
            <p:nvCxnSpPr>
              <p:cNvPr id="525" name="직선 화살표 연결선 524"/>
              <p:cNvCxnSpPr>
                <a:stCxn id="524" idx="1"/>
                <a:endCxn id="526" idx="6"/>
              </p:cNvCxnSpPr>
              <p:nvPr/>
            </p:nvCxnSpPr>
            <p:spPr bwMode="auto">
              <a:xfrm flipH="1" flipV="1">
                <a:off x="4109623" y="6168860"/>
                <a:ext cx="703853" cy="113580"/>
              </a:xfrm>
              <a:prstGeom prst="straightConnector1">
                <a:avLst/>
              </a:prstGeom>
              <a:solidFill>
                <a:schemeClr val="accent1"/>
              </a:solidFill>
              <a:ln w="9525"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26" name="타원 525"/>
              <p:cNvSpPr/>
              <p:nvPr/>
            </p:nvSpPr>
            <p:spPr bwMode="auto">
              <a:xfrm>
                <a:off x="3738442" y="5983269"/>
                <a:ext cx="371181" cy="371181"/>
              </a:xfrm>
              <a:prstGeom prst="ellipse">
                <a:avLst/>
              </a:prstGeom>
              <a:noFill/>
              <a:ln w="9525" cap="flat" cmpd="sng" algn="ctr">
                <a:solidFill>
                  <a:srgbClr val="00B0F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28" name="타원 527"/>
              <p:cNvSpPr/>
              <p:nvPr/>
            </p:nvSpPr>
            <p:spPr bwMode="auto">
              <a:xfrm>
                <a:off x="2949966" y="3702460"/>
                <a:ext cx="685930" cy="251360"/>
              </a:xfrm>
              <a:prstGeom prst="ellipse">
                <a:avLst/>
              </a:prstGeom>
              <a:noFill/>
              <a:ln w="9525"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29" name="TextBox 528"/>
              <p:cNvSpPr txBox="1"/>
              <p:nvPr/>
            </p:nvSpPr>
            <p:spPr>
              <a:xfrm>
                <a:off x="2992804" y="3876534"/>
                <a:ext cx="620683" cy="307777"/>
              </a:xfrm>
              <a:prstGeom prst="rect">
                <a:avLst/>
              </a:prstGeom>
              <a:noFill/>
            </p:spPr>
            <p:txBody>
              <a:bodyPr wrap="none" rtlCol="0">
                <a:spAutoFit/>
              </a:bodyPr>
              <a:lstStyle/>
              <a:p>
                <a:r>
                  <a:rPr lang="en-US" altLang="ko-KR" sz="1400" b="0" dirty="0" smtClean="0">
                    <a:solidFill>
                      <a:srgbClr val="C00000"/>
                    </a:solidFill>
                  </a:rPr>
                  <a:t>1 M</a:t>
                </a:r>
                <a:r>
                  <a:rPr lang="el-GR" altLang="ko-KR" sz="1400" b="0" dirty="0" smtClean="0">
                    <a:solidFill>
                      <a:srgbClr val="C00000"/>
                    </a:solidFill>
                  </a:rPr>
                  <a:t>Ω</a:t>
                </a:r>
                <a:endParaRPr lang="ko-KR" altLang="en-US" sz="1400" b="0" dirty="0">
                  <a:solidFill>
                    <a:srgbClr val="C00000"/>
                  </a:solidFill>
                </a:endParaRPr>
              </a:p>
            </p:txBody>
          </p:sp>
        </p:grpSp>
        <p:sp>
          <p:nvSpPr>
            <p:cNvPr id="267" name="TextBox 266"/>
            <p:cNvSpPr txBox="1"/>
            <p:nvPr/>
          </p:nvSpPr>
          <p:spPr>
            <a:xfrm>
              <a:off x="7977160" y="4215885"/>
              <a:ext cx="475716" cy="307777"/>
            </a:xfrm>
            <a:prstGeom prst="rect">
              <a:avLst/>
            </a:prstGeom>
            <a:noFill/>
            <a:ln w="9525">
              <a:noFill/>
            </a:ln>
          </p:spPr>
          <p:txBody>
            <a:bodyPr wrap="square" rtlCol="0">
              <a:spAutoFit/>
            </a:bodyPr>
            <a:lstStyle/>
            <a:p>
              <a:r>
                <a:rPr lang="en-US" altLang="ko-KR" sz="1400" dirty="0" smtClean="0"/>
                <a:t>Vin</a:t>
              </a:r>
              <a:endParaRPr lang="ko-KR" altLang="en-US" sz="1400" b="1" dirty="0"/>
            </a:p>
          </p:txBody>
        </p:sp>
        <p:sp>
          <p:nvSpPr>
            <p:cNvPr id="268" name="TextBox 267"/>
            <p:cNvSpPr txBox="1"/>
            <p:nvPr/>
          </p:nvSpPr>
          <p:spPr>
            <a:xfrm>
              <a:off x="8215018" y="6054810"/>
              <a:ext cx="653843" cy="307777"/>
            </a:xfrm>
            <a:prstGeom prst="rect">
              <a:avLst/>
            </a:prstGeom>
            <a:noFill/>
            <a:ln w="9525">
              <a:noFill/>
            </a:ln>
          </p:spPr>
          <p:txBody>
            <a:bodyPr wrap="square" rtlCol="0">
              <a:spAutoFit/>
            </a:bodyPr>
            <a:lstStyle/>
            <a:p>
              <a:r>
                <a:rPr lang="en-US" altLang="ko-KR" sz="1400" dirty="0" err="1" smtClean="0"/>
                <a:t>Vout</a:t>
              </a:r>
              <a:endParaRPr lang="ko-KR" altLang="en-US" sz="1400" b="1" dirty="0"/>
            </a:p>
          </p:txBody>
        </p:sp>
      </p:grpSp>
      <p:graphicFrame>
        <p:nvGraphicFramePr>
          <p:cNvPr id="302" name="표 301"/>
          <p:cNvGraphicFramePr>
            <a:graphicFrameLocks noGrp="1"/>
          </p:cNvGraphicFramePr>
          <p:nvPr>
            <p:extLst>
              <p:ext uri="{D42A27DB-BD31-4B8C-83A1-F6EECF244321}">
                <p14:modId xmlns:p14="http://schemas.microsoft.com/office/powerpoint/2010/main" val="2581120510"/>
              </p:ext>
            </p:extLst>
          </p:nvPr>
        </p:nvGraphicFramePr>
        <p:xfrm>
          <a:off x="487924" y="2874702"/>
          <a:ext cx="1676588" cy="1870068"/>
        </p:xfrm>
        <a:graphic>
          <a:graphicData uri="http://schemas.openxmlformats.org/drawingml/2006/table">
            <a:tbl>
              <a:tblPr firstRow="1" bandRow="1">
                <a:tableStyleId>{5C22544A-7EE6-4342-B048-85BDC9FD1C3A}</a:tableStyleId>
              </a:tblPr>
              <a:tblGrid>
                <a:gridCol w="838294">
                  <a:extLst>
                    <a:ext uri="{9D8B030D-6E8A-4147-A177-3AD203B41FA5}">
                      <a16:colId xmlns:a16="http://schemas.microsoft.com/office/drawing/2014/main" val="2726071046"/>
                    </a:ext>
                  </a:extLst>
                </a:gridCol>
                <a:gridCol w="838294">
                  <a:extLst>
                    <a:ext uri="{9D8B030D-6E8A-4147-A177-3AD203B41FA5}">
                      <a16:colId xmlns:a16="http://schemas.microsoft.com/office/drawing/2014/main" val="1573415199"/>
                    </a:ext>
                  </a:extLst>
                </a:gridCol>
              </a:tblGrid>
              <a:tr h="284581">
                <a:tc>
                  <a:txBody>
                    <a:bodyPr/>
                    <a:lstStyle/>
                    <a:p>
                      <a:pPr algn="ctr" latinLnBrk="1"/>
                      <a:r>
                        <a:rPr lang="en-US" altLang="ko-KR" sz="1400" dirty="0" smtClean="0"/>
                        <a:t>TFT</a:t>
                      </a:r>
                      <a:endParaRPr lang="ko-KR" altLang="en-US" sz="1400" dirty="0"/>
                    </a:p>
                  </a:txBody>
                  <a:tcPr marL="72985" marR="72985" marT="36492" marB="36492" anchor="ctr"/>
                </a:tc>
                <a:tc>
                  <a:txBody>
                    <a:bodyPr/>
                    <a:lstStyle/>
                    <a:p>
                      <a:pPr algn="ctr" latinLnBrk="1"/>
                      <a:r>
                        <a:rPr lang="en-US" altLang="ko-KR" sz="1400" dirty="0" smtClean="0"/>
                        <a:t>W / L</a:t>
                      </a:r>
                      <a:endParaRPr lang="ko-KR" altLang="en-US" sz="1400" dirty="0"/>
                    </a:p>
                  </a:txBody>
                  <a:tcPr marL="72985" marR="72985" marT="36492" marB="36492" anchor="ctr"/>
                </a:tc>
                <a:extLst>
                  <a:ext uri="{0D108BD9-81ED-4DB2-BD59-A6C34878D82A}">
                    <a16:rowId xmlns:a16="http://schemas.microsoft.com/office/drawing/2014/main" val="3315941447"/>
                  </a:ext>
                </a:extLst>
              </a:tr>
              <a:tr h="395931">
                <a:tc>
                  <a:txBody>
                    <a:bodyPr/>
                    <a:lstStyle/>
                    <a:p>
                      <a:pPr algn="ctr" latinLnBrk="1"/>
                      <a:r>
                        <a:rPr lang="en-US" altLang="ko-KR" sz="1400" dirty="0" smtClean="0"/>
                        <a:t>T1~11</a:t>
                      </a:r>
                      <a:endParaRPr lang="ko-KR" altLang="en-US" sz="1400" dirty="0"/>
                    </a:p>
                  </a:txBody>
                  <a:tcPr marL="72985" marR="72985" marT="36492" marB="36492" anchor="ctr"/>
                </a:tc>
                <a:tc>
                  <a:txBody>
                    <a:bodyPr/>
                    <a:lstStyle/>
                    <a:p>
                      <a:pPr algn="ctr" latinLnBrk="1"/>
                      <a:r>
                        <a:rPr lang="en-US" altLang="ko-KR" sz="1400" dirty="0" smtClean="0"/>
                        <a:t>3000 / 5</a:t>
                      </a:r>
                      <a:endParaRPr lang="ko-KR" altLang="en-US" sz="1400" dirty="0"/>
                    </a:p>
                  </a:txBody>
                  <a:tcPr marL="72985" marR="72985" marT="36492" marB="36492" anchor="ctr"/>
                </a:tc>
                <a:extLst>
                  <a:ext uri="{0D108BD9-81ED-4DB2-BD59-A6C34878D82A}">
                    <a16:rowId xmlns:a16="http://schemas.microsoft.com/office/drawing/2014/main" val="67104941"/>
                  </a:ext>
                </a:extLst>
              </a:tr>
              <a:tr h="395931">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400" dirty="0" smtClean="0"/>
                        <a:t>nTFT_2</a:t>
                      </a:r>
                      <a:endParaRPr lang="ko-KR" altLang="en-US" sz="1400" dirty="0" smtClean="0"/>
                    </a:p>
                  </a:txBody>
                  <a:tcPr marL="72985" marR="72985" marT="36492" marB="36492" anchor="ctr"/>
                </a:tc>
                <a:tc>
                  <a:txBody>
                    <a:bodyPr/>
                    <a:lstStyle/>
                    <a:p>
                      <a:pPr algn="ctr" latinLnBrk="1"/>
                      <a:r>
                        <a:rPr lang="en-US" altLang="ko-KR" sz="1400" dirty="0" smtClean="0"/>
                        <a:t>10</a:t>
                      </a:r>
                      <a:r>
                        <a:rPr lang="en-US" altLang="ko-KR" sz="1400" baseline="0" dirty="0" smtClean="0"/>
                        <a:t> / 10 </a:t>
                      </a:r>
                      <a:endParaRPr lang="ko-KR" altLang="en-US" sz="1400" dirty="0"/>
                    </a:p>
                  </a:txBody>
                  <a:tcPr marL="72985" marR="72985" marT="36492" marB="36492" anchor="ctr"/>
                </a:tc>
                <a:extLst>
                  <a:ext uri="{0D108BD9-81ED-4DB2-BD59-A6C34878D82A}">
                    <a16:rowId xmlns:a16="http://schemas.microsoft.com/office/drawing/2014/main" val="3281850836"/>
                  </a:ext>
                </a:extLst>
              </a:tr>
              <a:tr h="395931">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400" dirty="0" smtClean="0"/>
                        <a:t>nTFT_3</a:t>
                      </a:r>
                      <a:endParaRPr lang="ko-KR" altLang="en-US" sz="1400" dirty="0" smtClean="0"/>
                    </a:p>
                  </a:txBody>
                  <a:tcPr marL="72985" marR="72985" marT="36492" marB="36492" anchor="ctr"/>
                </a:tc>
                <a:tc>
                  <a:txBody>
                    <a:bodyPr/>
                    <a:lstStyle/>
                    <a:p>
                      <a:pPr algn="ctr" latinLnBrk="1"/>
                      <a:r>
                        <a:rPr lang="en-US" altLang="ko-KR" sz="1400" dirty="0" smtClean="0"/>
                        <a:t>10</a:t>
                      </a:r>
                      <a:r>
                        <a:rPr lang="en-US" altLang="ko-KR" sz="1400" baseline="0" dirty="0" smtClean="0"/>
                        <a:t> / 10</a:t>
                      </a:r>
                      <a:endParaRPr lang="ko-KR" altLang="en-US" sz="1400" dirty="0"/>
                    </a:p>
                  </a:txBody>
                  <a:tcPr marL="72985" marR="72985" marT="36492" marB="36492" anchor="ctr"/>
                </a:tc>
                <a:extLst>
                  <a:ext uri="{0D108BD9-81ED-4DB2-BD59-A6C34878D82A}">
                    <a16:rowId xmlns:a16="http://schemas.microsoft.com/office/drawing/2014/main" val="4115746405"/>
                  </a:ext>
                </a:extLst>
              </a:tr>
              <a:tr h="395931">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400" dirty="0" smtClean="0"/>
                        <a:t>nTFT_4</a:t>
                      </a:r>
                      <a:endParaRPr lang="ko-KR" altLang="en-US" sz="1400" dirty="0" smtClean="0"/>
                    </a:p>
                  </a:txBody>
                  <a:tcPr marL="72985" marR="72985" marT="36492" marB="36492" anchor="ctr"/>
                </a:tc>
                <a:tc>
                  <a:txBody>
                    <a:bodyPr/>
                    <a:lstStyle/>
                    <a:p>
                      <a:pPr algn="ctr" latinLnBrk="1"/>
                      <a:r>
                        <a:rPr lang="en-US" altLang="ko-KR" sz="1400" dirty="0" smtClean="0"/>
                        <a:t>80 / 10</a:t>
                      </a:r>
                      <a:endParaRPr lang="ko-KR" altLang="en-US" sz="1400" dirty="0"/>
                    </a:p>
                  </a:txBody>
                  <a:tcPr marL="72985" marR="72985" marT="36492" marB="36492" anchor="ctr"/>
                </a:tc>
                <a:extLst>
                  <a:ext uri="{0D108BD9-81ED-4DB2-BD59-A6C34878D82A}">
                    <a16:rowId xmlns:a16="http://schemas.microsoft.com/office/drawing/2014/main" val="27392869"/>
                  </a:ext>
                </a:extLst>
              </a:tr>
            </a:tbl>
          </a:graphicData>
        </a:graphic>
      </p:graphicFrame>
      <p:cxnSp>
        <p:nvCxnSpPr>
          <p:cNvPr id="303" name="직선 연결선 302"/>
          <p:cNvCxnSpPr/>
          <p:nvPr/>
        </p:nvCxnSpPr>
        <p:spPr>
          <a:xfrm>
            <a:off x="7697290" y="5644796"/>
            <a:ext cx="0" cy="322851"/>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304" name="직선 연결선 303"/>
          <p:cNvCxnSpPr/>
          <p:nvPr/>
        </p:nvCxnSpPr>
        <p:spPr>
          <a:xfrm>
            <a:off x="7584186" y="5973071"/>
            <a:ext cx="256125"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305" name="직선 연결선 304"/>
          <p:cNvCxnSpPr/>
          <p:nvPr/>
        </p:nvCxnSpPr>
        <p:spPr>
          <a:xfrm>
            <a:off x="7626122" y="6020225"/>
            <a:ext cx="181697"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306" name="직선 연결선 305"/>
          <p:cNvCxnSpPr/>
          <p:nvPr/>
        </p:nvCxnSpPr>
        <p:spPr>
          <a:xfrm>
            <a:off x="7659781" y="6067377"/>
            <a:ext cx="112042"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grpSp>
        <p:nvGrpSpPr>
          <p:cNvPr id="71" name="그룹 70"/>
          <p:cNvGrpSpPr/>
          <p:nvPr/>
        </p:nvGrpSpPr>
        <p:grpSpPr>
          <a:xfrm>
            <a:off x="2256433" y="1076695"/>
            <a:ext cx="6483064" cy="1655465"/>
            <a:chOff x="2270338" y="1496456"/>
            <a:chExt cx="6483064" cy="1655465"/>
          </a:xfrm>
        </p:grpSpPr>
        <p:sp>
          <p:nvSpPr>
            <p:cNvPr id="441" name="TextBox 440"/>
            <p:cNvSpPr txBox="1"/>
            <p:nvPr/>
          </p:nvSpPr>
          <p:spPr>
            <a:xfrm>
              <a:off x="2270338" y="1581913"/>
              <a:ext cx="757134" cy="307777"/>
            </a:xfrm>
            <a:prstGeom prst="rect">
              <a:avLst/>
            </a:prstGeom>
            <a:noFill/>
          </p:spPr>
          <p:txBody>
            <a:bodyPr wrap="square" rtlCol="0">
              <a:spAutoFit/>
            </a:bodyPr>
            <a:lstStyle/>
            <a:p>
              <a:r>
                <a:rPr lang="en-US" altLang="ko-KR" sz="1400" b="0" dirty="0" smtClean="0">
                  <a:solidFill>
                    <a:srgbClr val="000000"/>
                  </a:solidFill>
                </a:rPr>
                <a:t>1.5 V</a:t>
              </a:r>
              <a:endParaRPr lang="ko-KR" altLang="en-US" sz="1400" b="0" dirty="0">
                <a:solidFill>
                  <a:srgbClr val="000000"/>
                </a:solidFill>
              </a:endParaRPr>
            </a:p>
          </p:txBody>
        </p:sp>
        <p:grpSp>
          <p:nvGrpSpPr>
            <p:cNvPr id="3" name="그룹 2"/>
            <p:cNvGrpSpPr/>
            <p:nvPr/>
          </p:nvGrpSpPr>
          <p:grpSpPr>
            <a:xfrm>
              <a:off x="2547090" y="1496456"/>
              <a:ext cx="6043547" cy="1655465"/>
              <a:chOff x="2547090" y="1496456"/>
              <a:chExt cx="6116259" cy="1655465"/>
            </a:xfrm>
          </p:grpSpPr>
          <p:grpSp>
            <p:nvGrpSpPr>
              <p:cNvPr id="414" name="그룹 413"/>
              <p:cNvGrpSpPr/>
              <p:nvPr/>
            </p:nvGrpSpPr>
            <p:grpSpPr>
              <a:xfrm>
                <a:off x="2547090" y="1496456"/>
                <a:ext cx="6116259" cy="1655465"/>
                <a:chOff x="508607" y="2456892"/>
                <a:chExt cx="3554278" cy="962023"/>
              </a:xfrm>
            </p:grpSpPr>
            <p:cxnSp>
              <p:nvCxnSpPr>
                <p:cNvPr id="14" name="직선 연결선 13"/>
                <p:cNvCxnSpPr/>
                <p:nvPr/>
              </p:nvCxnSpPr>
              <p:spPr>
                <a:xfrm>
                  <a:off x="648966" y="2461439"/>
                  <a:ext cx="0" cy="275997"/>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nvGrpSpPr>
                <p:cNvPr id="15" name="그룹 14"/>
                <p:cNvGrpSpPr/>
                <p:nvPr/>
              </p:nvGrpSpPr>
              <p:grpSpPr>
                <a:xfrm>
                  <a:off x="573651" y="3049859"/>
                  <a:ext cx="150630" cy="63163"/>
                  <a:chOff x="377827" y="3769384"/>
                  <a:chExt cx="150630" cy="63163"/>
                </a:xfrm>
                <a:solidFill>
                  <a:schemeClr val="tx1"/>
                </a:solidFill>
              </p:grpSpPr>
              <p:cxnSp>
                <p:nvCxnSpPr>
                  <p:cNvPr id="16" name="직선 연결선 15"/>
                  <p:cNvCxnSpPr/>
                  <p:nvPr/>
                </p:nvCxnSpPr>
                <p:spPr>
                  <a:xfrm>
                    <a:off x="377827" y="3769384"/>
                    <a:ext cx="150630" cy="0"/>
                  </a:xfrm>
                  <a:prstGeom prst="line">
                    <a:avLst/>
                  </a:prstGeom>
                  <a:grp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7" name="직선 연결선 16"/>
                  <p:cNvCxnSpPr/>
                  <p:nvPr/>
                </p:nvCxnSpPr>
                <p:spPr>
                  <a:xfrm>
                    <a:off x="400150" y="3800964"/>
                    <a:ext cx="106858" cy="0"/>
                  </a:xfrm>
                  <a:prstGeom prst="line">
                    <a:avLst/>
                  </a:prstGeom>
                  <a:grp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8" name="직선 연결선 17"/>
                  <p:cNvCxnSpPr/>
                  <p:nvPr/>
                </p:nvCxnSpPr>
                <p:spPr>
                  <a:xfrm>
                    <a:off x="423221" y="3832547"/>
                    <a:ext cx="65893" cy="0"/>
                  </a:xfrm>
                  <a:prstGeom prst="line">
                    <a:avLst/>
                  </a:prstGeom>
                  <a:grpFill/>
                  <a:ln w="9525">
                    <a:solidFill>
                      <a:schemeClr val="tx1"/>
                    </a:solidFill>
                  </a:ln>
                </p:spPr>
                <p:style>
                  <a:lnRef idx="3">
                    <a:schemeClr val="dk1"/>
                  </a:lnRef>
                  <a:fillRef idx="0">
                    <a:schemeClr val="dk1"/>
                  </a:fillRef>
                  <a:effectRef idx="2">
                    <a:schemeClr val="dk1"/>
                  </a:effectRef>
                  <a:fontRef idx="minor">
                    <a:schemeClr val="tx1"/>
                  </a:fontRef>
                </p:style>
              </p:cxnSp>
            </p:grpSp>
            <p:cxnSp>
              <p:nvCxnSpPr>
                <p:cNvPr id="19" name="직선 연결선 18"/>
                <p:cNvCxnSpPr/>
                <p:nvPr/>
              </p:nvCxnSpPr>
              <p:spPr>
                <a:xfrm flipH="1">
                  <a:off x="648966" y="2466888"/>
                  <a:ext cx="205403"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0" name="직선 연결선 19"/>
                <p:cNvCxnSpPr/>
                <p:nvPr/>
              </p:nvCxnSpPr>
              <p:spPr>
                <a:xfrm>
                  <a:off x="949236" y="2469994"/>
                  <a:ext cx="0" cy="276733"/>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21" name="직선 연결선 20"/>
                <p:cNvCxnSpPr/>
                <p:nvPr/>
              </p:nvCxnSpPr>
              <p:spPr>
                <a:xfrm rot="5400000">
                  <a:off x="942970" y="2378449"/>
                  <a:ext cx="0" cy="176878"/>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2" name="직선 연결선 21"/>
                <p:cNvCxnSpPr/>
                <p:nvPr/>
              </p:nvCxnSpPr>
              <p:spPr>
                <a:xfrm rot="5400000">
                  <a:off x="1301762" y="2378449"/>
                  <a:ext cx="0" cy="176878"/>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3" name="직선 연결선 22"/>
                <p:cNvCxnSpPr/>
                <p:nvPr/>
              </p:nvCxnSpPr>
              <p:spPr>
                <a:xfrm>
                  <a:off x="1213323" y="2461439"/>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4" name="직선 연결선 23"/>
                <p:cNvCxnSpPr/>
                <p:nvPr/>
              </p:nvCxnSpPr>
              <p:spPr>
                <a:xfrm>
                  <a:off x="1031409" y="2461439"/>
                  <a:ext cx="0" cy="16974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5" name="직선 연결선 24"/>
                <p:cNvCxnSpPr/>
                <p:nvPr/>
              </p:nvCxnSpPr>
              <p:spPr>
                <a:xfrm flipH="1">
                  <a:off x="1025526" y="2631184"/>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6" name="직선 연결선 25"/>
                <p:cNvCxnSpPr/>
                <p:nvPr/>
              </p:nvCxnSpPr>
              <p:spPr>
                <a:xfrm flipH="1">
                  <a:off x="1025526" y="2660909"/>
                  <a:ext cx="198866"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7" name="직선 연결선 26"/>
                <p:cNvCxnSpPr/>
                <p:nvPr/>
              </p:nvCxnSpPr>
              <p:spPr>
                <a:xfrm rot="5400000">
                  <a:off x="1036445" y="2655531"/>
                  <a:ext cx="0" cy="176878"/>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8" name="직선 연결선 27"/>
                <p:cNvCxnSpPr/>
                <p:nvPr/>
              </p:nvCxnSpPr>
              <p:spPr>
                <a:xfrm>
                  <a:off x="1124884" y="2664160"/>
                  <a:ext cx="0" cy="7981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29" name="직선 연결선 28"/>
                <p:cNvCxnSpPr/>
                <p:nvPr/>
              </p:nvCxnSpPr>
              <p:spPr>
                <a:xfrm>
                  <a:off x="1340282" y="2469994"/>
                  <a:ext cx="0" cy="157475"/>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31" name="직선 연결선 30"/>
                <p:cNvCxnSpPr/>
                <p:nvPr/>
              </p:nvCxnSpPr>
              <p:spPr>
                <a:xfrm flipH="1">
                  <a:off x="1280010" y="2630647"/>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33" name="직선 연결선 32"/>
                <p:cNvCxnSpPr/>
                <p:nvPr/>
              </p:nvCxnSpPr>
              <p:spPr>
                <a:xfrm>
                  <a:off x="1340282" y="2653478"/>
                  <a:ext cx="0" cy="185377"/>
                </a:xfrm>
                <a:prstGeom prst="line">
                  <a:avLst/>
                </a:prstGeom>
                <a:ln w="9525">
                  <a:solidFill>
                    <a:schemeClr val="tx1"/>
                  </a:solidFill>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34" name="오른쪽 화살표 33"/>
                <p:cNvSpPr/>
                <p:nvPr/>
              </p:nvSpPr>
              <p:spPr>
                <a:xfrm rot="16200000">
                  <a:off x="1220403" y="2910657"/>
                  <a:ext cx="239758" cy="101805"/>
                </a:xfrm>
                <a:prstGeom prst="rightArrow">
                  <a:avLst>
                    <a:gd name="adj1" fmla="val 100000"/>
                    <a:gd name="adj2" fmla="val 50000"/>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ko-KR" altLang="en-US"/>
                </a:p>
              </p:txBody>
            </p:sp>
            <p:cxnSp>
              <p:nvCxnSpPr>
                <p:cNvPr id="35" name="직선 연결선 34"/>
                <p:cNvCxnSpPr/>
                <p:nvPr/>
              </p:nvCxnSpPr>
              <p:spPr>
                <a:xfrm rot="5400000">
                  <a:off x="1478640" y="2378449"/>
                  <a:ext cx="0" cy="176878"/>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6" name="직선 연결선 35"/>
                <p:cNvCxnSpPr/>
                <p:nvPr/>
              </p:nvCxnSpPr>
              <p:spPr>
                <a:xfrm>
                  <a:off x="1754876" y="2461439"/>
                  <a:ext cx="0" cy="165101"/>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7" name="직선 연결선 36"/>
                <p:cNvCxnSpPr/>
                <p:nvPr/>
              </p:nvCxnSpPr>
              <p:spPr>
                <a:xfrm>
                  <a:off x="1572962" y="2461439"/>
                  <a:ext cx="0" cy="165101"/>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8" name="직선 연결선 37"/>
                <p:cNvCxnSpPr/>
                <p:nvPr/>
              </p:nvCxnSpPr>
              <p:spPr>
                <a:xfrm flipH="1">
                  <a:off x="1567079" y="2623753"/>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39" name="직선 연결선 38"/>
                <p:cNvCxnSpPr/>
                <p:nvPr/>
              </p:nvCxnSpPr>
              <p:spPr>
                <a:xfrm flipH="1">
                  <a:off x="1567079" y="2653478"/>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0" name="직선 연결선 39"/>
                <p:cNvCxnSpPr/>
                <p:nvPr/>
              </p:nvCxnSpPr>
              <p:spPr>
                <a:xfrm>
                  <a:off x="1659294" y="2660357"/>
                  <a:ext cx="0" cy="8361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1" name="직선 연결선 40"/>
                <p:cNvCxnSpPr/>
                <p:nvPr/>
              </p:nvCxnSpPr>
              <p:spPr>
                <a:xfrm>
                  <a:off x="1484547" y="2469994"/>
                  <a:ext cx="0" cy="273976"/>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42" name="직선 연결선 41"/>
                <p:cNvCxnSpPr/>
                <p:nvPr/>
              </p:nvCxnSpPr>
              <p:spPr>
                <a:xfrm flipH="1">
                  <a:off x="1480036" y="2743970"/>
                  <a:ext cx="186401"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3" name="직선 연결선 42"/>
                <p:cNvCxnSpPr/>
                <p:nvPr/>
              </p:nvCxnSpPr>
              <p:spPr>
                <a:xfrm>
                  <a:off x="2207266" y="2461439"/>
                  <a:ext cx="0" cy="165101"/>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4" name="직선 연결선 43"/>
                <p:cNvCxnSpPr/>
                <p:nvPr/>
              </p:nvCxnSpPr>
              <p:spPr>
                <a:xfrm>
                  <a:off x="2025352" y="2461439"/>
                  <a:ext cx="0" cy="165101"/>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5" name="직선 연결선 44"/>
                <p:cNvCxnSpPr/>
                <p:nvPr/>
              </p:nvCxnSpPr>
              <p:spPr>
                <a:xfrm flipH="1">
                  <a:off x="2019469" y="2623753"/>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6" name="직선 연결선 45"/>
                <p:cNvCxnSpPr/>
                <p:nvPr/>
              </p:nvCxnSpPr>
              <p:spPr>
                <a:xfrm flipH="1">
                  <a:off x="2019469" y="2653478"/>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7" name="직선 연결선 46"/>
                <p:cNvCxnSpPr/>
                <p:nvPr/>
              </p:nvCxnSpPr>
              <p:spPr>
                <a:xfrm>
                  <a:off x="2114065" y="2660357"/>
                  <a:ext cx="0" cy="8361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48" name="직선 연결선 47"/>
                <p:cNvCxnSpPr/>
                <p:nvPr/>
              </p:nvCxnSpPr>
              <p:spPr>
                <a:xfrm>
                  <a:off x="1939318" y="2469994"/>
                  <a:ext cx="0" cy="273976"/>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49" name="직선 연결선 48"/>
                <p:cNvCxnSpPr/>
                <p:nvPr/>
              </p:nvCxnSpPr>
              <p:spPr>
                <a:xfrm flipH="1">
                  <a:off x="1934149" y="2743970"/>
                  <a:ext cx="184678"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50" name="직선 연결선 49"/>
                <p:cNvCxnSpPr/>
                <p:nvPr/>
              </p:nvCxnSpPr>
              <p:spPr>
                <a:xfrm rot="5400000">
                  <a:off x="1843315" y="2378449"/>
                  <a:ext cx="0" cy="176878"/>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51" name="직선 연결선 50"/>
                <p:cNvCxnSpPr/>
                <p:nvPr/>
              </p:nvCxnSpPr>
              <p:spPr>
                <a:xfrm>
                  <a:off x="1848327" y="2469994"/>
                  <a:ext cx="0" cy="169746"/>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52" name="직선 연결선 51"/>
                <p:cNvCxnSpPr/>
                <p:nvPr/>
              </p:nvCxnSpPr>
              <p:spPr>
                <a:xfrm>
                  <a:off x="1848327" y="2664160"/>
                  <a:ext cx="0" cy="370962"/>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61" name="직선 연결선 60"/>
                <p:cNvCxnSpPr/>
                <p:nvPr/>
              </p:nvCxnSpPr>
              <p:spPr>
                <a:xfrm>
                  <a:off x="2300716" y="2461439"/>
                  <a:ext cx="0" cy="175644"/>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62" name="직선 연결선 61"/>
                <p:cNvCxnSpPr/>
                <p:nvPr/>
              </p:nvCxnSpPr>
              <p:spPr>
                <a:xfrm>
                  <a:off x="2300716" y="2661503"/>
                  <a:ext cx="0" cy="185377"/>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63" name="직선 연결선 62"/>
                <p:cNvCxnSpPr/>
                <p:nvPr/>
              </p:nvCxnSpPr>
              <p:spPr>
                <a:xfrm flipH="1">
                  <a:off x="1931030" y="2466888"/>
                  <a:ext cx="94322"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74" name="직선 연결선 73"/>
                <p:cNvCxnSpPr/>
                <p:nvPr/>
              </p:nvCxnSpPr>
              <p:spPr>
                <a:xfrm>
                  <a:off x="3325637" y="2460753"/>
                  <a:ext cx="0" cy="166716"/>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75" name="직선 연결선 74"/>
                <p:cNvCxnSpPr/>
                <p:nvPr/>
              </p:nvCxnSpPr>
              <p:spPr>
                <a:xfrm>
                  <a:off x="3325637" y="2656651"/>
                  <a:ext cx="0" cy="185377"/>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76" name="직선 연결선 75"/>
                <p:cNvCxnSpPr/>
                <p:nvPr/>
              </p:nvCxnSpPr>
              <p:spPr>
                <a:xfrm>
                  <a:off x="3701068" y="2460753"/>
                  <a:ext cx="0" cy="142808"/>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77" name="직선 연결선 76"/>
                <p:cNvCxnSpPr/>
                <p:nvPr/>
              </p:nvCxnSpPr>
              <p:spPr>
                <a:xfrm>
                  <a:off x="3516773" y="2464436"/>
                  <a:ext cx="0" cy="13674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78" name="직선 연결선 77"/>
                <p:cNvCxnSpPr/>
                <p:nvPr/>
              </p:nvCxnSpPr>
              <p:spPr>
                <a:xfrm flipH="1">
                  <a:off x="3513270" y="2600774"/>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79" name="직선 연결선 78"/>
                <p:cNvCxnSpPr/>
                <p:nvPr/>
              </p:nvCxnSpPr>
              <p:spPr>
                <a:xfrm flipH="1">
                  <a:off x="3513270" y="2630498"/>
                  <a:ext cx="187797"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80" name="직선 연결선 79"/>
                <p:cNvCxnSpPr/>
                <p:nvPr/>
              </p:nvCxnSpPr>
              <p:spPr>
                <a:xfrm>
                  <a:off x="3610248" y="2637377"/>
                  <a:ext cx="0" cy="8361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81" name="직선 연결선 80"/>
                <p:cNvCxnSpPr/>
                <p:nvPr/>
              </p:nvCxnSpPr>
              <p:spPr>
                <a:xfrm>
                  <a:off x="3430739" y="2466958"/>
                  <a:ext cx="0" cy="256820"/>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82" name="직선 연결선 81"/>
                <p:cNvCxnSpPr/>
                <p:nvPr/>
              </p:nvCxnSpPr>
              <p:spPr>
                <a:xfrm flipH="1">
                  <a:off x="3424831" y="2720991"/>
                  <a:ext cx="187798"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84" name="직선 연결선 83"/>
                <p:cNvCxnSpPr/>
                <p:nvPr/>
              </p:nvCxnSpPr>
              <p:spPr>
                <a:xfrm flipH="1">
                  <a:off x="1340282" y="2834896"/>
                  <a:ext cx="960434" cy="0"/>
                </a:xfrm>
                <a:prstGeom prst="line">
                  <a:avLst/>
                </a:prstGeom>
                <a:ln w="9525">
                  <a:solidFill>
                    <a:schemeClr val="tx1"/>
                  </a:solidFill>
                  <a:headEnd type="oval" w="sm" len="sm"/>
                  <a:tailEnd type="none" w="sm" len="sm"/>
                </a:ln>
              </p:spPr>
              <p:style>
                <a:lnRef idx="3">
                  <a:schemeClr val="dk1"/>
                </a:lnRef>
                <a:fillRef idx="0">
                  <a:schemeClr val="dk1"/>
                </a:fillRef>
                <a:effectRef idx="2">
                  <a:schemeClr val="dk1"/>
                </a:effectRef>
                <a:fontRef idx="minor">
                  <a:schemeClr val="tx1"/>
                </a:fontRef>
              </p:style>
            </p:cxnSp>
            <p:cxnSp>
              <p:nvCxnSpPr>
                <p:cNvPr id="87" name="직선 연결선 86"/>
                <p:cNvCxnSpPr/>
                <p:nvPr/>
              </p:nvCxnSpPr>
              <p:spPr>
                <a:xfrm flipH="1">
                  <a:off x="1843319" y="3024677"/>
                  <a:ext cx="909227" cy="0"/>
                </a:xfrm>
                <a:prstGeom prst="line">
                  <a:avLst/>
                </a:prstGeom>
                <a:ln w="9525">
                  <a:solidFill>
                    <a:schemeClr val="tx1"/>
                  </a:solidFill>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91" name="오른쪽 화살표 90"/>
                <p:cNvSpPr/>
                <p:nvPr/>
              </p:nvSpPr>
              <p:spPr>
                <a:xfrm rot="16200000">
                  <a:off x="1728954" y="3097739"/>
                  <a:ext cx="239758" cy="101805"/>
                </a:xfrm>
                <a:prstGeom prst="rightArrow">
                  <a:avLst>
                    <a:gd name="adj1" fmla="val 100000"/>
                    <a:gd name="adj2" fmla="val 50000"/>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ko-KR" altLang="en-US"/>
                </a:p>
              </p:txBody>
            </p:sp>
            <p:cxnSp>
              <p:nvCxnSpPr>
                <p:cNvPr id="92" name="직선 연결선 91"/>
                <p:cNvCxnSpPr/>
                <p:nvPr/>
              </p:nvCxnSpPr>
              <p:spPr>
                <a:xfrm flipH="1">
                  <a:off x="3701068" y="2463821"/>
                  <a:ext cx="109704"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93" name="직선 연결선 92"/>
                <p:cNvCxnSpPr/>
                <p:nvPr/>
              </p:nvCxnSpPr>
              <p:spPr>
                <a:xfrm>
                  <a:off x="3983263" y="2465447"/>
                  <a:ext cx="0" cy="147452"/>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94" name="직선 연결선 93"/>
                <p:cNvCxnSpPr/>
                <p:nvPr/>
              </p:nvCxnSpPr>
              <p:spPr>
                <a:xfrm>
                  <a:off x="3978773" y="2633945"/>
                  <a:ext cx="0" cy="187615"/>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95" name="직선 연결선 94"/>
                <p:cNvCxnSpPr/>
                <p:nvPr/>
              </p:nvCxnSpPr>
              <p:spPr>
                <a:xfrm flipH="1">
                  <a:off x="3321228" y="2463821"/>
                  <a:ext cx="200306"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nvGrpSpPr>
                <p:cNvPr id="99" name="그룹 98"/>
                <p:cNvGrpSpPr/>
                <p:nvPr/>
              </p:nvGrpSpPr>
              <p:grpSpPr>
                <a:xfrm>
                  <a:off x="3912255" y="2824712"/>
                  <a:ext cx="150630" cy="54803"/>
                  <a:chOff x="3914345" y="4067317"/>
                  <a:chExt cx="150630" cy="54803"/>
                </a:xfrm>
                <a:solidFill>
                  <a:schemeClr val="tx1"/>
                </a:solidFill>
              </p:grpSpPr>
              <p:cxnSp>
                <p:nvCxnSpPr>
                  <p:cNvPr id="100" name="직선 연결선 99"/>
                  <p:cNvCxnSpPr/>
                  <p:nvPr/>
                </p:nvCxnSpPr>
                <p:spPr>
                  <a:xfrm>
                    <a:off x="3914345" y="4067317"/>
                    <a:ext cx="150630" cy="0"/>
                  </a:xfrm>
                  <a:prstGeom prst="line">
                    <a:avLst/>
                  </a:prstGeom>
                  <a:grp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01" name="직선 연결선 100"/>
                  <p:cNvCxnSpPr/>
                  <p:nvPr/>
                </p:nvCxnSpPr>
                <p:spPr>
                  <a:xfrm>
                    <a:off x="3939008" y="4094719"/>
                    <a:ext cx="106858" cy="0"/>
                  </a:xfrm>
                  <a:prstGeom prst="line">
                    <a:avLst/>
                  </a:prstGeom>
                  <a:grp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02" name="직선 연결선 101"/>
                  <p:cNvCxnSpPr/>
                  <p:nvPr/>
                </p:nvCxnSpPr>
                <p:spPr>
                  <a:xfrm>
                    <a:off x="3958803" y="4122120"/>
                    <a:ext cx="65893" cy="0"/>
                  </a:xfrm>
                  <a:prstGeom prst="line">
                    <a:avLst/>
                  </a:prstGeom>
                  <a:grpFill/>
                  <a:ln w="9525">
                    <a:solidFill>
                      <a:schemeClr val="tx1"/>
                    </a:solidFill>
                  </a:ln>
                </p:spPr>
                <p:style>
                  <a:lnRef idx="3">
                    <a:schemeClr val="dk1"/>
                  </a:lnRef>
                  <a:fillRef idx="0">
                    <a:schemeClr val="dk1"/>
                  </a:fillRef>
                  <a:effectRef idx="2">
                    <a:schemeClr val="dk1"/>
                  </a:effectRef>
                  <a:fontRef idx="minor">
                    <a:schemeClr val="tx1"/>
                  </a:fontRef>
                </p:style>
              </p:cxnSp>
            </p:grpSp>
            <p:cxnSp>
              <p:nvCxnSpPr>
                <p:cNvPr id="104" name="직선 연결선 103"/>
                <p:cNvCxnSpPr/>
                <p:nvPr/>
              </p:nvCxnSpPr>
              <p:spPr>
                <a:xfrm flipH="1">
                  <a:off x="1785998" y="2639934"/>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07" name="직선 연결선 106"/>
                <p:cNvCxnSpPr/>
                <p:nvPr/>
              </p:nvCxnSpPr>
              <p:spPr>
                <a:xfrm flipH="1">
                  <a:off x="2236734" y="2634308"/>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13" name="직선 연결선 112"/>
                <p:cNvCxnSpPr/>
                <p:nvPr/>
              </p:nvCxnSpPr>
              <p:spPr>
                <a:xfrm flipH="1">
                  <a:off x="3258804" y="2631376"/>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sp>
              <p:nvSpPr>
                <p:cNvPr id="118" name="TextBox 117"/>
                <p:cNvSpPr txBox="1"/>
                <p:nvPr/>
              </p:nvSpPr>
              <p:spPr>
                <a:xfrm>
                  <a:off x="1182689" y="3053983"/>
                  <a:ext cx="352984" cy="184606"/>
                </a:xfrm>
                <a:prstGeom prst="rect">
                  <a:avLst/>
                </a:prstGeom>
                <a:noFill/>
                <a:ln w="9525">
                  <a:noFill/>
                </a:ln>
              </p:spPr>
              <p:txBody>
                <a:bodyPr wrap="square" rtlCol="0">
                  <a:spAutoFit/>
                </a:bodyPr>
                <a:lstStyle/>
                <a:p>
                  <a:r>
                    <a:rPr lang="en-US" altLang="ko-KR" sz="1400" b="1" dirty="0"/>
                    <a:t>CKB</a:t>
                  </a:r>
                  <a:endParaRPr lang="ko-KR" altLang="en-US" sz="1400" b="1" dirty="0"/>
                </a:p>
              </p:txBody>
            </p:sp>
            <p:sp>
              <p:nvSpPr>
                <p:cNvPr id="119" name="TextBox 118"/>
                <p:cNvSpPr txBox="1"/>
                <p:nvPr/>
              </p:nvSpPr>
              <p:spPr>
                <a:xfrm>
                  <a:off x="1725879" y="3240060"/>
                  <a:ext cx="276448" cy="178855"/>
                </a:xfrm>
                <a:prstGeom prst="rect">
                  <a:avLst/>
                </a:prstGeom>
                <a:noFill/>
                <a:ln w="9525">
                  <a:noFill/>
                </a:ln>
              </p:spPr>
              <p:txBody>
                <a:bodyPr wrap="square" rtlCol="0">
                  <a:spAutoFit/>
                </a:bodyPr>
                <a:lstStyle/>
                <a:p>
                  <a:r>
                    <a:rPr lang="en-US" altLang="ko-KR" sz="1400" b="1" dirty="0"/>
                    <a:t>CK</a:t>
                  </a:r>
                  <a:endParaRPr lang="ko-KR" altLang="en-US" sz="1400" b="1" dirty="0"/>
                </a:p>
              </p:txBody>
            </p:sp>
            <p:cxnSp>
              <p:nvCxnSpPr>
                <p:cNvPr id="120" name="직선 연결선 119"/>
                <p:cNvCxnSpPr/>
                <p:nvPr/>
              </p:nvCxnSpPr>
              <p:spPr>
                <a:xfrm>
                  <a:off x="508607" y="2743463"/>
                  <a:ext cx="280718"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21" name="직선 연결선 120"/>
                <p:cNvCxnSpPr/>
                <p:nvPr/>
              </p:nvCxnSpPr>
              <p:spPr>
                <a:xfrm>
                  <a:off x="578787" y="2818262"/>
                  <a:ext cx="140359"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22" name="직선 연결선 121"/>
                <p:cNvCxnSpPr/>
                <p:nvPr/>
              </p:nvCxnSpPr>
              <p:spPr>
                <a:xfrm>
                  <a:off x="648966" y="2824712"/>
                  <a:ext cx="0" cy="217178"/>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29" name="직선 연결선 128"/>
                <p:cNvCxnSpPr/>
                <p:nvPr/>
              </p:nvCxnSpPr>
              <p:spPr>
                <a:xfrm flipH="1">
                  <a:off x="1280010" y="2657700"/>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30" name="직선 연결선 129"/>
                <p:cNvCxnSpPr/>
                <p:nvPr/>
              </p:nvCxnSpPr>
              <p:spPr>
                <a:xfrm flipH="1">
                  <a:off x="1785998" y="2664160"/>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31" name="직선 연결선 130"/>
                <p:cNvCxnSpPr/>
                <p:nvPr/>
              </p:nvCxnSpPr>
              <p:spPr>
                <a:xfrm flipH="1">
                  <a:off x="2236734" y="2660875"/>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33" name="직선 연결선 132"/>
                <p:cNvCxnSpPr/>
                <p:nvPr/>
              </p:nvCxnSpPr>
              <p:spPr>
                <a:xfrm flipH="1">
                  <a:off x="3258463" y="2651760"/>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35" name="직선 연결선 134"/>
                <p:cNvCxnSpPr/>
                <p:nvPr/>
              </p:nvCxnSpPr>
              <p:spPr>
                <a:xfrm flipH="1">
                  <a:off x="3916008" y="2612899"/>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36" name="직선 연결선 135"/>
                <p:cNvCxnSpPr/>
                <p:nvPr/>
              </p:nvCxnSpPr>
              <p:spPr>
                <a:xfrm flipH="1">
                  <a:off x="3915667" y="2633283"/>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49" name="직선 연결선 148"/>
                <p:cNvCxnSpPr/>
                <p:nvPr/>
              </p:nvCxnSpPr>
              <p:spPr>
                <a:xfrm flipH="1">
                  <a:off x="2206428" y="2460753"/>
                  <a:ext cx="94288"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sp>
              <p:nvSpPr>
                <p:cNvPr id="13325" name="타원 13324"/>
                <p:cNvSpPr/>
                <p:nvPr/>
              </p:nvSpPr>
              <p:spPr bwMode="auto">
                <a:xfrm>
                  <a:off x="2889448" y="2657824"/>
                  <a:ext cx="54006" cy="54006"/>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55" name="타원 154"/>
                <p:cNvSpPr/>
                <p:nvPr/>
              </p:nvSpPr>
              <p:spPr bwMode="auto">
                <a:xfrm>
                  <a:off x="3003675" y="2657824"/>
                  <a:ext cx="54006" cy="54006"/>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56" name="타원 155"/>
                <p:cNvSpPr/>
                <p:nvPr/>
              </p:nvSpPr>
              <p:spPr bwMode="auto">
                <a:xfrm>
                  <a:off x="3113311" y="2657824"/>
                  <a:ext cx="54006" cy="54006"/>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cxnSp>
              <p:nvCxnSpPr>
                <p:cNvPr id="157" name="직선 연결선 156"/>
                <p:cNvCxnSpPr/>
                <p:nvPr/>
              </p:nvCxnSpPr>
              <p:spPr>
                <a:xfrm>
                  <a:off x="2666872" y="2473307"/>
                  <a:ext cx="0" cy="148686"/>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58" name="직선 연결선 157"/>
                <p:cNvCxnSpPr/>
                <p:nvPr/>
              </p:nvCxnSpPr>
              <p:spPr>
                <a:xfrm>
                  <a:off x="2484958" y="2456892"/>
                  <a:ext cx="0" cy="165101"/>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59" name="직선 연결선 158"/>
                <p:cNvCxnSpPr/>
                <p:nvPr/>
              </p:nvCxnSpPr>
              <p:spPr>
                <a:xfrm flipH="1">
                  <a:off x="2479075" y="2619206"/>
                  <a:ext cx="187798"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60" name="직선 연결선 159"/>
                <p:cNvCxnSpPr/>
                <p:nvPr/>
              </p:nvCxnSpPr>
              <p:spPr>
                <a:xfrm flipH="1">
                  <a:off x="2479075" y="2648931"/>
                  <a:ext cx="187798"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61" name="직선 연결선 160"/>
                <p:cNvCxnSpPr/>
                <p:nvPr/>
              </p:nvCxnSpPr>
              <p:spPr>
                <a:xfrm>
                  <a:off x="2573671" y="2655810"/>
                  <a:ext cx="0" cy="83614"/>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62" name="직선 연결선 161"/>
                <p:cNvCxnSpPr/>
                <p:nvPr/>
              </p:nvCxnSpPr>
              <p:spPr>
                <a:xfrm>
                  <a:off x="2398924" y="2465447"/>
                  <a:ext cx="0" cy="273976"/>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163" name="직선 연결선 162"/>
                <p:cNvCxnSpPr/>
                <p:nvPr/>
              </p:nvCxnSpPr>
              <p:spPr>
                <a:xfrm flipH="1">
                  <a:off x="2393755" y="2739423"/>
                  <a:ext cx="184678"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66" name="직선 연결선 165"/>
                <p:cNvCxnSpPr/>
                <p:nvPr/>
              </p:nvCxnSpPr>
              <p:spPr>
                <a:xfrm flipH="1">
                  <a:off x="2390636" y="2463650"/>
                  <a:ext cx="94322"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81" name="직선 연결선 180"/>
                <p:cNvCxnSpPr/>
                <p:nvPr/>
              </p:nvCxnSpPr>
              <p:spPr>
                <a:xfrm flipH="1">
                  <a:off x="2300716" y="2460389"/>
                  <a:ext cx="94288"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82" name="직선 연결선 181"/>
                <p:cNvCxnSpPr/>
                <p:nvPr/>
              </p:nvCxnSpPr>
              <p:spPr>
                <a:xfrm flipH="1">
                  <a:off x="2666872" y="2473307"/>
                  <a:ext cx="90036"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cxnSp>
              <p:nvCxnSpPr>
                <p:cNvPr id="184" name="직선 연결선 183"/>
                <p:cNvCxnSpPr/>
                <p:nvPr/>
              </p:nvCxnSpPr>
              <p:spPr>
                <a:xfrm>
                  <a:off x="2753763" y="2471528"/>
                  <a:ext cx="0" cy="175644"/>
                </a:xfrm>
                <a:prstGeom prst="line">
                  <a:avLst/>
                </a:prstGeom>
                <a:ln w="9525">
                  <a:solidFill>
                    <a:schemeClr val="tx1"/>
                  </a:solidFill>
                  <a:headEnd type="oval" w="sm" len="sm"/>
                  <a:tailEnd type="none"/>
                </a:ln>
              </p:spPr>
              <p:style>
                <a:lnRef idx="3">
                  <a:schemeClr val="dk1"/>
                </a:lnRef>
                <a:fillRef idx="0">
                  <a:schemeClr val="dk1"/>
                </a:fillRef>
                <a:effectRef idx="2">
                  <a:schemeClr val="dk1"/>
                </a:effectRef>
                <a:fontRef idx="minor">
                  <a:schemeClr val="tx1"/>
                </a:fontRef>
              </p:style>
            </p:cxnSp>
            <p:cxnSp>
              <p:nvCxnSpPr>
                <p:cNvPr id="185" name="직선 연결선 184"/>
                <p:cNvCxnSpPr/>
                <p:nvPr/>
              </p:nvCxnSpPr>
              <p:spPr>
                <a:xfrm>
                  <a:off x="2753763" y="2671592"/>
                  <a:ext cx="0" cy="357170"/>
                </a:xfrm>
                <a:prstGeom prst="line">
                  <a:avLst/>
                </a:prstGeom>
                <a:ln w="9525">
                  <a:solidFill>
                    <a:schemeClr val="tx1"/>
                  </a:solidFill>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186" name="직선 연결선 185"/>
                <p:cNvCxnSpPr/>
                <p:nvPr/>
              </p:nvCxnSpPr>
              <p:spPr>
                <a:xfrm flipH="1">
                  <a:off x="2689781" y="2644397"/>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87" name="직선 연결선 186"/>
                <p:cNvCxnSpPr/>
                <p:nvPr/>
              </p:nvCxnSpPr>
              <p:spPr>
                <a:xfrm flipH="1">
                  <a:off x="2689781" y="2670964"/>
                  <a:ext cx="125530" cy="0"/>
                </a:xfrm>
                <a:prstGeom prst="line">
                  <a:avLst/>
                </a:prstGeom>
                <a:solidFill>
                  <a:schemeClr val="tx1"/>
                </a:solidFill>
                <a:ln w="9525">
                  <a:solidFill>
                    <a:schemeClr val="tx1"/>
                  </a:solidFill>
                </a:ln>
              </p:spPr>
              <p:style>
                <a:lnRef idx="3">
                  <a:schemeClr val="dk1"/>
                </a:lnRef>
                <a:fillRef idx="0">
                  <a:schemeClr val="dk1"/>
                </a:fillRef>
                <a:effectRef idx="2">
                  <a:schemeClr val="dk1"/>
                </a:effectRef>
                <a:fontRef idx="minor">
                  <a:schemeClr val="tx1"/>
                </a:fontRef>
              </p:style>
            </p:cxnSp>
            <p:cxnSp>
              <p:nvCxnSpPr>
                <p:cNvPr id="190" name="직선 연결선 189"/>
                <p:cNvCxnSpPr/>
                <p:nvPr/>
              </p:nvCxnSpPr>
              <p:spPr>
                <a:xfrm flipH="1">
                  <a:off x="2283130" y="2837409"/>
                  <a:ext cx="1042507" cy="0"/>
                </a:xfrm>
                <a:prstGeom prst="line">
                  <a:avLst/>
                </a:prstGeom>
                <a:ln w="9525">
                  <a:solidFill>
                    <a:schemeClr val="tx1"/>
                  </a:solidFill>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202" name="직선 연결선 201"/>
                <p:cNvCxnSpPr/>
                <p:nvPr/>
              </p:nvCxnSpPr>
              <p:spPr>
                <a:xfrm flipH="1">
                  <a:off x="3807917" y="2463860"/>
                  <a:ext cx="175346" cy="0"/>
                </a:xfrm>
                <a:prstGeom prst="line">
                  <a:avLst/>
                </a:prstGeom>
                <a:ln w="9525">
                  <a:solidFill>
                    <a:schemeClr val="tx1"/>
                  </a:solidFill>
                </a:ln>
              </p:spPr>
              <p:style>
                <a:lnRef idx="3">
                  <a:schemeClr val="dk1"/>
                </a:lnRef>
                <a:fillRef idx="0">
                  <a:schemeClr val="dk1"/>
                </a:fillRef>
                <a:effectRef idx="2">
                  <a:schemeClr val="dk1"/>
                </a:effectRef>
                <a:fontRef idx="minor">
                  <a:schemeClr val="tx1"/>
                </a:fontRef>
              </p:style>
            </p:cxnSp>
          </p:grpSp>
          <p:sp>
            <p:nvSpPr>
              <p:cNvPr id="494" name="타원 493"/>
              <p:cNvSpPr/>
              <p:nvPr/>
            </p:nvSpPr>
            <p:spPr bwMode="auto">
              <a:xfrm>
                <a:off x="3844927" y="1687475"/>
                <a:ext cx="258820" cy="258820"/>
              </a:xfrm>
              <a:prstGeom prst="ellipse">
                <a:avLst/>
              </a:prstGeom>
              <a:noFill/>
              <a:ln w="9525" cap="flat" cmpd="sng" algn="ctr">
                <a:solidFill>
                  <a:srgbClr val="00B0F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442" name="타원 441"/>
              <p:cNvSpPr/>
              <p:nvPr/>
            </p:nvSpPr>
            <p:spPr bwMode="auto">
              <a:xfrm>
                <a:off x="2610539" y="1873837"/>
                <a:ext cx="349876" cy="349876"/>
              </a:xfrm>
              <a:prstGeom prst="ellipse">
                <a:avLst/>
              </a:prstGeom>
              <a:noFill/>
              <a:ln w="9525" cap="flat" cmpd="sng" algn="ctr">
                <a:solidFill>
                  <a:srgbClr val="00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ko-KR"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15" name="TextBox 514"/>
              <p:cNvSpPr txBox="1"/>
              <p:nvPr/>
            </p:nvSpPr>
            <p:spPr>
              <a:xfrm>
                <a:off x="3130514" y="2168997"/>
                <a:ext cx="546945" cy="307777"/>
              </a:xfrm>
              <a:prstGeom prst="rect">
                <a:avLst/>
              </a:prstGeom>
              <a:noFill/>
            </p:spPr>
            <p:txBody>
              <a:bodyPr wrap="none" rtlCol="0">
                <a:spAutoFit/>
              </a:bodyPr>
              <a:lstStyle/>
              <a:p>
                <a:r>
                  <a:rPr lang="en-US" altLang="ko-KR" sz="1400" b="0" dirty="0" smtClean="0">
                    <a:solidFill>
                      <a:srgbClr val="00B0F0"/>
                    </a:solidFill>
                  </a:rPr>
                  <a:t>2 </a:t>
                </a:r>
                <a:r>
                  <a:rPr lang="en-US" altLang="ko-KR" sz="1400" b="0" dirty="0" err="1">
                    <a:solidFill>
                      <a:srgbClr val="00B0F0"/>
                    </a:solidFill>
                  </a:rPr>
                  <a:t>μ</a:t>
                </a:r>
                <a:r>
                  <a:rPr lang="en-US" altLang="ko-KR" sz="1400" b="0" dirty="0" err="1" smtClean="0">
                    <a:solidFill>
                      <a:srgbClr val="00B0F0"/>
                    </a:solidFill>
                  </a:rPr>
                  <a:t>F</a:t>
                </a:r>
                <a:endParaRPr lang="ko-KR" altLang="en-US" sz="1400" b="0" dirty="0">
                  <a:solidFill>
                    <a:srgbClr val="00B0F0"/>
                  </a:solidFill>
                </a:endParaRPr>
              </a:p>
            </p:txBody>
          </p:sp>
          <p:cxnSp>
            <p:nvCxnSpPr>
              <p:cNvPr id="516" name="직선 화살표 연결선 515"/>
              <p:cNvCxnSpPr>
                <a:stCxn id="515" idx="0"/>
                <a:endCxn id="494" idx="4"/>
              </p:cNvCxnSpPr>
              <p:nvPr/>
            </p:nvCxnSpPr>
            <p:spPr bwMode="auto">
              <a:xfrm flipV="1">
                <a:off x="3403987" y="1946295"/>
                <a:ext cx="570350" cy="222702"/>
              </a:xfrm>
              <a:prstGeom prst="straightConnector1">
                <a:avLst/>
              </a:prstGeom>
              <a:solidFill>
                <a:schemeClr val="accent1"/>
              </a:solidFill>
              <a:ln w="9525"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6" name="TextBox 5"/>
            <p:cNvSpPr txBox="1"/>
            <p:nvPr/>
          </p:nvSpPr>
          <p:spPr>
            <a:xfrm>
              <a:off x="3423443" y="1498238"/>
              <a:ext cx="349776" cy="261610"/>
            </a:xfrm>
            <a:prstGeom prst="rect">
              <a:avLst/>
            </a:prstGeom>
            <a:noFill/>
          </p:spPr>
          <p:txBody>
            <a:bodyPr wrap="none" rtlCol="0">
              <a:spAutoFit/>
            </a:bodyPr>
            <a:lstStyle/>
            <a:p>
              <a:r>
                <a:rPr lang="en-US" altLang="ko-KR" sz="1100" dirty="0" smtClean="0"/>
                <a:t>T1</a:t>
              </a:r>
              <a:endParaRPr lang="ko-KR" altLang="en-US" sz="1100" dirty="0"/>
            </a:p>
          </p:txBody>
        </p:sp>
        <p:sp>
          <p:nvSpPr>
            <p:cNvPr id="271" name="TextBox 270"/>
            <p:cNvSpPr txBox="1"/>
            <p:nvPr/>
          </p:nvSpPr>
          <p:spPr>
            <a:xfrm>
              <a:off x="4319972" y="1505886"/>
              <a:ext cx="349776" cy="261610"/>
            </a:xfrm>
            <a:prstGeom prst="rect">
              <a:avLst/>
            </a:prstGeom>
            <a:noFill/>
          </p:spPr>
          <p:txBody>
            <a:bodyPr wrap="none" rtlCol="0">
              <a:spAutoFit/>
            </a:bodyPr>
            <a:lstStyle/>
            <a:p>
              <a:r>
                <a:rPr lang="en-US" altLang="ko-KR" sz="1100" dirty="0" smtClean="0"/>
                <a:t>T2</a:t>
              </a:r>
              <a:endParaRPr lang="ko-KR" altLang="en-US" sz="1100" dirty="0"/>
            </a:p>
          </p:txBody>
        </p:sp>
        <p:sp>
          <p:nvSpPr>
            <p:cNvPr id="273" name="TextBox 272"/>
            <p:cNvSpPr txBox="1"/>
            <p:nvPr/>
          </p:nvSpPr>
          <p:spPr>
            <a:xfrm>
              <a:off x="5121489" y="1505368"/>
              <a:ext cx="349776" cy="261610"/>
            </a:xfrm>
            <a:prstGeom prst="rect">
              <a:avLst/>
            </a:prstGeom>
            <a:noFill/>
          </p:spPr>
          <p:txBody>
            <a:bodyPr wrap="none" rtlCol="0">
              <a:spAutoFit/>
            </a:bodyPr>
            <a:lstStyle/>
            <a:p>
              <a:r>
                <a:rPr lang="en-US" altLang="ko-KR" sz="1100" dirty="0" smtClean="0"/>
                <a:t>T3</a:t>
              </a:r>
              <a:endParaRPr lang="ko-KR" altLang="en-US" sz="1100" dirty="0"/>
            </a:p>
          </p:txBody>
        </p:sp>
        <p:sp>
          <p:nvSpPr>
            <p:cNvPr id="274" name="TextBox 273"/>
            <p:cNvSpPr txBox="1"/>
            <p:nvPr/>
          </p:nvSpPr>
          <p:spPr>
            <a:xfrm>
              <a:off x="5904148" y="1497620"/>
              <a:ext cx="349776" cy="261610"/>
            </a:xfrm>
            <a:prstGeom prst="rect">
              <a:avLst/>
            </a:prstGeom>
            <a:noFill/>
          </p:spPr>
          <p:txBody>
            <a:bodyPr wrap="none" rtlCol="0">
              <a:spAutoFit/>
            </a:bodyPr>
            <a:lstStyle/>
            <a:p>
              <a:r>
                <a:rPr lang="en-US" altLang="ko-KR" sz="1100" dirty="0" smtClean="0"/>
                <a:t>T4</a:t>
              </a:r>
              <a:endParaRPr lang="ko-KR" altLang="en-US" sz="1100" dirty="0"/>
            </a:p>
          </p:txBody>
        </p:sp>
        <p:sp>
          <p:nvSpPr>
            <p:cNvPr id="301" name="TextBox 300"/>
            <p:cNvSpPr txBox="1"/>
            <p:nvPr/>
          </p:nvSpPr>
          <p:spPr>
            <a:xfrm>
              <a:off x="7596336" y="1505368"/>
              <a:ext cx="428322" cy="261610"/>
            </a:xfrm>
            <a:prstGeom prst="rect">
              <a:avLst/>
            </a:prstGeom>
            <a:noFill/>
          </p:spPr>
          <p:txBody>
            <a:bodyPr wrap="none" rtlCol="0">
              <a:spAutoFit/>
            </a:bodyPr>
            <a:lstStyle/>
            <a:p>
              <a:r>
                <a:rPr lang="en-US" altLang="ko-KR" sz="1100" dirty="0" smtClean="0"/>
                <a:t>T11</a:t>
              </a:r>
              <a:endParaRPr lang="ko-KR" altLang="en-US" sz="1100" dirty="0"/>
            </a:p>
          </p:txBody>
        </p:sp>
        <p:cxnSp>
          <p:nvCxnSpPr>
            <p:cNvPr id="318" name="직선 연결선 317"/>
            <p:cNvCxnSpPr/>
            <p:nvPr/>
          </p:nvCxnSpPr>
          <p:spPr>
            <a:xfrm flipH="1">
              <a:off x="8455251" y="1506303"/>
              <a:ext cx="298151" cy="0"/>
            </a:xfrm>
            <a:prstGeom prst="line">
              <a:avLst/>
            </a:prstGeom>
            <a:solidFill>
              <a:schemeClr val="accent1"/>
            </a:solidFill>
            <a:ln w="38100" cap="flat" cmpd="sng" algn="ctr">
              <a:solidFill>
                <a:srgbClr val="FF33CC"/>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32" name="직선 연결선 31"/>
          <p:cNvCxnSpPr/>
          <p:nvPr/>
        </p:nvCxnSpPr>
        <p:spPr bwMode="auto">
          <a:xfrm>
            <a:off x="8753402" y="1091417"/>
            <a:ext cx="0" cy="2693483"/>
          </a:xfrm>
          <a:prstGeom prst="line">
            <a:avLst/>
          </a:prstGeom>
          <a:solidFill>
            <a:schemeClr val="accent1"/>
          </a:solidFill>
          <a:ln w="38100" cap="flat" cmpd="sng" algn="ctr">
            <a:solidFill>
              <a:srgbClr val="FF33CC"/>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 name="직선 연결선 57"/>
          <p:cNvCxnSpPr>
            <a:endCxn id="387" idx="1"/>
          </p:cNvCxnSpPr>
          <p:nvPr/>
        </p:nvCxnSpPr>
        <p:spPr bwMode="auto">
          <a:xfrm flipH="1">
            <a:off x="8334680" y="3760796"/>
            <a:ext cx="418722" cy="1420"/>
          </a:xfrm>
          <a:prstGeom prst="line">
            <a:avLst/>
          </a:prstGeom>
          <a:solidFill>
            <a:schemeClr val="accent1"/>
          </a:solidFill>
          <a:ln w="38100" cap="flat" cmpd="sng" algn="ctr">
            <a:solidFill>
              <a:srgbClr val="FF33CC"/>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20" name="TextBox 319"/>
          <p:cNvSpPr txBox="1"/>
          <p:nvPr/>
        </p:nvSpPr>
        <p:spPr>
          <a:xfrm>
            <a:off x="5822830" y="6047062"/>
            <a:ext cx="3385863" cy="738664"/>
          </a:xfrm>
          <a:prstGeom prst="rect">
            <a:avLst/>
          </a:prstGeom>
          <a:noFill/>
        </p:spPr>
        <p:txBody>
          <a:bodyPr wrap="none" rtlCol="0">
            <a:spAutoFit/>
          </a:bodyPr>
          <a:lstStyle/>
          <a:p>
            <a:r>
              <a:rPr lang="en-US" altLang="ko-KR" sz="1400" dirty="0" smtClean="0"/>
              <a:t>Figure 3. Proposed Circuits</a:t>
            </a:r>
          </a:p>
          <a:p>
            <a:pPr marL="342900" indent="-342900">
              <a:buAutoNum type="alphaLcParenBoth"/>
            </a:pPr>
            <a:r>
              <a:rPr lang="en-US" altLang="ko-KR" sz="1400" dirty="0" smtClean="0"/>
              <a:t>Proposed DC-DC boost converter</a:t>
            </a:r>
          </a:p>
          <a:p>
            <a:pPr marL="342900" indent="-342900">
              <a:buAutoNum type="alphaLcParenBoth"/>
            </a:pPr>
            <a:r>
              <a:rPr lang="en-US" altLang="ko-KR" sz="1400" dirty="0" smtClean="0"/>
              <a:t>Proposed Ring oscillator </a:t>
            </a:r>
          </a:p>
        </p:txBody>
      </p:sp>
      <p:sp>
        <p:nvSpPr>
          <p:cNvPr id="321" name="TextBox 320"/>
          <p:cNvSpPr txBox="1"/>
          <p:nvPr/>
        </p:nvSpPr>
        <p:spPr>
          <a:xfrm>
            <a:off x="5286336" y="2357472"/>
            <a:ext cx="466794" cy="369332"/>
          </a:xfrm>
          <a:prstGeom prst="rect">
            <a:avLst/>
          </a:prstGeom>
          <a:noFill/>
        </p:spPr>
        <p:txBody>
          <a:bodyPr wrap="none" rtlCol="0">
            <a:spAutoFit/>
          </a:bodyPr>
          <a:lstStyle/>
          <a:p>
            <a:r>
              <a:rPr lang="en-US" altLang="ko-KR" dirty="0" smtClean="0"/>
              <a:t>(a)</a:t>
            </a:r>
            <a:endParaRPr lang="ko-KR" altLang="en-US" dirty="0"/>
          </a:p>
        </p:txBody>
      </p:sp>
      <p:sp>
        <p:nvSpPr>
          <p:cNvPr id="322" name="TextBox 321"/>
          <p:cNvSpPr txBox="1"/>
          <p:nvPr/>
        </p:nvSpPr>
        <p:spPr>
          <a:xfrm>
            <a:off x="5319412" y="6104863"/>
            <a:ext cx="479618" cy="369332"/>
          </a:xfrm>
          <a:prstGeom prst="rect">
            <a:avLst/>
          </a:prstGeom>
          <a:noFill/>
        </p:spPr>
        <p:txBody>
          <a:bodyPr wrap="none" rtlCol="0">
            <a:spAutoFit/>
          </a:bodyPr>
          <a:lstStyle/>
          <a:p>
            <a:r>
              <a:rPr lang="en-US" altLang="ko-KR" dirty="0" smtClean="0"/>
              <a:t>(b)</a:t>
            </a:r>
            <a:endParaRPr lang="ko-KR" altLang="en-US" dirty="0"/>
          </a:p>
        </p:txBody>
      </p:sp>
      <p:sp>
        <p:nvSpPr>
          <p:cNvPr id="69" name="TextBox 68"/>
          <p:cNvSpPr txBox="1"/>
          <p:nvPr/>
        </p:nvSpPr>
        <p:spPr>
          <a:xfrm>
            <a:off x="210376" y="4871094"/>
            <a:ext cx="2412263" cy="307777"/>
          </a:xfrm>
          <a:prstGeom prst="rect">
            <a:avLst/>
          </a:prstGeom>
          <a:noFill/>
        </p:spPr>
        <p:txBody>
          <a:bodyPr wrap="none" rtlCol="0">
            <a:spAutoFit/>
          </a:bodyPr>
          <a:lstStyle/>
          <a:p>
            <a:r>
              <a:rPr lang="en-US" altLang="ko-KR" sz="1400" dirty="0" smtClean="0"/>
              <a:t>Table 1. W / L value of TFT</a:t>
            </a:r>
            <a:endParaRPr lang="ko-KR" altLang="en-US" sz="1400" dirty="0"/>
          </a:p>
        </p:txBody>
      </p:sp>
      <p:sp>
        <p:nvSpPr>
          <p:cNvPr id="70" name="TextBox 69"/>
          <p:cNvSpPr txBox="1"/>
          <p:nvPr/>
        </p:nvSpPr>
        <p:spPr>
          <a:xfrm>
            <a:off x="4279565" y="2807701"/>
            <a:ext cx="4455066" cy="646331"/>
          </a:xfrm>
          <a:prstGeom prst="rect">
            <a:avLst/>
          </a:prstGeom>
          <a:noFill/>
        </p:spPr>
        <p:txBody>
          <a:bodyPr wrap="none" rtlCol="0">
            <a:spAutoFit/>
          </a:bodyPr>
          <a:lstStyle/>
          <a:p>
            <a:r>
              <a:rPr lang="en-US" altLang="ko-KR" dirty="0" smtClean="0">
                <a:solidFill>
                  <a:srgbClr val="FF33CC"/>
                </a:solidFill>
              </a:rPr>
              <a:t>DC-DC boost converter output voltage </a:t>
            </a:r>
          </a:p>
          <a:p>
            <a:r>
              <a:rPr lang="en-US" altLang="ko-KR" dirty="0" smtClean="0">
                <a:solidFill>
                  <a:srgbClr val="FF33CC"/>
                </a:solidFill>
                <a:sym typeface="Wingdings" panose="05000000000000000000" pitchFamily="2" charset="2"/>
              </a:rPr>
              <a:t> Ring oscillator input voltage</a:t>
            </a:r>
            <a:endParaRPr lang="ko-KR" altLang="en-US" dirty="0">
              <a:solidFill>
                <a:srgbClr val="FF33CC"/>
              </a:solidFill>
            </a:endParaRP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dirty="0" smtClean="0"/>
              <a:t>Simulation Results </a:t>
            </a:r>
            <a:endParaRPr lang="en-US" altLang="en-US" dirty="0" smtClean="0"/>
          </a:p>
        </p:txBody>
      </p:sp>
      <p:pic>
        <p:nvPicPr>
          <p:cNvPr id="4" name="그림 3"/>
          <p:cNvPicPr>
            <a:picLocks noChangeAspect="1"/>
          </p:cNvPicPr>
          <p:nvPr/>
        </p:nvPicPr>
        <p:blipFill>
          <a:blip r:embed="rId3"/>
          <a:stretch>
            <a:fillRect/>
          </a:stretch>
        </p:blipFill>
        <p:spPr>
          <a:xfrm>
            <a:off x="431540" y="1817719"/>
            <a:ext cx="3880678" cy="2913343"/>
          </a:xfrm>
          <a:prstGeom prst="rect">
            <a:avLst/>
          </a:prstGeom>
        </p:spPr>
      </p:pic>
      <p:pic>
        <p:nvPicPr>
          <p:cNvPr id="5" name="그림 4"/>
          <p:cNvPicPr>
            <a:picLocks noChangeAspect="1"/>
          </p:cNvPicPr>
          <p:nvPr/>
        </p:nvPicPr>
        <p:blipFill>
          <a:blip r:embed="rId4"/>
          <a:stretch>
            <a:fillRect/>
          </a:stretch>
        </p:blipFill>
        <p:spPr>
          <a:xfrm>
            <a:off x="4689265" y="1817719"/>
            <a:ext cx="3878474" cy="2911934"/>
          </a:xfrm>
          <a:prstGeom prst="rect">
            <a:avLst/>
          </a:prstGeom>
        </p:spPr>
      </p:pic>
      <p:sp>
        <p:nvSpPr>
          <p:cNvPr id="11" name="TextBox 10"/>
          <p:cNvSpPr txBox="1"/>
          <p:nvPr/>
        </p:nvSpPr>
        <p:spPr>
          <a:xfrm>
            <a:off x="2645370" y="5494859"/>
            <a:ext cx="4814138" cy="738664"/>
          </a:xfrm>
          <a:prstGeom prst="rect">
            <a:avLst/>
          </a:prstGeom>
          <a:noFill/>
        </p:spPr>
        <p:txBody>
          <a:bodyPr wrap="none" rtlCol="0">
            <a:spAutoFit/>
          </a:bodyPr>
          <a:lstStyle/>
          <a:p>
            <a:r>
              <a:rPr lang="en-US" altLang="ko-KR" sz="1400" dirty="0" smtClean="0"/>
              <a:t>Figure 4. Simulation result</a:t>
            </a:r>
          </a:p>
          <a:p>
            <a:pPr marL="342900" indent="-342900">
              <a:buAutoNum type="alphaLcParenBoth"/>
            </a:pPr>
            <a:r>
              <a:rPr lang="en-US" altLang="ko-KR" sz="1400" dirty="0" smtClean="0"/>
              <a:t>Output of proposed DC-DC boost converter circuit</a:t>
            </a:r>
          </a:p>
          <a:p>
            <a:pPr marL="342900" indent="-342900">
              <a:buFontTx/>
              <a:buAutoNum type="alphaLcParenBoth"/>
            </a:pPr>
            <a:r>
              <a:rPr lang="en-US" altLang="ko-KR" sz="1400" dirty="0"/>
              <a:t>Output of </a:t>
            </a:r>
            <a:r>
              <a:rPr lang="en-US" altLang="ko-KR" sz="1400" dirty="0" smtClean="0"/>
              <a:t>proposed Ring oscillation circuit</a:t>
            </a:r>
            <a:endParaRPr lang="en-US" altLang="ko-KR" sz="1400" dirty="0"/>
          </a:p>
        </p:txBody>
      </p:sp>
      <p:sp>
        <p:nvSpPr>
          <p:cNvPr id="9" name="TextBox 8"/>
          <p:cNvSpPr txBox="1"/>
          <p:nvPr/>
        </p:nvSpPr>
        <p:spPr>
          <a:xfrm>
            <a:off x="2195736" y="4869160"/>
            <a:ext cx="466794" cy="369332"/>
          </a:xfrm>
          <a:prstGeom prst="rect">
            <a:avLst/>
          </a:prstGeom>
          <a:noFill/>
        </p:spPr>
        <p:txBody>
          <a:bodyPr wrap="none" rtlCol="0">
            <a:spAutoFit/>
          </a:bodyPr>
          <a:lstStyle/>
          <a:p>
            <a:r>
              <a:rPr lang="en-US" altLang="ko-KR" dirty="0" smtClean="0"/>
              <a:t>(a)</a:t>
            </a:r>
            <a:endParaRPr lang="ko-KR" altLang="en-US" dirty="0"/>
          </a:p>
        </p:txBody>
      </p:sp>
      <p:sp>
        <p:nvSpPr>
          <p:cNvPr id="13" name="TextBox 12"/>
          <p:cNvSpPr txBox="1"/>
          <p:nvPr/>
        </p:nvSpPr>
        <p:spPr>
          <a:xfrm>
            <a:off x="6628502" y="4869160"/>
            <a:ext cx="479618" cy="369332"/>
          </a:xfrm>
          <a:prstGeom prst="rect">
            <a:avLst/>
          </a:prstGeom>
          <a:noFill/>
        </p:spPr>
        <p:txBody>
          <a:bodyPr wrap="none" rtlCol="0">
            <a:spAutoFit/>
          </a:bodyPr>
          <a:lstStyle/>
          <a:p>
            <a:r>
              <a:rPr lang="en-US" altLang="ko-KR" dirty="0" smtClean="0"/>
              <a:t>(b)</a:t>
            </a:r>
            <a:endParaRPr lang="ko-KR" altLang="en-US" dirty="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GB" altLang="en-US" dirty="0" smtClean="0"/>
              <a:t>Conclusion</a:t>
            </a:r>
            <a:endParaRPr lang="en-US" altLang="en-US" dirty="0" smtClean="0"/>
          </a:p>
        </p:txBody>
      </p:sp>
      <p:sp>
        <p:nvSpPr>
          <p:cNvPr id="17411" name="Rectangle 3"/>
          <p:cNvSpPr>
            <a:spLocks noGrp="1" noChangeArrowheads="1"/>
          </p:cNvSpPr>
          <p:nvPr>
            <p:ph type="body" sz="half" idx="1"/>
          </p:nvPr>
        </p:nvSpPr>
        <p:spPr>
          <a:xfrm>
            <a:off x="457200" y="1484313"/>
            <a:ext cx="8110538" cy="4357687"/>
          </a:xfrm>
        </p:spPr>
        <p:txBody>
          <a:bodyPr/>
          <a:lstStyle/>
          <a:p>
            <a:pPr eaLnBrk="1" hangingPunct="1">
              <a:spcAft>
                <a:spcPts val="2400"/>
              </a:spcAft>
            </a:pPr>
            <a:r>
              <a:rPr lang="en-US" altLang="en-US" sz="2000" dirty="0"/>
              <a:t>LCD is conventional display and LCD drive circuit should be integrated for wearable device. </a:t>
            </a:r>
            <a:endParaRPr lang="en-US" altLang="en-US" sz="2000" dirty="0" smtClean="0"/>
          </a:p>
          <a:p>
            <a:pPr eaLnBrk="1" hangingPunct="1">
              <a:spcAft>
                <a:spcPts val="2400"/>
              </a:spcAft>
            </a:pPr>
            <a:r>
              <a:rPr lang="en-US" altLang="en-US" sz="2000" dirty="0" smtClean="0"/>
              <a:t>We </a:t>
            </a:r>
            <a:r>
              <a:rPr lang="en-US" altLang="en-US" sz="2000" dirty="0"/>
              <a:t>suggested TFT integrated circuit for LCD driving. After boosting the voltage 1.5 V to 10 V, square waves required for LCD driving were generated by an </a:t>
            </a:r>
            <a:r>
              <a:rPr lang="en-US" altLang="en-US" sz="2000" dirty="0" smtClean="0"/>
              <a:t>ring oscillator. </a:t>
            </a:r>
          </a:p>
          <a:p>
            <a:pPr eaLnBrk="1" hangingPunct="1">
              <a:spcAft>
                <a:spcPts val="2400"/>
              </a:spcAft>
            </a:pPr>
            <a:r>
              <a:rPr lang="en-US" altLang="en-US" sz="2000" dirty="0" smtClean="0"/>
              <a:t>The </a:t>
            </a:r>
            <a:r>
              <a:rPr lang="en-US" altLang="en-US" sz="2000" dirty="0"/>
              <a:t>output voltage of the DC-DC boost converter was used for power voltage of the vibrator to generate a square wave. </a:t>
            </a:r>
            <a:endParaRPr lang="en-US" altLang="en-US" sz="2000" dirty="0" smtClean="0"/>
          </a:p>
          <a:p>
            <a:pPr eaLnBrk="1" hangingPunct="1">
              <a:spcAft>
                <a:spcPts val="2400"/>
              </a:spcAft>
            </a:pPr>
            <a:r>
              <a:rPr lang="en-US" altLang="en-US" sz="2000" dirty="0" smtClean="0"/>
              <a:t>This </a:t>
            </a:r>
            <a:r>
              <a:rPr lang="en-US" altLang="en-US" sz="2000" dirty="0"/>
              <a:t>circuit can be integrated and applied to flexible substrate for wearable application such as shutter glasses.</a:t>
            </a:r>
            <a:endParaRPr lang="en-US" altLang="en-US" sz="2000" dirty="0" smtClean="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539750" y="1268413"/>
            <a:ext cx="8208963" cy="5329237"/>
          </a:xfrm>
          <a:prstGeom prst="rect">
            <a:avLst/>
          </a:prstGeom>
          <a:noFill/>
          <a:ln>
            <a:noFill/>
          </a:ln>
          <a:effectLst/>
          <a:extLst>
            <a:ext uri="{909E8E84-426E-40DD-AFC4-6F175D3DCCD1}">
              <a14:hiddenFill xmlns:a14="http://schemas.microsoft.com/office/drawing/2010/main">
                <a:solidFill>
                  <a:srgbClr val="7FD7FC">
                    <a:alpha val="50195"/>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sp>
        <p:nvSpPr>
          <p:cNvPr id="2" name="제목 1"/>
          <p:cNvSpPr>
            <a:spLocks noGrp="1"/>
          </p:cNvSpPr>
          <p:nvPr>
            <p:ph type="title"/>
          </p:nvPr>
        </p:nvSpPr>
        <p:spPr>
          <a:xfrm>
            <a:off x="1206499" y="2924944"/>
            <a:ext cx="6875463" cy="792163"/>
          </a:xfrm>
        </p:spPr>
        <p:txBody>
          <a:bodyPr/>
          <a:lstStyle/>
          <a:p>
            <a:r>
              <a:rPr lang="en-US" altLang="ko-KR" dirty="0" smtClean="0"/>
              <a:t>Q &amp; A</a:t>
            </a:r>
            <a:endParaRPr lang="ko-KR" altLang="en-US" dirty="0"/>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5A58"/>
      </a:dk1>
      <a:lt1>
        <a:srgbClr val="FFFFFF"/>
      </a:lt1>
      <a:dk2>
        <a:srgbClr val="008080"/>
      </a:dk2>
      <a:lt2>
        <a:srgbClr val="FFFFCC"/>
      </a:lt2>
      <a:accent1>
        <a:srgbClr val="006462"/>
      </a:accent1>
      <a:accent2>
        <a:srgbClr val="008080"/>
      </a:accent2>
      <a:accent3>
        <a:srgbClr val="AAC0C0"/>
      </a:accent3>
      <a:accent4>
        <a:srgbClr val="DADADA"/>
      </a:accent4>
      <a:accent5>
        <a:srgbClr val="AAB8B7"/>
      </a:accent5>
      <a:accent6>
        <a:srgbClr val="007373"/>
      </a:accent6>
      <a:hlink>
        <a:srgbClr val="00ACA8"/>
      </a:hlink>
      <a:folHlink>
        <a:srgbClr val="004444"/>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Default Design 1">
        <a:dk1>
          <a:srgbClr val="005A58"/>
        </a:dk1>
        <a:lt1>
          <a:srgbClr val="FFFFFF"/>
        </a:lt1>
        <a:dk2>
          <a:srgbClr val="008080"/>
        </a:dk2>
        <a:lt2>
          <a:srgbClr val="FFFFCC"/>
        </a:lt2>
        <a:accent1>
          <a:srgbClr val="006462"/>
        </a:accent1>
        <a:accent2>
          <a:srgbClr val="008080"/>
        </a:accent2>
        <a:accent3>
          <a:srgbClr val="AAC0C0"/>
        </a:accent3>
        <a:accent4>
          <a:srgbClr val="DADADA"/>
        </a:accent4>
        <a:accent5>
          <a:srgbClr val="AAB8B7"/>
        </a:accent5>
        <a:accent6>
          <a:srgbClr val="007373"/>
        </a:accent6>
        <a:hlink>
          <a:srgbClr val="00ACA8"/>
        </a:hlink>
        <a:folHlink>
          <a:srgbClr val="004444"/>
        </a:folHlink>
      </a:clrScheme>
      <a:clrMap bg1="dk2" tx1="lt1" bg2="dk1" tx2="lt2" accent1="accent1" accent2="accent2" accent3="accent3" accent4="accent4" accent5="accent5" accent6="accent6" hlink="hlink" folHlink="folHlink"/>
    </a:extraClrScheme>
    <a:extraClrScheme>
      <a:clrScheme name="Default Design 2">
        <a:dk1>
          <a:srgbClr val="342F61"/>
        </a:dk1>
        <a:lt1>
          <a:srgbClr val="FFFFFF"/>
        </a:lt1>
        <a:dk2>
          <a:srgbClr val="8794D5"/>
        </a:dk2>
        <a:lt2>
          <a:srgbClr val="FFFFFF"/>
        </a:lt2>
        <a:accent1>
          <a:srgbClr val="504D80"/>
        </a:accent1>
        <a:accent2>
          <a:srgbClr val="9791CA"/>
        </a:accent2>
        <a:accent3>
          <a:srgbClr val="C3C8E7"/>
        </a:accent3>
        <a:accent4>
          <a:srgbClr val="DADADA"/>
        </a:accent4>
        <a:accent5>
          <a:srgbClr val="B3B2C0"/>
        </a:accent5>
        <a:accent6>
          <a:srgbClr val="8883B7"/>
        </a:accent6>
        <a:hlink>
          <a:srgbClr val="322D5A"/>
        </a:hlink>
        <a:folHlink>
          <a:srgbClr val="544C9E"/>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DBA6"/>
        </a:lt1>
        <a:dk2>
          <a:srgbClr val="000000"/>
        </a:dk2>
        <a:lt2>
          <a:srgbClr val="FFAC31"/>
        </a:lt2>
        <a:accent1>
          <a:srgbClr val="FF9900"/>
        </a:accent1>
        <a:accent2>
          <a:srgbClr val="FFCC80"/>
        </a:accent2>
        <a:accent3>
          <a:srgbClr val="FFEAD0"/>
        </a:accent3>
        <a:accent4>
          <a:srgbClr val="000000"/>
        </a:accent4>
        <a:accent5>
          <a:srgbClr val="FFCAAA"/>
        </a:accent5>
        <a:accent6>
          <a:srgbClr val="E7B973"/>
        </a:accent6>
        <a:hlink>
          <a:srgbClr val="E68A00"/>
        </a:hlink>
        <a:folHlink>
          <a:srgbClr val="FF6600"/>
        </a:folHlink>
      </a:clrScheme>
      <a:clrMap bg1="lt1" tx1="dk1" bg2="lt2" tx2="dk2" accent1="accent1" accent2="accent2" accent3="accent3" accent4="accent4" accent5="accent5" accent6="accent6" hlink="hlink" folHlink="folHlink"/>
    </a:extraClrScheme>
    <a:extraClrScheme>
      <a:clrScheme name="Default Design 4">
        <a:dk1>
          <a:srgbClr val="B3CCE6"/>
        </a:dk1>
        <a:lt1>
          <a:srgbClr val="FFFFFF"/>
        </a:lt1>
        <a:dk2>
          <a:srgbClr val="6698CC"/>
        </a:dk2>
        <a:lt2>
          <a:srgbClr val="FFFFFF"/>
        </a:lt2>
        <a:accent1>
          <a:srgbClr val="336599"/>
        </a:accent1>
        <a:accent2>
          <a:srgbClr val="2E4C6B"/>
        </a:accent2>
        <a:accent3>
          <a:srgbClr val="B8CAE2"/>
        </a:accent3>
        <a:accent4>
          <a:srgbClr val="DADADA"/>
        </a:accent4>
        <a:accent5>
          <a:srgbClr val="ADB8CA"/>
        </a:accent5>
        <a:accent6>
          <a:srgbClr val="294460"/>
        </a:accent6>
        <a:hlink>
          <a:srgbClr val="0B54A3"/>
        </a:hlink>
        <a:folHlink>
          <a:srgbClr val="0B73E0"/>
        </a:folHlink>
      </a:clrScheme>
      <a:clrMap bg1="dk2" tx1="lt1" bg2="dk1" tx2="lt2" accent1="accent1" accent2="accent2" accent3="accent3" accent4="accent4" accent5="accent5" accent6="accent6" hlink="hlink" folHlink="folHlink"/>
    </a:extraClrScheme>
    <a:extraClrScheme>
      <a:clrScheme name="Default Design 5">
        <a:dk1>
          <a:srgbClr val="66CCCC"/>
        </a:dk1>
        <a:lt1>
          <a:srgbClr val="FFFFFF"/>
        </a:lt1>
        <a:dk2>
          <a:srgbClr val="2E6B6B"/>
        </a:dk2>
        <a:lt2>
          <a:srgbClr val="FFFFCC"/>
        </a:lt2>
        <a:accent1>
          <a:srgbClr val="45A3A1"/>
        </a:accent1>
        <a:accent2>
          <a:srgbClr val="9ADEDC"/>
        </a:accent2>
        <a:accent3>
          <a:srgbClr val="ADBABA"/>
        </a:accent3>
        <a:accent4>
          <a:srgbClr val="DADADA"/>
        </a:accent4>
        <a:accent5>
          <a:srgbClr val="B0CECD"/>
        </a:accent5>
        <a:accent6>
          <a:srgbClr val="8BC9C7"/>
        </a:accent6>
        <a:hlink>
          <a:srgbClr val="B3E6E6"/>
        </a:hlink>
        <a:folHlink>
          <a:srgbClr val="33CCCC"/>
        </a:folHlink>
      </a:clrScheme>
      <a:clrMap bg1="dk2" tx1="lt1" bg2="dk1" tx2="lt2" accent1="accent1" accent2="accent2" accent3="accent3" accent4="accent4" accent5="accent5" accent6="accent6" hlink="hlink" folHlink="folHlink"/>
    </a:extraClrScheme>
    <a:extraClrScheme>
      <a:clrScheme name="Default Design 6">
        <a:dk1>
          <a:srgbClr val="496B2E"/>
        </a:dk1>
        <a:lt1>
          <a:srgbClr val="CCE3B5"/>
        </a:lt1>
        <a:dk2>
          <a:srgbClr val="619933"/>
        </a:dk2>
        <a:lt2>
          <a:srgbClr val="F2F8ED"/>
        </a:lt2>
        <a:accent1>
          <a:srgbClr val="94CC66"/>
        </a:accent1>
        <a:accent2>
          <a:srgbClr val="FFFFFF"/>
        </a:accent2>
        <a:accent3>
          <a:srgbClr val="E2EFD7"/>
        </a:accent3>
        <a:accent4>
          <a:srgbClr val="3D5A26"/>
        </a:accent4>
        <a:accent5>
          <a:srgbClr val="C8E2B8"/>
        </a:accent5>
        <a:accent6>
          <a:srgbClr val="E7E7E7"/>
        </a:accent6>
        <a:hlink>
          <a:srgbClr val="4891EA"/>
        </a:hlink>
        <a:folHlink>
          <a:srgbClr val="7AAFF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2283</TotalTime>
  <Words>733</Words>
  <Application>Microsoft Office PowerPoint</Application>
  <PresentationFormat>화면 슬라이드 쇼(4:3)</PresentationFormat>
  <Paragraphs>152</Paragraphs>
  <Slides>8</Slides>
  <Notes>8</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8</vt:i4>
      </vt:variant>
    </vt:vector>
  </HeadingPairs>
  <TitlesOfParts>
    <vt:vector size="12" baseType="lpstr">
      <vt:lpstr>맑은 고딕</vt:lpstr>
      <vt:lpstr>Arial</vt:lpstr>
      <vt:lpstr>Wingdings</vt:lpstr>
      <vt:lpstr>Default Design</vt:lpstr>
      <vt:lpstr>LCD Drive Circuit  using Oxide TFT  for Wearable Applications</vt:lpstr>
      <vt:lpstr>Contents</vt:lpstr>
      <vt:lpstr>Wearable Device</vt:lpstr>
      <vt:lpstr>TFT-LCD Driving Circuit</vt:lpstr>
      <vt:lpstr>Proposed Circuits</vt:lpstr>
      <vt:lpstr>Simulation Results </vt:lpstr>
      <vt:lpstr>Conclusion</vt:lpstr>
      <vt:lpstr>Q &amp; A</vt:lpstr>
    </vt:vector>
  </TitlesOfParts>
  <Company>Presentation Magazine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Hex Green3 Template</dc:title>
  <dc:creator>M. S. Kang</dc:creator>
  <cp:lastModifiedBy>강민수</cp:lastModifiedBy>
  <cp:revision>113</cp:revision>
  <dcterms:created xsi:type="dcterms:W3CDTF">2005-03-15T10:04:38Z</dcterms:created>
  <dcterms:modified xsi:type="dcterms:W3CDTF">2018-01-10T11:36:14Z</dcterms:modified>
</cp:coreProperties>
</file>