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9" r:id="rId6"/>
    <p:sldId id="270" r:id="rId7"/>
    <p:sldId id="275" r:id="rId8"/>
    <p:sldId id="278" r:id="rId9"/>
  </p:sldIdLst>
  <p:sldSz cx="12192000" cy="6858000"/>
  <p:notesSz cx="6797675" cy="9928225"/>
  <p:embeddedFontLst>
    <p:embeddedFont>
      <p:font typeface="MS PGothic" panose="020B0600070205080204" pitchFamily="34" charset="-128"/>
      <p:regular r:id="rId11"/>
    </p:embeddedFont>
    <p:embeddedFont>
      <p:font typeface="MS Mincho" panose="02020609040205080304" pitchFamily="49" charset="-128"/>
      <p:regular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나눔명조" panose="020B0600000101010101" charset="-127"/>
      <p:regular r:id="rId15"/>
      <p:bold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28657" autoAdjust="0"/>
  </p:normalViewPr>
  <p:slideViewPr>
    <p:cSldViewPr snapToGrid="0">
      <p:cViewPr varScale="1">
        <p:scale>
          <a:sx n="25" d="100"/>
          <a:sy n="25" d="100"/>
        </p:scale>
        <p:origin x="3240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7B7DA-35B3-42DC-87AF-099CE6A116DD}" type="datetimeFigureOut">
              <a:rPr lang="ko-KR" altLang="en-US" smtClean="0"/>
              <a:t>2018-01-10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3F86C-FFAC-4848-ADE7-61CC6CCA0A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37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Hi</a:t>
            </a:r>
            <a:r>
              <a:rPr lang="en-US" altLang="ko-KR" baseline="0" dirty="0"/>
              <a:t> I am </a:t>
            </a:r>
            <a:r>
              <a:rPr lang="en-US" altLang="ko-KR" baseline="0" dirty="0" err="1"/>
              <a:t>Yeong</a:t>
            </a:r>
            <a:r>
              <a:rPr lang="en-US" altLang="ko-KR" baseline="0" dirty="0"/>
              <a:t> Jo </a:t>
            </a:r>
            <a:r>
              <a:rPr lang="en-US" altLang="ko-KR" baseline="0" dirty="0" err="1"/>
              <a:t>Baek</a:t>
            </a:r>
            <a:r>
              <a:rPr lang="en-US" altLang="ko-KR" baseline="0" dirty="0"/>
              <a:t>, a master’s course under the professor Bae. </a:t>
            </a:r>
          </a:p>
          <a:p>
            <a:r>
              <a:rPr lang="en-US" altLang="ko-KR" baseline="0" dirty="0"/>
              <a:t>Today I’m going to talk about ‘the effect of SOG annealing condition’.</a:t>
            </a:r>
          </a:p>
          <a:p>
            <a:endParaRPr lang="en-US" altLang="ko-KR" baseline="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78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</a:t>
            </a:r>
            <a:r>
              <a:rPr lang="en-US" altLang="ko-KR" baseline="0" dirty="0"/>
              <a:t> divided this presentation into four parts.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will introduce about my research and materials, and then talk about experiment, result and conclusion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3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 brief introduction to SOG, SOG (Spin</a:t>
            </a:r>
            <a:r>
              <a:rPr lang="en-US" altLang="ko-KR" baseline="0" dirty="0"/>
              <a:t> on glass)</a:t>
            </a:r>
            <a:r>
              <a:rPr lang="en-US" altLang="ko-KR" dirty="0"/>
              <a:t> is a material that dissolves a precursor containing</a:t>
            </a:r>
            <a:r>
              <a:rPr lang="en-US" altLang="ko-KR" baseline="0" dirty="0"/>
              <a:t> a Si-O network in an organic solvent. </a:t>
            </a:r>
          </a:p>
          <a:p>
            <a:r>
              <a:rPr lang="en-US" altLang="ko-KR" baseline="0" dirty="0"/>
              <a:t>it can be coated by a solution process such as spin coating, and the SiO2 film can be obtained by evaporating the organic solvent through annealing. 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Figure one shows the type of SOG.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Silicate based SOG has low viscosity and poor flatness compared to other type, and characterized by high thermal stability and moisture and oxygen plasma insensitivity.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siloxane based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SOG contains CH3 or C2H5, has higher viscosity and good flatness than silicate SOG. </a:t>
            </a:r>
          </a:p>
          <a:p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is more susceptible to moisture which may cause reliability problems.</a:t>
            </a:r>
          </a:p>
          <a:p>
            <a:endParaRPr lang="en-US" altLang="ko-K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ko-KR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study, I used siloxane SOG.</a:t>
            </a:r>
          </a:p>
          <a:p>
            <a:endParaRPr lang="en-US" altLang="ko-K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dirty="0"/>
              <a:t>(animation) Generally,</a:t>
            </a:r>
            <a:r>
              <a:rPr lang="en-US" altLang="ko-KR" baseline="0" dirty="0"/>
              <a:t> the insulator film annealing progress in a nitrogen ambient, but there is no accurate annealing result of the nitrogen ambient on the SOG. </a:t>
            </a:r>
          </a:p>
          <a:p>
            <a:r>
              <a:rPr lang="en-US" altLang="ko-KR" baseline="0" dirty="0"/>
              <a:t>therefore, I am studying the effect of annealing ambient in the process of annealing SOG, and we are conducting annealing in nitrogen, oxygen, and air ambient. I would like to introduce the results of my research in this presentation.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79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experiment</a:t>
            </a:r>
          </a:p>
          <a:p>
            <a:r>
              <a:rPr lang="en-US" altLang="ko-KR" dirty="0"/>
              <a:t>I</a:t>
            </a:r>
            <a:r>
              <a:rPr lang="en-US" altLang="ko-KR" baseline="0" dirty="0"/>
              <a:t> fabricated a Top Gate TFTs with the structure shown in Fig. 2. </a:t>
            </a:r>
          </a:p>
          <a:p>
            <a:r>
              <a:rPr lang="en-US" altLang="ko-KR" baseline="0" dirty="0"/>
              <a:t>IGZO was used as an active layer material, SOG for gate insulator and passivation layer, Cr and Al for Gate and Source and drain, respectively.</a:t>
            </a:r>
          </a:p>
          <a:p>
            <a:r>
              <a:rPr lang="en-US" altLang="ko-KR" baseline="0" dirty="0"/>
              <a:t>SOG was etched using RIE, and the remainder was patterned using photolithography.</a:t>
            </a:r>
          </a:p>
          <a:p>
            <a:r>
              <a:rPr lang="en-US" altLang="ko-KR" baseline="0" dirty="0"/>
              <a:t>Table 1 summarizes the annealing process conditions. as you can see, annealing was performed under three conditions of nitrogen, oxygen and air in furnace. 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Annealing was carried out at 450 ° C for 1 hour and increased by 100 ° C at 150 ° C.</a:t>
            </a: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69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Result</a:t>
            </a:r>
          </a:p>
          <a:p>
            <a:r>
              <a:rPr lang="en-US" altLang="ko-KR" dirty="0"/>
              <a:t>Fig</a:t>
            </a:r>
            <a:r>
              <a:rPr lang="en-US" altLang="ko-KR" baseline="0" dirty="0"/>
              <a:t>. 4. shows the I-V characteristics of the fabricated TFT.</a:t>
            </a:r>
          </a:p>
          <a:p>
            <a:r>
              <a:rPr lang="en-US" altLang="ko-KR" baseline="0" dirty="0"/>
              <a:t>the width of TFT was 40 micro meter and length was 20 micro meter. 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I-V characteristics show that the best TFT characteristics are obtained when annealing in a nitrogen ambient.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2 shows the parameters of the TFTs annealed in a nitrogen ambient.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conducted the D-Sims analysis to see how the annealing affects the TFT in the nitrogen ambient and is shown in Fig. 5.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 of nitrogen in SOG (a) and the content of oxygen through (b) can be confirmed.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should be noted here that the nitrogen content increases at the SOG and lower film interface.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confirm that SOG nitrogen heat treatment affects IGZO, the bottom layer.</a:t>
            </a:r>
          </a:p>
          <a:p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known that the defects in the IGZO are reduced by structural relaxation during the nitrogen annealing.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dirty="0"/>
              <a:t>Through the Sims data, we thought that the nitrogen annealing of the SOG was influenced by the IGZO, which is the bottom layer, to improve the TFT characteristics.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13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conducted AFM analysis because we thought that the change of TFT characteristics depending on the annealing atmosphere of SOG will be affected by the surface roughness.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6. shows the AFM data of the SOG film formed in each annealing atmosphere.</a:t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Rq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 shows a slight difference depending on each ambient, but it can be confirmed that the SOG surface roughness has little influence on the TFT characteristics.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3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</a:p>
          <a:p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In order to investigate the effect of SOG annealing atmosphere, TFT was fabricated and its characteristics were evaluated.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The SOG annealing was performed in three kinds of atmosphere of nitrogen, air, and oxygen.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The device annealed in a nitrogen ambient had the best characteristics.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Through the SIMS data, it was concluded that the SOG annealing affected the IGZO, which is the bottom film, and the characteristics were improved.  </a:t>
            </a:r>
            <a:endParaRPr lang="ko-KR" altLang="en-US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72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listening to my presentation.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F86C-FFAC-4848-ADE7-61CC6CCA0AD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06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작입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C9C9C9"/>
            </a:fgClr>
            <a:bgClr>
              <a:schemeClr val="bg1"/>
            </a:bgClr>
          </a:pattFill>
          <a:ln w="508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0" name="타원 9"/>
          <p:cNvSpPr/>
          <p:nvPr userDrawn="1"/>
        </p:nvSpPr>
        <p:spPr>
          <a:xfrm>
            <a:off x="337116" y="319949"/>
            <a:ext cx="302281" cy="302281"/>
          </a:xfrm>
          <a:prstGeom prst="ellipse">
            <a:avLst/>
          </a:prstGeom>
          <a:solidFill>
            <a:srgbClr val="8B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1" name="타원 10"/>
          <p:cNvSpPr/>
          <p:nvPr userDrawn="1"/>
        </p:nvSpPr>
        <p:spPr>
          <a:xfrm>
            <a:off x="785877" y="319949"/>
            <a:ext cx="302281" cy="3022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2" name="타원 11"/>
          <p:cNvSpPr/>
          <p:nvPr userDrawn="1"/>
        </p:nvSpPr>
        <p:spPr>
          <a:xfrm>
            <a:off x="1234639" y="319949"/>
            <a:ext cx="302281" cy="302281"/>
          </a:xfrm>
          <a:prstGeom prst="ellipse">
            <a:avLst/>
          </a:prstGeom>
          <a:solidFill>
            <a:srgbClr val="D5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3" name="타원 12"/>
          <p:cNvSpPr/>
          <p:nvPr userDrawn="1"/>
        </p:nvSpPr>
        <p:spPr>
          <a:xfrm>
            <a:off x="1683401" y="319949"/>
            <a:ext cx="302281" cy="302281"/>
          </a:xfrm>
          <a:prstGeom prst="ellipse">
            <a:avLst/>
          </a:prstGeom>
          <a:solidFill>
            <a:srgbClr val="49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4" name="타원 13"/>
          <p:cNvSpPr/>
          <p:nvPr userDrawn="1"/>
        </p:nvSpPr>
        <p:spPr>
          <a:xfrm>
            <a:off x="10263436" y="6323571"/>
            <a:ext cx="302281" cy="302281"/>
          </a:xfrm>
          <a:prstGeom prst="ellipse">
            <a:avLst/>
          </a:prstGeom>
          <a:solidFill>
            <a:srgbClr val="8B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5" name="타원 14"/>
          <p:cNvSpPr/>
          <p:nvPr userDrawn="1"/>
        </p:nvSpPr>
        <p:spPr>
          <a:xfrm>
            <a:off x="10712197" y="6323571"/>
            <a:ext cx="302281" cy="3022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6" name="타원 15"/>
          <p:cNvSpPr/>
          <p:nvPr userDrawn="1"/>
        </p:nvSpPr>
        <p:spPr>
          <a:xfrm>
            <a:off x="11160959" y="6323571"/>
            <a:ext cx="302281" cy="302281"/>
          </a:xfrm>
          <a:prstGeom prst="ellipse">
            <a:avLst/>
          </a:prstGeom>
          <a:solidFill>
            <a:srgbClr val="D5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7" name="타원 16"/>
          <p:cNvSpPr/>
          <p:nvPr userDrawn="1"/>
        </p:nvSpPr>
        <p:spPr>
          <a:xfrm>
            <a:off x="11609721" y="6323571"/>
            <a:ext cx="302281" cy="302281"/>
          </a:xfrm>
          <a:prstGeom prst="ellipse">
            <a:avLst/>
          </a:prstGeom>
          <a:solidFill>
            <a:srgbClr val="49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</p:spTree>
    <p:extLst>
      <p:ext uri="{BB962C8B-B14F-4D97-AF65-F5344CB8AC3E}">
        <p14:creationId xmlns:p14="http://schemas.microsoft.com/office/powerpoint/2010/main" val="139553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첫번째 메시지입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D9D9D9"/>
            </a:fgClr>
            <a:bgClr>
              <a:schemeClr val="bg1"/>
            </a:bgClr>
          </a:pattFill>
          <a:ln w="50800">
            <a:solidFill>
              <a:srgbClr val="8BC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</p:spTree>
    <p:extLst>
      <p:ext uri="{BB962C8B-B14F-4D97-AF65-F5344CB8AC3E}">
        <p14:creationId xmlns:p14="http://schemas.microsoft.com/office/powerpoint/2010/main" val="45744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두번째 메시지입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C9C9C9"/>
            </a:fgClr>
            <a:bgClr>
              <a:schemeClr val="bg1"/>
            </a:bgClr>
          </a:patt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</p:spTree>
    <p:extLst>
      <p:ext uri="{BB962C8B-B14F-4D97-AF65-F5344CB8AC3E}">
        <p14:creationId xmlns:p14="http://schemas.microsoft.com/office/powerpoint/2010/main" val="9860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번째 메시지입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C9C9C9"/>
            </a:fgClr>
            <a:bgClr>
              <a:schemeClr val="bg1"/>
            </a:bgClr>
          </a:pattFill>
          <a:ln w="50800">
            <a:solidFill>
              <a:srgbClr val="D55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>
              <a:solidFill>
                <a:schemeClr val="tx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823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네번째 메시지입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C9C9C9"/>
            </a:fgClr>
            <a:bgClr>
              <a:schemeClr val="bg1"/>
            </a:bgClr>
          </a:pattFill>
          <a:ln w="50800">
            <a:solidFill>
              <a:srgbClr val="4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>
              <a:ln>
                <a:solidFill>
                  <a:srgbClr val="496282">
                    <a:alpha val="0"/>
                  </a:srgbClr>
                </a:solidFill>
              </a:ln>
              <a:solidFill>
                <a:schemeClr val="tx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470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혹시 몰라 여백입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46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 인사입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C9C9C9"/>
            </a:fgClr>
            <a:bgClr>
              <a:schemeClr val="bg1"/>
            </a:bgClr>
          </a:pattFill>
          <a:ln w="50800">
            <a:solidFill>
              <a:srgbClr val="496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5" name="타원 4"/>
          <p:cNvSpPr/>
          <p:nvPr userDrawn="1"/>
        </p:nvSpPr>
        <p:spPr>
          <a:xfrm>
            <a:off x="337116" y="319949"/>
            <a:ext cx="302281" cy="302281"/>
          </a:xfrm>
          <a:prstGeom prst="ellipse">
            <a:avLst/>
          </a:prstGeom>
          <a:solidFill>
            <a:srgbClr val="8B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6" name="타원 5"/>
          <p:cNvSpPr/>
          <p:nvPr userDrawn="1"/>
        </p:nvSpPr>
        <p:spPr>
          <a:xfrm>
            <a:off x="785877" y="319949"/>
            <a:ext cx="302281" cy="3022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7" name="타원 6"/>
          <p:cNvSpPr/>
          <p:nvPr userDrawn="1"/>
        </p:nvSpPr>
        <p:spPr>
          <a:xfrm>
            <a:off x="1234639" y="319949"/>
            <a:ext cx="302281" cy="302281"/>
          </a:xfrm>
          <a:prstGeom prst="ellipse">
            <a:avLst/>
          </a:prstGeom>
          <a:solidFill>
            <a:srgbClr val="D5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8" name="타원 7"/>
          <p:cNvSpPr/>
          <p:nvPr userDrawn="1"/>
        </p:nvSpPr>
        <p:spPr>
          <a:xfrm>
            <a:off x="1683401" y="319949"/>
            <a:ext cx="302281" cy="302281"/>
          </a:xfrm>
          <a:prstGeom prst="ellipse">
            <a:avLst/>
          </a:prstGeom>
          <a:solidFill>
            <a:srgbClr val="49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9" name="타원 8"/>
          <p:cNvSpPr/>
          <p:nvPr userDrawn="1"/>
        </p:nvSpPr>
        <p:spPr>
          <a:xfrm>
            <a:off x="10263436" y="6323571"/>
            <a:ext cx="302281" cy="302281"/>
          </a:xfrm>
          <a:prstGeom prst="ellipse">
            <a:avLst/>
          </a:prstGeom>
          <a:solidFill>
            <a:srgbClr val="8BC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0" name="타원 9"/>
          <p:cNvSpPr/>
          <p:nvPr userDrawn="1"/>
        </p:nvSpPr>
        <p:spPr>
          <a:xfrm>
            <a:off x="10712197" y="6323571"/>
            <a:ext cx="302281" cy="3022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1" name="타원 10"/>
          <p:cNvSpPr/>
          <p:nvPr userDrawn="1"/>
        </p:nvSpPr>
        <p:spPr>
          <a:xfrm>
            <a:off x="11160959" y="6323571"/>
            <a:ext cx="302281" cy="302281"/>
          </a:xfrm>
          <a:prstGeom prst="ellipse">
            <a:avLst/>
          </a:prstGeom>
          <a:solidFill>
            <a:srgbClr val="D5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  <p:sp>
        <p:nvSpPr>
          <p:cNvPr id="12" name="타원 11"/>
          <p:cNvSpPr/>
          <p:nvPr userDrawn="1"/>
        </p:nvSpPr>
        <p:spPr>
          <a:xfrm>
            <a:off x="11609721" y="6323571"/>
            <a:ext cx="302281" cy="302281"/>
          </a:xfrm>
          <a:prstGeom prst="ellipse">
            <a:avLst/>
          </a:prstGeom>
          <a:solidFill>
            <a:srgbClr val="49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/>
          </a:p>
        </p:txBody>
      </p:sp>
    </p:spTree>
    <p:extLst>
      <p:ext uri="{BB962C8B-B14F-4D97-AF65-F5344CB8AC3E}">
        <p14:creationId xmlns:p14="http://schemas.microsoft.com/office/powerpoint/2010/main" val="112597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4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xStyles>
    <p:titleStyle>
      <a:lvl1pPr algn="l" defTabSz="914423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1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593155" y="2031089"/>
            <a:ext cx="11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4000" dirty="0">
                <a:ln w="12700">
                  <a:solidFill>
                    <a:srgbClr val="496282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1훈점보맘보 B" panose="02020603020101020101" pitchFamily="18" charset="-127"/>
                <a:cs typeface="Arial" pitchFamily="34" charset="0"/>
              </a:rPr>
              <a:t>Effect of SOG Annealing Ambient on IGZO TFTs</a:t>
            </a:r>
            <a:endParaRPr lang="ko-KR" altLang="en-US" sz="4000" dirty="0">
              <a:ln w="12700">
                <a:solidFill>
                  <a:srgbClr val="496282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1훈점보맘보 B" panose="02020603020101020101" pitchFamily="18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8267" y="3663241"/>
            <a:ext cx="2736647" cy="199028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>
              <a:lnSpc>
                <a:spcPts val="3700"/>
              </a:lnSpc>
            </a:pPr>
            <a:r>
              <a:rPr lang="en-US" altLang="ko-KR" sz="2000" dirty="0" err="1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Hoseo</a:t>
            </a:r>
            <a:r>
              <a:rPr lang="en-US" altLang="ko-KR" sz="2000" dirty="0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 University</a:t>
            </a:r>
          </a:p>
          <a:p>
            <a:pPr algn="r">
              <a:lnSpc>
                <a:spcPts val="3700"/>
              </a:lnSpc>
            </a:pPr>
            <a:r>
              <a:rPr lang="en-US" altLang="ko-KR" sz="2000" dirty="0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Electronic Device Lab.</a:t>
            </a:r>
          </a:p>
          <a:p>
            <a:pPr algn="r">
              <a:lnSpc>
                <a:spcPts val="3700"/>
              </a:lnSpc>
            </a:pPr>
            <a:r>
              <a:rPr lang="en-US" altLang="ko-KR" sz="2000" dirty="0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Master Course</a:t>
            </a:r>
          </a:p>
          <a:p>
            <a:pPr algn="r">
              <a:lnSpc>
                <a:spcPts val="3700"/>
              </a:lnSpc>
            </a:pPr>
            <a:r>
              <a:rPr lang="ko-KR" altLang="en-US" sz="2000" dirty="0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  </a:t>
            </a:r>
            <a:r>
              <a:rPr lang="en-US" altLang="ko-KR" sz="2000" dirty="0" err="1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Yeong</a:t>
            </a:r>
            <a:r>
              <a:rPr lang="en-US" altLang="ko-KR" sz="2000" dirty="0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 Jo </a:t>
            </a:r>
            <a:r>
              <a:rPr lang="en-US" altLang="ko-KR" sz="2000" dirty="0" err="1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itchFamily="34" charset="0"/>
                <a:ea typeface="조선일보명조" panose="02030304000000000000" pitchFamily="18" charset="-127"/>
                <a:cs typeface="Arial" pitchFamily="34" charset="0"/>
              </a:rPr>
              <a:t>Baek</a:t>
            </a:r>
            <a:endParaRPr lang="ko-KR" altLang="en-US" sz="2000" dirty="0">
              <a:ln w="12700"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latin typeface="Arial" pitchFamily="34" charset="0"/>
              <a:ea typeface="조선일보명조" panose="02030304000000000000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1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12690" y="2179796"/>
            <a:ext cx="1469248" cy="2467633"/>
            <a:chOff x="1197503" y="2179795"/>
            <a:chExt cx="1469249" cy="2467633"/>
          </a:xfrm>
        </p:grpSpPr>
        <p:grpSp>
          <p:nvGrpSpPr>
            <p:cNvPr id="3" name="그룹 2"/>
            <p:cNvGrpSpPr/>
            <p:nvPr/>
          </p:nvGrpSpPr>
          <p:grpSpPr>
            <a:xfrm>
              <a:off x="1197503" y="2179795"/>
              <a:ext cx="1469249" cy="1739257"/>
              <a:chOff x="848937" y="2063897"/>
              <a:chExt cx="1469249" cy="1739257"/>
            </a:xfrm>
          </p:grpSpPr>
          <p:sp>
            <p:nvSpPr>
              <p:cNvPr id="5" name="TextBox 22"/>
              <p:cNvSpPr txBox="1">
                <a:spLocks noChangeArrowheads="1"/>
              </p:cNvSpPr>
              <p:nvPr/>
            </p:nvSpPr>
            <p:spPr bwMode="auto">
              <a:xfrm>
                <a:off x="848937" y="2063897"/>
                <a:ext cx="146924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dist" eaLnBrk="1" latinLnBrk="1" hangingPunct="1"/>
                <a:r>
                  <a:rPr lang="en-US" altLang="ko-KR" sz="2000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rPr>
                  <a:t>PART ONE</a:t>
                </a:r>
                <a:endParaRPr lang="ko-KR" altLang="en-US" sz="2000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그룹 5"/>
              <p:cNvGrpSpPr/>
              <p:nvPr/>
            </p:nvGrpSpPr>
            <p:grpSpPr>
              <a:xfrm>
                <a:off x="1108898" y="2853829"/>
                <a:ext cx="949326" cy="949325"/>
                <a:chOff x="1108898" y="2853312"/>
                <a:chExt cx="949326" cy="949325"/>
              </a:xfrm>
            </p:grpSpPr>
            <p:sp>
              <p:nvSpPr>
                <p:cNvPr id="7" name="모서리가 둥근 직사각형 6"/>
                <p:cNvSpPr/>
                <p:nvPr/>
              </p:nvSpPr>
              <p:spPr bwMode="auto">
                <a:xfrm flipH="1">
                  <a:off x="1108898" y="2853312"/>
                  <a:ext cx="949326" cy="949325"/>
                </a:xfrm>
                <a:prstGeom prst="roundRect">
                  <a:avLst>
                    <a:gd name="adj" fmla="val 11375"/>
                  </a:avLst>
                </a:prstGeom>
                <a:solidFill>
                  <a:srgbClr val="8BC1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20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8" name="그림 1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2849" y="3041681"/>
                  <a:ext cx="641425" cy="5725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" name="TextBox 3"/>
            <p:cNvSpPr txBox="1"/>
            <p:nvPr/>
          </p:nvSpPr>
          <p:spPr>
            <a:xfrm>
              <a:off x="1302539" y="4308874"/>
              <a:ext cx="1257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Introduction</a:t>
              </a:r>
              <a:endParaRPr lang="en-US" altLang="ko-KR" sz="1600" dirty="0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784479" y="2179795"/>
            <a:ext cx="1506310" cy="2467632"/>
            <a:chOff x="3880592" y="2179795"/>
            <a:chExt cx="1506310" cy="2467632"/>
          </a:xfrm>
        </p:grpSpPr>
        <p:grpSp>
          <p:nvGrpSpPr>
            <p:cNvPr id="10" name="그룹 9"/>
            <p:cNvGrpSpPr/>
            <p:nvPr/>
          </p:nvGrpSpPr>
          <p:grpSpPr>
            <a:xfrm>
              <a:off x="3880592" y="2179795"/>
              <a:ext cx="1506310" cy="1739257"/>
              <a:chOff x="3588905" y="2063897"/>
              <a:chExt cx="1506310" cy="1739257"/>
            </a:xfrm>
          </p:grpSpPr>
          <p:sp>
            <p:nvSpPr>
              <p:cNvPr id="12" name="TextBox 22"/>
              <p:cNvSpPr txBox="1">
                <a:spLocks noChangeArrowheads="1"/>
              </p:cNvSpPr>
              <p:nvPr/>
            </p:nvSpPr>
            <p:spPr bwMode="auto">
              <a:xfrm>
                <a:off x="3588905" y="2063897"/>
                <a:ext cx="150631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dist" eaLnBrk="1" latinLnBrk="1" hangingPunct="1"/>
                <a:r>
                  <a:rPr lang="en-US" altLang="ko-KR" sz="2000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rPr>
                  <a:t>PART TWO</a:t>
                </a:r>
                <a:endParaRPr lang="ko-KR" altLang="en-US" sz="2000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그룹 12"/>
              <p:cNvGrpSpPr/>
              <p:nvPr/>
            </p:nvGrpSpPr>
            <p:grpSpPr>
              <a:xfrm>
                <a:off x="3867397" y="2853829"/>
                <a:ext cx="949326" cy="949325"/>
                <a:chOff x="3156550" y="2852892"/>
                <a:chExt cx="949326" cy="949325"/>
              </a:xfrm>
            </p:grpSpPr>
            <p:sp>
              <p:nvSpPr>
                <p:cNvPr id="14" name="모서리가 둥근 직사각형 13"/>
                <p:cNvSpPr/>
                <p:nvPr/>
              </p:nvSpPr>
              <p:spPr bwMode="auto">
                <a:xfrm flipH="1">
                  <a:off x="3156550" y="2852892"/>
                  <a:ext cx="949326" cy="949325"/>
                </a:xfrm>
                <a:prstGeom prst="roundRect">
                  <a:avLst>
                    <a:gd name="adj" fmla="val 9258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20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5" name="그림 1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178" b="15933"/>
                <a:stretch>
                  <a:fillRect/>
                </a:stretch>
              </p:blipFill>
              <p:spPr bwMode="auto">
                <a:xfrm>
                  <a:off x="3293548" y="2983162"/>
                  <a:ext cx="675330" cy="688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" name="TextBox 10"/>
            <p:cNvSpPr txBox="1"/>
            <p:nvPr/>
          </p:nvSpPr>
          <p:spPr>
            <a:xfrm>
              <a:off x="4043233" y="4308873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experiment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635170" y="2179795"/>
            <a:ext cx="1780424" cy="2467632"/>
            <a:chOff x="6515722" y="2179795"/>
            <a:chExt cx="1780424" cy="2467632"/>
          </a:xfrm>
        </p:grpSpPr>
        <p:grpSp>
          <p:nvGrpSpPr>
            <p:cNvPr id="17" name="그룹 16"/>
            <p:cNvGrpSpPr/>
            <p:nvPr/>
          </p:nvGrpSpPr>
          <p:grpSpPr>
            <a:xfrm>
              <a:off x="6515722" y="2179795"/>
              <a:ext cx="1780424" cy="1739257"/>
              <a:chOff x="6391420" y="2063897"/>
              <a:chExt cx="1780424" cy="1739257"/>
            </a:xfrm>
          </p:grpSpPr>
          <p:sp>
            <p:nvSpPr>
              <p:cNvPr id="19" name="TextBox 22"/>
              <p:cNvSpPr txBox="1">
                <a:spLocks noChangeArrowheads="1"/>
              </p:cNvSpPr>
              <p:nvPr/>
            </p:nvSpPr>
            <p:spPr bwMode="auto">
              <a:xfrm>
                <a:off x="6391420" y="2063897"/>
                <a:ext cx="17804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dist" eaLnBrk="1" latinLnBrk="1" hangingPunct="1"/>
                <a:r>
                  <a:rPr lang="en-US" altLang="ko-KR" sz="2000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rPr>
                  <a:t>PART THREE</a:t>
                </a:r>
                <a:endParaRPr lang="ko-KR" altLang="en-US" sz="2000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6806969" y="2853829"/>
                <a:ext cx="949326" cy="949325"/>
                <a:chOff x="7572377" y="3540125"/>
                <a:chExt cx="949326" cy="949325"/>
              </a:xfrm>
            </p:grpSpPr>
            <p:sp>
              <p:nvSpPr>
                <p:cNvPr id="21" name="모서리가 둥근 직사각형 20"/>
                <p:cNvSpPr/>
                <p:nvPr/>
              </p:nvSpPr>
              <p:spPr bwMode="auto">
                <a:xfrm flipH="1">
                  <a:off x="7572377" y="3540125"/>
                  <a:ext cx="949326" cy="949325"/>
                </a:xfrm>
                <a:prstGeom prst="roundRect">
                  <a:avLst>
                    <a:gd name="adj" fmla="val 8199"/>
                  </a:avLst>
                </a:prstGeom>
                <a:solidFill>
                  <a:srgbClr val="D55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20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2" name="그림 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0475" y="3698285"/>
                  <a:ext cx="633131" cy="633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8" name="TextBox 17"/>
            <p:cNvSpPr txBox="1"/>
            <p:nvPr/>
          </p:nvSpPr>
          <p:spPr>
            <a:xfrm>
              <a:off x="7034678" y="4308873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Result</a:t>
              </a:r>
              <a:endParaRPr lang="ko-KR" altLang="ko-KR" sz="1600" dirty="0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9711637" y="2179795"/>
            <a:ext cx="1640770" cy="2713853"/>
            <a:chOff x="9420604" y="2179795"/>
            <a:chExt cx="1640770" cy="2713854"/>
          </a:xfrm>
        </p:grpSpPr>
        <p:grpSp>
          <p:nvGrpSpPr>
            <p:cNvPr id="24" name="그룹 23"/>
            <p:cNvGrpSpPr/>
            <p:nvPr/>
          </p:nvGrpSpPr>
          <p:grpSpPr>
            <a:xfrm>
              <a:off x="9420604" y="2179795"/>
              <a:ext cx="1640770" cy="1739257"/>
              <a:chOff x="9269166" y="2063897"/>
              <a:chExt cx="1640770" cy="1739257"/>
            </a:xfrm>
          </p:grpSpPr>
          <p:sp>
            <p:nvSpPr>
              <p:cNvPr id="26" name="TextBox 25"/>
              <p:cNvSpPr txBox="1">
                <a:spLocks noChangeArrowheads="1"/>
              </p:cNvSpPr>
              <p:nvPr/>
            </p:nvSpPr>
            <p:spPr bwMode="auto">
              <a:xfrm>
                <a:off x="9269166" y="2063897"/>
                <a:ext cx="164077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algn="dist" eaLnBrk="1" latinLnBrk="1" hangingPunct="1"/>
                <a:r>
                  <a:rPr lang="en-US" altLang="ko-KR" sz="2000" dirty="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rPr>
                  <a:t>PART FOUR</a:t>
                </a:r>
                <a:endParaRPr lang="ko-KR" altLang="en-US" sz="2000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  <p:grpSp>
            <p:nvGrpSpPr>
              <p:cNvPr id="27" name="그룹 26"/>
              <p:cNvGrpSpPr/>
              <p:nvPr/>
            </p:nvGrpSpPr>
            <p:grpSpPr>
              <a:xfrm>
                <a:off x="9614889" y="2853829"/>
                <a:ext cx="949326" cy="949325"/>
                <a:chOff x="7572377" y="4687888"/>
                <a:chExt cx="949326" cy="949325"/>
              </a:xfrm>
            </p:grpSpPr>
            <p:sp>
              <p:nvSpPr>
                <p:cNvPr id="28" name="모서리가 둥근 직사각형 27"/>
                <p:cNvSpPr/>
                <p:nvPr/>
              </p:nvSpPr>
              <p:spPr bwMode="auto">
                <a:xfrm flipH="1">
                  <a:off x="7572377" y="4687888"/>
                  <a:ext cx="949326" cy="949325"/>
                </a:xfrm>
                <a:prstGeom prst="roundRect">
                  <a:avLst>
                    <a:gd name="adj" fmla="val 12433"/>
                  </a:avLst>
                </a:prstGeom>
                <a:solidFill>
                  <a:srgbClr val="496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200">
                    <a:ln w="12700"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29" name="그림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59253" y="4874821"/>
                  <a:ext cx="575574" cy="575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TextBox 24"/>
            <p:cNvSpPr txBox="1"/>
            <p:nvPr/>
          </p:nvSpPr>
          <p:spPr>
            <a:xfrm>
              <a:off x="9630087" y="4062652"/>
              <a:ext cx="12218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Conclusion</a:t>
              </a:r>
            </a:p>
            <a:p>
              <a:pPr algn="ctr"/>
              <a:r>
                <a:rPr lang="en-US" altLang="ko-KR" sz="160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&amp;</a:t>
              </a:r>
            </a:p>
            <a:p>
              <a:pPr algn="ctr"/>
              <a:r>
                <a:rPr lang="en-US" altLang="ko-KR" sz="160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Future plan</a:t>
              </a:r>
              <a:endParaRPr lang="ko-KR" altLang="ko-KR" sz="1600" dirty="0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337115" y="219697"/>
            <a:ext cx="3412834" cy="523220"/>
            <a:chOff x="337114" y="219696"/>
            <a:chExt cx="3412835" cy="523219"/>
          </a:xfrm>
        </p:grpSpPr>
        <p:sp>
          <p:nvSpPr>
            <p:cNvPr id="31" name="TextBox 30"/>
            <p:cNvSpPr txBox="1"/>
            <p:nvPr/>
          </p:nvSpPr>
          <p:spPr>
            <a:xfrm>
              <a:off x="1249885" y="219696"/>
              <a:ext cx="162416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dirty="0">
                  <a:ln w="12700"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Contents</a:t>
              </a:r>
              <a:endParaRPr lang="ko-KR" altLang="en-US" sz="2800" dirty="0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337114" y="330166"/>
              <a:ext cx="302281" cy="302281"/>
            </a:xfrm>
            <a:prstGeom prst="ellipse">
              <a:avLst/>
            </a:prstGeom>
            <a:solidFill>
              <a:srgbClr val="8BC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793499" y="330166"/>
              <a:ext cx="302281" cy="3022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2991282" y="330166"/>
              <a:ext cx="302281" cy="302281"/>
            </a:xfrm>
            <a:prstGeom prst="ellipse">
              <a:avLst/>
            </a:prstGeom>
            <a:solidFill>
              <a:srgbClr val="D5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3447668" y="330166"/>
              <a:ext cx="302281" cy="302281"/>
            </a:xfrm>
            <a:prstGeom prst="ellipse">
              <a:avLst/>
            </a:prstGeom>
            <a:solidFill>
              <a:srgbClr val="496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>
                <a:ln w="12700"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773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5404" y="388443"/>
            <a:ext cx="641983" cy="641982"/>
            <a:chOff x="586364" y="388444"/>
            <a:chExt cx="641983" cy="641982"/>
          </a:xfrm>
        </p:grpSpPr>
        <p:sp>
          <p:nvSpPr>
            <p:cNvPr id="3" name="모서리가 둥근 직사각형 2"/>
            <p:cNvSpPr/>
            <p:nvPr/>
          </p:nvSpPr>
          <p:spPr bwMode="auto">
            <a:xfrm flipH="1">
              <a:off x="586364" y="388444"/>
              <a:ext cx="641983" cy="641982"/>
            </a:xfrm>
            <a:prstGeom prst="roundRect">
              <a:avLst>
                <a:gd name="adj" fmla="val 11375"/>
              </a:avLst>
            </a:prstGeom>
            <a:solidFill>
              <a:srgbClr val="8BC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0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4" name="TextBox 21"/>
            <p:cNvSpPr txBox="1">
              <a:spLocks noChangeArrowheads="1"/>
            </p:cNvSpPr>
            <p:nvPr/>
          </p:nvSpPr>
          <p:spPr bwMode="auto">
            <a:xfrm>
              <a:off x="645934" y="527567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latinLnBrk="1" hangingPunct="1"/>
              <a:r>
                <a:rPr lang="en-US" altLang="ko-KR" sz="2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1.1</a:t>
              </a:r>
              <a:endParaRPr lang="ko-KR" altLang="en-US" sz="20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endParaRPr>
            </a:p>
          </p:txBody>
        </p:sp>
      </p:grpSp>
      <p:sp>
        <p:nvSpPr>
          <p:cNvPr id="5" name="직사각형 22"/>
          <p:cNvSpPr>
            <a:spLocks noChangeArrowheads="1"/>
          </p:cNvSpPr>
          <p:nvPr/>
        </p:nvSpPr>
        <p:spPr bwMode="auto">
          <a:xfrm>
            <a:off x="1332244" y="574964"/>
            <a:ext cx="378615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lnSpc>
                <a:spcPts val="2700"/>
              </a:lnSpc>
            </a:pPr>
            <a:r>
              <a:rPr lang="en-US" altLang="ko-KR" sz="2000" b="1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rPr>
              <a:t>What is the SOG?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173498" y="2087258"/>
            <a:ext cx="4231193" cy="235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64" y="2087258"/>
            <a:ext cx="4040460" cy="235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2767" y="4438191"/>
            <a:ext cx="4421924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1" b="1">
                <a:latin typeface="Arial" panose="020B0604020202020204" pitchFamily="34" charset="0"/>
                <a:cs typeface="Arial" panose="020B0604020202020204" pitchFamily="34" charset="0"/>
              </a:rPr>
              <a:t>Fig. 1. SOG category</a:t>
            </a:r>
            <a:endParaRPr lang="ko-KR" altLang="en-US" sz="1401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9195" y="1066801"/>
            <a:ext cx="9487943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7" indent="-2857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SOG (Spin-On-Glass) has Si-O network and dissolves in an organic solvent.</a:t>
            </a:r>
          </a:p>
          <a:p>
            <a:pPr marL="285757" indent="-285757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it can be coated by spin coating, and the SiO</a:t>
            </a:r>
            <a:r>
              <a:rPr lang="en-US" altLang="ko-KR" sz="180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 film can be obtained through annealing.</a:t>
            </a:r>
            <a:endParaRPr lang="ko-KR" altLang="en-US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9195" y="4825978"/>
            <a:ext cx="4990299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Silicate based SOG feature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low viscosity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poor flatness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high thermal stability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moisture and oxygen plasma insensitivity</a:t>
            </a:r>
          </a:p>
          <a:p>
            <a:endParaRPr lang="ko-KR" altLang="en-US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9406" y="4825977"/>
            <a:ext cx="4990299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Siloxane based SOG feature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contains CH</a:t>
            </a:r>
            <a:r>
              <a:rPr lang="en-US" altLang="ko-KR" sz="180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 or C</a:t>
            </a:r>
            <a:r>
              <a:rPr lang="en-US" altLang="ko-KR" sz="180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ko-KR" sz="1801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high viscosity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good flatness</a:t>
            </a:r>
          </a:p>
          <a:p>
            <a:pPr marL="285757" indent="-285757">
              <a:buFontTx/>
              <a:buChar char="-"/>
            </a:pPr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</a:p>
          <a:p>
            <a:endParaRPr lang="ko-KR" altLang="en-US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1679" y="4734538"/>
            <a:ext cx="10755630" cy="18457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801" b="1" dirty="0"/>
              <a:t>Generally, insulator film annealing progress in a nitrogen ambient.</a:t>
            </a:r>
          </a:p>
          <a:p>
            <a:pPr algn="ctr">
              <a:lnSpc>
                <a:spcPct val="150000"/>
              </a:lnSpc>
            </a:pPr>
            <a:r>
              <a:rPr lang="en-US" altLang="ko-KR" sz="1801" b="1" dirty="0"/>
              <a:t>But, there is no accurate annealing result of the nitrogen ambient on the SOG.</a:t>
            </a:r>
          </a:p>
          <a:p>
            <a:pPr algn="ctr">
              <a:lnSpc>
                <a:spcPct val="150000"/>
              </a:lnSpc>
            </a:pPr>
            <a:r>
              <a:rPr lang="en-US" altLang="ko-KR" sz="1801" b="1" dirty="0"/>
              <a:t>I conducted annealing in nitrogen, oxygen and air ambient. </a:t>
            </a:r>
          </a:p>
          <a:p>
            <a:pPr algn="ctr">
              <a:lnSpc>
                <a:spcPct val="150000"/>
              </a:lnSpc>
            </a:pPr>
            <a:r>
              <a:rPr lang="en-US" altLang="ko-KR" sz="1801" b="1" dirty="0"/>
              <a:t>And oxide TFT using SOG as G / I and passivation layer was fabricated and analyzed    </a:t>
            </a:r>
            <a:endParaRPr lang="ko-KR" altLang="en-US" sz="1801" b="1" dirty="0"/>
          </a:p>
        </p:txBody>
      </p:sp>
    </p:spTree>
    <p:extLst>
      <p:ext uri="{BB962C8B-B14F-4D97-AF65-F5344CB8AC3E}">
        <p14:creationId xmlns:p14="http://schemas.microsoft.com/office/powerpoint/2010/main" val="3622903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5405" y="388445"/>
            <a:ext cx="2232737" cy="641981"/>
            <a:chOff x="586364" y="388444"/>
            <a:chExt cx="2232737" cy="641982"/>
          </a:xfrm>
        </p:grpSpPr>
        <p:grpSp>
          <p:nvGrpSpPr>
            <p:cNvPr id="3" name="그룹 2"/>
            <p:cNvGrpSpPr/>
            <p:nvPr/>
          </p:nvGrpSpPr>
          <p:grpSpPr>
            <a:xfrm>
              <a:off x="586364" y="388444"/>
              <a:ext cx="641983" cy="641982"/>
              <a:chOff x="586364" y="388444"/>
              <a:chExt cx="641983" cy="641982"/>
            </a:xfrm>
          </p:grpSpPr>
          <p:sp>
            <p:nvSpPr>
              <p:cNvPr id="5" name="모서리가 둥근 직사각형 4"/>
              <p:cNvSpPr/>
              <p:nvPr/>
            </p:nvSpPr>
            <p:spPr bwMode="auto">
              <a:xfrm flipH="1">
                <a:off x="586364" y="388444"/>
                <a:ext cx="641983" cy="641982"/>
              </a:xfrm>
              <a:prstGeom prst="roundRect">
                <a:avLst>
                  <a:gd name="adj" fmla="val 11375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1">
                  <a:ln>
                    <a:solidFill>
                      <a:srgbClr val="FFC000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21"/>
              <p:cNvSpPr txBox="1">
                <a:spLocks noChangeArrowheads="1"/>
              </p:cNvSpPr>
              <p:nvPr/>
            </p:nvSpPr>
            <p:spPr bwMode="auto">
              <a:xfrm>
                <a:off x="645710" y="527567"/>
                <a:ext cx="540533" cy="40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2000" b="1" dirty="0">
                    <a:ln>
                      <a:solidFill>
                        <a:srgbClr val="FFC000">
                          <a:alpha val="0"/>
                        </a:srgbClr>
                      </a:solidFill>
                    </a:ln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rPr>
                  <a:t>2.1</a:t>
                </a:r>
                <a:endParaRPr lang="ko-KR" altLang="en-US" sz="2000" b="1" dirty="0">
                  <a:ln>
                    <a:solidFill>
                      <a:srgbClr val="FFC000">
                        <a:alpha val="0"/>
                      </a:srgb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직사각형 22"/>
            <p:cNvSpPr>
              <a:spLocks noChangeArrowheads="1"/>
            </p:cNvSpPr>
            <p:nvPr/>
          </p:nvSpPr>
          <p:spPr bwMode="auto">
            <a:xfrm>
              <a:off x="1238219" y="509725"/>
              <a:ext cx="1580882" cy="438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dist">
                <a:lnSpc>
                  <a:spcPts val="2700"/>
                </a:lnSpc>
              </a:pPr>
              <a:r>
                <a:rPr lang="en-US" altLang="ko-KR" sz="2000" b="1" dirty="0">
                  <a:ln>
                    <a:solidFill>
                      <a:srgbClr val="496282">
                        <a:alpha val="0"/>
                      </a:srgb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Experiment</a:t>
              </a:r>
            </a:p>
          </p:txBody>
        </p:sp>
      </p:grp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23866"/>
              </p:ext>
            </p:extLst>
          </p:nvPr>
        </p:nvGraphicFramePr>
        <p:xfrm>
          <a:off x="7505547" y="3769359"/>
          <a:ext cx="4294891" cy="118174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98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Device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Curing ambient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Curing temperature and time (1H)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8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</a:rPr>
                        <a:t>A</a:t>
                      </a:r>
                      <a:endParaRPr lang="ko-KR" sz="1100" b="1" kern="10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Nitrogen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150</a:t>
                      </a:r>
                      <a:r>
                        <a:rPr lang="ko-KR" sz="900" b="1" kern="100" dirty="0">
                          <a:effectLst/>
                        </a:rPr>
                        <a:t>℃</a:t>
                      </a:r>
                      <a:endParaRPr lang="ko-KR" sz="1100" b="1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15min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250</a:t>
                      </a:r>
                      <a:r>
                        <a:rPr lang="ko-KR" sz="900" b="1" kern="100" dirty="0">
                          <a:effectLst/>
                        </a:rPr>
                        <a:t>℃</a:t>
                      </a:r>
                      <a:endParaRPr lang="ko-KR" sz="1100" b="1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15min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350</a:t>
                      </a:r>
                      <a:r>
                        <a:rPr lang="ko-KR" sz="900" b="1" kern="100" dirty="0">
                          <a:effectLst/>
                        </a:rPr>
                        <a:t>℃</a:t>
                      </a:r>
                      <a:endParaRPr lang="ko-KR" sz="1100" b="1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15min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</a:rPr>
                        <a:t>450</a:t>
                      </a:r>
                      <a:r>
                        <a:rPr lang="ko-KR" sz="900" b="1" kern="100">
                          <a:effectLst/>
                        </a:rPr>
                        <a:t>℃</a:t>
                      </a:r>
                      <a:endParaRPr lang="ko-KR" sz="1100" b="1" kern="10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</a:rPr>
                        <a:t>15min</a:t>
                      </a:r>
                      <a:endParaRPr lang="ko-KR" sz="1100" b="1" kern="10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8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</a:rPr>
                        <a:t>B</a:t>
                      </a:r>
                      <a:endParaRPr lang="ko-KR" sz="1100" b="1" kern="10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Oxygen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8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>
                          <a:effectLst/>
                        </a:rPr>
                        <a:t>C</a:t>
                      </a:r>
                      <a:endParaRPr lang="ko-KR" sz="1100" b="1" kern="10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Air</a:t>
                      </a:r>
                      <a:endParaRPr lang="ko-KR" sz="1100" b="1" kern="100" dirty="0"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505545" y="3448688"/>
            <a:ext cx="4304370" cy="2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indent="571515" defTabSz="914423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00" b="1" dirty="0">
                <a:latin typeface="Arial" panose="020B0604020202020204" pitchFamily="34" charset="0"/>
                <a:ea typeface="MS Mincho" pitchFamily="49" charset="-128"/>
                <a:cs typeface="Arial" panose="020B0604020202020204" pitchFamily="34" charset="0"/>
              </a:rPr>
              <a:t>Table 1. Annealing condition of SOG gate insulator. </a:t>
            </a:r>
            <a:endParaRPr kumimoji="1" lang="en-US" altLang="ja-JP" sz="2800" b="1" dirty="0"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990046" y="1358557"/>
            <a:ext cx="7663396" cy="1591845"/>
            <a:chOff x="1990045" y="1380858"/>
            <a:chExt cx="7663396" cy="1591845"/>
          </a:xfrm>
        </p:grpSpPr>
        <p:pic>
          <p:nvPicPr>
            <p:cNvPr id="33" name="Picture 1044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132562" y="1380858"/>
              <a:ext cx="3738167" cy="120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1990045" y="2665146"/>
              <a:ext cx="7663396" cy="307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1" rIns="91440" bIns="45721" anchor="t" anchorCtr="0" upright="1">
              <a:noAutofit/>
            </a:bodyPr>
            <a:lstStyle/>
            <a:p>
              <a:pPr algn="ctr" hangingPunct="0">
                <a:spcAft>
                  <a:spcPts val="400"/>
                </a:spcAft>
              </a:pPr>
              <a:r>
                <a:rPr lang="en-US" sz="1401" b="1" dirty="0"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Fig. 2. The structure of fabricated TFTs (a)</a:t>
              </a:r>
              <a:endParaRPr lang="ko-KR" altLang="en-US" sz="1401" b="1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1703641" y="3534937"/>
            <a:ext cx="1124976" cy="613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IGZO deposition</a:t>
            </a: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patterning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오른쪽 화살표 46"/>
          <p:cNvSpPr/>
          <p:nvPr/>
        </p:nvSpPr>
        <p:spPr>
          <a:xfrm>
            <a:off x="2995889" y="3757962"/>
            <a:ext cx="221766" cy="21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84926" y="3564675"/>
            <a:ext cx="1124976" cy="613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  coating &amp; </a:t>
            </a:r>
            <a:r>
              <a: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annealing</a:t>
            </a:r>
            <a:endParaRPr lang="ko-KR" alt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아래로 구부러진 화살표 48"/>
          <p:cNvSpPr/>
          <p:nvPr/>
        </p:nvSpPr>
        <p:spPr>
          <a:xfrm>
            <a:off x="3952256" y="3111190"/>
            <a:ext cx="4098785" cy="453484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053932" y="3571866"/>
            <a:ext cx="1124976" cy="613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deposition </a:t>
            </a: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patterning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026792" y="4683278"/>
            <a:ext cx="1124976" cy="613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  etching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725624" y="4678510"/>
            <a:ext cx="1124976" cy="613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  coating &amp; annealing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327443" y="4683278"/>
            <a:ext cx="1124976" cy="613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hole patterning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5933629" y="4700696"/>
            <a:ext cx="1124976" cy="6133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deposition </a:t>
            </a:r>
          </a:p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patterning</a:t>
            </a:r>
            <a:endParaRPr lang="ko-KR" alt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오른쪽 화살표 54"/>
          <p:cNvSpPr/>
          <p:nvPr/>
        </p:nvSpPr>
        <p:spPr>
          <a:xfrm>
            <a:off x="4671033" y="3765396"/>
            <a:ext cx="221766" cy="21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오른쪽 화살표 55"/>
          <p:cNvSpPr/>
          <p:nvPr/>
        </p:nvSpPr>
        <p:spPr>
          <a:xfrm>
            <a:off x="631933" y="4901419"/>
            <a:ext cx="221766" cy="21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오른쪽 화살표 56"/>
          <p:cNvSpPr/>
          <p:nvPr/>
        </p:nvSpPr>
        <p:spPr>
          <a:xfrm>
            <a:off x="2324861" y="4905459"/>
            <a:ext cx="221766" cy="21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오른쪽 화살표 57"/>
          <p:cNvSpPr/>
          <p:nvPr/>
        </p:nvSpPr>
        <p:spPr>
          <a:xfrm>
            <a:off x="3978137" y="4901419"/>
            <a:ext cx="221766" cy="21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오른쪽 화살표 58"/>
          <p:cNvSpPr/>
          <p:nvPr/>
        </p:nvSpPr>
        <p:spPr>
          <a:xfrm>
            <a:off x="5579958" y="4901419"/>
            <a:ext cx="221766" cy="21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3641" y="4148255"/>
            <a:ext cx="1124976" cy="25391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83610" y="4175964"/>
            <a:ext cx="1124976" cy="2539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G/I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26792" y="5291827"/>
            <a:ext cx="1124976" cy="25391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G/I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23441" y="5289820"/>
            <a:ext cx="1124976" cy="25391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Passivation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27443" y="5296595"/>
            <a:ext cx="1124976" cy="25391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Passivation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53932" y="4192376"/>
            <a:ext cx="1124976" cy="25391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33629" y="5313316"/>
            <a:ext cx="1124976" cy="25391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Source / Drain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1026790" y="5754126"/>
            <a:ext cx="6031813" cy="3075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1" rIns="91440" bIns="45721" anchor="t" anchorCtr="0" upright="1">
            <a:noAutofit/>
          </a:bodyPr>
          <a:lstStyle/>
          <a:p>
            <a:pPr algn="ctr" hangingPunct="0">
              <a:spcAft>
                <a:spcPts val="400"/>
              </a:spcAft>
            </a:pPr>
            <a:r>
              <a:rPr lang="en-US" sz="1401" b="1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Fig. 3. flow chart of TFTs fabrication</a:t>
            </a:r>
            <a:endParaRPr lang="ko-KR" altLang="en-US" sz="1401" b="1" dirty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6010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25405" y="388444"/>
            <a:ext cx="1621592" cy="641982"/>
            <a:chOff x="586364" y="388444"/>
            <a:chExt cx="1621592" cy="641982"/>
          </a:xfrm>
        </p:grpSpPr>
        <p:grpSp>
          <p:nvGrpSpPr>
            <p:cNvPr id="3" name="그룹 2"/>
            <p:cNvGrpSpPr/>
            <p:nvPr/>
          </p:nvGrpSpPr>
          <p:grpSpPr>
            <a:xfrm>
              <a:off x="586364" y="388444"/>
              <a:ext cx="641983" cy="641982"/>
              <a:chOff x="586364" y="388444"/>
              <a:chExt cx="641983" cy="641982"/>
            </a:xfrm>
          </p:grpSpPr>
          <p:sp>
            <p:nvSpPr>
              <p:cNvPr id="5" name="모서리가 둥근 직사각형 4"/>
              <p:cNvSpPr/>
              <p:nvPr/>
            </p:nvSpPr>
            <p:spPr bwMode="auto">
              <a:xfrm flipH="1">
                <a:off x="586364" y="388444"/>
                <a:ext cx="641983" cy="641982"/>
              </a:xfrm>
              <a:prstGeom prst="roundRect">
                <a:avLst>
                  <a:gd name="adj" fmla="val 11375"/>
                </a:avLst>
              </a:prstGeom>
              <a:solidFill>
                <a:srgbClr val="D556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1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21"/>
              <p:cNvSpPr txBox="1">
                <a:spLocks noChangeArrowheads="1"/>
              </p:cNvSpPr>
              <p:nvPr/>
            </p:nvSpPr>
            <p:spPr bwMode="auto">
              <a:xfrm>
                <a:off x="645710" y="527567"/>
                <a:ext cx="54053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9pPr>
              </a:lstStyle>
              <a:p>
                <a:pPr eaLnBrk="1" latinLnBrk="1" hangingPunct="1"/>
                <a:r>
                  <a:rPr lang="en-US" altLang="ko-KR" sz="2000" b="1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latin typeface="Arial" panose="020B0604020202020204" pitchFamily="34" charset="0"/>
                    <a:ea typeface="나눔명조" panose="02020603020101020101" pitchFamily="18" charset="-127"/>
                    <a:cs typeface="Arial" panose="020B0604020202020204" pitchFamily="34" charset="0"/>
                  </a:rPr>
                  <a:t>3.1</a:t>
                </a:r>
                <a:endParaRPr lang="ko-KR" altLang="en-US" sz="2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직사각형 22"/>
            <p:cNvSpPr>
              <a:spLocks noChangeArrowheads="1"/>
            </p:cNvSpPr>
            <p:nvPr/>
          </p:nvSpPr>
          <p:spPr bwMode="auto">
            <a:xfrm>
              <a:off x="1239421" y="575956"/>
              <a:ext cx="968535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algn="dist">
                <a:lnSpc>
                  <a:spcPts val="2700"/>
                </a:lnSpc>
              </a:pPr>
              <a:r>
                <a:rPr lang="en-US" altLang="ko-KR" sz="2000" b="1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 panose="020B0604020202020204" pitchFamily="34" charset="0"/>
                  <a:ea typeface="나눔명조" panose="02020603020101020101" pitchFamily="18" charset="-127"/>
                  <a:cs typeface="Arial" panose="020B0604020202020204" pitchFamily="34" charset="0"/>
                </a:rPr>
                <a:t>Result</a:t>
              </a: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50207" y="1362593"/>
            <a:ext cx="4838334" cy="3480398"/>
            <a:chOff x="850207" y="1186414"/>
            <a:chExt cx="4838333" cy="3480397"/>
          </a:xfrm>
        </p:grpSpPr>
        <p:sp>
          <p:nvSpPr>
            <p:cNvPr id="25" name="직사각형 24"/>
            <p:cNvSpPr/>
            <p:nvPr/>
          </p:nvSpPr>
          <p:spPr>
            <a:xfrm>
              <a:off x="850207" y="1186414"/>
              <a:ext cx="4838333" cy="3480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810" y="1362592"/>
              <a:ext cx="4545125" cy="3185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직사각형 26"/>
          <p:cNvSpPr/>
          <p:nvPr/>
        </p:nvSpPr>
        <p:spPr>
          <a:xfrm>
            <a:off x="6731001" y="323717"/>
            <a:ext cx="4254500" cy="624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그룹 13"/>
          <p:cNvGrpSpPr>
            <a:grpSpLocks/>
          </p:cNvGrpSpPr>
          <p:nvPr/>
        </p:nvGrpSpPr>
        <p:grpSpPr bwMode="auto">
          <a:xfrm>
            <a:off x="6863414" y="287551"/>
            <a:ext cx="4130674" cy="2895600"/>
            <a:chOff x="6862965" y="310323"/>
            <a:chExt cx="4130675" cy="2895600"/>
          </a:xfrm>
        </p:grpSpPr>
        <p:graphicFrame>
          <p:nvGraphicFramePr>
            <p:cNvPr id="29" name="개체 12"/>
            <p:cNvGraphicFramePr>
              <a:graphicFrameLocks noChangeAspect="1"/>
            </p:cNvGraphicFramePr>
            <p:nvPr>
              <p:extLst/>
            </p:nvPr>
          </p:nvGraphicFramePr>
          <p:xfrm>
            <a:off x="6862965" y="310323"/>
            <a:ext cx="4130675" cy="289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Graph" r:id="rId5" imgW="4131360" imgH="2895840" progId="Origin50.Graph">
                    <p:embed/>
                  </p:oleObj>
                </mc:Choice>
                <mc:Fallback>
                  <p:oleObj name="Graph" r:id="rId5" imgW="4131360" imgH="2895840" progId="Origin50.Graph">
                    <p:embed/>
                    <p:pic>
                      <p:nvPicPr>
                        <p:cNvPr id="23" name="개체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2965" y="310323"/>
                          <a:ext cx="4130675" cy="289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직선 화살표 연결선 5"/>
            <p:cNvCxnSpPr>
              <a:cxnSpLocks noChangeShapeType="1"/>
            </p:cNvCxnSpPr>
            <p:nvPr/>
          </p:nvCxnSpPr>
          <p:spPr bwMode="auto">
            <a:xfrm>
              <a:off x="7807329" y="620633"/>
              <a:ext cx="151216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1" name="직선 화살표 연결선 8"/>
            <p:cNvCxnSpPr>
              <a:cxnSpLocks noChangeShapeType="1"/>
            </p:cNvCxnSpPr>
            <p:nvPr/>
          </p:nvCxnSpPr>
          <p:spPr bwMode="auto">
            <a:xfrm>
              <a:off x="9319497" y="620633"/>
              <a:ext cx="122413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2" name="TextBox 9"/>
            <p:cNvSpPr txBox="1">
              <a:spLocks noChangeArrowheads="1"/>
            </p:cNvSpPr>
            <p:nvPr/>
          </p:nvSpPr>
          <p:spPr bwMode="auto">
            <a:xfrm>
              <a:off x="7776356" y="379944"/>
              <a:ext cx="1440160" cy="24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001">
                  <a:latin typeface="Arial" panose="020B0604020202020204" pitchFamily="34" charset="0"/>
                  <a:cs typeface="Arial" panose="020B0604020202020204" pitchFamily="34" charset="0"/>
                </a:rPr>
                <a:t>SOG</a:t>
              </a:r>
              <a:endParaRPr lang="ko-KR" altLang="en-US" sz="100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10"/>
            <p:cNvSpPr txBox="1">
              <a:spLocks noChangeArrowheads="1"/>
            </p:cNvSpPr>
            <p:nvPr/>
          </p:nvSpPr>
          <p:spPr bwMode="auto">
            <a:xfrm>
              <a:off x="9319497" y="379943"/>
              <a:ext cx="1080120" cy="24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/>
              <a:r>
                <a:rPr lang="en-US" altLang="ko-KR" sz="1001">
                  <a:latin typeface="Arial" panose="020B0604020202020204" pitchFamily="34" charset="0"/>
                  <a:cs typeface="Arial" panose="020B0604020202020204" pitchFamily="34" charset="0"/>
                </a:rPr>
                <a:t>Si wafer</a:t>
              </a:r>
              <a:endParaRPr lang="ko-KR" altLang="en-US" sz="100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50207" y="4838700"/>
            <a:ext cx="4838334" cy="307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1" b="1" dirty="0">
                <a:latin typeface="Arial" panose="020B0604020202020204" pitchFamily="34" charset="0"/>
                <a:cs typeface="Arial" panose="020B0604020202020204" pitchFamily="34" charset="0"/>
              </a:rPr>
              <a:t>Fig. 4. I-V characteristics of fabricated TFTs</a:t>
            </a:r>
            <a:endParaRPr lang="ko-KR" altLang="en-US" sz="14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32012" y="1340291"/>
            <a:ext cx="73598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32012" y="4224740"/>
            <a:ext cx="735988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sz="18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직선 화살표 연결선 5"/>
          <p:cNvCxnSpPr>
            <a:cxnSpLocks noChangeShapeType="1"/>
          </p:cNvCxnSpPr>
          <p:nvPr/>
        </p:nvCxnSpPr>
        <p:spPr bwMode="auto">
          <a:xfrm>
            <a:off x="7838749" y="3476602"/>
            <a:ext cx="151216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8" name="직선 화살표 연결선 8"/>
          <p:cNvCxnSpPr>
            <a:cxnSpLocks noChangeShapeType="1"/>
          </p:cNvCxnSpPr>
          <p:nvPr/>
        </p:nvCxnSpPr>
        <p:spPr bwMode="auto">
          <a:xfrm>
            <a:off x="9350917" y="3476602"/>
            <a:ext cx="12241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7807776" y="3235914"/>
            <a:ext cx="1440160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001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endParaRPr lang="ko-KR" altLang="en-US" sz="10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10"/>
          <p:cNvSpPr txBox="1">
            <a:spLocks noChangeArrowheads="1"/>
          </p:cNvSpPr>
          <p:nvPr/>
        </p:nvSpPr>
        <p:spPr bwMode="auto">
          <a:xfrm>
            <a:off x="9350917" y="3235914"/>
            <a:ext cx="1080121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/>
            <a:r>
              <a:rPr lang="en-US" altLang="ko-KR" sz="1001">
                <a:latin typeface="Arial" panose="020B0604020202020204" pitchFamily="34" charset="0"/>
                <a:cs typeface="Arial" panose="020B0604020202020204" pitchFamily="34" charset="0"/>
              </a:rPr>
              <a:t>Si wafer</a:t>
            </a:r>
            <a:endParaRPr lang="ko-KR" altLang="en-US" sz="100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1001" y="6077416"/>
            <a:ext cx="4254500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1" b="1" dirty="0">
                <a:latin typeface="Arial" panose="020B0604020202020204" pitchFamily="34" charset="0"/>
                <a:cs typeface="Arial" panose="020B0604020202020204" pitchFamily="34" charset="0"/>
              </a:rPr>
              <a:t>Fig. 5. D-SIMS data (a) nitrogen, (b) Oxygen</a:t>
            </a:r>
            <a:endParaRPr lang="ko-KR" altLang="en-US" sz="140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058" y="3021531"/>
            <a:ext cx="4254500" cy="29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386839"/>
              </p:ext>
            </p:extLst>
          </p:nvPr>
        </p:nvGraphicFramePr>
        <p:xfrm>
          <a:off x="752355" y="5792103"/>
          <a:ext cx="5069713" cy="510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8933">
                  <a:extLst>
                    <a:ext uri="{9D8B030D-6E8A-4147-A177-3AD203B41FA5}">
                      <a16:colId xmlns:a16="http://schemas.microsoft.com/office/drawing/2014/main" val="1428050560"/>
                    </a:ext>
                  </a:extLst>
                </a:gridCol>
                <a:gridCol w="1313495">
                  <a:extLst>
                    <a:ext uri="{9D8B030D-6E8A-4147-A177-3AD203B41FA5}">
                      <a16:colId xmlns:a16="http://schemas.microsoft.com/office/drawing/2014/main" val="3363545556"/>
                    </a:ext>
                  </a:extLst>
                </a:gridCol>
                <a:gridCol w="1173497">
                  <a:extLst>
                    <a:ext uri="{9D8B030D-6E8A-4147-A177-3AD203B41FA5}">
                      <a16:colId xmlns:a16="http://schemas.microsoft.com/office/drawing/2014/main" val="1466743487"/>
                    </a:ext>
                  </a:extLst>
                </a:gridCol>
                <a:gridCol w="1253788">
                  <a:extLst>
                    <a:ext uri="{9D8B030D-6E8A-4147-A177-3AD203B41FA5}">
                      <a16:colId xmlns:a16="http://schemas.microsoft.com/office/drawing/2014/main" val="334558377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voltage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S.S.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On/Off ratio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74900"/>
                  </a:ext>
                </a:extLst>
              </a:tr>
              <a:tr h="24398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 cm</a:t>
                      </a:r>
                      <a:r>
                        <a:rPr lang="en-US" sz="1000" b="1" kern="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/V.S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1.75V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0.36V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x 10</a:t>
                      </a:r>
                      <a:r>
                        <a:rPr lang="en-US" sz="1000" b="1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037134"/>
                  </a:ext>
                </a:extLst>
              </a:tr>
            </a:tbl>
          </a:graphicData>
        </a:graphic>
      </p:graphicFrame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752355" y="5453860"/>
            <a:ext cx="4936186" cy="2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indent="571515" defTabSz="914423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Arial" panose="020B0604020202020204" pitchFamily="34" charset="0"/>
                <a:ea typeface="MS Mincho" panose="020B0600000101010101" charset="-128"/>
                <a:cs typeface="Arial" panose="020B0604020202020204" pitchFamily="34" charset="0"/>
              </a:rPr>
              <a:t>Table 2. Parameters for TFT cured under nitrogen ambient.</a:t>
            </a:r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853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 bwMode="auto">
          <a:xfrm flipH="1">
            <a:off x="525405" y="388443"/>
            <a:ext cx="641983" cy="641982"/>
          </a:xfrm>
          <a:prstGeom prst="roundRect">
            <a:avLst>
              <a:gd name="adj" fmla="val 11375"/>
            </a:avLst>
          </a:prstGeom>
          <a:solidFill>
            <a:srgbClr val="D55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1">
              <a:ln>
                <a:solidFill>
                  <a:srgbClr val="5B4371">
                    <a:alpha val="0"/>
                  </a:srgbClr>
                </a:solidFill>
              </a:ln>
              <a:solidFill>
                <a:schemeClr val="tx1"/>
              </a:solidFill>
              <a:latin typeface="Arial" panose="020B0604020202020204" pitchFamily="34" charset="0"/>
              <a:ea typeface="나눔명조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직사각형 22"/>
          <p:cNvSpPr>
            <a:spLocks noChangeArrowheads="1"/>
          </p:cNvSpPr>
          <p:nvPr/>
        </p:nvSpPr>
        <p:spPr bwMode="auto">
          <a:xfrm>
            <a:off x="1183453" y="527568"/>
            <a:ext cx="9685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dist">
              <a:lnSpc>
                <a:spcPts val="2700"/>
              </a:lnSpc>
            </a:pPr>
            <a:r>
              <a:rPr lang="en-US" altLang="ko-KR" sz="2000" b="1" dirty="0">
                <a:ln>
                  <a:solidFill>
                    <a:srgbClr val="5B4371">
                      <a:alpha val="0"/>
                    </a:srgb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584750" y="527567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2000" b="1" dirty="0">
                <a:ln>
                  <a:solidFill>
                    <a:srgbClr val="5B4371">
                      <a:alpha val="0"/>
                    </a:srgb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rPr>
              <a:t>3.1</a:t>
            </a:r>
            <a:endParaRPr lang="ko-KR" altLang="en-US" sz="2000" b="1" dirty="0">
              <a:ln>
                <a:solidFill>
                  <a:srgbClr val="5B4371">
                    <a:alpha val="0"/>
                  </a:srgbClr>
                </a:solidFill>
              </a:ln>
              <a:latin typeface="Arial" panose="020B0604020202020204" pitchFamily="34" charset="0"/>
              <a:ea typeface="나눔명조" panose="02020603020101020101" pitchFamily="18" charset="-127"/>
              <a:cs typeface="Arial" panose="020B0604020202020204" pitchFamily="34" charset="0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36" y="2161041"/>
            <a:ext cx="3857621" cy="219135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15" y="2161042"/>
            <a:ext cx="3857621" cy="21913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66140" y="3449069"/>
            <a:ext cx="70605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ko-KR" altLang="en-US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57" y="2161039"/>
            <a:ext cx="3857622" cy="219135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58593" y="3449069"/>
            <a:ext cx="70605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ko-KR" altLang="en-US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16214" y="3449069"/>
            <a:ext cx="70605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ko-KR" altLang="en-US" sz="18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5283" y="2171617"/>
            <a:ext cx="1663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Nitrogen ambient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81345" y="2171617"/>
            <a:ext cx="2476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air ambient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45677" y="2171618"/>
            <a:ext cx="2291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oxygen ambient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5"/>
          <a:srcRect l="57386" t="25149" r="33217" b="14167"/>
          <a:stretch/>
        </p:blipFill>
        <p:spPr>
          <a:xfrm>
            <a:off x="7249637" y="3597649"/>
            <a:ext cx="798020" cy="602588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6"/>
          <a:srcRect l="57702" t="26981" r="33222" b="15752"/>
          <a:stretch/>
        </p:blipFill>
        <p:spPr>
          <a:xfrm>
            <a:off x="3354000" y="3600797"/>
            <a:ext cx="776193" cy="599440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7"/>
          <a:srcRect l="58431" t="26583" r="32696" b="7610"/>
          <a:stretch/>
        </p:blipFill>
        <p:spPr>
          <a:xfrm>
            <a:off x="11107258" y="3597649"/>
            <a:ext cx="716591" cy="602588"/>
          </a:xfrm>
          <a:prstGeom prst="rect">
            <a:avLst/>
          </a:prstGeom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32415" y="4500973"/>
            <a:ext cx="11572863" cy="3075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1" rIns="91440" bIns="45721" anchor="t" anchorCtr="0" upright="1">
            <a:noAutofit/>
          </a:bodyPr>
          <a:lstStyle/>
          <a:p>
            <a:pPr algn="ctr" hangingPunct="0">
              <a:spcAft>
                <a:spcPts val="400"/>
              </a:spcAft>
            </a:pPr>
            <a:r>
              <a:rPr lang="en-US" sz="1600" b="1" dirty="0"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Fig. 6. 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The AFM data (a), (b), and (c) for each annealing ambient nitrogen, air, and oxygen annealing, respectively.</a:t>
            </a:r>
            <a:endParaRPr lang="ko-KR" altLang="en-US" sz="1600" b="1" dirty="0"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3269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 bwMode="auto">
          <a:xfrm flipH="1">
            <a:off x="525405" y="388443"/>
            <a:ext cx="641983" cy="641982"/>
          </a:xfrm>
          <a:prstGeom prst="roundRect">
            <a:avLst>
              <a:gd name="adj" fmla="val 11375"/>
            </a:avLst>
          </a:prstGeom>
          <a:solidFill>
            <a:srgbClr val="496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1001">
              <a:ln>
                <a:solidFill>
                  <a:srgbClr val="496282">
                    <a:alpha val="0"/>
                  </a:srgbClr>
                </a:solidFill>
              </a:ln>
              <a:solidFill>
                <a:schemeClr val="tx1"/>
              </a:solidFill>
              <a:latin typeface="Arial" panose="020B0604020202020204" pitchFamily="34" charset="0"/>
              <a:ea typeface="나눔명조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584750" y="527567"/>
            <a:ext cx="5405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1" hangingPunct="1"/>
            <a:r>
              <a:rPr lang="en-US" altLang="ko-KR" sz="2000" b="1" dirty="0">
                <a:ln>
                  <a:solidFill>
                    <a:srgbClr val="496282">
                      <a:alpha val="0"/>
                    </a:srgb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rPr>
              <a:t>4.2</a:t>
            </a:r>
          </a:p>
        </p:txBody>
      </p:sp>
      <p:sp>
        <p:nvSpPr>
          <p:cNvPr id="34" name="직사각형 22"/>
          <p:cNvSpPr>
            <a:spLocks noChangeArrowheads="1"/>
          </p:cNvSpPr>
          <p:nvPr/>
        </p:nvSpPr>
        <p:spPr bwMode="auto">
          <a:xfrm>
            <a:off x="1181467" y="591844"/>
            <a:ext cx="1582484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dist">
              <a:lnSpc>
                <a:spcPts val="2700"/>
              </a:lnSpc>
            </a:pPr>
            <a:r>
              <a:rPr lang="en-US" altLang="ko-KR" sz="2000" b="1" dirty="0">
                <a:ln>
                  <a:solidFill>
                    <a:srgbClr val="496282">
                      <a:alpha val="0"/>
                    </a:srgbClr>
                  </a:solidFill>
                </a:ln>
                <a:latin typeface="Arial" panose="020B0604020202020204" pitchFamily="34" charset="0"/>
                <a:ea typeface="나눔명조" panose="02020603020101020101" pitchFamily="18" charset="-127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405" y="1415441"/>
            <a:ext cx="1091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 order to investigate the effect of SOG annealing atmosphere, TFT was fabricated and its characteristics were evaluated.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SOG annealing was performed in three kinds of atmosphere of nitrogen, air, and oxygen.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device annealed in a nitrogen ambient had the best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Through the SIMS data, it was concluded that the SOG annealing affected the IGZO, which is the bottom film, and the characteristics were improved.  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876849"/>
              </p:ext>
            </p:extLst>
          </p:nvPr>
        </p:nvGraphicFramePr>
        <p:xfrm>
          <a:off x="3733550" y="3612574"/>
          <a:ext cx="5069713" cy="510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8933">
                  <a:extLst>
                    <a:ext uri="{9D8B030D-6E8A-4147-A177-3AD203B41FA5}">
                      <a16:colId xmlns:a16="http://schemas.microsoft.com/office/drawing/2014/main" val="1428050560"/>
                    </a:ext>
                  </a:extLst>
                </a:gridCol>
                <a:gridCol w="1313495">
                  <a:extLst>
                    <a:ext uri="{9D8B030D-6E8A-4147-A177-3AD203B41FA5}">
                      <a16:colId xmlns:a16="http://schemas.microsoft.com/office/drawing/2014/main" val="3363545556"/>
                    </a:ext>
                  </a:extLst>
                </a:gridCol>
                <a:gridCol w="1173497">
                  <a:extLst>
                    <a:ext uri="{9D8B030D-6E8A-4147-A177-3AD203B41FA5}">
                      <a16:colId xmlns:a16="http://schemas.microsoft.com/office/drawing/2014/main" val="1466743487"/>
                    </a:ext>
                  </a:extLst>
                </a:gridCol>
                <a:gridCol w="1253788">
                  <a:extLst>
                    <a:ext uri="{9D8B030D-6E8A-4147-A177-3AD203B41FA5}">
                      <a16:colId xmlns:a16="http://schemas.microsoft.com/office/drawing/2014/main" val="334558377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voltage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S.S.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On/Off ratio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74900"/>
                  </a:ext>
                </a:extLst>
              </a:tr>
              <a:tr h="24398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 cm</a:t>
                      </a:r>
                      <a:r>
                        <a:rPr lang="en-US" sz="1000" b="1" kern="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/V.S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1.75V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0.36V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x 10</a:t>
                      </a:r>
                      <a:r>
                        <a:rPr lang="en-US" sz="1000" b="1" kern="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MS Mincho" panose="020B0600000101010101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037134"/>
                  </a:ext>
                </a:extLst>
              </a:tr>
            </a:tbl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33550" y="3274331"/>
            <a:ext cx="4936186" cy="2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indent="571515" defTabSz="914423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100" b="1" dirty="0">
                <a:latin typeface="Arial" panose="020B0604020202020204" pitchFamily="34" charset="0"/>
                <a:ea typeface="MS Mincho" panose="020B0600000101010101" charset="-128"/>
                <a:cs typeface="Arial" panose="020B0604020202020204" pitchFamily="34" charset="0"/>
              </a:rPr>
              <a:t>Table 2. Parameters for TFT cured under nitrogen ambient.</a:t>
            </a:r>
            <a:endParaRPr lang="en-US" altLang="ja-JP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923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4"/>
          <p:cNvSpPr txBox="1">
            <a:spLocks noChangeArrowheads="1"/>
          </p:cNvSpPr>
          <p:nvPr/>
        </p:nvSpPr>
        <p:spPr bwMode="auto">
          <a:xfrm>
            <a:off x="2816071" y="2495947"/>
            <a:ext cx="66143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9600" dirty="0">
                <a:ln w="12700">
                  <a:noFill/>
                </a:ln>
                <a:solidFill>
                  <a:srgbClr val="496282"/>
                </a:solidFill>
                <a:latin typeface="Arial" panose="020B0604020202020204" pitchFamily="34" charset="0"/>
                <a:ea typeface="1훈점보맘보 B" panose="02020603020101020101" pitchFamily="18" charset="-127"/>
                <a:cs typeface="Arial" panose="020B0604020202020204" pitchFamily="34" charset="0"/>
              </a:rPr>
              <a:t>Thank you !</a:t>
            </a:r>
            <a:endParaRPr lang="ko-KR" altLang="en-US" sz="9600" dirty="0">
              <a:ln w="12700">
                <a:noFill/>
              </a:ln>
              <a:solidFill>
                <a:srgbClr val="496282"/>
              </a:solidFill>
              <a:latin typeface="Arial" panose="020B0604020202020204" pitchFamily="34" charset="0"/>
              <a:ea typeface="1훈점보맘보 B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2602" y="5119102"/>
            <a:ext cx="1900392" cy="56682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>
              <a:lnSpc>
                <a:spcPts val="3700"/>
              </a:lnSpc>
            </a:pPr>
            <a:r>
              <a:rPr lang="en-US" altLang="ko-KR" sz="2000" dirty="0" err="1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anose="020B0604020202020204" pitchFamily="34" charset="0"/>
                <a:ea typeface="조선일보명조" panose="02030304000000000000" pitchFamily="18" charset="-127"/>
                <a:cs typeface="Arial" panose="020B0604020202020204" pitchFamily="34" charset="0"/>
              </a:rPr>
              <a:t>Yeong</a:t>
            </a:r>
            <a:r>
              <a:rPr lang="en-US" altLang="ko-KR" sz="2000" dirty="0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anose="020B0604020202020204" pitchFamily="34" charset="0"/>
                <a:ea typeface="조선일보명조" panose="02030304000000000000" pitchFamily="18" charset="-127"/>
                <a:cs typeface="Arial" panose="020B0604020202020204" pitchFamily="34" charset="0"/>
              </a:rPr>
              <a:t> Jo </a:t>
            </a:r>
            <a:r>
              <a:rPr lang="en-US" altLang="ko-KR" sz="2000" dirty="0" err="1">
                <a:ln w="12700">
                  <a:solidFill>
                    <a:schemeClr val="tx1">
                      <a:lumMod val="85000"/>
                      <a:lumOff val="15000"/>
                      <a:alpha val="0"/>
                    </a:schemeClr>
                  </a:solidFill>
                </a:ln>
                <a:latin typeface="Arial" panose="020B0604020202020204" pitchFamily="34" charset="0"/>
                <a:ea typeface="조선일보명조" panose="02030304000000000000" pitchFamily="18" charset="-127"/>
                <a:cs typeface="Arial" panose="020B0604020202020204" pitchFamily="34" charset="0"/>
              </a:rPr>
              <a:t>Baek</a:t>
            </a:r>
            <a:endParaRPr lang="ko-KR" altLang="en-US" sz="2000" dirty="0">
              <a:ln w="12700">
                <a:solidFill>
                  <a:schemeClr val="tx1">
                    <a:lumMod val="85000"/>
                    <a:lumOff val="15000"/>
                    <a:alpha val="0"/>
                  </a:schemeClr>
                </a:solidFill>
              </a:ln>
              <a:latin typeface="Arial" panose="020B0604020202020204" pitchFamily="34" charset="0"/>
              <a:ea typeface="조선일보명조" panose="02030304000000000000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2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840</Words>
  <Application>Microsoft Office PowerPoint</Application>
  <PresentationFormat>와이드스크린</PresentationFormat>
  <Paragraphs>167</Paragraphs>
  <Slides>8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1훈점보맘보 B</vt:lpstr>
      <vt:lpstr>MS PGothic</vt:lpstr>
      <vt:lpstr>MS Mincho</vt:lpstr>
      <vt:lpstr>맑은 고딕</vt:lpstr>
      <vt:lpstr>조선일보명조</vt:lpstr>
      <vt:lpstr>Arial</vt:lpstr>
      <vt:lpstr>굴림</vt:lpstr>
      <vt:lpstr>나눔명조</vt:lpstr>
      <vt:lpstr>Office 테마</vt:lpstr>
      <vt:lpstr>Graph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/>
  <cp:revision>7</cp:revision>
  <dcterms:created xsi:type="dcterms:W3CDTF">2015-07-20T20:55:46Z</dcterms:created>
  <dcterms:modified xsi:type="dcterms:W3CDTF">2018-01-10T08:59:17Z</dcterms:modified>
</cp:coreProperties>
</file>