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7" r:id="rId1"/>
    <p:sldMasterId id="2147483655" r:id="rId2"/>
  </p:sldMasterIdLst>
  <p:notesMasterIdLst>
    <p:notesMasterId r:id="rId20"/>
  </p:notesMasterIdLst>
  <p:sldIdLst>
    <p:sldId id="256" r:id="rId3"/>
    <p:sldId id="290" r:id="rId4"/>
    <p:sldId id="316" r:id="rId5"/>
    <p:sldId id="317" r:id="rId6"/>
    <p:sldId id="321" r:id="rId7"/>
    <p:sldId id="294" r:id="rId8"/>
    <p:sldId id="314" r:id="rId9"/>
    <p:sldId id="298" r:id="rId10"/>
    <p:sldId id="318" r:id="rId11"/>
    <p:sldId id="300" r:id="rId12"/>
    <p:sldId id="319" r:id="rId13"/>
    <p:sldId id="302" r:id="rId14"/>
    <p:sldId id="303" r:id="rId15"/>
    <p:sldId id="304" r:id="rId16"/>
    <p:sldId id="320" r:id="rId17"/>
    <p:sldId id="311" r:id="rId18"/>
    <p:sldId id="323" r:id="rId19"/>
  </p:sldIdLst>
  <p:sldSz cx="9144000" cy="6858000" type="screen4x3"/>
  <p:notesSz cx="6797675" cy="9874250"/>
  <p:embeddedFontLst>
    <p:embeddedFont>
      <p:font typeface="HY견고딕" panose="02030600000101010101" pitchFamily="18" charset="-127"/>
      <p:regular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Arial Black" panose="020B0A04020102020204" pitchFamily="34" charset="0"/>
      <p:bold r:id="rId24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FB5"/>
    <a:srgbClr val="CB494C"/>
    <a:srgbClr val="539DDB"/>
    <a:srgbClr val="EB6B6F"/>
    <a:srgbClr val="737373"/>
    <a:srgbClr val="AA3033"/>
    <a:srgbClr val="808080"/>
    <a:srgbClr val="B6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3421" autoAdjust="0"/>
  </p:normalViewPr>
  <p:slideViewPr>
    <p:cSldViewPr>
      <p:cViewPr varScale="1">
        <p:scale>
          <a:sx n="67" d="100"/>
          <a:sy n="67" d="100"/>
        </p:scale>
        <p:origin x="16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78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7B42EFD-3232-4034-A0A1-F82260FA4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2CB6CF-3E9A-46B6-9A34-6787613882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9B1B4D5-5605-4378-B0C5-BB7D0D1E5C1F}" type="datetimeFigureOut">
              <a:rPr lang="ko-KR" altLang="en-US"/>
              <a:pPr>
                <a:defRPr/>
              </a:pPr>
              <a:t>2018-01-30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C2A6BD1B-8563-445B-9AEB-412E42A4CA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1C50726F-5ACB-4D1E-873B-B3C36D769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F93A96-24BB-43A1-A134-13ED9BAAC1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567246A-6AEC-4012-B1A4-215FA4F82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9159A4B5-8271-44AD-9516-869768A3BA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45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>
            <a:extLst>
              <a:ext uri="{FF2B5EF4-FFF2-40B4-BE49-F238E27FC236}">
                <a16:creationId xmlns:a16="http://schemas.microsoft.com/office/drawing/2014/main" id="{FC325B90-F985-400A-9FED-2120A37D4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>
            <a:extLst>
              <a:ext uri="{FF2B5EF4-FFF2-40B4-BE49-F238E27FC236}">
                <a16:creationId xmlns:a16="http://schemas.microsoft.com/office/drawing/2014/main" id="{ECCDEBF3-E64A-443F-94C9-C818F4668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ko-KR" dirty="0"/>
              <a:t>Thank you</a:t>
            </a:r>
            <a:r>
              <a:rPr lang="en-US" altLang="ko-KR" dirty="0" smtClean="0"/>
              <a:t>, </a:t>
            </a:r>
            <a:r>
              <a:rPr lang="en-US" altLang="ko-KR" dirty="0"/>
              <a:t>Chairman.</a:t>
            </a:r>
          </a:p>
          <a:p>
            <a:endParaRPr lang="en-US" altLang="ko-KR" dirty="0"/>
          </a:p>
          <a:p>
            <a:r>
              <a:rPr lang="en-US" altLang="ko-KR" dirty="0"/>
              <a:t>Good </a:t>
            </a:r>
            <a:r>
              <a:rPr lang="en-US" altLang="ko-KR" dirty="0" smtClean="0"/>
              <a:t>morning, </a:t>
            </a:r>
            <a:r>
              <a:rPr lang="en-US" altLang="ko-KR" dirty="0"/>
              <a:t>ladies and gentlemen.</a:t>
            </a:r>
          </a:p>
          <a:p>
            <a:endParaRPr lang="en-US" altLang="ko-KR" dirty="0"/>
          </a:p>
          <a:p>
            <a:r>
              <a:rPr lang="en-US" altLang="ko-KR" dirty="0"/>
              <a:t>My name is Sang Ho Hwang,  I’m graduate student in </a:t>
            </a:r>
            <a:r>
              <a:rPr lang="en-US" altLang="ko-KR" dirty="0" err="1"/>
              <a:t>Hoseo</a:t>
            </a:r>
            <a:r>
              <a:rPr lang="en-US" altLang="ko-KR" dirty="0"/>
              <a:t> Univ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(●)</a:t>
            </a:r>
            <a:endParaRPr lang="en-US" altLang="ko-KR" dirty="0"/>
          </a:p>
          <a:p>
            <a:r>
              <a:rPr lang="en-US" altLang="ko-KR" dirty="0"/>
              <a:t>My topic is the Effect of gate insulators by diluted spin on glass </a:t>
            </a:r>
            <a:r>
              <a:rPr lang="en-US" altLang="ko-KR" dirty="0" smtClean="0"/>
              <a:t>on a - </a:t>
            </a:r>
            <a:r>
              <a:rPr lang="en-US" altLang="ko-KR" dirty="0"/>
              <a:t>IGZO thin film transistor.</a:t>
            </a:r>
            <a:endParaRPr lang="ko-KR" altLang="en-US" dirty="0"/>
          </a:p>
          <a:p>
            <a:pPr>
              <a:buFontTx/>
              <a:buChar char="-"/>
            </a:pPr>
            <a:endParaRPr lang="ko-KR" altLang="en-US" dirty="0"/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id="{09DBEE2E-1AC1-461C-9A89-C27EBDDC1D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4B351D18-2523-4046-9354-45DE23AC242B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</a:t>
            </a:fld>
            <a:endParaRPr kumimoji="0"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>
            <a:extLst>
              <a:ext uri="{FF2B5EF4-FFF2-40B4-BE49-F238E27FC236}">
                <a16:creationId xmlns:a16="http://schemas.microsoft.com/office/drawing/2014/main" id="{DB850AD0-F3A9-4232-B871-B2C390178E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슬라이드 노트 개체 틀 2">
            <a:extLst>
              <a:ext uri="{FF2B5EF4-FFF2-40B4-BE49-F238E27FC236}">
                <a16:creationId xmlns:a16="http://schemas.microsoft.com/office/drawing/2014/main" id="{93AC7BB1-E452-41FF-B81F-270D0D889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ko-KR" dirty="0"/>
              <a:t>Those two figures show the transfer curves of fabricated TFTs.</a:t>
            </a:r>
          </a:p>
          <a:p>
            <a:endParaRPr lang="en-US" altLang="ko-KR" dirty="0"/>
          </a:p>
          <a:p>
            <a:r>
              <a:rPr lang="en-US" altLang="ko-KR" dirty="0"/>
              <a:t>Both graphs </a:t>
            </a:r>
            <a:r>
              <a:rPr lang="en-US" altLang="ko-KR"/>
              <a:t>were </a:t>
            </a:r>
            <a:r>
              <a:rPr lang="en-US" altLang="ko-KR" smtClean="0"/>
              <a:t>for</a:t>
            </a:r>
            <a:r>
              <a:rPr lang="en-US" altLang="ko-KR" baseline="0" smtClean="0"/>
              <a:t> diliuted SOG, SOG 10ml and Ethanol 30ml</a:t>
            </a:r>
            <a:endParaRPr lang="en-US" altLang="ko-KR" dirty="0"/>
          </a:p>
          <a:p>
            <a:endParaRPr lang="en-US" altLang="ko-KR" dirty="0"/>
          </a:p>
          <a:p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(●) </a:t>
            </a:r>
            <a:r>
              <a:rPr lang="en-US" altLang="ko-KR" smtClean="0"/>
              <a:t>Left </a:t>
            </a:r>
            <a:r>
              <a:rPr lang="en-US" altLang="ko-KR" dirty="0"/>
              <a:t>graph is without H2O2 </a:t>
            </a:r>
            <a:r>
              <a:rPr lang="en-US" altLang="ko-KR"/>
              <a:t>addition </a:t>
            </a:r>
            <a:r>
              <a:rPr lang="en-US" altLang="ko-KR" smtClean="0"/>
              <a:t>and 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(●)</a:t>
            </a:r>
            <a:r>
              <a:rPr lang="en-US" altLang="ko-KR" smtClean="0"/>
              <a:t> </a:t>
            </a:r>
            <a:r>
              <a:rPr lang="en-US" altLang="ko-KR"/>
              <a:t>right </a:t>
            </a:r>
            <a:r>
              <a:rPr lang="en-US" altLang="ko-KR" smtClean="0"/>
              <a:t>graph </a:t>
            </a:r>
            <a:r>
              <a:rPr lang="en-US" altLang="ko-KR" dirty="0"/>
              <a:t>is with H2O2 addition. </a:t>
            </a:r>
          </a:p>
          <a:p>
            <a:endParaRPr lang="en-US" altLang="ko-KR" dirty="0"/>
          </a:p>
          <a:p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ko-KR" smtClean="0">
                <a:latin typeface="맑은 고딕"/>
                <a:ea typeface="맑은 고딕"/>
                <a:cs typeface="Arial" panose="020B0604020202020204" pitchFamily="34" charset="0"/>
              </a:rPr>
              <a:t>▣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mtClean="0"/>
          </a:p>
          <a:p>
            <a:r>
              <a:rPr lang="en-US" altLang="ko-KR" smtClean="0"/>
              <a:t>With </a:t>
            </a:r>
            <a:r>
              <a:rPr lang="en-US" altLang="ko-KR" dirty="0"/>
              <a:t>addition of H2O2, the slope of on current is more</a:t>
            </a:r>
            <a:r>
              <a:rPr lang="en-US" altLang="ko-KR" baseline="0" dirty="0"/>
              <a:t> steep</a:t>
            </a:r>
            <a:r>
              <a:rPr lang="en-US" altLang="ko-KR" dirty="0"/>
              <a:t> than that without addition of </a:t>
            </a:r>
            <a:r>
              <a:rPr lang="en-US" altLang="ko-KR"/>
              <a:t>H2O2</a:t>
            </a:r>
            <a:r>
              <a:rPr lang="en-US" altLang="ko-KR" smtClean="0"/>
              <a:t>.</a:t>
            </a:r>
          </a:p>
          <a:p>
            <a:endParaRPr lang="en-US" altLang="ko-KR" dirty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ko-KR" smtClean="0">
                <a:latin typeface="+mn-lt"/>
                <a:ea typeface="+mn-ea"/>
                <a:cs typeface="Arial" panose="020B0604020202020204" pitchFamily="34" charset="0"/>
              </a:rPr>
              <a:t>▣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mtClean="0"/>
          </a:p>
          <a:p>
            <a:r>
              <a:rPr lang="en-US" altLang="ko-KR" smtClean="0"/>
              <a:t> H2O2 </a:t>
            </a:r>
            <a:r>
              <a:rPr lang="en-US" altLang="ko-KR" dirty="0"/>
              <a:t>is good oxidant, which results in reduced vacancy to achieve higher field effect mobility due to less scattering and charge trap. </a:t>
            </a:r>
          </a:p>
          <a:p>
            <a:endParaRPr lang="en-US" altLang="ko-KR" dirty="0"/>
          </a:p>
          <a:p>
            <a:r>
              <a:rPr lang="en-US" altLang="ko-KR" dirty="0"/>
              <a:t>However, on current increase becomes slower as current increases, which means</a:t>
            </a:r>
            <a:r>
              <a:rPr lang="ko-KR" altLang="en-US" dirty="0"/>
              <a:t> </a:t>
            </a:r>
            <a:r>
              <a:rPr lang="en-US" altLang="ko-KR" dirty="0"/>
              <a:t>the</a:t>
            </a:r>
            <a:r>
              <a:rPr lang="ko-KR" altLang="en-US" dirty="0"/>
              <a:t> </a:t>
            </a:r>
            <a:r>
              <a:rPr lang="en-US" altLang="ko-KR" dirty="0"/>
              <a:t>contact</a:t>
            </a:r>
            <a:r>
              <a:rPr lang="ko-KR" altLang="en-US" dirty="0"/>
              <a:t> </a:t>
            </a:r>
            <a:r>
              <a:rPr lang="en-US" altLang="ko-KR" dirty="0"/>
              <a:t>resistance</a:t>
            </a:r>
            <a:r>
              <a:rPr lang="ko-KR" altLang="en-US" dirty="0"/>
              <a:t> </a:t>
            </a:r>
            <a:r>
              <a:rPr lang="en-US" altLang="ko-KR" dirty="0"/>
              <a:t>between</a:t>
            </a:r>
            <a:r>
              <a:rPr lang="ko-KR" altLang="en-US" dirty="0"/>
              <a:t> </a:t>
            </a:r>
            <a:r>
              <a:rPr lang="en-US" altLang="ko-KR" dirty="0"/>
              <a:t>Oxide</a:t>
            </a:r>
            <a:r>
              <a:rPr lang="ko-KR" altLang="en-US" dirty="0"/>
              <a:t> </a:t>
            </a:r>
            <a:r>
              <a:rPr lang="en-US" altLang="ko-KR" dirty="0"/>
              <a:t>active</a:t>
            </a:r>
            <a:r>
              <a:rPr lang="ko-KR" altLang="en-US" dirty="0"/>
              <a:t> </a:t>
            </a:r>
            <a:r>
              <a:rPr lang="en-US" altLang="ko-KR" dirty="0"/>
              <a:t>layer</a:t>
            </a:r>
            <a:r>
              <a:rPr lang="ko-KR" altLang="en-US" dirty="0"/>
              <a:t> </a:t>
            </a:r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Source/drain </a:t>
            </a:r>
            <a:r>
              <a:rPr lang="en-US" altLang="ko-KR"/>
              <a:t>metal </a:t>
            </a:r>
            <a:r>
              <a:rPr lang="en-US" altLang="ko-KR" smtClean="0"/>
              <a:t>electrode</a:t>
            </a:r>
            <a:r>
              <a:rPr lang="en-US" altLang="ko-KR" baseline="0" smtClean="0"/>
              <a:t> is higher than without H2O2.</a:t>
            </a:r>
            <a:endParaRPr lang="en-US" altLang="ko-KR" dirty="0"/>
          </a:p>
          <a:p>
            <a:endParaRPr lang="en-US" altLang="ko-KR" dirty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smtClean="0"/>
              <a:t>The contact resistance should be decreased.</a:t>
            </a:r>
          </a:p>
          <a:p>
            <a:endParaRPr lang="en-US" altLang="ko-KR" dirty="0"/>
          </a:p>
        </p:txBody>
      </p:sp>
      <p:sp>
        <p:nvSpPr>
          <p:cNvPr id="32772" name="슬라이드 번호 개체 틀 3">
            <a:extLst>
              <a:ext uri="{FF2B5EF4-FFF2-40B4-BE49-F238E27FC236}">
                <a16:creationId xmlns:a16="http://schemas.microsoft.com/office/drawing/2014/main" id="{1998977A-0859-4572-8486-2003384C2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FC4F0516-1986-4C7C-B4D3-797EB996C6E5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10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>
            <a:extLst>
              <a:ext uri="{FF2B5EF4-FFF2-40B4-BE49-F238E27FC236}">
                <a16:creationId xmlns:a16="http://schemas.microsoft.com/office/drawing/2014/main" id="{8941247C-FFAA-4377-BE94-B0754B6A41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>
            <a:extLst>
              <a:ext uri="{FF2B5EF4-FFF2-40B4-BE49-F238E27FC236}">
                <a16:creationId xmlns:a16="http://schemas.microsoft.com/office/drawing/2014/main" id="{9E9118DB-9AAC-407D-B499-F5E5E54A4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ko-KR" dirty="0"/>
              <a:t>The sub threshold swing (S.S.) </a:t>
            </a:r>
            <a:r>
              <a:rPr lang="en-US" altLang="ko-KR" dirty="0" smtClean="0"/>
              <a:t>according</a:t>
            </a:r>
            <a:r>
              <a:rPr lang="en-US" altLang="ko-KR" baseline="0" dirty="0" smtClean="0"/>
              <a:t> to SOG dilution ratio is shown in left figure.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/>
              <a:t>The S.S. strongly depends on the interface defects and decrease with decreasing of interface defects. </a:t>
            </a:r>
          </a:p>
          <a:p>
            <a:endParaRPr lang="en-US" altLang="ko-KR" dirty="0"/>
          </a:p>
          <a:p>
            <a:r>
              <a:rPr lang="en-US" altLang="ko-KR" dirty="0"/>
              <a:t>Therefore</a:t>
            </a:r>
            <a:r>
              <a:rPr lang="en-US" altLang="ko-KR" baseline="0" dirty="0"/>
              <a:t>, reduced S.S. means </a:t>
            </a:r>
            <a:r>
              <a:rPr lang="en-US" altLang="ko-KR" dirty="0"/>
              <a:t>that the oxidant H2O2 can reduce the oxygen vacancy and reduce more the interface defects. </a:t>
            </a:r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** The reduced interface defects also decrease the scattering of the carrier, which results in increase of the mobility.</a:t>
            </a:r>
          </a:p>
          <a:p>
            <a:endParaRPr lang="en-US" altLang="ko-KR" dirty="0"/>
          </a:p>
          <a:p>
            <a:r>
              <a:rPr lang="en-US" altLang="ko-KR" dirty="0"/>
              <a:t>Right figure shows the increase of mobility as a function of dilution ratio.</a:t>
            </a:r>
          </a:p>
          <a:p>
            <a:endParaRPr lang="en-US" altLang="ko-KR" dirty="0"/>
          </a:p>
          <a:p>
            <a:r>
              <a:rPr lang="en-US" altLang="ko-KR" dirty="0"/>
              <a:t>The addition of H2O2 gives additional increase of mobility.</a:t>
            </a:r>
          </a:p>
          <a:p>
            <a:endParaRPr lang="en-US" altLang="ko-KR" dirty="0"/>
          </a:p>
          <a:p>
            <a:r>
              <a:rPr lang="en-US" altLang="ko-KR" dirty="0"/>
              <a:t>The dilution of SOG results in increased mobility which can be explained by reduced oxygen vacancy and decreased interface defects.</a:t>
            </a:r>
          </a:p>
        </p:txBody>
      </p:sp>
      <p:sp>
        <p:nvSpPr>
          <p:cNvPr id="34820" name="슬라이드 번호 개체 틀 3">
            <a:extLst>
              <a:ext uri="{FF2B5EF4-FFF2-40B4-BE49-F238E27FC236}">
                <a16:creationId xmlns:a16="http://schemas.microsoft.com/office/drawing/2014/main" id="{ACD0E668-085E-4400-856F-B04292DB6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C1ABE8EC-9732-4337-84CD-94E69AF38C1C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11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4002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>
            <a:extLst>
              <a:ext uri="{FF2B5EF4-FFF2-40B4-BE49-F238E27FC236}">
                <a16:creationId xmlns:a16="http://schemas.microsoft.com/office/drawing/2014/main" id="{73AC86C3-D81E-4DFE-93D4-C85C97BE62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>
            <a:extLst>
              <a:ext uri="{FF2B5EF4-FFF2-40B4-BE49-F238E27FC236}">
                <a16:creationId xmlns:a16="http://schemas.microsoft.com/office/drawing/2014/main" id="{78D84A0C-A7F1-4828-8BC2-4CC9A1B7B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/>
              <a:t>As</a:t>
            </a:r>
            <a:r>
              <a:rPr lang="en-US" altLang="ko-KR" baseline="0" dirty="0"/>
              <a:t> we can see in this table.</a:t>
            </a:r>
          </a:p>
          <a:p>
            <a:pPr eaLnBrk="1" hangingPunct="1">
              <a:spcBef>
                <a:spcPct val="0"/>
              </a:spcBef>
            </a:pPr>
            <a:endParaRPr lang="en-US" altLang="ko-KR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aseline="0" dirty="0"/>
              <a:t>The electrical characteristics such as </a:t>
            </a:r>
            <a:r>
              <a:rPr lang="en-US" altLang="ko-KR" baseline="0"/>
              <a:t>the </a:t>
            </a:r>
            <a:r>
              <a:rPr lang="en-US" altLang="ko-KR" baseline="0" smtClean="0"/>
              <a:t>Vth, </a:t>
            </a:r>
            <a:r>
              <a:rPr lang="en-US" altLang="ko-KR" baseline="0" dirty="0"/>
              <a:t>mobility</a:t>
            </a:r>
            <a:r>
              <a:rPr lang="en-US" altLang="ko-KR" baseline="0"/>
              <a:t>, </a:t>
            </a:r>
            <a:r>
              <a:rPr lang="en-US" altLang="ko-KR" baseline="0" smtClean="0"/>
              <a:t>S.S </a:t>
            </a:r>
            <a:r>
              <a:rPr lang="en-US" altLang="ko-KR" baseline="0" dirty="0"/>
              <a:t>and on/off </a:t>
            </a:r>
            <a:r>
              <a:rPr lang="en-US" altLang="ko-KR" baseline="0"/>
              <a:t>ratio were improved </a:t>
            </a:r>
            <a:r>
              <a:rPr lang="en-US" altLang="ko-KR" baseline="0" dirty="0"/>
              <a:t>with dilution. </a:t>
            </a:r>
          </a:p>
          <a:p>
            <a:pPr eaLnBrk="1" hangingPunct="1">
              <a:spcBef>
                <a:spcPct val="0"/>
              </a:spcBef>
            </a:pPr>
            <a:endParaRPr lang="en-US" altLang="ko-KR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aseline="0"/>
              <a:t>As </a:t>
            </a:r>
            <a:r>
              <a:rPr lang="en-US" altLang="ko-KR" baseline="0" dirty="0"/>
              <a:t>increasing dilution, threshold voltage decreased </a:t>
            </a:r>
            <a:r>
              <a:rPr lang="en-US" altLang="ko-KR" baseline="0"/>
              <a:t>from </a:t>
            </a:r>
            <a:r>
              <a:rPr lang="en-US" altLang="ko-KR" baseline="0" smtClean="0"/>
              <a:t>5.1 </a:t>
            </a:r>
            <a:r>
              <a:rPr lang="en-US" altLang="ko-KR" baseline="0" dirty="0"/>
              <a:t>to 0.5V.</a:t>
            </a:r>
            <a:endParaRPr lang="en-US" altLang="ko-KR" dirty="0"/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S.S decreased</a:t>
            </a:r>
            <a:r>
              <a:rPr lang="en-US" altLang="ko-KR" baseline="0" dirty="0"/>
              <a:t> from</a:t>
            </a:r>
            <a:r>
              <a:rPr lang="en-US" altLang="ko-KR" dirty="0"/>
              <a:t> </a:t>
            </a:r>
            <a:r>
              <a:rPr lang="en-US" altLang="ko-KR"/>
              <a:t>0.8 </a:t>
            </a:r>
            <a:r>
              <a:rPr lang="en-US" altLang="ko-KR" smtClean="0"/>
              <a:t>to 0.1V/dec(</a:t>
            </a:r>
            <a:r>
              <a:rPr lang="ko-KR" altLang="en-US" smtClean="0"/>
              <a:t>디케이드</a:t>
            </a:r>
            <a:r>
              <a:rPr lang="en-US" altLang="ko-KR" smtClean="0"/>
              <a:t>)</a:t>
            </a:r>
            <a:r>
              <a:rPr lang="en-US" altLang="ko-KR" baseline="0" smtClean="0"/>
              <a:t>. </a:t>
            </a:r>
            <a:r>
              <a:rPr lang="en-US" altLang="ko-KR" baseline="0" dirty="0"/>
              <a:t>mobility </a:t>
            </a:r>
            <a:r>
              <a:rPr lang="en-US" altLang="ko-KR" baseline="0"/>
              <a:t>increased </a:t>
            </a:r>
            <a:r>
              <a:rPr lang="en-US" altLang="ko-KR" baseline="0" smtClean="0"/>
              <a:t>0.7 to </a:t>
            </a:r>
            <a:r>
              <a:rPr lang="en-US" altLang="ko-KR" baseline="0"/>
              <a:t>7.1 </a:t>
            </a:r>
            <a:r>
              <a:rPr lang="en-US" altLang="ko-KR" baseline="0" smtClean="0"/>
              <a:t>cm</a:t>
            </a:r>
            <a:r>
              <a:rPr lang="en-US" altLang="ko-KR" baseline="30000" smtClean="0"/>
              <a:t>2</a:t>
            </a:r>
            <a:r>
              <a:rPr lang="en-US" altLang="ko-KR" baseline="0" smtClean="0"/>
              <a:t>/V.s(</a:t>
            </a:r>
            <a:r>
              <a:rPr lang="ko-KR" altLang="en-US" baseline="0" smtClean="0"/>
              <a:t>세컨드</a:t>
            </a:r>
            <a:r>
              <a:rPr lang="en-US" altLang="ko-KR" baseline="0" smtClean="0"/>
              <a:t>) </a:t>
            </a:r>
            <a:r>
              <a:rPr lang="en-US" altLang="ko-KR" baseline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ko-KR" baseline="0"/>
          </a:p>
          <a:p>
            <a:pPr eaLnBrk="1" hangingPunct="1">
              <a:spcBef>
                <a:spcPct val="0"/>
              </a:spcBef>
            </a:pPr>
            <a:r>
              <a:rPr lang="en-US" altLang="ko-KR" baseline="0" smtClean="0"/>
              <a:t>** To analyse the reason for the impovement. </a:t>
            </a:r>
          </a:p>
          <a:p>
            <a:pPr eaLnBrk="1" hangingPunct="1">
              <a:spcBef>
                <a:spcPct val="0"/>
              </a:spcBef>
            </a:pPr>
            <a:endParaRPr lang="en-US" altLang="ko-KR" baseline="0" smtClean="0"/>
          </a:p>
          <a:p>
            <a:pPr eaLnBrk="1" hangingPunct="1">
              <a:spcBef>
                <a:spcPct val="0"/>
              </a:spcBef>
            </a:pPr>
            <a:r>
              <a:rPr lang="en-US" altLang="ko-KR" baseline="0" smtClean="0"/>
              <a:t>AFM, FTIR, and capacitance measurements were carridout.</a:t>
            </a:r>
            <a:endParaRPr lang="en-US" altLang="ko-KR" baseline="0"/>
          </a:p>
        </p:txBody>
      </p:sp>
      <p:sp>
        <p:nvSpPr>
          <p:cNvPr id="36868" name="슬라이드 번호 개체 틀 3">
            <a:extLst>
              <a:ext uri="{FF2B5EF4-FFF2-40B4-BE49-F238E27FC236}">
                <a16:creationId xmlns:a16="http://schemas.microsoft.com/office/drawing/2014/main" id="{EB139789-0439-4A1D-B9C2-D3D66D134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2F3B980-2EB0-4ED3-A39E-77083FBFB6C6}" type="slidenum">
              <a:rPr lang="ko-KR" altLang="en-US" smtClean="0"/>
              <a:pPr>
                <a:spcBef>
                  <a:spcPct val="0"/>
                </a:spcBef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>
            <a:extLst>
              <a:ext uri="{FF2B5EF4-FFF2-40B4-BE49-F238E27FC236}">
                <a16:creationId xmlns:a16="http://schemas.microsoft.com/office/drawing/2014/main" id="{ADA0218E-49EB-4612-A65C-DF481E8154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>
            <a:extLst>
              <a:ext uri="{FF2B5EF4-FFF2-40B4-BE49-F238E27FC236}">
                <a16:creationId xmlns:a16="http://schemas.microsoft.com/office/drawing/2014/main" id="{48E47C57-923D-411A-A5E0-DA821A251F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/>
              <a:t>Dilution </a:t>
            </a:r>
            <a:r>
              <a:rPr lang="en-US" altLang="ko-KR"/>
              <a:t>and </a:t>
            </a:r>
            <a:r>
              <a:rPr lang="en-US" altLang="ko-KR" smtClean="0"/>
              <a:t> </a:t>
            </a:r>
            <a:r>
              <a:rPr lang="en-US" altLang="ko-KR" dirty="0"/>
              <a:t>multi coating can plenaries the surface and reduce the defects such as void and pin hole</a:t>
            </a:r>
            <a:r>
              <a:rPr lang="en-US" altLang="ko-KR"/>
              <a:t>,  </a:t>
            </a:r>
            <a:endParaRPr lang="en-US" altLang="ko-KR" smtClean="0"/>
          </a:p>
          <a:p>
            <a:pPr eaLnBrk="1" hangingPunct="1">
              <a:spcBef>
                <a:spcPct val="0"/>
              </a:spcBef>
            </a:pPr>
            <a:endParaRPr lang="en-US" altLang="ko-KR" smtClean="0"/>
          </a:p>
          <a:p>
            <a:pPr eaLnBrk="1" hangingPunct="1">
              <a:spcBef>
                <a:spcPct val="0"/>
              </a:spcBef>
            </a:pPr>
            <a:r>
              <a:rPr lang="en-US" altLang="ko-KR" smtClean="0"/>
              <a:t>which </a:t>
            </a:r>
            <a:r>
              <a:rPr lang="en-US" altLang="ko-KR" dirty="0"/>
              <a:t>reduces scattering and trapping of the carrier and improve </a:t>
            </a:r>
            <a:r>
              <a:rPr lang="en-US" altLang="ko-KR"/>
              <a:t>the </a:t>
            </a:r>
            <a:r>
              <a:rPr kumimoji="0"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electrical characteristics</a:t>
            </a:r>
            <a:r>
              <a:rPr lang="en-US" altLang="ko-KR" smtClean="0"/>
              <a:t>.</a:t>
            </a:r>
            <a:endParaRPr lang="en-US" altLang="ko-KR" dirty="0"/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Therefore, the surface roughness is also important parameter to the TFT characteristics.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Figure A to F show the surface roughness measured by AFM for various dilution conditions.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The root mean square (RMS) roughness are summarized in this table.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** The dilution changes the viscosity of SOG and the RMS roughness was decreased </a:t>
            </a:r>
            <a:r>
              <a:rPr lang="en-US" altLang="ko-KR"/>
              <a:t>from </a:t>
            </a:r>
            <a:r>
              <a:rPr lang="en-US" altLang="ko-KR" smtClean="0"/>
              <a:t>0.74 </a:t>
            </a:r>
            <a:r>
              <a:rPr lang="en-US" altLang="ko-KR" dirty="0"/>
              <a:t>nm to 0.51 nm as increasing dilution.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The decrease of roughness results in less scattering and higher mobility.</a:t>
            </a:r>
            <a:endParaRPr lang="ko-KR" altLang="en-US" dirty="0"/>
          </a:p>
        </p:txBody>
      </p:sp>
      <p:sp>
        <p:nvSpPr>
          <p:cNvPr id="38916" name="슬라이드 번호 개체 틀 3">
            <a:extLst>
              <a:ext uri="{FF2B5EF4-FFF2-40B4-BE49-F238E27FC236}">
                <a16:creationId xmlns:a16="http://schemas.microsoft.com/office/drawing/2014/main" id="{243A49B1-7B62-41BA-93CC-A64F6EA96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65C8702F-3BA2-4D64-A55D-FEF2FE2D61BA}" type="slidenum">
              <a:rPr lang="ko-KR" altLang="en-US" smtClean="0"/>
              <a:pPr>
                <a:spcBef>
                  <a:spcPct val="0"/>
                </a:spcBef>
              </a:pPr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>
            <a:extLst>
              <a:ext uri="{FF2B5EF4-FFF2-40B4-BE49-F238E27FC236}">
                <a16:creationId xmlns:a16="http://schemas.microsoft.com/office/drawing/2014/main" id="{49530975-4FE3-4B63-A8F9-24E7EA56A0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슬라이드 노트 개체 틀 2">
            <a:extLst>
              <a:ext uri="{FF2B5EF4-FFF2-40B4-BE49-F238E27FC236}">
                <a16:creationId xmlns:a16="http://schemas.microsoft.com/office/drawing/2014/main" id="{6F33DCA0-C1F3-4A71-956E-6FC5C43E7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smtClean="0"/>
              <a:t>This slide show FTIR</a:t>
            </a:r>
            <a:r>
              <a:rPr lang="en-US" altLang="ko-KR" b="0" i="0" baseline="0" smtClean="0"/>
              <a:t> analysis.</a:t>
            </a:r>
          </a:p>
          <a:p>
            <a:endParaRPr lang="en-US" altLang="ko-KR" smtClean="0"/>
          </a:p>
          <a:p>
            <a:r>
              <a:rPr lang="en-US" altLang="ko-KR" smtClean="0"/>
              <a:t>To </a:t>
            </a:r>
            <a:r>
              <a:rPr lang="en-US" altLang="ko-KR" dirty="0"/>
              <a:t>analyze SOG thin films, FTIR spectra were obtained as shown in figure.</a:t>
            </a:r>
          </a:p>
          <a:p>
            <a:endParaRPr lang="en-US" altLang="ko-KR" dirty="0"/>
          </a:p>
          <a:p>
            <a:r>
              <a:rPr lang="en-US" altLang="ko-KR" dirty="0"/>
              <a:t>Left figure is FTIR spectra of ethanol diluted SOG and right figure is FTIR spectra of ethanol diluted SOG with addition of H2O2. </a:t>
            </a:r>
          </a:p>
          <a:p>
            <a:endParaRPr lang="en-US" altLang="ko-KR" dirty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ko-KR" smtClean="0">
                <a:latin typeface="+mn-lt"/>
                <a:ea typeface="+mn-ea"/>
                <a:cs typeface="Arial" panose="020B0604020202020204" pitchFamily="34" charset="0"/>
              </a:rPr>
              <a:t>▣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mtClean="0"/>
          </a:p>
          <a:p>
            <a:r>
              <a:rPr lang="en-US" altLang="ko-KR" smtClean="0"/>
              <a:t>The </a:t>
            </a:r>
            <a:r>
              <a:rPr lang="en-US" altLang="ko-KR" dirty="0"/>
              <a:t>FTIR shows there are no significant changes </a:t>
            </a:r>
            <a:r>
              <a:rPr lang="en-US" altLang="ko-KR"/>
              <a:t>of </a:t>
            </a:r>
            <a:r>
              <a:rPr lang="en-US" altLang="ko-KR" smtClean="0"/>
              <a:t>bonding </a:t>
            </a:r>
            <a:r>
              <a:rPr lang="en-US" altLang="ko-KR" dirty="0"/>
              <a:t>or chemical group by dilution or addition of H2O2, </a:t>
            </a:r>
          </a:p>
          <a:p>
            <a:endParaRPr lang="en-US" altLang="ko-KR" dirty="0"/>
          </a:p>
          <a:p>
            <a:r>
              <a:rPr lang="en-US" altLang="ko-KR" dirty="0"/>
              <a:t>which means the dilution doesn’t affect the chemical bond of SOG film but affect</a:t>
            </a:r>
            <a:r>
              <a:rPr lang="en-US" altLang="ko-KR" baseline="0" dirty="0"/>
              <a:t> </a:t>
            </a:r>
            <a:r>
              <a:rPr lang="en-US" altLang="ko-KR" dirty="0"/>
              <a:t>interface defects. </a:t>
            </a:r>
            <a:endParaRPr lang="ko-KR" altLang="en-US" dirty="0"/>
          </a:p>
        </p:txBody>
      </p:sp>
      <p:sp>
        <p:nvSpPr>
          <p:cNvPr id="40964" name="슬라이드 번호 개체 틀 3">
            <a:extLst>
              <a:ext uri="{FF2B5EF4-FFF2-40B4-BE49-F238E27FC236}">
                <a16:creationId xmlns:a16="http://schemas.microsoft.com/office/drawing/2014/main" id="{2035785E-6CA8-47AA-9EC6-37AA32087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EAE88673-2602-4A39-870B-D632E888F2C0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14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>
            <a:extLst>
              <a:ext uri="{FF2B5EF4-FFF2-40B4-BE49-F238E27FC236}">
                <a16:creationId xmlns:a16="http://schemas.microsoft.com/office/drawing/2014/main" id="{C113FFE1-DE45-4B52-A21F-3356092A23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슬라이드 노트 개체 틀 2">
            <a:extLst>
              <a:ext uri="{FF2B5EF4-FFF2-40B4-BE49-F238E27FC236}">
                <a16:creationId xmlns:a16="http://schemas.microsoft.com/office/drawing/2014/main" id="{571C50E4-57AC-4A6B-86DE-0C24B027E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ko-KR" b="0" i="0" dirty="0" smtClean="0"/>
              <a:t>This slide show </a:t>
            </a:r>
            <a:r>
              <a:rPr lang="en-US" altLang="ko-KR" b="0" i="0" dirty="0" err="1" smtClean="0"/>
              <a:t>capacitace</a:t>
            </a:r>
            <a:r>
              <a:rPr lang="en-US" altLang="ko-KR" b="0" i="0" baseline="0" dirty="0" smtClean="0"/>
              <a:t> analysis.</a:t>
            </a:r>
          </a:p>
          <a:p>
            <a:endParaRPr lang="en-US" altLang="ko-KR" b="0" i="0" dirty="0" smtClean="0"/>
          </a:p>
          <a:p>
            <a:r>
              <a:rPr lang="en-US" altLang="ko-KR" b="0" i="0" dirty="0" smtClean="0"/>
              <a:t>The</a:t>
            </a:r>
            <a:r>
              <a:rPr lang="en-US" altLang="ko-KR" b="0" i="0" baseline="0" dirty="0" smtClean="0"/>
              <a:t> </a:t>
            </a:r>
            <a:r>
              <a:rPr lang="en-US" altLang="ko-KR" b="0" i="0" baseline="0" dirty="0"/>
              <a:t>normalized capacitance is the capacitance </a:t>
            </a:r>
            <a:r>
              <a:rPr lang="en-US" altLang="ko-KR" b="0" i="0" baseline="0" dirty="0" err="1" smtClean="0"/>
              <a:t>devided</a:t>
            </a:r>
            <a:r>
              <a:rPr lang="en-US" altLang="ko-KR" b="0" i="0" baseline="0" dirty="0" smtClean="0"/>
              <a:t> </a:t>
            </a:r>
            <a:r>
              <a:rPr lang="en-US" altLang="ko-KR" b="0" i="0" baseline="0" dirty="0"/>
              <a:t>by thickness.</a:t>
            </a:r>
            <a:endParaRPr lang="en-US" altLang="ko-KR" b="0" i="0" dirty="0"/>
          </a:p>
          <a:p>
            <a:endParaRPr lang="en-US" altLang="ko-KR" b="0" i="0" dirty="0"/>
          </a:p>
          <a:p>
            <a:r>
              <a:rPr lang="en-US" altLang="ko-KR" b="0" i="0" dirty="0"/>
              <a:t>The normalized </a:t>
            </a:r>
            <a:r>
              <a:rPr lang="nn-NO" altLang="ko-KR" b="0" i="0" dirty="0" smtClean="0"/>
              <a:t>capacitances</a:t>
            </a:r>
            <a:r>
              <a:rPr lang="en-US" altLang="ko-KR" b="0" i="0" dirty="0" smtClean="0"/>
              <a:t> </a:t>
            </a:r>
            <a:r>
              <a:rPr lang="en-US" altLang="ko-KR" b="0" i="0" dirty="0"/>
              <a:t>for each dilution</a:t>
            </a:r>
            <a:r>
              <a:rPr lang="en-US" altLang="ko-KR" b="0" i="0" baseline="0" dirty="0"/>
              <a:t> are</a:t>
            </a:r>
            <a:r>
              <a:rPr lang="en-US" altLang="ko-KR" b="0" i="0" dirty="0"/>
              <a:t> shown in figure and value was summarized in the table</a:t>
            </a:r>
          </a:p>
          <a:p>
            <a:endParaRPr lang="en-US" altLang="ko-KR" b="0" i="0" dirty="0"/>
          </a:p>
          <a:p>
            <a:r>
              <a:rPr lang="en-US" altLang="ko-KR" b="0" i="0" baseline="0" dirty="0" smtClean="0"/>
              <a:t>Normalized capacitance </a:t>
            </a:r>
            <a:r>
              <a:rPr lang="en-US" altLang="ko-KR" b="0" i="0" dirty="0" smtClean="0"/>
              <a:t>was </a:t>
            </a:r>
            <a:r>
              <a:rPr lang="en-US" altLang="ko-KR" b="0" i="0" dirty="0"/>
              <a:t>increased with increasing dilution ratio. </a:t>
            </a:r>
          </a:p>
          <a:p>
            <a:endParaRPr lang="en-US" altLang="ko-KR" b="0" i="0" dirty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ko-KR" dirty="0" smtClean="0">
                <a:latin typeface="+mn-lt"/>
                <a:ea typeface="+mn-ea"/>
                <a:cs typeface="Arial" panose="020B0604020202020204" pitchFamily="34" charset="0"/>
              </a:rPr>
              <a:t>▣</a:t>
            </a:r>
            <a:r>
              <a:rPr kumimoji="0"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increase of normalized capacitance by a larger dilution was attributed </a:t>
            </a:r>
            <a:r>
              <a:rPr lang="en-US" altLang="ko-KR" sz="1200" dirty="0" smtClean="0">
                <a:solidFill>
                  <a:srgbClr val="3B6F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decrease in voids.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Normalized capacitance depend on dilution but not on addition of H</a:t>
            </a:r>
            <a:r>
              <a:rPr lang="en-US" altLang="ko-KR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ko-KR" sz="1200" dirty="0" smtClean="0">
              <a:solidFill>
                <a:srgbClr val="3B6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The increased</a:t>
            </a:r>
            <a:r>
              <a:rPr lang="en-US" altLang="ko-KR" baseline="0" dirty="0" smtClean="0"/>
              <a:t> capacitance can increased induced change which results in high on – current.</a:t>
            </a:r>
            <a:endParaRPr lang="en-US" altLang="ko-KR" dirty="0" smtClean="0"/>
          </a:p>
        </p:txBody>
      </p:sp>
      <p:sp>
        <p:nvSpPr>
          <p:cNvPr id="43012" name="슬라이드 번호 개체 틀 3">
            <a:extLst>
              <a:ext uri="{FF2B5EF4-FFF2-40B4-BE49-F238E27FC236}">
                <a16:creationId xmlns:a16="http://schemas.microsoft.com/office/drawing/2014/main" id="{25E53A97-4F02-4D9A-AD6B-AB487070F9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06A4FBE9-C039-45F1-BAAF-C4B615931AAD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15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9854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>
            <a:extLst>
              <a:ext uri="{FF2B5EF4-FFF2-40B4-BE49-F238E27FC236}">
                <a16:creationId xmlns:a16="http://schemas.microsoft.com/office/drawing/2014/main" id="{A0951F6F-94AC-4582-B0E1-FC3BE5883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6D28161-C91B-463F-9790-032D7983B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ko-K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Top gate amorphous IGZO TFTs with SOG for the buffer layer, gate insulator, and dielectric inter-layers were developed. </a:t>
            </a:r>
          </a:p>
          <a:p>
            <a:pPr>
              <a:defRPr/>
            </a:pPr>
            <a:endParaRPr lang="en-US" altLang="ko-K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The improvement of TFT characteristics by dilution of SOG was attributed to the decrease in the surface roughness,  oxygen vacancies and interface defects. </a:t>
            </a:r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endParaRPr lang="en-US" altLang="ko-K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The top gate a-IGZO TFTs with diluted SOG gate insulators showed the better electrical properties. When H</a:t>
            </a:r>
            <a:r>
              <a:rPr lang="en-US" altLang="ko-KR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 was added.</a:t>
            </a:r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endParaRPr lang="en-US" altLang="ko-K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We got the mobility of 7.1 cm</a:t>
            </a:r>
            <a:r>
              <a:rPr lang="en-US" altLang="ko-KR" baseline="30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/Vs, threshold voltage of 0.5 V, subthreshold swing of 0.1 V/dec(</a:t>
            </a:r>
            <a:r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디케이드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)., and on/off ratio of 3.6 × 10</a:t>
            </a:r>
            <a:r>
              <a:rPr lang="en-US" altLang="ko-KR" baseline="300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ko-KR" baseline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baseline="0" smtClean="0">
                <a:latin typeface="Arial" panose="020B0604020202020204" pitchFamily="34" charset="0"/>
                <a:cs typeface="Arial" panose="020B0604020202020204" pitchFamily="34" charset="0"/>
              </a:rPr>
              <a:t>타임스 텐두더 세븐</a:t>
            </a:r>
            <a:r>
              <a:rPr lang="en-US" altLang="ko-KR" baseline="300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 for optimized TFT.</a:t>
            </a:r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endParaRPr lang="en-US" altLang="ko-K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In this work, we successfully developed top gate a-IGZO TFT with solution-based SOG insulators, such as, a buffer layer, gate insulator and inter layer dielectric.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슬라이드 번호 개체 틀 3">
            <a:extLst>
              <a:ext uri="{FF2B5EF4-FFF2-40B4-BE49-F238E27FC236}">
                <a16:creationId xmlns:a16="http://schemas.microsoft.com/office/drawing/2014/main" id="{111220BA-40BE-459E-B98D-8C5594AA1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94F82163-EE13-4A91-AB12-A55BFB503103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16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Thank you for your Attention.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kumimoji="0" lang="ko-KR" altLang="en-US" sz="1200" dirty="0" smtClean="0"/>
              <a:t>질문 받고 먼저 칭찬 먼저 해주기</a:t>
            </a:r>
            <a:endParaRPr kumimoji="0" lang="en-US" altLang="ko-KR" sz="1200" dirty="0" smtClean="0"/>
          </a:p>
          <a:p>
            <a:r>
              <a:rPr kumimoji="0" lang="en-US" altLang="ko-KR" sz="1200" dirty="0" smtClean="0"/>
              <a:t>That’s a good question. That’s a hard question.</a:t>
            </a:r>
          </a:p>
          <a:p>
            <a:pPr marL="0" indent="0">
              <a:buFont typeface="Arial" panose="020B0604020202020204" pitchFamily="34" charset="0"/>
              <a:buNone/>
            </a:pPr>
            <a:endParaRPr kumimoji="0" lang="ko-KR" altLang="en-US" dirty="0" smtClean="0"/>
          </a:p>
          <a:p>
            <a:pPr marL="0" indent="0">
              <a:buNone/>
            </a:pPr>
            <a:r>
              <a:rPr lang="ko-KR" altLang="en-US" sz="1200" dirty="0" smtClean="0"/>
              <a:t>페이지로 부연 </a:t>
            </a:r>
            <a:r>
              <a:rPr lang="ko-KR" altLang="en-US" sz="1200" dirty="0" err="1" smtClean="0"/>
              <a:t>설명할때</a:t>
            </a:r>
            <a:r>
              <a:rPr lang="en-US" altLang="ko-KR" sz="1200" dirty="0" smtClean="0"/>
              <a:t>..</a:t>
            </a:r>
          </a:p>
          <a:p>
            <a:r>
              <a:rPr lang="en-US" altLang="ko-KR" sz="1200" dirty="0" smtClean="0"/>
              <a:t>I'll respond to that question briefly. Let's go back to the third slide.</a:t>
            </a:r>
          </a:p>
          <a:p>
            <a:pPr marL="0" indent="0">
              <a:buNone/>
            </a:pPr>
            <a:endParaRPr lang="ko-KR" alt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kumimoji="0" lang="ko-KR" altLang="en-US" sz="1200" dirty="0" smtClean="0"/>
              <a:t>잘 </a:t>
            </a:r>
            <a:r>
              <a:rPr kumimoji="0" lang="ko-KR" altLang="en-US" sz="1200" dirty="0" err="1" smtClean="0"/>
              <a:t>모를때</a:t>
            </a:r>
            <a:r>
              <a:rPr kumimoji="0" lang="ko-KR" altLang="en-US" sz="1200" dirty="0" smtClean="0"/>
              <a:t> </a:t>
            </a:r>
            <a:endParaRPr kumimoji="0" lang="en-US" altLang="ko-KR" sz="1200" dirty="0" smtClean="0"/>
          </a:p>
          <a:p>
            <a:r>
              <a:rPr kumimoji="0" lang="en-US" altLang="ko-KR" sz="1200" dirty="0" smtClean="0"/>
              <a:t> This part I have to think a little more about. SO, I want you to give me your contact or email address after the presentation is over.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9A4B5-8271-44AD-9516-869768A3BA2E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610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이미지 개체 틀 1">
            <a:extLst>
              <a:ext uri="{FF2B5EF4-FFF2-40B4-BE49-F238E27FC236}">
                <a16:creationId xmlns:a16="http://schemas.microsoft.com/office/drawing/2014/main" id="{5106E5E2-8453-4070-951A-35B80DDEFA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BAB3553-519C-4E29-9776-742CE8D1D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/>
              <a:t>This page is</a:t>
            </a:r>
            <a:r>
              <a:rPr lang="en-US" altLang="ko-KR" baseline="0" smtClean="0"/>
              <a:t> display trend.</a:t>
            </a:r>
            <a:endParaRPr lang="en-US" altLang="ko-KR" smtClean="0"/>
          </a:p>
          <a:p>
            <a:pPr eaLnBrk="1" hangingPunct="1">
              <a:spcBef>
                <a:spcPct val="0"/>
              </a:spcBef>
            </a:pPr>
            <a:endParaRPr lang="en-US" altLang="ko-KR" smtClean="0"/>
          </a:p>
          <a:p>
            <a:pPr eaLnBrk="1" hangingPunct="1">
              <a:spcBef>
                <a:spcPct val="0"/>
              </a:spcBef>
            </a:pPr>
            <a:r>
              <a:rPr lang="en-US" altLang="ko-KR" smtClean="0"/>
              <a:t>(▣)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mtClean="0"/>
              <a:t>As </a:t>
            </a:r>
            <a:r>
              <a:rPr lang="en-US" altLang="ko-KR"/>
              <a:t>displays </a:t>
            </a:r>
            <a:r>
              <a:rPr lang="en-US" altLang="ko-KR" smtClean="0"/>
              <a:t>advance, </a:t>
            </a:r>
            <a:r>
              <a:rPr lang="en-US" altLang="ko-KR"/>
              <a:t>high resolution, large area and low cost are required</a:t>
            </a:r>
            <a:r>
              <a:rPr lang="en-US" altLang="ko-KR" smtClean="0"/>
              <a:t>.(as display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맞나 확인</a:t>
            </a:r>
            <a:r>
              <a:rPr lang="en-US" altLang="ko-KR" smtClean="0"/>
              <a:t>)</a:t>
            </a:r>
            <a:endParaRPr lang="en-US" altLang="ko-KR"/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mtClean="0"/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mtClean="0"/>
              <a:t>(▣)</a:t>
            </a:r>
            <a:endParaRPr lang="en-US" altLang="ko-KR"/>
          </a:p>
          <a:p>
            <a:pPr eaLnBrk="1" hangingPunct="1">
              <a:spcBef>
                <a:spcPct val="0"/>
              </a:spcBef>
            </a:pPr>
            <a:r>
              <a:rPr lang="en-US" altLang="ko-KR"/>
              <a:t>Therefore, the small size of the </a:t>
            </a:r>
            <a:r>
              <a:rPr lang="en-US" altLang="ko-KR" smtClean="0"/>
              <a:t>TFT </a:t>
            </a:r>
            <a:r>
              <a:rPr lang="en-US" altLang="ko-KR"/>
              <a:t>used </a:t>
            </a:r>
            <a:r>
              <a:rPr lang="en-US" altLang="ko-KR" smtClean="0"/>
              <a:t>in </a:t>
            </a:r>
            <a:r>
              <a:rPr lang="en-US" altLang="ko-KR"/>
              <a:t>backplane, and fast switching </a:t>
            </a:r>
            <a:r>
              <a:rPr lang="en-US" altLang="ko-KR" smtClean="0"/>
              <a:t>are</a:t>
            </a:r>
            <a:r>
              <a:rPr lang="en-US" altLang="ko-KR" baseline="0" smtClean="0"/>
              <a:t> </a:t>
            </a:r>
            <a:r>
              <a:rPr lang="en-US" altLang="ko-KR" smtClean="0"/>
              <a:t>important</a:t>
            </a:r>
            <a:r>
              <a:rPr lang="en-US" altLang="ko-KR"/>
              <a:t>.</a:t>
            </a:r>
          </a:p>
          <a:p>
            <a:pPr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4340" name="슬라이드 번호 개체 틀 3">
            <a:extLst>
              <a:ext uri="{FF2B5EF4-FFF2-40B4-BE49-F238E27FC236}">
                <a16:creationId xmlns:a16="http://schemas.microsoft.com/office/drawing/2014/main" id="{5CA1FC2B-7EA0-4DC7-8B0F-88BC6A65F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01DCDE4-40EB-4B9A-914A-A732380AE400}" type="slidenum">
              <a:rPr lang="ko-KR" altLang="en-US" smtClean="0"/>
              <a:pPr>
                <a:spcBef>
                  <a:spcPct val="0"/>
                </a:spcBef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>
            <a:extLst>
              <a:ext uri="{FF2B5EF4-FFF2-40B4-BE49-F238E27FC236}">
                <a16:creationId xmlns:a16="http://schemas.microsoft.com/office/drawing/2014/main" id="{121F9656-6412-44B5-B910-661D62CC3E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>
            <a:extLst>
              <a:ext uri="{FF2B5EF4-FFF2-40B4-BE49-F238E27FC236}">
                <a16:creationId xmlns:a16="http://schemas.microsoft.com/office/drawing/2014/main" id="{0D89F972-3F88-437C-9CBA-0DC9C4E91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(●)As </a:t>
            </a:r>
            <a:r>
              <a:rPr kumimoji="0" lang="en-US" altLang="ko-KR">
                <a:latin typeface="Arial" panose="020B0604020202020204" pitchFamily="34" charset="0"/>
                <a:cs typeface="Arial" panose="020B0604020202020204" pitchFamily="34" charset="0"/>
              </a:rPr>
              <a:t>shown 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en-US" altLang="ko-KR" baseline="0" smtClean="0">
                <a:latin typeface="Arial" panose="020B0604020202020204" pitchFamily="34" charset="0"/>
                <a:cs typeface="Arial" panose="020B0604020202020204" pitchFamily="34" charset="0"/>
              </a:rPr>
              <a:t> this slids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several kinds of TFTs are being used  for the backplane of </a:t>
            </a:r>
            <a:r>
              <a:rPr kumimoji="0" lang="en-US" altLang="ko-KR">
                <a:latin typeface="Arial" panose="020B0604020202020204" pitchFamily="34" charset="0"/>
                <a:cs typeface="Arial" panose="020B0604020202020204" pitchFamily="34" charset="0"/>
              </a:rPr>
              <a:t>the display.</a:t>
            </a:r>
          </a:p>
          <a:p>
            <a:pPr marL="0" indent="0">
              <a:buFont typeface="Wingdings" panose="05000000000000000000" pitchFamily="2" charset="2"/>
              <a:buNone/>
            </a:pPr>
            <a:endParaRPr kumimoji="0"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(●)Oxide </a:t>
            </a:r>
            <a:r>
              <a:rPr kumimoji="0"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TFT has been getting much attention by higher mobility than amorphous </a:t>
            </a:r>
            <a:r>
              <a:rPr kumimoji="0" lang="en-US" altLang="ko-KR">
                <a:latin typeface="Arial" panose="020B0604020202020204" pitchFamily="34" charset="0"/>
                <a:cs typeface="Arial" panose="020B0604020202020204" pitchFamily="34" charset="0"/>
              </a:rPr>
              <a:t>silicon 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TFT</a:t>
            </a:r>
            <a:r>
              <a:rPr kumimoji="0" lang="en-US" altLang="ko-KR" baseline="0" smtClean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lower cost than LTPS </a:t>
            </a:r>
            <a:r>
              <a:rPr kumimoji="0" lang="en-US" altLang="ko-KR">
                <a:latin typeface="Arial" panose="020B0604020202020204" pitchFamily="34" charset="0"/>
                <a:cs typeface="Arial" panose="020B0604020202020204" pitchFamily="34" charset="0"/>
              </a:rPr>
              <a:t>TFT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endParaRPr kumimoji="0"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kumimoji="0" lang="en-US" altLang="ko-K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ko-KR" smtClean="0">
                <a:latin typeface="맑은 고딕"/>
                <a:ea typeface="맑은 고딕"/>
                <a:cs typeface="Arial" panose="020B0604020202020204" pitchFamily="34" charset="0"/>
              </a:rPr>
              <a:t>▣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kumimoji="0"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most of the layers are deposited by vacuum plasma process such as PECVD or </a:t>
            </a:r>
            <a:r>
              <a:rPr kumimoji="0" lang="en-US" altLang="ko-KR">
                <a:latin typeface="Arial" panose="020B0604020202020204" pitchFamily="34" charset="0"/>
                <a:cs typeface="Arial" panose="020B0604020202020204" pitchFamily="34" charset="0"/>
              </a:rPr>
              <a:t>sputtering.</a:t>
            </a:r>
          </a:p>
          <a:p>
            <a:pPr marL="0" indent="0">
              <a:buFont typeface="Wingdings" panose="05000000000000000000" pitchFamily="2" charset="2"/>
              <a:buNone/>
            </a:pPr>
            <a:endParaRPr kumimoji="0"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0" lang="en-US" altLang="ko-KR" sz="1200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ko-KR" smtClean="0">
                <a:latin typeface="+mn-lt"/>
                <a:ea typeface="+mn-ea"/>
                <a:cs typeface="Arial" panose="020B0604020202020204" pitchFamily="34" charset="0"/>
              </a:rPr>
              <a:t>▣</a:t>
            </a:r>
            <a:r>
              <a:rPr kumimoji="0" lang="en-US" altLang="ko-KR" sz="120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kumimoji="0"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in the oxide TFT of the top gate structure, the oxide semiconductor is deteriorated by plasma ion </a:t>
            </a:r>
            <a:r>
              <a:rPr kumimoji="0"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bombardment.</a:t>
            </a:r>
          </a:p>
          <a:p>
            <a:pPr marL="0" indent="0">
              <a:buFont typeface="Wingdings" panose="05000000000000000000" pitchFamily="2" charset="2"/>
              <a:buNone/>
            </a:pPr>
            <a:endParaRPr kumimoji="0"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ko-KR" smtClean="0">
                <a:latin typeface="+mn-lt"/>
                <a:ea typeface="+mn-ea"/>
                <a:cs typeface="Arial" panose="020B0604020202020204" pitchFamily="34" charset="0"/>
              </a:rPr>
              <a:t>▣</a:t>
            </a:r>
            <a:r>
              <a:rPr kumimoji="0" lang="en-US" altLang="ko-KR" sz="12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altLang="ko-KR" sz="1200" baseline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one way to avoid plasma ion damage is </a:t>
            </a:r>
            <a:r>
              <a:rPr kumimoji="0" lang="en-US" altLang="ko-KR" dirty="0">
                <a:solidFill>
                  <a:srgbClr val="3B6F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process</a:t>
            </a:r>
            <a:r>
              <a:rPr kumimoji="0"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dirty="0"/>
          </a:p>
        </p:txBody>
      </p:sp>
      <p:sp>
        <p:nvSpPr>
          <p:cNvPr id="16388" name="슬라이드 번호 개체 틀 3">
            <a:extLst>
              <a:ext uri="{FF2B5EF4-FFF2-40B4-BE49-F238E27FC236}">
                <a16:creationId xmlns:a16="http://schemas.microsoft.com/office/drawing/2014/main" id="{725AE8E9-73F5-41B9-96C6-5480FF1B0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E89DB44D-2B24-4DF2-ACE1-2F0E7FA72838}" type="slidenum">
              <a:rPr lang="ko-KR" altLang="en-US" smtClean="0"/>
              <a:pPr>
                <a:spcBef>
                  <a:spcPct val="0"/>
                </a:spcBef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807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>
            <a:extLst>
              <a:ext uri="{FF2B5EF4-FFF2-40B4-BE49-F238E27FC236}">
                <a16:creationId xmlns:a16="http://schemas.microsoft.com/office/drawing/2014/main" id="{CB7A3627-4537-4E6E-8DA3-FF7F59844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슬라이드 노트 개체 틀 2">
            <a:extLst>
              <a:ext uri="{FF2B5EF4-FFF2-40B4-BE49-F238E27FC236}">
                <a16:creationId xmlns:a16="http://schemas.microsoft.com/office/drawing/2014/main" id="{C2ABB8D9-5382-4360-8AC6-1C4B28BC8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/>
              <a:t>The advantages and disadvantages of vacuum </a:t>
            </a:r>
            <a:r>
              <a:rPr lang="en-US" altLang="ko-KR" smtClean="0"/>
              <a:t>process </a:t>
            </a:r>
            <a:r>
              <a:rPr lang="en-US" altLang="ko-KR"/>
              <a:t>and solution processes are shown in the table.</a:t>
            </a:r>
          </a:p>
          <a:p>
            <a:endParaRPr lang="en-US" altLang="ko-KR"/>
          </a:p>
          <a:p>
            <a:r>
              <a:rPr lang="en-US" altLang="ko-KR"/>
              <a:t>Vacuum </a:t>
            </a:r>
            <a:r>
              <a:rPr lang="en-US" altLang="ko-KR" smtClean="0"/>
              <a:t>proces </a:t>
            </a:r>
            <a:r>
              <a:rPr lang="en-US" altLang="ko-KR"/>
              <a:t>is now widely used, and the disadvantages can be overcome by the solution process.</a:t>
            </a:r>
          </a:p>
          <a:p>
            <a:endParaRPr lang="en-US" altLang="ko-KR"/>
          </a:p>
          <a:p>
            <a:r>
              <a:rPr lang="en-US" altLang="ko-KR"/>
              <a:t>As mentioned before, there is a problem that the active layer is subjected to </a:t>
            </a:r>
            <a:r>
              <a:rPr lang="en-US" altLang="ko-KR" smtClean="0"/>
              <a:t>(</a:t>
            </a:r>
            <a:r>
              <a:rPr lang="en-US" altLang="ko-KR" smtClean="0">
                <a:latin typeface="맑은 고딕"/>
                <a:ea typeface="맑은 고딕"/>
              </a:rPr>
              <a:t>●) </a:t>
            </a:r>
            <a:r>
              <a:rPr lang="en-US" altLang="ko-KR" u="sng" smtClean="0"/>
              <a:t>ion </a:t>
            </a:r>
            <a:r>
              <a:rPr lang="en-US" altLang="ko-KR" u="sng"/>
              <a:t>damage </a:t>
            </a:r>
            <a:r>
              <a:rPr lang="en-US" altLang="ko-KR" u="none" smtClean="0"/>
              <a:t>during</a:t>
            </a:r>
            <a:r>
              <a:rPr lang="en-US" altLang="ko-KR" u="none" baseline="0" smtClean="0"/>
              <a:t> deposition of an insulator</a:t>
            </a:r>
            <a:r>
              <a:rPr lang="en-US" altLang="ko-KR" smtClean="0"/>
              <a:t>, </a:t>
            </a:r>
            <a:r>
              <a:rPr lang="en-US" altLang="ko-KR"/>
              <a:t>particularly in the case of a top gate oxide TFT.</a:t>
            </a:r>
          </a:p>
          <a:p>
            <a:endParaRPr lang="en-US" altLang="ko-KR"/>
          </a:p>
          <a:p>
            <a:r>
              <a:rPr lang="en-US" altLang="ko-KR"/>
              <a:t>This problem is easily solved by applying the solution process.</a:t>
            </a:r>
          </a:p>
          <a:p>
            <a:endParaRPr lang="en-US" altLang="ko-KR"/>
          </a:p>
          <a:p>
            <a:r>
              <a:rPr lang="en-US" altLang="ko-KR" smtClean="0"/>
              <a:t>The</a:t>
            </a:r>
            <a:r>
              <a:rPr lang="en-US" altLang="ko-KR" baseline="0" smtClean="0"/>
              <a:t> other advantages of the solution process is planarization as shown on the</a:t>
            </a:r>
            <a:r>
              <a:rPr lang="en-US" altLang="ko-KR" smtClean="0"/>
              <a:t>(</a:t>
            </a:r>
            <a:r>
              <a:rPr lang="en-US" altLang="ko-KR" smtClean="0">
                <a:latin typeface="+mn-lt"/>
                <a:ea typeface="+mn-ea"/>
              </a:rPr>
              <a:t>●) </a:t>
            </a:r>
            <a:r>
              <a:rPr lang="en-US" altLang="ko-KR" baseline="0" smtClean="0"/>
              <a:t> right figure.</a:t>
            </a:r>
            <a:endParaRPr lang="en-US" altLang="ko-KR" dirty="0"/>
          </a:p>
        </p:txBody>
      </p:sp>
      <p:sp>
        <p:nvSpPr>
          <p:cNvPr id="18436" name="슬라이드 번호 개체 틀 3">
            <a:extLst>
              <a:ext uri="{FF2B5EF4-FFF2-40B4-BE49-F238E27FC236}">
                <a16:creationId xmlns:a16="http://schemas.microsoft.com/office/drawing/2014/main" id="{A8FB17D6-40B1-49AC-B303-2E6247A2C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36F5D1F7-C138-4DD5-B451-766A41CD69D2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</a:t>
            </a:fld>
            <a:endParaRPr kumimoji="0"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3050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>
            <a:extLst>
              <a:ext uri="{FF2B5EF4-FFF2-40B4-BE49-F238E27FC236}">
                <a16:creationId xmlns:a16="http://schemas.microsoft.com/office/drawing/2014/main" id="{E32BBF2D-1390-4FDA-848B-5ACE5785F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>
            <a:extLst>
              <a:ext uri="{FF2B5EF4-FFF2-40B4-BE49-F238E27FC236}">
                <a16:creationId xmlns:a16="http://schemas.microsoft.com/office/drawing/2014/main" id="{04591ED1-4B8D-44C7-BD6F-FC9E19132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1100"/>
              <a:t>This slide introduces SOG, one of the materials used in the solution process.</a:t>
            </a:r>
          </a:p>
          <a:p>
            <a:pPr>
              <a:lnSpc>
                <a:spcPct val="80000"/>
              </a:lnSpc>
            </a:pPr>
            <a:endParaRPr lang="en-US" altLang="ko-KR" sz="1100" dirty="0"/>
          </a:p>
          <a:p>
            <a:pPr>
              <a:lnSpc>
                <a:spcPct val="80000"/>
              </a:lnSpc>
            </a:pPr>
            <a:r>
              <a:rPr lang="en-US" altLang="ko-KR" sz="1100" smtClean="0"/>
              <a:t>(</a:t>
            </a:r>
            <a:r>
              <a:rPr lang="ko-KR" altLang="en-US" sz="1100" smtClean="0">
                <a:latin typeface="+mn-lt"/>
                <a:ea typeface="+mn-ea"/>
              </a:rPr>
              <a:t>▣</a:t>
            </a:r>
            <a:r>
              <a:rPr lang="en-US" altLang="ko-KR" sz="1100" smtClean="0"/>
              <a:t>) The</a:t>
            </a:r>
            <a:r>
              <a:rPr lang="en-US" altLang="ko-KR" sz="1100" baseline="0" smtClean="0"/>
              <a:t> </a:t>
            </a:r>
            <a:r>
              <a:rPr lang="en-US" altLang="ko-KR" sz="1100" smtClean="0"/>
              <a:t>SOG </a:t>
            </a:r>
            <a:r>
              <a:rPr lang="en-US" altLang="ko-KR" sz="1100" dirty="0"/>
              <a:t>solution forms a silicate polymer  with Si-O structure and forms a thin film by heat treatment in the range of 400℃ ~ 900℃.</a:t>
            </a:r>
          </a:p>
          <a:p>
            <a:pPr>
              <a:lnSpc>
                <a:spcPct val="80000"/>
              </a:lnSpc>
            </a:pPr>
            <a:endParaRPr lang="en-US" altLang="ko-KR" sz="1100"/>
          </a:p>
          <a:p>
            <a:pPr>
              <a:lnSpc>
                <a:spcPct val="80000"/>
              </a:lnSpc>
            </a:pPr>
            <a:r>
              <a:rPr lang="en-US" altLang="ko-KR" sz="1100" smtClean="0"/>
              <a:t>(</a:t>
            </a:r>
            <a:r>
              <a:rPr lang="ko-KR" altLang="en-US" sz="1100" smtClean="0">
                <a:latin typeface="+mn-lt"/>
                <a:ea typeface="+mn-ea"/>
              </a:rPr>
              <a:t>▣</a:t>
            </a:r>
            <a:r>
              <a:rPr lang="en-US" altLang="ko-KR" sz="1100" smtClean="0"/>
              <a:t>) It is </a:t>
            </a:r>
            <a:r>
              <a:rPr lang="en-US" altLang="ko-KR" sz="1100"/>
              <a:t>Planarization material widely used for semiconductor passivation.</a:t>
            </a:r>
          </a:p>
          <a:p>
            <a:pPr>
              <a:lnSpc>
                <a:spcPct val="80000"/>
              </a:lnSpc>
            </a:pPr>
            <a:endParaRPr lang="en-US" altLang="ko-KR" sz="1100"/>
          </a:p>
          <a:p>
            <a:pPr>
              <a:lnSpc>
                <a:spcPct val="80000"/>
              </a:lnSpc>
            </a:pPr>
            <a:r>
              <a:rPr lang="en-US" altLang="ko-KR" sz="1100" smtClean="0"/>
              <a:t>(</a:t>
            </a:r>
            <a:r>
              <a:rPr lang="ko-KR" altLang="en-US" sz="1100" smtClean="0">
                <a:latin typeface="+mn-lt"/>
                <a:ea typeface="+mn-ea"/>
              </a:rPr>
              <a:t>▣</a:t>
            </a:r>
            <a:r>
              <a:rPr lang="en-US" altLang="ko-KR" sz="1100" smtClean="0"/>
              <a:t>) We </a:t>
            </a:r>
            <a:r>
              <a:rPr lang="en-US" altLang="ko-KR" sz="1100"/>
              <a:t>developed and evaluated the device by applying SOG for the </a:t>
            </a:r>
            <a:r>
              <a:rPr lang="en-US" altLang="ko-KR" sz="1100" smtClean="0"/>
              <a:t>buffer layer, </a:t>
            </a:r>
            <a:r>
              <a:rPr lang="en-US" altLang="ko-KR" sz="1100"/>
              <a:t>gate insulator, and dielectric inter-layers to TFT.</a:t>
            </a:r>
          </a:p>
          <a:p>
            <a:pPr>
              <a:lnSpc>
                <a:spcPct val="80000"/>
              </a:lnSpc>
            </a:pPr>
            <a:endParaRPr lang="en-US" altLang="ko-KR" sz="1100" dirty="0"/>
          </a:p>
          <a:p>
            <a:pPr>
              <a:lnSpc>
                <a:spcPct val="80000"/>
              </a:lnSpc>
            </a:pPr>
            <a:r>
              <a:rPr lang="en-US" altLang="ko-KR" sz="1100" dirty="0"/>
              <a:t>SOG is excellent for planarization and allows multiple coatings to smooth the surface.</a:t>
            </a:r>
          </a:p>
          <a:p>
            <a:pPr>
              <a:lnSpc>
                <a:spcPct val="80000"/>
              </a:lnSpc>
            </a:pPr>
            <a:endParaRPr lang="en-US" altLang="ko-KR" sz="1100" dirty="0"/>
          </a:p>
          <a:p>
            <a:pPr>
              <a:lnSpc>
                <a:spcPct val="80000"/>
              </a:lnSpc>
            </a:pPr>
            <a:r>
              <a:rPr lang="en-US" altLang="ko-KR" sz="1100"/>
              <a:t>Therefore, a planarized film free from plasma ion damage can be obtained in the top gate structure in which the gate insulator is deposited on the oxide semiconductor.</a:t>
            </a:r>
          </a:p>
          <a:p>
            <a:pPr>
              <a:lnSpc>
                <a:spcPct val="80000"/>
              </a:lnSpc>
            </a:pPr>
            <a:endParaRPr lang="en-US" altLang="ko-KR" sz="1100" dirty="0"/>
          </a:p>
          <a:p>
            <a:pPr marL="0" marR="0" indent="0" algn="l" defTabSz="914400" rtl="0" eaLnBrk="0" fontAlgn="base" latinLnBrk="1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dirty="0"/>
              <a:t>SOG was diluted for better performance and the effect of dilution on oxide TFT was investigated</a:t>
            </a:r>
            <a:r>
              <a:rPr lang="en-US" altLang="ko-KR" sz="1100"/>
              <a:t>. </a:t>
            </a:r>
          </a:p>
        </p:txBody>
      </p:sp>
      <p:sp>
        <p:nvSpPr>
          <p:cNvPr id="20484" name="슬라이드 번호 개체 틀 3">
            <a:extLst>
              <a:ext uri="{FF2B5EF4-FFF2-40B4-BE49-F238E27FC236}">
                <a16:creationId xmlns:a16="http://schemas.microsoft.com/office/drawing/2014/main" id="{4BC2172B-1844-43B8-B707-AAC8A5CD9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FA1D2302-9FE7-410C-B6E8-F5DE6E6B6E2E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</a:t>
            </a:fld>
            <a:endParaRPr kumimoji="0"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8656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>
            <a:extLst>
              <a:ext uri="{FF2B5EF4-FFF2-40B4-BE49-F238E27FC236}">
                <a16:creationId xmlns:a16="http://schemas.microsoft.com/office/drawing/2014/main" id="{07838D41-9A34-4CD8-98F4-9DFE3FDC6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슬라이드 노트 개체 틀 2">
            <a:extLst>
              <a:ext uri="{FF2B5EF4-FFF2-40B4-BE49-F238E27FC236}">
                <a16:creationId xmlns:a16="http://schemas.microsoft.com/office/drawing/2014/main" id="{289FD635-8801-4804-89E1-B4335BFF7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The</a:t>
            </a:r>
            <a:r>
              <a:rPr lang="en-US" altLang="ko-KR" baseline="0" dirty="0"/>
              <a:t> slide shows </a:t>
            </a:r>
            <a:r>
              <a:rPr lang="en-US" altLang="ko-KR" dirty="0"/>
              <a:t> the dilution and bake process of SOG.</a:t>
            </a:r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(●) </a:t>
            </a:r>
            <a:r>
              <a:rPr lang="en-US" altLang="ko-KR" u="sng" smtClean="0"/>
              <a:t>SOG</a:t>
            </a:r>
            <a:r>
              <a:rPr lang="en-US" altLang="ko-KR" smtClean="0"/>
              <a:t> </a:t>
            </a:r>
            <a:r>
              <a:rPr lang="en-US" altLang="ko-KR" dirty="0"/>
              <a:t>material was diluted </a:t>
            </a:r>
            <a:r>
              <a:rPr lang="en-US" altLang="ko-KR"/>
              <a:t>with 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(●) </a:t>
            </a:r>
            <a:r>
              <a:rPr lang="en-US" altLang="ko-KR" u="sng" smtClean="0"/>
              <a:t>ethano</a:t>
            </a:r>
            <a:r>
              <a:rPr lang="en-US" altLang="ko-KR" smtClean="0"/>
              <a:t>l</a:t>
            </a:r>
            <a:r>
              <a:rPr lang="en-US" altLang="ko-KR" dirty="0"/>
              <a:t>. The dilution ratio was varied from 0 to 75%.</a:t>
            </a:r>
          </a:p>
          <a:p>
            <a:endParaRPr lang="en-US" altLang="ko-KR" dirty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(●)</a:t>
            </a:r>
            <a:r>
              <a:rPr kumimoji="0"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샘플 </a:t>
            </a:r>
            <a:r>
              <a:rPr lang="en-US" altLang="ko-KR" u="sng" smtClean="0"/>
              <a:t>A</a:t>
            </a:r>
            <a:r>
              <a:rPr lang="en-US" altLang="ko-KR" smtClean="0"/>
              <a:t> </a:t>
            </a:r>
            <a:r>
              <a:rPr lang="en-US" altLang="ko-KR" dirty="0"/>
              <a:t>is not </a:t>
            </a:r>
            <a:r>
              <a:rPr lang="en-US" altLang="ko-KR"/>
              <a:t>diluted</a:t>
            </a:r>
            <a:r>
              <a:rPr lang="en-US" altLang="ko-KR" smtClean="0"/>
              <a:t>.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 (●)</a:t>
            </a:r>
            <a:r>
              <a:rPr lang="en-US" altLang="ko-KR" smtClean="0"/>
              <a:t> </a:t>
            </a:r>
            <a:r>
              <a:rPr lang="ko-KR" altLang="en-US" smtClean="0"/>
              <a:t>샘플 </a:t>
            </a:r>
            <a:r>
              <a:rPr lang="en-US" altLang="ko-KR" u="sng" smtClean="0"/>
              <a:t>B</a:t>
            </a:r>
            <a:r>
              <a:rPr lang="en-US" altLang="ko-KR" baseline="0" smtClean="0"/>
              <a:t> is SOG</a:t>
            </a:r>
            <a:r>
              <a:rPr lang="en-US" altLang="ko-KR" smtClean="0"/>
              <a:t> </a:t>
            </a:r>
            <a:r>
              <a:rPr lang="en-US" altLang="ko-KR" dirty="0"/>
              <a:t>20 ml </a:t>
            </a:r>
            <a:r>
              <a:rPr lang="en-US" altLang="ko-KR"/>
              <a:t>with </a:t>
            </a:r>
            <a:r>
              <a:rPr lang="en-US" altLang="ko-KR" smtClean="0"/>
              <a:t> Ethanol</a:t>
            </a:r>
            <a:r>
              <a:rPr lang="en-US" altLang="ko-KR" baseline="0" smtClean="0"/>
              <a:t> </a:t>
            </a:r>
            <a:r>
              <a:rPr lang="en-US" altLang="ko-KR" smtClean="0"/>
              <a:t>20ml.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 (●)</a:t>
            </a:r>
            <a:r>
              <a:rPr lang="en-US" altLang="ko-KR" smtClean="0"/>
              <a:t> </a:t>
            </a:r>
            <a:r>
              <a:rPr lang="ko-KR" altLang="en-US" smtClean="0"/>
              <a:t>샘플 </a:t>
            </a:r>
            <a:r>
              <a:rPr lang="en-US" altLang="ko-KR" u="sng" smtClean="0"/>
              <a:t>C</a:t>
            </a:r>
            <a:r>
              <a:rPr lang="en-US" altLang="ko-KR" smtClean="0"/>
              <a:t> </a:t>
            </a:r>
            <a:r>
              <a:rPr lang="en-US" altLang="ko-KR" baseline="0" smtClean="0"/>
              <a:t> is </a:t>
            </a:r>
            <a:r>
              <a:rPr lang="en-US" altLang="ko-KR" smtClean="0"/>
              <a:t> </a:t>
            </a:r>
            <a:r>
              <a:rPr lang="en-US" altLang="ko-KR" dirty="0"/>
              <a:t>SOG 10 ml  </a:t>
            </a:r>
            <a:r>
              <a:rPr lang="en-US" altLang="ko-KR"/>
              <a:t>with </a:t>
            </a:r>
            <a:r>
              <a:rPr lang="en-US" altLang="ko-KR" smtClean="0"/>
              <a:t> ethanol 30 ml</a:t>
            </a:r>
            <a:r>
              <a:rPr lang="en-US" altLang="ko-KR" baseline="0" smtClean="0"/>
              <a:t> .</a:t>
            </a:r>
            <a:r>
              <a:rPr lang="en-US" altLang="ko-KR" smtClean="0"/>
              <a:t>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**D, E, F were same ratio to A B C</a:t>
            </a:r>
            <a:r>
              <a:rPr lang="en-US" altLang="ko-KR"/>
              <a:t>, </a:t>
            </a:r>
            <a:r>
              <a:rPr lang="en-US" altLang="ko-KR" smtClean="0"/>
              <a:t>but </a:t>
            </a:r>
            <a:r>
              <a:rPr lang="en-US" altLang="ko-KR" dirty="0"/>
              <a:t>with addition of small </a:t>
            </a:r>
            <a:r>
              <a:rPr lang="en-US" altLang="ko-KR"/>
              <a:t>amount </a:t>
            </a:r>
            <a:r>
              <a:rPr lang="en-US" altLang="ko-KR" smtClean="0"/>
              <a:t>of 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(●)</a:t>
            </a:r>
            <a:r>
              <a:rPr lang="en-US" altLang="ko-KR" smtClean="0"/>
              <a:t> </a:t>
            </a:r>
            <a:r>
              <a:rPr lang="en-US" altLang="ko-KR" dirty="0"/>
              <a:t>H2O2.</a:t>
            </a:r>
          </a:p>
          <a:p>
            <a:endParaRPr lang="en-US" altLang="ko-KR" dirty="0"/>
          </a:p>
          <a:p>
            <a:r>
              <a:rPr lang="en-US" altLang="ko-KR" dirty="0"/>
              <a:t>After dilution it was spin coated at 3500 rpm.</a:t>
            </a:r>
          </a:p>
          <a:p>
            <a:endParaRPr lang="en-US" altLang="ko-KR" dirty="0"/>
          </a:p>
          <a:p>
            <a:r>
              <a:rPr lang="en-US" altLang="ko-KR" dirty="0"/>
              <a:t>For the diluted solution, it was coated several times to meet the desired thickness.</a:t>
            </a:r>
            <a:endParaRPr lang="ko-KR" altLang="en-US" dirty="0"/>
          </a:p>
        </p:txBody>
      </p:sp>
      <p:sp>
        <p:nvSpPr>
          <p:cNvPr id="24580" name="슬라이드 번호 개체 틀 3">
            <a:extLst>
              <a:ext uri="{FF2B5EF4-FFF2-40B4-BE49-F238E27FC236}">
                <a16:creationId xmlns:a16="http://schemas.microsoft.com/office/drawing/2014/main" id="{FBF55592-1135-466E-B85A-D7E706C9E6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0A9FBCB4-1D9D-4240-B6CB-AFC829D1F0CF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6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>
            <a:extLst>
              <a:ext uri="{FF2B5EF4-FFF2-40B4-BE49-F238E27FC236}">
                <a16:creationId xmlns:a16="http://schemas.microsoft.com/office/drawing/2014/main" id="{2B48D928-A2D0-4B09-96C4-47DB71461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슬라이드 노트 개체 틀 2">
            <a:extLst>
              <a:ext uri="{FF2B5EF4-FFF2-40B4-BE49-F238E27FC236}">
                <a16:creationId xmlns:a16="http://schemas.microsoft.com/office/drawing/2014/main" id="{2D786438-4542-40AE-A90E-710458939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This</a:t>
            </a:r>
            <a:r>
              <a:rPr lang="en-US" altLang="ko-KR" baseline="0" smtClean="0"/>
              <a:t> slide is SOG 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(●)</a:t>
            </a:r>
            <a:r>
              <a:rPr lang="en-US" altLang="ko-KR" baseline="0" smtClean="0"/>
              <a:t> curing.</a:t>
            </a:r>
            <a:endParaRPr lang="en-US" altLang="ko-KR" smtClean="0"/>
          </a:p>
          <a:p>
            <a:endParaRPr lang="en-US" altLang="ko-KR" smtClean="0"/>
          </a:p>
          <a:p>
            <a:r>
              <a:rPr lang="en-US" altLang="ko-KR" smtClean="0"/>
              <a:t>After </a:t>
            </a:r>
            <a:r>
              <a:rPr lang="en-US" altLang="ko-KR" dirty="0"/>
              <a:t>spin coating, hard bake was done at 180 </a:t>
            </a:r>
            <a:r>
              <a:rPr lang="en-GB" altLang="ko-KR" dirty="0"/>
              <a:t>℃</a:t>
            </a:r>
            <a:r>
              <a:rPr lang="en-US" altLang="ko-KR" dirty="0"/>
              <a:t> for 3 min after soft bake at 85</a:t>
            </a:r>
            <a:r>
              <a:rPr lang="en-GB" altLang="ko-KR" dirty="0"/>
              <a:t>℃</a:t>
            </a:r>
            <a:r>
              <a:rPr lang="en-US" altLang="ko-KR" dirty="0"/>
              <a:t> for 2min.</a:t>
            </a:r>
          </a:p>
          <a:p>
            <a:endParaRPr lang="en-US" altLang="ko-KR" dirty="0"/>
          </a:p>
          <a:p>
            <a:r>
              <a:rPr lang="en-US" altLang="ko-KR" dirty="0"/>
              <a:t>Finally, it was cured at 450°C under a nitrogen </a:t>
            </a:r>
            <a:r>
              <a:rPr lang="en-US" altLang="ko-KR" dirty="0" err="1"/>
              <a:t>ambinbet</a:t>
            </a:r>
            <a:r>
              <a:rPr lang="en-US" altLang="ko-KR" dirty="0"/>
              <a:t> to convert it to an inorganic material. </a:t>
            </a:r>
          </a:p>
          <a:p>
            <a:endParaRPr lang="en-US" altLang="ko-KR" dirty="0"/>
          </a:p>
          <a:p>
            <a:r>
              <a:rPr lang="en-US" altLang="ko-KR" dirty="0"/>
              <a:t>Curing times varied from 30 minutes to 60 minutes in the temperature range of 150°C to 450°C.</a:t>
            </a:r>
          </a:p>
          <a:p>
            <a:endParaRPr lang="en-US" altLang="ko-KR" dirty="0"/>
          </a:p>
          <a:p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ko-KR" smtClean="0">
                <a:latin typeface="맑은 고딕"/>
                <a:ea typeface="맑은 고딕"/>
                <a:cs typeface="Arial" panose="020B0604020202020204" pitchFamily="34" charset="0"/>
              </a:rPr>
              <a:t>▣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ko-KR" smtClean="0"/>
              <a:t>During curing, polymer </a:t>
            </a:r>
            <a:r>
              <a:rPr lang="en-US" altLang="ko-KR" dirty="0"/>
              <a:t>crosslinking occurs, which provides mechanical integrity and film stability in subsequent processes.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628" name="슬라이드 번호 개체 틀 3">
            <a:extLst>
              <a:ext uri="{FF2B5EF4-FFF2-40B4-BE49-F238E27FC236}">
                <a16:creationId xmlns:a16="http://schemas.microsoft.com/office/drawing/2014/main" id="{AADA212C-8626-47D1-B506-243A66045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A2B29BD8-37E2-474F-B7FA-22376E6C4F4D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7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>
            <a:extLst>
              <a:ext uri="{FF2B5EF4-FFF2-40B4-BE49-F238E27FC236}">
                <a16:creationId xmlns:a16="http://schemas.microsoft.com/office/drawing/2014/main" id="{38579F43-3C67-43FF-BDA5-0CE53ACD98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>
            <a:extLst>
              <a:ext uri="{FF2B5EF4-FFF2-40B4-BE49-F238E27FC236}">
                <a16:creationId xmlns:a16="http://schemas.microsoft.com/office/drawing/2014/main" id="{E3F6140D-9EBB-40D2-A3F4-D432645837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/>
              <a:t>**We</a:t>
            </a:r>
            <a:r>
              <a:rPr lang="en-US" altLang="ko-KR" baseline="0" dirty="0"/>
              <a:t> developed </a:t>
            </a:r>
            <a:r>
              <a:rPr lang="en-US" altLang="ko-KR" dirty="0"/>
              <a:t>self-aligned a-IGZO TFT with SOG</a:t>
            </a:r>
            <a:r>
              <a:rPr lang="en-US" altLang="ko-KR" baseline="0" dirty="0"/>
              <a:t> insulator,</a:t>
            </a:r>
            <a:r>
              <a:rPr lang="en-US" altLang="ko-KR" dirty="0"/>
              <a:t> as shown in </a:t>
            </a:r>
            <a:r>
              <a:rPr lang="en-US" altLang="ko-KR"/>
              <a:t>the 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(●)</a:t>
            </a:r>
            <a:r>
              <a:rPr kumimoji="0" lang="en-US" altLang="ko-KR" baseline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u="sng" smtClean="0"/>
              <a:t>figure</a:t>
            </a:r>
            <a:r>
              <a:rPr lang="en-US" altLang="ko-KR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TFT</a:t>
            </a:r>
            <a:r>
              <a:rPr lang="en-US" altLang="ko-KR" baseline="0" dirty="0"/>
              <a:t>  is top-gate –top contact with 4 mask process.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SOG was used for buffer layer, gate insulator and inter layer dielectric.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The buffer </a:t>
            </a:r>
            <a:r>
              <a:rPr lang="en-US" altLang="ko-KR"/>
              <a:t>layer </a:t>
            </a:r>
            <a:r>
              <a:rPr lang="en-US" altLang="ko-KR" smtClean="0"/>
              <a:t>was </a:t>
            </a:r>
            <a:r>
              <a:rPr lang="en-US" altLang="ko-KR" dirty="0"/>
              <a:t>coated with SOG to prevent the contamination from the glass substrate.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And</a:t>
            </a:r>
            <a:r>
              <a:rPr lang="en-US" altLang="ko-KR" baseline="0" dirty="0"/>
              <a:t> (</a:t>
            </a:r>
            <a:r>
              <a:rPr lang="en-US" altLang="ko-KR" dirty="0"/>
              <a:t>a-IGZO) active layer was deposited by RF</a:t>
            </a:r>
            <a:r>
              <a:rPr lang="en-US" altLang="ko-KR" baseline="0" dirty="0"/>
              <a:t> magnetron sputtering </a:t>
            </a:r>
            <a:r>
              <a:rPr lang="en-US" altLang="ko-KR" dirty="0"/>
              <a:t>  and patterned. 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Then, SOG was spin coated for a gate insulator.</a:t>
            </a:r>
            <a:r>
              <a:rPr lang="en-US" altLang="ko-KR" baseline="0" dirty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ko-KR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After</a:t>
            </a:r>
            <a:r>
              <a:rPr lang="en-US" altLang="ko-KR" baseline="0" dirty="0"/>
              <a:t> curing,</a:t>
            </a:r>
            <a:r>
              <a:rPr lang="en-US" altLang="ko-KR" dirty="0"/>
              <a:t> chrome was deposited for the gate electrode. 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The gate insulator was etched by dry </a:t>
            </a:r>
            <a:r>
              <a:rPr lang="en-US" altLang="ko-KR"/>
              <a:t>etching </a:t>
            </a:r>
            <a:r>
              <a:rPr lang="en-US" altLang="ko-KR" smtClean="0"/>
              <a:t>except </a:t>
            </a:r>
            <a:r>
              <a:rPr lang="en-US" altLang="ko-KR" dirty="0"/>
              <a:t>the gate insulator under the gate electrode, and </a:t>
            </a:r>
            <a:r>
              <a:rPr lang="en-US" altLang="ko-KR"/>
              <a:t>the </a:t>
            </a:r>
            <a:r>
              <a:rPr lang="en-US" altLang="ko-KR" smtClean="0"/>
              <a:t>source</a:t>
            </a:r>
            <a:r>
              <a:rPr lang="en-US" altLang="ko-KR" baseline="0" smtClean="0"/>
              <a:t> and drain region</a:t>
            </a:r>
            <a:r>
              <a:rPr lang="en-US" altLang="ko-KR" smtClean="0"/>
              <a:t> of IGZO </a:t>
            </a:r>
            <a:r>
              <a:rPr lang="en-US" altLang="ko-KR" dirty="0"/>
              <a:t>layer was doped by oxygen plasma.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SOG was coated as an inter layer dielectric and contact hole was formed by dry etching.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At Last, source</a:t>
            </a:r>
            <a:r>
              <a:rPr lang="en-US" altLang="ko-KR" baseline="0" dirty="0"/>
              <a:t> and </a:t>
            </a:r>
            <a:r>
              <a:rPr lang="en-US" altLang="ko-KR" dirty="0"/>
              <a:t>drain electrodes were formed with Al. 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The channel length and </a:t>
            </a:r>
            <a:r>
              <a:rPr lang="en-US" altLang="ko-KR"/>
              <a:t>width </a:t>
            </a:r>
            <a:r>
              <a:rPr lang="en-US" altLang="ko-KR" smtClean="0"/>
              <a:t>were 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(●)</a:t>
            </a:r>
            <a:r>
              <a:rPr lang="en-US" altLang="ko-KR" smtClean="0"/>
              <a:t> </a:t>
            </a:r>
            <a:r>
              <a:rPr lang="en-US" altLang="ko-KR" u="sng" dirty="0"/>
              <a:t>20 and 40㎛</a:t>
            </a:r>
            <a:r>
              <a:rPr lang="en-US" altLang="ko-KR" dirty="0"/>
              <a:t>, respectively. 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28676" name="슬라이드 번호 개체 틀 3">
            <a:extLst>
              <a:ext uri="{FF2B5EF4-FFF2-40B4-BE49-F238E27FC236}">
                <a16:creationId xmlns:a16="http://schemas.microsoft.com/office/drawing/2014/main" id="{C4C7D30A-5132-4AC5-8E05-BDF937A83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EDD85C22-F744-432E-9695-046C86475DA4}" type="slidenum">
              <a:rPr lang="ko-KR" altLang="en-US" smtClean="0"/>
              <a:pPr>
                <a:spcBef>
                  <a:spcPct val="0"/>
                </a:spcBef>
              </a:pPr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>
            <a:extLst>
              <a:ext uri="{FF2B5EF4-FFF2-40B4-BE49-F238E27FC236}">
                <a16:creationId xmlns:a16="http://schemas.microsoft.com/office/drawing/2014/main" id="{DB850AD0-F3A9-4232-B871-B2C390178E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슬라이드 노트 개체 틀 2">
            <a:extLst>
              <a:ext uri="{FF2B5EF4-FFF2-40B4-BE49-F238E27FC236}">
                <a16:creationId xmlns:a16="http://schemas.microsoft.com/office/drawing/2014/main" id="{93AC7BB1-E452-41FF-B81F-270D0D889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atinLnBrk="0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ko-KR" sz="120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ko-KR" smtClean="0">
                <a:latin typeface="맑은 고딕"/>
                <a:ea typeface="맑은 고딕"/>
                <a:cs typeface="Arial" panose="020B0604020202020204" pitchFamily="34" charset="0"/>
              </a:rPr>
              <a:t>▣</a:t>
            </a:r>
            <a:r>
              <a:rPr kumimoji="0"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z="120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ko-KR" sz="12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ko-KR" sz="12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left figure shows the effect of ethanol</a:t>
            </a:r>
            <a:r>
              <a:rPr lang="en-US" altLang="ko-KR" sz="1200" baseline="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dilution on TFT characteristics.</a:t>
            </a: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ko-KR" sz="1200" baseline="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ko-KR" sz="1200" baseline="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on current increased with dilution and the V</a:t>
            </a:r>
            <a:r>
              <a:rPr lang="en-US" altLang="ko-KR" sz="1200" baseline="-25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 </a:t>
            </a:r>
            <a:r>
              <a:rPr lang="en-US" altLang="ko-KR" sz="1200" baseline="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shifted to the left.</a:t>
            </a:r>
            <a:endParaRPr lang="en-US" altLang="ko-KR" sz="1200" baseline="-250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ko-KR" sz="12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ko-KR" sz="12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</a:t>
            </a:r>
            <a:r>
              <a:rPr lang="en-US" altLang="ko-KR" sz="1200" baseline="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right figure shows the effect of addition of H2O2 on TFT characteristics.</a:t>
            </a: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ko-KR" sz="1200" baseline="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ko-KR" sz="1200" baseline="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on current increased and the V</a:t>
            </a:r>
            <a:r>
              <a:rPr lang="en-US" altLang="ko-KR" sz="1200" baseline="-25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 </a:t>
            </a:r>
            <a:r>
              <a:rPr lang="en-US" altLang="ko-KR" sz="1200" baseline="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shifted to the </a:t>
            </a:r>
            <a:r>
              <a:rPr lang="en-US" altLang="ko-KR" sz="1200" baseline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left </a:t>
            </a:r>
            <a:r>
              <a:rPr lang="en-US" altLang="ko-KR" sz="1200" baseline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as </a:t>
            </a:r>
            <a:r>
              <a:rPr lang="en-US" altLang="ko-KR" sz="1200" baseline="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increasing dilution ratio.</a:t>
            </a:r>
            <a:endParaRPr lang="ko-KR" altLang="en-US" sz="1200" baseline="-250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dirty="0"/>
          </a:p>
        </p:txBody>
      </p:sp>
      <p:sp>
        <p:nvSpPr>
          <p:cNvPr id="32772" name="슬라이드 번호 개체 틀 3">
            <a:extLst>
              <a:ext uri="{FF2B5EF4-FFF2-40B4-BE49-F238E27FC236}">
                <a16:creationId xmlns:a16="http://schemas.microsoft.com/office/drawing/2014/main" id="{1998977A-0859-4572-8486-2003384C2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FC4F0516-1986-4C7C-B4D3-797EB996C6E5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9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331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BCDEF4-1C36-477E-9738-EF8F03BB29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CDB9A1F-ED45-42B4-9E3C-57775B53E7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3ED31C6-9D4B-43B3-ACD8-18F8AD5DCFB0}"/>
              </a:ext>
            </a:extLst>
          </p:cNvPr>
          <p:cNvSpPr/>
          <p:nvPr userDrawn="1"/>
        </p:nvSpPr>
        <p:spPr>
          <a:xfrm>
            <a:off x="0" y="5256213"/>
            <a:ext cx="9144000" cy="474662"/>
          </a:xfrm>
          <a:prstGeom prst="rect">
            <a:avLst/>
          </a:prstGeom>
          <a:solidFill>
            <a:srgbClr val="EB6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7" name="그림 9" descr="도트.png">
            <a:extLst>
              <a:ext uri="{FF2B5EF4-FFF2-40B4-BE49-F238E27FC236}">
                <a16:creationId xmlns:a16="http://schemas.microsoft.com/office/drawing/2014/main" id="{143BBD41-EA65-4E85-9A95-1E9B86F9F4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2809875"/>
            <a:ext cx="5849937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0" descr="받침대.png">
            <a:extLst>
              <a:ext uri="{FF2B5EF4-FFF2-40B4-BE49-F238E27FC236}">
                <a16:creationId xmlns:a16="http://schemas.microsoft.com/office/drawing/2014/main" id="{C078CA57-47DD-4F34-B24F-F50B77621D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313238"/>
            <a:ext cx="50704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1" descr="도형.png">
            <a:extLst>
              <a:ext uri="{FF2B5EF4-FFF2-40B4-BE49-F238E27FC236}">
                <a16:creationId xmlns:a16="http://schemas.microsoft.com/office/drawing/2014/main" id="{AE231873-F468-4119-974B-211B5F4BC1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3284538"/>
            <a:ext cx="380682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0" name="날짜 개체 틀 3">
            <a:extLst>
              <a:ext uri="{FF2B5EF4-FFF2-40B4-BE49-F238E27FC236}">
                <a16:creationId xmlns:a16="http://schemas.microsoft.com/office/drawing/2014/main" id="{5DCB480C-E81B-4D3A-81ED-D6EE487B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C2501-E78D-4B7B-872A-D578B1C7228F}" type="datetime1">
              <a:rPr lang="ko-KR" altLang="en-US"/>
              <a:pPr>
                <a:defRPr/>
              </a:pPr>
              <a:t>2018-01-30</a:t>
            </a:fld>
            <a:endParaRPr lang="ko-KR" altLang="en-US"/>
          </a:p>
        </p:txBody>
      </p:sp>
      <p:sp>
        <p:nvSpPr>
          <p:cNvPr id="11" name="바닥글 개체 틀 4">
            <a:extLst>
              <a:ext uri="{FF2B5EF4-FFF2-40B4-BE49-F238E27FC236}">
                <a16:creationId xmlns:a16="http://schemas.microsoft.com/office/drawing/2014/main" id="{3FCF4E78-8B85-4BCF-ABDB-058A9B3C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" name="슬라이드 번호 개체 틀 5">
            <a:extLst>
              <a:ext uri="{FF2B5EF4-FFF2-40B4-BE49-F238E27FC236}">
                <a16:creationId xmlns:a16="http://schemas.microsoft.com/office/drawing/2014/main" id="{CA4D88C6-06E5-4FE5-B44A-52C1CF73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2F58F-910C-4CDB-B36F-02C2CD24810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45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70C9D3-D0BA-421F-97F3-A5D335D45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41F3-6C0F-4570-874C-1462381B1825}" type="datetime1">
              <a:rPr lang="ko-KR" altLang="en-US"/>
              <a:pPr>
                <a:defRPr/>
              </a:pPr>
              <a:t>2018-01-30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104ADB-9058-4727-8851-7A6410BD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8B019F-5A83-413A-AED6-864F1573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1D04-0FCF-48D2-8576-61C2D1CB85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55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0172A8-B2F0-4CFF-BEA5-8B223E0C9D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963" y="661988"/>
            <a:ext cx="865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200">
                <a:solidFill>
                  <a:srgbClr val="7F7F7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Asadal has been running one of the biggest domain and web hosting sites in Korea since March 1998. </a:t>
            </a:r>
          </a:p>
          <a:p>
            <a:pPr eaLnBrk="1" hangingPunct="1">
              <a:defRPr/>
            </a:pPr>
            <a:r>
              <a:rPr kumimoji="0" lang="en-US" altLang="ko-KR" sz="1200">
                <a:solidFill>
                  <a:srgbClr val="7F7F7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More than 3,000,000 people have visited our website,  www.asadal.com for domain registration and web hosting.</a:t>
            </a:r>
            <a:endParaRPr kumimoji="0" lang="ko-KR" altLang="en-US" sz="1200">
              <a:solidFill>
                <a:srgbClr val="7F7F7F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605" y="31134"/>
            <a:ext cx="8229600" cy="763551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날짜 개체 틀 2">
            <a:extLst>
              <a:ext uri="{FF2B5EF4-FFF2-40B4-BE49-F238E27FC236}">
                <a16:creationId xmlns:a16="http://schemas.microsoft.com/office/drawing/2014/main" id="{423A581A-79DF-458F-968E-CE421B4DB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34B73-AB37-497D-A07D-EE16C38A004A}" type="datetime1">
              <a:rPr lang="ko-KR" altLang="en-US"/>
              <a:pPr>
                <a:defRPr/>
              </a:pPr>
              <a:t>2018-01-30</a:t>
            </a:fld>
            <a:endParaRPr lang="ko-KR" altLang="en-US"/>
          </a:p>
        </p:txBody>
      </p:sp>
      <p:sp>
        <p:nvSpPr>
          <p:cNvPr id="5" name="바닥글 개체 틀 3">
            <a:extLst>
              <a:ext uri="{FF2B5EF4-FFF2-40B4-BE49-F238E27FC236}">
                <a16:creationId xmlns:a16="http://schemas.microsoft.com/office/drawing/2014/main" id="{9D01360B-166B-416B-B996-BDD205FE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>
            <a:extLst>
              <a:ext uri="{FF2B5EF4-FFF2-40B4-BE49-F238E27FC236}">
                <a16:creationId xmlns:a16="http://schemas.microsoft.com/office/drawing/2014/main" id="{7985BBF9-B9C3-44EB-8536-50B57D46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EAA-D3C0-4DDE-B150-DC9C6A15F41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71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CD228A7-04A7-40E1-8271-DB8CD4F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0EA2-B650-49F9-8162-C949202FDB48}" type="datetime1">
              <a:rPr lang="ko-KR" altLang="en-US"/>
              <a:pPr>
                <a:defRPr/>
              </a:pPr>
              <a:t>2018-01-30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35B2BD13-762B-4F24-8A8E-020C190C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CD2FCE43-1B79-4795-B7E4-F71645F4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0C5F-20A6-4F59-9E5E-129D2AEF5F9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63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나비.png">
            <a:extLst>
              <a:ext uri="{FF2B5EF4-FFF2-40B4-BE49-F238E27FC236}">
                <a16:creationId xmlns:a16="http://schemas.microsoft.com/office/drawing/2014/main" id="{D7B6AA41-F0F8-4D65-AC96-F383018BA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5" r="16418"/>
          <a:stretch>
            <a:fillRect/>
          </a:stretch>
        </p:blipFill>
        <p:spPr bwMode="auto">
          <a:xfrm rot="565956">
            <a:off x="4556125" y="1982788"/>
            <a:ext cx="15875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E4CAF397-ECB4-42F0-BF72-294B1756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77C9-5F8E-47BE-AD72-8DC333186F66}" type="datetime1">
              <a:rPr lang="ko-KR" altLang="en-US"/>
              <a:pPr>
                <a:defRPr/>
              </a:pPr>
              <a:t>2018-01-30</a:t>
            </a:fld>
            <a:endParaRPr lang="ko-KR" altLang="en-US" dirty="0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01F4E00F-C7D3-4A4F-AC3A-E47B7FCA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8F3705B6-08F4-4BE5-AFAB-B69614F1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1866B-59A8-42B1-A8B9-A87927C9B0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0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67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11F09EF0-5D8F-4FF6-9259-B29524FBD5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F5F7D798-61B3-4411-8BF4-4C5EE90A97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CDD344-791E-4368-8988-269865941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E8DB25-2F13-43FE-9372-DDAD9914C14F}" type="datetime1">
              <a:rPr lang="ko-KR" altLang="en-US"/>
              <a:pPr>
                <a:defRPr/>
              </a:pPr>
              <a:t>2018-01-30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2F4632-50DE-4BC1-9D92-E6AE06CF0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A4C033-C47C-4713-B39E-2093F8F7B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0ABCC200-1026-4289-BF53-435D21B67E6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1" r:id="rId2"/>
    <p:sldLayoutId id="2147483745" r:id="rId3"/>
    <p:sldLayoutId id="2147483742" r:id="rId4"/>
    <p:sldLayoutId id="2147483746" r:id="rId5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A21B633D-EAFC-4396-AF53-EB11DF5F14FB}"/>
              </a:ext>
            </a:extLst>
          </p:cNvPr>
          <p:cNvSpPr/>
          <p:nvPr userDrawn="1"/>
        </p:nvSpPr>
        <p:spPr>
          <a:xfrm>
            <a:off x="214313" y="428625"/>
            <a:ext cx="8715375" cy="6215063"/>
          </a:xfrm>
          <a:prstGeom prst="roundRect">
            <a:avLst>
              <a:gd name="adj" fmla="val 5831"/>
            </a:avLst>
          </a:prstGeom>
          <a:solidFill>
            <a:srgbClr val="91C9DB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2051" name="그룹 69">
            <a:extLst>
              <a:ext uri="{FF2B5EF4-FFF2-40B4-BE49-F238E27FC236}">
                <a16:creationId xmlns:a16="http://schemas.microsoft.com/office/drawing/2014/main" id="{6D713DD1-0DC2-4C1F-85BF-C7B1692013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42938" y="214313"/>
            <a:ext cx="2357437" cy="519112"/>
            <a:chOff x="171450" y="5473700"/>
            <a:chExt cx="2711450" cy="519351"/>
          </a:xfrm>
        </p:grpSpPr>
        <p:sp>
          <p:nvSpPr>
            <p:cNvPr id="14" name="AutoShape 68">
              <a:extLst>
                <a:ext uri="{FF2B5EF4-FFF2-40B4-BE49-F238E27FC236}">
                  <a16:creationId xmlns:a16="http://schemas.microsoft.com/office/drawing/2014/main" id="{5298E489-9C77-411D-A86C-8EE7B6F57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50" y="5473700"/>
              <a:ext cx="2711450" cy="51935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100000">
                  <a:srgbClr val="4B9AE1"/>
                </a:gs>
                <a:gs pos="64000">
                  <a:srgbClr val="76BAD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000000"/>
                </a:solidFill>
              </a:endParaRPr>
            </a:p>
          </p:txBody>
        </p:sp>
        <p:sp>
          <p:nvSpPr>
            <p:cNvPr id="2056" name="AutoShape 66">
              <a:extLst>
                <a:ext uri="{FF2B5EF4-FFF2-40B4-BE49-F238E27FC236}">
                  <a16:creationId xmlns:a16="http://schemas.microsoft.com/office/drawing/2014/main" id="{C5FA4F70-754F-4803-AB11-288E4D903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77" y="5489582"/>
              <a:ext cx="2371834" cy="23505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60001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defRPr/>
              </a:pPr>
              <a:endParaRPr lang="ko-KR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2052" name="TextBox 15">
            <a:extLst>
              <a:ext uri="{FF2B5EF4-FFF2-40B4-BE49-F238E27FC236}">
                <a16:creationId xmlns:a16="http://schemas.microsoft.com/office/drawing/2014/main" id="{B55D6371-C630-43E4-BC76-F1C3628D7C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3125" y="233363"/>
            <a:ext cx="19129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kumimoji="0" lang="en-US" altLang="ko-KR" sz="3200" baseline="-6000">
                <a:solidFill>
                  <a:srgbClr val="2540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PNG FILE</a:t>
            </a:r>
            <a:endParaRPr kumimoji="0" lang="ko-KR" altLang="en-US" sz="3200" baseline="-6000">
              <a:solidFill>
                <a:srgbClr val="2540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AF2BB1-0507-4282-A80A-5AB18FAEE846}"/>
              </a:ext>
            </a:extLst>
          </p:cNvPr>
          <p:cNvSpPr txBox="1"/>
          <p:nvPr/>
        </p:nvSpPr>
        <p:spPr>
          <a:xfrm>
            <a:off x="-1285" y="656692"/>
            <a:ext cx="9252043" cy="138499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rgbClr val="AA3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Effect of Gate Insulators by Diluted Spin On Glass (SOG)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rgbClr val="AA3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On a-IGZO </a:t>
            </a:r>
            <a:r>
              <a:rPr kumimoji="0" lang="en-US" altLang="ko-KR" sz="2800" b="1" dirty="0">
                <a:solidFill>
                  <a:srgbClr val="AA3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Thin Film Transistor</a:t>
            </a:r>
          </a:p>
        </p:txBody>
      </p:sp>
      <p:sp>
        <p:nvSpPr>
          <p:cNvPr id="7173" name="TextBox 7">
            <a:extLst>
              <a:ext uri="{FF2B5EF4-FFF2-40B4-BE49-F238E27FC236}">
                <a16:creationId xmlns:a16="http://schemas.microsoft.com/office/drawing/2014/main" id="{CA0582A1-2C8E-4954-AC03-BD9FDADA2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1" y="3284984"/>
            <a:ext cx="421253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ko-KR" sz="1400" b="1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Sang Ho Hwang</a:t>
            </a:r>
          </a:p>
          <a:p>
            <a:pPr algn="ctr" eaLnBrk="1">
              <a:spcBef>
                <a:spcPct val="0"/>
              </a:spcBef>
              <a:buFontTx/>
              <a:buNone/>
            </a:pPr>
            <a:endParaRPr lang="en-US" altLang="ko-KR" sz="1400" b="1" i="1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ko-KR" sz="1400" b="1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School of Electronic, &amp; Display Engineering</a:t>
            </a: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ko-KR" sz="1400" b="1" i="1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Hoseo</a:t>
            </a:r>
            <a:r>
              <a:rPr lang="en-US" altLang="ko-KR" sz="1400" b="1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University, Korea</a:t>
            </a:r>
          </a:p>
          <a:p>
            <a:pPr algn="ctr" eaLnBrk="1">
              <a:spcBef>
                <a:spcPct val="0"/>
              </a:spcBef>
              <a:buFontTx/>
              <a:buNone/>
            </a:pPr>
            <a:endParaRPr lang="en-US" altLang="ko-KR" sz="1400" b="1" i="1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ko-KR" sz="1400" b="1" i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12 January 2018</a:t>
            </a:r>
            <a:endParaRPr lang="ko-KR" altLang="en-US" sz="1400" b="1" i="1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7175" name="Picture 3" descr="C:\Users\user\Desktop\logo_01.jpg">
            <a:extLst>
              <a:ext uri="{FF2B5EF4-FFF2-40B4-BE49-F238E27FC236}">
                <a16:creationId xmlns:a16="http://schemas.microsoft.com/office/drawing/2014/main" id="{FC4E49C4-B58A-4628-A3D3-6B91297A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t="32585" r="64917" b="55080"/>
          <a:stretch>
            <a:fillRect/>
          </a:stretch>
        </p:blipFill>
        <p:spPr bwMode="auto">
          <a:xfrm>
            <a:off x="8285163" y="5910263"/>
            <a:ext cx="85883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12"/>
            <a:ext cx="1495425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0112"/>
            <a:ext cx="1495425" cy="847725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EF91FAD0-DCB7-4047-A40B-B8D8ADEDD209}"/>
              </a:ext>
            </a:extLst>
          </p:cNvPr>
          <p:cNvSpPr/>
          <p:nvPr/>
        </p:nvSpPr>
        <p:spPr>
          <a:xfrm>
            <a:off x="0" y="585329"/>
            <a:ext cx="817245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4" name="모서리가 둥근 직사각형 73">
            <a:extLst>
              <a:ext uri="{FF2B5EF4-FFF2-40B4-BE49-F238E27FC236}">
                <a16:creationId xmlns:a16="http://schemas.microsoft.com/office/drawing/2014/main" id="{1BA98629-3C93-498E-A7F4-9240186BDE0B}"/>
              </a:ext>
            </a:extLst>
          </p:cNvPr>
          <p:cNvSpPr/>
          <p:nvPr/>
        </p:nvSpPr>
        <p:spPr>
          <a:xfrm>
            <a:off x="142875" y="872666"/>
            <a:ext cx="4321175" cy="3600450"/>
          </a:xfrm>
          <a:prstGeom prst="roundRect">
            <a:avLst>
              <a:gd name="adj" fmla="val 8594"/>
            </a:avLst>
          </a:prstGeom>
          <a:solidFill>
            <a:srgbClr val="BEBEBE"/>
          </a:solidFill>
          <a:ln w="38100">
            <a:solidFill>
              <a:schemeClr val="bg1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5" name="모서리가 둥근 직사각형 74">
            <a:extLst>
              <a:ext uri="{FF2B5EF4-FFF2-40B4-BE49-F238E27FC236}">
                <a16:creationId xmlns:a16="http://schemas.microsoft.com/office/drawing/2014/main" id="{3A7AC310-917E-4E99-901D-8EB109F2581B}"/>
              </a:ext>
            </a:extLst>
          </p:cNvPr>
          <p:cNvSpPr/>
          <p:nvPr/>
        </p:nvSpPr>
        <p:spPr>
          <a:xfrm>
            <a:off x="238125" y="980616"/>
            <a:ext cx="4124325" cy="2967038"/>
          </a:xfrm>
          <a:prstGeom prst="roundRect">
            <a:avLst>
              <a:gd name="adj" fmla="val 59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9" name="모서리가 둥근 직사각형 78">
            <a:extLst>
              <a:ext uri="{FF2B5EF4-FFF2-40B4-BE49-F238E27FC236}">
                <a16:creationId xmlns:a16="http://schemas.microsoft.com/office/drawing/2014/main" id="{06E54549-EF3F-47F1-815C-C8C930E0C182}"/>
              </a:ext>
            </a:extLst>
          </p:cNvPr>
          <p:cNvSpPr/>
          <p:nvPr/>
        </p:nvSpPr>
        <p:spPr>
          <a:xfrm>
            <a:off x="4608513" y="872666"/>
            <a:ext cx="4319587" cy="3600450"/>
          </a:xfrm>
          <a:prstGeom prst="roundRect">
            <a:avLst>
              <a:gd name="adj" fmla="val 8594"/>
            </a:avLst>
          </a:prstGeom>
          <a:solidFill>
            <a:srgbClr val="BEBEBE"/>
          </a:solidFill>
          <a:ln w="38100">
            <a:solidFill>
              <a:schemeClr val="bg1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80" name="모서리가 둥근 직사각형 79">
            <a:extLst>
              <a:ext uri="{FF2B5EF4-FFF2-40B4-BE49-F238E27FC236}">
                <a16:creationId xmlns:a16="http://schemas.microsoft.com/office/drawing/2014/main" id="{57A009B6-8825-4BFC-B93C-F2DFDB02C905}"/>
              </a:ext>
            </a:extLst>
          </p:cNvPr>
          <p:cNvSpPr/>
          <p:nvPr/>
        </p:nvSpPr>
        <p:spPr>
          <a:xfrm>
            <a:off x="4684713" y="980616"/>
            <a:ext cx="4146550" cy="2967038"/>
          </a:xfrm>
          <a:prstGeom prst="roundRect">
            <a:avLst>
              <a:gd name="adj" fmla="val 59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pic>
        <p:nvPicPr>
          <p:cNvPr id="31753" name="그림 21">
            <a:extLst>
              <a:ext uri="{FF2B5EF4-FFF2-40B4-BE49-F238E27FC236}">
                <a16:creationId xmlns:a16="http://schemas.microsoft.com/office/drawing/2014/main" id="{30902633-C5DE-4AAC-BEBE-253A9446DFF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6274" r="1561" b="1749"/>
          <a:stretch>
            <a:fillRect/>
          </a:stretch>
        </p:blipFill>
        <p:spPr bwMode="auto">
          <a:xfrm>
            <a:off x="307975" y="996491"/>
            <a:ext cx="39592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그림 24">
            <a:extLst>
              <a:ext uri="{FF2B5EF4-FFF2-40B4-BE49-F238E27FC236}">
                <a16:creationId xmlns:a16="http://schemas.microsoft.com/office/drawing/2014/main" id="{983BE130-982C-4CAF-91AC-E9FB9FDACB4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7539" r="1620" b="1704"/>
          <a:stretch>
            <a:fillRect/>
          </a:stretch>
        </p:blipFill>
        <p:spPr bwMode="auto">
          <a:xfrm>
            <a:off x="4787900" y="1067929"/>
            <a:ext cx="39608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Box 81">
            <a:extLst>
              <a:ext uri="{FF2B5EF4-FFF2-40B4-BE49-F238E27FC236}">
                <a16:creationId xmlns:a16="http://schemas.microsoft.com/office/drawing/2014/main" id="{F3F149F2-C57A-4C23-8A23-CED3606E1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3950829"/>
            <a:ext cx="3959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Device C</a:t>
            </a:r>
            <a:r>
              <a:rPr kumimoji="0" lang="en-US" altLang="ko-KR" sz="140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. </a:t>
            </a:r>
            <a:r>
              <a:rPr kumimoji="0" lang="en-US" altLang="ko-KR" sz="1400" smtClean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Diluted SOG</a:t>
            </a:r>
            <a:endParaRPr kumimoji="0" lang="en-US" altLang="ko-KR" sz="1400" dirty="0">
              <a:latin typeface="Arial Black" panose="020B0A040201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smtClean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(SOG </a:t>
            </a:r>
            <a:r>
              <a:rPr kumimoji="0" lang="en-US" altLang="ko-KR" sz="14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10 ml + Ethanol </a:t>
            </a:r>
            <a:r>
              <a:rPr kumimoji="0" lang="en-US" altLang="ko-KR" sz="140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30 </a:t>
            </a:r>
            <a:r>
              <a:rPr kumimoji="0" lang="en-US" altLang="ko-KR" sz="1400" smtClean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ml)</a:t>
            </a:r>
            <a:endParaRPr kumimoji="0" lang="en-US" altLang="ko-KR" sz="1400" dirty="0">
              <a:latin typeface="Arial Black" panose="020B0A040201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1756" name="TextBox 81">
            <a:extLst>
              <a:ext uri="{FF2B5EF4-FFF2-40B4-BE49-F238E27FC236}">
                <a16:creationId xmlns:a16="http://schemas.microsoft.com/office/drawing/2014/main" id="{76C9B22E-265D-4710-8F6E-08D9185BD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3946066"/>
            <a:ext cx="4149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Device F</a:t>
            </a:r>
            <a:r>
              <a:rPr kumimoji="0" lang="en-US" altLang="ko-KR" sz="140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. </a:t>
            </a:r>
            <a:r>
              <a:rPr kumimoji="0" lang="en-US" altLang="ko-KR" sz="1400" smtClean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Diluted SOG</a:t>
            </a:r>
            <a:endParaRPr kumimoji="0" lang="en-US" altLang="ko-KR" sz="1400" dirty="0">
              <a:latin typeface="Arial Black" panose="020B0A040201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smtClean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(SOG </a:t>
            </a:r>
            <a:r>
              <a:rPr kumimoji="0" lang="en-US" altLang="ko-KR" sz="140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10 ml </a:t>
            </a:r>
            <a:r>
              <a:rPr kumimoji="0" lang="en-US" altLang="ko-KR" sz="14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+ </a:t>
            </a:r>
            <a:r>
              <a:rPr kumimoji="0" lang="en-US" altLang="ko-KR" sz="140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Ethanol 30 ml </a:t>
            </a:r>
            <a:r>
              <a:rPr kumimoji="0" lang="en-US" altLang="ko-KR" sz="1400" dirty="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+ </a:t>
            </a:r>
            <a:r>
              <a:rPr kumimoji="0" lang="en-US" altLang="ko-KR" sz="140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H</a:t>
            </a:r>
            <a:r>
              <a:rPr kumimoji="0" lang="en-US" altLang="ko-KR" sz="1400" baseline="-2500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2</a:t>
            </a:r>
            <a:r>
              <a:rPr kumimoji="0" lang="en-US" altLang="ko-KR" sz="140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O</a:t>
            </a:r>
            <a:r>
              <a:rPr kumimoji="0" lang="en-US" altLang="ko-KR" sz="1400" baseline="-2500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2</a:t>
            </a:r>
            <a:r>
              <a:rPr kumimoji="0" lang="en-US" altLang="ko-KR" sz="140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 1 </a:t>
            </a:r>
            <a:r>
              <a:rPr kumimoji="0" lang="en-US" altLang="ko-KR" sz="1400" smtClean="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ml</a:t>
            </a:r>
            <a:r>
              <a:rPr kumimoji="0" lang="en-US" altLang="ko-KR" sz="1400" smtClean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)</a:t>
            </a:r>
            <a:endParaRPr kumimoji="0" lang="en-US" altLang="ko-KR" sz="1400" dirty="0">
              <a:latin typeface="Arial Black" panose="020B0A040201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0" name="모서리가 둥근 직사각형 52">
            <a:extLst>
              <a:ext uri="{FF2B5EF4-FFF2-40B4-BE49-F238E27FC236}">
                <a16:creationId xmlns:a16="http://schemas.microsoft.com/office/drawing/2014/main" id="{4477952A-2ED1-492C-A57C-D63C7A8C2C0F}"/>
              </a:ext>
            </a:extLst>
          </p:cNvPr>
          <p:cNvSpPr/>
          <p:nvPr/>
        </p:nvSpPr>
        <p:spPr bwMode="auto">
          <a:xfrm>
            <a:off x="155298" y="4581128"/>
            <a:ext cx="8929624" cy="1826022"/>
          </a:xfrm>
          <a:prstGeom prst="roundRect">
            <a:avLst>
              <a:gd name="adj" fmla="val 14597"/>
            </a:avLst>
          </a:prstGeom>
          <a:noFill/>
          <a:ln w="38100">
            <a:solidFill>
              <a:srgbClr val="CB494C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1758" name="TextBox 1">
            <a:extLst>
              <a:ext uri="{FF2B5EF4-FFF2-40B4-BE49-F238E27FC236}">
                <a16:creationId xmlns:a16="http://schemas.microsoft.com/office/drawing/2014/main" id="{10EF2C7F-9A31-4F7F-9121-EAB2567B2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03" y="4689140"/>
            <a:ext cx="8940697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With addition of H</a:t>
            </a:r>
            <a:r>
              <a:rPr lang="en-US" altLang="ko-KR" sz="1600" baseline="-250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</a:t>
            </a:r>
            <a:r>
              <a:rPr lang="en-US" altLang="ko-KR" sz="1600" baseline="-250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the slope of on current is more steep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than that without addition of </a:t>
            </a:r>
            <a:r>
              <a:rPr lang="en-US" altLang="ko-KR" sz="16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</a:t>
            </a:r>
            <a:r>
              <a:rPr lang="en-US" altLang="ko-KR" sz="1600" baseline="-25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16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</a:t>
            </a:r>
            <a:r>
              <a:rPr lang="en-US" altLang="ko-KR" sz="1600" baseline="-25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16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</a:t>
            </a:r>
            <a:r>
              <a:rPr lang="en-US" altLang="ko-KR" sz="1600" baseline="-25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</a:t>
            </a:r>
            <a:r>
              <a:rPr lang="en-US" altLang="ko-KR" sz="1600" baseline="-25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is good oxidant, which results in 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reduced vacancy to achieve higher field effect mobility due to less scattering and charge trap</a:t>
            </a:r>
            <a:r>
              <a:rPr lang="en-US" altLang="ko-KR" sz="160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  <a:endParaRPr lang="en-US" altLang="ko-KR" sz="1600" dirty="0">
              <a:solidFill>
                <a:srgbClr val="3B6FB5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/>
              <a:t>However, on current increase becomes slower as current increases, which means</a:t>
            </a:r>
            <a:r>
              <a:rPr lang="ko-KR" altLang="en-US" sz="1600"/>
              <a:t> </a:t>
            </a:r>
            <a:r>
              <a:rPr lang="en-US" altLang="ko-KR" sz="1600"/>
              <a:t>the</a:t>
            </a:r>
            <a:r>
              <a:rPr lang="ko-KR" altLang="en-US" sz="1600"/>
              <a:t> </a:t>
            </a:r>
            <a:r>
              <a:rPr lang="en-US" altLang="ko-KR" sz="1600"/>
              <a:t>contact</a:t>
            </a:r>
            <a:r>
              <a:rPr lang="ko-KR" altLang="en-US" sz="1600"/>
              <a:t> </a:t>
            </a:r>
            <a:r>
              <a:rPr lang="en-US" altLang="ko-KR" sz="1600"/>
              <a:t>resistance</a:t>
            </a:r>
            <a:r>
              <a:rPr lang="ko-KR" altLang="en-US" sz="1600"/>
              <a:t> </a:t>
            </a:r>
            <a:r>
              <a:rPr lang="en-US" altLang="ko-KR" sz="1600"/>
              <a:t>between</a:t>
            </a:r>
            <a:r>
              <a:rPr lang="ko-KR" altLang="en-US" sz="1600"/>
              <a:t> </a:t>
            </a:r>
            <a:r>
              <a:rPr lang="en-US" altLang="ko-KR" sz="1600" smtClean="0"/>
              <a:t>oxide</a:t>
            </a:r>
            <a:r>
              <a:rPr lang="ko-KR" altLang="en-US" sz="1600" smtClean="0"/>
              <a:t> </a:t>
            </a:r>
            <a:r>
              <a:rPr lang="en-US" altLang="ko-KR" sz="1600"/>
              <a:t>active</a:t>
            </a:r>
            <a:r>
              <a:rPr lang="ko-KR" altLang="en-US" sz="1600"/>
              <a:t> </a:t>
            </a:r>
            <a:r>
              <a:rPr lang="en-US" altLang="ko-KR" sz="1600"/>
              <a:t>layer</a:t>
            </a:r>
            <a:r>
              <a:rPr lang="ko-KR" altLang="en-US" sz="1600"/>
              <a:t> </a:t>
            </a:r>
            <a:r>
              <a:rPr lang="en-US" altLang="ko-KR" sz="1600"/>
              <a:t>and</a:t>
            </a:r>
            <a:r>
              <a:rPr lang="ko-KR" altLang="en-US" sz="1600"/>
              <a:t> </a:t>
            </a:r>
            <a:r>
              <a:rPr lang="en-US" altLang="ko-KR" sz="1600" smtClean="0"/>
              <a:t>source/drain </a:t>
            </a:r>
            <a:r>
              <a:rPr lang="en-US" altLang="ko-KR" sz="1600"/>
              <a:t>metal electrode </a:t>
            </a:r>
            <a:r>
              <a:rPr lang="en-US" altLang="ko-KR" sz="1600" smtClean="0"/>
              <a:t>is </a:t>
            </a:r>
            <a:r>
              <a:rPr lang="en-US" altLang="ko-KR" sz="1600"/>
              <a:t>higher than without H</a:t>
            </a:r>
            <a:r>
              <a:rPr lang="en-US" altLang="ko-KR" sz="1600" baseline="-25000"/>
              <a:t>2</a:t>
            </a:r>
            <a:r>
              <a:rPr lang="en-US" altLang="ko-KR" sz="1600"/>
              <a:t>O</a:t>
            </a:r>
            <a:r>
              <a:rPr lang="en-US" altLang="ko-KR" sz="1600" baseline="-25000"/>
              <a:t>2</a:t>
            </a:r>
            <a:r>
              <a:rPr lang="en-US" altLang="ko-KR" sz="1600" smtClean="0"/>
              <a:t>. The contact resistance should be decreased.</a:t>
            </a:r>
            <a:endParaRPr lang="en-US" altLang="ko-KR" sz="1600"/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ko-KR" altLang="en-US" sz="1600" dirty="0">
              <a:solidFill>
                <a:srgbClr val="3B6FB5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31759" name="Picture 3" descr="C:\Users\user\Desktop\logo_01.jpg">
            <a:extLst>
              <a:ext uri="{FF2B5EF4-FFF2-40B4-BE49-F238E27FC236}">
                <a16:creationId xmlns:a16="http://schemas.microsoft.com/office/drawing/2014/main" id="{BFCC8BAA-87C0-41AB-856E-6C851B8AE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t="32585" r="64917" b="55080"/>
          <a:stretch>
            <a:fillRect/>
          </a:stretch>
        </p:blipFill>
        <p:spPr bwMode="auto">
          <a:xfrm>
            <a:off x="8299450" y="-38100"/>
            <a:ext cx="8588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1" name="슬라이드 번호 개체 틀 1">
            <a:extLst>
              <a:ext uri="{FF2B5EF4-FFF2-40B4-BE49-F238E27FC236}">
                <a16:creationId xmlns:a16="http://schemas.microsoft.com/office/drawing/2014/main" id="{55489C1E-0FBE-423C-8B3D-FD3CC0181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8EA1FA-333A-4681-8098-197C8F5C20B3}" type="slidenum">
              <a:rPr lang="ko-K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ko-KR" altLang="en-US" sz="1200">
              <a:solidFill>
                <a:srgbClr val="898989"/>
              </a:solidFill>
            </a:endParaRPr>
          </a:p>
        </p:txBody>
      </p:sp>
      <p:sp>
        <p:nvSpPr>
          <p:cNvPr id="25" name="제목 136">
            <a:extLst>
              <a:ext uri="{FF2B5EF4-FFF2-40B4-BE49-F238E27FC236}">
                <a16:creationId xmlns:a16="http://schemas.microsoft.com/office/drawing/2014/main" id="{D602EEA2-5344-4E41-AA1E-D245F2C6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" y="31750"/>
            <a:ext cx="12330113" cy="7635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3.1 Transfer Characteristics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8280412" y="1304764"/>
            <a:ext cx="449263" cy="219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779912" y="1232756"/>
            <a:ext cx="449263" cy="219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81">
            <a:extLst>
              <a:ext uri="{FF2B5EF4-FFF2-40B4-BE49-F238E27FC236}">
                <a16:creationId xmlns:a16="http://schemas.microsoft.com/office/drawing/2014/main" id="{F3F149F2-C57A-4C23-8A23-CED3606E1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32" y="888975"/>
            <a:ext cx="3959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smtClean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Without addition H</a:t>
            </a:r>
            <a:r>
              <a:rPr kumimoji="0" lang="en-US" altLang="ko-KR" sz="1400" baseline="-25000" smtClean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2</a:t>
            </a:r>
            <a:r>
              <a:rPr kumimoji="0" lang="en-US" altLang="ko-KR" sz="1400" smtClean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O</a:t>
            </a:r>
            <a:r>
              <a:rPr kumimoji="0" lang="en-US" altLang="ko-KR" sz="1400" baseline="-25000" smtClean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2</a:t>
            </a:r>
            <a:endParaRPr kumimoji="0" lang="en-US" altLang="ko-KR" sz="1400" dirty="0">
              <a:latin typeface="Arial Black" panose="020B0A040201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2" name="TextBox 81">
            <a:extLst>
              <a:ext uri="{FF2B5EF4-FFF2-40B4-BE49-F238E27FC236}">
                <a16:creationId xmlns:a16="http://schemas.microsoft.com/office/drawing/2014/main" id="{F3F149F2-C57A-4C23-8A23-CED3606E1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231" y="924979"/>
            <a:ext cx="3959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smtClean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With addition H</a:t>
            </a:r>
            <a:r>
              <a:rPr kumimoji="0" lang="en-US" altLang="ko-KR" sz="1400" baseline="-25000" smtClean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2</a:t>
            </a:r>
            <a:r>
              <a:rPr kumimoji="0" lang="en-US" altLang="ko-KR" sz="1400" smtClean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O</a:t>
            </a:r>
            <a:r>
              <a:rPr kumimoji="0" lang="en-US" altLang="ko-KR" sz="1400" baseline="-25000" smtClean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2</a:t>
            </a:r>
            <a:endParaRPr kumimoji="0" lang="en-US" altLang="ko-KR" sz="1400" dirty="0">
              <a:latin typeface="Arial Black" panose="020B0A040201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0112"/>
            <a:ext cx="1495425" cy="847725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EF91FAD0-DCB7-4047-A40B-B8D8ADEDD209}"/>
              </a:ext>
            </a:extLst>
          </p:cNvPr>
          <p:cNvSpPr/>
          <p:nvPr/>
        </p:nvSpPr>
        <p:spPr>
          <a:xfrm>
            <a:off x="0" y="620713"/>
            <a:ext cx="817245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4" name="모서리가 둥근 직사각형 73">
            <a:extLst>
              <a:ext uri="{FF2B5EF4-FFF2-40B4-BE49-F238E27FC236}">
                <a16:creationId xmlns:a16="http://schemas.microsoft.com/office/drawing/2014/main" id="{1BA98629-3C93-498E-A7F4-9240186BDE0B}"/>
              </a:ext>
            </a:extLst>
          </p:cNvPr>
          <p:cNvSpPr/>
          <p:nvPr/>
        </p:nvSpPr>
        <p:spPr>
          <a:xfrm>
            <a:off x="142875" y="800100"/>
            <a:ext cx="4321175" cy="3600450"/>
          </a:xfrm>
          <a:prstGeom prst="roundRect">
            <a:avLst>
              <a:gd name="adj" fmla="val 8594"/>
            </a:avLst>
          </a:prstGeom>
          <a:solidFill>
            <a:srgbClr val="BEBEBE"/>
          </a:solidFill>
          <a:ln w="38100">
            <a:solidFill>
              <a:schemeClr val="bg1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5" name="모서리가 둥근 직사각형 74">
            <a:extLst>
              <a:ext uri="{FF2B5EF4-FFF2-40B4-BE49-F238E27FC236}">
                <a16:creationId xmlns:a16="http://schemas.microsoft.com/office/drawing/2014/main" id="{3A7AC310-917E-4E99-901D-8EB109F2581B}"/>
              </a:ext>
            </a:extLst>
          </p:cNvPr>
          <p:cNvSpPr/>
          <p:nvPr/>
        </p:nvSpPr>
        <p:spPr>
          <a:xfrm>
            <a:off x="238125" y="908050"/>
            <a:ext cx="4124325" cy="3073400"/>
          </a:xfrm>
          <a:prstGeom prst="roundRect">
            <a:avLst>
              <a:gd name="adj" fmla="val 59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9" name="모서리가 둥근 직사각형 78">
            <a:extLst>
              <a:ext uri="{FF2B5EF4-FFF2-40B4-BE49-F238E27FC236}">
                <a16:creationId xmlns:a16="http://schemas.microsoft.com/office/drawing/2014/main" id="{06E54549-EF3F-47F1-815C-C8C930E0C182}"/>
              </a:ext>
            </a:extLst>
          </p:cNvPr>
          <p:cNvSpPr/>
          <p:nvPr/>
        </p:nvSpPr>
        <p:spPr>
          <a:xfrm>
            <a:off x="4608513" y="800100"/>
            <a:ext cx="4319587" cy="3600450"/>
          </a:xfrm>
          <a:prstGeom prst="roundRect">
            <a:avLst>
              <a:gd name="adj" fmla="val 8594"/>
            </a:avLst>
          </a:prstGeom>
          <a:solidFill>
            <a:srgbClr val="BEBEBE"/>
          </a:solidFill>
          <a:ln w="38100">
            <a:solidFill>
              <a:schemeClr val="bg1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80" name="모서리가 둥근 직사각형 79">
            <a:extLst>
              <a:ext uri="{FF2B5EF4-FFF2-40B4-BE49-F238E27FC236}">
                <a16:creationId xmlns:a16="http://schemas.microsoft.com/office/drawing/2014/main" id="{57A009B6-8825-4BFC-B93C-F2DFDB02C905}"/>
              </a:ext>
            </a:extLst>
          </p:cNvPr>
          <p:cNvSpPr/>
          <p:nvPr/>
        </p:nvSpPr>
        <p:spPr>
          <a:xfrm>
            <a:off x="4684713" y="908050"/>
            <a:ext cx="4146550" cy="3078163"/>
          </a:xfrm>
          <a:prstGeom prst="roundRect">
            <a:avLst>
              <a:gd name="adj" fmla="val 59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3800" name="TextBox 81">
            <a:extLst>
              <a:ext uri="{FF2B5EF4-FFF2-40B4-BE49-F238E27FC236}">
                <a16:creationId xmlns:a16="http://schemas.microsoft.com/office/drawing/2014/main" id="{63B17217-49A8-4E61-936A-994F6E1E1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4021138"/>
            <a:ext cx="3959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dirty="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S.S</a:t>
            </a:r>
            <a:r>
              <a:rPr kumimoji="0" lang="en-US" altLang="ko-KR" sz="14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 according to SOG dilution ratio</a:t>
            </a:r>
          </a:p>
        </p:txBody>
      </p:sp>
      <p:sp>
        <p:nvSpPr>
          <p:cNvPr id="33801" name="TextBox 81">
            <a:extLst>
              <a:ext uri="{FF2B5EF4-FFF2-40B4-BE49-F238E27FC236}">
                <a16:creationId xmlns:a16="http://schemas.microsoft.com/office/drawing/2014/main" id="{A3AD9847-C23E-4F08-B458-0CA290ECD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4017963"/>
            <a:ext cx="4054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M</a:t>
            </a:r>
            <a:r>
              <a:rPr kumimoji="0" lang="en-US" altLang="ko-KR" sz="1400" smtClean="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obility</a:t>
            </a:r>
            <a:r>
              <a:rPr kumimoji="0" lang="en-US" altLang="ko-KR" sz="1400" smtClean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kumimoji="0" lang="en-US" altLang="ko-KR" sz="140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according to SOG dilution ratio</a:t>
            </a:r>
          </a:p>
        </p:txBody>
      </p:sp>
      <p:sp>
        <p:nvSpPr>
          <p:cNvPr id="30" name="모서리가 둥근 직사각형 52">
            <a:extLst>
              <a:ext uri="{FF2B5EF4-FFF2-40B4-BE49-F238E27FC236}">
                <a16:creationId xmlns:a16="http://schemas.microsoft.com/office/drawing/2014/main" id="{4477952A-2ED1-492C-A57C-D63C7A8C2C0F}"/>
              </a:ext>
            </a:extLst>
          </p:cNvPr>
          <p:cNvSpPr/>
          <p:nvPr/>
        </p:nvSpPr>
        <p:spPr bwMode="auto">
          <a:xfrm>
            <a:off x="250825" y="4619625"/>
            <a:ext cx="4213225" cy="1833563"/>
          </a:xfrm>
          <a:prstGeom prst="roundRect">
            <a:avLst>
              <a:gd name="adj" fmla="val 14597"/>
            </a:avLst>
          </a:prstGeom>
          <a:noFill/>
          <a:ln w="38100">
            <a:solidFill>
              <a:srgbClr val="CB494C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3803" name="TextBox 1">
            <a:extLst>
              <a:ext uri="{FF2B5EF4-FFF2-40B4-BE49-F238E27FC236}">
                <a16:creationId xmlns:a16="http://schemas.microsoft.com/office/drawing/2014/main" id="{C1CB1F2A-93EB-4100-ACAC-A1DF6A74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4678363"/>
            <a:ext cx="415607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decreased S.S.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was attributed to the 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decreased interface defects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by SOG dilution.</a:t>
            </a: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ko-KR" sz="11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oxidant 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</a:t>
            </a:r>
            <a:r>
              <a:rPr lang="en-US" altLang="ko-KR" sz="1600" baseline="-250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</a:t>
            </a:r>
            <a:r>
              <a:rPr lang="en-US" altLang="ko-KR" sz="1600" baseline="-250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can compensate the oxygen vacancy and reduce more the interface defects.</a:t>
            </a:r>
          </a:p>
        </p:txBody>
      </p:sp>
      <p:pic>
        <p:nvPicPr>
          <p:cNvPr id="33804" name="그림 16">
            <a:extLst>
              <a:ext uri="{FF2B5EF4-FFF2-40B4-BE49-F238E27FC236}">
                <a16:creationId xmlns:a16="http://schemas.microsoft.com/office/drawing/2014/main" id="{3A59DAB8-2749-404A-A6BA-AA9324C4447A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9369" r="12621"/>
          <a:stretch/>
        </p:blipFill>
        <p:spPr bwMode="auto">
          <a:xfrm>
            <a:off x="289725" y="1004750"/>
            <a:ext cx="396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그림 17">
            <a:extLst>
              <a:ext uri="{FF2B5EF4-FFF2-40B4-BE49-F238E27FC236}">
                <a16:creationId xmlns:a16="http://schemas.microsoft.com/office/drawing/2014/main" id="{A7507EAE-39AB-45AF-A637-B4E06CD8C635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10313" r="13152" b="-1"/>
          <a:stretch/>
        </p:blipFill>
        <p:spPr bwMode="auto">
          <a:xfrm>
            <a:off x="4751680" y="1016731"/>
            <a:ext cx="396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C55EC480-BA69-4724-87B7-F8458716F707}"/>
              </a:ext>
            </a:extLst>
          </p:cNvPr>
          <p:cNvSpPr/>
          <p:nvPr/>
        </p:nvSpPr>
        <p:spPr>
          <a:xfrm rot="1762698">
            <a:off x="1565274" y="2297111"/>
            <a:ext cx="1584325" cy="300038"/>
          </a:xfrm>
          <a:prstGeom prst="rightArrow">
            <a:avLst/>
          </a:prstGeom>
          <a:solidFill>
            <a:srgbClr val="3B6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CA21CF6C-E42C-45ED-97D0-F8749D28C347}"/>
              </a:ext>
            </a:extLst>
          </p:cNvPr>
          <p:cNvSpPr/>
          <p:nvPr/>
        </p:nvSpPr>
        <p:spPr>
          <a:xfrm rot="19385027">
            <a:off x="6021744" y="1924026"/>
            <a:ext cx="1584325" cy="300037"/>
          </a:xfrm>
          <a:prstGeom prst="rightArrow">
            <a:avLst/>
          </a:prstGeom>
          <a:solidFill>
            <a:srgbClr val="3B6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모서리가 둥근 직사각형 52">
            <a:extLst>
              <a:ext uri="{FF2B5EF4-FFF2-40B4-BE49-F238E27FC236}">
                <a16:creationId xmlns:a16="http://schemas.microsoft.com/office/drawing/2014/main" id="{18FFB0DA-F994-49EE-A844-D20DE95577A9}"/>
              </a:ext>
            </a:extLst>
          </p:cNvPr>
          <p:cNvSpPr/>
          <p:nvPr/>
        </p:nvSpPr>
        <p:spPr bwMode="auto">
          <a:xfrm>
            <a:off x="4608513" y="4619625"/>
            <a:ext cx="4319587" cy="1833563"/>
          </a:xfrm>
          <a:prstGeom prst="roundRect">
            <a:avLst>
              <a:gd name="adj" fmla="val 14597"/>
            </a:avLst>
          </a:prstGeom>
          <a:noFill/>
          <a:ln w="38100">
            <a:solidFill>
              <a:srgbClr val="CB494C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3809" name="TextBox 22">
            <a:extLst>
              <a:ext uri="{FF2B5EF4-FFF2-40B4-BE49-F238E27FC236}">
                <a16:creationId xmlns:a16="http://schemas.microsoft.com/office/drawing/2014/main" id="{37C3FEC4-349E-486F-9509-10E1C232E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4678363"/>
            <a:ext cx="4197350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reduced interface defects also 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decrease the scattering of the carrier,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which results in 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increase </a:t>
            </a:r>
            <a:r>
              <a:rPr lang="en-US" altLang="ko-KR" sz="160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of </a:t>
            </a:r>
            <a:r>
              <a:rPr lang="en-US" altLang="ko-KR" sz="1600" smtClean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mobility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ko-KR" sz="11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addition of 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</a:t>
            </a:r>
            <a:r>
              <a:rPr lang="en-US" altLang="ko-KR" sz="1600" baseline="-250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</a:t>
            </a:r>
            <a:r>
              <a:rPr lang="en-US" altLang="ko-KR" sz="1600" baseline="-250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gives additional increase of mobility. </a:t>
            </a:r>
          </a:p>
        </p:txBody>
      </p:sp>
      <p:pic>
        <p:nvPicPr>
          <p:cNvPr id="33810" name="Picture 3" descr="C:\Users\user\Desktop\logo_01.jpg">
            <a:extLst>
              <a:ext uri="{FF2B5EF4-FFF2-40B4-BE49-F238E27FC236}">
                <a16:creationId xmlns:a16="http://schemas.microsoft.com/office/drawing/2014/main" id="{15EE5679-B963-4A6C-962C-6EE5DB03B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t="32585" r="64917" b="55080"/>
          <a:stretch>
            <a:fillRect/>
          </a:stretch>
        </p:blipFill>
        <p:spPr bwMode="auto">
          <a:xfrm>
            <a:off x="8299450" y="-38100"/>
            <a:ext cx="8588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2" name="슬라이드 번호 개체 틀 1">
            <a:extLst>
              <a:ext uri="{FF2B5EF4-FFF2-40B4-BE49-F238E27FC236}">
                <a16:creationId xmlns:a16="http://schemas.microsoft.com/office/drawing/2014/main" id="{4004AAF2-C5C8-4897-B621-A66030212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FBEAF2-8CB9-4E1A-AECB-5F0907899F1B}" type="slidenum">
              <a:rPr lang="ko-K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ko-KR" altLang="en-US" sz="1200">
              <a:solidFill>
                <a:srgbClr val="898989"/>
              </a:solidFill>
            </a:endParaRPr>
          </a:p>
        </p:txBody>
      </p:sp>
      <p:sp>
        <p:nvSpPr>
          <p:cNvPr id="27" name="제목 136">
            <a:extLst>
              <a:ext uri="{FF2B5EF4-FFF2-40B4-BE49-F238E27FC236}">
                <a16:creationId xmlns:a16="http://schemas.microsoft.com/office/drawing/2014/main" id="{52AC07B9-22B3-4F35-8329-12CAABDF9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8" y="69850"/>
            <a:ext cx="12330112" cy="763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3.1 Electrical Characteristics of TFT 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492A1-A550-4A7C-96AD-534356CFD84B}"/>
              </a:ext>
            </a:extLst>
          </p:cNvPr>
          <p:cNvSpPr txBox="1"/>
          <p:nvPr/>
        </p:nvSpPr>
        <p:spPr>
          <a:xfrm rot="2298646">
            <a:off x="2027885" y="1959140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 Black" panose="020B0A04020102020204" pitchFamily="34" charset="0"/>
              </a:rPr>
              <a:t>Without H</a:t>
            </a:r>
            <a:r>
              <a:rPr lang="en-US" altLang="ko-KR" sz="1200" baseline="-25000" dirty="0">
                <a:latin typeface="Arial Black" panose="020B0A04020102020204" pitchFamily="34" charset="0"/>
              </a:rPr>
              <a:t>2</a:t>
            </a:r>
            <a:r>
              <a:rPr lang="en-US" altLang="ko-KR" sz="1200" dirty="0">
                <a:latin typeface="Arial Black" panose="020B0A04020102020204" pitchFamily="34" charset="0"/>
              </a:rPr>
              <a:t>O</a:t>
            </a:r>
            <a:r>
              <a:rPr lang="en-US" altLang="ko-KR" sz="1200" baseline="-25000" dirty="0">
                <a:latin typeface="Arial Black" panose="020B0A04020102020204" pitchFamily="34" charset="0"/>
              </a:rPr>
              <a:t>2</a:t>
            </a:r>
            <a:endParaRPr lang="ko-KR" altLang="en-US" sz="1200" baseline="-25000" dirty="0">
              <a:latin typeface="Arial Black" panose="020B0A04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64251F-03F4-4AC9-8DCA-2BED2F2FFD96}"/>
              </a:ext>
            </a:extLst>
          </p:cNvPr>
          <p:cNvSpPr txBox="1"/>
          <p:nvPr/>
        </p:nvSpPr>
        <p:spPr>
          <a:xfrm rot="801006">
            <a:off x="1769315" y="2849177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Arial Black" panose="020B0A04020102020204" pitchFamily="34" charset="0"/>
              </a:rPr>
              <a:t>With H</a:t>
            </a:r>
            <a:r>
              <a:rPr lang="en-US" altLang="ko-KR" sz="12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en-US" altLang="ko-KR" sz="12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  <a:r>
              <a:rPr lang="en-US" altLang="ko-KR" sz="12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ko-KR" altLang="en-US" sz="1200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72B873-48C5-46D2-B25D-9BA748063BFB}"/>
              </a:ext>
            </a:extLst>
          </p:cNvPr>
          <p:cNvSpPr txBox="1"/>
          <p:nvPr/>
        </p:nvSpPr>
        <p:spPr>
          <a:xfrm rot="18456603">
            <a:off x="6816779" y="2115135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 Black" panose="020B0A04020102020204" pitchFamily="34" charset="0"/>
              </a:rPr>
              <a:t>Without H</a:t>
            </a:r>
            <a:r>
              <a:rPr lang="en-US" altLang="ko-KR" sz="1200" baseline="-25000" dirty="0">
                <a:latin typeface="Arial Black" panose="020B0A04020102020204" pitchFamily="34" charset="0"/>
              </a:rPr>
              <a:t>2</a:t>
            </a:r>
            <a:r>
              <a:rPr lang="en-US" altLang="ko-KR" sz="1200" dirty="0">
                <a:latin typeface="Arial Black" panose="020B0A04020102020204" pitchFamily="34" charset="0"/>
              </a:rPr>
              <a:t>O</a:t>
            </a:r>
            <a:r>
              <a:rPr lang="en-US" altLang="ko-KR" sz="1200" baseline="-25000" dirty="0">
                <a:latin typeface="Arial Black" panose="020B0A04020102020204" pitchFamily="34" charset="0"/>
              </a:rPr>
              <a:t>2</a:t>
            </a:r>
            <a:endParaRPr lang="ko-KR" altLang="en-US" sz="1200" baseline="-25000" dirty="0">
              <a:latin typeface="Arial Black" panose="020B0A04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C2E677-A43D-4676-BEDA-8577619B15F9}"/>
              </a:ext>
            </a:extLst>
          </p:cNvPr>
          <p:cNvSpPr txBox="1"/>
          <p:nvPr/>
        </p:nvSpPr>
        <p:spPr>
          <a:xfrm rot="20094515">
            <a:off x="6028479" y="1073122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Arial Black" panose="020B0A04020102020204" pitchFamily="34" charset="0"/>
              </a:rPr>
              <a:t>With H</a:t>
            </a:r>
            <a:r>
              <a:rPr lang="en-US" altLang="ko-KR" sz="12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en-US" altLang="ko-KR" sz="12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  <a:r>
              <a:rPr lang="en-US" altLang="ko-KR" sz="12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ko-KR" altLang="en-US" sz="1200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1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0112"/>
            <a:ext cx="1495425" cy="84772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B41324AF-13D8-402E-84E9-0B63F52F3D39}"/>
              </a:ext>
            </a:extLst>
          </p:cNvPr>
          <p:cNvSpPr/>
          <p:nvPr/>
        </p:nvSpPr>
        <p:spPr>
          <a:xfrm>
            <a:off x="0" y="620688"/>
            <a:ext cx="817245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C24E4AC-15DB-4E0B-A8BE-EB2D8FC3F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205664"/>
              </p:ext>
            </p:extLst>
          </p:nvPr>
        </p:nvGraphicFramePr>
        <p:xfrm>
          <a:off x="425450" y="1406687"/>
          <a:ext cx="8293100" cy="33909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8620">
                  <a:extLst>
                    <a:ext uri="{9D8B030D-6E8A-4147-A177-3AD203B41FA5}">
                      <a16:colId xmlns:a16="http://schemas.microsoft.com/office/drawing/2014/main" val="2945256821"/>
                    </a:ext>
                  </a:extLst>
                </a:gridCol>
                <a:gridCol w="1658620">
                  <a:extLst>
                    <a:ext uri="{9D8B030D-6E8A-4147-A177-3AD203B41FA5}">
                      <a16:colId xmlns:a16="http://schemas.microsoft.com/office/drawing/2014/main" val="3459946282"/>
                    </a:ext>
                  </a:extLst>
                </a:gridCol>
                <a:gridCol w="1658620">
                  <a:extLst>
                    <a:ext uri="{9D8B030D-6E8A-4147-A177-3AD203B41FA5}">
                      <a16:colId xmlns:a16="http://schemas.microsoft.com/office/drawing/2014/main" val="1266486445"/>
                    </a:ext>
                  </a:extLst>
                </a:gridCol>
                <a:gridCol w="1658620">
                  <a:extLst>
                    <a:ext uri="{9D8B030D-6E8A-4147-A177-3AD203B41FA5}">
                      <a16:colId xmlns:a16="http://schemas.microsoft.com/office/drawing/2014/main" val="3779552329"/>
                    </a:ext>
                  </a:extLst>
                </a:gridCol>
                <a:gridCol w="1658620">
                  <a:extLst>
                    <a:ext uri="{9D8B030D-6E8A-4147-A177-3AD203B41FA5}">
                      <a16:colId xmlns:a16="http://schemas.microsoft.com/office/drawing/2014/main" val="586224808"/>
                    </a:ext>
                  </a:extLst>
                </a:gridCol>
              </a:tblGrid>
              <a:tr h="749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  <a:endParaRPr lang="ko-KR" sz="18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rgbClr val="CB4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1800" b="1" baseline="-25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lang="ko-KR" sz="18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(V)</a:t>
                      </a:r>
                      <a:endParaRPr lang="ko-KR" sz="18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rgbClr val="CB4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S.S.</a:t>
                      </a:r>
                      <a:endParaRPr lang="ko-KR" sz="18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(V/dec.)</a:t>
                      </a:r>
                      <a:endParaRPr lang="ko-KR" sz="18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rgbClr val="CB4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800" b="1" baseline="-25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n-GB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8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800" b="1" baseline="-25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</a:t>
                      </a:r>
                      <a:endParaRPr lang="ko-KR" sz="18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rgbClr val="CB4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8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endParaRPr lang="ko-KR" sz="18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(cm</a:t>
                      </a:r>
                      <a:r>
                        <a:rPr lang="en-GB" sz="1800" b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/V.s)</a:t>
                      </a:r>
                      <a:endParaRPr lang="ko-KR" sz="18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rgbClr val="CB4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07961"/>
                  </a:ext>
                </a:extLst>
              </a:tr>
              <a:tr h="44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CB49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ko-KR" sz="1800" b="1" dirty="0">
                        <a:solidFill>
                          <a:srgbClr val="CB494C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 </a:t>
                      </a:r>
                      <a:r>
                        <a:rPr lang="ko-KR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GB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en-GB" sz="1500" b="1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b="1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ko-KR" sz="1500" b="1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602964"/>
                  </a:ext>
                </a:extLst>
              </a:tr>
              <a:tr h="44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CB49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B*</a:t>
                      </a:r>
                      <a:endParaRPr lang="ko-KR" sz="1800" b="1" dirty="0">
                        <a:solidFill>
                          <a:srgbClr val="CB494C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</a:t>
                      </a:r>
                      <a:r>
                        <a:rPr lang="ko-KR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en-GB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513535"/>
                  </a:ext>
                </a:extLst>
              </a:tr>
              <a:tr h="44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CB49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ko-KR" sz="1800" b="1" dirty="0">
                        <a:solidFill>
                          <a:srgbClr val="CB494C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ko-KR" sz="1500" b="1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</a:t>
                      </a:r>
                      <a:r>
                        <a:rPr lang="ko-KR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GB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en-GB" sz="1500" b="1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sz="1500" b="1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ko-KR" sz="1500" b="1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80969"/>
                  </a:ext>
                </a:extLst>
              </a:tr>
              <a:tr h="44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CB49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D*</a:t>
                      </a:r>
                      <a:endParaRPr lang="ko-KR" sz="1800" b="1" dirty="0">
                        <a:solidFill>
                          <a:srgbClr val="CB494C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 </a:t>
                      </a:r>
                      <a:r>
                        <a:rPr lang="ko-KR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en-GB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656538"/>
                  </a:ext>
                </a:extLst>
              </a:tr>
              <a:tr h="44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CB49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ko-KR" sz="1800" b="1" dirty="0">
                        <a:solidFill>
                          <a:srgbClr val="CB494C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</a:t>
                      </a:r>
                      <a:r>
                        <a:rPr lang="ko-KR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en-GB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832873"/>
                  </a:ext>
                </a:extLst>
              </a:tr>
              <a:tr h="44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B49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F*</a:t>
                      </a:r>
                      <a:endParaRPr lang="ko-KR" sz="1800" b="1" dirty="0">
                        <a:solidFill>
                          <a:srgbClr val="CB494C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</a:t>
                      </a:r>
                      <a:r>
                        <a:rPr lang="ko-KR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en-GB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  <a:endParaRPr lang="ko-KR" sz="15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633434"/>
                  </a:ext>
                </a:extLst>
              </a:tr>
            </a:tbl>
          </a:graphicData>
        </a:graphic>
      </p:graphicFrame>
      <p:pic>
        <p:nvPicPr>
          <p:cNvPr id="35894" name="Picture 3" descr="C:\Users\user\Desktop\logo_01.jpg">
            <a:extLst>
              <a:ext uri="{FF2B5EF4-FFF2-40B4-BE49-F238E27FC236}">
                <a16:creationId xmlns:a16="http://schemas.microsoft.com/office/drawing/2014/main" id="{C81F29E2-343D-43AA-9941-EC6ADBFA6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t="32585" r="64917" b="55080"/>
          <a:stretch>
            <a:fillRect/>
          </a:stretch>
        </p:blipFill>
        <p:spPr bwMode="auto">
          <a:xfrm>
            <a:off x="8299450" y="-38100"/>
            <a:ext cx="8588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95" name="TextBox 81">
            <a:extLst>
              <a:ext uri="{FF2B5EF4-FFF2-40B4-BE49-F238E27FC236}">
                <a16:creationId xmlns:a16="http://schemas.microsoft.com/office/drawing/2014/main" id="{10694615-FF0B-476E-B85F-60D5BF076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944724"/>
            <a:ext cx="4421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 TFT Parameters</a:t>
            </a:r>
          </a:p>
        </p:txBody>
      </p:sp>
      <p:sp>
        <p:nvSpPr>
          <p:cNvPr id="35897" name="TextBox 2">
            <a:extLst>
              <a:ext uri="{FF2B5EF4-FFF2-40B4-BE49-F238E27FC236}">
                <a16:creationId xmlns:a16="http://schemas.microsoft.com/office/drawing/2014/main" id="{3BC5FF21-3935-444D-BC48-2F993E710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557" y="705013"/>
            <a:ext cx="3846512" cy="64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A,C,E      :  SOG + Ethanol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B*,D*,F*  :  SOG + Ethanol + H</a:t>
            </a:r>
            <a:r>
              <a:rPr lang="en-US" altLang="ko-KR" sz="1800" b="1" baseline="-25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1800" b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</a:t>
            </a:r>
            <a:r>
              <a:rPr lang="en-US" altLang="ko-KR" sz="1800" b="1" baseline="-25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endParaRPr lang="ko-KR" altLang="en-US" sz="1800" b="1" baseline="-250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5898" name="슬라이드 번호 개체 틀 2">
            <a:extLst>
              <a:ext uri="{FF2B5EF4-FFF2-40B4-BE49-F238E27FC236}">
                <a16:creationId xmlns:a16="http://schemas.microsoft.com/office/drawing/2014/main" id="{5819B8FF-E011-43F2-A178-83E44052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123BA8-A024-419C-83A0-A6BAE0AEC757}" type="slidenum">
              <a:rPr lang="ko-K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ko-KR" altLang="en-US" sz="1200">
              <a:solidFill>
                <a:srgbClr val="898989"/>
              </a:solidFill>
            </a:endParaRPr>
          </a:p>
        </p:txBody>
      </p:sp>
      <p:sp>
        <p:nvSpPr>
          <p:cNvPr id="137" name="제목 136">
            <a:extLst>
              <a:ext uri="{FF2B5EF4-FFF2-40B4-BE49-F238E27FC236}">
                <a16:creationId xmlns:a16="http://schemas.microsoft.com/office/drawing/2014/main" id="{1E264FD1-E8A3-4973-AAF9-4F40CCD99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" y="31750"/>
            <a:ext cx="12330113" cy="763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3.1 Electrical Characteristics of TFT  </a:t>
            </a:r>
            <a:br>
              <a:rPr lang="en-US" altLang="ko-KR" dirty="0"/>
            </a:br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A95ECE6-6A3A-4DC7-8E7F-0795D4AC2DE2}"/>
              </a:ext>
            </a:extLst>
          </p:cNvPr>
          <p:cNvGrpSpPr/>
          <p:nvPr/>
        </p:nvGrpSpPr>
        <p:grpSpPr>
          <a:xfrm>
            <a:off x="243582" y="5013176"/>
            <a:ext cx="8679011" cy="1237703"/>
            <a:chOff x="243582" y="5077372"/>
            <a:chExt cx="8679011" cy="1237703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8735E044-C36D-4F71-ABFF-EFDE387A7730}"/>
                </a:ext>
              </a:extLst>
            </p:cNvPr>
            <p:cNvSpPr/>
            <p:nvPr/>
          </p:nvSpPr>
          <p:spPr>
            <a:xfrm>
              <a:off x="243582" y="5213405"/>
              <a:ext cx="1734282" cy="9518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B6F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SOG based Gate insulator</a:t>
              </a:r>
              <a:endParaRPr lang="ko-KR" altLang="en-US" sz="1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F6FE3307-0B53-41D5-8488-E193B95D62C6}"/>
                </a:ext>
              </a:extLst>
            </p:cNvPr>
            <p:cNvCxnSpPr/>
            <p:nvPr/>
          </p:nvCxnSpPr>
          <p:spPr>
            <a:xfrm flipV="1">
              <a:off x="2024145" y="5268639"/>
              <a:ext cx="495796" cy="261243"/>
            </a:xfrm>
            <a:prstGeom prst="straightConnector1">
              <a:avLst/>
            </a:prstGeom>
            <a:ln w="38100">
              <a:solidFill>
                <a:srgbClr val="3B6F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A18A8826-403A-4F64-B031-F4297AEE8EFD}"/>
                </a:ext>
              </a:extLst>
            </p:cNvPr>
            <p:cNvCxnSpPr>
              <a:cxnSpLocks/>
            </p:cNvCxnSpPr>
            <p:nvPr/>
          </p:nvCxnSpPr>
          <p:spPr>
            <a:xfrm>
              <a:off x="2024145" y="5798050"/>
              <a:ext cx="495796" cy="261243"/>
            </a:xfrm>
            <a:prstGeom prst="straightConnector1">
              <a:avLst/>
            </a:prstGeom>
            <a:ln w="38100">
              <a:solidFill>
                <a:srgbClr val="3B6F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264E8DC1-A408-451B-9F6B-25D102A51A89}"/>
                </a:ext>
              </a:extLst>
            </p:cNvPr>
            <p:cNvSpPr/>
            <p:nvPr/>
          </p:nvSpPr>
          <p:spPr>
            <a:xfrm>
              <a:off x="2637780" y="5077372"/>
              <a:ext cx="3420380" cy="4605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B6F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Interface Roughness, Pinhole</a:t>
              </a:r>
              <a:endParaRPr lang="ko-KR" altLang="en-US" sz="1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30A0C211-ED98-4DA6-9F5F-303FF2FF2134}"/>
                </a:ext>
              </a:extLst>
            </p:cNvPr>
            <p:cNvSpPr/>
            <p:nvPr/>
          </p:nvSpPr>
          <p:spPr>
            <a:xfrm>
              <a:off x="2632083" y="5856126"/>
              <a:ext cx="3782702" cy="4589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B6F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Interface defects, Oxygen vacancy</a:t>
              </a:r>
              <a:endParaRPr lang="ko-KR" altLang="en-US" sz="1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EAD0C1EC-B961-413F-BE2A-F8811EC2B2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9166" y="5798050"/>
              <a:ext cx="495796" cy="261243"/>
            </a:xfrm>
            <a:prstGeom prst="straightConnector1">
              <a:avLst/>
            </a:prstGeom>
            <a:ln w="38100">
              <a:solidFill>
                <a:srgbClr val="3B6F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BC3C3F7E-08D5-4D4F-AAD9-72E40F0FAEC4}"/>
                </a:ext>
              </a:extLst>
            </p:cNvPr>
            <p:cNvCxnSpPr>
              <a:cxnSpLocks/>
            </p:cNvCxnSpPr>
            <p:nvPr/>
          </p:nvCxnSpPr>
          <p:spPr>
            <a:xfrm>
              <a:off x="6154191" y="5272011"/>
              <a:ext cx="866081" cy="280551"/>
            </a:xfrm>
            <a:prstGeom prst="straightConnector1">
              <a:avLst/>
            </a:prstGeom>
            <a:ln w="38100">
              <a:solidFill>
                <a:srgbClr val="3B6F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B0CBBCB2-7CC0-4CC5-83DD-CB7953BBB52F}"/>
                </a:ext>
              </a:extLst>
            </p:cNvPr>
            <p:cNvSpPr/>
            <p:nvPr/>
          </p:nvSpPr>
          <p:spPr>
            <a:xfrm>
              <a:off x="7116303" y="5213405"/>
              <a:ext cx="1806290" cy="9518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B6F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Improvment </a:t>
              </a:r>
              <a:r>
                <a:rPr lang="en-US" altLang="ko-KR" sz="17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electrical characteristics</a:t>
              </a:r>
              <a:endParaRPr lang="ko-KR" altLang="en-US" sz="1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0112"/>
            <a:ext cx="1495425" cy="847725"/>
          </a:xfrm>
          <a:prstGeom prst="rect">
            <a:avLst/>
          </a:prstGeom>
        </p:spPr>
      </p:pic>
      <p:sp>
        <p:nvSpPr>
          <p:cNvPr id="73" name="제목 72">
            <a:extLst>
              <a:ext uri="{FF2B5EF4-FFF2-40B4-BE49-F238E27FC236}">
                <a16:creationId xmlns:a16="http://schemas.microsoft.com/office/drawing/2014/main" id="{3CCABD80-D2E1-4C23-B44E-388F41278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" y="31750"/>
            <a:ext cx="9015413" cy="7635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n-NO" altLang="ko-KR" dirty="0"/>
              <a:t>3.2 Film Analysis (AFM)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03B92C8-7195-466A-AB29-35778AA14063}"/>
              </a:ext>
            </a:extLst>
          </p:cNvPr>
          <p:cNvSpPr/>
          <p:nvPr/>
        </p:nvSpPr>
        <p:spPr>
          <a:xfrm>
            <a:off x="0" y="620713"/>
            <a:ext cx="817245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37893" name="그림 25">
            <a:extLst>
              <a:ext uri="{FF2B5EF4-FFF2-40B4-BE49-F238E27FC236}">
                <a16:creationId xmlns:a16="http://schemas.microsoft.com/office/drawing/2014/main" id="{7F67EFC6-F450-4BEB-A813-EE27FFD22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488"/>
            <a:ext cx="5164138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모서리가 둥근 직사각형 77">
            <a:extLst>
              <a:ext uri="{FF2B5EF4-FFF2-40B4-BE49-F238E27FC236}">
                <a16:creationId xmlns:a16="http://schemas.microsoft.com/office/drawing/2014/main" id="{0F5CB1D0-DE3E-41D2-AB6E-CA74392E7FB2}"/>
              </a:ext>
            </a:extLst>
          </p:cNvPr>
          <p:cNvSpPr/>
          <p:nvPr/>
        </p:nvSpPr>
        <p:spPr>
          <a:xfrm>
            <a:off x="5256213" y="711200"/>
            <a:ext cx="3825875" cy="5699125"/>
          </a:xfrm>
          <a:prstGeom prst="roundRect">
            <a:avLst>
              <a:gd name="adj" fmla="val 3414"/>
            </a:avLst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E1BFBB59-98D5-47F4-80A6-A900CE3BB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28824"/>
              </p:ext>
            </p:extLst>
          </p:nvPr>
        </p:nvGraphicFramePr>
        <p:xfrm>
          <a:off x="5329238" y="1052513"/>
          <a:ext cx="3665537" cy="24479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6478">
                  <a:extLst>
                    <a:ext uri="{9D8B030D-6E8A-4147-A177-3AD203B41FA5}">
                      <a16:colId xmlns:a16="http://schemas.microsoft.com/office/drawing/2014/main" val="294525682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128676091"/>
                    </a:ext>
                  </a:extLst>
                </a:gridCol>
                <a:gridCol w="881551">
                  <a:extLst>
                    <a:ext uri="{9D8B030D-6E8A-4147-A177-3AD203B41FA5}">
                      <a16:colId xmlns:a16="http://schemas.microsoft.com/office/drawing/2014/main" val="3459946282"/>
                    </a:ext>
                  </a:extLst>
                </a:gridCol>
                <a:gridCol w="1086303">
                  <a:extLst>
                    <a:ext uri="{9D8B030D-6E8A-4147-A177-3AD203B41FA5}">
                      <a16:colId xmlns:a16="http://schemas.microsoft.com/office/drawing/2014/main" val="1266486445"/>
                    </a:ext>
                  </a:extLst>
                </a:gridCol>
              </a:tblGrid>
              <a:tr h="611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  <a:endParaRPr lang="ko-KR" sz="13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rgbClr val="CB4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SOG/(SOG+Ethanol)</a:t>
                      </a:r>
                      <a:endParaRPr lang="ko-KR" altLang="en-US" sz="1300" b="1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rgbClr val="CB4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Coating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numbers</a:t>
                      </a:r>
                      <a:endParaRPr lang="ko-KR" sz="13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rgbClr val="CB494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GB" sz="1300" b="1" kern="12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Roughness</a:t>
                      </a:r>
                      <a:endParaRPr lang="ko-KR" altLang="en-US" sz="1300" b="1" kern="12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rgbClr val="CB4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07961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CB49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ko-KR" sz="1500" b="1" dirty="0">
                        <a:solidFill>
                          <a:srgbClr val="CB494C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5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1.00</a:t>
                      </a:r>
                      <a:endParaRPr lang="ko-KR" altLang="en-US" sz="15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5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5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GB" sz="15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0.74 nm</a:t>
                      </a:r>
                      <a:endParaRPr lang="ko-KR" altLang="en-US" sz="15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602964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rgbClr val="CB49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altLang="ko-KR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1.00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0.73 nm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513535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CB49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ko-KR" sz="1500" b="1" dirty="0">
                        <a:solidFill>
                          <a:srgbClr val="CB494C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5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0.50</a:t>
                      </a:r>
                      <a:endParaRPr lang="ko-KR" altLang="en-US" sz="15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5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15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GB" sz="15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0.73 nm</a:t>
                      </a:r>
                      <a:endParaRPr lang="ko-KR" altLang="en-US" sz="15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80969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rgbClr val="CB49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altLang="ko-KR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0.50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0.70 nm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656538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CB49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ko-KR" sz="1500" b="1">
                        <a:solidFill>
                          <a:srgbClr val="CB494C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5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0.25</a:t>
                      </a:r>
                      <a:endParaRPr lang="ko-KR" altLang="en-US" sz="15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5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</a:t>
                      </a:r>
                      <a:endParaRPr lang="ko-KR" altLang="en-US" sz="15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GB" sz="15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0.71 nm</a:t>
                      </a:r>
                      <a:endParaRPr lang="ko-KR" altLang="en-US" sz="15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832873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CB49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ko-KR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0.25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0.51 nm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69" marR="6856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6334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65D5140-2525-40C2-AC29-B2333079BBA0}"/>
              </a:ext>
            </a:extLst>
          </p:cNvPr>
          <p:cNvSpPr txBox="1"/>
          <p:nvPr/>
        </p:nvSpPr>
        <p:spPr>
          <a:xfrm>
            <a:off x="5319713" y="3544888"/>
            <a:ext cx="3667125" cy="289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1400">
                <a:solidFill>
                  <a:srgbClr val="3B6FB5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Dilution and </a:t>
            </a:r>
            <a:r>
              <a:rPr kumimoji="0" lang="en-US" altLang="ko-KR" sz="1400" smtClean="0">
                <a:solidFill>
                  <a:srgbClr val="3B6FB5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multi </a:t>
            </a:r>
            <a:r>
              <a:rPr kumimoji="0" lang="en-US" altLang="ko-KR" sz="1400">
                <a:solidFill>
                  <a:srgbClr val="3B6FB5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coating.</a:t>
            </a: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kumimoji="0" lang="en-US" altLang="ko-KR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planar </a:t>
            </a:r>
            <a:r>
              <a:rPr kumimoji="0" lang="en-US" altLang="ko-K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the surface and reduce the defects such as void and pin hole.</a:t>
            </a: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kumimoji="0" lang="en-US" altLang="ko-K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reduces scattering and trapping of the carrier.</a:t>
            </a: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kumimoji="0" lang="en-US" altLang="ko-K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improve the </a:t>
            </a:r>
            <a:r>
              <a:rPr kumimoji="0" lang="en-US" altLang="ko-KR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electrical characteristics </a:t>
            </a:r>
            <a:r>
              <a:rPr kumimoji="0" lang="en-US" altLang="ko-K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.</a:t>
            </a: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kumimoji="0" lang="en-US" altLang="ko-K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increase of mobility.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The </a:t>
            </a:r>
            <a:r>
              <a:rPr kumimoji="0" lang="en-US" altLang="ko-KR" sz="1400">
                <a:solidFill>
                  <a:srgbClr val="3B6FB5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surface roughness </a:t>
            </a:r>
            <a:r>
              <a:rPr kumimoji="0" lang="en-US" altLang="ko-K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is also important parameter to the TFT characteristics.</a:t>
            </a: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The </a:t>
            </a:r>
            <a:r>
              <a:rPr kumimoji="0" lang="en-US" altLang="ko-KR" sz="1400">
                <a:solidFill>
                  <a:srgbClr val="3B6FB5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RMS roughness </a:t>
            </a:r>
            <a:r>
              <a:rPr kumimoji="0" lang="en-US" altLang="ko-K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was decreased from </a:t>
            </a:r>
            <a:r>
              <a:rPr kumimoji="0" lang="en-US" altLang="ko-KR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0.74 </a:t>
            </a:r>
            <a:r>
              <a:rPr kumimoji="0" lang="en-US" altLang="ko-K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nm to 0.51 nm as increasing dilution. </a:t>
            </a:r>
          </a:p>
        </p:txBody>
      </p:sp>
      <p:sp>
        <p:nvSpPr>
          <p:cNvPr id="37938" name="TextBox 81">
            <a:extLst>
              <a:ext uri="{FF2B5EF4-FFF2-40B4-BE49-F238E27FC236}">
                <a16:creationId xmlns:a16="http://schemas.microsoft.com/office/drawing/2014/main" id="{64CB057D-7ACB-4D8E-8C19-0E9D4C93D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728663"/>
            <a:ext cx="481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b="1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 The surface roughness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b="1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measured by AFM for various dilution conditions.</a:t>
            </a:r>
          </a:p>
        </p:txBody>
      </p:sp>
      <p:sp>
        <p:nvSpPr>
          <p:cNvPr id="37939" name="TextBox 81">
            <a:extLst>
              <a:ext uri="{FF2B5EF4-FFF2-40B4-BE49-F238E27FC236}">
                <a16:creationId xmlns:a16="http://schemas.microsoft.com/office/drawing/2014/main" id="{4AF4532B-EDB3-4C5C-BAA3-515E49024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728663"/>
            <a:ext cx="381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b="1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The root mean square (RMS) roughness</a:t>
            </a:r>
          </a:p>
        </p:txBody>
      </p:sp>
      <p:sp>
        <p:nvSpPr>
          <p:cNvPr id="32" name="모서리가 둥근 직사각형 77">
            <a:extLst>
              <a:ext uri="{FF2B5EF4-FFF2-40B4-BE49-F238E27FC236}">
                <a16:creationId xmlns:a16="http://schemas.microsoft.com/office/drawing/2014/main" id="{635F4BDC-3E02-413B-B86C-F1D070E6FAD3}"/>
              </a:ext>
            </a:extLst>
          </p:cNvPr>
          <p:cNvSpPr/>
          <p:nvPr/>
        </p:nvSpPr>
        <p:spPr>
          <a:xfrm>
            <a:off x="66675" y="709613"/>
            <a:ext cx="5189538" cy="5672137"/>
          </a:xfrm>
          <a:prstGeom prst="roundRect">
            <a:avLst>
              <a:gd name="adj" fmla="val 3414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9BD77452-B134-4D6F-B5A9-A4202B95792B}"/>
              </a:ext>
            </a:extLst>
          </p:cNvPr>
          <p:cNvSpPr/>
          <p:nvPr/>
        </p:nvSpPr>
        <p:spPr>
          <a:xfrm>
            <a:off x="8859838" y="1773238"/>
            <a:ext cx="212725" cy="1584325"/>
          </a:xfrm>
          <a:prstGeom prst="downArrow">
            <a:avLst/>
          </a:prstGeom>
          <a:solidFill>
            <a:srgbClr val="3B6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7944" name="슬라이드 번호 개체 틀 1">
            <a:extLst>
              <a:ext uri="{FF2B5EF4-FFF2-40B4-BE49-F238E27FC236}">
                <a16:creationId xmlns:a16="http://schemas.microsoft.com/office/drawing/2014/main" id="{71CE2DD3-3C13-47FE-9DAF-9C8A8E95A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2B04B0-67D5-41BB-8839-BD8354F28E0D}" type="slidenum">
              <a:rPr lang="ko-K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ko-KR" altLang="en-US" sz="1200">
              <a:solidFill>
                <a:srgbClr val="898989"/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3BC5FF21-3935-444D-BC48-2F993E710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419" y="106327"/>
            <a:ext cx="424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A,C,E      :  SOG + Ethanol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B*,D*,F*  :  SOG + Ethanol + H</a:t>
            </a:r>
            <a:r>
              <a:rPr lang="en-US" altLang="ko-KR" sz="1800" b="1" baseline="-25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1800" b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</a:t>
            </a:r>
            <a:r>
              <a:rPr lang="en-US" altLang="ko-KR" sz="1800" b="1" baseline="-25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endParaRPr lang="ko-KR" altLang="en-US" sz="1800" b="1" baseline="-250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6730"/>
            <a:ext cx="1495425" cy="851107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EF91FAD0-DCB7-4047-A40B-B8D8ADEDD209}"/>
              </a:ext>
            </a:extLst>
          </p:cNvPr>
          <p:cNvSpPr/>
          <p:nvPr/>
        </p:nvSpPr>
        <p:spPr>
          <a:xfrm>
            <a:off x="0" y="620713"/>
            <a:ext cx="817245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9941" name="TextBox 81">
            <a:extLst>
              <a:ext uri="{FF2B5EF4-FFF2-40B4-BE49-F238E27FC236}">
                <a16:creationId xmlns:a16="http://schemas.microsoft.com/office/drawing/2014/main" id="{BA38A9EB-2ECC-4A27-A43A-1BA4ABB1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3897313"/>
            <a:ext cx="3959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FTIR spectra of ethanol diluted SOG</a:t>
            </a:r>
          </a:p>
        </p:txBody>
      </p:sp>
      <p:sp>
        <p:nvSpPr>
          <p:cNvPr id="39942" name="TextBox 81">
            <a:extLst>
              <a:ext uri="{FF2B5EF4-FFF2-40B4-BE49-F238E27FC236}">
                <a16:creationId xmlns:a16="http://schemas.microsoft.com/office/drawing/2014/main" id="{EFD412B6-9495-4A2A-9A53-2BC860757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938" y="3902075"/>
            <a:ext cx="4232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FTIR spectra of </a:t>
            </a:r>
            <a:r>
              <a:rPr kumimoji="0" lang="en-US" altLang="ko-KR" sz="1400" dirty="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H</a:t>
            </a:r>
            <a:r>
              <a:rPr kumimoji="0" lang="en-US" altLang="ko-KR" sz="1400" baseline="-25000" dirty="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2</a:t>
            </a:r>
            <a:r>
              <a:rPr kumimoji="0" lang="en-US" altLang="ko-KR" sz="1400" dirty="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O</a:t>
            </a:r>
            <a:r>
              <a:rPr kumimoji="0" lang="en-US" altLang="ko-KR" sz="1400" baseline="-25000" dirty="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2</a:t>
            </a:r>
            <a:r>
              <a:rPr kumimoji="0" lang="en-US" altLang="ko-KR" sz="1400" dirty="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 added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to ethanol diluted SOG</a:t>
            </a:r>
          </a:p>
        </p:txBody>
      </p:sp>
      <p:pic>
        <p:nvPicPr>
          <p:cNvPr id="39943" name="그림 21">
            <a:extLst>
              <a:ext uri="{FF2B5EF4-FFF2-40B4-BE49-F238E27FC236}">
                <a16:creationId xmlns:a16="http://schemas.microsoft.com/office/drawing/2014/main" id="{2B4E3648-DED9-4CD2-80A1-5D015893E47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5920" r="7199" b="2676"/>
          <a:stretch>
            <a:fillRect/>
          </a:stretch>
        </p:blipFill>
        <p:spPr bwMode="auto">
          <a:xfrm>
            <a:off x="165100" y="657225"/>
            <a:ext cx="41386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그림 24">
            <a:extLst>
              <a:ext uri="{FF2B5EF4-FFF2-40B4-BE49-F238E27FC236}">
                <a16:creationId xmlns:a16="http://schemas.microsoft.com/office/drawing/2014/main" id="{BADDDE0D-25A1-4806-A7B4-64F17D2DE32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6497" r="9308" b="2573"/>
          <a:stretch>
            <a:fillRect/>
          </a:stretch>
        </p:blipFill>
        <p:spPr bwMode="auto">
          <a:xfrm>
            <a:off x="4651375" y="657225"/>
            <a:ext cx="41402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모서리가 둥근 직사각형 52">
            <a:extLst>
              <a:ext uri="{FF2B5EF4-FFF2-40B4-BE49-F238E27FC236}">
                <a16:creationId xmlns:a16="http://schemas.microsoft.com/office/drawing/2014/main" id="{D10F2795-AB15-425D-B739-DC4B349DA695}"/>
              </a:ext>
            </a:extLst>
          </p:cNvPr>
          <p:cNvSpPr/>
          <p:nvPr/>
        </p:nvSpPr>
        <p:spPr bwMode="auto">
          <a:xfrm>
            <a:off x="290513" y="4494213"/>
            <a:ext cx="8648700" cy="1866900"/>
          </a:xfrm>
          <a:prstGeom prst="roundRect">
            <a:avLst>
              <a:gd name="adj" fmla="val 14597"/>
            </a:avLst>
          </a:prstGeom>
          <a:noFill/>
          <a:ln w="38100">
            <a:solidFill>
              <a:srgbClr val="CB494C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9946" name="TextBox 28">
            <a:extLst>
              <a:ext uri="{FF2B5EF4-FFF2-40B4-BE49-F238E27FC236}">
                <a16:creationId xmlns:a16="http://schemas.microsoft.com/office/drawing/2014/main" id="{6FD2C222-DCA1-4989-843C-CFA687C70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529138"/>
            <a:ext cx="84661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Si-O bond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appears at 1250 cm</a:t>
            </a:r>
            <a:r>
              <a:rPr lang="en-US" altLang="ko-KR" sz="1600" baseline="30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the 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Si-O-C bond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at 1108 cm</a:t>
            </a:r>
            <a:r>
              <a:rPr lang="en-US" altLang="ko-KR" sz="1600" baseline="30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the 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Si-O-Si bond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at 970 cm</a:t>
            </a:r>
            <a:r>
              <a:rPr lang="en-US" altLang="ko-KR" sz="1600" baseline="30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and the 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Si-OH bond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at 880 cm</a:t>
            </a:r>
            <a:r>
              <a:rPr lang="en-US" altLang="ko-KR" sz="1600" baseline="30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Especially, the broad peak at 835 ~ 1050 cm</a:t>
            </a:r>
            <a:r>
              <a:rPr lang="en-US" altLang="ko-KR" sz="1600" baseline="30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consists of the 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Si-OH bond and Si-O-Si bond. </a:t>
            </a: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FTIR shows that there are </a:t>
            </a:r>
            <a:r>
              <a:rPr lang="en-US" altLang="ko-KR" sz="1600" dirty="0">
                <a:solidFill>
                  <a:srgbClr val="CB494C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no significant changes </a:t>
            </a:r>
            <a:r>
              <a:rPr lang="en-US" altLang="ko-KR" sz="1600">
                <a:solidFill>
                  <a:srgbClr val="CB494C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of </a:t>
            </a:r>
            <a:r>
              <a:rPr lang="en-US" altLang="ko-KR" sz="1600" smtClean="0">
                <a:solidFill>
                  <a:srgbClr val="CB494C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bonding or </a:t>
            </a:r>
            <a:r>
              <a:rPr lang="en-US" altLang="ko-KR" sz="1600" dirty="0">
                <a:solidFill>
                  <a:srgbClr val="CB494C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chemical group by dilution or addition of H</a:t>
            </a:r>
            <a:r>
              <a:rPr lang="en-US" altLang="ko-KR" sz="1600" baseline="-25000" dirty="0">
                <a:solidFill>
                  <a:srgbClr val="CB494C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solidFill>
                  <a:srgbClr val="CB494C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</a:t>
            </a:r>
            <a:r>
              <a:rPr lang="en-US" altLang="ko-KR" sz="1600" baseline="-25000" dirty="0">
                <a:solidFill>
                  <a:srgbClr val="CB494C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which means </a:t>
            </a:r>
            <a:r>
              <a:rPr lang="en-US" altLang="ko-KR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dilution doesn’t affect the chemical bond of SOG film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but affect the interface defects. </a:t>
            </a:r>
          </a:p>
        </p:txBody>
      </p:sp>
      <p:sp>
        <p:nvSpPr>
          <p:cNvPr id="39949" name="슬라이드 번호 개체 틀 1">
            <a:extLst>
              <a:ext uri="{FF2B5EF4-FFF2-40B4-BE49-F238E27FC236}">
                <a16:creationId xmlns:a16="http://schemas.microsoft.com/office/drawing/2014/main" id="{BFF4762F-23DE-42DB-8A66-C651D1596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ADDB0F-9319-491D-A03F-BEEF3CAB3752}" type="slidenum">
              <a:rPr lang="ko-K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ko-KR" altLang="en-US" sz="1200">
              <a:solidFill>
                <a:srgbClr val="898989"/>
              </a:solidFill>
            </a:endParaRPr>
          </a:p>
        </p:txBody>
      </p:sp>
      <p:sp>
        <p:nvSpPr>
          <p:cNvPr id="96" name="제목 95">
            <a:extLst>
              <a:ext uri="{FF2B5EF4-FFF2-40B4-BE49-F238E27FC236}">
                <a16:creationId xmlns:a16="http://schemas.microsoft.com/office/drawing/2014/main" id="{B20DCEED-0922-4CB1-B566-743EA37F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" y="31750"/>
            <a:ext cx="9104313" cy="7635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n-NO" altLang="ko-KR" dirty="0"/>
              <a:t>3.2 Film Analysis (FTIR)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EF91FAD0-DCB7-4047-A40B-B8D8ADEDD209}"/>
              </a:ext>
            </a:extLst>
          </p:cNvPr>
          <p:cNvSpPr/>
          <p:nvPr/>
        </p:nvSpPr>
        <p:spPr>
          <a:xfrm>
            <a:off x="0" y="620688"/>
            <a:ext cx="8172450" cy="53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6" name="제목 95">
            <a:extLst>
              <a:ext uri="{FF2B5EF4-FFF2-40B4-BE49-F238E27FC236}">
                <a16:creationId xmlns:a16="http://schemas.microsoft.com/office/drawing/2014/main" id="{B20DCEED-0922-4CB1-B566-743EA37F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" y="31750"/>
            <a:ext cx="9378565" cy="7635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n-NO" altLang="ko-KR" dirty="0"/>
              <a:t>3.2 Film Analysis (Capacitance)</a:t>
            </a:r>
          </a:p>
        </p:txBody>
      </p:sp>
      <p:sp>
        <p:nvSpPr>
          <p:cNvPr id="42001" name="슬라이드 번호 개체 틀 1">
            <a:extLst>
              <a:ext uri="{FF2B5EF4-FFF2-40B4-BE49-F238E27FC236}">
                <a16:creationId xmlns:a16="http://schemas.microsoft.com/office/drawing/2014/main" id="{0DB9C532-7848-4956-B49B-E44C9A33DA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E7986F-C5D4-4620-94FF-3E8A9C31186F}" type="slidenum">
              <a:rPr lang="ko-K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ko-KR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805300F8-50FC-4C3D-A806-09890DEEB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445830"/>
              </p:ext>
            </p:extLst>
          </p:nvPr>
        </p:nvGraphicFramePr>
        <p:xfrm>
          <a:off x="5068742" y="1241754"/>
          <a:ext cx="3751730" cy="1238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1450">
                  <a:extLst>
                    <a:ext uri="{9D8B030D-6E8A-4147-A177-3AD203B41FA5}">
                      <a16:colId xmlns:a16="http://schemas.microsoft.com/office/drawing/2014/main" val="374816635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593063765"/>
                    </a:ext>
                  </a:extLst>
                </a:gridCol>
              </a:tblGrid>
              <a:tr h="3698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Device</a:t>
                      </a:r>
                      <a:endParaRPr lang="ko-KR" altLang="en-US" sz="13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rgbClr val="AA30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altLang="ko-KR" sz="1300" b="1" baseline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/T </a:t>
                      </a:r>
                      <a:r>
                        <a:rPr lang="en-US" altLang="ko-KR" sz="13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[F/m]</a:t>
                      </a:r>
                      <a:endParaRPr lang="ko-KR" altLang="en-US" sz="1300" b="1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rgbClr val="AA3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07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1.00</a:t>
                      </a:r>
                      <a:endParaRPr lang="ko-KR" altLang="en-US" sz="13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1.0E-4</a:t>
                      </a:r>
                      <a:endParaRPr lang="ko-KR" altLang="en-US" sz="13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80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0.50</a:t>
                      </a:r>
                      <a:endParaRPr lang="ko-KR" altLang="en-US" sz="13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1.9E-4</a:t>
                      </a: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30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0.25</a:t>
                      </a:r>
                      <a:endParaRPr lang="ko-KR" altLang="en-US" sz="13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2.8E-4</a:t>
                      </a: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40679"/>
                  </a:ext>
                </a:extLst>
              </a:tr>
            </a:tbl>
          </a:graphicData>
        </a:graphic>
      </p:graphicFrame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3D55C86D-20D6-4C9F-ACC5-2ED6BA4E3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89951"/>
              </p:ext>
            </p:extLst>
          </p:nvPr>
        </p:nvGraphicFramePr>
        <p:xfrm>
          <a:off x="5068742" y="3090564"/>
          <a:ext cx="3751730" cy="1238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1450">
                  <a:extLst>
                    <a:ext uri="{9D8B030D-6E8A-4147-A177-3AD203B41FA5}">
                      <a16:colId xmlns:a16="http://schemas.microsoft.com/office/drawing/2014/main" val="374816635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593063765"/>
                    </a:ext>
                  </a:extLst>
                </a:gridCol>
              </a:tblGrid>
              <a:tr h="3698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Device</a:t>
                      </a:r>
                      <a:endParaRPr lang="ko-KR" altLang="en-US" sz="13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rgbClr val="AA30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altLang="ko-KR" sz="1300" b="1" baseline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/T [</a:t>
                      </a:r>
                      <a:r>
                        <a:rPr lang="en-US" altLang="ko-KR" sz="13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F/m]</a:t>
                      </a:r>
                      <a:endParaRPr lang="ko-KR" altLang="en-US" sz="1300" b="1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rgbClr val="AA3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076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1.00</a:t>
                      </a:r>
                      <a:endParaRPr lang="ko-KR" altLang="en-US" sz="13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7.6E-5</a:t>
                      </a:r>
                      <a:endParaRPr lang="ko-KR" altLang="en-US" sz="13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802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0.50</a:t>
                      </a:r>
                      <a:endParaRPr lang="ko-KR" altLang="en-US" sz="13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2.1E-4</a:t>
                      </a: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305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0.25</a:t>
                      </a:r>
                      <a:endParaRPr lang="ko-KR" altLang="en-US" sz="13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2.4E-4</a:t>
                      </a: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40679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045C0800-F9AF-4F73-AE1F-20AFE8962A3F}"/>
              </a:ext>
            </a:extLst>
          </p:cNvPr>
          <p:cNvGrpSpPr/>
          <p:nvPr/>
        </p:nvGrpSpPr>
        <p:grpSpPr>
          <a:xfrm>
            <a:off x="170162" y="1026260"/>
            <a:ext cx="4465475" cy="3283498"/>
            <a:chOff x="2591085" y="800102"/>
            <a:chExt cx="4321175" cy="3632918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53A06890-CA23-435F-A750-A7EA064A0C3B}"/>
                </a:ext>
              </a:extLst>
            </p:cNvPr>
            <p:cNvGrpSpPr/>
            <p:nvPr/>
          </p:nvGrpSpPr>
          <p:grpSpPr>
            <a:xfrm>
              <a:off x="2591085" y="800102"/>
              <a:ext cx="4321175" cy="3632918"/>
              <a:chOff x="142875" y="800102"/>
              <a:chExt cx="4321175" cy="3632918"/>
            </a:xfrm>
          </p:grpSpPr>
          <p:sp>
            <p:nvSpPr>
              <p:cNvPr id="74" name="모서리가 둥근 직사각형 73">
                <a:extLst>
                  <a:ext uri="{FF2B5EF4-FFF2-40B4-BE49-F238E27FC236}">
                    <a16:creationId xmlns:a16="http://schemas.microsoft.com/office/drawing/2014/main" id="{1BA98629-3C93-498E-A7F4-9240186BDE0B}"/>
                  </a:ext>
                </a:extLst>
              </p:cNvPr>
              <p:cNvSpPr/>
              <p:nvPr/>
            </p:nvSpPr>
            <p:spPr>
              <a:xfrm>
                <a:off x="142875" y="800102"/>
                <a:ext cx="4321175" cy="3632918"/>
              </a:xfrm>
              <a:prstGeom prst="roundRect">
                <a:avLst>
                  <a:gd name="adj" fmla="val 8594"/>
                </a:avLst>
              </a:prstGeom>
              <a:solidFill>
                <a:srgbClr val="BEBEBE"/>
              </a:solidFill>
              <a:ln w="38100">
                <a:solidFill>
                  <a:schemeClr val="bg1"/>
                </a:solidFill>
              </a:ln>
              <a:effectLst>
                <a:outerShdw blurRad="25400" dist="508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모서리가 둥근 직사각형 74">
                <a:extLst>
                  <a:ext uri="{FF2B5EF4-FFF2-40B4-BE49-F238E27FC236}">
                    <a16:creationId xmlns:a16="http://schemas.microsoft.com/office/drawing/2014/main" id="{3A7AC310-917E-4E99-901D-8EB109F2581B}"/>
                  </a:ext>
                </a:extLst>
              </p:cNvPr>
              <p:cNvSpPr/>
              <p:nvPr/>
            </p:nvSpPr>
            <p:spPr>
              <a:xfrm>
                <a:off x="238125" y="908050"/>
                <a:ext cx="4124325" cy="3073993"/>
              </a:xfrm>
              <a:prstGeom prst="roundRect">
                <a:avLst>
                  <a:gd name="adj" fmla="val 59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993" name="TextBox 81">
                <a:extLst>
                  <a:ext uri="{FF2B5EF4-FFF2-40B4-BE49-F238E27FC236}">
                    <a16:creationId xmlns:a16="http://schemas.microsoft.com/office/drawing/2014/main" id="{86D337F6-1AF5-46C3-A137-189585730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130" y="4036808"/>
                <a:ext cx="4024312" cy="329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ko-KR" sz="1400" dirty="0">
                    <a:latin typeface="Arial Black" panose="020B0A04020102020204" pitchFamily="34" charset="0"/>
                    <a:ea typeface="HY견고딕" panose="02030600000101010101" pitchFamily="18" charset="-127"/>
                    <a:cs typeface="Arial" panose="020B0604020202020204" pitchFamily="34" charset="0"/>
                  </a:rPr>
                  <a:t>Dielectric constant for diluted SOG film</a:t>
                </a:r>
              </a:p>
            </p:txBody>
          </p:sp>
        </p:grpSp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2D7CE062-ACE8-4963-8B5D-D203E95CE58B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92" r="12508"/>
            <a:stretch/>
          </p:blipFill>
          <p:spPr>
            <a:xfrm>
              <a:off x="2731474" y="888652"/>
              <a:ext cx="3832034" cy="3186481"/>
            </a:xfrm>
            <a:prstGeom prst="rect">
              <a:avLst/>
            </a:prstGeom>
          </p:spPr>
        </p:pic>
      </p:grpSp>
      <p:sp>
        <p:nvSpPr>
          <p:cNvPr id="26" name="TextBox 81">
            <a:extLst>
              <a:ext uri="{FF2B5EF4-FFF2-40B4-BE49-F238E27FC236}">
                <a16:creationId xmlns:a16="http://schemas.microsoft.com/office/drawing/2014/main" id="{CBB81BAD-DCEA-46A4-A060-61882E2E3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892" y="818261"/>
            <a:ext cx="22441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Ethanol diluted SOG</a:t>
            </a:r>
          </a:p>
        </p:txBody>
      </p:sp>
      <p:sp>
        <p:nvSpPr>
          <p:cNvPr id="27" name="TextBox 81">
            <a:extLst>
              <a:ext uri="{FF2B5EF4-FFF2-40B4-BE49-F238E27FC236}">
                <a16:creationId xmlns:a16="http://schemas.microsoft.com/office/drawing/2014/main" id="{F573CF6B-BA36-424C-B050-0DD99E6E9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231" y="2682244"/>
            <a:ext cx="37804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kumimoji="0" lang="en-US" altLang="ko-KR" sz="1400" dirty="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H</a:t>
            </a:r>
            <a:r>
              <a:rPr kumimoji="0" lang="en-US" altLang="ko-KR" sz="1400" baseline="-25000" dirty="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2</a:t>
            </a:r>
            <a:r>
              <a:rPr kumimoji="0" lang="en-US" altLang="ko-KR" sz="1400" dirty="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O</a:t>
            </a:r>
            <a:r>
              <a:rPr kumimoji="0" lang="en-US" altLang="ko-KR" sz="1400" baseline="-25000" dirty="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2</a:t>
            </a:r>
            <a:r>
              <a:rPr kumimoji="0" lang="en-US" altLang="ko-KR" sz="1400" dirty="0">
                <a:solidFill>
                  <a:srgbClr val="CB494C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 added </a:t>
            </a:r>
            <a:r>
              <a:rPr kumimoji="0" lang="en-US" altLang="ko-KR" sz="14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to ethanol diluted SOG</a:t>
            </a:r>
          </a:p>
        </p:txBody>
      </p:sp>
      <p:sp>
        <p:nvSpPr>
          <p:cNvPr id="21" name="모서리가 둥근 직사각형 52">
            <a:extLst>
              <a:ext uri="{FF2B5EF4-FFF2-40B4-BE49-F238E27FC236}">
                <a16:creationId xmlns:a16="http://schemas.microsoft.com/office/drawing/2014/main" id="{D10F2795-AB15-425D-B739-DC4B349DA695}"/>
              </a:ext>
            </a:extLst>
          </p:cNvPr>
          <p:cNvSpPr/>
          <p:nvPr/>
        </p:nvSpPr>
        <p:spPr bwMode="auto">
          <a:xfrm>
            <a:off x="106668" y="4725144"/>
            <a:ext cx="8964995" cy="1296144"/>
          </a:xfrm>
          <a:prstGeom prst="roundRect">
            <a:avLst>
              <a:gd name="adj" fmla="val 14597"/>
            </a:avLst>
          </a:prstGeom>
          <a:noFill/>
          <a:ln w="38100">
            <a:solidFill>
              <a:srgbClr val="CB494C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44414" y="4925608"/>
            <a:ext cx="94681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1500" smtClean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</a:rPr>
              <a:t>of normalized capacitance </a:t>
            </a:r>
            <a:r>
              <a:rPr lang="en-US" altLang="ko-KR" sz="150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</a:rPr>
              <a:t>larger dilution </a:t>
            </a:r>
            <a:r>
              <a:rPr lang="en-US" altLang="ko-KR" sz="150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</a:rPr>
              <a:t>attributed </a:t>
            </a:r>
            <a:r>
              <a:rPr lang="en-US" altLang="ko-KR" sz="1500">
                <a:solidFill>
                  <a:srgbClr val="3B6F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decrease in </a:t>
            </a:r>
            <a:r>
              <a:rPr lang="en-US" altLang="ko-KR" sz="1500" smtClean="0">
                <a:solidFill>
                  <a:srgbClr val="3B6F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voids. </a:t>
            </a:r>
            <a:endParaRPr lang="en-US" altLang="ko-KR" sz="1500">
              <a:solidFill>
                <a:srgbClr val="3B6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smtClean="0">
                <a:latin typeface="Arial" panose="020B0604020202020204" pitchFamily="34" charset="0"/>
                <a:cs typeface="Arial" panose="020B0604020202020204" pitchFamily="34" charset="0"/>
              </a:rPr>
              <a:t>Normalized capacitances depend on dilution but not on addition of H</a:t>
            </a:r>
            <a:r>
              <a:rPr lang="en-US" altLang="ko-KR" sz="15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50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15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5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ko-KR" sz="1500" dirty="0">
              <a:solidFill>
                <a:srgbClr val="3B6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388" y="773551"/>
            <a:ext cx="384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ko-KR" sz="14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T : </a:t>
            </a:r>
            <a:r>
              <a:rPr kumimoji="0" lang="en-US" altLang="ko-KR" sz="140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Thickness </a:t>
            </a:r>
            <a:r>
              <a:rPr kumimoji="0" lang="en-US" altLang="ko-KR" sz="1400" smtClean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, C </a:t>
            </a:r>
            <a:r>
              <a:rPr kumimoji="0" lang="en-US" altLang="ko-KR" sz="14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: Capacitance</a:t>
            </a:r>
            <a:endParaRPr kumimoji="0" lang="ko-KR" altLang="en-US" sz="1400" dirty="0">
              <a:latin typeface="Arial Black" panose="020B0A040201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12"/>
            <a:ext cx="14954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3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EF91FAD0-DCB7-4047-A40B-B8D8ADEDD209}"/>
              </a:ext>
            </a:extLst>
          </p:cNvPr>
          <p:cNvSpPr/>
          <p:nvPr/>
        </p:nvSpPr>
        <p:spPr>
          <a:xfrm>
            <a:off x="0" y="620713"/>
            <a:ext cx="8172450" cy="53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6" name="제목 95">
            <a:extLst>
              <a:ext uri="{FF2B5EF4-FFF2-40B4-BE49-F238E27FC236}">
                <a16:creationId xmlns:a16="http://schemas.microsoft.com/office/drawing/2014/main" id="{B20DCEED-0922-4CB1-B566-743EA37F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" y="31750"/>
            <a:ext cx="8229600" cy="7635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/>
              <a:t>4. Conclusion</a:t>
            </a:r>
            <a:endParaRPr lang="ko-KR" altLang="en-US" dirty="0"/>
          </a:p>
        </p:txBody>
      </p:sp>
      <p:sp>
        <p:nvSpPr>
          <p:cNvPr id="30" name="모서리가 둥근 직사각형 52">
            <a:extLst>
              <a:ext uri="{FF2B5EF4-FFF2-40B4-BE49-F238E27FC236}">
                <a16:creationId xmlns:a16="http://schemas.microsoft.com/office/drawing/2014/main" id="{4477952A-2ED1-492C-A57C-D63C7A8C2C0F}"/>
              </a:ext>
            </a:extLst>
          </p:cNvPr>
          <p:cNvSpPr/>
          <p:nvPr/>
        </p:nvSpPr>
        <p:spPr bwMode="auto">
          <a:xfrm>
            <a:off x="215516" y="939800"/>
            <a:ext cx="8749667" cy="5081588"/>
          </a:xfrm>
          <a:prstGeom prst="roundRect">
            <a:avLst>
              <a:gd name="adj" fmla="val 14597"/>
            </a:avLst>
          </a:prstGeom>
          <a:noFill/>
          <a:ln w="38100">
            <a:solidFill>
              <a:srgbClr val="CB494C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6F790B-491A-4D7C-A0C1-6EEEBDDDB789}"/>
              </a:ext>
            </a:extLst>
          </p:cNvPr>
          <p:cNvSpPr txBox="1"/>
          <p:nvPr/>
        </p:nvSpPr>
        <p:spPr>
          <a:xfrm>
            <a:off x="397717" y="1280949"/>
            <a:ext cx="84558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  <a:defRPr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Top gate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amorphous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IGZO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TFTs with SOG for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buffer layer,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gate insulator, and dielectric inter-layers were developed. </a:t>
            </a:r>
          </a:p>
          <a:p>
            <a:pPr>
              <a:defRPr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 improvement of TFT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characteristics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by dilution of SOG was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attributed to the decrease in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surface roughness,  oxygen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vacancies and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interface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defects. </a:t>
            </a:r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 top gate a-IGZO TFTs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diluted SOG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gate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insulators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showed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electrical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properties, when H</a:t>
            </a:r>
            <a:r>
              <a:rPr lang="en-US" altLang="ko-KR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 was added.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We got the mobility of 7.1 cm</a:t>
            </a:r>
            <a:r>
              <a:rPr lang="en-US" altLang="ko-KR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/Vs, threshold voltage of 0.5 V, subthreshold swing of 0.1 V/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dec.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and on/off ratio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3.6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ko-KR" baseline="300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for optimized TFT.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 this work,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successfully developed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top gate a-IGZO TFT with solution-based SOG insulators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uch as,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 buffer layer, gate insulator and inter layer dielectric.</a:t>
            </a:r>
          </a:p>
        </p:txBody>
      </p:sp>
      <p:pic>
        <p:nvPicPr>
          <p:cNvPr id="46087" name="Picture 3" descr="C:\Users\user\Desktop\logo_01.jpg">
            <a:extLst>
              <a:ext uri="{FF2B5EF4-FFF2-40B4-BE49-F238E27FC236}">
                <a16:creationId xmlns:a16="http://schemas.microsoft.com/office/drawing/2014/main" id="{11092014-6B65-4688-B6F4-55AD3BB68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t="32585" r="64917" b="55080"/>
          <a:stretch>
            <a:fillRect/>
          </a:stretch>
        </p:blipFill>
        <p:spPr bwMode="auto">
          <a:xfrm>
            <a:off x="8257381" y="-38100"/>
            <a:ext cx="858838" cy="74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슬라이드 번호 개체 틀 2">
            <a:extLst>
              <a:ext uri="{FF2B5EF4-FFF2-40B4-BE49-F238E27FC236}">
                <a16:creationId xmlns:a16="http://schemas.microsoft.com/office/drawing/2014/main" id="{FFD32405-D89C-4045-BDBD-58A9F0202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B5DA22-4A05-42DC-AA63-39B1D0B74008}" type="slidenum">
              <a:rPr lang="ko-K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ko-KR" altLang="en-US" sz="1200">
              <a:solidFill>
                <a:srgbClr val="898989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0112"/>
            <a:ext cx="1495425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1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52A181-5EE2-46C5-8657-B3974CBF724B}"/>
              </a:ext>
            </a:extLst>
          </p:cNvPr>
          <p:cNvSpPr txBox="1"/>
          <p:nvPr/>
        </p:nvSpPr>
        <p:spPr>
          <a:xfrm>
            <a:off x="-26606" y="2348880"/>
            <a:ext cx="9144000" cy="1450975"/>
          </a:xfrm>
          <a:prstGeom prst="rect">
            <a:avLst/>
          </a:prstGeom>
          <a:noFill/>
          <a:effectLst/>
        </p:spPr>
        <p:txBody>
          <a:bodyPr anchor="ctr">
            <a:spAutoFit/>
          </a:bodyPr>
          <a:lstStyle/>
          <a:p>
            <a:pPr eaLnBrk="1" fontAlgn="auto" latinLnBrk="1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spc="-300" dirty="0">
                <a:solidFill>
                  <a:srgbClr val="737373"/>
                </a:solidFill>
                <a:latin typeface="HY견고딕" pitchFamily="18" charset="-127"/>
                <a:ea typeface="HY견고딕" pitchFamily="18" charset="-127"/>
              </a:rPr>
              <a:t>Thank </a:t>
            </a:r>
            <a:r>
              <a:rPr kumimoji="0" lang="en-US" altLang="ko-KR" sz="6000" spc="-300" dirty="0">
                <a:solidFill>
                  <a:srgbClr val="AA3033"/>
                </a:solidFill>
                <a:latin typeface="HY견고딕" pitchFamily="18" charset="-127"/>
                <a:ea typeface="HY견고딕" pitchFamily="18" charset="-127"/>
              </a:rPr>
              <a:t>you </a:t>
            </a:r>
            <a:r>
              <a:rPr kumimoji="0" lang="en-US" altLang="ko-KR" sz="6000" spc="-300" dirty="0">
                <a:solidFill>
                  <a:srgbClr val="737373"/>
                </a:solidFill>
                <a:latin typeface="HY견고딕" pitchFamily="18" charset="-127"/>
                <a:ea typeface="HY견고딕" pitchFamily="18" charset="-127"/>
              </a:rPr>
              <a:t>for </a:t>
            </a:r>
          </a:p>
          <a:p>
            <a:pPr algn="r" eaLnBrk="1" fontAlgn="auto" latinLnBrk="1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spc="-300" dirty="0">
                <a:solidFill>
                  <a:srgbClr val="737373"/>
                </a:solidFill>
                <a:latin typeface="HY견고딕" pitchFamily="18" charset="-127"/>
                <a:ea typeface="HY견고딕" pitchFamily="18" charset="-127"/>
              </a:rPr>
              <a:t>your </a:t>
            </a:r>
            <a:r>
              <a:rPr kumimoji="0" lang="en-US" altLang="ko-KR" sz="6000" spc="-300" dirty="0">
                <a:solidFill>
                  <a:srgbClr val="AA3033"/>
                </a:solidFill>
                <a:latin typeface="HY견고딕" pitchFamily="18" charset="-127"/>
                <a:ea typeface="HY견고딕" pitchFamily="18" charset="-127"/>
              </a:rPr>
              <a:t>Attention</a:t>
            </a:r>
            <a:r>
              <a:rPr kumimoji="0" lang="en-US" altLang="ko-KR" sz="5400" spc="-300" dirty="0"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kumimoji="0" lang="en-US" altLang="ko-KR" sz="6000" spc="-300" dirty="0">
              <a:solidFill>
                <a:srgbClr val="737373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230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0112"/>
            <a:ext cx="1495425" cy="84772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B41324AF-13D8-402E-84E9-0B63F52F3D39}"/>
              </a:ext>
            </a:extLst>
          </p:cNvPr>
          <p:cNvSpPr/>
          <p:nvPr/>
        </p:nvSpPr>
        <p:spPr>
          <a:xfrm>
            <a:off x="0" y="620713"/>
            <a:ext cx="817245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3324" name="슬라이드 번호 개체 틀 2">
            <a:extLst>
              <a:ext uri="{FF2B5EF4-FFF2-40B4-BE49-F238E27FC236}">
                <a16:creationId xmlns:a16="http://schemas.microsoft.com/office/drawing/2014/main" id="{FC66EBEB-D702-4C33-A7D4-F4A560DCA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5935E-7844-4EDE-AC1A-089ED995E24F}" type="slidenum">
              <a:rPr lang="ko-K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ko-KR" altLang="en-US" sz="1200">
              <a:solidFill>
                <a:srgbClr val="898989"/>
              </a:solidFill>
            </a:endParaRPr>
          </a:p>
        </p:txBody>
      </p:sp>
      <p:sp>
        <p:nvSpPr>
          <p:cNvPr id="137" name="제목 136">
            <a:extLst>
              <a:ext uri="{FF2B5EF4-FFF2-40B4-BE49-F238E27FC236}">
                <a16:creationId xmlns:a16="http://schemas.microsoft.com/office/drawing/2014/main" id="{1E264FD1-E8A3-4973-AAF9-4F40CCD99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" y="31750"/>
            <a:ext cx="8229600" cy="7635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1.1 Display Trend</a:t>
            </a:r>
            <a:endParaRPr lang="ko-KR" altLang="en-US" dirty="0"/>
          </a:p>
        </p:txBody>
      </p:sp>
      <p:pic>
        <p:nvPicPr>
          <p:cNvPr id="13322" name="Picture 3" descr="C:\Users\user\Desktop\logo_01.jpg">
            <a:extLst>
              <a:ext uri="{FF2B5EF4-FFF2-40B4-BE49-F238E27FC236}">
                <a16:creationId xmlns:a16="http://schemas.microsoft.com/office/drawing/2014/main" id="{7583FC3F-61DB-4475-9185-09046F03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t="32585" r="64917" b="55080"/>
          <a:stretch>
            <a:fillRect/>
          </a:stretch>
        </p:blipFill>
        <p:spPr bwMode="auto">
          <a:xfrm>
            <a:off x="8299450" y="-38100"/>
            <a:ext cx="8588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9DDA93D-08E7-4B1F-93CD-B2BF85CA3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1665" y="1100137"/>
            <a:ext cx="3925135" cy="232886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2D56FE4-AF6B-4EA7-9B9A-0CC473EDF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634" y="1100137"/>
            <a:ext cx="3925135" cy="23288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866021-E817-4EEE-AAAF-38A9ADD5BA43}"/>
              </a:ext>
            </a:extLst>
          </p:cNvPr>
          <p:cNvSpPr txBox="1"/>
          <p:nvPr/>
        </p:nvSpPr>
        <p:spPr>
          <a:xfrm>
            <a:off x="5565665" y="3463408"/>
            <a:ext cx="271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 resolution 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모서리가 둥근 직사각형 52">
            <a:extLst>
              <a:ext uri="{FF2B5EF4-FFF2-40B4-BE49-F238E27FC236}">
                <a16:creationId xmlns:a16="http://schemas.microsoft.com/office/drawing/2014/main" id="{0BD3CC6D-B4B3-4728-A0BE-1F513F51D993}"/>
              </a:ext>
            </a:extLst>
          </p:cNvPr>
          <p:cNvSpPr/>
          <p:nvPr/>
        </p:nvSpPr>
        <p:spPr bwMode="auto">
          <a:xfrm>
            <a:off x="111309" y="4074228"/>
            <a:ext cx="8929624" cy="1934460"/>
          </a:xfrm>
          <a:prstGeom prst="roundRect">
            <a:avLst>
              <a:gd name="adj" fmla="val 14597"/>
            </a:avLst>
          </a:prstGeom>
          <a:noFill/>
          <a:ln w="38100">
            <a:solidFill>
              <a:srgbClr val="CB494C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kumimoji="0"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7B5E589-4840-4C0E-BE7C-97BDF4D2037A}"/>
              </a:ext>
            </a:extLst>
          </p:cNvPr>
          <p:cNvSpPr/>
          <p:nvPr/>
        </p:nvSpPr>
        <p:spPr>
          <a:xfrm>
            <a:off x="383506" y="4344777"/>
            <a:ext cx="82941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As displays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advance,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high resolution, large area and low cost process are required.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endParaRPr lang="en-US" altLang="ko-K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Therefore, the small size of the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TFT used in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backplane, and fast switching </a:t>
            </a:r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important.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866021-E817-4EEE-AAAF-38A9ADD5BA43}"/>
              </a:ext>
            </a:extLst>
          </p:cNvPr>
          <p:cNvSpPr txBox="1"/>
          <p:nvPr/>
        </p:nvSpPr>
        <p:spPr>
          <a:xfrm>
            <a:off x="1079612" y="3463408"/>
            <a:ext cx="271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Low resolution 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0112"/>
            <a:ext cx="1495425" cy="84772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B41324AF-13D8-402E-84E9-0B63F52F3D39}"/>
              </a:ext>
            </a:extLst>
          </p:cNvPr>
          <p:cNvSpPr/>
          <p:nvPr/>
        </p:nvSpPr>
        <p:spPr>
          <a:xfrm>
            <a:off x="143508" y="690199"/>
            <a:ext cx="817245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15411" name="Picture 3" descr="C:\Users\user\Desktop\logo_01.jpg">
            <a:extLst>
              <a:ext uri="{FF2B5EF4-FFF2-40B4-BE49-F238E27FC236}">
                <a16:creationId xmlns:a16="http://schemas.microsoft.com/office/drawing/2014/main" id="{B9408674-19E6-4A12-AC08-199702ABB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t="32585" r="64917" b="55080"/>
          <a:stretch>
            <a:fillRect/>
          </a:stretch>
        </p:blipFill>
        <p:spPr bwMode="auto">
          <a:xfrm>
            <a:off x="8299450" y="-38100"/>
            <a:ext cx="8588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제목 136">
            <a:extLst>
              <a:ext uri="{FF2B5EF4-FFF2-40B4-BE49-F238E27FC236}">
                <a16:creationId xmlns:a16="http://schemas.microsoft.com/office/drawing/2014/main" id="{1E264FD1-E8A3-4973-AAF9-4F40CCD99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" y="31750"/>
            <a:ext cx="8229600" cy="7635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/>
              <a:t>1.2 </a:t>
            </a:r>
            <a:r>
              <a:rPr lang="en-US" altLang="ko-KR" smtClean="0"/>
              <a:t>Types </a:t>
            </a:r>
            <a:r>
              <a:rPr lang="en-US" altLang="ko-KR"/>
              <a:t>of TFT</a:t>
            </a:r>
          </a:p>
        </p:txBody>
      </p:sp>
      <p:sp>
        <p:nvSpPr>
          <p:cNvPr id="15414" name="슬라이드 번호 개체 틀 2">
            <a:extLst>
              <a:ext uri="{FF2B5EF4-FFF2-40B4-BE49-F238E27FC236}">
                <a16:creationId xmlns:a16="http://schemas.microsoft.com/office/drawing/2014/main" id="{16E997D5-9696-472C-ACA1-840225E53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D51778-6B5E-43FD-A07A-DDE5758C159D}" type="slidenum">
              <a:rPr lang="ko-K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ko-KR" altLang="en-US" sz="1200">
              <a:solidFill>
                <a:srgbClr val="898989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88124B7-8BF1-4AB9-B4D6-EFCFA99B45CC}"/>
              </a:ext>
            </a:extLst>
          </p:cNvPr>
          <p:cNvGrpSpPr/>
          <p:nvPr/>
        </p:nvGrpSpPr>
        <p:grpSpPr>
          <a:xfrm>
            <a:off x="98771" y="908721"/>
            <a:ext cx="2908299" cy="3728550"/>
            <a:chOff x="277813" y="1227139"/>
            <a:chExt cx="2733675" cy="3554665"/>
          </a:xfrm>
        </p:grpSpPr>
        <p:sp>
          <p:nvSpPr>
            <p:cNvPr id="9" name="모서리가 둥근 직사각형 73">
              <a:extLst>
                <a:ext uri="{FF2B5EF4-FFF2-40B4-BE49-F238E27FC236}">
                  <a16:creationId xmlns:a16="http://schemas.microsoft.com/office/drawing/2014/main" id="{C3333FD1-4AB1-4718-9DB1-3C14168ADD64}"/>
                </a:ext>
              </a:extLst>
            </p:cNvPr>
            <p:cNvSpPr/>
            <p:nvPr/>
          </p:nvSpPr>
          <p:spPr bwMode="auto">
            <a:xfrm>
              <a:off x="277813" y="1227139"/>
              <a:ext cx="2733675" cy="3554665"/>
            </a:xfrm>
            <a:prstGeom prst="roundRect">
              <a:avLst>
                <a:gd name="adj" fmla="val 8594"/>
              </a:avLst>
            </a:prstGeom>
            <a:solidFill>
              <a:srgbClr val="BEBEBE"/>
            </a:solidFill>
            <a:ln w="38100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74">
              <a:extLst>
                <a:ext uri="{FF2B5EF4-FFF2-40B4-BE49-F238E27FC236}">
                  <a16:creationId xmlns:a16="http://schemas.microsoft.com/office/drawing/2014/main" id="{8652B54F-02AC-4637-8A98-E901EF2EF3DA}"/>
                </a:ext>
              </a:extLst>
            </p:cNvPr>
            <p:cNvSpPr/>
            <p:nvPr/>
          </p:nvSpPr>
          <p:spPr bwMode="auto">
            <a:xfrm>
              <a:off x="373063" y="1335089"/>
              <a:ext cx="2559050" cy="1414815"/>
            </a:xfrm>
            <a:prstGeom prst="roundRect">
              <a:avLst>
                <a:gd name="adj" fmla="val 59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5DD8E060-77A6-4C19-BAB8-1BC1E28D7EF4}"/>
              </a:ext>
            </a:extLst>
          </p:cNvPr>
          <p:cNvGrpSpPr/>
          <p:nvPr/>
        </p:nvGrpSpPr>
        <p:grpSpPr>
          <a:xfrm>
            <a:off x="3028515" y="908720"/>
            <a:ext cx="3077187" cy="3728551"/>
            <a:chOff x="430213" y="1379538"/>
            <a:chExt cx="2733675" cy="3554666"/>
          </a:xfrm>
        </p:grpSpPr>
        <p:sp>
          <p:nvSpPr>
            <p:cNvPr id="11" name="모서리가 둥근 직사각형 73">
              <a:extLst>
                <a:ext uri="{FF2B5EF4-FFF2-40B4-BE49-F238E27FC236}">
                  <a16:creationId xmlns:a16="http://schemas.microsoft.com/office/drawing/2014/main" id="{3A0BB9A7-6F62-451B-B293-2F1C78C7E6E6}"/>
                </a:ext>
              </a:extLst>
            </p:cNvPr>
            <p:cNvSpPr/>
            <p:nvPr/>
          </p:nvSpPr>
          <p:spPr bwMode="auto">
            <a:xfrm>
              <a:off x="430213" y="1379538"/>
              <a:ext cx="2733675" cy="3554666"/>
            </a:xfrm>
            <a:prstGeom prst="roundRect">
              <a:avLst>
                <a:gd name="adj" fmla="val 8594"/>
              </a:avLst>
            </a:prstGeom>
            <a:solidFill>
              <a:srgbClr val="BEBEBE"/>
            </a:solidFill>
            <a:ln w="38100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모서리가 둥근 직사각형 74">
              <a:extLst>
                <a:ext uri="{FF2B5EF4-FFF2-40B4-BE49-F238E27FC236}">
                  <a16:creationId xmlns:a16="http://schemas.microsoft.com/office/drawing/2014/main" id="{63C33F18-2CF8-4E64-B3DD-BE24D33D31D3}"/>
                </a:ext>
              </a:extLst>
            </p:cNvPr>
            <p:cNvSpPr/>
            <p:nvPr/>
          </p:nvSpPr>
          <p:spPr bwMode="auto">
            <a:xfrm>
              <a:off x="525463" y="1487489"/>
              <a:ext cx="2559050" cy="1414815"/>
            </a:xfrm>
            <a:prstGeom prst="roundRect">
              <a:avLst>
                <a:gd name="adj" fmla="val 59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5F1D3ABA-0EC5-4009-B19E-0D4829ED970C}"/>
              </a:ext>
            </a:extLst>
          </p:cNvPr>
          <p:cNvGrpSpPr/>
          <p:nvPr/>
        </p:nvGrpSpPr>
        <p:grpSpPr>
          <a:xfrm>
            <a:off x="6105702" y="908720"/>
            <a:ext cx="2858786" cy="3728551"/>
            <a:chOff x="4872794" y="2160588"/>
            <a:chExt cx="2733675" cy="3554666"/>
          </a:xfrm>
        </p:grpSpPr>
        <p:sp>
          <p:nvSpPr>
            <p:cNvPr id="13" name="모서리가 둥근 직사각형 73">
              <a:extLst>
                <a:ext uri="{FF2B5EF4-FFF2-40B4-BE49-F238E27FC236}">
                  <a16:creationId xmlns:a16="http://schemas.microsoft.com/office/drawing/2014/main" id="{9CE37D51-D57F-4DC1-B501-0EF6C7B15597}"/>
                </a:ext>
              </a:extLst>
            </p:cNvPr>
            <p:cNvSpPr/>
            <p:nvPr/>
          </p:nvSpPr>
          <p:spPr bwMode="auto">
            <a:xfrm>
              <a:off x="4872794" y="2160588"/>
              <a:ext cx="2733675" cy="3554666"/>
            </a:xfrm>
            <a:prstGeom prst="roundRect">
              <a:avLst>
                <a:gd name="adj" fmla="val 8594"/>
              </a:avLst>
            </a:prstGeom>
            <a:solidFill>
              <a:srgbClr val="BEBEBE"/>
            </a:solidFill>
            <a:ln w="38100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모서리가 둥근 직사각형 74">
              <a:extLst>
                <a:ext uri="{FF2B5EF4-FFF2-40B4-BE49-F238E27FC236}">
                  <a16:creationId xmlns:a16="http://schemas.microsoft.com/office/drawing/2014/main" id="{A69ED364-80A3-4D94-A089-4D5EED4E7FDA}"/>
                </a:ext>
              </a:extLst>
            </p:cNvPr>
            <p:cNvSpPr/>
            <p:nvPr/>
          </p:nvSpPr>
          <p:spPr bwMode="auto">
            <a:xfrm>
              <a:off x="4968044" y="2268539"/>
              <a:ext cx="2559050" cy="1414815"/>
            </a:xfrm>
            <a:prstGeom prst="roundRect">
              <a:avLst>
                <a:gd name="adj" fmla="val 59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D71A621C-036D-42B5-A212-41E21071B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7" y="1194481"/>
            <a:ext cx="2652385" cy="11242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F6E90BD-0789-481A-AA86-92E4D1FD9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983" y="1016732"/>
            <a:ext cx="2484823" cy="13762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6B1272-DF7B-4FD4-846E-A26D9C878FA1}"/>
              </a:ext>
            </a:extLst>
          </p:cNvPr>
          <p:cNvSpPr txBox="1"/>
          <p:nvPr/>
        </p:nvSpPr>
        <p:spPr>
          <a:xfrm>
            <a:off x="857070" y="2528925"/>
            <a:ext cx="2022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&lt; a-Si : H </a:t>
            </a:r>
            <a:r>
              <a:rPr lang="ko-K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TFT &gt;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03347F-3912-4B3A-8634-28EF517423B5}"/>
              </a:ext>
            </a:extLst>
          </p:cNvPr>
          <p:cNvSpPr txBox="1"/>
          <p:nvPr/>
        </p:nvSpPr>
        <p:spPr>
          <a:xfrm>
            <a:off x="3734896" y="2534048"/>
            <a:ext cx="1718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>
                <a:latin typeface="Arial" panose="020B0604020202020204" pitchFamily="34" charset="0"/>
                <a:cs typeface="Arial" panose="020B0604020202020204" pitchFamily="34" charset="0"/>
              </a:rPr>
              <a:t>&lt; Oxide</a:t>
            </a:r>
            <a:r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>
                <a:latin typeface="Arial" panose="020B0604020202020204" pitchFamily="34" charset="0"/>
                <a:cs typeface="Arial" panose="020B0604020202020204" pitchFamily="34" charset="0"/>
              </a:rPr>
              <a:t>TFT &gt;</a:t>
            </a:r>
            <a:endParaRPr lang="ko-KR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C90061-6F42-4736-B74E-4B41C2CDD7FF}"/>
              </a:ext>
            </a:extLst>
          </p:cNvPr>
          <p:cNvSpPr txBox="1"/>
          <p:nvPr/>
        </p:nvSpPr>
        <p:spPr>
          <a:xfrm>
            <a:off x="6840252" y="2540279"/>
            <a:ext cx="1532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&lt; LTPS TFT &gt;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모서리가 둥근 직사각형 52">
            <a:extLst>
              <a:ext uri="{FF2B5EF4-FFF2-40B4-BE49-F238E27FC236}">
                <a16:creationId xmlns:a16="http://schemas.microsoft.com/office/drawing/2014/main" id="{BFBBAB5B-2889-4835-9BAD-448D1AF215B0}"/>
              </a:ext>
            </a:extLst>
          </p:cNvPr>
          <p:cNvSpPr/>
          <p:nvPr/>
        </p:nvSpPr>
        <p:spPr bwMode="auto">
          <a:xfrm>
            <a:off x="111309" y="4804812"/>
            <a:ext cx="8929624" cy="1386438"/>
          </a:xfrm>
          <a:prstGeom prst="roundRect">
            <a:avLst>
              <a:gd name="adj" fmla="val 14597"/>
            </a:avLst>
          </a:prstGeom>
          <a:noFill/>
          <a:ln w="38100">
            <a:solidFill>
              <a:srgbClr val="CB494C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kumimoji="0"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2EE17C-E5BD-49FC-8105-097BF4B83677}"/>
              </a:ext>
            </a:extLst>
          </p:cNvPr>
          <p:cNvSpPr txBox="1"/>
          <p:nvPr/>
        </p:nvSpPr>
        <p:spPr>
          <a:xfrm>
            <a:off x="268484" y="4841865"/>
            <a:ext cx="858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Most of the layers are deposited by vacuum plasma process such as </a:t>
            </a:r>
            <a:r>
              <a:rPr kumimoji="0" lang="en-US" altLang="ko-KR" sz="1600" dirty="0">
                <a:solidFill>
                  <a:srgbClr val="3B6F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PECVD</a:t>
            </a:r>
            <a:r>
              <a:rPr kumimoji="0"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kumimoji="0" lang="en-US" altLang="ko-KR" sz="1600" dirty="0">
                <a:solidFill>
                  <a:srgbClr val="3B6F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ko-KR" sz="1600" smtClean="0">
                <a:solidFill>
                  <a:srgbClr val="3B6F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puttering</a:t>
            </a:r>
            <a:r>
              <a:rPr kumimoji="0"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In the oxide TFT of the top gate structure, the oxide semiconductor is deteriorated by plasma ion bombardment.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The one way to avoid plasma ion damage is </a:t>
            </a:r>
            <a:r>
              <a:rPr kumimoji="0" lang="en-US" altLang="ko-KR" sz="1600" dirty="0">
                <a:solidFill>
                  <a:srgbClr val="3B6F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process</a:t>
            </a:r>
            <a:r>
              <a:rPr kumimoji="0"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sz="1600" dirty="0"/>
          </a:p>
        </p:txBody>
      </p:sp>
      <p:pic>
        <p:nvPicPr>
          <p:cNvPr id="117" name="그림 116">
            <a:extLst>
              <a:ext uri="{FF2B5EF4-FFF2-40B4-BE49-F238E27FC236}">
                <a16:creationId xmlns:a16="http://schemas.microsoft.com/office/drawing/2014/main" id="{6674DDEE-ADE7-4575-B710-531440C38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44" y="1283924"/>
            <a:ext cx="2433392" cy="1082113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5225238D-0D40-4FE8-ACE9-9DCE1CBDC22C}"/>
              </a:ext>
            </a:extLst>
          </p:cNvPr>
          <p:cNvSpPr txBox="1"/>
          <p:nvPr/>
        </p:nvSpPr>
        <p:spPr>
          <a:xfrm>
            <a:off x="3059832" y="2887776"/>
            <a:ext cx="2987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Wingdings" panose="05000000000000000000" pitchFamily="2" charset="2"/>
              <a:buChar char="§"/>
              <a:defRPr kumimoj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sz="1500" dirty="0"/>
              <a:t>Compatible with existing process lines</a:t>
            </a:r>
          </a:p>
          <a:p>
            <a:r>
              <a:rPr lang="en-US" altLang="ko-KR" sz="1500" dirty="0"/>
              <a:t>Higher mobility than a-Si : H TFT</a:t>
            </a:r>
          </a:p>
          <a:p>
            <a:r>
              <a:rPr lang="en-US" altLang="ko-KR" sz="1500" dirty="0"/>
              <a:t>Transparent element (high aperture ratio)</a:t>
            </a:r>
            <a:endParaRPr lang="ko-KR" altLang="en-US" sz="15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FA2755B-963A-425C-89DD-065AFB8A70D7}"/>
              </a:ext>
            </a:extLst>
          </p:cNvPr>
          <p:cNvSpPr txBox="1"/>
          <p:nvPr/>
        </p:nvSpPr>
        <p:spPr>
          <a:xfrm>
            <a:off x="6163616" y="2887776"/>
            <a:ext cx="2742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Wingdings" panose="05000000000000000000" pitchFamily="2" charset="2"/>
              <a:buChar char="§"/>
              <a:defRPr kumimoj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sz="1500" dirty="0" smtClean="0"/>
              <a:t>Higher </a:t>
            </a:r>
            <a:r>
              <a:rPr lang="en-US" altLang="ko-KR" sz="1500" dirty="0"/>
              <a:t>mobility than Oxide TFT, a-Si : H TFT</a:t>
            </a:r>
          </a:p>
          <a:p>
            <a:r>
              <a:rPr lang="en-US" altLang="ko-KR" sz="1500" dirty="0"/>
              <a:t>Excellent reliability and TFT characteristics</a:t>
            </a:r>
            <a:endParaRPr lang="ko-KR" altLang="en-US" sz="15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CB7F247-0373-40C6-8A97-22FC7C6482C9}"/>
              </a:ext>
            </a:extLst>
          </p:cNvPr>
          <p:cNvSpPr txBox="1"/>
          <p:nvPr/>
        </p:nvSpPr>
        <p:spPr>
          <a:xfrm>
            <a:off x="189885" y="2887776"/>
            <a:ext cx="27429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Wingdings" panose="05000000000000000000" pitchFamily="2" charset="2"/>
              <a:buChar char="§"/>
              <a:defRPr kumimoj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sz="1500" dirty="0" smtClean="0"/>
              <a:t>Lower </a:t>
            </a:r>
            <a:r>
              <a:rPr lang="en-US" altLang="ko-KR" sz="1500" dirty="0"/>
              <a:t>cost than LTPS TFT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7045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0112"/>
            <a:ext cx="1495425" cy="847725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EF91FAD0-DCB7-4047-A40B-B8D8ADEDD209}"/>
              </a:ext>
            </a:extLst>
          </p:cNvPr>
          <p:cNvSpPr/>
          <p:nvPr/>
        </p:nvSpPr>
        <p:spPr>
          <a:xfrm>
            <a:off x="0" y="620713"/>
            <a:ext cx="817245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2F60992-9BD0-489C-B6C2-40D7051A8E0B}"/>
              </a:ext>
            </a:extLst>
          </p:cNvPr>
          <p:cNvGrpSpPr/>
          <p:nvPr/>
        </p:nvGrpSpPr>
        <p:grpSpPr>
          <a:xfrm>
            <a:off x="183251" y="3009723"/>
            <a:ext cx="4284476" cy="3324966"/>
            <a:chOff x="187326" y="864039"/>
            <a:chExt cx="3744416" cy="3432916"/>
          </a:xfrm>
        </p:grpSpPr>
        <p:sp>
          <p:nvSpPr>
            <p:cNvPr id="74" name="모서리가 둥근 직사각형 73">
              <a:extLst>
                <a:ext uri="{FF2B5EF4-FFF2-40B4-BE49-F238E27FC236}">
                  <a16:creationId xmlns:a16="http://schemas.microsoft.com/office/drawing/2014/main" id="{1BA98629-3C93-498E-A7F4-9240186BDE0B}"/>
                </a:ext>
              </a:extLst>
            </p:cNvPr>
            <p:cNvSpPr/>
            <p:nvPr/>
          </p:nvSpPr>
          <p:spPr bwMode="auto">
            <a:xfrm>
              <a:off x="187326" y="864039"/>
              <a:ext cx="3744416" cy="3432916"/>
            </a:xfrm>
            <a:prstGeom prst="roundRect">
              <a:avLst>
                <a:gd name="adj" fmla="val 8594"/>
              </a:avLst>
            </a:prstGeom>
            <a:solidFill>
              <a:srgbClr val="BEBEBE"/>
            </a:solidFill>
            <a:ln w="38100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모서리가 둥근 직사각형 74">
              <a:extLst>
                <a:ext uri="{FF2B5EF4-FFF2-40B4-BE49-F238E27FC236}">
                  <a16:creationId xmlns:a16="http://schemas.microsoft.com/office/drawing/2014/main" id="{3A7AC310-917E-4E99-901D-8EB109F2581B}"/>
                </a:ext>
              </a:extLst>
            </p:cNvPr>
            <p:cNvSpPr/>
            <p:nvPr/>
          </p:nvSpPr>
          <p:spPr bwMode="auto">
            <a:xfrm>
              <a:off x="282576" y="971986"/>
              <a:ext cx="3534541" cy="2891364"/>
            </a:xfrm>
            <a:prstGeom prst="roundRect">
              <a:avLst>
                <a:gd name="adj" fmla="val 59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7414" name="Picture 3" descr="C:\Users\user\Desktop\logo_01.jpg">
            <a:extLst>
              <a:ext uri="{FF2B5EF4-FFF2-40B4-BE49-F238E27FC236}">
                <a16:creationId xmlns:a16="http://schemas.microsoft.com/office/drawing/2014/main" id="{859DB087-B755-4019-9BE0-F6228A551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t="32585" r="64917" b="55080"/>
          <a:stretch>
            <a:fillRect/>
          </a:stretch>
        </p:blipFill>
        <p:spPr bwMode="auto">
          <a:xfrm>
            <a:off x="8299450" y="-38100"/>
            <a:ext cx="8588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제목 95">
            <a:extLst>
              <a:ext uri="{FF2B5EF4-FFF2-40B4-BE49-F238E27FC236}">
                <a16:creationId xmlns:a16="http://schemas.microsoft.com/office/drawing/2014/main" id="{B20DCEED-0922-4CB1-B566-743EA37F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" y="31750"/>
            <a:ext cx="8229600" cy="7635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/>
              <a:t>1.3 Solution Process</a:t>
            </a:r>
          </a:p>
        </p:txBody>
      </p:sp>
      <p:sp>
        <p:nvSpPr>
          <p:cNvPr id="17417" name="슬라이드 번호 개체 틀 1">
            <a:extLst>
              <a:ext uri="{FF2B5EF4-FFF2-40B4-BE49-F238E27FC236}">
                <a16:creationId xmlns:a16="http://schemas.microsoft.com/office/drawing/2014/main" id="{30D416B7-C79C-4965-BAF5-BCF6AC306F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545719-169F-410D-8918-E3F9FE989FEC}" type="slidenum">
              <a:rPr lang="ko-K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ko-KR" altLang="en-US" sz="1200">
              <a:solidFill>
                <a:srgbClr val="898989"/>
              </a:solidFill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3E9B197-CBD1-4C35-90D7-4BE2F71C8C58}"/>
              </a:ext>
            </a:extLst>
          </p:cNvPr>
          <p:cNvGrpSpPr/>
          <p:nvPr/>
        </p:nvGrpSpPr>
        <p:grpSpPr>
          <a:xfrm>
            <a:off x="4601376" y="3009723"/>
            <a:ext cx="4284345" cy="3324966"/>
            <a:chOff x="187326" y="864039"/>
            <a:chExt cx="3492388" cy="3432916"/>
          </a:xfrm>
        </p:grpSpPr>
        <p:sp>
          <p:nvSpPr>
            <p:cNvPr id="32" name="모서리가 둥근 직사각형 73">
              <a:extLst>
                <a:ext uri="{FF2B5EF4-FFF2-40B4-BE49-F238E27FC236}">
                  <a16:creationId xmlns:a16="http://schemas.microsoft.com/office/drawing/2014/main" id="{824B1D5D-6835-4E8A-878C-374490CC8681}"/>
                </a:ext>
              </a:extLst>
            </p:cNvPr>
            <p:cNvSpPr/>
            <p:nvPr/>
          </p:nvSpPr>
          <p:spPr bwMode="auto">
            <a:xfrm>
              <a:off x="187326" y="864039"/>
              <a:ext cx="3492388" cy="3432916"/>
            </a:xfrm>
            <a:prstGeom prst="roundRect">
              <a:avLst>
                <a:gd name="adj" fmla="val 8594"/>
              </a:avLst>
            </a:prstGeom>
            <a:solidFill>
              <a:srgbClr val="BEBEBE"/>
            </a:solidFill>
            <a:ln w="38100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모서리가 둥근 직사각형 74">
              <a:extLst>
                <a:ext uri="{FF2B5EF4-FFF2-40B4-BE49-F238E27FC236}">
                  <a16:creationId xmlns:a16="http://schemas.microsoft.com/office/drawing/2014/main" id="{3758AFB9-096B-4FF9-ACE0-342D8FF9C77E}"/>
                </a:ext>
              </a:extLst>
            </p:cNvPr>
            <p:cNvSpPr/>
            <p:nvPr/>
          </p:nvSpPr>
          <p:spPr bwMode="auto">
            <a:xfrm>
              <a:off x="282576" y="971989"/>
              <a:ext cx="3289126" cy="2891362"/>
            </a:xfrm>
            <a:prstGeom prst="roundRect">
              <a:avLst>
                <a:gd name="adj" fmla="val 59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70069FF8-537F-40A9-A252-0185AC222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132253"/>
              </p:ext>
            </p:extLst>
          </p:nvPr>
        </p:nvGraphicFramePr>
        <p:xfrm>
          <a:off x="292239" y="884124"/>
          <a:ext cx="8544305" cy="203681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6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3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6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893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Vacuum process</a:t>
                      </a:r>
                      <a:endParaRPr lang="en-US" altLang="ko-KR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  <a:r>
                        <a:rPr lang="en-US" altLang="ko-KR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process</a:t>
                      </a:r>
                      <a:endParaRPr lang="en-US" altLang="ko-KR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</a:t>
                      </a:r>
                      <a:endParaRPr lang="ko-KR" altLang="en-US" sz="16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film uniformity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process reproducibility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baseline="0">
                          <a:solidFill>
                            <a:srgbClr val="3B6F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process costs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baseline="0">
                          <a:solidFill>
                            <a:srgbClr val="3B6F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 process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>
                          <a:solidFill>
                            <a:srgbClr val="3B6F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to multi layer</a:t>
                      </a:r>
                      <a:endParaRPr lang="ko-KR" altLang="en-US" sz="1600">
                        <a:solidFill>
                          <a:srgbClr val="3B6FB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Disadvantages</a:t>
                      </a:r>
                      <a:endParaRPr lang="ko-KR" altLang="en-US" sz="16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>
                          <a:solidFill>
                            <a:srgbClr val="3B6F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initial equipment cost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>
                          <a:solidFill>
                            <a:srgbClr val="3B6F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material consumption rate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>
                          <a:solidFill>
                            <a:srgbClr val="3B6F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 process</a:t>
                      </a:r>
                      <a:endParaRPr lang="ko-KR" altLang="en-US" sz="1600" dirty="0">
                        <a:solidFill>
                          <a:srgbClr val="3B6FB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film uniformity in large area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reproducibility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B4F6BE62-156A-4A5D-8C85-0B24877213EB}"/>
              </a:ext>
            </a:extLst>
          </p:cNvPr>
          <p:cNvSpPr txBox="1"/>
          <p:nvPr/>
        </p:nvSpPr>
        <p:spPr>
          <a:xfrm>
            <a:off x="5825146" y="5953547"/>
            <a:ext cx="1821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&lt; Planarization &gt;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0E99EE-4862-4387-AED5-C08A34B1759B}"/>
              </a:ext>
            </a:extLst>
          </p:cNvPr>
          <p:cNvSpPr txBox="1"/>
          <p:nvPr/>
        </p:nvSpPr>
        <p:spPr>
          <a:xfrm>
            <a:off x="1454175" y="5950847"/>
            <a:ext cx="1720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kumimoji="0"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Ion damage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1FCF80CF-EB8B-4592-9BA5-E6204A4792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7" y="3016603"/>
            <a:ext cx="3699702" cy="284972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F48B2E22-4107-413E-B19D-4BFE28ED63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526"/>
          <a:stretch/>
        </p:blipFill>
        <p:spPr>
          <a:xfrm>
            <a:off x="5148064" y="3190992"/>
            <a:ext cx="3428676" cy="26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0112"/>
            <a:ext cx="1495425" cy="847725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1D78E16A-8E7F-40E0-924A-F0658F146691}"/>
              </a:ext>
            </a:extLst>
          </p:cNvPr>
          <p:cNvSpPr/>
          <p:nvPr/>
        </p:nvSpPr>
        <p:spPr>
          <a:xfrm>
            <a:off x="0" y="642144"/>
            <a:ext cx="817245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10" name="제목 109">
            <a:extLst>
              <a:ext uri="{FF2B5EF4-FFF2-40B4-BE49-F238E27FC236}">
                <a16:creationId xmlns:a16="http://schemas.microsoft.com/office/drawing/2014/main" id="{F83FA250-709A-4D9B-B0BF-43ED23A5F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" y="31750"/>
            <a:ext cx="8229600" cy="7635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1.4 Spin On Glass (SOG)</a:t>
            </a:r>
          </a:p>
        </p:txBody>
      </p:sp>
      <p:sp>
        <p:nvSpPr>
          <p:cNvPr id="99" name="오른쪽 화살표 98">
            <a:extLst>
              <a:ext uri="{FF2B5EF4-FFF2-40B4-BE49-F238E27FC236}">
                <a16:creationId xmlns:a16="http://schemas.microsoft.com/office/drawing/2014/main" id="{12056CBA-FAC1-419A-9458-AB137C1B77FB}"/>
              </a:ext>
            </a:extLst>
          </p:cNvPr>
          <p:cNvSpPr/>
          <p:nvPr/>
        </p:nvSpPr>
        <p:spPr>
          <a:xfrm>
            <a:off x="4339893" y="1789667"/>
            <a:ext cx="385762" cy="533400"/>
          </a:xfrm>
          <a:prstGeom prst="rightArrow">
            <a:avLst>
              <a:gd name="adj1" fmla="val 50000"/>
              <a:gd name="adj2" fmla="val 6393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9468" name="TextBox 100">
            <a:extLst>
              <a:ext uri="{FF2B5EF4-FFF2-40B4-BE49-F238E27FC236}">
                <a16:creationId xmlns:a16="http://schemas.microsoft.com/office/drawing/2014/main" id="{A90CB4AE-E7B7-4B47-A386-ADC7CA2CC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326" y="3155516"/>
            <a:ext cx="29054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CB494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Proposed structure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CB494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of oxide TFT with SOG</a:t>
            </a:r>
            <a:endParaRPr kumimoji="0" lang="ko-KR" altLang="en-US" sz="1600" b="1">
              <a:solidFill>
                <a:srgbClr val="CB494C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471" name="TextBox 105">
            <a:extLst>
              <a:ext uri="{FF2B5EF4-FFF2-40B4-BE49-F238E27FC236}">
                <a16:creationId xmlns:a16="http://schemas.microsoft.com/office/drawing/2014/main" id="{752FEF62-DDB6-414B-99A6-F3B77A2D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69" y="4190390"/>
            <a:ext cx="3904817" cy="16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ko-KR" sz="1600" smtClean="0">
                <a:latin typeface="Arial" panose="020B0604020202020204" pitchFamily="34" charset="0"/>
                <a:cs typeface="Arial" panose="020B0604020202020204" pitchFamily="34" charset="0"/>
              </a:rPr>
              <a:t>The SOG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solution forms a silicate polymer with Si-O structure and forms 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ko-KR" sz="1600" smtClean="0">
                <a:latin typeface="Arial" panose="020B0604020202020204" pitchFamily="34" charset="0"/>
                <a:cs typeface="Arial" panose="020B0604020202020204" pitchFamily="34" charset="0"/>
              </a:rPr>
              <a:t>thin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film by heat treatment in the range of 400 ℃ ~ 900 ℃.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600" smtClean="0">
                <a:latin typeface="Arial" panose="020B0604020202020204" pitchFamily="34" charset="0"/>
                <a:cs typeface="Arial" panose="020B0604020202020204" pitchFamily="34" charset="0"/>
              </a:rPr>
              <a:t>It is planarization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material widely used for semiconductor passivation.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75" name="Picture 3" descr="C:\Users\user\Desktop\logo_01.jpg">
            <a:extLst>
              <a:ext uri="{FF2B5EF4-FFF2-40B4-BE49-F238E27FC236}">
                <a16:creationId xmlns:a16="http://schemas.microsoft.com/office/drawing/2014/main" id="{A9979052-C6C3-4BFE-8A67-0FD1E84C6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t="32585" r="64917" b="55080"/>
          <a:stretch>
            <a:fillRect/>
          </a:stretch>
        </p:blipFill>
        <p:spPr bwMode="auto">
          <a:xfrm>
            <a:off x="8299450" y="-38100"/>
            <a:ext cx="8588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7" name="슬라이드 번호 개체 틀 1">
            <a:extLst>
              <a:ext uri="{FF2B5EF4-FFF2-40B4-BE49-F238E27FC236}">
                <a16:creationId xmlns:a16="http://schemas.microsoft.com/office/drawing/2014/main" id="{713608B7-AF66-4E8A-BFC2-9A5C3938B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7285D2-31F8-414F-9C0A-71608ED9FA62}" type="slidenum">
              <a:rPr lang="ko-K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ko-KR" altLang="en-US" sz="1200">
              <a:solidFill>
                <a:srgbClr val="898989"/>
              </a:solidFill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AA9C19D1-1954-40E6-83A9-2EB75FE32229}"/>
              </a:ext>
            </a:extLst>
          </p:cNvPr>
          <p:cNvSpPr/>
          <p:nvPr/>
        </p:nvSpPr>
        <p:spPr>
          <a:xfrm>
            <a:off x="564968" y="851260"/>
            <a:ext cx="3237023" cy="2287081"/>
          </a:xfrm>
          <a:prstGeom prst="ellipse">
            <a:avLst/>
          </a:prstGeom>
          <a:solidFill>
            <a:schemeClr val="bg1"/>
          </a:solidFill>
          <a:ln w="63500">
            <a:solidFill>
              <a:srgbClr val="539DDB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9472" name="그림 21">
            <a:extLst>
              <a:ext uri="{FF2B5EF4-FFF2-40B4-BE49-F238E27FC236}">
                <a16:creationId xmlns:a16="http://schemas.microsoft.com/office/drawing/2014/main" id="{40B8C889-B25C-4357-8191-15D7469C1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t="5634" r="14352" b="20985"/>
          <a:stretch>
            <a:fillRect/>
          </a:stretch>
        </p:blipFill>
        <p:spPr bwMode="auto">
          <a:xfrm>
            <a:off x="1079612" y="1186888"/>
            <a:ext cx="2186672" cy="163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Box 99">
            <a:extLst>
              <a:ext uri="{FF2B5EF4-FFF2-40B4-BE49-F238E27FC236}">
                <a16:creationId xmlns:a16="http://schemas.microsoft.com/office/drawing/2014/main" id="{7BAF6535-9D4C-4703-957E-4DD68248F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47" y="3278907"/>
            <a:ext cx="3172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 dirty="0">
                <a:solidFill>
                  <a:srgbClr val="539DD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Methyl siloxane based SOG</a:t>
            </a:r>
            <a:endParaRPr kumimoji="0" lang="ko-KR" altLang="en-US" sz="1600" b="1" dirty="0">
              <a:solidFill>
                <a:srgbClr val="539DD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5" name="타원 94">
            <a:extLst>
              <a:ext uri="{FF2B5EF4-FFF2-40B4-BE49-F238E27FC236}">
                <a16:creationId xmlns:a16="http://schemas.microsoft.com/office/drawing/2014/main" id="{4E53763F-8939-4414-85BA-54312ABFEC49}"/>
              </a:ext>
            </a:extLst>
          </p:cNvPr>
          <p:cNvSpPr/>
          <p:nvPr/>
        </p:nvSpPr>
        <p:spPr>
          <a:xfrm>
            <a:off x="5263558" y="812444"/>
            <a:ext cx="3237023" cy="2325898"/>
          </a:xfrm>
          <a:prstGeom prst="ellipse">
            <a:avLst/>
          </a:prstGeom>
          <a:solidFill>
            <a:schemeClr val="bg1"/>
          </a:solidFill>
          <a:ln w="63500">
            <a:solidFill>
              <a:srgbClr val="CB494C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98D1CA1D-484B-4554-913C-80D73CC7A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837" y="1262643"/>
            <a:ext cx="3486464" cy="1464314"/>
          </a:xfrm>
          <a:prstGeom prst="rect">
            <a:avLst/>
          </a:prstGeom>
        </p:spPr>
      </p:pic>
      <p:sp>
        <p:nvSpPr>
          <p:cNvPr id="32" name="모서리가 둥근 직사각형 52">
            <a:extLst>
              <a:ext uri="{FF2B5EF4-FFF2-40B4-BE49-F238E27FC236}">
                <a16:creationId xmlns:a16="http://schemas.microsoft.com/office/drawing/2014/main" id="{BEA52554-9B37-46B8-A7A0-16A575BF69EF}"/>
              </a:ext>
            </a:extLst>
          </p:cNvPr>
          <p:cNvSpPr/>
          <p:nvPr/>
        </p:nvSpPr>
        <p:spPr bwMode="auto">
          <a:xfrm>
            <a:off x="119602" y="3792396"/>
            <a:ext cx="4127753" cy="2563954"/>
          </a:xfrm>
          <a:prstGeom prst="roundRect">
            <a:avLst>
              <a:gd name="adj" fmla="val 14597"/>
            </a:avLst>
          </a:prstGeom>
          <a:noFill/>
          <a:ln w="38100">
            <a:solidFill>
              <a:srgbClr val="539DDB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kumimoji="0"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05">
            <a:extLst>
              <a:ext uri="{FF2B5EF4-FFF2-40B4-BE49-F238E27FC236}">
                <a16:creationId xmlns:a16="http://schemas.microsoft.com/office/drawing/2014/main" id="{0EE128B9-3119-480D-A315-8BE2D9D60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715" y="4004713"/>
            <a:ext cx="4189769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We developed and evaluated the device by applying SOG for 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1600" u="sng" smtClean="0">
                <a:latin typeface="Arial" panose="020B0604020202020204" pitchFamily="34" charset="0"/>
                <a:cs typeface="Arial" panose="020B0604020202020204" pitchFamily="34" charset="0"/>
              </a:rPr>
              <a:t>buffer layer, </a:t>
            </a:r>
            <a:r>
              <a:rPr lang="en-US" altLang="ko-KR" sz="1600" u="sng" dirty="0">
                <a:latin typeface="Arial" panose="020B0604020202020204" pitchFamily="34" charset="0"/>
                <a:cs typeface="Arial" panose="020B0604020202020204" pitchFamily="34" charset="0"/>
              </a:rPr>
              <a:t>gate insulator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ko-KR" sz="1600" u="sng" dirty="0">
                <a:latin typeface="Arial" panose="020B0604020202020204" pitchFamily="34" charset="0"/>
                <a:cs typeface="Arial" panose="020B0604020202020204" pitchFamily="34" charset="0"/>
              </a:rPr>
              <a:t>dielectric inter-layers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to TFT.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SOG is excellent for planarization and allows multiple coatings to smooth the surface.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SOG was diluted for better performance.</a:t>
            </a:r>
          </a:p>
        </p:txBody>
      </p:sp>
      <p:sp>
        <p:nvSpPr>
          <p:cNvPr id="19" name="모서리가 둥근 직사각형 52">
            <a:extLst>
              <a:ext uri="{FF2B5EF4-FFF2-40B4-BE49-F238E27FC236}">
                <a16:creationId xmlns:a16="http://schemas.microsoft.com/office/drawing/2014/main" id="{82DA3750-A43D-4CBC-878E-689D0DF5D1AF}"/>
              </a:ext>
            </a:extLst>
          </p:cNvPr>
          <p:cNvSpPr/>
          <p:nvPr/>
        </p:nvSpPr>
        <p:spPr bwMode="auto">
          <a:xfrm>
            <a:off x="4686469" y="3792397"/>
            <a:ext cx="4248861" cy="2563953"/>
          </a:xfrm>
          <a:prstGeom prst="roundRect">
            <a:avLst>
              <a:gd name="adj" fmla="val 14597"/>
            </a:avLst>
          </a:prstGeom>
          <a:noFill/>
          <a:ln w="38100">
            <a:solidFill>
              <a:srgbClr val="CB494C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kumimoji="0"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0112"/>
            <a:ext cx="1495425" cy="847725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EF91FAD0-DCB7-4047-A40B-B8D8ADEDD209}"/>
              </a:ext>
            </a:extLst>
          </p:cNvPr>
          <p:cNvSpPr/>
          <p:nvPr/>
        </p:nvSpPr>
        <p:spPr>
          <a:xfrm>
            <a:off x="0" y="620713"/>
            <a:ext cx="817245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6" name="제목 95">
            <a:extLst>
              <a:ext uri="{FF2B5EF4-FFF2-40B4-BE49-F238E27FC236}">
                <a16:creationId xmlns:a16="http://schemas.microsoft.com/office/drawing/2014/main" id="{B20DCEED-0922-4CB1-B566-743EA37F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" y="31750"/>
            <a:ext cx="8229600" cy="7635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2.1 SOG Dilution</a:t>
            </a:r>
          </a:p>
        </p:txBody>
      </p:sp>
      <p:sp>
        <p:nvSpPr>
          <p:cNvPr id="74" name="모서리가 둥근 직사각형 73">
            <a:extLst>
              <a:ext uri="{FF2B5EF4-FFF2-40B4-BE49-F238E27FC236}">
                <a16:creationId xmlns:a16="http://schemas.microsoft.com/office/drawing/2014/main" id="{1BA98629-3C93-498E-A7F4-9240186BDE0B}"/>
              </a:ext>
            </a:extLst>
          </p:cNvPr>
          <p:cNvSpPr/>
          <p:nvPr/>
        </p:nvSpPr>
        <p:spPr>
          <a:xfrm>
            <a:off x="277813" y="908050"/>
            <a:ext cx="2733675" cy="3082925"/>
          </a:xfrm>
          <a:prstGeom prst="roundRect">
            <a:avLst>
              <a:gd name="adj" fmla="val 8594"/>
            </a:avLst>
          </a:prstGeom>
          <a:solidFill>
            <a:srgbClr val="BEBEBE"/>
          </a:solidFill>
          <a:ln w="38100">
            <a:solidFill>
              <a:schemeClr val="bg1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5" name="모서리가 둥근 직사각형 74">
            <a:extLst>
              <a:ext uri="{FF2B5EF4-FFF2-40B4-BE49-F238E27FC236}">
                <a16:creationId xmlns:a16="http://schemas.microsoft.com/office/drawing/2014/main" id="{3A7AC310-917E-4E99-901D-8EB109F2581B}"/>
              </a:ext>
            </a:extLst>
          </p:cNvPr>
          <p:cNvSpPr/>
          <p:nvPr/>
        </p:nvSpPr>
        <p:spPr>
          <a:xfrm>
            <a:off x="373063" y="1016000"/>
            <a:ext cx="2559050" cy="2917825"/>
          </a:xfrm>
          <a:prstGeom prst="roundRect">
            <a:avLst>
              <a:gd name="adj" fmla="val 59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7" name="모서리가 둥근 직사각형 76">
            <a:extLst>
              <a:ext uri="{FF2B5EF4-FFF2-40B4-BE49-F238E27FC236}">
                <a16:creationId xmlns:a16="http://schemas.microsoft.com/office/drawing/2014/main" id="{B1F5FE4C-FC2D-4A7F-BF14-4B03F71CFD86}"/>
              </a:ext>
            </a:extLst>
          </p:cNvPr>
          <p:cNvSpPr/>
          <p:nvPr/>
        </p:nvSpPr>
        <p:spPr>
          <a:xfrm>
            <a:off x="3168650" y="908050"/>
            <a:ext cx="2735263" cy="3082925"/>
          </a:xfrm>
          <a:prstGeom prst="roundRect">
            <a:avLst>
              <a:gd name="adj" fmla="val 8594"/>
            </a:avLst>
          </a:prstGeom>
          <a:solidFill>
            <a:srgbClr val="BEBEBE"/>
          </a:solidFill>
          <a:ln w="38100">
            <a:solidFill>
              <a:schemeClr val="bg1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8" name="모서리가 둥근 직사각형 77">
            <a:extLst>
              <a:ext uri="{FF2B5EF4-FFF2-40B4-BE49-F238E27FC236}">
                <a16:creationId xmlns:a16="http://schemas.microsoft.com/office/drawing/2014/main" id="{20F103F6-2463-4A36-9504-A70D4530AAAD}"/>
              </a:ext>
            </a:extLst>
          </p:cNvPr>
          <p:cNvSpPr/>
          <p:nvPr/>
        </p:nvSpPr>
        <p:spPr>
          <a:xfrm>
            <a:off x="3263900" y="1016000"/>
            <a:ext cx="2559050" cy="2917825"/>
          </a:xfrm>
          <a:prstGeom prst="roundRect">
            <a:avLst>
              <a:gd name="adj" fmla="val 59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9" name="모서리가 둥근 직사각형 78">
            <a:extLst>
              <a:ext uri="{FF2B5EF4-FFF2-40B4-BE49-F238E27FC236}">
                <a16:creationId xmlns:a16="http://schemas.microsoft.com/office/drawing/2014/main" id="{06E54549-EF3F-47F1-815C-C8C930E0C182}"/>
              </a:ext>
            </a:extLst>
          </p:cNvPr>
          <p:cNvSpPr/>
          <p:nvPr/>
        </p:nvSpPr>
        <p:spPr>
          <a:xfrm>
            <a:off x="6034088" y="908050"/>
            <a:ext cx="2733675" cy="3082925"/>
          </a:xfrm>
          <a:prstGeom prst="roundRect">
            <a:avLst>
              <a:gd name="adj" fmla="val 8594"/>
            </a:avLst>
          </a:prstGeom>
          <a:solidFill>
            <a:srgbClr val="BEBEBE"/>
          </a:solidFill>
          <a:ln w="38100">
            <a:solidFill>
              <a:schemeClr val="bg1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80" name="모서리가 둥근 직사각형 79">
            <a:extLst>
              <a:ext uri="{FF2B5EF4-FFF2-40B4-BE49-F238E27FC236}">
                <a16:creationId xmlns:a16="http://schemas.microsoft.com/office/drawing/2014/main" id="{57A009B6-8825-4BFC-B93C-F2DFDB02C905}"/>
              </a:ext>
            </a:extLst>
          </p:cNvPr>
          <p:cNvSpPr/>
          <p:nvPr/>
        </p:nvSpPr>
        <p:spPr>
          <a:xfrm>
            <a:off x="6129338" y="1016000"/>
            <a:ext cx="2557462" cy="2917825"/>
          </a:xfrm>
          <a:prstGeom prst="roundRect">
            <a:avLst>
              <a:gd name="adj" fmla="val 59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23563" name="TextBox 81">
            <a:extLst>
              <a:ext uri="{FF2B5EF4-FFF2-40B4-BE49-F238E27FC236}">
                <a16:creationId xmlns:a16="http://schemas.microsoft.com/office/drawing/2014/main" id="{7DF885A0-0B0E-4FFF-996D-F9F997885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3484047"/>
            <a:ext cx="234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solidFill>
                  <a:srgbClr val="7F7F7F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SOG Dilution</a:t>
            </a:r>
          </a:p>
        </p:txBody>
      </p:sp>
      <p:sp>
        <p:nvSpPr>
          <p:cNvPr id="23564" name="TextBox 84">
            <a:extLst>
              <a:ext uri="{FF2B5EF4-FFF2-40B4-BE49-F238E27FC236}">
                <a16:creationId xmlns:a16="http://schemas.microsoft.com/office/drawing/2014/main" id="{FB6850F5-E538-4465-B3C0-41481EC72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5208588"/>
            <a:ext cx="33210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chemeClr val="bg1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Easly &amp; Quickly process</a:t>
            </a:r>
          </a:p>
        </p:txBody>
      </p:sp>
      <p:sp>
        <p:nvSpPr>
          <p:cNvPr id="23565" name="TextBox 85">
            <a:extLst>
              <a:ext uri="{FF2B5EF4-FFF2-40B4-BE49-F238E27FC236}">
                <a16:creationId xmlns:a16="http://schemas.microsoft.com/office/drawing/2014/main" id="{00E1085C-9AC8-4B5F-8114-8E289E3FB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5788025"/>
            <a:ext cx="33210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chemeClr val="bg1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Planarization</a:t>
            </a:r>
          </a:p>
        </p:txBody>
      </p:sp>
      <p:grpSp>
        <p:nvGrpSpPr>
          <p:cNvPr id="23567" name="그룹 26">
            <a:extLst>
              <a:ext uri="{FF2B5EF4-FFF2-40B4-BE49-F238E27FC236}">
                <a16:creationId xmlns:a16="http://schemas.microsoft.com/office/drawing/2014/main" id="{DCE45988-BDC1-46AC-8F9D-FA8FACE278C5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1422400"/>
            <a:ext cx="2971800" cy="1795463"/>
            <a:chOff x="193706" y="2239847"/>
            <a:chExt cx="2972679" cy="1795461"/>
          </a:xfrm>
        </p:grpSpPr>
        <p:grpSp>
          <p:nvGrpSpPr>
            <p:cNvPr id="23659" name="그룹 48">
              <a:extLst>
                <a:ext uri="{FF2B5EF4-FFF2-40B4-BE49-F238E27FC236}">
                  <a16:creationId xmlns:a16="http://schemas.microsoft.com/office/drawing/2014/main" id="{5306EB32-BFF2-4CB6-8EA2-F5F792173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706" y="2239847"/>
              <a:ext cx="2679669" cy="1795461"/>
              <a:chOff x="474995" y="3001602"/>
              <a:chExt cx="2680492" cy="1795550"/>
            </a:xfrm>
          </p:grpSpPr>
          <p:grpSp>
            <p:nvGrpSpPr>
              <p:cNvPr id="23661" name="그룹 49">
                <a:extLst>
                  <a:ext uri="{FF2B5EF4-FFF2-40B4-BE49-F238E27FC236}">
                    <a16:creationId xmlns:a16="http://schemas.microsoft.com/office/drawing/2014/main" id="{6A5508E0-13AD-47D1-9FBC-F27F121552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95" y="3001602"/>
                <a:ext cx="2680492" cy="1795550"/>
                <a:chOff x="799031" y="3430176"/>
                <a:chExt cx="2680492" cy="1795550"/>
              </a:xfrm>
            </p:grpSpPr>
            <p:sp>
              <p:nvSpPr>
                <p:cNvPr id="33" name="원통 39">
                  <a:extLst>
                    <a:ext uri="{FF2B5EF4-FFF2-40B4-BE49-F238E27FC236}">
                      <a16:creationId xmlns:a16="http://schemas.microsoft.com/office/drawing/2014/main" id="{92B0239D-101E-405F-8FE4-E4D74D9A92AA}"/>
                    </a:ext>
                  </a:extLst>
                </p:cNvPr>
                <p:cNvSpPr/>
                <p:nvPr/>
              </p:nvSpPr>
              <p:spPr>
                <a:xfrm rot="2965943">
                  <a:off x="1070816" y="3339475"/>
                  <a:ext cx="576291" cy="757695"/>
                </a:xfrm>
                <a:prstGeom prst="can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254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>
                    <a:solidFill>
                      <a:sysClr val="window" lastClr="FFFFFF"/>
                    </a:solidFill>
                    <a:latin typeface="08서울남산체 B" panose="02020603020101020101" pitchFamily="18" charset="-127"/>
                    <a:ea typeface="08서울남산체 B" panose="02020603020101020101" pitchFamily="18" charset="-127"/>
                  </a:endParaRPr>
                </a:p>
              </p:txBody>
            </p:sp>
            <p:sp>
              <p:nvSpPr>
                <p:cNvPr id="34" name="원통 40">
                  <a:extLst>
                    <a:ext uri="{FF2B5EF4-FFF2-40B4-BE49-F238E27FC236}">
                      <a16:creationId xmlns:a16="http://schemas.microsoft.com/office/drawing/2014/main" id="{AABC631F-D575-40EC-9866-2ED077C2F1AB}"/>
                    </a:ext>
                  </a:extLst>
                </p:cNvPr>
                <p:cNvSpPr/>
                <p:nvPr/>
              </p:nvSpPr>
              <p:spPr>
                <a:xfrm rot="18857510">
                  <a:off x="2811766" y="3344236"/>
                  <a:ext cx="574703" cy="759282"/>
                </a:xfrm>
                <a:prstGeom prst="can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54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08서울남산체 B" panose="02020603020101020101" pitchFamily="18" charset="-127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666" name="그룹 54">
                  <a:extLst>
                    <a:ext uri="{FF2B5EF4-FFF2-40B4-BE49-F238E27FC236}">
                      <a16:creationId xmlns:a16="http://schemas.microsoft.com/office/drawing/2014/main" id="{0B3027B9-36F2-495F-96FB-4681FC0EA8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61366" y="3933056"/>
                  <a:ext cx="979908" cy="1292670"/>
                  <a:chOff x="1762527" y="4293096"/>
                  <a:chExt cx="979908" cy="1292670"/>
                </a:xfrm>
              </p:grpSpPr>
              <p:sp>
                <p:nvSpPr>
                  <p:cNvPr id="37" name="원통 44">
                    <a:extLst>
                      <a:ext uri="{FF2B5EF4-FFF2-40B4-BE49-F238E27FC236}">
                        <a16:creationId xmlns:a16="http://schemas.microsoft.com/office/drawing/2014/main" id="{EFEBB0A5-A5D3-4E18-8FEC-F21ADF580D74}"/>
                      </a:ext>
                    </a:extLst>
                  </p:cNvPr>
                  <p:cNvSpPr/>
                  <p:nvPr/>
                </p:nvSpPr>
                <p:spPr>
                  <a:xfrm>
                    <a:off x="1764386" y="4293478"/>
                    <a:ext cx="965781" cy="1292288"/>
                  </a:xfrm>
                  <a:prstGeom prst="can">
                    <a:avLst>
                      <a:gd name="adj" fmla="val 41307"/>
                    </a:avLst>
                  </a:prstGeom>
                  <a:solidFill>
                    <a:sysClr val="window" lastClr="FFFFFF">
                      <a:lumMod val="95000"/>
                    </a:sysClr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kern="0">
                      <a:solidFill>
                        <a:sysClr val="window" lastClr="FFFFFF"/>
                      </a:solidFill>
                      <a:latin typeface="08서울남산체 B" panose="02020603020101020101" pitchFamily="18" charset="-127"/>
                      <a:ea typeface="08서울남산체 B" panose="02020603020101020101" pitchFamily="18" charset="-127"/>
                    </a:endParaRPr>
                  </a:p>
                </p:txBody>
              </p:sp>
              <p:sp>
                <p:nvSpPr>
                  <p:cNvPr id="38" name="원통 45">
                    <a:extLst>
                      <a:ext uri="{FF2B5EF4-FFF2-40B4-BE49-F238E27FC236}">
                        <a16:creationId xmlns:a16="http://schemas.microsoft.com/office/drawing/2014/main" id="{413216D4-D14D-44D5-A934-9A50658B078E}"/>
                      </a:ext>
                    </a:extLst>
                  </p:cNvPr>
                  <p:cNvSpPr/>
                  <p:nvPr/>
                </p:nvSpPr>
                <p:spPr>
                  <a:xfrm>
                    <a:off x="1762797" y="4869768"/>
                    <a:ext cx="965781" cy="715998"/>
                  </a:xfrm>
                  <a:prstGeom prst="can">
                    <a:avLst>
                      <a:gd name="adj" fmla="val 41307"/>
                    </a:avLst>
                  </a:prstGeom>
                  <a:solidFill>
                    <a:srgbClr val="1F497D">
                      <a:lumMod val="40000"/>
                      <a:lumOff val="60000"/>
                    </a:srgbClr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kern="0">
                      <a:solidFill>
                        <a:sysClr val="window" lastClr="FFFFFF"/>
                      </a:solidFill>
                      <a:latin typeface="08서울남산체 B" panose="02020603020101020101" pitchFamily="18" charset="-127"/>
                      <a:ea typeface="08서울남산체 B" panose="02020603020101020101" pitchFamily="18" charset="-127"/>
                    </a:endParaRPr>
                  </a:p>
                </p:txBody>
              </p:sp>
            </p:grpSp>
            <p:sp>
              <p:nvSpPr>
                <p:cNvPr id="23667" name="TextBox 56">
                  <a:extLst>
                    <a:ext uri="{FF2B5EF4-FFF2-40B4-BE49-F238E27FC236}">
                      <a16:creationId xmlns:a16="http://schemas.microsoft.com/office/drawing/2014/main" id="{58CE35F2-F098-4F83-8D4B-F3470AF196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9031" y="3592842"/>
                  <a:ext cx="955767" cy="369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latinLnBrk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defRPr>
                  </a:lvl9pPr>
                </a:lstStyle>
                <a:p>
                  <a:pPr algn="ctr" eaLnBrk="1" latinLnBrk="0" hangingPunct="1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ko-KR" sz="1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08서울남산체 B" pitchFamily="18" charset="-127"/>
                      <a:cs typeface="Arial" panose="020B0604020202020204" pitchFamily="34" charset="0"/>
                    </a:rPr>
                    <a:t>SOG</a:t>
                  </a:r>
                  <a:endParaRPr kumimoji="0" lang="ko-KR" altLang="en-US" sz="1800" b="1" baseline="-25000">
                    <a:solidFill>
                      <a:srgbClr val="000000"/>
                    </a:solidFill>
                    <a:latin typeface="Arial" panose="020B0604020202020204" pitchFamily="34" charset="0"/>
                    <a:ea typeface="08서울남산체 B" pitchFamily="18" charset="-127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자유형 37">
                <a:extLst>
                  <a:ext uri="{FF2B5EF4-FFF2-40B4-BE49-F238E27FC236}">
                    <a16:creationId xmlns:a16="http://schemas.microsoft.com/office/drawing/2014/main" id="{C80007FD-0486-463F-8E84-272BB5C64A56}"/>
                  </a:ext>
                </a:extLst>
              </p:cNvPr>
              <p:cNvSpPr/>
              <p:nvPr/>
            </p:nvSpPr>
            <p:spPr>
              <a:xfrm>
                <a:off x="1281931" y="3128608"/>
                <a:ext cx="571845" cy="1122417"/>
              </a:xfrm>
              <a:custGeom>
                <a:avLst/>
                <a:gdLst>
                  <a:gd name="connsiteX0" fmla="*/ 287456 w 574326"/>
                  <a:gd name="connsiteY0" fmla="*/ 251012 h 1122525"/>
                  <a:gd name="connsiteX1" fmla="*/ 314350 w 574326"/>
                  <a:gd name="connsiteY1" fmla="*/ 295836 h 1122525"/>
                  <a:gd name="connsiteX2" fmla="*/ 341244 w 574326"/>
                  <a:gd name="connsiteY2" fmla="*/ 331694 h 1122525"/>
                  <a:gd name="connsiteX3" fmla="*/ 359173 w 574326"/>
                  <a:gd name="connsiteY3" fmla="*/ 403412 h 1122525"/>
                  <a:gd name="connsiteX4" fmla="*/ 386067 w 574326"/>
                  <a:gd name="connsiteY4" fmla="*/ 385483 h 1122525"/>
                  <a:gd name="connsiteX5" fmla="*/ 421926 w 574326"/>
                  <a:gd name="connsiteY5" fmla="*/ 349624 h 1122525"/>
                  <a:gd name="connsiteX6" fmla="*/ 439856 w 574326"/>
                  <a:gd name="connsiteY6" fmla="*/ 331694 h 1122525"/>
                  <a:gd name="connsiteX7" fmla="*/ 439856 w 574326"/>
                  <a:gd name="connsiteY7" fmla="*/ 394447 h 1122525"/>
                  <a:gd name="connsiteX8" fmla="*/ 430891 w 574326"/>
                  <a:gd name="connsiteY8" fmla="*/ 448236 h 1122525"/>
                  <a:gd name="connsiteX9" fmla="*/ 421926 w 574326"/>
                  <a:gd name="connsiteY9" fmla="*/ 475130 h 1122525"/>
                  <a:gd name="connsiteX10" fmla="*/ 412961 w 574326"/>
                  <a:gd name="connsiteY10" fmla="*/ 510989 h 1122525"/>
                  <a:gd name="connsiteX11" fmla="*/ 403997 w 574326"/>
                  <a:gd name="connsiteY11" fmla="*/ 537883 h 1122525"/>
                  <a:gd name="connsiteX12" fmla="*/ 377103 w 574326"/>
                  <a:gd name="connsiteY12" fmla="*/ 609600 h 1122525"/>
                  <a:gd name="connsiteX13" fmla="*/ 386067 w 574326"/>
                  <a:gd name="connsiteY13" fmla="*/ 582706 h 1122525"/>
                  <a:gd name="connsiteX14" fmla="*/ 403997 w 574326"/>
                  <a:gd name="connsiteY14" fmla="*/ 564777 h 1122525"/>
                  <a:gd name="connsiteX15" fmla="*/ 493644 w 574326"/>
                  <a:gd name="connsiteY15" fmla="*/ 510989 h 1122525"/>
                  <a:gd name="connsiteX16" fmla="*/ 511573 w 574326"/>
                  <a:gd name="connsiteY16" fmla="*/ 493059 h 1122525"/>
                  <a:gd name="connsiteX17" fmla="*/ 529503 w 574326"/>
                  <a:gd name="connsiteY17" fmla="*/ 510989 h 1122525"/>
                  <a:gd name="connsiteX18" fmla="*/ 511573 w 574326"/>
                  <a:gd name="connsiteY18" fmla="*/ 537883 h 1122525"/>
                  <a:gd name="connsiteX19" fmla="*/ 475714 w 574326"/>
                  <a:gd name="connsiteY19" fmla="*/ 591671 h 1122525"/>
                  <a:gd name="connsiteX20" fmla="*/ 457785 w 574326"/>
                  <a:gd name="connsiteY20" fmla="*/ 636494 h 1122525"/>
                  <a:gd name="connsiteX21" fmla="*/ 439856 w 574326"/>
                  <a:gd name="connsiteY21" fmla="*/ 663389 h 1122525"/>
                  <a:gd name="connsiteX22" fmla="*/ 412961 w 574326"/>
                  <a:gd name="connsiteY22" fmla="*/ 717177 h 1122525"/>
                  <a:gd name="connsiteX23" fmla="*/ 403997 w 574326"/>
                  <a:gd name="connsiteY23" fmla="*/ 753036 h 1122525"/>
                  <a:gd name="connsiteX24" fmla="*/ 412961 w 574326"/>
                  <a:gd name="connsiteY24" fmla="*/ 726142 h 1122525"/>
                  <a:gd name="connsiteX25" fmla="*/ 430891 w 574326"/>
                  <a:gd name="connsiteY25" fmla="*/ 708212 h 1122525"/>
                  <a:gd name="connsiteX26" fmla="*/ 493644 w 574326"/>
                  <a:gd name="connsiteY26" fmla="*/ 627530 h 1122525"/>
                  <a:gd name="connsiteX27" fmla="*/ 538467 w 574326"/>
                  <a:gd name="connsiteY27" fmla="*/ 582706 h 1122525"/>
                  <a:gd name="connsiteX28" fmla="*/ 547432 w 574326"/>
                  <a:gd name="connsiteY28" fmla="*/ 555812 h 1122525"/>
                  <a:gd name="connsiteX29" fmla="*/ 511573 w 574326"/>
                  <a:gd name="connsiteY29" fmla="*/ 573742 h 1122525"/>
                  <a:gd name="connsiteX30" fmla="*/ 457785 w 574326"/>
                  <a:gd name="connsiteY30" fmla="*/ 591671 h 1122525"/>
                  <a:gd name="connsiteX31" fmla="*/ 430891 w 574326"/>
                  <a:gd name="connsiteY31" fmla="*/ 600636 h 1122525"/>
                  <a:gd name="connsiteX32" fmla="*/ 412961 w 574326"/>
                  <a:gd name="connsiteY32" fmla="*/ 627530 h 1122525"/>
                  <a:gd name="connsiteX33" fmla="*/ 403997 w 574326"/>
                  <a:gd name="connsiteY33" fmla="*/ 654424 h 1122525"/>
                  <a:gd name="connsiteX34" fmla="*/ 421926 w 574326"/>
                  <a:gd name="connsiteY34" fmla="*/ 484094 h 1122525"/>
                  <a:gd name="connsiteX35" fmla="*/ 439856 w 574326"/>
                  <a:gd name="connsiteY35" fmla="*/ 439271 h 1122525"/>
                  <a:gd name="connsiteX36" fmla="*/ 448820 w 574326"/>
                  <a:gd name="connsiteY36" fmla="*/ 403412 h 1122525"/>
                  <a:gd name="connsiteX37" fmla="*/ 439856 w 574326"/>
                  <a:gd name="connsiteY37" fmla="*/ 528918 h 1122525"/>
                  <a:gd name="connsiteX38" fmla="*/ 430891 w 574326"/>
                  <a:gd name="connsiteY38" fmla="*/ 609600 h 1122525"/>
                  <a:gd name="connsiteX39" fmla="*/ 421926 w 574326"/>
                  <a:gd name="connsiteY39" fmla="*/ 645459 h 1122525"/>
                  <a:gd name="connsiteX40" fmla="*/ 439856 w 574326"/>
                  <a:gd name="connsiteY40" fmla="*/ 582706 h 1122525"/>
                  <a:gd name="connsiteX41" fmla="*/ 448820 w 574326"/>
                  <a:gd name="connsiteY41" fmla="*/ 555812 h 1122525"/>
                  <a:gd name="connsiteX42" fmla="*/ 466750 w 574326"/>
                  <a:gd name="connsiteY42" fmla="*/ 519953 h 1122525"/>
                  <a:gd name="connsiteX43" fmla="*/ 484679 w 574326"/>
                  <a:gd name="connsiteY43" fmla="*/ 493059 h 1122525"/>
                  <a:gd name="connsiteX44" fmla="*/ 511573 w 574326"/>
                  <a:gd name="connsiteY44" fmla="*/ 412377 h 1122525"/>
                  <a:gd name="connsiteX45" fmla="*/ 520538 w 574326"/>
                  <a:gd name="connsiteY45" fmla="*/ 385483 h 1122525"/>
                  <a:gd name="connsiteX46" fmla="*/ 511573 w 574326"/>
                  <a:gd name="connsiteY46" fmla="*/ 681318 h 1122525"/>
                  <a:gd name="connsiteX47" fmla="*/ 502608 w 574326"/>
                  <a:gd name="connsiteY47" fmla="*/ 708212 h 1122525"/>
                  <a:gd name="connsiteX48" fmla="*/ 484679 w 574326"/>
                  <a:gd name="connsiteY48" fmla="*/ 726142 h 1122525"/>
                  <a:gd name="connsiteX49" fmla="*/ 475714 w 574326"/>
                  <a:gd name="connsiteY49" fmla="*/ 762000 h 1122525"/>
                  <a:gd name="connsiteX50" fmla="*/ 466750 w 574326"/>
                  <a:gd name="connsiteY50" fmla="*/ 806824 h 1122525"/>
                  <a:gd name="connsiteX51" fmla="*/ 448820 w 574326"/>
                  <a:gd name="connsiteY51" fmla="*/ 860612 h 1122525"/>
                  <a:gd name="connsiteX52" fmla="*/ 421926 w 574326"/>
                  <a:gd name="connsiteY52" fmla="*/ 708212 h 1122525"/>
                  <a:gd name="connsiteX53" fmla="*/ 403997 w 574326"/>
                  <a:gd name="connsiteY53" fmla="*/ 753036 h 1122525"/>
                  <a:gd name="connsiteX54" fmla="*/ 386067 w 574326"/>
                  <a:gd name="connsiteY54" fmla="*/ 779930 h 1122525"/>
                  <a:gd name="connsiteX55" fmla="*/ 368138 w 574326"/>
                  <a:gd name="connsiteY55" fmla="*/ 905436 h 1122525"/>
                  <a:gd name="connsiteX56" fmla="*/ 350208 w 574326"/>
                  <a:gd name="connsiteY56" fmla="*/ 932330 h 1122525"/>
                  <a:gd name="connsiteX57" fmla="*/ 368138 w 574326"/>
                  <a:gd name="connsiteY57" fmla="*/ 968189 h 1122525"/>
                  <a:gd name="connsiteX58" fmla="*/ 395032 w 574326"/>
                  <a:gd name="connsiteY58" fmla="*/ 950259 h 1122525"/>
                  <a:gd name="connsiteX59" fmla="*/ 421926 w 574326"/>
                  <a:gd name="connsiteY59" fmla="*/ 923365 h 1122525"/>
                  <a:gd name="connsiteX60" fmla="*/ 484679 w 574326"/>
                  <a:gd name="connsiteY60" fmla="*/ 869577 h 1122525"/>
                  <a:gd name="connsiteX61" fmla="*/ 511573 w 574326"/>
                  <a:gd name="connsiteY61" fmla="*/ 833718 h 1122525"/>
                  <a:gd name="connsiteX62" fmla="*/ 547432 w 574326"/>
                  <a:gd name="connsiteY62" fmla="*/ 797859 h 1122525"/>
                  <a:gd name="connsiteX63" fmla="*/ 574326 w 574326"/>
                  <a:gd name="connsiteY63" fmla="*/ 770965 h 1122525"/>
                  <a:gd name="connsiteX64" fmla="*/ 538467 w 574326"/>
                  <a:gd name="connsiteY64" fmla="*/ 833718 h 1122525"/>
                  <a:gd name="connsiteX65" fmla="*/ 511573 w 574326"/>
                  <a:gd name="connsiteY65" fmla="*/ 851647 h 1122525"/>
                  <a:gd name="connsiteX66" fmla="*/ 475714 w 574326"/>
                  <a:gd name="connsiteY66" fmla="*/ 914400 h 1122525"/>
                  <a:gd name="connsiteX67" fmla="*/ 439856 w 574326"/>
                  <a:gd name="connsiteY67" fmla="*/ 959224 h 1122525"/>
                  <a:gd name="connsiteX68" fmla="*/ 395032 w 574326"/>
                  <a:gd name="connsiteY68" fmla="*/ 1021977 h 1122525"/>
                  <a:gd name="connsiteX69" fmla="*/ 386067 w 574326"/>
                  <a:gd name="connsiteY69" fmla="*/ 1048871 h 1122525"/>
                  <a:gd name="connsiteX70" fmla="*/ 448820 w 574326"/>
                  <a:gd name="connsiteY70" fmla="*/ 1030942 h 1122525"/>
                  <a:gd name="connsiteX71" fmla="*/ 493644 w 574326"/>
                  <a:gd name="connsiteY71" fmla="*/ 1004047 h 1122525"/>
                  <a:gd name="connsiteX72" fmla="*/ 520538 w 574326"/>
                  <a:gd name="connsiteY72" fmla="*/ 995083 h 1122525"/>
                  <a:gd name="connsiteX73" fmla="*/ 520538 w 574326"/>
                  <a:gd name="connsiteY73" fmla="*/ 968189 h 1122525"/>
                  <a:gd name="connsiteX74" fmla="*/ 430891 w 574326"/>
                  <a:gd name="connsiteY74" fmla="*/ 1075765 h 1122525"/>
                  <a:gd name="connsiteX75" fmla="*/ 412961 w 574326"/>
                  <a:gd name="connsiteY75" fmla="*/ 1093694 h 1122525"/>
                  <a:gd name="connsiteX76" fmla="*/ 403997 w 574326"/>
                  <a:gd name="connsiteY76" fmla="*/ 1120589 h 1122525"/>
                  <a:gd name="connsiteX77" fmla="*/ 386067 w 574326"/>
                  <a:gd name="connsiteY77" fmla="*/ 860612 h 1122525"/>
                  <a:gd name="connsiteX78" fmla="*/ 377103 w 574326"/>
                  <a:gd name="connsiteY78" fmla="*/ 744071 h 1122525"/>
                  <a:gd name="connsiteX79" fmla="*/ 359173 w 574326"/>
                  <a:gd name="connsiteY79" fmla="*/ 663389 h 1122525"/>
                  <a:gd name="connsiteX80" fmla="*/ 332279 w 574326"/>
                  <a:gd name="connsiteY80" fmla="*/ 466165 h 1122525"/>
                  <a:gd name="connsiteX81" fmla="*/ 314350 w 574326"/>
                  <a:gd name="connsiteY81" fmla="*/ 394447 h 1122525"/>
                  <a:gd name="connsiteX82" fmla="*/ 296420 w 574326"/>
                  <a:gd name="connsiteY82" fmla="*/ 376518 h 1122525"/>
                  <a:gd name="connsiteX83" fmla="*/ 269526 w 574326"/>
                  <a:gd name="connsiteY83" fmla="*/ 286871 h 1122525"/>
                  <a:gd name="connsiteX84" fmla="*/ 260561 w 574326"/>
                  <a:gd name="connsiteY84" fmla="*/ 259977 h 1122525"/>
                  <a:gd name="connsiteX85" fmla="*/ 242632 w 574326"/>
                  <a:gd name="connsiteY85" fmla="*/ 242047 h 1122525"/>
                  <a:gd name="connsiteX86" fmla="*/ 206773 w 574326"/>
                  <a:gd name="connsiteY86" fmla="*/ 188259 h 1122525"/>
                  <a:gd name="connsiteX87" fmla="*/ 188844 w 574326"/>
                  <a:gd name="connsiteY87" fmla="*/ 161365 h 1122525"/>
                  <a:gd name="connsiteX88" fmla="*/ 251597 w 574326"/>
                  <a:gd name="connsiteY88" fmla="*/ 188259 h 1122525"/>
                  <a:gd name="connsiteX89" fmla="*/ 296420 w 574326"/>
                  <a:gd name="connsiteY89" fmla="*/ 224118 h 1122525"/>
                  <a:gd name="connsiteX90" fmla="*/ 323314 w 574326"/>
                  <a:gd name="connsiteY90" fmla="*/ 233083 h 1122525"/>
                  <a:gd name="connsiteX91" fmla="*/ 377103 w 574326"/>
                  <a:gd name="connsiteY91" fmla="*/ 304800 h 1122525"/>
                  <a:gd name="connsiteX92" fmla="*/ 359173 w 574326"/>
                  <a:gd name="connsiteY92" fmla="*/ 277906 h 1122525"/>
                  <a:gd name="connsiteX93" fmla="*/ 305385 w 574326"/>
                  <a:gd name="connsiteY93" fmla="*/ 242047 h 1122525"/>
                  <a:gd name="connsiteX94" fmla="*/ 260561 w 574326"/>
                  <a:gd name="connsiteY94" fmla="*/ 197224 h 1122525"/>
                  <a:gd name="connsiteX95" fmla="*/ 242632 w 574326"/>
                  <a:gd name="connsiteY95" fmla="*/ 179294 h 1122525"/>
                  <a:gd name="connsiteX96" fmla="*/ 206773 w 574326"/>
                  <a:gd name="connsiteY96" fmla="*/ 152400 h 1122525"/>
                  <a:gd name="connsiteX97" fmla="*/ 179879 w 574326"/>
                  <a:gd name="connsiteY97" fmla="*/ 134471 h 1122525"/>
                  <a:gd name="connsiteX98" fmla="*/ 90232 w 574326"/>
                  <a:gd name="connsiteY98" fmla="*/ 62753 h 1122525"/>
                  <a:gd name="connsiteX99" fmla="*/ 27479 w 574326"/>
                  <a:gd name="connsiteY99" fmla="*/ 44824 h 1122525"/>
                  <a:gd name="connsiteX100" fmla="*/ 18514 w 574326"/>
                  <a:gd name="connsiteY100" fmla="*/ 71718 h 1122525"/>
                  <a:gd name="connsiteX101" fmla="*/ 585 w 574326"/>
                  <a:gd name="connsiteY101" fmla="*/ 44824 h 1122525"/>
                  <a:gd name="connsiteX102" fmla="*/ 9550 w 574326"/>
                  <a:gd name="connsiteY102" fmla="*/ 17930 h 1122525"/>
                  <a:gd name="connsiteX103" fmla="*/ 36444 w 574326"/>
                  <a:gd name="connsiteY103" fmla="*/ 44824 h 1122525"/>
                  <a:gd name="connsiteX104" fmla="*/ 81267 w 574326"/>
                  <a:gd name="connsiteY104" fmla="*/ 107577 h 1122525"/>
                  <a:gd name="connsiteX105" fmla="*/ 108161 w 574326"/>
                  <a:gd name="connsiteY105" fmla="*/ 62753 h 1122525"/>
                  <a:gd name="connsiteX106" fmla="*/ 126091 w 574326"/>
                  <a:gd name="connsiteY106" fmla="*/ 44824 h 1122525"/>
                  <a:gd name="connsiteX107" fmla="*/ 135056 w 574326"/>
                  <a:gd name="connsiteY107" fmla="*/ 8965 h 1122525"/>
                  <a:gd name="connsiteX108" fmla="*/ 108161 w 574326"/>
                  <a:gd name="connsiteY108" fmla="*/ 0 h 1122525"/>
                  <a:gd name="connsiteX109" fmla="*/ 63338 w 574326"/>
                  <a:gd name="connsiteY109" fmla="*/ 8965 h 112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574326" h="1122525">
                    <a:moveTo>
                      <a:pt x="287456" y="251012"/>
                    </a:moveTo>
                    <a:cubicBezTo>
                      <a:pt x="296421" y="265953"/>
                      <a:pt x="304685" y="281338"/>
                      <a:pt x="314350" y="295836"/>
                    </a:cubicBezTo>
                    <a:cubicBezTo>
                      <a:pt x="322638" y="308268"/>
                      <a:pt x="335498" y="317902"/>
                      <a:pt x="341244" y="331694"/>
                    </a:cubicBezTo>
                    <a:cubicBezTo>
                      <a:pt x="350722" y="354440"/>
                      <a:pt x="359173" y="403412"/>
                      <a:pt x="359173" y="403412"/>
                    </a:cubicBezTo>
                    <a:cubicBezTo>
                      <a:pt x="368138" y="397436"/>
                      <a:pt x="379336" y="393896"/>
                      <a:pt x="386067" y="385483"/>
                    </a:cubicBezTo>
                    <a:cubicBezTo>
                      <a:pt x="420840" y="342018"/>
                      <a:pt x="363248" y="369184"/>
                      <a:pt x="421926" y="349624"/>
                    </a:cubicBezTo>
                    <a:cubicBezTo>
                      <a:pt x="427903" y="343647"/>
                      <a:pt x="432823" y="327006"/>
                      <a:pt x="439856" y="331694"/>
                    </a:cubicBezTo>
                    <a:cubicBezTo>
                      <a:pt x="463242" y="347284"/>
                      <a:pt x="443413" y="378441"/>
                      <a:pt x="439856" y="394447"/>
                    </a:cubicBezTo>
                    <a:cubicBezTo>
                      <a:pt x="435913" y="412191"/>
                      <a:pt x="434834" y="430492"/>
                      <a:pt x="430891" y="448236"/>
                    </a:cubicBezTo>
                    <a:cubicBezTo>
                      <a:pt x="428841" y="457461"/>
                      <a:pt x="424522" y="466044"/>
                      <a:pt x="421926" y="475130"/>
                    </a:cubicBezTo>
                    <a:cubicBezTo>
                      <a:pt x="418541" y="486977"/>
                      <a:pt x="416346" y="499142"/>
                      <a:pt x="412961" y="510989"/>
                    </a:cubicBezTo>
                    <a:cubicBezTo>
                      <a:pt x="410365" y="520075"/>
                      <a:pt x="406289" y="528716"/>
                      <a:pt x="403997" y="537883"/>
                    </a:cubicBezTo>
                    <a:cubicBezTo>
                      <a:pt x="388489" y="599916"/>
                      <a:pt x="406616" y="565329"/>
                      <a:pt x="377103" y="609600"/>
                    </a:cubicBezTo>
                    <a:cubicBezTo>
                      <a:pt x="380091" y="600635"/>
                      <a:pt x="381205" y="590809"/>
                      <a:pt x="386067" y="582706"/>
                    </a:cubicBezTo>
                    <a:cubicBezTo>
                      <a:pt x="390416" y="575458"/>
                      <a:pt x="397235" y="569848"/>
                      <a:pt x="403997" y="564777"/>
                    </a:cubicBezTo>
                    <a:cubicBezTo>
                      <a:pt x="447273" y="532321"/>
                      <a:pt x="451927" y="531847"/>
                      <a:pt x="493644" y="510989"/>
                    </a:cubicBezTo>
                    <a:cubicBezTo>
                      <a:pt x="499620" y="505012"/>
                      <a:pt x="503121" y="493059"/>
                      <a:pt x="511573" y="493059"/>
                    </a:cubicBezTo>
                    <a:cubicBezTo>
                      <a:pt x="520025" y="493059"/>
                      <a:pt x="529503" y="502537"/>
                      <a:pt x="529503" y="510989"/>
                    </a:cubicBezTo>
                    <a:cubicBezTo>
                      <a:pt x="529503" y="521763"/>
                      <a:pt x="516919" y="528528"/>
                      <a:pt x="511573" y="537883"/>
                    </a:cubicBezTo>
                    <a:cubicBezTo>
                      <a:pt x="482627" y="588539"/>
                      <a:pt x="507671" y="559715"/>
                      <a:pt x="475714" y="591671"/>
                    </a:cubicBezTo>
                    <a:cubicBezTo>
                      <a:pt x="469738" y="606612"/>
                      <a:pt x="464981" y="622101"/>
                      <a:pt x="457785" y="636494"/>
                    </a:cubicBezTo>
                    <a:cubicBezTo>
                      <a:pt x="452967" y="646131"/>
                      <a:pt x="444674" y="653752"/>
                      <a:pt x="439856" y="663389"/>
                    </a:cubicBezTo>
                    <a:cubicBezTo>
                      <a:pt x="402748" y="737607"/>
                      <a:pt x="464337" y="640116"/>
                      <a:pt x="412961" y="717177"/>
                    </a:cubicBezTo>
                    <a:cubicBezTo>
                      <a:pt x="409973" y="729130"/>
                      <a:pt x="403997" y="740715"/>
                      <a:pt x="403997" y="753036"/>
                    </a:cubicBezTo>
                    <a:cubicBezTo>
                      <a:pt x="403997" y="762486"/>
                      <a:pt x="408099" y="734245"/>
                      <a:pt x="412961" y="726142"/>
                    </a:cubicBezTo>
                    <a:cubicBezTo>
                      <a:pt x="417310" y="718894"/>
                      <a:pt x="425539" y="714754"/>
                      <a:pt x="430891" y="708212"/>
                    </a:cubicBezTo>
                    <a:cubicBezTo>
                      <a:pt x="452466" y="681843"/>
                      <a:pt x="469552" y="651622"/>
                      <a:pt x="493644" y="627530"/>
                    </a:cubicBezTo>
                    <a:lnTo>
                      <a:pt x="538467" y="582706"/>
                    </a:lnTo>
                    <a:cubicBezTo>
                      <a:pt x="541455" y="573741"/>
                      <a:pt x="556397" y="558800"/>
                      <a:pt x="547432" y="555812"/>
                    </a:cubicBezTo>
                    <a:cubicBezTo>
                      <a:pt x="534754" y="551586"/>
                      <a:pt x="523981" y="568779"/>
                      <a:pt x="511573" y="573742"/>
                    </a:cubicBezTo>
                    <a:cubicBezTo>
                      <a:pt x="494026" y="580761"/>
                      <a:pt x="475714" y="585695"/>
                      <a:pt x="457785" y="591671"/>
                    </a:cubicBezTo>
                    <a:lnTo>
                      <a:pt x="430891" y="600636"/>
                    </a:lnTo>
                    <a:cubicBezTo>
                      <a:pt x="424914" y="609601"/>
                      <a:pt x="417779" y="617893"/>
                      <a:pt x="412961" y="627530"/>
                    </a:cubicBezTo>
                    <a:cubicBezTo>
                      <a:pt x="408735" y="635982"/>
                      <a:pt x="403997" y="663874"/>
                      <a:pt x="403997" y="654424"/>
                    </a:cubicBezTo>
                    <a:cubicBezTo>
                      <a:pt x="403997" y="645711"/>
                      <a:pt x="417002" y="505431"/>
                      <a:pt x="421926" y="484094"/>
                    </a:cubicBezTo>
                    <a:cubicBezTo>
                      <a:pt x="425545" y="468414"/>
                      <a:pt x="434767" y="454537"/>
                      <a:pt x="439856" y="439271"/>
                    </a:cubicBezTo>
                    <a:cubicBezTo>
                      <a:pt x="443752" y="427582"/>
                      <a:pt x="445832" y="415365"/>
                      <a:pt x="448820" y="403412"/>
                    </a:cubicBezTo>
                    <a:cubicBezTo>
                      <a:pt x="445832" y="445247"/>
                      <a:pt x="443489" y="487134"/>
                      <a:pt x="439856" y="528918"/>
                    </a:cubicBezTo>
                    <a:cubicBezTo>
                      <a:pt x="437512" y="555876"/>
                      <a:pt x="435006" y="582855"/>
                      <a:pt x="430891" y="609600"/>
                    </a:cubicBezTo>
                    <a:cubicBezTo>
                      <a:pt x="429017" y="621778"/>
                      <a:pt x="418030" y="657148"/>
                      <a:pt x="421926" y="645459"/>
                    </a:cubicBezTo>
                    <a:cubicBezTo>
                      <a:pt x="428806" y="624821"/>
                      <a:pt x="433605" y="603543"/>
                      <a:pt x="439856" y="582706"/>
                    </a:cubicBezTo>
                    <a:cubicBezTo>
                      <a:pt x="442571" y="573655"/>
                      <a:pt x="445098" y="564497"/>
                      <a:pt x="448820" y="555812"/>
                    </a:cubicBezTo>
                    <a:cubicBezTo>
                      <a:pt x="454084" y="543529"/>
                      <a:pt x="460120" y="531556"/>
                      <a:pt x="466750" y="519953"/>
                    </a:cubicBezTo>
                    <a:cubicBezTo>
                      <a:pt x="472095" y="510598"/>
                      <a:pt x="480535" y="503004"/>
                      <a:pt x="484679" y="493059"/>
                    </a:cubicBezTo>
                    <a:cubicBezTo>
                      <a:pt x="495582" y="466891"/>
                      <a:pt x="502608" y="439271"/>
                      <a:pt x="511573" y="412377"/>
                    </a:cubicBezTo>
                    <a:lnTo>
                      <a:pt x="520538" y="385483"/>
                    </a:lnTo>
                    <a:cubicBezTo>
                      <a:pt x="517550" y="484095"/>
                      <a:pt x="517046" y="582813"/>
                      <a:pt x="511573" y="681318"/>
                    </a:cubicBezTo>
                    <a:cubicBezTo>
                      <a:pt x="511049" y="690753"/>
                      <a:pt x="507470" y="700109"/>
                      <a:pt x="502608" y="708212"/>
                    </a:cubicBezTo>
                    <a:cubicBezTo>
                      <a:pt x="498260" y="715460"/>
                      <a:pt x="490655" y="720165"/>
                      <a:pt x="484679" y="726142"/>
                    </a:cubicBezTo>
                    <a:cubicBezTo>
                      <a:pt x="481691" y="738095"/>
                      <a:pt x="478387" y="749973"/>
                      <a:pt x="475714" y="762000"/>
                    </a:cubicBezTo>
                    <a:cubicBezTo>
                      <a:pt x="472409" y="776874"/>
                      <a:pt x="470759" y="792124"/>
                      <a:pt x="466750" y="806824"/>
                    </a:cubicBezTo>
                    <a:cubicBezTo>
                      <a:pt x="461777" y="825057"/>
                      <a:pt x="448820" y="860612"/>
                      <a:pt x="448820" y="860612"/>
                    </a:cubicBezTo>
                    <a:cubicBezTo>
                      <a:pt x="420454" y="775511"/>
                      <a:pt x="432602" y="825646"/>
                      <a:pt x="421926" y="708212"/>
                    </a:cubicBezTo>
                    <a:cubicBezTo>
                      <a:pt x="415950" y="723153"/>
                      <a:pt x="411194" y="738643"/>
                      <a:pt x="403997" y="753036"/>
                    </a:cubicBezTo>
                    <a:cubicBezTo>
                      <a:pt x="399179" y="762673"/>
                      <a:pt x="389850" y="769842"/>
                      <a:pt x="386067" y="779930"/>
                    </a:cubicBezTo>
                    <a:cubicBezTo>
                      <a:pt x="374291" y="811332"/>
                      <a:pt x="374355" y="880568"/>
                      <a:pt x="368138" y="905436"/>
                    </a:cubicBezTo>
                    <a:cubicBezTo>
                      <a:pt x="365525" y="915889"/>
                      <a:pt x="356185" y="923365"/>
                      <a:pt x="350208" y="932330"/>
                    </a:cubicBezTo>
                    <a:cubicBezTo>
                      <a:pt x="356185" y="944283"/>
                      <a:pt x="355730" y="963226"/>
                      <a:pt x="368138" y="968189"/>
                    </a:cubicBezTo>
                    <a:cubicBezTo>
                      <a:pt x="378142" y="972190"/>
                      <a:pt x="386755" y="957157"/>
                      <a:pt x="395032" y="950259"/>
                    </a:cubicBezTo>
                    <a:cubicBezTo>
                      <a:pt x="404771" y="942143"/>
                      <a:pt x="412186" y="931481"/>
                      <a:pt x="421926" y="923365"/>
                    </a:cubicBezTo>
                    <a:cubicBezTo>
                      <a:pt x="472150" y="881512"/>
                      <a:pt x="426665" y="935879"/>
                      <a:pt x="484679" y="869577"/>
                    </a:cubicBezTo>
                    <a:cubicBezTo>
                      <a:pt x="494518" y="858333"/>
                      <a:pt x="501734" y="844962"/>
                      <a:pt x="511573" y="833718"/>
                    </a:cubicBezTo>
                    <a:cubicBezTo>
                      <a:pt x="522704" y="820996"/>
                      <a:pt x="535479" y="809812"/>
                      <a:pt x="547432" y="797859"/>
                    </a:cubicBezTo>
                    <a:lnTo>
                      <a:pt x="574326" y="770965"/>
                    </a:lnTo>
                    <a:cubicBezTo>
                      <a:pt x="567293" y="785031"/>
                      <a:pt x="551140" y="821045"/>
                      <a:pt x="538467" y="833718"/>
                    </a:cubicBezTo>
                    <a:cubicBezTo>
                      <a:pt x="530848" y="841336"/>
                      <a:pt x="520538" y="845671"/>
                      <a:pt x="511573" y="851647"/>
                    </a:cubicBezTo>
                    <a:cubicBezTo>
                      <a:pt x="446544" y="938354"/>
                      <a:pt x="509937" y="845954"/>
                      <a:pt x="475714" y="914400"/>
                    </a:cubicBezTo>
                    <a:cubicBezTo>
                      <a:pt x="459092" y="947643"/>
                      <a:pt x="460700" y="934211"/>
                      <a:pt x="439856" y="959224"/>
                    </a:cubicBezTo>
                    <a:cubicBezTo>
                      <a:pt x="434777" y="965319"/>
                      <a:pt x="400856" y="1010329"/>
                      <a:pt x="395032" y="1021977"/>
                    </a:cubicBezTo>
                    <a:cubicBezTo>
                      <a:pt x="390806" y="1030429"/>
                      <a:pt x="376746" y="1047317"/>
                      <a:pt x="386067" y="1048871"/>
                    </a:cubicBezTo>
                    <a:cubicBezTo>
                      <a:pt x="407526" y="1052448"/>
                      <a:pt x="427902" y="1036918"/>
                      <a:pt x="448820" y="1030942"/>
                    </a:cubicBezTo>
                    <a:cubicBezTo>
                      <a:pt x="463761" y="1021977"/>
                      <a:pt x="478059" y="1011839"/>
                      <a:pt x="493644" y="1004047"/>
                    </a:cubicBezTo>
                    <a:cubicBezTo>
                      <a:pt x="502096" y="999821"/>
                      <a:pt x="512849" y="1000575"/>
                      <a:pt x="520538" y="995083"/>
                    </a:cubicBezTo>
                    <a:cubicBezTo>
                      <a:pt x="592539" y="943654"/>
                      <a:pt x="552803" y="960122"/>
                      <a:pt x="520538" y="968189"/>
                    </a:cubicBezTo>
                    <a:cubicBezTo>
                      <a:pt x="470616" y="1043072"/>
                      <a:pt x="499914" y="1006743"/>
                      <a:pt x="430891" y="1075765"/>
                    </a:cubicBezTo>
                    <a:lnTo>
                      <a:pt x="412961" y="1093694"/>
                    </a:lnTo>
                    <a:cubicBezTo>
                      <a:pt x="409973" y="1102659"/>
                      <a:pt x="405080" y="1129977"/>
                      <a:pt x="403997" y="1120589"/>
                    </a:cubicBezTo>
                    <a:cubicBezTo>
                      <a:pt x="394040" y="1034297"/>
                      <a:pt x="392256" y="947256"/>
                      <a:pt x="386067" y="860612"/>
                    </a:cubicBezTo>
                    <a:cubicBezTo>
                      <a:pt x="383291" y="821749"/>
                      <a:pt x="382367" y="782675"/>
                      <a:pt x="377103" y="744071"/>
                    </a:cubicBezTo>
                    <a:cubicBezTo>
                      <a:pt x="373381" y="716774"/>
                      <a:pt x="365150" y="690283"/>
                      <a:pt x="359173" y="663389"/>
                    </a:cubicBezTo>
                    <a:cubicBezTo>
                      <a:pt x="344497" y="428583"/>
                      <a:pt x="367145" y="594005"/>
                      <a:pt x="332279" y="466165"/>
                    </a:cubicBezTo>
                    <a:cubicBezTo>
                      <a:pt x="329068" y="454390"/>
                      <a:pt x="323414" y="409554"/>
                      <a:pt x="314350" y="394447"/>
                    </a:cubicBezTo>
                    <a:cubicBezTo>
                      <a:pt x="310002" y="387199"/>
                      <a:pt x="302397" y="382494"/>
                      <a:pt x="296420" y="376518"/>
                    </a:cubicBezTo>
                    <a:cubicBezTo>
                      <a:pt x="282873" y="322324"/>
                      <a:pt x="291352" y="352348"/>
                      <a:pt x="269526" y="286871"/>
                    </a:cubicBezTo>
                    <a:cubicBezTo>
                      <a:pt x="266538" y="277906"/>
                      <a:pt x="267243" y="266659"/>
                      <a:pt x="260561" y="259977"/>
                    </a:cubicBezTo>
                    <a:cubicBezTo>
                      <a:pt x="254585" y="254000"/>
                      <a:pt x="247703" y="248809"/>
                      <a:pt x="242632" y="242047"/>
                    </a:cubicBezTo>
                    <a:cubicBezTo>
                      <a:pt x="229703" y="224808"/>
                      <a:pt x="218726" y="206188"/>
                      <a:pt x="206773" y="188259"/>
                    </a:cubicBezTo>
                    <a:cubicBezTo>
                      <a:pt x="200797" y="179294"/>
                      <a:pt x="179207" y="156547"/>
                      <a:pt x="188844" y="161365"/>
                    </a:cubicBezTo>
                    <a:cubicBezTo>
                      <a:pt x="233155" y="183520"/>
                      <a:pt x="212025" y="175068"/>
                      <a:pt x="251597" y="188259"/>
                    </a:cubicBezTo>
                    <a:cubicBezTo>
                      <a:pt x="268274" y="204937"/>
                      <a:pt x="273800" y="212808"/>
                      <a:pt x="296420" y="224118"/>
                    </a:cubicBezTo>
                    <a:cubicBezTo>
                      <a:pt x="304872" y="228344"/>
                      <a:pt x="314349" y="230095"/>
                      <a:pt x="323314" y="233083"/>
                    </a:cubicBezTo>
                    <a:cubicBezTo>
                      <a:pt x="356480" y="266247"/>
                      <a:pt x="336559" y="243983"/>
                      <a:pt x="377103" y="304800"/>
                    </a:cubicBezTo>
                    <a:cubicBezTo>
                      <a:pt x="383079" y="313765"/>
                      <a:pt x="368138" y="283883"/>
                      <a:pt x="359173" y="277906"/>
                    </a:cubicBezTo>
                    <a:cubicBezTo>
                      <a:pt x="341244" y="265953"/>
                      <a:pt x="320622" y="257284"/>
                      <a:pt x="305385" y="242047"/>
                    </a:cubicBezTo>
                    <a:lnTo>
                      <a:pt x="260561" y="197224"/>
                    </a:lnTo>
                    <a:cubicBezTo>
                      <a:pt x="254584" y="191247"/>
                      <a:pt x="249394" y="184365"/>
                      <a:pt x="242632" y="179294"/>
                    </a:cubicBezTo>
                    <a:cubicBezTo>
                      <a:pt x="230679" y="170329"/>
                      <a:pt x="218931" y="161084"/>
                      <a:pt x="206773" y="152400"/>
                    </a:cubicBezTo>
                    <a:cubicBezTo>
                      <a:pt x="198006" y="146138"/>
                      <a:pt x="187887" y="141678"/>
                      <a:pt x="179879" y="134471"/>
                    </a:cubicBezTo>
                    <a:cubicBezTo>
                      <a:pt x="98190" y="60951"/>
                      <a:pt x="149104" y="82378"/>
                      <a:pt x="90232" y="62753"/>
                    </a:cubicBezTo>
                    <a:cubicBezTo>
                      <a:pt x="69767" y="42288"/>
                      <a:pt x="60923" y="18069"/>
                      <a:pt x="27479" y="44824"/>
                    </a:cubicBezTo>
                    <a:cubicBezTo>
                      <a:pt x="20100" y="50727"/>
                      <a:pt x="21502" y="62753"/>
                      <a:pt x="18514" y="71718"/>
                    </a:cubicBezTo>
                    <a:cubicBezTo>
                      <a:pt x="12538" y="62753"/>
                      <a:pt x="2356" y="55452"/>
                      <a:pt x="585" y="44824"/>
                    </a:cubicBezTo>
                    <a:cubicBezTo>
                      <a:pt x="-968" y="35503"/>
                      <a:pt x="100" y="17930"/>
                      <a:pt x="9550" y="17930"/>
                    </a:cubicBezTo>
                    <a:cubicBezTo>
                      <a:pt x="22228" y="17930"/>
                      <a:pt x="27479" y="35859"/>
                      <a:pt x="36444" y="44824"/>
                    </a:cubicBezTo>
                    <a:cubicBezTo>
                      <a:pt x="56665" y="125709"/>
                      <a:pt x="30996" y="124335"/>
                      <a:pt x="81267" y="107577"/>
                    </a:cubicBezTo>
                    <a:cubicBezTo>
                      <a:pt x="126700" y="62144"/>
                      <a:pt x="73246" y="120943"/>
                      <a:pt x="108161" y="62753"/>
                    </a:cubicBezTo>
                    <a:cubicBezTo>
                      <a:pt x="112510" y="55505"/>
                      <a:pt x="120114" y="50800"/>
                      <a:pt x="126091" y="44824"/>
                    </a:cubicBezTo>
                    <a:cubicBezTo>
                      <a:pt x="129079" y="32871"/>
                      <a:pt x="139632" y="20405"/>
                      <a:pt x="135056" y="8965"/>
                    </a:cubicBezTo>
                    <a:cubicBezTo>
                      <a:pt x="131546" y="191"/>
                      <a:pt x="117611" y="0"/>
                      <a:pt x="108161" y="0"/>
                    </a:cubicBezTo>
                    <a:cubicBezTo>
                      <a:pt x="92924" y="0"/>
                      <a:pt x="63338" y="8965"/>
                      <a:pt x="63338" y="8965"/>
                    </a:cubicBezTo>
                  </a:path>
                </a:pathLst>
              </a:cu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" lastClr="FFFFFF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endParaRPr>
              </a:p>
            </p:txBody>
          </p:sp>
          <p:sp>
            <p:nvSpPr>
              <p:cNvPr id="32" name="자유형 38">
                <a:extLst>
                  <a:ext uri="{FF2B5EF4-FFF2-40B4-BE49-F238E27FC236}">
                    <a16:creationId xmlns:a16="http://schemas.microsoft.com/office/drawing/2014/main" id="{DDA847AC-AEDF-4C1C-B70E-B4E429F0D107}"/>
                  </a:ext>
                </a:extLst>
              </p:cNvPr>
              <p:cNvSpPr/>
              <p:nvPr/>
            </p:nvSpPr>
            <p:spPr>
              <a:xfrm>
                <a:off x="2006268" y="3038117"/>
                <a:ext cx="565491" cy="1166869"/>
              </a:xfrm>
              <a:custGeom>
                <a:avLst/>
                <a:gdLst>
                  <a:gd name="connsiteX0" fmla="*/ 564777 w 564777"/>
                  <a:gd name="connsiteY0" fmla="*/ 19534 h 1168153"/>
                  <a:gd name="connsiteX1" fmla="*/ 546847 w 564777"/>
                  <a:gd name="connsiteY1" fmla="*/ 64357 h 1168153"/>
                  <a:gd name="connsiteX2" fmla="*/ 510988 w 564777"/>
                  <a:gd name="connsiteY2" fmla="*/ 118145 h 1168153"/>
                  <a:gd name="connsiteX3" fmla="*/ 484094 w 564777"/>
                  <a:gd name="connsiteY3" fmla="*/ 127110 h 1168153"/>
                  <a:gd name="connsiteX4" fmla="*/ 448235 w 564777"/>
                  <a:gd name="connsiteY4" fmla="*/ 109181 h 1168153"/>
                  <a:gd name="connsiteX5" fmla="*/ 439271 w 564777"/>
                  <a:gd name="connsiteY5" fmla="*/ 82287 h 1168153"/>
                  <a:gd name="connsiteX6" fmla="*/ 421341 w 564777"/>
                  <a:gd name="connsiteY6" fmla="*/ 55393 h 1168153"/>
                  <a:gd name="connsiteX7" fmla="*/ 412377 w 564777"/>
                  <a:gd name="connsiteY7" fmla="*/ 28498 h 1168153"/>
                  <a:gd name="connsiteX8" fmla="*/ 430306 w 564777"/>
                  <a:gd name="connsiteY8" fmla="*/ 46428 h 1168153"/>
                  <a:gd name="connsiteX9" fmla="*/ 466165 w 564777"/>
                  <a:gd name="connsiteY9" fmla="*/ 73322 h 1168153"/>
                  <a:gd name="connsiteX10" fmla="*/ 502024 w 564777"/>
                  <a:gd name="connsiteY10" fmla="*/ 82287 h 1168153"/>
                  <a:gd name="connsiteX11" fmla="*/ 439271 w 564777"/>
                  <a:gd name="connsiteY11" fmla="*/ 64357 h 1168153"/>
                  <a:gd name="connsiteX12" fmla="*/ 421341 w 564777"/>
                  <a:gd name="connsiteY12" fmla="*/ 46428 h 1168153"/>
                  <a:gd name="connsiteX13" fmla="*/ 484094 w 564777"/>
                  <a:gd name="connsiteY13" fmla="*/ 19534 h 1168153"/>
                  <a:gd name="connsiteX14" fmla="*/ 502024 w 564777"/>
                  <a:gd name="connsiteY14" fmla="*/ 1604 h 1168153"/>
                  <a:gd name="connsiteX15" fmla="*/ 510988 w 564777"/>
                  <a:gd name="connsiteY15" fmla="*/ 37463 h 1168153"/>
                  <a:gd name="connsiteX16" fmla="*/ 421341 w 564777"/>
                  <a:gd name="connsiteY16" fmla="*/ 91251 h 1168153"/>
                  <a:gd name="connsiteX17" fmla="*/ 358588 w 564777"/>
                  <a:gd name="connsiteY17" fmla="*/ 136075 h 1168153"/>
                  <a:gd name="connsiteX18" fmla="*/ 394447 w 564777"/>
                  <a:gd name="connsiteY18" fmla="*/ 145040 h 1168153"/>
                  <a:gd name="connsiteX19" fmla="*/ 412377 w 564777"/>
                  <a:gd name="connsiteY19" fmla="*/ 162969 h 1168153"/>
                  <a:gd name="connsiteX20" fmla="*/ 439271 w 564777"/>
                  <a:gd name="connsiteY20" fmla="*/ 180898 h 1168153"/>
                  <a:gd name="connsiteX21" fmla="*/ 367553 w 564777"/>
                  <a:gd name="connsiteY21" fmla="*/ 180898 h 1168153"/>
                  <a:gd name="connsiteX22" fmla="*/ 358588 w 564777"/>
                  <a:gd name="connsiteY22" fmla="*/ 127110 h 1168153"/>
                  <a:gd name="connsiteX23" fmla="*/ 349624 w 564777"/>
                  <a:gd name="connsiteY23" fmla="*/ 82287 h 1168153"/>
                  <a:gd name="connsiteX24" fmla="*/ 367553 w 564777"/>
                  <a:gd name="connsiteY24" fmla="*/ 109181 h 1168153"/>
                  <a:gd name="connsiteX25" fmla="*/ 340659 w 564777"/>
                  <a:gd name="connsiteY25" fmla="*/ 171934 h 1168153"/>
                  <a:gd name="connsiteX26" fmla="*/ 331694 w 564777"/>
                  <a:gd name="connsiteY26" fmla="*/ 198828 h 1168153"/>
                  <a:gd name="connsiteX27" fmla="*/ 277906 w 564777"/>
                  <a:gd name="connsiteY27" fmla="*/ 297440 h 1168153"/>
                  <a:gd name="connsiteX28" fmla="*/ 259977 w 564777"/>
                  <a:gd name="connsiteY28" fmla="*/ 360193 h 1168153"/>
                  <a:gd name="connsiteX29" fmla="*/ 242047 w 564777"/>
                  <a:gd name="connsiteY29" fmla="*/ 413981 h 1168153"/>
                  <a:gd name="connsiteX30" fmla="*/ 259977 w 564777"/>
                  <a:gd name="connsiteY30" fmla="*/ 270545 h 1168153"/>
                  <a:gd name="connsiteX31" fmla="*/ 277906 w 564777"/>
                  <a:gd name="connsiteY31" fmla="*/ 216757 h 1168153"/>
                  <a:gd name="connsiteX32" fmla="*/ 295835 w 564777"/>
                  <a:gd name="connsiteY32" fmla="*/ 180898 h 1168153"/>
                  <a:gd name="connsiteX33" fmla="*/ 286871 w 564777"/>
                  <a:gd name="connsiteY33" fmla="*/ 207793 h 1168153"/>
                  <a:gd name="connsiteX34" fmla="*/ 268941 w 564777"/>
                  <a:gd name="connsiteY34" fmla="*/ 225722 h 1168153"/>
                  <a:gd name="connsiteX35" fmla="*/ 259977 w 564777"/>
                  <a:gd name="connsiteY35" fmla="*/ 279510 h 1168153"/>
                  <a:gd name="connsiteX36" fmla="*/ 242047 w 564777"/>
                  <a:gd name="connsiteY36" fmla="*/ 333298 h 1168153"/>
                  <a:gd name="connsiteX37" fmla="*/ 233082 w 564777"/>
                  <a:gd name="connsiteY37" fmla="*/ 360193 h 1168153"/>
                  <a:gd name="connsiteX38" fmla="*/ 224118 w 564777"/>
                  <a:gd name="connsiteY38" fmla="*/ 396051 h 1168153"/>
                  <a:gd name="connsiteX39" fmla="*/ 206188 w 564777"/>
                  <a:gd name="connsiteY39" fmla="*/ 449840 h 1168153"/>
                  <a:gd name="connsiteX40" fmla="*/ 188259 w 564777"/>
                  <a:gd name="connsiteY40" fmla="*/ 512593 h 1168153"/>
                  <a:gd name="connsiteX41" fmla="*/ 170330 w 564777"/>
                  <a:gd name="connsiteY41" fmla="*/ 539487 h 1168153"/>
                  <a:gd name="connsiteX42" fmla="*/ 161365 w 564777"/>
                  <a:gd name="connsiteY42" fmla="*/ 584310 h 1168153"/>
                  <a:gd name="connsiteX43" fmla="*/ 170330 w 564777"/>
                  <a:gd name="connsiteY43" fmla="*/ 467769 h 1168153"/>
                  <a:gd name="connsiteX44" fmla="*/ 188259 w 564777"/>
                  <a:gd name="connsiteY44" fmla="*/ 378122 h 1168153"/>
                  <a:gd name="connsiteX45" fmla="*/ 206188 w 564777"/>
                  <a:gd name="connsiteY45" fmla="*/ 324334 h 1168153"/>
                  <a:gd name="connsiteX46" fmla="*/ 259977 w 564777"/>
                  <a:gd name="connsiteY46" fmla="*/ 252616 h 1168153"/>
                  <a:gd name="connsiteX47" fmla="*/ 295835 w 564777"/>
                  <a:gd name="connsiteY47" fmla="*/ 243651 h 1168153"/>
                  <a:gd name="connsiteX48" fmla="*/ 340659 w 564777"/>
                  <a:gd name="connsiteY48" fmla="*/ 198828 h 1168153"/>
                  <a:gd name="connsiteX49" fmla="*/ 358588 w 564777"/>
                  <a:gd name="connsiteY49" fmla="*/ 180898 h 1168153"/>
                  <a:gd name="connsiteX50" fmla="*/ 385482 w 564777"/>
                  <a:gd name="connsiteY50" fmla="*/ 171934 h 1168153"/>
                  <a:gd name="connsiteX51" fmla="*/ 367553 w 564777"/>
                  <a:gd name="connsiteY51" fmla="*/ 360193 h 1168153"/>
                  <a:gd name="connsiteX52" fmla="*/ 349624 w 564777"/>
                  <a:gd name="connsiteY52" fmla="*/ 396051 h 1168153"/>
                  <a:gd name="connsiteX53" fmla="*/ 340659 w 564777"/>
                  <a:gd name="connsiteY53" fmla="*/ 422945 h 1168153"/>
                  <a:gd name="connsiteX54" fmla="*/ 304800 w 564777"/>
                  <a:gd name="connsiteY54" fmla="*/ 458804 h 1168153"/>
                  <a:gd name="connsiteX55" fmla="*/ 295835 w 564777"/>
                  <a:gd name="connsiteY55" fmla="*/ 485698 h 1168153"/>
                  <a:gd name="connsiteX56" fmla="*/ 268941 w 564777"/>
                  <a:gd name="connsiteY56" fmla="*/ 476734 h 1168153"/>
                  <a:gd name="connsiteX57" fmla="*/ 286871 w 564777"/>
                  <a:gd name="connsiteY57" fmla="*/ 324334 h 1168153"/>
                  <a:gd name="connsiteX58" fmla="*/ 304800 w 564777"/>
                  <a:gd name="connsiteY58" fmla="*/ 297440 h 1168153"/>
                  <a:gd name="connsiteX59" fmla="*/ 286871 w 564777"/>
                  <a:gd name="connsiteY59" fmla="*/ 458804 h 1168153"/>
                  <a:gd name="connsiteX60" fmla="*/ 268941 w 564777"/>
                  <a:gd name="connsiteY60" fmla="*/ 494663 h 1168153"/>
                  <a:gd name="connsiteX61" fmla="*/ 259977 w 564777"/>
                  <a:gd name="connsiteY61" fmla="*/ 521557 h 1168153"/>
                  <a:gd name="connsiteX62" fmla="*/ 251012 w 564777"/>
                  <a:gd name="connsiteY62" fmla="*/ 557416 h 1168153"/>
                  <a:gd name="connsiteX63" fmla="*/ 233082 w 564777"/>
                  <a:gd name="connsiteY63" fmla="*/ 584310 h 1168153"/>
                  <a:gd name="connsiteX64" fmla="*/ 197224 w 564777"/>
                  <a:gd name="connsiteY64" fmla="*/ 647063 h 1168153"/>
                  <a:gd name="connsiteX65" fmla="*/ 188259 w 564777"/>
                  <a:gd name="connsiteY65" fmla="*/ 682922 h 1168153"/>
                  <a:gd name="connsiteX66" fmla="*/ 152400 w 564777"/>
                  <a:gd name="connsiteY66" fmla="*/ 727745 h 1168153"/>
                  <a:gd name="connsiteX67" fmla="*/ 134471 w 564777"/>
                  <a:gd name="connsiteY67" fmla="*/ 862216 h 1168153"/>
                  <a:gd name="connsiteX68" fmla="*/ 116541 w 564777"/>
                  <a:gd name="connsiteY68" fmla="*/ 924969 h 1168153"/>
                  <a:gd name="connsiteX69" fmla="*/ 116541 w 564777"/>
                  <a:gd name="connsiteY69" fmla="*/ 647063 h 1168153"/>
                  <a:gd name="connsiteX70" fmla="*/ 143435 w 564777"/>
                  <a:gd name="connsiteY70" fmla="*/ 548451 h 1168153"/>
                  <a:gd name="connsiteX71" fmla="*/ 188259 w 564777"/>
                  <a:gd name="connsiteY71" fmla="*/ 494663 h 1168153"/>
                  <a:gd name="connsiteX72" fmla="*/ 197224 w 564777"/>
                  <a:gd name="connsiteY72" fmla="*/ 629134 h 1168153"/>
                  <a:gd name="connsiteX73" fmla="*/ 179294 w 564777"/>
                  <a:gd name="connsiteY73" fmla="*/ 691887 h 1168153"/>
                  <a:gd name="connsiteX74" fmla="*/ 161365 w 564777"/>
                  <a:gd name="connsiteY74" fmla="*/ 754640 h 1168153"/>
                  <a:gd name="connsiteX75" fmla="*/ 143435 w 564777"/>
                  <a:gd name="connsiteY75" fmla="*/ 790498 h 1168153"/>
                  <a:gd name="connsiteX76" fmla="*/ 125506 w 564777"/>
                  <a:gd name="connsiteY76" fmla="*/ 853251 h 1168153"/>
                  <a:gd name="connsiteX77" fmla="*/ 116541 w 564777"/>
                  <a:gd name="connsiteY77" fmla="*/ 880145 h 1168153"/>
                  <a:gd name="connsiteX78" fmla="*/ 125506 w 564777"/>
                  <a:gd name="connsiteY78" fmla="*/ 781534 h 1168153"/>
                  <a:gd name="connsiteX79" fmla="*/ 152400 w 564777"/>
                  <a:gd name="connsiteY79" fmla="*/ 736710 h 1168153"/>
                  <a:gd name="connsiteX80" fmla="*/ 170330 w 564777"/>
                  <a:gd name="connsiteY80" fmla="*/ 682922 h 1168153"/>
                  <a:gd name="connsiteX81" fmla="*/ 152400 w 564777"/>
                  <a:gd name="connsiteY81" fmla="*/ 727745 h 1168153"/>
                  <a:gd name="connsiteX82" fmla="*/ 143435 w 564777"/>
                  <a:gd name="connsiteY82" fmla="*/ 763604 h 1168153"/>
                  <a:gd name="connsiteX83" fmla="*/ 125506 w 564777"/>
                  <a:gd name="connsiteY83" fmla="*/ 790498 h 1168153"/>
                  <a:gd name="connsiteX84" fmla="*/ 107577 w 564777"/>
                  <a:gd name="connsiteY84" fmla="*/ 826357 h 1168153"/>
                  <a:gd name="connsiteX85" fmla="*/ 89647 w 564777"/>
                  <a:gd name="connsiteY85" fmla="*/ 853251 h 1168153"/>
                  <a:gd name="connsiteX86" fmla="*/ 53788 w 564777"/>
                  <a:gd name="connsiteY86" fmla="*/ 907040 h 1168153"/>
                  <a:gd name="connsiteX87" fmla="*/ 26894 w 564777"/>
                  <a:gd name="connsiteY87" fmla="*/ 951863 h 1168153"/>
                  <a:gd name="connsiteX88" fmla="*/ 17930 w 564777"/>
                  <a:gd name="connsiteY88" fmla="*/ 978757 h 1168153"/>
                  <a:gd name="connsiteX89" fmla="*/ 0 w 564777"/>
                  <a:gd name="connsiteY89" fmla="*/ 1005651 h 1168153"/>
                  <a:gd name="connsiteX90" fmla="*/ 8965 w 564777"/>
                  <a:gd name="connsiteY90" fmla="*/ 826357 h 1168153"/>
                  <a:gd name="connsiteX91" fmla="*/ 17930 w 564777"/>
                  <a:gd name="connsiteY91" fmla="*/ 799463 h 1168153"/>
                  <a:gd name="connsiteX92" fmla="*/ 35859 w 564777"/>
                  <a:gd name="connsiteY92" fmla="*/ 772569 h 1168153"/>
                  <a:gd name="connsiteX93" fmla="*/ 44824 w 564777"/>
                  <a:gd name="connsiteY93" fmla="*/ 808428 h 1168153"/>
                  <a:gd name="connsiteX94" fmla="*/ 53788 w 564777"/>
                  <a:gd name="connsiteY94" fmla="*/ 1068404 h 1168153"/>
                  <a:gd name="connsiteX95" fmla="*/ 116541 w 564777"/>
                  <a:gd name="connsiteY95" fmla="*/ 1050475 h 1168153"/>
                  <a:gd name="connsiteX96" fmla="*/ 107577 w 564777"/>
                  <a:gd name="connsiteY96" fmla="*/ 1023581 h 1168153"/>
                  <a:gd name="connsiteX97" fmla="*/ 89647 w 564777"/>
                  <a:gd name="connsiteY97" fmla="*/ 1005651 h 1168153"/>
                  <a:gd name="connsiteX98" fmla="*/ 80682 w 564777"/>
                  <a:gd name="connsiteY98" fmla="*/ 969793 h 1168153"/>
                  <a:gd name="connsiteX99" fmla="*/ 71718 w 564777"/>
                  <a:gd name="connsiteY99" fmla="*/ 942898 h 1168153"/>
                  <a:gd name="connsiteX100" fmla="*/ 98612 w 564777"/>
                  <a:gd name="connsiteY100" fmla="*/ 898075 h 1168153"/>
                  <a:gd name="connsiteX101" fmla="*/ 134471 w 564777"/>
                  <a:gd name="connsiteY101" fmla="*/ 907040 h 1168153"/>
                  <a:gd name="connsiteX102" fmla="*/ 152400 w 564777"/>
                  <a:gd name="connsiteY102" fmla="*/ 1059440 h 1168153"/>
                  <a:gd name="connsiteX103" fmla="*/ 161365 w 564777"/>
                  <a:gd name="connsiteY103" fmla="*/ 1095298 h 1168153"/>
                  <a:gd name="connsiteX104" fmla="*/ 107577 w 564777"/>
                  <a:gd name="connsiteY104" fmla="*/ 1104263 h 1168153"/>
                  <a:gd name="connsiteX105" fmla="*/ 62753 w 564777"/>
                  <a:gd name="connsiteY105" fmla="*/ 1059440 h 1168153"/>
                  <a:gd name="connsiteX106" fmla="*/ 26894 w 564777"/>
                  <a:gd name="connsiteY106" fmla="*/ 1068404 h 1168153"/>
                  <a:gd name="connsiteX107" fmla="*/ 44824 w 564777"/>
                  <a:gd name="connsiteY107" fmla="*/ 1086334 h 1168153"/>
                  <a:gd name="connsiteX108" fmla="*/ 116541 w 564777"/>
                  <a:gd name="connsiteY108" fmla="*/ 1104263 h 1168153"/>
                  <a:gd name="connsiteX109" fmla="*/ 143435 w 564777"/>
                  <a:gd name="connsiteY109" fmla="*/ 1149087 h 1168153"/>
                  <a:gd name="connsiteX110" fmla="*/ 98612 w 564777"/>
                  <a:gd name="connsiteY110" fmla="*/ 1113228 h 1168153"/>
                  <a:gd name="connsiteX111" fmla="*/ 71718 w 564777"/>
                  <a:gd name="connsiteY111" fmla="*/ 1104263 h 1168153"/>
                  <a:gd name="connsiteX112" fmla="*/ 44824 w 564777"/>
                  <a:gd name="connsiteY112" fmla="*/ 1086334 h 1168153"/>
                  <a:gd name="connsiteX113" fmla="*/ 17930 w 564777"/>
                  <a:gd name="connsiteY113" fmla="*/ 1077369 h 1168153"/>
                  <a:gd name="connsiteX114" fmla="*/ 44824 w 564777"/>
                  <a:gd name="connsiteY114" fmla="*/ 1095298 h 1168153"/>
                  <a:gd name="connsiteX115" fmla="*/ 62753 w 564777"/>
                  <a:gd name="connsiteY115" fmla="*/ 1113228 h 1168153"/>
                  <a:gd name="connsiteX116" fmla="*/ 188259 w 564777"/>
                  <a:gd name="connsiteY116" fmla="*/ 1131157 h 1168153"/>
                  <a:gd name="connsiteX117" fmla="*/ 215153 w 564777"/>
                  <a:gd name="connsiteY117" fmla="*/ 1140122 h 1168153"/>
                  <a:gd name="connsiteX118" fmla="*/ 242047 w 564777"/>
                  <a:gd name="connsiteY118" fmla="*/ 1158051 h 1168153"/>
                  <a:gd name="connsiteX119" fmla="*/ 215153 w 564777"/>
                  <a:gd name="connsiteY119" fmla="*/ 1167016 h 1168153"/>
                  <a:gd name="connsiteX120" fmla="*/ 53788 w 564777"/>
                  <a:gd name="connsiteY120" fmla="*/ 1167016 h 116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564777" h="1168153">
                    <a:moveTo>
                      <a:pt x="564777" y="19534"/>
                    </a:moveTo>
                    <a:cubicBezTo>
                      <a:pt x="558800" y="34475"/>
                      <a:pt x="552498" y="49290"/>
                      <a:pt x="546847" y="64357"/>
                    </a:cubicBezTo>
                    <a:cubicBezTo>
                      <a:pt x="535881" y="93597"/>
                      <a:pt x="541869" y="97557"/>
                      <a:pt x="510988" y="118145"/>
                    </a:cubicBezTo>
                    <a:cubicBezTo>
                      <a:pt x="503125" y="123387"/>
                      <a:pt x="493059" y="124122"/>
                      <a:pt x="484094" y="127110"/>
                    </a:cubicBezTo>
                    <a:cubicBezTo>
                      <a:pt x="472141" y="121134"/>
                      <a:pt x="457685" y="118631"/>
                      <a:pt x="448235" y="109181"/>
                    </a:cubicBezTo>
                    <a:cubicBezTo>
                      <a:pt x="441553" y="102499"/>
                      <a:pt x="443497" y="90739"/>
                      <a:pt x="439271" y="82287"/>
                    </a:cubicBezTo>
                    <a:cubicBezTo>
                      <a:pt x="434453" y="72650"/>
                      <a:pt x="427318" y="64358"/>
                      <a:pt x="421341" y="55393"/>
                    </a:cubicBezTo>
                    <a:cubicBezTo>
                      <a:pt x="418353" y="46428"/>
                      <a:pt x="405695" y="35180"/>
                      <a:pt x="412377" y="28498"/>
                    </a:cubicBezTo>
                    <a:cubicBezTo>
                      <a:pt x="418354" y="22521"/>
                      <a:pt x="423813" y="41017"/>
                      <a:pt x="430306" y="46428"/>
                    </a:cubicBezTo>
                    <a:cubicBezTo>
                      <a:pt x="441784" y="55993"/>
                      <a:pt x="452801" y="66640"/>
                      <a:pt x="466165" y="73322"/>
                    </a:cubicBezTo>
                    <a:cubicBezTo>
                      <a:pt x="477185" y="78832"/>
                      <a:pt x="513713" y="86183"/>
                      <a:pt x="502024" y="82287"/>
                    </a:cubicBezTo>
                    <a:cubicBezTo>
                      <a:pt x="481386" y="75407"/>
                      <a:pt x="460189" y="70334"/>
                      <a:pt x="439271" y="64357"/>
                    </a:cubicBezTo>
                    <a:cubicBezTo>
                      <a:pt x="433294" y="58381"/>
                      <a:pt x="417561" y="53988"/>
                      <a:pt x="421341" y="46428"/>
                    </a:cubicBezTo>
                    <a:cubicBezTo>
                      <a:pt x="425773" y="37564"/>
                      <a:pt x="472720" y="23325"/>
                      <a:pt x="484094" y="19534"/>
                    </a:cubicBezTo>
                    <a:cubicBezTo>
                      <a:pt x="490071" y="13557"/>
                      <a:pt x="493736" y="3262"/>
                      <a:pt x="502024" y="1604"/>
                    </a:cubicBezTo>
                    <a:cubicBezTo>
                      <a:pt x="549650" y="-7921"/>
                      <a:pt x="522176" y="27674"/>
                      <a:pt x="510988" y="37463"/>
                    </a:cubicBezTo>
                    <a:cubicBezTo>
                      <a:pt x="482138" y="62707"/>
                      <a:pt x="454112" y="74866"/>
                      <a:pt x="421341" y="91251"/>
                    </a:cubicBezTo>
                    <a:cubicBezTo>
                      <a:pt x="378800" y="133792"/>
                      <a:pt x="401519" y="121764"/>
                      <a:pt x="358588" y="136075"/>
                    </a:cubicBezTo>
                    <a:cubicBezTo>
                      <a:pt x="370541" y="139063"/>
                      <a:pt x="383427" y="139530"/>
                      <a:pt x="394447" y="145040"/>
                    </a:cubicBezTo>
                    <a:cubicBezTo>
                      <a:pt x="402007" y="148820"/>
                      <a:pt x="405777" y="157689"/>
                      <a:pt x="412377" y="162969"/>
                    </a:cubicBezTo>
                    <a:cubicBezTo>
                      <a:pt x="420790" y="169699"/>
                      <a:pt x="430306" y="174922"/>
                      <a:pt x="439271" y="180898"/>
                    </a:cubicBezTo>
                    <a:cubicBezTo>
                      <a:pt x="424782" y="184520"/>
                      <a:pt x="382042" y="201182"/>
                      <a:pt x="367553" y="180898"/>
                    </a:cubicBezTo>
                    <a:cubicBezTo>
                      <a:pt x="356988" y="166107"/>
                      <a:pt x="365579" y="143888"/>
                      <a:pt x="358588" y="127110"/>
                    </a:cubicBezTo>
                    <a:cubicBezTo>
                      <a:pt x="335386" y="71426"/>
                      <a:pt x="294439" y="63891"/>
                      <a:pt x="349624" y="82287"/>
                    </a:cubicBezTo>
                    <a:cubicBezTo>
                      <a:pt x="355600" y="91252"/>
                      <a:pt x="366029" y="98515"/>
                      <a:pt x="367553" y="109181"/>
                    </a:cubicBezTo>
                    <a:cubicBezTo>
                      <a:pt x="371699" y="138203"/>
                      <a:pt x="351672" y="149907"/>
                      <a:pt x="340659" y="171934"/>
                    </a:cubicBezTo>
                    <a:cubicBezTo>
                      <a:pt x="336433" y="180386"/>
                      <a:pt x="336283" y="190568"/>
                      <a:pt x="331694" y="198828"/>
                    </a:cubicBezTo>
                    <a:cubicBezTo>
                      <a:pt x="278082" y="295327"/>
                      <a:pt x="310429" y="210711"/>
                      <a:pt x="277906" y="297440"/>
                    </a:cubicBezTo>
                    <a:cubicBezTo>
                      <a:pt x="262836" y="337628"/>
                      <a:pt x="274113" y="313074"/>
                      <a:pt x="259977" y="360193"/>
                    </a:cubicBezTo>
                    <a:cubicBezTo>
                      <a:pt x="254546" y="378295"/>
                      <a:pt x="242047" y="413981"/>
                      <a:pt x="242047" y="413981"/>
                    </a:cubicBezTo>
                    <a:cubicBezTo>
                      <a:pt x="248061" y="341814"/>
                      <a:pt x="243645" y="324984"/>
                      <a:pt x="259977" y="270545"/>
                    </a:cubicBezTo>
                    <a:cubicBezTo>
                      <a:pt x="265408" y="252443"/>
                      <a:pt x="269454" y="233661"/>
                      <a:pt x="277906" y="216757"/>
                    </a:cubicBezTo>
                    <a:cubicBezTo>
                      <a:pt x="283882" y="204804"/>
                      <a:pt x="286385" y="190347"/>
                      <a:pt x="295835" y="180898"/>
                    </a:cubicBezTo>
                    <a:cubicBezTo>
                      <a:pt x="302517" y="174216"/>
                      <a:pt x="291733" y="199690"/>
                      <a:pt x="286871" y="207793"/>
                    </a:cubicBezTo>
                    <a:cubicBezTo>
                      <a:pt x="282523" y="215041"/>
                      <a:pt x="274918" y="219746"/>
                      <a:pt x="268941" y="225722"/>
                    </a:cubicBezTo>
                    <a:cubicBezTo>
                      <a:pt x="265953" y="243651"/>
                      <a:pt x="264385" y="261876"/>
                      <a:pt x="259977" y="279510"/>
                    </a:cubicBezTo>
                    <a:cubicBezTo>
                      <a:pt x="255393" y="297845"/>
                      <a:pt x="248024" y="315369"/>
                      <a:pt x="242047" y="333298"/>
                    </a:cubicBezTo>
                    <a:cubicBezTo>
                      <a:pt x="239059" y="342263"/>
                      <a:pt x="235374" y="351025"/>
                      <a:pt x="233082" y="360193"/>
                    </a:cubicBezTo>
                    <a:cubicBezTo>
                      <a:pt x="230094" y="372146"/>
                      <a:pt x="227658" y="384250"/>
                      <a:pt x="224118" y="396051"/>
                    </a:cubicBezTo>
                    <a:cubicBezTo>
                      <a:pt x="218687" y="414154"/>
                      <a:pt x="210772" y="431505"/>
                      <a:pt x="206188" y="449840"/>
                    </a:cubicBezTo>
                    <a:cubicBezTo>
                      <a:pt x="203315" y="461333"/>
                      <a:pt x="194690" y="499730"/>
                      <a:pt x="188259" y="512593"/>
                    </a:cubicBezTo>
                    <a:cubicBezTo>
                      <a:pt x="183441" y="522230"/>
                      <a:pt x="176306" y="530522"/>
                      <a:pt x="170330" y="539487"/>
                    </a:cubicBezTo>
                    <a:cubicBezTo>
                      <a:pt x="167342" y="554428"/>
                      <a:pt x="161365" y="599547"/>
                      <a:pt x="161365" y="584310"/>
                    </a:cubicBezTo>
                    <a:cubicBezTo>
                      <a:pt x="161365" y="545348"/>
                      <a:pt x="166251" y="506517"/>
                      <a:pt x="170330" y="467769"/>
                    </a:cubicBezTo>
                    <a:cubicBezTo>
                      <a:pt x="172950" y="442875"/>
                      <a:pt x="180558" y="403791"/>
                      <a:pt x="188259" y="378122"/>
                    </a:cubicBezTo>
                    <a:cubicBezTo>
                      <a:pt x="193690" y="360020"/>
                      <a:pt x="200212" y="342263"/>
                      <a:pt x="206188" y="324334"/>
                    </a:cubicBezTo>
                    <a:cubicBezTo>
                      <a:pt x="215553" y="296240"/>
                      <a:pt x="222519" y="261981"/>
                      <a:pt x="259977" y="252616"/>
                    </a:cubicBezTo>
                    <a:lnTo>
                      <a:pt x="295835" y="243651"/>
                    </a:lnTo>
                    <a:lnTo>
                      <a:pt x="340659" y="198828"/>
                    </a:lnTo>
                    <a:cubicBezTo>
                      <a:pt x="346636" y="192851"/>
                      <a:pt x="350570" y="183571"/>
                      <a:pt x="358588" y="180898"/>
                    </a:cubicBezTo>
                    <a:lnTo>
                      <a:pt x="385482" y="171934"/>
                    </a:lnTo>
                    <a:cubicBezTo>
                      <a:pt x="383980" y="197477"/>
                      <a:pt x="386879" y="308658"/>
                      <a:pt x="367553" y="360193"/>
                    </a:cubicBezTo>
                    <a:cubicBezTo>
                      <a:pt x="362861" y="372706"/>
                      <a:pt x="354888" y="383768"/>
                      <a:pt x="349624" y="396051"/>
                    </a:cubicBezTo>
                    <a:cubicBezTo>
                      <a:pt x="345902" y="404737"/>
                      <a:pt x="346152" y="415256"/>
                      <a:pt x="340659" y="422945"/>
                    </a:cubicBezTo>
                    <a:cubicBezTo>
                      <a:pt x="330834" y="436700"/>
                      <a:pt x="304800" y="458804"/>
                      <a:pt x="304800" y="458804"/>
                    </a:cubicBezTo>
                    <a:cubicBezTo>
                      <a:pt x="301812" y="467769"/>
                      <a:pt x="304287" y="481472"/>
                      <a:pt x="295835" y="485698"/>
                    </a:cubicBezTo>
                    <a:cubicBezTo>
                      <a:pt x="287383" y="489924"/>
                      <a:pt x="270378" y="486074"/>
                      <a:pt x="268941" y="476734"/>
                    </a:cubicBezTo>
                    <a:cubicBezTo>
                      <a:pt x="268156" y="471628"/>
                      <a:pt x="275513" y="354621"/>
                      <a:pt x="286871" y="324334"/>
                    </a:cubicBezTo>
                    <a:cubicBezTo>
                      <a:pt x="290654" y="314246"/>
                      <a:pt x="298824" y="306405"/>
                      <a:pt x="304800" y="297440"/>
                    </a:cubicBezTo>
                    <a:cubicBezTo>
                      <a:pt x="302623" y="327919"/>
                      <a:pt x="303755" y="413781"/>
                      <a:pt x="286871" y="458804"/>
                    </a:cubicBezTo>
                    <a:cubicBezTo>
                      <a:pt x="282179" y="471317"/>
                      <a:pt x="274205" y="482380"/>
                      <a:pt x="268941" y="494663"/>
                    </a:cubicBezTo>
                    <a:cubicBezTo>
                      <a:pt x="265219" y="503348"/>
                      <a:pt x="262573" y="512471"/>
                      <a:pt x="259977" y="521557"/>
                    </a:cubicBezTo>
                    <a:cubicBezTo>
                      <a:pt x="256592" y="533404"/>
                      <a:pt x="255866" y="546091"/>
                      <a:pt x="251012" y="557416"/>
                    </a:cubicBezTo>
                    <a:cubicBezTo>
                      <a:pt x="246768" y="567319"/>
                      <a:pt x="239059" y="575345"/>
                      <a:pt x="233082" y="584310"/>
                    </a:cubicBezTo>
                    <a:cubicBezTo>
                      <a:pt x="205667" y="666561"/>
                      <a:pt x="251492" y="538528"/>
                      <a:pt x="197224" y="647063"/>
                    </a:cubicBezTo>
                    <a:cubicBezTo>
                      <a:pt x="191714" y="658083"/>
                      <a:pt x="193112" y="671597"/>
                      <a:pt x="188259" y="682922"/>
                    </a:cubicBezTo>
                    <a:cubicBezTo>
                      <a:pt x="179777" y="702715"/>
                      <a:pt x="166860" y="713286"/>
                      <a:pt x="152400" y="727745"/>
                    </a:cubicBezTo>
                    <a:cubicBezTo>
                      <a:pt x="131667" y="810676"/>
                      <a:pt x="154631" y="711013"/>
                      <a:pt x="134471" y="862216"/>
                    </a:cubicBezTo>
                    <a:cubicBezTo>
                      <a:pt x="131970" y="880977"/>
                      <a:pt x="122687" y="906531"/>
                      <a:pt x="116541" y="924969"/>
                    </a:cubicBezTo>
                    <a:cubicBezTo>
                      <a:pt x="88788" y="813946"/>
                      <a:pt x="101939" y="880694"/>
                      <a:pt x="116541" y="647063"/>
                    </a:cubicBezTo>
                    <a:cubicBezTo>
                      <a:pt x="117475" y="632126"/>
                      <a:pt x="135247" y="556638"/>
                      <a:pt x="143435" y="548451"/>
                    </a:cubicBezTo>
                    <a:cubicBezTo>
                      <a:pt x="171930" y="519957"/>
                      <a:pt x="156294" y="537284"/>
                      <a:pt x="188259" y="494663"/>
                    </a:cubicBezTo>
                    <a:cubicBezTo>
                      <a:pt x="224905" y="549632"/>
                      <a:pt x="211234" y="517048"/>
                      <a:pt x="197224" y="629134"/>
                    </a:cubicBezTo>
                    <a:cubicBezTo>
                      <a:pt x="194110" y="654047"/>
                      <a:pt x="185910" y="668731"/>
                      <a:pt x="179294" y="691887"/>
                    </a:cubicBezTo>
                    <a:cubicBezTo>
                      <a:pt x="172795" y="714635"/>
                      <a:pt x="170578" y="733144"/>
                      <a:pt x="161365" y="754640"/>
                    </a:cubicBezTo>
                    <a:cubicBezTo>
                      <a:pt x="156101" y="766923"/>
                      <a:pt x="148699" y="778215"/>
                      <a:pt x="143435" y="790498"/>
                    </a:cubicBezTo>
                    <a:cubicBezTo>
                      <a:pt x="134228" y="811981"/>
                      <a:pt x="132001" y="830520"/>
                      <a:pt x="125506" y="853251"/>
                    </a:cubicBezTo>
                    <a:cubicBezTo>
                      <a:pt x="122910" y="862337"/>
                      <a:pt x="119529" y="871180"/>
                      <a:pt x="116541" y="880145"/>
                    </a:cubicBezTo>
                    <a:cubicBezTo>
                      <a:pt x="119529" y="847275"/>
                      <a:pt x="117501" y="813554"/>
                      <a:pt x="125506" y="781534"/>
                    </a:cubicBezTo>
                    <a:cubicBezTo>
                      <a:pt x="129732" y="764630"/>
                      <a:pt x="145190" y="752573"/>
                      <a:pt x="152400" y="736710"/>
                    </a:cubicBezTo>
                    <a:cubicBezTo>
                      <a:pt x="160221" y="719505"/>
                      <a:pt x="177349" y="665375"/>
                      <a:pt x="170330" y="682922"/>
                    </a:cubicBezTo>
                    <a:cubicBezTo>
                      <a:pt x="164353" y="697863"/>
                      <a:pt x="157489" y="712479"/>
                      <a:pt x="152400" y="727745"/>
                    </a:cubicBezTo>
                    <a:cubicBezTo>
                      <a:pt x="148504" y="739434"/>
                      <a:pt x="148288" y="752279"/>
                      <a:pt x="143435" y="763604"/>
                    </a:cubicBezTo>
                    <a:cubicBezTo>
                      <a:pt x="139191" y="773507"/>
                      <a:pt x="130851" y="781143"/>
                      <a:pt x="125506" y="790498"/>
                    </a:cubicBezTo>
                    <a:cubicBezTo>
                      <a:pt x="118876" y="802101"/>
                      <a:pt x="114207" y="814754"/>
                      <a:pt x="107577" y="826357"/>
                    </a:cubicBezTo>
                    <a:cubicBezTo>
                      <a:pt x="102231" y="835712"/>
                      <a:pt x="94993" y="843896"/>
                      <a:pt x="89647" y="853251"/>
                    </a:cubicBezTo>
                    <a:cubicBezTo>
                      <a:pt x="60700" y="903908"/>
                      <a:pt x="85746" y="875082"/>
                      <a:pt x="53788" y="907040"/>
                    </a:cubicBezTo>
                    <a:cubicBezTo>
                      <a:pt x="28395" y="983226"/>
                      <a:pt x="63811" y="890336"/>
                      <a:pt x="26894" y="951863"/>
                    </a:cubicBezTo>
                    <a:cubicBezTo>
                      <a:pt x="22032" y="959966"/>
                      <a:pt x="22156" y="970305"/>
                      <a:pt x="17930" y="978757"/>
                    </a:cubicBezTo>
                    <a:cubicBezTo>
                      <a:pt x="13112" y="988394"/>
                      <a:pt x="5977" y="996686"/>
                      <a:pt x="0" y="1005651"/>
                    </a:cubicBezTo>
                    <a:cubicBezTo>
                      <a:pt x="2988" y="945886"/>
                      <a:pt x="3781" y="885971"/>
                      <a:pt x="8965" y="826357"/>
                    </a:cubicBezTo>
                    <a:cubicBezTo>
                      <a:pt x="9784" y="816943"/>
                      <a:pt x="13704" y="807915"/>
                      <a:pt x="17930" y="799463"/>
                    </a:cubicBezTo>
                    <a:cubicBezTo>
                      <a:pt x="22748" y="789826"/>
                      <a:pt x="29883" y="781534"/>
                      <a:pt x="35859" y="772569"/>
                    </a:cubicBezTo>
                    <a:cubicBezTo>
                      <a:pt x="38847" y="784522"/>
                      <a:pt x="44079" y="796130"/>
                      <a:pt x="44824" y="808428"/>
                    </a:cubicBezTo>
                    <a:cubicBezTo>
                      <a:pt x="50069" y="894979"/>
                      <a:pt x="29155" y="985266"/>
                      <a:pt x="53788" y="1068404"/>
                    </a:cubicBezTo>
                    <a:cubicBezTo>
                      <a:pt x="59968" y="1089262"/>
                      <a:pt x="95623" y="1056451"/>
                      <a:pt x="116541" y="1050475"/>
                    </a:cubicBezTo>
                    <a:cubicBezTo>
                      <a:pt x="113553" y="1041510"/>
                      <a:pt x="112439" y="1031684"/>
                      <a:pt x="107577" y="1023581"/>
                    </a:cubicBezTo>
                    <a:cubicBezTo>
                      <a:pt x="103228" y="1016333"/>
                      <a:pt x="93427" y="1013211"/>
                      <a:pt x="89647" y="1005651"/>
                    </a:cubicBezTo>
                    <a:cubicBezTo>
                      <a:pt x="84137" y="994631"/>
                      <a:pt x="84067" y="981640"/>
                      <a:pt x="80682" y="969793"/>
                    </a:cubicBezTo>
                    <a:cubicBezTo>
                      <a:pt x="78086" y="960707"/>
                      <a:pt x="74706" y="951863"/>
                      <a:pt x="71718" y="942898"/>
                    </a:cubicBezTo>
                    <a:cubicBezTo>
                      <a:pt x="75263" y="932264"/>
                      <a:pt x="81238" y="900970"/>
                      <a:pt x="98612" y="898075"/>
                    </a:cubicBezTo>
                    <a:cubicBezTo>
                      <a:pt x="110765" y="896050"/>
                      <a:pt x="122518" y="904052"/>
                      <a:pt x="134471" y="907040"/>
                    </a:cubicBezTo>
                    <a:cubicBezTo>
                      <a:pt x="158507" y="979153"/>
                      <a:pt x="134729" y="900409"/>
                      <a:pt x="152400" y="1059440"/>
                    </a:cubicBezTo>
                    <a:cubicBezTo>
                      <a:pt x="153761" y="1071685"/>
                      <a:pt x="158377" y="1083345"/>
                      <a:pt x="161365" y="1095298"/>
                    </a:cubicBezTo>
                    <a:cubicBezTo>
                      <a:pt x="142279" y="1114384"/>
                      <a:pt x="140621" y="1126292"/>
                      <a:pt x="107577" y="1104263"/>
                    </a:cubicBezTo>
                    <a:cubicBezTo>
                      <a:pt x="89996" y="1092542"/>
                      <a:pt x="62753" y="1059440"/>
                      <a:pt x="62753" y="1059440"/>
                    </a:cubicBezTo>
                    <a:cubicBezTo>
                      <a:pt x="50800" y="1062428"/>
                      <a:pt x="33728" y="1058152"/>
                      <a:pt x="26894" y="1068404"/>
                    </a:cubicBezTo>
                    <a:cubicBezTo>
                      <a:pt x="22206" y="1075437"/>
                      <a:pt x="36976" y="1083195"/>
                      <a:pt x="44824" y="1086334"/>
                    </a:cubicBezTo>
                    <a:cubicBezTo>
                      <a:pt x="67703" y="1095486"/>
                      <a:pt x="116541" y="1104263"/>
                      <a:pt x="116541" y="1104263"/>
                    </a:cubicBezTo>
                    <a:cubicBezTo>
                      <a:pt x="178193" y="1145364"/>
                      <a:pt x="190773" y="1133308"/>
                      <a:pt x="143435" y="1149087"/>
                    </a:cubicBezTo>
                    <a:cubicBezTo>
                      <a:pt x="126758" y="1132409"/>
                      <a:pt x="121232" y="1124538"/>
                      <a:pt x="98612" y="1113228"/>
                    </a:cubicBezTo>
                    <a:cubicBezTo>
                      <a:pt x="90160" y="1109002"/>
                      <a:pt x="80170" y="1108489"/>
                      <a:pt x="71718" y="1104263"/>
                    </a:cubicBezTo>
                    <a:cubicBezTo>
                      <a:pt x="62081" y="1099445"/>
                      <a:pt x="54461" y="1091152"/>
                      <a:pt x="44824" y="1086334"/>
                    </a:cubicBezTo>
                    <a:cubicBezTo>
                      <a:pt x="36372" y="1082108"/>
                      <a:pt x="17930" y="1067919"/>
                      <a:pt x="17930" y="1077369"/>
                    </a:cubicBezTo>
                    <a:cubicBezTo>
                      <a:pt x="17930" y="1088143"/>
                      <a:pt x="36411" y="1088567"/>
                      <a:pt x="44824" y="1095298"/>
                    </a:cubicBezTo>
                    <a:cubicBezTo>
                      <a:pt x="51424" y="1100578"/>
                      <a:pt x="54839" y="1110260"/>
                      <a:pt x="62753" y="1113228"/>
                    </a:cubicBezTo>
                    <a:cubicBezTo>
                      <a:pt x="75682" y="1118077"/>
                      <a:pt x="184158" y="1130644"/>
                      <a:pt x="188259" y="1131157"/>
                    </a:cubicBezTo>
                    <a:cubicBezTo>
                      <a:pt x="197224" y="1134145"/>
                      <a:pt x="206701" y="1135896"/>
                      <a:pt x="215153" y="1140122"/>
                    </a:cubicBezTo>
                    <a:cubicBezTo>
                      <a:pt x="224790" y="1144940"/>
                      <a:pt x="242047" y="1147277"/>
                      <a:pt x="242047" y="1158051"/>
                    </a:cubicBezTo>
                    <a:cubicBezTo>
                      <a:pt x="242047" y="1167501"/>
                      <a:pt x="224592" y="1166567"/>
                      <a:pt x="215153" y="1167016"/>
                    </a:cubicBezTo>
                    <a:cubicBezTo>
                      <a:pt x="161426" y="1169575"/>
                      <a:pt x="107576" y="1167016"/>
                      <a:pt x="53788" y="1167016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" lastClr="FFFFFF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endParaRPr>
              </a:p>
            </p:txBody>
          </p:sp>
        </p:grpSp>
        <p:sp>
          <p:nvSpPr>
            <p:cNvPr id="23660" name="TextBox 56">
              <a:extLst>
                <a:ext uri="{FF2B5EF4-FFF2-40B4-BE49-F238E27FC236}">
                  <a16:creationId xmlns:a16="http://schemas.microsoft.com/office/drawing/2014/main" id="{B728ACDB-F104-4563-AAAA-DF9CE5291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7286" y="2464415"/>
              <a:ext cx="12090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800" b="1">
                  <a:solidFill>
                    <a:srgbClr val="000000"/>
                  </a:solidFill>
                  <a:latin typeface="Arial" panose="020B0604020202020204" pitchFamily="34" charset="0"/>
                  <a:ea typeface="08서울남산체 B" pitchFamily="18" charset="-127"/>
                  <a:cs typeface="Arial" panose="020B0604020202020204" pitchFamily="34" charset="0"/>
                </a:rPr>
                <a:t>Ethanol</a:t>
              </a:r>
              <a:endParaRPr kumimoji="0" lang="ko-KR" altLang="en-US" sz="1800" b="1" baseline="-25000">
                <a:solidFill>
                  <a:srgbClr val="000000"/>
                </a:solidFill>
                <a:latin typeface="Arial" panose="020B0604020202020204" pitchFamily="34" charset="0"/>
                <a:ea typeface="08서울남산체 B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3568" name="그룹 38">
            <a:extLst>
              <a:ext uri="{FF2B5EF4-FFF2-40B4-BE49-F238E27FC236}">
                <a16:creationId xmlns:a16="http://schemas.microsoft.com/office/drawing/2014/main" id="{40EF3E06-16B4-4330-AC27-9D9B4C0A4EF6}"/>
              </a:ext>
            </a:extLst>
          </p:cNvPr>
          <p:cNvGrpSpPr>
            <a:grpSpLocks/>
          </p:cNvGrpSpPr>
          <p:nvPr/>
        </p:nvGrpSpPr>
        <p:grpSpPr bwMode="auto">
          <a:xfrm>
            <a:off x="3521075" y="1244600"/>
            <a:ext cx="2016125" cy="1852613"/>
            <a:chOff x="3458427" y="1439235"/>
            <a:chExt cx="2016125" cy="1852613"/>
          </a:xfrm>
        </p:grpSpPr>
        <p:grpSp>
          <p:nvGrpSpPr>
            <p:cNvPr id="23645" name="그룹 90">
              <a:extLst>
                <a:ext uri="{FF2B5EF4-FFF2-40B4-BE49-F238E27FC236}">
                  <a16:creationId xmlns:a16="http://schemas.microsoft.com/office/drawing/2014/main" id="{7B1FA01E-FCD4-48F0-A6B6-6E45174E8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8427" y="1439235"/>
              <a:ext cx="2016125" cy="1852613"/>
              <a:chOff x="3203144" y="2324916"/>
              <a:chExt cx="2016928" cy="1853051"/>
            </a:xfrm>
          </p:grpSpPr>
          <p:sp>
            <p:nvSpPr>
              <p:cNvPr id="44" name="정육면체 43">
                <a:extLst>
                  <a:ext uri="{FF2B5EF4-FFF2-40B4-BE49-F238E27FC236}">
                    <a16:creationId xmlns:a16="http://schemas.microsoft.com/office/drawing/2014/main" id="{F191CE06-F768-47C0-A36F-32D357C9BC0B}"/>
                  </a:ext>
                </a:extLst>
              </p:cNvPr>
              <p:cNvSpPr/>
              <p:nvPr/>
            </p:nvSpPr>
            <p:spPr bwMode="auto">
              <a:xfrm rot="267731">
                <a:off x="3203144" y="3434841"/>
                <a:ext cx="2016928" cy="743126"/>
              </a:xfrm>
              <a:prstGeom prst="cube">
                <a:avLst>
                  <a:gd name="adj" fmla="val 74043"/>
                </a:avLst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kumimoji="0" lang="ko-KR" altLang="en-US">
                  <a:solidFill>
                    <a:srgbClr val="0E3F96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endParaRPr>
              </a:p>
            </p:txBody>
          </p:sp>
          <p:sp>
            <p:nvSpPr>
              <p:cNvPr id="45" name="정육면체 44">
                <a:extLst>
                  <a:ext uri="{FF2B5EF4-FFF2-40B4-BE49-F238E27FC236}">
                    <a16:creationId xmlns:a16="http://schemas.microsoft.com/office/drawing/2014/main" id="{53A17BBE-AED7-48F6-BEDB-0DE3B8DB624E}"/>
                  </a:ext>
                </a:extLst>
              </p:cNvPr>
              <p:cNvSpPr/>
              <p:nvPr/>
            </p:nvSpPr>
            <p:spPr bwMode="auto">
              <a:xfrm rot="267731">
                <a:off x="3203144" y="3212539"/>
                <a:ext cx="2016928" cy="744713"/>
              </a:xfrm>
              <a:prstGeom prst="cube">
                <a:avLst>
                  <a:gd name="adj" fmla="val 74043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kumimoji="0" lang="ko-KR" altLang="en-US">
                  <a:solidFill>
                    <a:srgbClr val="0E3F96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endParaRPr>
              </a:p>
            </p:txBody>
          </p:sp>
          <p:grpSp>
            <p:nvGrpSpPr>
              <p:cNvPr id="23651" name="그룹 71">
                <a:extLst>
                  <a:ext uri="{FF2B5EF4-FFF2-40B4-BE49-F238E27FC236}">
                    <a16:creationId xmlns:a16="http://schemas.microsoft.com/office/drawing/2014/main" id="{BCE7519F-7720-461B-B9DF-431620436B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35169" y="2324916"/>
                <a:ext cx="979877" cy="1292531"/>
                <a:chOff x="4787993" y="2819985"/>
                <a:chExt cx="979877" cy="1292531"/>
              </a:xfrm>
            </p:grpSpPr>
            <p:sp>
              <p:nvSpPr>
                <p:cNvPr id="48" name="원통 51">
                  <a:extLst>
                    <a:ext uri="{FF2B5EF4-FFF2-40B4-BE49-F238E27FC236}">
                      <a16:creationId xmlns:a16="http://schemas.microsoft.com/office/drawing/2014/main" id="{2162EE20-584C-4700-97A5-C4FA00229D64}"/>
                    </a:ext>
                  </a:extLst>
                </p:cNvPr>
                <p:cNvSpPr/>
                <p:nvPr/>
              </p:nvSpPr>
              <p:spPr>
                <a:xfrm>
                  <a:off x="4789581" y="2819985"/>
                  <a:ext cx="978289" cy="1292531"/>
                </a:xfrm>
                <a:prstGeom prst="can">
                  <a:avLst>
                    <a:gd name="adj" fmla="val 41307"/>
                  </a:avLst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>
                    <a:solidFill>
                      <a:sysClr val="window" lastClr="FFFFFF"/>
                    </a:solidFill>
                    <a:latin typeface="08서울남산체 B" panose="02020603020101020101" pitchFamily="18" charset="-127"/>
                    <a:ea typeface="08서울남산체 B" panose="02020603020101020101" pitchFamily="18" charset="-127"/>
                  </a:endParaRPr>
                </a:p>
              </p:txBody>
            </p:sp>
            <p:sp>
              <p:nvSpPr>
                <p:cNvPr id="49" name="원통 54">
                  <a:extLst>
                    <a:ext uri="{FF2B5EF4-FFF2-40B4-BE49-F238E27FC236}">
                      <a16:creationId xmlns:a16="http://schemas.microsoft.com/office/drawing/2014/main" id="{A7B17336-DDFB-40A7-B455-C63F3365E7E9}"/>
                    </a:ext>
                  </a:extLst>
                </p:cNvPr>
                <p:cNvSpPr/>
                <p:nvPr/>
              </p:nvSpPr>
              <p:spPr>
                <a:xfrm>
                  <a:off x="4787993" y="3396384"/>
                  <a:ext cx="978289" cy="716132"/>
                </a:xfrm>
                <a:prstGeom prst="can">
                  <a:avLst>
                    <a:gd name="adj" fmla="val 41307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>
                    <a:solidFill>
                      <a:sysClr val="window" lastClr="FFFFFF"/>
                    </a:solidFill>
                    <a:latin typeface="08서울남산체 B" panose="02020603020101020101" pitchFamily="18" charset="-127"/>
                    <a:ea typeface="08서울남산체 B" panose="02020603020101020101" pitchFamily="18" charset="-127"/>
                  </a:endParaRPr>
                </a:p>
              </p:txBody>
            </p:sp>
            <p:sp>
              <p:nvSpPr>
                <p:cNvPr id="23655" name="자유형 18">
                  <a:extLst>
                    <a:ext uri="{FF2B5EF4-FFF2-40B4-BE49-F238E27FC236}">
                      <a16:creationId xmlns:a16="http://schemas.microsoft.com/office/drawing/2014/main" id="{6778733E-217C-4063-A3B8-3F9E51BD2D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3956" y="3747357"/>
                  <a:ext cx="44910" cy="140245"/>
                </a:xfrm>
                <a:custGeom>
                  <a:avLst/>
                  <a:gdLst>
                    <a:gd name="T0" fmla="*/ 0 w 44910"/>
                    <a:gd name="T1" fmla="*/ 0 h 140245"/>
                    <a:gd name="T2" fmla="*/ 11219 w 44910"/>
                    <a:gd name="T3" fmla="*/ 78537 h 140245"/>
                    <a:gd name="T4" fmla="*/ 22439 w 44910"/>
                    <a:gd name="T5" fmla="*/ 106587 h 140245"/>
                    <a:gd name="T6" fmla="*/ 28049 w 44910"/>
                    <a:gd name="T7" fmla="*/ 123416 h 140245"/>
                    <a:gd name="T8" fmla="*/ 44878 w 44910"/>
                    <a:gd name="T9" fmla="*/ 140245 h 1402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4910" h="140245">
                      <a:moveTo>
                        <a:pt x="0" y="0"/>
                      </a:moveTo>
                      <a:cubicBezTo>
                        <a:pt x="2835" y="28353"/>
                        <a:pt x="2506" y="52396"/>
                        <a:pt x="11219" y="78537"/>
                      </a:cubicBezTo>
                      <a:cubicBezTo>
                        <a:pt x="14403" y="88091"/>
                        <a:pt x="18903" y="97158"/>
                        <a:pt x="22439" y="106587"/>
                      </a:cubicBezTo>
                      <a:cubicBezTo>
                        <a:pt x="24515" y="112124"/>
                        <a:pt x="24355" y="118799"/>
                        <a:pt x="28049" y="123416"/>
                      </a:cubicBezTo>
                      <a:cubicBezTo>
                        <a:pt x="46434" y="146397"/>
                        <a:pt x="44878" y="124920"/>
                        <a:pt x="44878" y="14024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3656" name="자유형 65">
                  <a:extLst>
                    <a:ext uri="{FF2B5EF4-FFF2-40B4-BE49-F238E27FC236}">
                      <a16:creationId xmlns:a16="http://schemas.microsoft.com/office/drawing/2014/main" id="{72BA57FE-3BC8-40C2-AA9C-DDB254D4A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1146" y="3708882"/>
                  <a:ext cx="44910" cy="141647"/>
                </a:xfrm>
                <a:custGeom>
                  <a:avLst/>
                  <a:gdLst>
                    <a:gd name="T0" fmla="*/ 0 w 44910"/>
                    <a:gd name="T1" fmla="*/ 0 h 140245"/>
                    <a:gd name="T2" fmla="*/ 11219 w 44910"/>
                    <a:gd name="T3" fmla="*/ 87618 h 140245"/>
                    <a:gd name="T4" fmla="*/ 22439 w 44910"/>
                    <a:gd name="T5" fmla="*/ 118912 h 140245"/>
                    <a:gd name="T6" fmla="*/ 28049 w 44910"/>
                    <a:gd name="T7" fmla="*/ 137688 h 140245"/>
                    <a:gd name="T8" fmla="*/ 44878 w 44910"/>
                    <a:gd name="T9" fmla="*/ 156460 h 1402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4910" h="140245">
                      <a:moveTo>
                        <a:pt x="0" y="0"/>
                      </a:moveTo>
                      <a:cubicBezTo>
                        <a:pt x="2835" y="28353"/>
                        <a:pt x="2506" y="52396"/>
                        <a:pt x="11219" y="78537"/>
                      </a:cubicBezTo>
                      <a:cubicBezTo>
                        <a:pt x="14403" y="88091"/>
                        <a:pt x="18903" y="97158"/>
                        <a:pt x="22439" y="106587"/>
                      </a:cubicBezTo>
                      <a:cubicBezTo>
                        <a:pt x="24515" y="112124"/>
                        <a:pt x="24355" y="118799"/>
                        <a:pt x="28049" y="123416"/>
                      </a:cubicBezTo>
                      <a:cubicBezTo>
                        <a:pt x="46434" y="146397"/>
                        <a:pt x="44878" y="124920"/>
                        <a:pt x="44878" y="14024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3657" name="자유형 69">
                  <a:extLst>
                    <a:ext uri="{FF2B5EF4-FFF2-40B4-BE49-F238E27FC236}">
                      <a16:creationId xmlns:a16="http://schemas.microsoft.com/office/drawing/2014/main" id="{441E89A3-472F-428F-A6FA-781233825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4969" y="3829050"/>
                  <a:ext cx="16669" cy="166688"/>
                </a:xfrm>
                <a:custGeom>
                  <a:avLst/>
                  <a:gdLst>
                    <a:gd name="T0" fmla="*/ 0 w 16669"/>
                    <a:gd name="T1" fmla="*/ 0 h 166688"/>
                    <a:gd name="T2" fmla="*/ 4762 w 16669"/>
                    <a:gd name="T3" fmla="*/ 19050 h 166688"/>
                    <a:gd name="T4" fmla="*/ 9525 w 16669"/>
                    <a:gd name="T5" fmla="*/ 26194 h 166688"/>
                    <a:gd name="T6" fmla="*/ 11906 w 16669"/>
                    <a:gd name="T7" fmla="*/ 33338 h 166688"/>
                    <a:gd name="T8" fmla="*/ 16669 w 16669"/>
                    <a:gd name="T9" fmla="*/ 59531 h 166688"/>
                    <a:gd name="T10" fmla="*/ 14287 w 16669"/>
                    <a:gd name="T11" fmla="*/ 135731 h 166688"/>
                    <a:gd name="T12" fmla="*/ 9525 w 16669"/>
                    <a:gd name="T13" fmla="*/ 142875 h 166688"/>
                    <a:gd name="T14" fmla="*/ 4762 w 16669"/>
                    <a:gd name="T15" fmla="*/ 157163 h 166688"/>
                    <a:gd name="T16" fmla="*/ 2381 w 16669"/>
                    <a:gd name="T17" fmla="*/ 166688 h 16668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669" h="166688">
                      <a:moveTo>
                        <a:pt x="0" y="0"/>
                      </a:moveTo>
                      <a:cubicBezTo>
                        <a:pt x="905" y="4526"/>
                        <a:pt x="2322" y="14170"/>
                        <a:pt x="4762" y="19050"/>
                      </a:cubicBezTo>
                      <a:cubicBezTo>
                        <a:pt x="6042" y="21610"/>
                        <a:pt x="7937" y="23813"/>
                        <a:pt x="9525" y="26194"/>
                      </a:cubicBezTo>
                      <a:cubicBezTo>
                        <a:pt x="10319" y="28575"/>
                        <a:pt x="11297" y="30903"/>
                        <a:pt x="11906" y="33338"/>
                      </a:cubicBezTo>
                      <a:cubicBezTo>
                        <a:pt x="13568" y="39986"/>
                        <a:pt x="15609" y="53172"/>
                        <a:pt x="16669" y="59531"/>
                      </a:cubicBezTo>
                      <a:cubicBezTo>
                        <a:pt x="15875" y="84931"/>
                        <a:pt x="16457" y="110411"/>
                        <a:pt x="14287" y="135731"/>
                      </a:cubicBezTo>
                      <a:cubicBezTo>
                        <a:pt x="14043" y="138582"/>
                        <a:pt x="10687" y="140260"/>
                        <a:pt x="9525" y="142875"/>
                      </a:cubicBezTo>
                      <a:cubicBezTo>
                        <a:pt x="7486" y="147463"/>
                        <a:pt x="5979" y="152293"/>
                        <a:pt x="4762" y="157163"/>
                      </a:cubicBezTo>
                      <a:lnTo>
                        <a:pt x="2381" y="166688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3658" name="자유형 70">
                  <a:extLst>
                    <a:ext uri="{FF2B5EF4-FFF2-40B4-BE49-F238E27FC236}">
                      <a16:creationId xmlns:a16="http://schemas.microsoft.com/office/drawing/2014/main" id="{64449DFD-35B0-4F16-86B0-C9E6A0F75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2581" y="3867150"/>
                  <a:ext cx="23813" cy="121444"/>
                </a:xfrm>
                <a:custGeom>
                  <a:avLst/>
                  <a:gdLst>
                    <a:gd name="T0" fmla="*/ 9525 w 23813"/>
                    <a:gd name="T1" fmla="*/ 0 h 121444"/>
                    <a:gd name="T2" fmla="*/ 11907 w 23813"/>
                    <a:gd name="T3" fmla="*/ 11906 h 121444"/>
                    <a:gd name="T4" fmla="*/ 16669 w 23813"/>
                    <a:gd name="T5" fmla="*/ 19050 h 121444"/>
                    <a:gd name="T6" fmla="*/ 19050 w 23813"/>
                    <a:gd name="T7" fmla="*/ 30956 h 121444"/>
                    <a:gd name="T8" fmla="*/ 23813 w 23813"/>
                    <a:gd name="T9" fmla="*/ 45244 h 121444"/>
                    <a:gd name="T10" fmla="*/ 21432 w 23813"/>
                    <a:gd name="T11" fmla="*/ 97631 h 121444"/>
                    <a:gd name="T12" fmla="*/ 19050 w 23813"/>
                    <a:gd name="T13" fmla="*/ 104775 h 121444"/>
                    <a:gd name="T14" fmla="*/ 4763 w 23813"/>
                    <a:gd name="T15" fmla="*/ 119063 h 121444"/>
                    <a:gd name="T16" fmla="*/ 0 w 23813"/>
                    <a:gd name="T17" fmla="*/ 121444 h 121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813" h="121444">
                      <a:moveTo>
                        <a:pt x="9525" y="0"/>
                      </a:moveTo>
                      <a:cubicBezTo>
                        <a:pt x="10319" y="3969"/>
                        <a:pt x="10486" y="8116"/>
                        <a:pt x="11907" y="11906"/>
                      </a:cubicBezTo>
                      <a:cubicBezTo>
                        <a:pt x="12912" y="14586"/>
                        <a:pt x="15664" y="16370"/>
                        <a:pt x="16669" y="19050"/>
                      </a:cubicBezTo>
                      <a:cubicBezTo>
                        <a:pt x="18090" y="22840"/>
                        <a:pt x="17985" y="27051"/>
                        <a:pt x="19050" y="30956"/>
                      </a:cubicBezTo>
                      <a:cubicBezTo>
                        <a:pt x="20371" y="35799"/>
                        <a:pt x="23813" y="45244"/>
                        <a:pt x="23813" y="45244"/>
                      </a:cubicBezTo>
                      <a:cubicBezTo>
                        <a:pt x="23019" y="62706"/>
                        <a:pt x="22826" y="80206"/>
                        <a:pt x="21432" y="97631"/>
                      </a:cubicBezTo>
                      <a:cubicBezTo>
                        <a:pt x="21232" y="100133"/>
                        <a:pt x="20591" y="102794"/>
                        <a:pt x="19050" y="104775"/>
                      </a:cubicBezTo>
                      <a:cubicBezTo>
                        <a:pt x="14915" y="110091"/>
                        <a:pt x="10787" y="116051"/>
                        <a:pt x="4763" y="119063"/>
                      </a:cubicBezTo>
                      <a:lnTo>
                        <a:pt x="0" y="12144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23652" name="TextBox 72">
                <a:extLst>
                  <a:ext uri="{FF2B5EF4-FFF2-40B4-BE49-F238E27FC236}">
                    <a16:creationId xmlns:a16="http://schemas.microsoft.com/office/drawing/2014/main" id="{E21A6E27-E167-4CC5-9059-9E3DAC785B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3983" y="3619844"/>
                <a:ext cx="1222975" cy="369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latinLnBrk="0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ko-KR" sz="1800" b="1">
                    <a:latin typeface="08서울남산체 B" pitchFamily="18" charset="-127"/>
                    <a:ea typeface="08서울남산체 B" pitchFamily="18" charset="-127"/>
                  </a:rPr>
                  <a:t>Heating</a:t>
                </a:r>
                <a:endParaRPr kumimoji="0" lang="ko-KR" altLang="en-US" sz="1800" b="1"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</p:grpSp>
        <p:cxnSp>
          <p:nvCxnSpPr>
            <p:cNvPr id="41" name="구부러진 연결선 4">
              <a:extLst>
                <a:ext uri="{FF2B5EF4-FFF2-40B4-BE49-F238E27FC236}">
                  <a16:creationId xmlns:a16="http://schemas.microsoft.com/office/drawing/2014/main" id="{6A4E73D3-7EF3-4C81-8D5C-08948EE88459}"/>
                </a:ext>
              </a:extLst>
            </p:cNvPr>
            <p:cNvCxnSpPr/>
            <p:nvPr/>
          </p:nvCxnSpPr>
          <p:spPr>
            <a:xfrm rot="16200000" flipH="1">
              <a:off x="3982302" y="2229810"/>
              <a:ext cx="293688" cy="173038"/>
            </a:xfrm>
            <a:prstGeom prst="curvedConnector3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구부러진 연결선 7">
              <a:extLst>
                <a:ext uri="{FF2B5EF4-FFF2-40B4-BE49-F238E27FC236}">
                  <a16:creationId xmlns:a16="http://schemas.microsoft.com/office/drawing/2014/main" id="{CD112959-0354-46FD-9465-D1ACBCBC1885}"/>
                </a:ext>
              </a:extLst>
            </p:cNvPr>
            <p:cNvCxnSpPr/>
            <p:nvPr/>
          </p:nvCxnSpPr>
          <p:spPr>
            <a:xfrm rot="5400000">
              <a:off x="4340284" y="2155991"/>
              <a:ext cx="303212" cy="168275"/>
            </a:xfrm>
            <a:prstGeom prst="curvedConnector3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구부러진 연결선 9">
              <a:extLst>
                <a:ext uri="{FF2B5EF4-FFF2-40B4-BE49-F238E27FC236}">
                  <a16:creationId xmlns:a16="http://schemas.microsoft.com/office/drawing/2014/main" id="{3E5E3BF2-D956-4048-B05D-4934737539DA}"/>
                </a:ext>
              </a:extLst>
            </p:cNvPr>
            <p:cNvCxnSpPr/>
            <p:nvPr/>
          </p:nvCxnSpPr>
          <p:spPr>
            <a:xfrm rot="5400000">
              <a:off x="4749064" y="2212348"/>
              <a:ext cx="239713" cy="153988"/>
            </a:xfrm>
            <a:prstGeom prst="curvedConnector3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9" name="그룹 84">
            <a:extLst>
              <a:ext uri="{FF2B5EF4-FFF2-40B4-BE49-F238E27FC236}">
                <a16:creationId xmlns:a16="http://schemas.microsoft.com/office/drawing/2014/main" id="{55B1F066-D595-41FE-BBC0-F6EA525BD04B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1217613"/>
            <a:ext cx="2160588" cy="2000250"/>
            <a:chOff x="4788024" y="2204468"/>
            <a:chExt cx="2160240" cy="2001116"/>
          </a:xfrm>
        </p:grpSpPr>
        <p:sp>
          <p:nvSpPr>
            <p:cNvPr id="55" name="원통 63">
              <a:extLst>
                <a:ext uri="{FF2B5EF4-FFF2-40B4-BE49-F238E27FC236}">
                  <a16:creationId xmlns:a16="http://schemas.microsoft.com/office/drawing/2014/main" id="{5217AF6A-27E7-4EEE-AF17-5205652728C4}"/>
                </a:ext>
              </a:extLst>
            </p:cNvPr>
            <p:cNvSpPr/>
            <p:nvPr/>
          </p:nvSpPr>
          <p:spPr>
            <a:xfrm>
              <a:off x="5651485" y="3968944"/>
              <a:ext cx="433318" cy="236640"/>
            </a:xfrm>
            <a:prstGeom prst="can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56" name="원통 64">
              <a:extLst>
                <a:ext uri="{FF2B5EF4-FFF2-40B4-BE49-F238E27FC236}">
                  <a16:creationId xmlns:a16="http://schemas.microsoft.com/office/drawing/2014/main" id="{84667DCF-38CB-4C91-A031-9B1C5F7A4B95}"/>
                </a:ext>
              </a:extLst>
            </p:cNvPr>
            <p:cNvSpPr/>
            <p:nvPr/>
          </p:nvSpPr>
          <p:spPr>
            <a:xfrm>
              <a:off x="5075316" y="3792655"/>
              <a:ext cx="1585657" cy="238228"/>
            </a:xfrm>
            <a:prstGeom prst="can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57" name="원통 65">
              <a:extLst>
                <a:ext uri="{FF2B5EF4-FFF2-40B4-BE49-F238E27FC236}">
                  <a16:creationId xmlns:a16="http://schemas.microsoft.com/office/drawing/2014/main" id="{D95084CC-676C-4F37-8815-CFB2F785BC09}"/>
                </a:ext>
              </a:extLst>
            </p:cNvPr>
            <p:cNvSpPr/>
            <p:nvPr/>
          </p:nvSpPr>
          <p:spPr>
            <a:xfrm>
              <a:off x="4788024" y="3495664"/>
              <a:ext cx="2160240" cy="365283"/>
            </a:xfrm>
            <a:prstGeom prst="can">
              <a:avLst/>
            </a:prstGeom>
            <a:solidFill>
              <a:srgbClr val="1F497D">
                <a:lumMod val="50000"/>
              </a:srgb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kern="0" dirty="0">
                  <a:solidFill>
                    <a:sysClr val="window" lastClr="FFFFFF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Glass substrate</a:t>
              </a:r>
              <a:endParaRPr kumimoji="0" lang="ko-KR" altLang="en-US" sz="1600" b="1" kern="0" dirty="0">
                <a:solidFill>
                  <a:sysClr val="window" lastClr="FFFFFF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pic>
          <p:nvPicPr>
            <p:cNvPr id="23644" name="Picture 2">
              <a:extLst>
                <a:ext uri="{FF2B5EF4-FFF2-40B4-BE49-F238E27FC236}">
                  <a16:creationId xmlns:a16="http://schemas.microsoft.com/office/drawing/2014/main" id="{DE515EB5-5680-49FC-8A4F-D8A6E82FD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182" y="2204468"/>
              <a:ext cx="665923" cy="111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0" name="표 59">
            <a:extLst>
              <a:ext uri="{FF2B5EF4-FFF2-40B4-BE49-F238E27FC236}">
                <a16:creationId xmlns:a16="http://schemas.microsoft.com/office/drawing/2014/main" id="{090FB34A-7E57-48BC-A95D-23D0B476C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072874"/>
              </p:ext>
            </p:extLst>
          </p:nvPr>
        </p:nvGraphicFramePr>
        <p:xfrm>
          <a:off x="508000" y="4268788"/>
          <a:ext cx="8091488" cy="2060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111">
                  <a:extLst>
                    <a:ext uri="{9D8B030D-6E8A-4147-A177-3AD203B41FA5}">
                      <a16:colId xmlns:a16="http://schemas.microsoft.com/office/drawing/2014/main" val="3748166359"/>
                    </a:ext>
                  </a:extLst>
                </a:gridCol>
                <a:gridCol w="1751915">
                  <a:extLst>
                    <a:ext uri="{9D8B030D-6E8A-4147-A177-3AD203B41FA5}">
                      <a16:colId xmlns:a16="http://schemas.microsoft.com/office/drawing/2014/main" val="3593063765"/>
                    </a:ext>
                  </a:extLst>
                </a:gridCol>
                <a:gridCol w="2312222">
                  <a:extLst>
                    <a:ext uri="{9D8B030D-6E8A-4147-A177-3AD203B41FA5}">
                      <a16:colId xmlns:a16="http://schemas.microsoft.com/office/drawing/2014/main" val="2182124362"/>
                    </a:ext>
                  </a:extLst>
                </a:gridCol>
                <a:gridCol w="1270043">
                  <a:extLst>
                    <a:ext uri="{9D8B030D-6E8A-4147-A177-3AD203B41FA5}">
                      <a16:colId xmlns:a16="http://schemas.microsoft.com/office/drawing/2014/main" val="99853767"/>
                    </a:ext>
                  </a:extLst>
                </a:gridCol>
                <a:gridCol w="1792197">
                  <a:extLst>
                    <a:ext uri="{9D8B030D-6E8A-4147-A177-3AD203B41FA5}">
                      <a16:colId xmlns:a16="http://schemas.microsoft.com/office/drawing/2014/main" val="1033840723"/>
                    </a:ext>
                  </a:extLst>
                </a:gridCol>
              </a:tblGrid>
              <a:tr h="3955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Device</a:t>
                      </a:r>
                      <a:endParaRPr lang="ko-KR" altLang="en-US" sz="1600" b="1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rgbClr val="CB49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Material</a:t>
                      </a:r>
                      <a:endParaRPr lang="ko-KR" altLang="en-US" sz="1600" b="1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rgbClr val="CB49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SOG/(SOG+Ethanol)</a:t>
                      </a:r>
                      <a:endParaRPr lang="ko-KR" altLang="en-US" sz="1600" b="1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rgbClr val="CB49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Thickness</a:t>
                      </a:r>
                      <a:endParaRPr lang="ko-KR" altLang="en-US" sz="1600" b="1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rgbClr val="CB49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Coating number</a:t>
                      </a:r>
                      <a:endParaRPr lang="ko-KR" altLang="en-US" sz="1600" b="1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rgbClr val="CB4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07640"/>
                  </a:ext>
                </a:extLst>
              </a:tr>
              <a:tr h="50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A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SOG 40 ml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1.00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340 nm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80227"/>
                  </a:ext>
                </a:extLst>
              </a:tr>
              <a:tr h="5791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B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SOG 20 ml</a:t>
                      </a:r>
                    </a:p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+ Ethanol 20 ml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0.50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238 nm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30543"/>
                  </a:ext>
                </a:extLst>
              </a:tr>
              <a:tr h="5791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C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SOG 10 ml</a:t>
                      </a:r>
                    </a:p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+ Ethanol 30 ml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0.25</a:t>
                      </a:r>
                      <a:endParaRPr lang="ko-KR" altLang="en-US" sz="16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238 nm</a:t>
                      </a:r>
                      <a:endParaRPr lang="ko-KR" altLang="en-US" sz="16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5</a:t>
                      </a:r>
                      <a:endParaRPr lang="ko-KR" altLang="en-US" sz="16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721" marB="4572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40679"/>
                  </a:ext>
                </a:extLst>
              </a:tr>
            </a:tbl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CC3F20FC-7224-4251-94C5-F1FF19AB6EDB}"/>
              </a:ext>
            </a:extLst>
          </p:cNvPr>
          <p:cNvGrpSpPr>
            <a:grpSpLocks/>
          </p:cNvGrpSpPr>
          <p:nvPr/>
        </p:nvGrpSpPr>
        <p:grpSpPr bwMode="auto">
          <a:xfrm>
            <a:off x="1350963" y="1084263"/>
            <a:ext cx="742950" cy="1028700"/>
            <a:chOff x="1351418" y="1084544"/>
            <a:chExt cx="743033" cy="1028382"/>
          </a:xfrm>
        </p:grpSpPr>
        <p:pic>
          <p:nvPicPr>
            <p:cNvPr id="23639" name="그림 2">
              <a:extLst>
                <a:ext uri="{FF2B5EF4-FFF2-40B4-BE49-F238E27FC236}">
                  <a16:creationId xmlns:a16="http://schemas.microsoft.com/office/drawing/2014/main" id="{22EB259C-7D3C-46BC-89DC-D84F3926B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664" y="1084544"/>
              <a:ext cx="190541" cy="102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40" name="TextBox 84">
              <a:extLst>
                <a:ext uri="{FF2B5EF4-FFF2-40B4-BE49-F238E27FC236}">
                  <a16:creationId xmlns:a16="http://schemas.microsoft.com/office/drawing/2014/main" id="{D3054ED6-A260-4F75-8E31-0B2DD23B5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1418" y="1314702"/>
              <a:ext cx="743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b="1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H</a:t>
              </a:r>
              <a:r>
                <a:rPr lang="en-US" altLang="ko-KR" sz="1800" b="1" baseline="-2500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2</a:t>
              </a:r>
              <a:r>
                <a:rPr lang="en-US" altLang="ko-KR" sz="1800" b="1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O</a:t>
              </a:r>
              <a:r>
                <a:rPr lang="en-US" altLang="ko-KR" sz="1800" b="1" baseline="-2500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2</a:t>
              </a:r>
              <a:endParaRPr lang="ko-KR" altLang="en-US" sz="1800" b="1" baseline="-25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7" name="표 86">
            <a:extLst>
              <a:ext uri="{FF2B5EF4-FFF2-40B4-BE49-F238E27FC236}">
                <a16:creationId xmlns:a16="http://schemas.microsoft.com/office/drawing/2014/main" id="{1DE527BB-DF99-47AF-9161-B65D2848F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754179"/>
              </p:ext>
            </p:extLst>
          </p:nvPr>
        </p:nvGraphicFramePr>
        <p:xfrm>
          <a:off x="537234" y="4103687"/>
          <a:ext cx="8091487" cy="2613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110">
                  <a:extLst>
                    <a:ext uri="{9D8B030D-6E8A-4147-A177-3AD203B41FA5}">
                      <a16:colId xmlns:a16="http://schemas.microsoft.com/office/drawing/2014/main" val="3748166359"/>
                    </a:ext>
                  </a:extLst>
                </a:gridCol>
                <a:gridCol w="1751915">
                  <a:extLst>
                    <a:ext uri="{9D8B030D-6E8A-4147-A177-3AD203B41FA5}">
                      <a16:colId xmlns:a16="http://schemas.microsoft.com/office/drawing/2014/main" val="3593063765"/>
                    </a:ext>
                  </a:extLst>
                </a:gridCol>
                <a:gridCol w="2312222">
                  <a:extLst>
                    <a:ext uri="{9D8B030D-6E8A-4147-A177-3AD203B41FA5}">
                      <a16:colId xmlns:a16="http://schemas.microsoft.com/office/drawing/2014/main" val="2182124362"/>
                    </a:ext>
                  </a:extLst>
                </a:gridCol>
                <a:gridCol w="1270043">
                  <a:extLst>
                    <a:ext uri="{9D8B030D-6E8A-4147-A177-3AD203B41FA5}">
                      <a16:colId xmlns:a16="http://schemas.microsoft.com/office/drawing/2014/main" val="99853767"/>
                    </a:ext>
                  </a:extLst>
                </a:gridCol>
                <a:gridCol w="1792197">
                  <a:extLst>
                    <a:ext uri="{9D8B030D-6E8A-4147-A177-3AD203B41FA5}">
                      <a16:colId xmlns:a16="http://schemas.microsoft.com/office/drawing/2014/main" val="1033840723"/>
                    </a:ext>
                  </a:extLst>
                </a:gridCol>
              </a:tblGrid>
              <a:tr h="3881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Device</a:t>
                      </a:r>
                      <a:endParaRPr lang="ko-KR" altLang="en-US" sz="1600" b="1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rgbClr val="CB49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Material</a:t>
                      </a:r>
                      <a:endParaRPr lang="ko-KR" altLang="en-US" sz="1600" b="1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rgbClr val="CB49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SOG/(</a:t>
                      </a:r>
                      <a:r>
                        <a:rPr lang="en-US" altLang="ko-KR" sz="1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SOG+Ethanol</a:t>
                      </a:r>
                      <a:r>
                        <a:rPr lang="en-US" altLang="ko-K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rgbClr val="CB49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Thickness</a:t>
                      </a:r>
                      <a:endParaRPr lang="ko-KR" altLang="en-US" sz="1600" b="1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rgbClr val="CB49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Coating number</a:t>
                      </a:r>
                      <a:endParaRPr lang="ko-KR" altLang="en-US" sz="1600" b="1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rgbClr val="CB4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07640"/>
                  </a:ext>
                </a:extLst>
              </a:tr>
              <a:tr h="5790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D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SOG 40 ml</a:t>
                      </a:r>
                    </a:p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+ H</a:t>
                      </a:r>
                      <a:r>
                        <a:rPr lang="en-US" altLang="ko-KR" sz="1600" b="1" baseline="-2500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altLang="ko-KR" sz="1600" b="1" baseline="-2500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 1 ml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1.00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496 nm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6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80227"/>
                  </a:ext>
                </a:extLst>
              </a:tr>
              <a:tr h="8228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E</a:t>
                      </a:r>
                      <a:endParaRPr lang="ko-KR" altLang="en-US" sz="16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SOG 20 ml</a:t>
                      </a:r>
                    </a:p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+ Ethanol 20 ml + H</a:t>
                      </a:r>
                      <a:r>
                        <a:rPr lang="en-US" altLang="ko-KR" sz="1600" b="1" baseline="-2500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altLang="ko-KR" sz="1600" b="1" baseline="-2500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 1 ml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0.50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335 nm</a:t>
                      </a:r>
                      <a:endParaRPr lang="ko-KR" altLang="en-US" sz="16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30543"/>
                  </a:ext>
                </a:extLst>
              </a:tr>
              <a:tr h="8228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F</a:t>
                      </a:r>
                      <a:endParaRPr lang="ko-KR" altLang="en-US" sz="16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SOG 10 ml</a:t>
                      </a:r>
                    </a:p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+ Ethanol 30 ml + H</a:t>
                      </a:r>
                      <a:r>
                        <a:rPr lang="en-US" altLang="ko-KR" sz="1600" b="1" baseline="-2500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altLang="ko-KR" sz="1600" b="1" baseline="-2500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 1 ml</a:t>
                      </a:r>
                      <a:endParaRPr lang="ko-KR" altLang="en-US" sz="1600" b="1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0.25</a:t>
                      </a:r>
                      <a:endParaRPr lang="ko-KR" altLang="en-US" sz="16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335 nm</a:t>
                      </a:r>
                      <a:endParaRPr lang="ko-KR" altLang="en-US" sz="16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Arial" panose="020B0604020202020204" pitchFamily="34" charset="0"/>
                          <a:ea typeface="08서울남산체 B" panose="02020603020101020101" pitchFamily="18" charset="-127"/>
                          <a:cs typeface="Arial" panose="020B0604020202020204" pitchFamily="34" charset="0"/>
                        </a:rPr>
                        <a:t>5</a:t>
                      </a:r>
                      <a:endParaRPr lang="ko-KR" altLang="en-US" sz="1600" b="1" dirty="0">
                        <a:latin typeface="Arial" panose="020B0604020202020204" pitchFamily="34" charset="0"/>
                        <a:ea typeface="08서울남산체 B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1443" marR="91443"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40679"/>
                  </a:ext>
                </a:extLst>
              </a:tr>
            </a:tbl>
          </a:graphicData>
        </a:graphic>
      </p:graphicFrame>
      <p:sp>
        <p:nvSpPr>
          <p:cNvPr id="23635" name="TextBox 87">
            <a:extLst>
              <a:ext uri="{FF2B5EF4-FFF2-40B4-BE49-F238E27FC236}">
                <a16:creationId xmlns:a16="http://schemas.microsoft.com/office/drawing/2014/main" id="{1DD58F73-37BE-4C11-BF89-B06D7E4D6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216" y="3339562"/>
            <a:ext cx="25495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solidFill>
                  <a:srgbClr val="7F7F7F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Heat treatment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7F7F7F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Bake at 80 ℃ in hotplate</a:t>
            </a:r>
            <a:endParaRPr kumimoji="0" lang="en-US" altLang="ko-KR" sz="600" b="1">
              <a:solidFill>
                <a:srgbClr val="7F7F7F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3636" name="TextBox 88">
            <a:extLst>
              <a:ext uri="{FF2B5EF4-FFF2-40B4-BE49-F238E27FC236}">
                <a16:creationId xmlns:a16="http://schemas.microsoft.com/office/drawing/2014/main" id="{65A78C94-C68D-4276-9F15-8EE0E6B88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359349"/>
            <a:ext cx="23510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solidFill>
                  <a:srgbClr val="7F7F7F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Coating process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7F7F7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3500 RPM, 30 s</a:t>
            </a:r>
            <a:endParaRPr kumimoji="0" lang="ko-KR" altLang="en-US" sz="1600" b="1">
              <a:solidFill>
                <a:srgbClr val="7F7F7F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23637" name="Picture 3" descr="C:\Users\user\Desktop\logo_01.jpg">
            <a:extLst>
              <a:ext uri="{FF2B5EF4-FFF2-40B4-BE49-F238E27FC236}">
                <a16:creationId xmlns:a16="http://schemas.microsoft.com/office/drawing/2014/main" id="{D931FA70-1663-4231-B3C4-E8E42B75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t="32585" r="64917" b="55080"/>
          <a:stretch>
            <a:fillRect/>
          </a:stretch>
        </p:blipFill>
        <p:spPr bwMode="auto">
          <a:xfrm>
            <a:off x="8299450" y="-38100"/>
            <a:ext cx="8588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38" name="슬라이드 번호 개체 틀 1">
            <a:extLst>
              <a:ext uri="{FF2B5EF4-FFF2-40B4-BE49-F238E27FC236}">
                <a16:creationId xmlns:a16="http://schemas.microsoft.com/office/drawing/2014/main" id="{FE898191-DC28-4D3F-95D8-E33090C9E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4D6208-4157-4A1B-AD3E-268829301DCE}" type="slidenum">
              <a:rPr lang="ko-K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ko-KR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EF91FAD0-DCB7-4047-A40B-B8D8ADEDD209}"/>
              </a:ext>
            </a:extLst>
          </p:cNvPr>
          <p:cNvSpPr/>
          <p:nvPr/>
        </p:nvSpPr>
        <p:spPr>
          <a:xfrm>
            <a:off x="0" y="620713"/>
            <a:ext cx="817245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6" name="제목 95">
            <a:extLst>
              <a:ext uri="{FF2B5EF4-FFF2-40B4-BE49-F238E27FC236}">
                <a16:creationId xmlns:a16="http://schemas.microsoft.com/office/drawing/2014/main" id="{B20DCEED-0922-4CB1-B566-743EA37F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" y="31750"/>
            <a:ext cx="8229600" cy="7635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2.2 SOG Curing</a:t>
            </a:r>
          </a:p>
        </p:txBody>
      </p:sp>
      <p:sp>
        <p:nvSpPr>
          <p:cNvPr id="74" name="모서리가 둥근 직사각형 73">
            <a:extLst>
              <a:ext uri="{FF2B5EF4-FFF2-40B4-BE49-F238E27FC236}">
                <a16:creationId xmlns:a16="http://schemas.microsoft.com/office/drawing/2014/main" id="{1BA98629-3C93-498E-A7F4-9240186BDE0B}"/>
              </a:ext>
            </a:extLst>
          </p:cNvPr>
          <p:cNvSpPr/>
          <p:nvPr/>
        </p:nvSpPr>
        <p:spPr>
          <a:xfrm>
            <a:off x="277813" y="908050"/>
            <a:ext cx="2733675" cy="3082925"/>
          </a:xfrm>
          <a:prstGeom prst="roundRect">
            <a:avLst>
              <a:gd name="adj" fmla="val 8594"/>
            </a:avLst>
          </a:prstGeom>
          <a:solidFill>
            <a:srgbClr val="BEBEBE"/>
          </a:solidFill>
          <a:ln w="38100">
            <a:solidFill>
              <a:schemeClr val="bg1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5" name="모서리가 둥근 직사각형 74">
            <a:extLst>
              <a:ext uri="{FF2B5EF4-FFF2-40B4-BE49-F238E27FC236}">
                <a16:creationId xmlns:a16="http://schemas.microsoft.com/office/drawing/2014/main" id="{3A7AC310-917E-4E99-901D-8EB109F2581B}"/>
              </a:ext>
            </a:extLst>
          </p:cNvPr>
          <p:cNvSpPr/>
          <p:nvPr/>
        </p:nvSpPr>
        <p:spPr>
          <a:xfrm>
            <a:off x="373063" y="1016000"/>
            <a:ext cx="2559050" cy="2917825"/>
          </a:xfrm>
          <a:prstGeom prst="roundRect">
            <a:avLst>
              <a:gd name="adj" fmla="val 59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7" name="모서리가 둥근 직사각형 76">
            <a:extLst>
              <a:ext uri="{FF2B5EF4-FFF2-40B4-BE49-F238E27FC236}">
                <a16:creationId xmlns:a16="http://schemas.microsoft.com/office/drawing/2014/main" id="{B1F5FE4C-FC2D-4A7F-BF14-4B03F71CFD86}"/>
              </a:ext>
            </a:extLst>
          </p:cNvPr>
          <p:cNvSpPr/>
          <p:nvPr/>
        </p:nvSpPr>
        <p:spPr>
          <a:xfrm>
            <a:off x="3168650" y="908050"/>
            <a:ext cx="2735263" cy="3082925"/>
          </a:xfrm>
          <a:prstGeom prst="roundRect">
            <a:avLst>
              <a:gd name="adj" fmla="val 8594"/>
            </a:avLst>
          </a:prstGeom>
          <a:solidFill>
            <a:srgbClr val="BEBEBE"/>
          </a:solidFill>
          <a:ln w="38100">
            <a:solidFill>
              <a:schemeClr val="bg1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8" name="모서리가 둥근 직사각형 77">
            <a:extLst>
              <a:ext uri="{FF2B5EF4-FFF2-40B4-BE49-F238E27FC236}">
                <a16:creationId xmlns:a16="http://schemas.microsoft.com/office/drawing/2014/main" id="{20F103F6-2463-4A36-9504-A70D4530AAAD}"/>
              </a:ext>
            </a:extLst>
          </p:cNvPr>
          <p:cNvSpPr/>
          <p:nvPr/>
        </p:nvSpPr>
        <p:spPr>
          <a:xfrm>
            <a:off x="3263900" y="1016000"/>
            <a:ext cx="2559050" cy="2917825"/>
          </a:xfrm>
          <a:prstGeom prst="roundRect">
            <a:avLst>
              <a:gd name="adj" fmla="val 59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9" name="모서리가 둥근 직사각형 78">
            <a:extLst>
              <a:ext uri="{FF2B5EF4-FFF2-40B4-BE49-F238E27FC236}">
                <a16:creationId xmlns:a16="http://schemas.microsoft.com/office/drawing/2014/main" id="{06E54549-EF3F-47F1-815C-C8C930E0C182}"/>
              </a:ext>
            </a:extLst>
          </p:cNvPr>
          <p:cNvSpPr/>
          <p:nvPr/>
        </p:nvSpPr>
        <p:spPr>
          <a:xfrm>
            <a:off x="6034088" y="908050"/>
            <a:ext cx="2733675" cy="3082925"/>
          </a:xfrm>
          <a:prstGeom prst="roundRect">
            <a:avLst>
              <a:gd name="adj" fmla="val 8594"/>
            </a:avLst>
          </a:prstGeom>
          <a:solidFill>
            <a:srgbClr val="BEBEBE"/>
          </a:solidFill>
          <a:ln w="38100">
            <a:solidFill>
              <a:schemeClr val="bg1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80" name="모서리가 둥근 직사각형 79">
            <a:extLst>
              <a:ext uri="{FF2B5EF4-FFF2-40B4-BE49-F238E27FC236}">
                <a16:creationId xmlns:a16="http://schemas.microsoft.com/office/drawing/2014/main" id="{57A009B6-8825-4BFC-B93C-F2DFDB02C905}"/>
              </a:ext>
            </a:extLst>
          </p:cNvPr>
          <p:cNvSpPr/>
          <p:nvPr/>
        </p:nvSpPr>
        <p:spPr>
          <a:xfrm>
            <a:off x="6129338" y="1016000"/>
            <a:ext cx="2557462" cy="2917825"/>
          </a:xfrm>
          <a:prstGeom prst="roundRect">
            <a:avLst>
              <a:gd name="adj" fmla="val 59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25611" name="TextBox 81">
            <a:extLst>
              <a:ext uri="{FF2B5EF4-FFF2-40B4-BE49-F238E27FC236}">
                <a16:creationId xmlns:a16="http://schemas.microsoft.com/office/drawing/2014/main" id="{4E9D8A24-2DD1-4584-AF48-F1183404D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3268182"/>
            <a:ext cx="234950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rgbClr val="7F7F7F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Soft bake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 dirty="0">
                <a:solidFill>
                  <a:srgbClr val="7F7F7F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Air 85 ℃, 2 min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ko-KR" sz="700" b="1" dirty="0">
              <a:solidFill>
                <a:srgbClr val="7F7F7F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5615" name="TextBox 87">
            <a:extLst>
              <a:ext uri="{FF2B5EF4-FFF2-40B4-BE49-F238E27FC236}">
                <a16:creationId xmlns:a16="http://schemas.microsoft.com/office/drawing/2014/main" id="{6897504B-B65D-4CB1-A72F-106849D8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8" y="3315693"/>
            <a:ext cx="23510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rgbClr val="7F7F7F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Hard bake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 dirty="0">
                <a:solidFill>
                  <a:srgbClr val="7F7F7F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Air 180 ℃, 3 min</a:t>
            </a:r>
          </a:p>
        </p:txBody>
      </p:sp>
      <p:sp>
        <p:nvSpPr>
          <p:cNvPr id="25616" name="TextBox 88">
            <a:extLst>
              <a:ext uri="{FF2B5EF4-FFF2-40B4-BE49-F238E27FC236}">
                <a16:creationId xmlns:a16="http://schemas.microsoft.com/office/drawing/2014/main" id="{81F4496A-E71A-4F61-A83F-92719EAB5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3094952"/>
            <a:ext cx="24193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rgbClr val="7F7F7F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Cure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 dirty="0">
                <a:solidFill>
                  <a:srgbClr val="7F7F7F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nitrogen ambient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 dirty="0">
                <a:solidFill>
                  <a:srgbClr val="7F7F7F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450 ℃, 60 min</a:t>
            </a:r>
          </a:p>
        </p:txBody>
      </p:sp>
      <p:pic>
        <p:nvPicPr>
          <p:cNvPr id="25617" name="Picture 3" descr="C:\Users\user\Desktop\logo_01.jpg">
            <a:extLst>
              <a:ext uri="{FF2B5EF4-FFF2-40B4-BE49-F238E27FC236}">
                <a16:creationId xmlns:a16="http://schemas.microsoft.com/office/drawing/2014/main" id="{E1225AB1-6159-41E5-BDB1-A56D5AA2D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t="32585" r="64917" b="55080"/>
          <a:stretch>
            <a:fillRect/>
          </a:stretch>
        </p:blipFill>
        <p:spPr bwMode="auto">
          <a:xfrm>
            <a:off x="8299450" y="-38100"/>
            <a:ext cx="8588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8" name="그룹 57">
            <a:extLst>
              <a:ext uri="{FF2B5EF4-FFF2-40B4-BE49-F238E27FC236}">
                <a16:creationId xmlns:a16="http://schemas.microsoft.com/office/drawing/2014/main" id="{B960206D-44BC-497B-9112-F9E3CDB76497}"/>
              </a:ext>
            </a:extLst>
          </p:cNvPr>
          <p:cNvGrpSpPr>
            <a:grpSpLocks/>
          </p:cNvGrpSpPr>
          <p:nvPr/>
        </p:nvGrpSpPr>
        <p:grpSpPr bwMode="auto">
          <a:xfrm>
            <a:off x="477838" y="1306513"/>
            <a:ext cx="2320925" cy="1390650"/>
            <a:chOff x="3301232" y="1778267"/>
            <a:chExt cx="2320925" cy="1390014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252C722E-7475-4D56-9300-67269973AEA1}"/>
                </a:ext>
              </a:extLst>
            </p:cNvPr>
            <p:cNvSpPr/>
            <p:nvPr/>
          </p:nvSpPr>
          <p:spPr bwMode="auto">
            <a:xfrm rot="10800000" flipV="1">
              <a:off x="3301232" y="2735091"/>
              <a:ext cx="2320925" cy="433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kern="0" dirty="0">
                  <a:solidFill>
                    <a:sysClr val="window" lastClr="FFFFFF"/>
                  </a:solidFill>
                  <a:latin typeface="+mn-ea"/>
                </a:rPr>
                <a:t>Hot Plate</a:t>
              </a:r>
              <a:endParaRPr kumimoji="0" lang="ko-KR" altLang="en-US" kern="0" dirty="0">
                <a:solidFill>
                  <a:sysClr val="window" lastClr="FFFFFF"/>
                </a:solidFill>
                <a:latin typeface="+mn-ea"/>
              </a:endParaRPr>
            </a:p>
          </p:txBody>
        </p:sp>
        <p:sp>
          <p:nvSpPr>
            <p:cNvPr id="61" name="원통 56">
              <a:extLst>
                <a:ext uri="{FF2B5EF4-FFF2-40B4-BE49-F238E27FC236}">
                  <a16:creationId xmlns:a16="http://schemas.microsoft.com/office/drawing/2014/main" id="{92A7EB8D-1435-4A2C-8E9E-38DFCBD39884}"/>
                </a:ext>
              </a:extLst>
            </p:cNvPr>
            <p:cNvSpPr/>
            <p:nvPr/>
          </p:nvSpPr>
          <p:spPr bwMode="auto">
            <a:xfrm>
              <a:off x="3374257" y="2389174"/>
              <a:ext cx="2160587" cy="364958"/>
            </a:xfrm>
            <a:prstGeom prst="can">
              <a:avLst/>
            </a:prstGeom>
            <a:solidFill>
              <a:srgbClr val="1F497D">
                <a:lumMod val="50000"/>
              </a:srgb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dirty="0">
                  <a:solidFill>
                    <a:sysClr val="window" lastClr="FFFFFF"/>
                  </a:solidFill>
                  <a:latin typeface="+mn-ea"/>
                </a:rPr>
                <a:t>Substrate</a:t>
              </a:r>
              <a:endParaRPr kumimoji="0" lang="ko-KR" altLang="en-US" kern="0" dirty="0">
                <a:solidFill>
                  <a:sysClr val="window" lastClr="FFFFFF"/>
                </a:solidFill>
                <a:latin typeface="+mn-ea"/>
              </a:endParaRPr>
            </a:p>
          </p:txBody>
        </p:sp>
        <p:sp>
          <p:nvSpPr>
            <p:cNvPr id="62" name="원통 57">
              <a:extLst>
                <a:ext uri="{FF2B5EF4-FFF2-40B4-BE49-F238E27FC236}">
                  <a16:creationId xmlns:a16="http://schemas.microsoft.com/office/drawing/2014/main" id="{5C5F2757-8E9E-48F8-B719-34E6329B5B87}"/>
                </a:ext>
              </a:extLst>
            </p:cNvPr>
            <p:cNvSpPr/>
            <p:nvPr/>
          </p:nvSpPr>
          <p:spPr bwMode="auto">
            <a:xfrm>
              <a:off x="3374257" y="2225737"/>
              <a:ext cx="2160587" cy="250710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+mn-ea"/>
              </a:endParaRPr>
            </a:p>
          </p:txBody>
        </p:sp>
        <p:sp>
          <p:nvSpPr>
            <p:cNvPr id="63" name="TextBox 99">
              <a:extLst>
                <a:ext uri="{FF2B5EF4-FFF2-40B4-BE49-F238E27FC236}">
                  <a16:creationId xmlns:a16="http://schemas.microsoft.com/office/drawing/2014/main" id="{9CFEA7B8-6806-4143-9B8E-EF1DE230B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4257" y="2165440"/>
              <a:ext cx="2160587" cy="369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dirty="0">
                  <a:solidFill>
                    <a:schemeClr val="bg1"/>
                  </a:solidFill>
                  <a:latin typeface="+mn-ea"/>
                  <a:ea typeface="+mn-ea"/>
                </a:rPr>
                <a:t>Methyl siloxane</a:t>
              </a:r>
              <a:endParaRPr kumimoji="0" lang="ko-KR" altLang="en-US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cxnSp>
          <p:nvCxnSpPr>
            <p:cNvPr id="64" name="구부러진 연결선 4">
              <a:extLst>
                <a:ext uri="{FF2B5EF4-FFF2-40B4-BE49-F238E27FC236}">
                  <a16:creationId xmlns:a16="http://schemas.microsoft.com/office/drawing/2014/main" id="{B0E28877-1F99-45C1-BD0E-3A71666685CF}"/>
                </a:ext>
              </a:extLst>
            </p:cNvPr>
            <p:cNvCxnSpPr/>
            <p:nvPr/>
          </p:nvCxnSpPr>
          <p:spPr>
            <a:xfrm rot="16200000" flipH="1">
              <a:off x="4002974" y="1921037"/>
              <a:ext cx="293553" cy="173037"/>
            </a:xfrm>
            <a:prstGeom prst="curvedConnector3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구부러진 연결선 7">
              <a:extLst>
                <a:ext uri="{FF2B5EF4-FFF2-40B4-BE49-F238E27FC236}">
                  <a16:creationId xmlns:a16="http://schemas.microsoft.com/office/drawing/2014/main" id="{F588D62E-4D21-4ABC-A5F8-00934FCF6C9A}"/>
                </a:ext>
              </a:extLst>
            </p:cNvPr>
            <p:cNvCxnSpPr/>
            <p:nvPr/>
          </p:nvCxnSpPr>
          <p:spPr>
            <a:xfrm rot="5400000">
              <a:off x="4358577" y="1846459"/>
              <a:ext cx="304661" cy="168275"/>
            </a:xfrm>
            <a:prstGeom prst="curvedConnector3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구부러진 연결선 9">
              <a:extLst>
                <a:ext uri="{FF2B5EF4-FFF2-40B4-BE49-F238E27FC236}">
                  <a16:creationId xmlns:a16="http://schemas.microsoft.com/office/drawing/2014/main" id="{44617629-0A6F-4FCA-82DE-2928C900E16B}"/>
                </a:ext>
              </a:extLst>
            </p:cNvPr>
            <p:cNvCxnSpPr/>
            <p:nvPr/>
          </p:nvCxnSpPr>
          <p:spPr>
            <a:xfrm rot="5400000">
              <a:off x="4768931" y="1902792"/>
              <a:ext cx="239602" cy="155575"/>
            </a:xfrm>
            <a:prstGeom prst="curvedConnector3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19" name="그룹 66">
            <a:extLst>
              <a:ext uri="{FF2B5EF4-FFF2-40B4-BE49-F238E27FC236}">
                <a16:creationId xmlns:a16="http://schemas.microsoft.com/office/drawing/2014/main" id="{75101410-AE46-4292-B794-59ED6A9360BF}"/>
              </a:ext>
            </a:extLst>
          </p:cNvPr>
          <p:cNvGrpSpPr>
            <a:grpSpLocks/>
          </p:cNvGrpSpPr>
          <p:nvPr/>
        </p:nvGrpSpPr>
        <p:grpSpPr bwMode="auto">
          <a:xfrm>
            <a:off x="3482975" y="1677988"/>
            <a:ext cx="2320925" cy="1001712"/>
            <a:chOff x="6411313" y="2154877"/>
            <a:chExt cx="2320925" cy="1002263"/>
          </a:xfrm>
        </p:grpSpPr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42EB45A2-2301-4871-9615-BAA1DBDC5B66}"/>
                </a:ext>
              </a:extLst>
            </p:cNvPr>
            <p:cNvSpPr/>
            <p:nvPr/>
          </p:nvSpPr>
          <p:spPr bwMode="auto">
            <a:xfrm rot="10800000" flipV="1">
              <a:off x="6411313" y="2723515"/>
              <a:ext cx="2320925" cy="43362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kern="0">
                  <a:solidFill>
                    <a:sysClr val="window" lastClr="FFFFFF"/>
                  </a:solidFill>
                  <a:latin typeface="+mn-ea"/>
                </a:rPr>
                <a:t>Hot Plate</a:t>
              </a:r>
              <a:endParaRPr kumimoji="0" lang="ko-KR" altLang="en-US" kern="0">
                <a:solidFill>
                  <a:sysClr val="window" lastClr="FFFFFF"/>
                </a:solidFill>
                <a:latin typeface="+mn-ea"/>
              </a:endParaRPr>
            </a:p>
          </p:txBody>
        </p:sp>
        <p:sp>
          <p:nvSpPr>
            <p:cNvPr id="69" name="원통 56">
              <a:extLst>
                <a:ext uri="{FF2B5EF4-FFF2-40B4-BE49-F238E27FC236}">
                  <a16:creationId xmlns:a16="http://schemas.microsoft.com/office/drawing/2014/main" id="{DB82F439-9B88-452C-8FB9-75901CAED9D2}"/>
                </a:ext>
              </a:extLst>
            </p:cNvPr>
            <p:cNvSpPr/>
            <p:nvPr/>
          </p:nvSpPr>
          <p:spPr bwMode="auto">
            <a:xfrm>
              <a:off x="6484338" y="2377249"/>
              <a:ext cx="2160588" cy="365326"/>
            </a:xfrm>
            <a:prstGeom prst="can">
              <a:avLst/>
            </a:prstGeom>
            <a:solidFill>
              <a:srgbClr val="1F497D">
                <a:lumMod val="50000"/>
              </a:srgb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dirty="0">
                  <a:solidFill>
                    <a:sysClr val="window" lastClr="FFFFFF"/>
                  </a:solidFill>
                  <a:latin typeface="+mn-ea"/>
                </a:rPr>
                <a:t>Substrate</a:t>
              </a:r>
              <a:endParaRPr kumimoji="0" lang="ko-KR" altLang="en-US" kern="0" dirty="0">
                <a:solidFill>
                  <a:sysClr val="window" lastClr="FFFFFF"/>
                </a:solidFill>
                <a:latin typeface="+mn-ea"/>
              </a:endParaRPr>
            </a:p>
          </p:txBody>
        </p:sp>
        <p:sp>
          <p:nvSpPr>
            <p:cNvPr id="70" name="원통 57">
              <a:extLst>
                <a:ext uri="{FF2B5EF4-FFF2-40B4-BE49-F238E27FC236}">
                  <a16:creationId xmlns:a16="http://schemas.microsoft.com/office/drawing/2014/main" id="{3C22D2FF-3A22-4BBA-B430-A08B0EE6E1B3}"/>
                </a:ext>
              </a:extLst>
            </p:cNvPr>
            <p:cNvSpPr/>
            <p:nvPr/>
          </p:nvSpPr>
          <p:spPr bwMode="auto">
            <a:xfrm>
              <a:off x="6484338" y="2215235"/>
              <a:ext cx="2160588" cy="249374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+mn-ea"/>
              </a:endParaRPr>
            </a:p>
          </p:txBody>
        </p:sp>
        <p:sp>
          <p:nvSpPr>
            <p:cNvPr id="71" name="TextBox 99">
              <a:extLst>
                <a:ext uri="{FF2B5EF4-FFF2-40B4-BE49-F238E27FC236}">
                  <a16:creationId xmlns:a16="http://schemas.microsoft.com/office/drawing/2014/main" id="{75B28324-20BE-4BCD-B69F-1473AD97A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4338" y="2154877"/>
              <a:ext cx="2160588" cy="37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>
                  <a:solidFill>
                    <a:schemeClr val="bg1"/>
                  </a:solidFill>
                  <a:latin typeface="+mn-ea"/>
                </a:rPr>
                <a:t>Methyl siloxane</a:t>
              </a:r>
              <a:endParaRPr kumimoji="0" lang="ko-KR" altLang="en-US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25620" name="그림 1">
            <a:extLst>
              <a:ext uri="{FF2B5EF4-FFF2-40B4-BE49-F238E27FC236}">
                <a16:creationId xmlns:a16="http://schemas.microsoft.com/office/drawing/2014/main" id="{64E550AC-DD50-4EF8-9975-C38CED866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319213"/>
            <a:ext cx="241776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345281" y="4306887"/>
            <a:ext cx="8494905" cy="1755799"/>
            <a:chOff x="345281" y="4333898"/>
            <a:chExt cx="8494905" cy="1755799"/>
          </a:xfrm>
        </p:grpSpPr>
        <p:sp>
          <p:nvSpPr>
            <p:cNvPr id="94" name="모서리가 둥근 직사각형 52">
              <a:extLst>
                <a:ext uri="{FF2B5EF4-FFF2-40B4-BE49-F238E27FC236}">
                  <a16:creationId xmlns:a16="http://schemas.microsoft.com/office/drawing/2014/main" id="{8D5FB7CB-289F-40B4-8DFC-2647FEA7A682}"/>
                </a:ext>
              </a:extLst>
            </p:cNvPr>
            <p:cNvSpPr/>
            <p:nvPr/>
          </p:nvSpPr>
          <p:spPr bwMode="auto">
            <a:xfrm>
              <a:off x="345281" y="4333898"/>
              <a:ext cx="8394700" cy="1755799"/>
            </a:xfrm>
            <a:prstGeom prst="roundRect">
              <a:avLst>
                <a:gd name="adj" fmla="val 14597"/>
              </a:avLst>
            </a:prstGeom>
            <a:noFill/>
            <a:ln w="38100">
              <a:solidFill>
                <a:srgbClr val="CB494C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95" name="TextBox 1">
              <a:extLst>
                <a:ext uri="{FF2B5EF4-FFF2-40B4-BE49-F238E27FC236}">
                  <a16:creationId xmlns:a16="http://schemas.microsoft.com/office/drawing/2014/main" id="{A370449C-F972-4AF1-9932-476EE3D19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02" y="4652516"/>
              <a:ext cx="840778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The organic Methyl siloxane can be transformed into an inorganic substance by </a:t>
              </a:r>
              <a:r>
                <a:rPr lang="en-US" altLang="ko-KR" sz="1600" dirty="0">
                  <a:solidFill>
                    <a:srgbClr val="0151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curing.</a:t>
              </a:r>
            </a:p>
            <a:p>
              <a:pPr latinLnBrk="0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endParaRPr lang="en-US" altLang="ko-KR" sz="1600" dirty="0">
                <a:solidFill>
                  <a:srgbClr val="015198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  <a:p>
              <a:pPr latinLnBrk="0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altLang="ko-KR" sz="1600">
                  <a:latin typeface="Arial" panose="020B0604020202020204" pitchFamily="34" charset="0"/>
                  <a:cs typeface="Arial" panose="020B0604020202020204" pitchFamily="34" charset="0"/>
                </a:rPr>
                <a:t>During </a:t>
              </a:r>
              <a:r>
                <a:rPr lang="en-US" altLang="ko-KR" sz="1600" smtClean="0">
                  <a:latin typeface="Arial" panose="020B0604020202020204" pitchFamily="34" charset="0"/>
                  <a:cs typeface="Arial" panose="020B0604020202020204" pitchFamily="34" charset="0"/>
                </a:rPr>
                <a:t>curing, </a:t>
              </a:r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polymer crosslinking occurs, which provides mechanical integrity and film stability in subsequent processes.</a:t>
              </a:r>
              <a:endParaRPr lang="ko-KR" altLang="en-US" sz="1600" dirty="0">
                <a:solidFill>
                  <a:srgbClr val="3B6FB5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25623" name="슬라이드 번호 개체 틀 1">
            <a:extLst>
              <a:ext uri="{FF2B5EF4-FFF2-40B4-BE49-F238E27FC236}">
                <a16:creationId xmlns:a16="http://schemas.microsoft.com/office/drawing/2014/main" id="{2C6FBF99-7600-4081-B5C5-919EE0658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97F851-07C9-4100-A615-F35CD9AC25D9}" type="slidenum">
              <a:rPr lang="ko-K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ko-KR" altLang="en-US" sz="1200">
              <a:solidFill>
                <a:srgbClr val="898989"/>
              </a:solidFill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80112"/>
            <a:ext cx="1495425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29D4A7F7-6934-4D32-926C-6920A14BDD57}"/>
              </a:ext>
            </a:extLst>
          </p:cNvPr>
          <p:cNvSpPr/>
          <p:nvPr/>
        </p:nvSpPr>
        <p:spPr>
          <a:xfrm>
            <a:off x="0" y="620713"/>
            <a:ext cx="817245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71919AE6-503E-48BB-9F74-C85107A8D6FD}"/>
              </a:ext>
            </a:extLst>
          </p:cNvPr>
          <p:cNvSpPr/>
          <p:nvPr/>
        </p:nvSpPr>
        <p:spPr>
          <a:xfrm>
            <a:off x="4591050" y="-7938"/>
            <a:ext cx="4548188" cy="6858001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/>
              <a:t> </a:t>
            </a:r>
            <a:endParaRPr kumimoji="0" lang="ko-KR" altLang="en-US"/>
          </a:p>
        </p:txBody>
      </p:sp>
      <p:sp>
        <p:nvSpPr>
          <p:cNvPr id="89" name="제목 88">
            <a:extLst>
              <a:ext uri="{FF2B5EF4-FFF2-40B4-BE49-F238E27FC236}">
                <a16:creationId xmlns:a16="http://schemas.microsoft.com/office/drawing/2014/main" id="{AFEA3C7D-1CB9-4050-B5AC-363BBA6A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" y="31750"/>
            <a:ext cx="8229600" cy="7635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2.3 TFT Fabrication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0329C5-0AEB-4A43-AFF0-C9B12397046B}"/>
              </a:ext>
            </a:extLst>
          </p:cNvPr>
          <p:cNvSpPr txBox="1"/>
          <p:nvPr/>
        </p:nvSpPr>
        <p:spPr>
          <a:xfrm>
            <a:off x="5665725" y="512849"/>
            <a:ext cx="3406775" cy="877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indent="-285750" eaLnBrk="1" latinLnBrk="1" hangingPunct="1">
              <a:buFont typeface="Wingdings" panose="05000000000000000000" pitchFamily="2" charset="2"/>
              <a:buChar char="§"/>
              <a:defRPr/>
            </a:pPr>
            <a:r>
              <a:rPr kumimoji="0" lang="en-US" altLang="ko-KR" sz="1600" b="1" dirty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Buffer layer </a:t>
            </a:r>
            <a:r>
              <a:rPr kumimoji="0" lang="en-US" altLang="ko-KR" sz="1600" b="1" dirty="0">
                <a:solidFill>
                  <a:srgbClr val="CB494C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(SOG)</a:t>
            </a:r>
          </a:p>
          <a:p>
            <a:pPr marL="285750" indent="-285750" eaLnBrk="1" latinLnBrk="1" hangingPunct="1">
              <a:buFontTx/>
              <a:buChar char="-"/>
              <a:defRPr/>
            </a:pPr>
            <a:r>
              <a:rPr kumimoji="0" lang="en-US" altLang="ko-KR" sz="1600" b="1" dirty="0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350 nm</a:t>
            </a:r>
          </a:p>
          <a:p>
            <a:pPr marL="285750" indent="-285750" eaLnBrk="1" latinLnBrk="1" hangingPunct="1">
              <a:buFontTx/>
              <a:buChar char="-"/>
              <a:defRPr/>
            </a:pPr>
            <a:r>
              <a:rPr kumimoji="0" lang="en-US" altLang="ko-KR" sz="1600" b="1" dirty="0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Air curing, 1 h, 450 ℃ </a:t>
            </a:r>
          </a:p>
          <a:p>
            <a:pPr marL="228600" indent="-228600" eaLnBrk="1" latinLnBrk="1" hangingPunct="1">
              <a:buFontTx/>
              <a:buAutoNum type="arabicPeriod"/>
              <a:defRPr/>
            </a:pPr>
            <a:endParaRPr kumimoji="0" lang="en-US" altLang="ko-KR" sz="300" b="1" dirty="0"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891CDB-4F08-4083-A7E8-3EFA34EA0195}"/>
              </a:ext>
            </a:extLst>
          </p:cNvPr>
          <p:cNvSpPr txBox="1"/>
          <p:nvPr/>
        </p:nvSpPr>
        <p:spPr>
          <a:xfrm>
            <a:off x="5670487" y="1298662"/>
            <a:ext cx="3382963" cy="11239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indent="-285750" eaLnBrk="1" latinLnBrk="1" hangingPunct="1">
              <a:buFont typeface="Wingdings" panose="05000000000000000000" pitchFamily="2" charset="2"/>
              <a:buChar char="§"/>
              <a:defRPr/>
            </a:pPr>
            <a:r>
              <a:rPr kumimoji="0" lang="en-US" altLang="ko-KR" sz="1600" b="1" dirty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Active layer (a-IGZO)</a:t>
            </a:r>
          </a:p>
          <a:p>
            <a:pPr marL="285750" indent="-285750" eaLnBrk="1" latinLnBrk="1" hangingPunct="1">
              <a:buFontTx/>
              <a:buChar char="-"/>
              <a:defRPr/>
            </a:pPr>
            <a:r>
              <a:rPr kumimoji="0" lang="en-US" altLang="ko-KR" sz="1600" b="1" dirty="0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RF sputtering 50 nm</a:t>
            </a:r>
          </a:p>
          <a:p>
            <a:pPr marL="285750" indent="-285750" eaLnBrk="1" latinLnBrk="1" hangingPunct="1">
              <a:buFontTx/>
              <a:buChar char="-"/>
              <a:defRPr/>
            </a:pPr>
            <a:r>
              <a:rPr kumimoji="0" lang="en-US" altLang="ko-KR" sz="1600" b="1" dirty="0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Patterned, wet etching</a:t>
            </a:r>
          </a:p>
          <a:p>
            <a:pPr marL="285750" indent="-285750" eaLnBrk="1" latinLnBrk="1" hangingPunct="1">
              <a:buFontTx/>
              <a:buChar char="-"/>
              <a:defRPr/>
            </a:pPr>
            <a:r>
              <a:rPr kumimoji="0" lang="en-US" altLang="ko-KR" sz="1600" b="1" dirty="0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O</a:t>
            </a:r>
            <a:r>
              <a:rPr kumimoji="0" lang="en-US" altLang="ko-KR" sz="1600" b="1" baseline="-25000" dirty="0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2</a:t>
            </a:r>
            <a:r>
              <a:rPr kumimoji="0" lang="en-US" altLang="ko-KR" sz="1600" b="1" dirty="0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 annealing, 1 h, 250 ℃ </a:t>
            </a:r>
          </a:p>
          <a:p>
            <a:pPr marL="228600" indent="-228600" eaLnBrk="1" latinLnBrk="1" hangingPunct="1">
              <a:buFontTx/>
              <a:buAutoNum type="arabicPeriod"/>
              <a:defRPr/>
            </a:pPr>
            <a:endParaRPr kumimoji="0" lang="en-US" altLang="ko-KR" sz="300" b="1" dirty="0"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BA1324-653F-49F9-B14D-690C64BCBEC7}"/>
              </a:ext>
            </a:extLst>
          </p:cNvPr>
          <p:cNvSpPr txBox="1"/>
          <p:nvPr/>
        </p:nvSpPr>
        <p:spPr>
          <a:xfrm>
            <a:off x="5659375" y="2351174"/>
            <a:ext cx="3398837" cy="6318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indent="-285750" eaLnBrk="1" latinLnBrk="1" hangingPunct="1">
              <a:buFont typeface="Wingdings" panose="05000000000000000000" pitchFamily="2" charset="2"/>
              <a:buChar char="§"/>
              <a:defRPr/>
            </a:pPr>
            <a:r>
              <a:rPr kumimoji="0" lang="en-US" altLang="ko-KR" sz="1600" b="1" dirty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Gate insulator </a:t>
            </a:r>
            <a:r>
              <a:rPr kumimoji="0" lang="en-US" altLang="ko-KR" sz="1600" b="1" dirty="0">
                <a:solidFill>
                  <a:srgbClr val="CB494C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(SOG)</a:t>
            </a:r>
          </a:p>
          <a:p>
            <a:pPr marL="285750" indent="-285750" eaLnBrk="1" latinLnBrk="1" hangingPunct="1">
              <a:buFontTx/>
              <a:buChar char="-"/>
              <a:defRPr/>
            </a:pPr>
            <a:r>
              <a:rPr kumimoji="0" lang="en-US" altLang="ko-KR" sz="1600" b="1" dirty="0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N</a:t>
            </a:r>
            <a:r>
              <a:rPr kumimoji="0" lang="en-US" altLang="ko-KR" sz="1600" b="1" baseline="-25000" dirty="0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2</a:t>
            </a:r>
            <a:r>
              <a:rPr kumimoji="0" lang="en-US" altLang="ko-KR" sz="1600" b="1" dirty="0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 curing</a:t>
            </a:r>
            <a:r>
              <a:rPr kumimoji="0" lang="en-US" altLang="ko-KR" sz="1600" b="1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, 1 h, 450 ℃ </a:t>
            </a:r>
            <a:endParaRPr kumimoji="0" lang="en-US" altLang="ko-KR" sz="1600" b="1" dirty="0">
              <a:solidFill>
                <a:srgbClr val="3B6FB5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marL="228600" indent="-228600" eaLnBrk="1" latinLnBrk="1" hangingPunct="1">
              <a:buFontTx/>
              <a:buAutoNum type="arabicPeriod"/>
              <a:defRPr/>
            </a:pPr>
            <a:endParaRPr kumimoji="0" lang="en-US" altLang="ko-KR" sz="300" b="1" dirty="0"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98C937-15E2-4205-B68B-8283EE249784}"/>
              </a:ext>
            </a:extLst>
          </p:cNvPr>
          <p:cNvSpPr txBox="1"/>
          <p:nvPr/>
        </p:nvSpPr>
        <p:spPr>
          <a:xfrm>
            <a:off x="5662550" y="2927437"/>
            <a:ext cx="3390900" cy="877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indent="-285750" eaLnBrk="1" latinLnBrk="1" hangingPunct="1">
              <a:buFont typeface="Wingdings" panose="05000000000000000000" pitchFamily="2" charset="2"/>
              <a:buChar char="§"/>
              <a:defRPr/>
            </a:pPr>
            <a:r>
              <a:rPr kumimoji="0" lang="en-US" altLang="ko-KR" sz="1600" b="1" dirty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Gate electrode (Cr)</a:t>
            </a:r>
          </a:p>
          <a:p>
            <a:pPr marL="285750" indent="-285750" eaLnBrk="1" latinLnBrk="1" hangingPunct="1">
              <a:buFontTx/>
              <a:buChar char="-"/>
              <a:defRPr/>
            </a:pPr>
            <a:r>
              <a:rPr kumimoji="0" lang="en-US" altLang="ko-KR" sz="1600" b="1" dirty="0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DC </a:t>
            </a:r>
            <a:r>
              <a:rPr kumimoji="0" lang="en-US" altLang="ko-KR" sz="1600" b="1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sputtering 115 nm</a:t>
            </a:r>
            <a:endParaRPr kumimoji="0" lang="en-US" altLang="ko-KR" sz="1600" b="1" dirty="0">
              <a:solidFill>
                <a:srgbClr val="3B6FB5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marL="285750" indent="-285750" eaLnBrk="1" latinLnBrk="1" hangingPunct="1">
              <a:buFontTx/>
              <a:buChar char="-"/>
              <a:defRPr/>
            </a:pPr>
            <a:r>
              <a:rPr kumimoji="0" lang="en-US" altLang="ko-KR" sz="1600" b="1" dirty="0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Patterned, wet etching</a:t>
            </a:r>
          </a:p>
          <a:p>
            <a:pPr marL="228600" indent="-228600" eaLnBrk="1" latinLnBrk="1" hangingPunct="1">
              <a:buFontTx/>
              <a:buAutoNum type="arabicPeriod"/>
              <a:defRPr/>
            </a:pPr>
            <a:endParaRPr kumimoji="0" lang="en-US" altLang="ko-KR" sz="300" b="1" dirty="0"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9B64FE-7835-4A6B-B900-82DFB831735F}"/>
              </a:ext>
            </a:extLst>
          </p:cNvPr>
          <p:cNvSpPr txBox="1"/>
          <p:nvPr/>
        </p:nvSpPr>
        <p:spPr>
          <a:xfrm>
            <a:off x="5670487" y="3718012"/>
            <a:ext cx="3382963" cy="6302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indent="-285750" eaLnBrk="1" latinLnBrk="1" hangingPunct="1">
              <a:buFont typeface="Wingdings" panose="05000000000000000000" pitchFamily="2" charset="2"/>
              <a:buChar char="§"/>
              <a:defRPr/>
            </a:pPr>
            <a:r>
              <a:rPr kumimoji="0" lang="en-US" altLang="ko-KR" sz="1600" b="1" dirty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Gate insulator etching </a:t>
            </a:r>
          </a:p>
          <a:p>
            <a:pPr marL="285750" indent="-285750" eaLnBrk="1" latinLnBrk="1" hangingPunct="1">
              <a:buFontTx/>
              <a:buChar char="-"/>
              <a:defRPr/>
            </a:pPr>
            <a:r>
              <a:rPr kumimoji="0" lang="en-US" altLang="ko-KR" sz="1600" b="1" dirty="0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RIE, self-aligned</a:t>
            </a:r>
          </a:p>
          <a:p>
            <a:pPr marL="228600" indent="-228600" eaLnBrk="1" latinLnBrk="1" hangingPunct="1">
              <a:buFontTx/>
              <a:buAutoNum type="arabicPeriod"/>
              <a:defRPr/>
            </a:pPr>
            <a:endParaRPr kumimoji="0" lang="en-US" altLang="ko-KR" sz="300" b="1" dirty="0"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AE6C9-EE7E-4E16-8D01-9B0375D4ECF0}"/>
              </a:ext>
            </a:extLst>
          </p:cNvPr>
          <p:cNvSpPr txBox="1"/>
          <p:nvPr/>
        </p:nvSpPr>
        <p:spPr>
          <a:xfrm>
            <a:off x="5662550" y="4284749"/>
            <a:ext cx="3390900" cy="6302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indent="-285750" eaLnBrk="1" latinLnBrk="1" hangingPunct="1">
              <a:buFont typeface="Wingdings" panose="05000000000000000000" pitchFamily="2" charset="2"/>
              <a:buChar char="§"/>
              <a:defRPr/>
            </a:pPr>
            <a:r>
              <a:rPr kumimoji="0" lang="en-US" altLang="ko-KR" sz="1600" b="1" dirty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Inter layer dielectric </a:t>
            </a:r>
            <a:r>
              <a:rPr kumimoji="0" lang="en-US" altLang="ko-KR" sz="1600" b="1" dirty="0">
                <a:solidFill>
                  <a:srgbClr val="CB494C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(SOG)</a:t>
            </a:r>
          </a:p>
          <a:p>
            <a:pPr marL="285750" indent="-285750" eaLnBrk="1" latinLnBrk="1" hangingPunct="1">
              <a:buFontTx/>
              <a:buChar char="-"/>
              <a:defRPr/>
            </a:pPr>
            <a:r>
              <a:rPr kumimoji="0" lang="en-US" altLang="ko-KR" sz="1600" b="1" dirty="0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Air curing</a:t>
            </a:r>
            <a:r>
              <a:rPr kumimoji="0" lang="en-US" altLang="ko-KR" sz="1600" b="1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, 1 h, 300 ℃ </a:t>
            </a:r>
            <a:endParaRPr kumimoji="0" lang="en-US" altLang="ko-KR" sz="1600" b="1" dirty="0">
              <a:solidFill>
                <a:srgbClr val="3B6FB5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marL="228600" indent="-228600" eaLnBrk="1" latinLnBrk="1" hangingPunct="1">
              <a:buFontTx/>
              <a:buAutoNum type="arabicPeriod"/>
              <a:defRPr/>
            </a:pPr>
            <a:endParaRPr kumimoji="0" lang="en-US" altLang="ko-KR" sz="300" b="1" dirty="0"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F7F66F-7405-4524-B7E0-E8CCEF9AD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550" y="4887999"/>
            <a:ext cx="3409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kumimoji="0" lang="en-US" altLang="ko-KR" sz="1600" b="1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Contact hole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kumimoji="0" lang="en-US" altLang="ko-KR" sz="1600" b="1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Patterned, RIE</a:t>
            </a:r>
            <a:endParaRPr kumimoji="0" lang="en-US" altLang="ko-KR" sz="300" b="1">
              <a:solidFill>
                <a:srgbClr val="3B6FB5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E9CF7AF-D8FB-40BB-BE9E-2F2A1605075D}"/>
              </a:ext>
            </a:extLst>
          </p:cNvPr>
          <p:cNvSpPr txBox="1"/>
          <p:nvPr/>
        </p:nvSpPr>
        <p:spPr>
          <a:xfrm>
            <a:off x="5665725" y="5469024"/>
            <a:ext cx="3387725" cy="876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indent="-285750" eaLnBrk="1" latinLnBrk="1" hangingPunct="1">
              <a:buFont typeface="Wingdings" panose="05000000000000000000" pitchFamily="2" charset="2"/>
              <a:buChar char="§"/>
              <a:defRPr/>
            </a:pPr>
            <a:r>
              <a:rPr kumimoji="0" lang="en-US" altLang="ko-KR" sz="1600" b="1" dirty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Source Drain electrode (Al)</a:t>
            </a:r>
          </a:p>
          <a:p>
            <a:pPr marL="285750" indent="-285750" eaLnBrk="1" latinLnBrk="1" hangingPunct="1">
              <a:buFontTx/>
              <a:buChar char="-"/>
              <a:defRPr/>
            </a:pPr>
            <a:r>
              <a:rPr kumimoji="0" lang="en-US" altLang="ko-KR" sz="1600" b="1" dirty="0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DC </a:t>
            </a:r>
            <a:r>
              <a:rPr kumimoji="0" lang="en-US" altLang="ko-KR" sz="1600" b="1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sputtering 115 nm</a:t>
            </a:r>
            <a:endParaRPr kumimoji="0" lang="en-US" altLang="ko-KR" sz="1600" b="1" dirty="0">
              <a:solidFill>
                <a:srgbClr val="3B6FB5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marL="285750" indent="-285750" eaLnBrk="1" latinLnBrk="1" hangingPunct="1">
              <a:buFontTx/>
              <a:buChar char="-"/>
              <a:defRPr/>
            </a:pPr>
            <a:r>
              <a:rPr kumimoji="0" lang="en-US" altLang="ko-KR" sz="1600" b="1" dirty="0">
                <a:solidFill>
                  <a:srgbClr val="3B6FB5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Patterned, wet etching</a:t>
            </a:r>
          </a:p>
          <a:p>
            <a:pPr marL="228600" indent="-228600" eaLnBrk="1" latinLnBrk="1" hangingPunct="1">
              <a:buFontTx/>
              <a:buAutoNum type="arabicPeriod"/>
              <a:defRPr/>
            </a:pPr>
            <a:endParaRPr kumimoji="0" lang="en-US" altLang="ko-KR" sz="300" b="1" dirty="0"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7CEC43-1292-4642-A71C-91D537944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12" y="1305012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ko-KR" sz="1400" b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Mask</a:t>
            </a:r>
            <a:r>
              <a:rPr lang="ko-KR" altLang="en-US" sz="1400" b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400" b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#1</a:t>
            </a:r>
            <a:endParaRPr lang="ko-KR" altLang="en-US" sz="1400" b="1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DF6FFA-8044-4A84-89C4-87C64342F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650" y="2941724"/>
            <a:ext cx="11731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ko-KR" sz="1400" b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Mask</a:t>
            </a:r>
            <a:r>
              <a:rPr lang="ko-KR" altLang="en-US" sz="1400" b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400" b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#2</a:t>
            </a:r>
            <a:endParaRPr lang="ko-KR" altLang="en-US" sz="1400" b="1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984A62-1139-4183-A452-50BBFD46F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100" y="4905462"/>
            <a:ext cx="115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ko-KR" sz="1400" b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Mask</a:t>
            </a:r>
            <a:r>
              <a:rPr lang="ko-KR" altLang="en-US" sz="1400" b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400" b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#3</a:t>
            </a:r>
            <a:endParaRPr lang="ko-KR" altLang="en-US" sz="1400" b="1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530EE83-61A6-4AEE-9997-C83B25F27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862" y="5461087"/>
            <a:ext cx="1182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ko-KR" sz="1400" b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Mask</a:t>
            </a:r>
            <a:r>
              <a:rPr lang="ko-KR" altLang="en-US" sz="1400" b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400" b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#4</a:t>
            </a:r>
            <a:endParaRPr lang="ko-KR" altLang="en-US" sz="1400" b="1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2D207E-0B13-4D49-B39D-04033F1318D5}"/>
              </a:ext>
            </a:extLst>
          </p:cNvPr>
          <p:cNvSpPr txBox="1"/>
          <p:nvPr/>
        </p:nvSpPr>
        <p:spPr>
          <a:xfrm>
            <a:off x="650162" y="4119897"/>
            <a:ext cx="28527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TFT structure.</a:t>
            </a:r>
          </a:p>
          <a:p>
            <a:pPr algn="ctr">
              <a:defRPr/>
            </a:pPr>
            <a:endParaRPr lang="en-US" altLang="ko-KR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ko-KR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Top-gate a-IGZO TFT with SOG dielectric</a:t>
            </a:r>
            <a:endParaRPr lang="ko-KR" altLang="en-US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69" name="Picture 3" descr="C:\Users\user\Desktop\logo_01.jpg">
            <a:extLst>
              <a:ext uri="{FF2B5EF4-FFF2-40B4-BE49-F238E27FC236}">
                <a16:creationId xmlns:a16="http://schemas.microsoft.com/office/drawing/2014/main" id="{44F6C62F-D77E-4EEC-8993-E4179DE49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t="32585" r="64917" b="55080"/>
          <a:stretch>
            <a:fillRect/>
          </a:stretch>
        </p:blipFill>
        <p:spPr bwMode="auto">
          <a:xfrm>
            <a:off x="8299450" y="-38100"/>
            <a:ext cx="8588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1" name="슬라이드 번호 개체 틀 3">
            <a:extLst>
              <a:ext uri="{FF2B5EF4-FFF2-40B4-BE49-F238E27FC236}">
                <a16:creationId xmlns:a16="http://schemas.microsoft.com/office/drawing/2014/main" id="{A8755450-6F20-4CD0-8552-424F6633D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05613" y="6405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F13793-7E8A-4BDC-90BE-99275EB5A25A}" type="slidenum">
              <a:rPr lang="ko-K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ko-KR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404" y="1191222"/>
            <a:ext cx="262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lang="en-US" altLang="ko-KR" b="1" i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/  W  =  20 </a:t>
            </a:r>
            <a:r>
              <a:rPr lang="en-US" altLang="ko-KR" b="1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㎛ </a:t>
            </a:r>
            <a:r>
              <a:rPr lang="en-US" altLang="ko-KR" b="1" i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en-US" altLang="ko-KR" b="1" i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</a:t>
            </a:r>
            <a:r>
              <a:rPr lang="en-US" altLang="ko-KR" b="1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㎛</a:t>
            </a:r>
            <a:endParaRPr lang="ko-KR" altLang="en-US" b="1" i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98D1CA1D-484B-4554-913C-80D73CC7A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7" y="2058862"/>
            <a:ext cx="3723457" cy="170556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80112"/>
            <a:ext cx="1495425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0112"/>
            <a:ext cx="1495425" cy="847725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EF91FAD0-DCB7-4047-A40B-B8D8ADEDD209}"/>
              </a:ext>
            </a:extLst>
          </p:cNvPr>
          <p:cNvSpPr/>
          <p:nvPr/>
        </p:nvSpPr>
        <p:spPr>
          <a:xfrm>
            <a:off x="0" y="620713"/>
            <a:ext cx="817245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4" name="모서리가 둥근 직사각형 73">
            <a:extLst>
              <a:ext uri="{FF2B5EF4-FFF2-40B4-BE49-F238E27FC236}">
                <a16:creationId xmlns:a16="http://schemas.microsoft.com/office/drawing/2014/main" id="{1BA98629-3C93-498E-A7F4-9240186BDE0B}"/>
              </a:ext>
            </a:extLst>
          </p:cNvPr>
          <p:cNvSpPr/>
          <p:nvPr/>
        </p:nvSpPr>
        <p:spPr>
          <a:xfrm>
            <a:off x="142875" y="620712"/>
            <a:ext cx="4321175" cy="3716881"/>
          </a:xfrm>
          <a:prstGeom prst="roundRect">
            <a:avLst>
              <a:gd name="adj" fmla="val 8594"/>
            </a:avLst>
          </a:prstGeom>
          <a:solidFill>
            <a:srgbClr val="BEBEBE"/>
          </a:solidFill>
          <a:ln w="38100">
            <a:solidFill>
              <a:schemeClr val="bg1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5" name="모서리가 둥근 직사각형 74">
            <a:extLst>
              <a:ext uri="{FF2B5EF4-FFF2-40B4-BE49-F238E27FC236}">
                <a16:creationId xmlns:a16="http://schemas.microsoft.com/office/drawing/2014/main" id="{3A7AC310-917E-4E99-901D-8EB109F2581B}"/>
              </a:ext>
            </a:extLst>
          </p:cNvPr>
          <p:cNvSpPr/>
          <p:nvPr/>
        </p:nvSpPr>
        <p:spPr>
          <a:xfrm>
            <a:off x="238125" y="728700"/>
            <a:ext cx="4124325" cy="2967038"/>
          </a:xfrm>
          <a:prstGeom prst="roundRect">
            <a:avLst>
              <a:gd name="adj" fmla="val 59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9" name="모서리가 둥근 직사각형 78">
            <a:extLst>
              <a:ext uri="{FF2B5EF4-FFF2-40B4-BE49-F238E27FC236}">
                <a16:creationId xmlns:a16="http://schemas.microsoft.com/office/drawing/2014/main" id="{06E54549-EF3F-47F1-815C-C8C930E0C182}"/>
              </a:ext>
            </a:extLst>
          </p:cNvPr>
          <p:cNvSpPr/>
          <p:nvPr/>
        </p:nvSpPr>
        <p:spPr>
          <a:xfrm>
            <a:off x="4608513" y="615613"/>
            <a:ext cx="4319587" cy="3721981"/>
          </a:xfrm>
          <a:prstGeom prst="roundRect">
            <a:avLst>
              <a:gd name="adj" fmla="val 8594"/>
            </a:avLst>
          </a:prstGeom>
          <a:solidFill>
            <a:srgbClr val="BEBEBE"/>
          </a:solidFill>
          <a:ln w="38100">
            <a:solidFill>
              <a:schemeClr val="bg1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80" name="모서리가 둥근 직사각형 79">
            <a:extLst>
              <a:ext uri="{FF2B5EF4-FFF2-40B4-BE49-F238E27FC236}">
                <a16:creationId xmlns:a16="http://schemas.microsoft.com/office/drawing/2014/main" id="{57A009B6-8825-4BFC-B93C-F2DFDB02C905}"/>
              </a:ext>
            </a:extLst>
          </p:cNvPr>
          <p:cNvSpPr/>
          <p:nvPr/>
        </p:nvSpPr>
        <p:spPr>
          <a:xfrm>
            <a:off x="4709926" y="749994"/>
            <a:ext cx="4146550" cy="2967038"/>
          </a:xfrm>
          <a:prstGeom prst="roundRect">
            <a:avLst>
              <a:gd name="adj" fmla="val 59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pic>
        <p:nvPicPr>
          <p:cNvPr id="31753" name="그림 21">
            <a:extLst>
              <a:ext uri="{FF2B5EF4-FFF2-40B4-BE49-F238E27FC236}">
                <a16:creationId xmlns:a16="http://schemas.microsoft.com/office/drawing/2014/main" id="{30902633-C5DE-4AAC-BEBE-253A9446DFF4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8017" r="11398"/>
          <a:stretch/>
        </p:blipFill>
        <p:spPr bwMode="auto">
          <a:xfrm>
            <a:off x="287524" y="801440"/>
            <a:ext cx="396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그림 24">
            <a:extLst>
              <a:ext uri="{FF2B5EF4-FFF2-40B4-BE49-F238E27FC236}">
                <a16:creationId xmlns:a16="http://schemas.microsoft.com/office/drawing/2014/main" id="{983BE130-982C-4CAF-91AC-E9FB9FDACB40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9" r="12234"/>
          <a:stretch/>
        </p:blipFill>
        <p:spPr bwMode="auto">
          <a:xfrm>
            <a:off x="4741229" y="822734"/>
            <a:ext cx="3960000" cy="285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Box 81">
            <a:extLst>
              <a:ext uri="{FF2B5EF4-FFF2-40B4-BE49-F238E27FC236}">
                <a16:creationId xmlns:a16="http://schemas.microsoft.com/office/drawing/2014/main" id="{F3F149F2-C57A-4C23-8A23-CED3606E1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2155" y="3733097"/>
            <a:ext cx="5076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Transfer curved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SOG + Ethanol</a:t>
            </a:r>
          </a:p>
        </p:txBody>
      </p:sp>
      <p:sp>
        <p:nvSpPr>
          <p:cNvPr id="30" name="모서리가 둥근 직사각형 52">
            <a:extLst>
              <a:ext uri="{FF2B5EF4-FFF2-40B4-BE49-F238E27FC236}">
                <a16:creationId xmlns:a16="http://schemas.microsoft.com/office/drawing/2014/main" id="{4477952A-2ED1-492C-A57C-D63C7A8C2C0F}"/>
              </a:ext>
            </a:extLst>
          </p:cNvPr>
          <p:cNvSpPr/>
          <p:nvPr/>
        </p:nvSpPr>
        <p:spPr bwMode="auto">
          <a:xfrm>
            <a:off x="61605" y="4416007"/>
            <a:ext cx="8929624" cy="1986043"/>
          </a:xfrm>
          <a:prstGeom prst="roundRect">
            <a:avLst>
              <a:gd name="adj" fmla="val 14597"/>
            </a:avLst>
          </a:prstGeom>
          <a:noFill/>
          <a:ln w="38100">
            <a:solidFill>
              <a:srgbClr val="CB494C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1758" name="TextBox 1">
            <a:extLst>
              <a:ext uri="{FF2B5EF4-FFF2-40B4-BE49-F238E27FC236}">
                <a16:creationId xmlns:a16="http://schemas.microsoft.com/office/drawing/2014/main" id="{10EF2C7F-9A31-4F7F-9121-EAB2567B2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4507756"/>
            <a:ext cx="865817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left figure shows the effect of ethanol dilution on TFT characteristics.</a:t>
            </a: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on current increased with dilution and the V</a:t>
            </a:r>
            <a:r>
              <a:rPr lang="en-US" altLang="ko-KR" sz="1600" baseline="-25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shifted to the left. </a:t>
            </a: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right figure shows the effect of addition of H</a:t>
            </a:r>
            <a:r>
              <a:rPr lang="en-US" altLang="ko-KR" sz="1600" baseline="-25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</a:t>
            </a:r>
            <a:r>
              <a:rPr lang="en-US" altLang="ko-KR" sz="1600" baseline="-25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on TFT characteristics.</a:t>
            </a: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on current increased and the V</a:t>
            </a:r>
            <a:r>
              <a:rPr lang="en-US" altLang="ko-KR" sz="1600" baseline="-25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shifted to the </a:t>
            </a:r>
            <a:r>
              <a:rPr lang="en-US" altLang="ko-KR" sz="16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left </a:t>
            </a:r>
            <a:r>
              <a:rPr lang="en-US" altLang="ko-KR" sz="16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as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increasing dilution ratio.</a:t>
            </a:r>
          </a:p>
        </p:txBody>
      </p:sp>
      <p:pic>
        <p:nvPicPr>
          <p:cNvPr id="31759" name="Picture 3" descr="C:\Users\user\Desktop\logo_01.jpg">
            <a:extLst>
              <a:ext uri="{FF2B5EF4-FFF2-40B4-BE49-F238E27FC236}">
                <a16:creationId xmlns:a16="http://schemas.microsoft.com/office/drawing/2014/main" id="{BFCC8BAA-87C0-41AB-856E-6C851B8AE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t="32585" r="64917" b="55080"/>
          <a:stretch>
            <a:fillRect/>
          </a:stretch>
        </p:blipFill>
        <p:spPr bwMode="auto">
          <a:xfrm>
            <a:off x="8299450" y="-38100"/>
            <a:ext cx="8588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1" name="슬라이드 번호 개체 틀 1">
            <a:extLst>
              <a:ext uri="{FF2B5EF4-FFF2-40B4-BE49-F238E27FC236}">
                <a16:creationId xmlns:a16="http://schemas.microsoft.com/office/drawing/2014/main" id="{55489C1E-0FBE-423C-8B3D-FD3CC0181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8EA1FA-333A-4681-8098-197C8F5C20B3}" type="slidenum">
              <a:rPr lang="ko-K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ko-KR" altLang="en-US" sz="1200">
              <a:solidFill>
                <a:srgbClr val="898989"/>
              </a:solidFill>
            </a:endParaRPr>
          </a:p>
        </p:txBody>
      </p:sp>
      <p:sp>
        <p:nvSpPr>
          <p:cNvPr id="25" name="제목 136">
            <a:extLst>
              <a:ext uri="{FF2B5EF4-FFF2-40B4-BE49-F238E27FC236}">
                <a16:creationId xmlns:a16="http://schemas.microsoft.com/office/drawing/2014/main" id="{D602EEA2-5344-4E41-AA1E-D245F2C6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" y="31750"/>
            <a:ext cx="12330113" cy="7635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3.1 Transfer Characteristics</a:t>
            </a:r>
            <a:endParaRPr lang="ko-KR" altLang="en-US" dirty="0"/>
          </a:p>
        </p:txBody>
      </p:sp>
      <p:sp>
        <p:nvSpPr>
          <p:cNvPr id="18" name="TextBox 81">
            <a:extLst>
              <a:ext uri="{FF2B5EF4-FFF2-40B4-BE49-F238E27FC236}">
                <a16:creationId xmlns:a16="http://schemas.microsoft.com/office/drawing/2014/main" id="{F3F149F2-C57A-4C23-8A23-CED3606E1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560" y="3713203"/>
            <a:ext cx="5076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Transfer curved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SOG + Ethanol </a:t>
            </a:r>
            <a:r>
              <a:rPr kumimoji="0" lang="en-US" altLang="ko-KR" sz="1600" dirty="0">
                <a:solidFill>
                  <a:srgbClr val="C00000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+ H</a:t>
            </a:r>
            <a:r>
              <a:rPr kumimoji="0" lang="en-US" altLang="ko-KR" sz="1600" baseline="-25000" dirty="0">
                <a:solidFill>
                  <a:srgbClr val="C00000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2</a:t>
            </a:r>
            <a:r>
              <a:rPr kumimoji="0" lang="en-US" altLang="ko-KR" sz="1600" dirty="0">
                <a:solidFill>
                  <a:srgbClr val="C00000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O</a:t>
            </a:r>
            <a:r>
              <a:rPr kumimoji="0" lang="en-US" altLang="ko-KR" sz="1600" baseline="-25000" dirty="0">
                <a:solidFill>
                  <a:srgbClr val="C00000"/>
                </a:solidFill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왼쪽 화살표 1"/>
          <p:cNvSpPr/>
          <p:nvPr/>
        </p:nvSpPr>
        <p:spPr>
          <a:xfrm>
            <a:off x="1691680" y="2158790"/>
            <a:ext cx="1188132" cy="303798"/>
          </a:xfrm>
          <a:prstGeom prst="leftArrow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왼쪽 화살표 20"/>
          <p:cNvSpPr/>
          <p:nvPr/>
        </p:nvSpPr>
        <p:spPr>
          <a:xfrm rot="5400000">
            <a:off x="3147221" y="1357498"/>
            <a:ext cx="777514" cy="269147"/>
          </a:xfrm>
          <a:prstGeom prst="leftArrow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왼쪽 화살표 25"/>
          <p:cNvSpPr/>
          <p:nvPr/>
        </p:nvSpPr>
        <p:spPr>
          <a:xfrm>
            <a:off x="6258254" y="2158790"/>
            <a:ext cx="1188132" cy="303798"/>
          </a:xfrm>
          <a:prstGeom prst="leftArrow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화살표 26"/>
          <p:cNvSpPr/>
          <p:nvPr/>
        </p:nvSpPr>
        <p:spPr>
          <a:xfrm rot="5400000">
            <a:off x="7693754" y="1357497"/>
            <a:ext cx="777514" cy="269147"/>
          </a:xfrm>
          <a:prstGeom prst="leftArrow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531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7674</TotalTime>
  <Words>3272</Words>
  <Application>Microsoft Office PowerPoint</Application>
  <PresentationFormat>화면 슬라이드 쇼(4:3)</PresentationFormat>
  <Paragraphs>553</Paragraphs>
  <Slides>17</Slides>
  <Notes>17</Notes>
  <HiddenSlides>5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HY견고딕</vt:lpstr>
      <vt:lpstr>08서울남산체 B</vt:lpstr>
      <vt:lpstr>Wingdings</vt:lpstr>
      <vt:lpstr>맑은 고딕</vt:lpstr>
      <vt:lpstr>Arial</vt:lpstr>
      <vt:lpstr>Arial Black</vt:lpstr>
      <vt:lpstr>굴림</vt:lpstr>
      <vt:lpstr>디자인 사용자 지정</vt:lpstr>
      <vt:lpstr>1_디자인 사용자 지정</vt:lpstr>
      <vt:lpstr>PowerPoint 프레젠테이션</vt:lpstr>
      <vt:lpstr>1.1 Display Trend</vt:lpstr>
      <vt:lpstr>1.2 Types of TFT</vt:lpstr>
      <vt:lpstr>1.3 Solution Process</vt:lpstr>
      <vt:lpstr>1.4 Spin On Glass (SOG)</vt:lpstr>
      <vt:lpstr>2.1 SOG Dilution</vt:lpstr>
      <vt:lpstr>2.2 SOG Curing</vt:lpstr>
      <vt:lpstr>2.3 TFT Fabrication</vt:lpstr>
      <vt:lpstr>3.1 Transfer Characteristics</vt:lpstr>
      <vt:lpstr>3.1 Transfer Characteristics</vt:lpstr>
      <vt:lpstr>3.1 Electrical Characteristics of TFT  </vt:lpstr>
      <vt:lpstr>3.1 Electrical Characteristics of TFT   </vt:lpstr>
      <vt:lpstr>3.2 Film Analysis (AFM)</vt:lpstr>
      <vt:lpstr>3.2 Film Analysis (FTIR)</vt:lpstr>
      <vt:lpstr>3.2 Film Analysis (Capacitance)</vt:lpstr>
      <vt:lpstr>4. Conclusion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C204U</dc:creator>
  <cp:lastModifiedBy>Windows 사용자</cp:lastModifiedBy>
  <cp:revision>453</cp:revision>
  <cp:lastPrinted>2017-10-27T00:58:28Z</cp:lastPrinted>
  <dcterms:created xsi:type="dcterms:W3CDTF">2009-12-23T00:48:59Z</dcterms:created>
  <dcterms:modified xsi:type="dcterms:W3CDTF">2018-01-30T05:14:45Z</dcterms:modified>
</cp:coreProperties>
</file>