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6" r:id="rId2"/>
    <p:sldId id="258" r:id="rId3"/>
    <p:sldId id="260" r:id="rId4"/>
    <p:sldId id="262" r:id="rId5"/>
    <p:sldId id="263" r:id="rId6"/>
    <p:sldId id="265" r:id="rId7"/>
    <p:sldId id="268" r:id="rId8"/>
    <p:sldId id="266" r:id="rId9"/>
    <p:sldId id="269" r:id="rId10"/>
    <p:sldId id="267" r:id="rId11"/>
  </p:sldIdLst>
  <p:sldSz cx="9144000" cy="6858000" type="screen4x3"/>
  <p:notesSz cx="6858000" cy="9144000"/>
  <p:embeddedFontLst>
    <p:embeddedFont>
      <p:font typeface="1HoonModern Bold" panose="020B0800000000000000" pitchFamily="34" charset="0"/>
      <p:bold r:id="rId13"/>
    </p:embeddedFont>
    <p:embeddedFont>
      <p:font typeface="MV Boli" panose="02000500030200090000" pitchFamily="2" charset="0"/>
      <p:regular r:id="rId14"/>
    </p:embeddedFont>
    <p:embeddedFont>
      <p:font typeface="더페이스샵 잉크립퀴드체" panose="03050503000000000000" pitchFamily="66" charset="-127"/>
      <p:regular r:id="rId15"/>
    </p:embeddedFont>
    <p:embeddedFont>
      <p:font typeface="HY헤드라인M" panose="02030600000101010101" pitchFamily="18" charset="-127"/>
      <p:regular r:id="rId16"/>
    </p:embeddedFont>
    <p:embeddedFont>
      <p:font typeface="Calibri Light" panose="020F0302020204030204" pitchFamily="34" charset="0"/>
      <p:regular r:id="rId17"/>
      <p:italic r:id="rId18"/>
    </p:embeddedFont>
    <p:embeddedFont>
      <p:font typeface="맑은 고딕" panose="020B0503020000020004" pitchFamily="50" charset="-127"/>
      <p:regular r:id="rId19"/>
      <p:bold r:id="rId20"/>
    </p:embeddedFont>
    <p:embeddedFont>
      <p:font typeface="08서울남산체 EB" panose="02020603020101020101" pitchFamily="18" charset="-127"/>
      <p:regular r:id="rId21"/>
    </p:embeddedFont>
    <p:embeddedFont>
      <p:font typeface="Calibri" panose="020F0502020204030204" pitchFamily="34" charset="0"/>
      <p:regular r:id="rId22"/>
      <p:bold r:id="rId23"/>
      <p:italic r:id="rId24"/>
      <p:boldItalic r:id="rId25"/>
    </p:embeddedFont>
    <p:embeddedFont>
      <p:font typeface="210 카세트테잎 R" panose="02020603020101020101" pitchFamily="18" charset="-127"/>
      <p:regular r:id="rId26"/>
    </p:embeddedFont>
    <p:embeddedFont>
      <p:font typeface="DK Lemon Yellow Sun" panose="02000000000000000000" pitchFamily="50" charset="0"/>
      <p:regular r:id="rId2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FF"/>
    <a:srgbClr val="28333D"/>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34" autoAdjust="0"/>
  </p:normalViewPr>
  <p:slideViewPr>
    <p:cSldViewPr snapToGrid="0">
      <p:cViewPr varScale="1">
        <p:scale>
          <a:sx n="91" d="100"/>
          <a:sy n="91" d="100"/>
        </p:scale>
        <p:origin x="8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81750-FE20-4607-B2DB-39AC74EB249D}" type="datetimeFigureOut">
              <a:rPr lang="ko-KR" altLang="en-US" smtClean="0"/>
              <a:t>2018-01-10</a:t>
            </a:fld>
            <a:endParaRPr lang="ko-KR" altLang="en-US" dirty="0"/>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47F6A-6099-4B4D-B162-140251280408}" type="slidenum">
              <a:rPr lang="ko-KR" altLang="en-US" smtClean="0"/>
              <a:t>‹#›</a:t>
            </a:fld>
            <a:endParaRPr lang="ko-KR" altLang="en-US" dirty="0"/>
          </a:p>
        </p:txBody>
      </p:sp>
    </p:spTree>
    <p:extLst>
      <p:ext uri="{BB962C8B-B14F-4D97-AF65-F5344CB8AC3E}">
        <p14:creationId xmlns:p14="http://schemas.microsoft.com/office/powerpoint/2010/main" val="25063187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동영상은 </a:t>
            </a:r>
            <a:r>
              <a:rPr lang="en-US" altLang="ko-KR" dirty="0" smtClean="0"/>
              <a:t>SID 2017</a:t>
            </a:r>
            <a:r>
              <a:rPr lang="ko-KR" altLang="en-US" dirty="0" smtClean="0"/>
              <a:t>에서 삼성디스플레이가 공개한 </a:t>
            </a:r>
            <a:r>
              <a:rPr lang="ko-KR" altLang="en-US" dirty="0" err="1" smtClean="0"/>
              <a:t>스트레쳐블</a:t>
            </a:r>
            <a:r>
              <a:rPr lang="ko-KR" altLang="en-US" dirty="0" smtClean="0"/>
              <a:t> </a:t>
            </a:r>
            <a:r>
              <a:rPr lang="en-US" altLang="ko-KR" dirty="0" err="1" smtClean="0"/>
              <a:t>amoled</a:t>
            </a:r>
            <a:r>
              <a:rPr lang="ko-KR" altLang="en-US" dirty="0" smtClean="0"/>
              <a:t> 디스플레이입니다</a:t>
            </a:r>
            <a:r>
              <a:rPr lang="en-US" altLang="ko-KR" dirty="0" smtClean="0"/>
              <a:t>.</a:t>
            </a:r>
          </a:p>
          <a:p>
            <a:endParaRPr lang="en-US" altLang="ko-KR" dirty="0" smtClean="0"/>
          </a:p>
          <a:p>
            <a:r>
              <a:rPr lang="ko-KR" altLang="en-US" dirty="0" err="1" smtClean="0"/>
              <a:t>스트레처블</a:t>
            </a:r>
            <a:r>
              <a:rPr lang="ko-KR" altLang="en-US" dirty="0" smtClean="0"/>
              <a:t> 디스플레이란</a:t>
            </a:r>
            <a:r>
              <a:rPr lang="en-US" altLang="ko-KR" dirty="0" smtClean="0"/>
              <a:t>, </a:t>
            </a:r>
            <a:r>
              <a:rPr lang="ko-KR" altLang="en-US" dirty="0" smtClean="0"/>
              <a:t>늘어나는 디스플레이 입니다</a:t>
            </a:r>
            <a:r>
              <a:rPr lang="en-US" altLang="ko-KR" dirty="0" smtClean="0"/>
              <a:t>.</a:t>
            </a:r>
          </a:p>
          <a:p>
            <a:r>
              <a:rPr lang="ko-KR" altLang="en-US" dirty="0" smtClean="0"/>
              <a:t>신축적으로 변형이 되었다가 원래의 모습으로 돌아가기 때문에 </a:t>
            </a:r>
            <a:r>
              <a:rPr lang="ko-KR" altLang="en-US" dirty="0" err="1" smtClean="0"/>
              <a:t>웨어러블</a:t>
            </a:r>
            <a:r>
              <a:rPr lang="ko-KR" altLang="en-US" dirty="0" smtClean="0"/>
              <a:t> 기기와 접목하여 앞으로 많이 사용되어질 것으로 예상됩니다</a:t>
            </a:r>
            <a:r>
              <a:rPr lang="en-US" altLang="ko-KR" dirty="0" smtClean="0"/>
              <a:t>.</a:t>
            </a: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2</a:t>
            </a:fld>
            <a:endParaRPr lang="ko-KR" altLang="en-US"/>
          </a:p>
        </p:txBody>
      </p:sp>
    </p:spTree>
    <p:extLst>
      <p:ext uri="{BB962C8B-B14F-4D97-AF65-F5344CB8AC3E}">
        <p14:creationId xmlns:p14="http://schemas.microsoft.com/office/powerpoint/2010/main" val="28860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실리콘을 기반으로 한 </a:t>
            </a:r>
            <a:r>
              <a:rPr lang="en-US" altLang="ko-KR" dirty="0" smtClean="0"/>
              <a:t>TFT-LCD/AMOLED</a:t>
            </a:r>
            <a:r>
              <a:rPr lang="en-US" altLang="ko-KR" baseline="0" dirty="0" smtClean="0"/>
              <a:t> </a:t>
            </a:r>
            <a:r>
              <a:rPr lang="ko-KR" altLang="en-US" baseline="0" dirty="0" smtClean="0"/>
              <a:t>이후의 차세대 디스플레이의 중심은 </a:t>
            </a:r>
            <a:r>
              <a:rPr lang="en-US" altLang="ko-KR" baseline="0" dirty="0" smtClean="0"/>
              <a:t>plastic AMOLED</a:t>
            </a:r>
            <a:r>
              <a:rPr lang="ko-KR" altLang="en-US" baseline="0" dirty="0" smtClean="0"/>
              <a:t>를 포함한 </a:t>
            </a:r>
            <a:r>
              <a:rPr lang="en-US" altLang="ko-KR" baseline="0" dirty="0" smtClean="0"/>
              <a:t>Flexible display</a:t>
            </a:r>
            <a:r>
              <a:rPr lang="ko-KR" altLang="en-US" baseline="0" dirty="0" smtClean="0"/>
              <a:t>가 될 것이며</a:t>
            </a:r>
            <a:r>
              <a:rPr lang="en-US" altLang="ko-KR" baseline="0" dirty="0" smtClean="0"/>
              <a:t>,</a:t>
            </a:r>
          </a:p>
          <a:p>
            <a:r>
              <a:rPr lang="ko-KR" altLang="en-US" baseline="0" dirty="0" smtClean="0"/>
              <a:t>이 기술은 현재의 소형 중심의 </a:t>
            </a:r>
            <a:r>
              <a:rPr lang="en-US" altLang="ko-KR" baseline="0" dirty="0" smtClean="0"/>
              <a:t>plastic </a:t>
            </a:r>
            <a:r>
              <a:rPr lang="en-US" altLang="ko-KR" baseline="0" dirty="0" err="1" smtClean="0"/>
              <a:t>amoled</a:t>
            </a:r>
            <a:r>
              <a:rPr lang="ko-KR" altLang="en-US" baseline="0" dirty="0" smtClean="0"/>
              <a:t>의 한계를 넘어서 완전한 유연성이 담보된 대면적 </a:t>
            </a:r>
            <a:r>
              <a:rPr lang="en-US" altLang="ko-KR" baseline="0" dirty="0" err="1" smtClean="0"/>
              <a:t>flexible&amp;stretchable</a:t>
            </a:r>
            <a:r>
              <a:rPr lang="en-US" altLang="ko-KR" baseline="0" dirty="0" smtClean="0"/>
              <a:t> </a:t>
            </a:r>
            <a:r>
              <a:rPr lang="en-US" altLang="ko-KR" baseline="0" dirty="0" err="1" smtClean="0"/>
              <a:t>amoled</a:t>
            </a:r>
            <a:r>
              <a:rPr lang="en-US" altLang="ko-KR" baseline="0" dirty="0" smtClean="0"/>
              <a:t> </a:t>
            </a:r>
            <a:r>
              <a:rPr lang="ko-KR" altLang="en-US" baseline="0" dirty="0" smtClean="0"/>
              <a:t>기술로 향후 </a:t>
            </a:r>
            <a:r>
              <a:rPr lang="en-US" altLang="ko-KR" baseline="0" dirty="0" smtClean="0"/>
              <a:t>10</a:t>
            </a:r>
            <a:r>
              <a:rPr lang="ko-KR" altLang="en-US" baseline="0" dirty="0" smtClean="0"/>
              <a:t>년 내 디스플레이의 주력 제품이 될 것입니다</a:t>
            </a:r>
            <a:r>
              <a:rPr lang="en-US" altLang="ko-KR" baseline="0" dirty="0" smtClean="0"/>
              <a:t>.</a:t>
            </a:r>
            <a:endParaRPr lang="en-US" altLang="ko-KR" dirty="0" smtClean="0"/>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3</a:t>
            </a:fld>
            <a:endParaRPr lang="ko-KR" altLang="en-US"/>
          </a:p>
        </p:txBody>
      </p:sp>
    </p:spTree>
    <p:extLst>
      <p:ext uri="{BB962C8B-B14F-4D97-AF65-F5344CB8AC3E}">
        <p14:creationId xmlns:p14="http://schemas.microsoft.com/office/powerpoint/2010/main" val="41271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Flexible</a:t>
            </a:r>
            <a:r>
              <a:rPr lang="en-US" altLang="ko-KR" baseline="0" dirty="0" smtClean="0"/>
              <a:t> Display</a:t>
            </a:r>
            <a:r>
              <a:rPr lang="ko-KR" altLang="en-US" baseline="0" dirty="0" smtClean="0"/>
              <a:t>의</a:t>
            </a:r>
            <a:r>
              <a:rPr lang="en-US" altLang="ko-KR" baseline="0" dirty="0" smtClean="0"/>
              <a:t> </a:t>
            </a:r>
            <a:r>
              <a:rPr lang="ko-KR" altLang="en-US" baseline="0" dirty="0" smtClean="0"/>
              <a:t>발전은 </a:t>
            </a:r>
            <a:r>
              <a:rPr lang="en-US" altLang="ko-KR" baseline="0" dirty="0" smtClean="0"/>
              <a:t>1</a:t>
            </a:r>
            <a:r>
              <a:rPr lang="ko-KR" altLang="en-US" baseline="0" dirty="0" smtClean="0"/>
              <a:t>세대는 가볍고</a:t>
            </a:r>
            <a:r>
              <a:rPr lang="en-US" altLang="ko-KR" baseline="0" dirty="0" smtClean="0"/>
              <a:t>, </a:t>
            </a:r>
            <a:r>
              <a:rPr lang="ko-KR" altLang="en-US" baseline="0" dirty="0" smtClean="0"/>
              <a:t>얇고</a:t>
            </a:r>
            <a:r>
              <a:rPr lang="en-US" altLang="ko-KR" baseline="0" dirty="0" smtClean="0"/>
              <a:t>, </a:t>
            </a:r>
            <a:r>
              <a:rPr lang="ko-KR" altLang="en-US" baseline="0" dirty="0" smtClean="0"/>
              <a:t>깨지지 않는 특성을 활용한 </a:t>
            </a:r>
            <a:r>
              <a:rPr lang="en-US" altLang="ko-KR" baseline="0" dirty="0" smtClean="0"/>
              <a:t>Unbreakable</a:t>
            </a:r>
            <a:r>
              <a:rPr lang="ko-KR" altLang="en-US" baseline="0" dirty="0" smtClean="0"/>
              <a:t>한 디스플레이와 일부 곡률을 가진 </a:t>
            </a:r>
            <a:r>
              <a:rPr lang="en-US" altLang="ko-KR" baseline="0" dirty="0" smtClean="0"/>
              <a:t>curved </a:t>
            </a:r>
            <a:r>
              <a:rPr lang="ko-KR" altLang="en-US" baseline="0" dirty="0" smtClean="0"/>
              <a:t>디스플레이고</a:t>
            </a:r>
            <a:r>
              <a:rPr lang="en-US" altLang="ko-KR" baseline="0" dirty="0" smtClean="0"/>
              <a:t>,</a:t>
            </a:r>
          </a:p>
          <a:p>
            <a:r>
              <a:rPr lang="en-US" altLang="ko-KR" baseline="0" dirty="0" smtClean="0"/>
              <a:t>2</a:t>
            </a:r>
            <a:r>
              <a:rPr lang="ko-KR" altLang="en-US" baseline="0" dirty="0" smtClean="0"/>
              <a:t>세대에는 </a:t>
            </a:r>
            <a:r>
              <a:rPr lang="en-US" altLang="ko-KR" baseline="0" dirty="0" smtClean="0"/>
              <a:t>display module</a:t>
            </a:r>
            <a:r>
              <a:rPr lang="ko-KR" altLang="en-US" baseline="0" dirty="0" smtClean="0"/>
              <a:t>의 유연성을 활용한 </a:t>
            </a:r>
            <a:r>
              <a:rPr lang="en-US" altLang="ko-KR" baseline="0" dirty="0" smtClean="0"/>
              <a:t>foldable </a:t>
            </a:r>
            <a:r>
              <a:rPr lang="ko-KR" altLang="en-US" baseline="0" dirty="0" smtClean="0"/>
              <a:t>또는 </a:t>
            </a:r>
            <a:r>
              <a:rPr lang="en-US" altLang="ko-KR" baseline="0" dirty="0" err="1" smtClean="0"/>
              <a:t>rollable</a:t>
            </a:r>
            <a:r>
              <a:rPr lang="ko-KR" altLang="en-US" baseline="0" dirty="0" smtClean="0"/>
              <a:t>한 개념의 대면적 </a:t>
            </a:r>
            <a:r>
              <a:rPr lang="en-US" altLang="ko-KR" baseline="0" dirty="0" smtClean="0"/>
              <a:t>IT </a:t>
            </a:r>
            <a:r>
              <a:rPr lang="ko-KR" altLang="en-US" baseline="0" dirty="0" smtClean="0"/>
              <a:t>기기 및 </a:t>
            </a:r>
            <a:r>
              <a:rPr lang="en-US" altLang="ko-KR" baseline="0" dirty="0" smtClean="0"/>
              <a:t>TV </a:t>
            </a:r>
            <a:r>
              <a:rPr lang="ko-KR" altLang="en-US" baseline="0" dirty="0" smtClean="0"/>
              <a:t>디스플레이로 발전하고 있으며</a:t>
            </a:r>
            <a:r>
              <a:rPr lang="en-US" altLang="ko-KR" baseline="0" dirty="0" smtClean="0"/>
              <a:t>,</a:t>
            </a:r>
          </a:p>
          <a:p>
            <a:r>
              <a:rPr lang="en-US" altLang="ko-KR" baseline="0" dirty="0" smtClean="0"/>
              <a:t>3</a:t>
            </a:r>
            <a:r>
              <a:rPr lang="ko-KR" altLang="en-US" baseline="0" dirty="0" smtClean="0"/>
              <a:t>세대에는 진정한</a:t>
            </a:r>
            <a:r>
              <a:rPr lang="en-US" altLang="ko-KR" baseline="0" dirty="0" smtClean="0"/>
              <a:t> </a:t>
            </a:r>
            <a:r>
              <a:rPr lang="ko-KR" altLang="en-US" baseline="0" dirty="0" smtClean="0"/>
              <a:t>의미의 </a:t>
            </a:r>
            <a:r>
              <a:rPr lang="en-US" altLang="ko-KR" baseline="0" dirty="0" smtClean="0"/>
              <a:t>flexible display</a:t>
            </a:r>
            <a:r>
              <a:rPr lang="ko-KR" altLang="en-US" baseline="0" dirty="0" smtClean="0"/>
              <a:t>로 늘였다 줄였다가 가능하고</a:t>
            </a:r>
            <a:r>
              <a:rPr lang="en-US" altLang="ko-KR" baseline="0" dirty="0" smtClean="0"/>
              <a:t>, </a:t>
            </a:r>
            <a:r>
              <a:rPr lang="ko-KR" altLang="en-US" baseline="0" dirty="0" smtClean="0"/>
              <a:t>자유로운 외관의 변형이 가능하면서 대면적 </a:t>
            </a:r>
            <a:r>
              <a:rPr lang="ko-KR" altLang="en-US" baseline="0" dirty="0" err="1" smtClean="0"/>
              <a:t>저원가</a:t>
            </a:r>
            <a:r>
              <a:rPr lang="ko-KR" altLang="en-US" baseline="0" dirty="0" smtClean="0"/>
              <a:t> 생산이 가능한 대면적 </a:t>
            </a:r>
            <a:r>
              <a:rPr lang="en-US" altLang="ko-KR" baseline="0" dirty="0" smtClean="0"/>
              <a:t>stretchable display</a:t>
            </a:r>
            <a:r>
              <a:rPr lang="ko-KR" altLang="en-US" baseline="0" dirty="0" smtClean="0"/>
              <a:t>로 진화할 것이다</a:t>
            </a:r>
            <a:r>
              <a:rPr lang="en-US" altLang="ko-KR" baseline="0" dirty="0" smtClean="0"/>
              <a:t>.</a:t>
            </a: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4</a:t>
            </a:fld>
            <a:endParaRPr lang="ko-KR" altLang="en-US"/>
          </a:p>
        </p:txBody>
      </p:sp>
    </p:spTree>
    <p:extLst>
      <p:ext uri="{BB962C8B-B14F-4D97-AF65-F5344CB8AC3E}">
        <p14:creationId xmlns:p14="http://schemas.microsoft.com/office/powerpoint/2010/main" val="85441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디스플레이가 스트레칭되기 위해서는 </a:t>
            </a:r>
            <a:r>
              <a:rPr lang="ko-KR" altLang="en-US" dirty="0" err="1" smtClean="0"/>
              <a:t>구동회로도</a:t>
            </a:r>
            <a:r>
              <a:rPr lang="ko-KR" altLang="en-US" dirty="0" smtClean="0"/>
              <a:t> 같이 늘어날 수 있도록 구성이 되어야합니다</a:t>
            </a:r>
            <a:r>
              <a:rPr lang="en-US" altLang="ko-KR" dirty="0" smtClean="0"/>
              <a:t>.</a:t>
            </a:r>
          </a:p>
          <a:p>
            <a:r>
              <a:rPr lang="en-US" altLang="ko-KR" baseline="0" dirty="0" err="1" smtClean="0"/>
              <a:t>Stertching</a:t>
            </a:r>
            <a:r>
              <a:rPr lang="ko-KR" altLang="en-US" baseline="0" dirty="0" smtClean="0"/>
              <a:t>이</a:t>
            </a:r>
            <a:r>
              <a:rPr lang="en-US" altLang="ko-KR" baseline="0" dirty="0" smtClean="0"/>
              <a:t> </a:t>
            </a:r>
            <a:r>
              <a:rPr lang="ko-KR" altLang="en-US" baseline="0" dirty="0" smtClean="0"/>
              <a:t>되면 드라이버를 구성하는 각 단의 소자 성능이 저하되면서 </a:t>
            </a:r>
            <a:r>
              <a:rPr lang="en-US" altLang="ko-KR" baseline="0" dirty="0" smtClean="0"/>
              <a:t>stage</a:t>
            </a:r>
            <a:r>
              <a:rPr lang="ko-KR" altLang="en-US" baseline="0" dirty="0" smtClean="0"/>
              <a:t>간의 </a:t>
            </a:r>
            <a:r>
              <a:rPr lang="en-US" altLang="ko-KR" baseline="0" dirty="0" smtClean="0"/>
              <a:t>signal </a:t>
            </a:r>
            <a:r>
              <a:rPr lang="ko-KR" altLang="en-US" baseline="0" dirty="0" smtClean="0"/>
              <a:t>전달에 문제가 발생하여 </a:t>
            </a:r>
            <a:r>
              <a:rPr lang="en-US" altLang="ko-KR" baseline="0" dirty="0" smtClean="0"/>
              <a:t>stretching</a:t>
            </a:r>
            <a:r>
              <a:rPr lang="ko-KR" altLang="en-US" baseline="0" dirty="0" smtClean="0"/>
              <a:t>되는 부분에서 신호를 온전히 전달하지 못해 드라이버의 동작이 중지될 수 있다</a:t>
            </a:r>
            <a:r>
              <a:rPr lang="en-US" altLang="ko-KR" baseline="0" dirty="0" smtClean="0"/>
              <a:t>.</a:t>
            </a:r>
          </a:p>
          <a:p>
            <a:r>
              <a:rPr lang="ko-KR" altLang="en-US" baseline="0" dirty="0" smtClean="0"/>
              <a:t>따라서 </a:t>
            </a:r>
            <a:r>
              <a:rPr lang="ko-KR" altLang="en-US" baseline="0" dirty="0" err="1" smtClean="0"/>
              <a:t>스트레칭시</a:t>
            </a:r>
            <a:r>
              <a:rPr lang="ko-KR" altLang="en-US" baseline="0" dirty="0" smtClean="0"/>
              <a:t> 회로 특성에 영향을 줄 수 있는 </a:t>
            </a:r>
            <a:r>
              <a:rPr lang="en-US" altLang="ko-KR" baseline="0" dirty="0" err="1" smtClean="0"/>
              <a:t>tFT</a:t>
            </a:r>
            <a:r>
              <a:rPr lang="ko-KR" altLang="en-US" baseline="0" dirty="0" smtClean="0"/>
              <a:t>나 배선</a:t>
            </a:r>
            <a:r>
              <a:rPr lang="en-US" altLang="ko-KR" baseline="0" dirty="0" smtClean="0"/>
              <a:t>, cap</a:t>
            </a:r>
            <a:r>
              <a:rPr lang="ko-KR" altLang="en-US" baseline="0" dirty="0" smtClean="0"/>
              <a:t>의 수를 줄이는 등 스트레칭에 의한 특성 변화를 줄일 수 있는 </a:t>
            </a:r>
            <a:r>
              <a:rPr lang="ko-KR" altLang="en-US" baseline="0" dirty="0" err="1" smtClean="0"/>
              <a:t>화소</a:t>
            </a:r>
            <a:r>
              <a:rPr lang="ko-KR" altLang="en-US" baseline="0" dirty="0" smtClean="0"/>
              <a:t> 구동 회로를 개발해야한다</a:t>
            </a:r>
            <a:r>
              <a:rPr lang="en-US" altLang="ko-KR" baseline="0" dirty="0" smtClean="0"/>
              <a:t>.</a:t>
            </a:r>
            <a:endParaRPr lang="en-US" altLang="ko-KR" dirty="0" smtClean="0"/>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5</a:t>
            </a:fld>
            <a:endParaRPr lang="ko-KR" altLang="en-US"/>
          </a:p>
        </p:txBody>
      </p:sp>
    </p:spTree>
    <p:extLst>
      <p:ext uri="{BB962C8B-B14F-4D97-AF65-F5344CB8AC3E}">
        <p14:creationId xmlns:p14="http://schemas.microsoft.com/office/powerpoint/2010/main" val="100487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기본적인 게이트 드라이버</a:t>
            </a:r>
            <a:r>
              <a:rPr lang="ko-KR" altLang="en-US" baseline="0" dirty="0" smtClean="0"/>
              <a:t> 중 하나인 톰슨 게이트 드라이버입니다</a:t>
            </a:r>
            <a:r>
              <a:rPr lang="en-US" altLang="ko-KR" baseline="0" dirty="0" smtClean="0"/>
              <a:t>.</a:t>
            </a:r>
          </a:p>
          <a:p>
            <a:r>
              <a:rPr lang="ko-KR" altLang="en-US" dirty="0" smtClean="0"/>
              <a:t>이 회로는 동작이 단순하고</a:t>
            </a:r>
            <a:r>
              <a:rPr lang="en-US" altLang="ko-KR" dirty="0" smtClean="0"/>
              <a:t>, </a:t>
            </a:r>
            <a:r>
              <a:rPr lang="ko-KR" altLang="en-US" dirty="0" smtClean="0"/>
              <a:t>면적이 작은 장점이 있습니다</a:t>
            </a:r>
            <a:r>
              <a:rPr lang="en-US" altLang="ko-KR" dirty="0" smtClean="0"/>
              <a:t>.</a:t>
            </a:r>
          </a:p>
          <a:p>
            <a:r>
              <a:rPr lang="ko-KR" altLang="en-US" dirty="0" smtClean="0"/>
              <a:t>하지만 스트레칭시에 </a:t>
            </a:r>
            <a:r>
              <a:rPr lang="ko-KR" altLang="en-US" dirty="0" err="1" smtClean="0"/>
              <a:t>문턱전압이</a:t>
            </a:r>
            <a:r>
              <a:rPr lang="ko-KR" altLang="en-US" dirty="0" smtClean="0"/>
              <a:t> 증가하고</a:t>
            </a:r>
            <a:r>
              <a:rPr lang="en-US" altLang="ko-KR" dirty="0" smtClean="0"/>
              <a:t>, </a:t>
            </a:r>
            <a:r>
              <a:rPr lang="ko-KR" altLang="en-US" dirty="0" smtClean="0"/>
              <a:t>이동도가 감소하여 특성에 변화가 있습니다</a:t>
            </a:r>
            <a:r>
              <a:rPr lang="en-US" altLang="ko-KR" dirty="0" smtClean="0"/>
              <a:t>.</a:t>
            </a: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6</a:t>
            </a:fld>
            <a:endParaRPr lang="ko-KR" altLang="en-US" dirty="0"/>
          </a:p>
        </p:txBody>
      </p:sp>
    </p:spTree>
    <p:extLst>
      <p:ext uri="{BB962C8B-B14F-4D97-AF65-F5344CB8AC3E}">
        <p14:creationId xmlns:p14="http://schemas.microsoft.com/office/powerpoint/2010/main" val="139661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endParaRPr lang="en-US" altLang="ko-KR"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7</a:t>
            </a:fld>
            <a:endParaRPr lang="ko-KR" altLang="en-US" dirty="0"/>
          </a:p>
        </p:txBody>
      </p:sp>
    </p:spTree>
    <p:extLst>
      <p:ext uri="{BB962C8B-B14F-4D97-AF65-F5344CB8AC3E}">
        <p14:creationId xmlns:p14="http://schemas.microsoft.com/office/powerpoint/2010/main" val="241341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r>
              <a:rPr lang="en-US" altLang="ko-KR" dirty="0" smtClean="0"/>
              <a:t>Output node</a:t>
            </a:r>
            <a:r>
              <a:rPr lang="ko-KR" altLang="en-US" dirty="0" smtClean="0"/>
              <a:t>가 </a:t>
            </a:r>
            <a:r>
              <a:rPr lang="en-US" altLang="ko-KR" dirty="0" smtClean="0"/>
              <a:t>floating</a:t>
            </a:r>
            <a:r>
              <a:rPr lang="ko-KR" altLang="en-US" dirty="0" smtClean="0"/>
              <a:t>되는 구간이 없어서 </a:t>
            </a:r>
            <a:r>
              <a:rPr lang="en-US" altLang="ko-KR" dirty="0" smtClean="0"/>
              <a:t>noise</a:t>
            </a:r>
            <a:r>
              <a:rPr lang="ko-KR" altLang="en-US" dirty="0" smtClean="0"/>
              <a:t>의 영향을 적게 받음</a:t>
            </a:r>
            <a:endParaRPr lang="en-US" altLang="ko-KR" dirty="0" smtClean="0"/>
          </a:p>
          <a:p>
            <a:pPr marL="285750" indent="-285750">
              <a:spcAft>
                <a:spcPts val="600"/>
              </a:spcAft>
              <a:buClr>
                <a:srgbClr val="002060"/>
              </a:buClr>
              <a:buFont typeface="Arial" panose="020B0604020202020204" pitchFamily="34" charset="0"/>
              <a:buChar char="•"/>
            </a:pPr>
            <a:r>
              <a:rPr lang="ko-KR" altLang="en-US" sz="1200" kern="1200" dirty="0" smtClean="0">
                <a:solidFill>
                  <a:schemeClr val="tx1"/>
                </a:solidFill>
                <a:latin typeface="+mn-lt"/>
                <a:ea typeface="+mn-ea"/>
                <a:cs typeface="+mn-cs"/>
              </a:rPr>
              <a:t>기존 </a:t>
            </a:r>
            <a:r>
              <a:rPr lang="en-US" altLang="ko-KR" sz="1200" kern="1200" dirty="0" smtClean="0">
                <a:solidFill>
                  <a:schemeClr val="tx1"/>
                </a:solidFill>
                <a:latin typeface="+mn-lt"/>
                <a:ea typeface="+mn-ea"/>
                <a:cs typeface="+mn-cs"/>
              </a:rPr>
              <a:t>gate driver</a:t>
            </a:r>
            <a:r>
              <a:rPr lang="ko-KR" altLang="en-US" sz="1200" kern="1200" dirty="0" smtClean="0">
                <a:solidFill>
                  <a:schemeClr val="tx1"/>
                </a:solidFill>
                <a:latin typeface="+mn-lt"/>
                <a:ea typeface="+mn-ea"/>
                <a:cs typeface="+mn-cs"/>
              </a:rPr>
              <a:t>에 비해 </a:t>
            </a:r>
            <a:r>
              <a:rPr lang="en-US" altLang="ko-KR" sz="1200" kern="1200" dirty="0" smtClean="0">
                <a:solidFill>
                  <a:schemeClr val="tx1"/>
                </a:solidFill>
                <a:latin typeface="+mn-lt"/>
                <a:ea typeface="+mn-ea"/>
                <a:cs typeface="+mn-cs"/>
              </a:rPr>
              <a:t>gate driver </a:t>
            </a:r>
            <a:r>
              <a:rPr lang="ko-KR" altLang="en-US" sz="1200" kern="1200" dirty="0" smtClean="0">
                <a:solidFill>
                  <a:schemeClr val="tx1"/>
                </a:solidFill>
                <a:latin typeface="+mn-lt"/>
                <a:ea typeface="+mn-ea"/>
                <a:cs typeface="+mn-cs"/>
              </a:rPr>
              <a:t>내의 트랜지스터에 </a:t>
            </a:r>
            <a:r>
              <a:rPr lang="en-US" altLang="ko-KR" sz="1200" kern="1200" dirty="0" smtClean="0">
                <a:solidFill>
                  <a:schemeClr val="tx1"/>
                </a:solidFill>
                <a:latin typeface="+mn-lt"/>
                <a:ea typeface="+mn-ea"/>
                <a:cs typeface="+mn-cs"/>
              </a:rPr>
              <a:t>DC </a:t>
            </a:r>
            <a:r>
              <a:rPr lang="ko-KR" altLang="en-US" sz="1200" kern="1200" dirty="0" smtClean="0">
                <a:solidFill>
                  <a:schemeClr val="tx1"/>
                </a:solidFill>
                <a:latin typeface="+mn-lt"/>
                <a:ea typeface="+mn-ea"/>
                <a:cs typeface="+mn-cs"/>
              </a:rPr>
              <a:t>전압이 인가되는 시간이 적기 때문에 문턱 전압의 </a:t>
            </a:r>
            <a:r>
              <a:rPr lang="en-US" altLang="ko-KR" sz="1200" kern="1200" dirty="0" smtClean="0">
                <a:solidFill>
                  <a:schemeClr val="tx1"/>
                </a:solidFill>
                <a:latin typeface="+mn-lt"/>
                <a:ea typeface="+mn-ea"/>
                <a:cs typeface="+mn-cs"/>
              </a:rPr>
              <a:t>shifting</a:t>
            </a:r>
            <a:r>
              <a:rPr lang="ko-KR" altLang="en-US" sz="1200" kern="1200" dirty="0" smtClean="0">
                <a:solidFill>
                  <a:schemeClr val="tx1"/>
                </a:solidFill>
                <a:latin typeface="+mn-lt"/>
                <a:ea typeface="+mn-ea"/>
                <a:cs typeface="+mn-cs"/>
              </a:rPr>
              <a:t>되는 문제가 적게 나타남</a:t>
            </a:r>
            <a:endParaRPr lang="en-US" altLang="ko-KR"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8</a:t>
            </a:fld>
            <a:endParaRPr lang="ko-KR" altLang="en-US" dirty="0"/>
          </a:p>
        </p:txBody>
      </p:sp>
    </p:spTree>
    <p:extLst>
      <p:ext uri="{BB962C8B-B14F-4D97-AF65-F5344CB8AC3E}">
        <p14:creationId xmlns:p14="http://schemas.microsoft.com/office/powerpoint/2010/main" val="406765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indent="-171450">
              <a:buFont typeface="Arial" panose="020B0604020202020204" pitchFamily="34" charset="0"/>
              <a:buChar char="•"/>
            </a:pPr>
            <a:r>
              <a:rPr lang="en-US" altLang="ko-KR" dirty="0" smtClean="0"/>
              <a:t>Output node</a:t>
            </a:r>
            <a:r>
              <a:rPr lang="ko-KR" altLang="en-US" dirty="0" smtClean="0"/>
              <a:t>가 </a:t>
            </a:r>
            <a:r>
              <a:rPr lang="en-US" altLang="ko-KR" dirty="0" smtClean="0"/>
              <a:t>floating</a:t>
            </a:r>
            <a:r>
              <a:rPr lang="ko-KR" altLang="en-US" dirty="0" smtClean="0"/>
              <a:t>되는 구간이 없어서 </a:t>
            </a:r>
            <a:r>
              <a:rPr lang="en-US" altLang="ko-KR" dirty="0" smtClean="0"/>
              <a:t>noise</a:t>
            </a:r>
            <a:r>
              <a:rPr lang="ko-KR" altLang="en-US" dirty="0" smtClean="0"/>
              <a:t>의 영향을 적게 받음</a:t>
            </a:r>
            <a:endParaRPr lang="en-US" altLang="ko-KR" dirty="0" smtClean="0"/>
          </a:p>
          <a:p>
            <a:pPr marL="285750" indent="-285750">
              <a:spcAft>
                <a:spcPts val="600"/>
              </a:spcAft>
              <a:buClr>
                <a:srgbClr val="002060"/>
              </a:buClr>
              <a:buFont typeface="Arial" panose="020B0604020202020204" pitchFamily="34" charset="0"/>
              <a:buChar char="•"/>
            </a:pPr>
            <a:r>
              <a:rPr lang="ko-KR" altLang="en-US" sz="1200" kern="1200" dirty="0" smtClean="0">
                <a:solidFill>
                  <a:schemeClr val="tx1"/>
                </a:solidFill>
                <a:latin typeface="+mn-lt"/>
                <a:ea typeface="+mn-ea"/>
                <a:cs typeface="+mn-cs"/>
              </a:rPr>
              <a:t>기존 </a:t>
            </a:r>
            <a:r>
              <a:rPr lang="en-US" altLang="ko-KR" sz="1200" kern="1200" dirty="0" smtClean="0">
                <a:solidFill>
                  <a:schemeClr val="tx1"/>
                </a:solidFill>
                <a:latin typeface="+mn-lt"/>
                <a:ea typeface="+mn-ea"/>
                <a:cs typeface="+mn-cs"/>
              </a:rPr>
              <a:t>gate driver</a:t>
            </a:r>
            <a:r>
              <a:rPr lang="ko-KR" altLang="en-US" sz="1200" kern="1200" dirty="0" smtClean="0">
                <a:solidFill>
                  <a:schemeClr val="tx1"/>
                </a:solidFill>
                <a:latin typeface="+mn-lt"/>
                <a:ea typeface="+mn-ea"/>
                <a:cs typeface="+mn-cs"/>
              </a:rPr>
              <a:t>에 비해 </a:t>
            </a:r>
            <a:r>
              <a:rPr lang="en-US" altLang="ko-KR" sz="1200" kern="1200" dirty="0" smtClean="0">
                <a:solidFill>
                  <a:schemeClr val="tx1"/>
                </a:solidFill>
                <a:latin typeface="+mn-lt"/>
                <a:ea typeface="+mn-ea"/>
                <a:cs typeface="+mn-cs"/>
              </a:rPr>
              <a:t>gate driver </a:t>
            </a:r>
            <a:r>
              <a:rPr lang="ko-KR" altLang="en-US" sz="1200" kern="1200" dirty="0" smtClean="0">
                <a:solidFill>
                  <a:schemeClr val="tx1"/>
                </a:solidFill>
                <a:latin typeface="+mn-lt"/>
                <a:ea typeface="+mn-ea"/>
                <a:cs typeface="+mn-cs"/>
              </a:rPr>
              <a:t>내의 트랜지스터에 </a:t>
            </a:r>
            <a:r>
              <a:rPr lang="en-US" altLang="ko-KR" sz="1200" kern="1200" dirty="0" smtClean="0">
                <a:solidFill>
                  <a:schemeClr val="tx1"/>
                </a:solidFill>
                <a:latin typeface="+mn-lt"/>
                <a:ea typeface="+mn-ea"/>
                <a:cs typeface="+mn-cs"/>
              </a:rPr>
              <a:t>DC </a:t>
            </a:r>
            <a:r>
              <a:rPr lang="ko-KR" altLang="en-US" sz="1200" kern="1200" dirty="0" smtClean="0">
                <a:solidFill>
                  <a:schemeClr val="tx1"/>
                </a:solidFill>
                <a:latin typeface="+mn-lt"/>
                <a:ea typeface="+mn-ea"/>
                <a:cs typeface="+mn-cs"/>
              </a:rPr>
              <a:t>전압이 인가되는 시간이 적기 때문에 문턱 전압의 </a:t>
            </a:r>
            <a:r>
              <a:rPr lang="en-US" altLang="ko-KR" sz="1200" kern="1200" dirty="0" smtClean="0">
                <a:solidFill>
                  <a:schemeClr val="tx1"/>
                </a:solidFill>
                <a:latin typeface="+mn-lt"/>
                <a:ea typeface="+mn-ea"/>
                <a:cs typeface="+mn-cs"/>
              </a:rPr>
              <a:t>shifting</a:t>
            </a:r>
            <a:r>
              <a:rPr lang="ko-KR" altLang="en-US" sz="1200" kern="1200" dirty="0" smtClean="0">
                <a:solidFill>
                  <a:schemeClr val="tx1"/>
                </a:solidFill>
                <a:latin typeface="+mn-lt"/>
                <a:ea typeface="+mn-ea"/>
                <a:cs typeface="+mn-cs"/>
              </a:rPr>
              <a:t>되는 문제가 적게 나타남</a:t>
            </a:r>
            <a:endParaRPr lang="en-US" altLang="ko-KR"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31647F6A-6099-4B4D-B162-140251280408}" type="slidenum">
              <a:rPr lang="ko-KR" altLang="en-US" smtClean="0"/>
              <a:t>9</a:t>
            </a:fld>
            <a:endParaRPr lang="ko-KR" altLang="en-US" dirty="0"/>
          </a:p>
        </p:txBody>
      </p:sp>
    </p:spTree>
    <p:extLst>
      <p:ext uri="{BB962C8B-B14F-4D97-AF65-F5344CB8AC3E}">
        <p14:creationId xmlns:p14="http://schemas.microsoft.com/office/powerpoint/2010/main" val="138642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4288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44157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157883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132880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26058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7" name="Slide Number Placeholder 6"/>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423772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8" name="Footer Placeholder 7"/>
          <p:cNvSpPr>
            <a:spLocks noGrp="1"/>
          </p:cNvSpPr>
          <p:nvPr>
            <p:ph type="ftr" sz="quarter" idx="11"/>
          </p:nvPr>
        </p:nvSpPr>
        <p:spPr/>
        <p:txBody>
          <a:bodyPr/>
          <a:lstStyle/>
          <a:p>
            <a:endParaRPr lang="ko-KR" altLang="en-US" dirty="0"/>
          </a:p>
        </p:txBody>
      </p:sp>
      <p:sp>
        <p:nvSpPr>
          <p:cNvPr id="9" name="Slide Number Placeholder 8"/>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43038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4" name="Footer Placeholder 3"/>
          <p:cNvSpPr>
            <a:spLocks noGrp="1"/>
          </p:cNvSpPr>
          <p:nvPr>
            <p:ph type="ftr" sz="quarter" idx="11"/>
          </p:nvPr>
        </p:nvSpPr>
        <p:spPr/>
        <p:txBody>
          <a:bodyPr/>
          <a:lstStyle/>
          <a:p>
            <a:endParaRPr lang="ko-KR" altLang="en-US" dirty="0"/>
          </a:p>
        </p:txBody>
      </p:sp>
      <p:sp>
        <p:nvSpPr>
          <p:cNvPr id="5" name="Slide Number Placeholder 4"/>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114017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3" name="Footer Placeholder 2"/>
          <p:cNvSpPr>
            <a:spLocks noGrp="1"/>
          </p:cNvSpPr>
          <p:nvPr>
            <p:ph type="ftr" sz="quarter" idx="11"/>
          </p:nvPr>
        </p:nvSpPr>
        <p:spPr/>
        <p:txBody>
          <a:bodyPr/>
          <a:lstStyle/>
          <a:p>
            <a:endParaRPr lang="ko-KR" altLang="en-US" dirty="0"/>
          </a:p>
        </p:txBody>
      </p:sp>
      <p:sp>
        <p:nvSpPr>
          <p:cNvPr id="4" name="Slide Number Placeholder 3"/>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13979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7" name="Slide Number Placeholder 6"/>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299041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dirty="0"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5228C263-D5D7-4A1C-AF77-EDC9825735B7}" type="datetimeFigureOut">
              <a:rPr lang="ko-KR" altLang="en-US" smtClean="0"/>
              <a:t>2018-01-10</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7" name="Slide Number Placeholder 6"/>
          <p:cNvSpPr>
            <a:spLocks noGrp="1"/>
          </p:cNvSpPr>
          <p:nvPr>
            <p:ph type="sldNum" sz="quarter" idx="12"/>
          </p:nvPr>
        </p:nvSpPr>
        <p:spPr/>
        <p:txBody>
          <a:body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262570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C263-D5D7-4A1C-AF77-EDC9825735B7}" type="datetimeFigureOut">
              <a:rPr lang="ko-KR" altLang="en-US" smtClean="0"/>
              <a:t>2018-01-10</a:t>
            </a:fld>
            <a:endParaRPr lang="ko-KR"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F93E2-4C01-403F-9017-032AAC775458}" type="slidenum">
              <a:rPr lang="ko-KR" altLang="en-US" smtClean="0"/>
              <a:t>‹#›</a:t>
            </a:fld>
            <a:endParaRPr lang="ko-KR" altLang="en-US" dirty="0"/>
          </a:p>
        </p:txBody>
      </p:sp>
    </p:spTree>
    <p:extLst>
      <p:ext uri="{BB962C8B-B14F-4D97-AF65-F5344CB8AC3E}">
        <p14:creationId xmlns:p14="http://schemas.microsoft.com/office/powerpoint/2010/main" val="340107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1.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9.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2194106"/>
            <a:ext cx="9144000" cy="1551709"/>
          </a:xfrm>
          <a:prstGeom prst="rect">
            <a:avLst/>
          </a:prstGeom>
          <a:solidFill>
            <a:srgbClr val="0D0D0D">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latin typeface="08서울남산체 EB" panose="02020603020101020101" pitchFamily="18" charset="-127"/>
                <a:ea typeface="08서울남산체 EB" panose="02020603020101020101" pitchFamily="18" charset="-127"/>
              </a:rPr>
              <a:t>Compact Decoder-Type Gate Driver Circuit </a:t>
            </a:r>
          </a:p>
          <a:p>
            <a:pPr algn="ctr"/>
            <a:r>
              <a:rPr lang="en-US" altLang="ko-KR" sz="2800" dirty="0" smtClean="0">
                <a:latin typeface="08서울남산체 EB" panose="02020603020101020101" pitchFamily="18" charset="-127"/>
                <a:ea typeface="08서울남산체 EB" panose="02020603020101020101" pitchFamily="18" charset="-127"/>
              </a:rPr>
              <a:t>with a-IGZO TFT for Stretchable Display</a:t>
            </a:r>
            <a:endParaRPr lang="ko-KR" altLang="en-US" sz="2800" dirty="0">
              <a:latin typeface="08서울남산체 EB" panose="02020603020101020101" pitchFamily="18" charset="-127"/>
              <a:ea typeface="08서울남산체 EB" panose="02020603020101020101" pitchFamily="18" charset="-127"/>
            </a:endParaRPr>
          </a:p>
        </p:txBody>
      </p:sp>
      <p:sp>
        <p:nvSpPr>
          <p:cNvPr id="6" name="TextBox 5"/>
          <p:cNvSpPr txBox="1"/>
          <p:nvPr/>
        </p:nvSpPr>
        <p:spPr>
          <a:xfrm>
            <a:off x="3417360" y="3749947"/>
            <a:ext cx="2309286" cy="1815882"/>
          </a:xfrm>
          <a:prstGeom prst="rect">
            <a:avLst/>
          </a:prstGeom>
          <a:noFill/>
        </p:spPr>
        <p:txBody>
          <a:bodyPr wrap="none" rtlCol="0">
            <a:spAutoFit/>
          </a:bodyPr>
          <a:lstStyle/>
          <a:p>
            <a:pPr algn="ctr"/>
            <a:r>
              <a:rPr lang="en-US" altLang="ko-KR" sz="28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2018.01.13</a:t>
            </a:r>
            <a:endParaRPr lang="en-US" altLang="ko-KR" sz="28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endParaRPr>
          </a:p>
          <a:p>
            <a:pPr algn="ctr"/>
            <a:r>
              <a:rPr lang="en-US" altLang="ko-KR" sz="28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Hoseo University</a:t>
            </a:r>
          </a:p>
          <a:p>
            <a:pPr algn="ctr"/>
            <a:r>
              <a:rPr lang="en-US" altLang="ko-KR" sz="28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Doctorate course 1</a:t>
            </a:r>
            <a:r>
              <a:rPr lang="en-US" altLang="ko-KR" sz="2800" baseline="300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st</a:t>
            </a:r>
            <a:endParaRPr lang="en-US" altLang="ko-KR" sz="28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endParaRPr>
          </a:p>
          <a:p>
            <a:pPr algn="ctr"/>
            <a:r>
              <a:rPr lang="en-US" altLang="ko-KR" sz="2800" dirty="0" smtClean="0">
                <a:solidFill>
                  <a:srgbClr val="FFC000"/>
                </a:solidFill>
                <a:latin typeface="더페이스샵 잉크립퀴드체" panose="03050503000000000000" pitchFamily="66" charset="-127"/>
                <a:ea typeface="더페이스샵 잉크립퀴드체" panose="03050503000000000000" pitchFamily="66" charset="-127"/>
              </a:rPr>
              <a:t>In Hye Kang</a:t>
            </a:r>
            <a:endParaRPr lang="ko-KR" altLang="en-US" sz="2800" dirty="0">
              <a:solidFill>
                <a:srgbClr val="FFC000"/>
              </a:solidFill>
              <a:latin typeface="더페이스샵 잉크립퀴드체" panose="03050503000000000000" pitchFamily="66" charset="-127"/>
              <a:ea typeface="더페이스샵 잉크립퀴드체" panose="03050503000000000000" pitchFamily="66" charset="-127"/>
            </a:endParaRPr>
          </a:p>
        </p:txBody>
      </p:sp>
      <p:sp>
        <p:nvSpPr>
          <p:cNvPr id="4" name="TextBox 3"/>
          <p:cNvSpPr txBox="1"/>
          <p:nvPr/>
        </p:nvSpPr>
        <p:spPr>
          <a:xfrm>
            <a:off x="0" y="1732441"/>
            <a:ext cx="4140942" cy="461665"/>
          </a:xfrm>
          <a:prstGeom prst="rect">
            <a:avLst/>
          </a:prstGeom>
          <a:noFill/>
        </p:spPr>
        <p:txBody>
          <a:bodyPr wrap="none" rtlCol="0">
            <a:spAutoFit/>
          </a:bodyPr>
          <a:lstStyle/>
          <a:p>
            <a:r>
              <a:rPr lang="en-US" altLang="ko-KR" sz="2400" u="sng"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The 16</a:t>
            </a:r>
            <a:r>
              <a:rPr lang="en-US" altLang="ko-KR" sz="2400" u="sng" baseline="30000"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th</a:t>
            </a:r>
            <a:r>
              <a:rPr lang="en-US" altLang="ko-KR" sz="2400" u="sng" dirty="0" smtClean="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rPr>
              <a:t> Technical Collaboration Meeting</a:t>
            </a:r>
            <a:endParaRPr lang="ko-KR" altLang="en-US" sz="2400" u="sng" dirty="0">
              <a:gradFill>
                <a:gsLst>
                  <a:gs pos="100000">
                    <a:schemeClr val="bg1"/>
                  </a:gs>
                  <a:gs pos="100000">
                    <a:schemeClr val="bg1"/>
                  </a:gs>
                </a:gsLst>
                <a:lin ang="5400000" scaled="1"/>
              </a:gradFill>
              <a:latin typeface="더페이스샵 잉크립퀴드체" panose="03050503000000000000" pitchFamily="66" charset="-127"/>
              <a:ea typeface="더페이스샵 잉크립퀴드체" panose="03050503000000000000" pitchFamily="66" charset="-127"/>
            </a:endParaRPr>
          </a:p>
        </p:txBody>
      </p:sp>
    </p:spTree>
    <p:extLst>
      <p:ext uri="{BB962C8B-B14F-4D97-AF65-F5344CB8AC3E}">
        <p14:creationId xmlns:p14="http://schemas.microsoft.com/office/powerpoint/2010/main" val="1896253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2194106"/>
            <a:ext cx="9144000" cy="1551709"/>
          </a:xfrm>
          <a:prstGeom prst="rect">
            <a:avLst/>
          </a:prstGeom>
          <a:solidFill>
            <a:srgbClr val="0D0D0D">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latin typeface="DK Lemon Yellow Sun" panose="02000000000000000000" pitchFamily="50" charset="0"/>
                <a:ea typeface="더페이스샵 잉크립퀴드체" panose="03050503000000000000" pitchFamily="66" charset="-127"/>
              </a:rPr>
              <a:t>Thank you for your attention!</a:t>
            </a:r>
            <a:endParaRPr lang="ko-KR" altLang="en-US" sz="4800" dirty="0">
              <a:latin typeface="DK Lemon Yellow Sun" panose="02000000000000000000" pitchFamily="50" charset="0"/>
              <a:ea typeface="더페이스샵 잉크립퀴드체" panose="03050503000000000000" pitchFamily="66" charset="-127"/>
            </a:endParaRPr>
          </a:p>
        </p:txBody>
      </p:sp>
    </p:spTree>
    <p:extLst>
      <p:ext uri="{BB962C8B-B14F-4D97-AF65-F5344CB8AC3E}">
        <p14:creationId xmlns:p14="http://schemas.microsoft.com/office/powerpoint/2010/main" val="59733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83331" y="79669"/>
            <a:ext cx="2357377"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Stretchable Display</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pic>
        <p:nvPicPr>
          <p:cNvPr id="4" name="Samsung Display Stretchable OLED Displa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60794" y="2376316"/>
            <a:ext cx="5666827" cy="3187590"/>
          </a:xfrm>
          <a:prstGeom prst="rect">
            <a:avLst/>
          </a:prstGeom>
        </p:spPr>
      </p:pic>
      <p:pic>
        <p:nvPicPr>
          <p:cNvPr id="1026" name="Picture 2" descr="stretchable display에 대한 이미지 검색결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794" y="2370020"/>
            <a:ext cx="5666827" cy="319388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그룹 2"/>
          <p:cNvGrpSpPr/>
          <p:nvPr/>
        </p:nvGrpSpPr>
        <p:grpSpPr>
          <a:xfrm>
            <a:off x="333070" y="1145189"/>
            <a:ext cx="7566816" cy="523220"/>
            <a:chOff x="333070" y="1145189"/>
            <a:chExt cx="7566816" cy="523220"/>
          </a:xfrm>
        </p:grpSpPr>
        <p:sp>
          <p:nvSpPr>
            <p:cNvPr id="5" name="TextBox 4"/>
            <p:cNvSpPr txBox="1"/>
            <p:nvPr/>
          </p:nvSpPr>
          <p:spPr>
            <a:xfrm>
              <a:off x="333070" y="1206744"/>
              <a:ext cx="3786614" cy="400110"/>
            </a:xfrm>
            <a:prstGeom prst="rect">
              <a:avLst/>
            </a:prstGeom>
            <a:noFill/>
          </p:spPr>
          <p:txBody>
            <a:bodyPr wrap="none" rtlCol="0">
              <a:spAutoFit/>
            </a:bodyPr>
            <a:lstStyle/>
            <a:p>
              <a:r>
                <a:rPr lang="en-US" altLang="ko-KR" sz="2000" dirty="0" smtClean="0">
                  <a:latin typeface="MV Boli" panose="02000500030200090000" pitchFamily="2" charset="0"/>
                  <a:ea typeface="210 카세트테잎 R" panose="02020603020101020101" pitchFamily="18" charset="-127"/>
                  <a:cs typeface="MV Boli" panose="02000500030200090000" pitchFamily="2" charset="0"/>
                </a:rPr>
                <a:t>The next-generation display =</a:t>
              </a:r>
              <a:endParaRPr lang="ko-KR" altLang="en-US" sz="2800" b="1" u="sng" dirty="0">
                <a:effectLst>
                  <a:outerShdw blurRad="38100" dist="38100" dir="2700000" algn="tl">
                    <a:srgbClr val="000000">
                      <a:alpha val="43137"/>
                    </a:srgbClr>
                  </a:outerShdw>
                </a:effectLst>
                <a:latin typeface="MV Boli" panose="02000500030200090000" pitchFamily="2" charset="0"/>
                <a:ea typeface="210 카세트테잎 R" panose="02020603020101020101" pitchFamily="18" charset="-127"/>
                <a:cs typeface="MV Boli" panose="02000500030200090000" pitchFamily="2" charset="0"/>
              </a:endParaRPr>
            </a:p>
          </p:txBody>
        </p:sp>
        <p:sp>
          <p:nvSpPr>
            <p:cNvPr id="11" name="직사각형 10"/>
            <p:cNvSpPr/>
            <p:nvPr/>
          </p:nvSpPr>
          <p:spPr>
            <a:xfrm>
              <a:off x="4119684" y="1145189"/>
              <a:ext cx="3780202" cy="523220"/>
            </a:xfrm>
            <a:prstGeom prst="rect">
              <a:avLst/>
            </a:prstGeom>
            <a:solidFill>
              <a:schemeClr val="accent4">
                <a:lumMod val="60000"/>
                <a:lumOff val="40000"/>
              </a:schemeClr>
            </a:solidFill>
          </p:spPr>
          <p:txBody>
            <a:bodyPr wrap="none">
              <a:spAutoFit/>
            </a:bodyPr>
            <a:lstStyle/>
            <a:p>
              <a:r>
                <a:rPr lang="en-US" altLang="ko-KR" sz="2800" b="1" u="sng" dirty="0">
                  <a:effectLst>
                    <a:outerShdw blurRad="38100" dist="38100" dir="2700000" algn="tl">
                      <a:srgbClr val="000000">
                        <a:alpha val="43137"/>
                      </a:srgbClr>
                    </a:outerShdw>
                  </a:effectLst>
                  <a:latin typeface="MV Boli" panose="02000500030200090000" pitchFamily="2" charset="0"/>
                  <a:ea typeface="210 카세트테잎 R" panose="02020603020101020101" pitchFamily="18" charset="-127"/>
                  <a:cs typeface="MV Boli" panose="02000500030200090000" pitchFamily="2" charset="0"/>
                </a:rPr>
                <a:t>“Stretchable Display”</a:t>
              </a:r>
              <a:endParaRPr lang="ko-KR" altLang="en-US" sz="2800" b="1" u="sng" dirty="0">
                <a:effectLst>
                  <a:outerShdw blurRad="38100" dist="38100" dir="2700000" algn="tl">
                    <a:srgbClr val="000000">
                      <a:alpha val="43137"/>
                    </a:srgbClr>
                  </a:outerShdw>
                </a:effectLst>
                <a:latin typeface="MV Boli" panose="02000500030200090000" pitchFamily="2" charset="0"/>
                <a:ea typeface="210 카세트테잎 R" panose="02020603020101020101" pitchFamily="18" charset="-127"/>
                <a:cs typeface="MV Boli" panose="02000500030200090000" pitchFamily="2" charset="0"/>
              </a:endParaRPr>
            </a:p>
          </p:txBody>
        </p:sp>
      </p:grpSp>
    </p:spTree>
    <p:extLst>
      <p:ext uri="{BB962C8B-B14F-4D97-AF65-F5344CB8AC3E}">
        <p14:creationId xmlns:p14="http://schemas.microsoft.com/office/powerpoint/2010/main" val="39822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indefinite"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26031" y="79669"/>
            <a:ext cx="3677930"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Mega Trend of Display Market</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13" name="object 2"/>
          <p:cNvSpPr/>
          <p:nvPr/>
        </p:nvSpPr>
        <p:spPr>
          <a:xfrm>
            <a:off x="244311" y="1006713"/>
            <a:ext cx="4960964" cy="3743229"/>
          </a:xfrm>
          <a:prstGeom prst="rect">
            <a:avLst/>
          </a:prstGeom>
          <a:blipFill>
            <a:blip r:embed="rId3" cstate="print"/>
            <a:stretch>
              <a:fillRect/>
            </a:stretch>
          </a:blipFill>
        </p:spPr>
        <p:txBody>
          <a:bodyPr wrap="square" lIns="0" tIns="0" rIns="0" bIns="0" rtlCol="0"/>
          <a:lstStyle/>
          <a:p>
            <a:endParaRPr/>
          </a:p>
        </p:txBody>
      </p:sp>
      <p:grpSp>
        <p:nvGrpSpPr>
          <p:cNvPr id="8" name="그룹 7"/>
          <p:cNvGrpSpPr/>
          <p:nvPr/>
        </p:nvGrpSpPr>
        <p:grpSpPr>
          <a:xfrm>
            <a:off x="5249990" y="2312161"/>
            <a:ext cx="633984" cy="1132331"/>
            <a:chOff x="5547360" y="2235955"/>
            <a:chExt cx="633984" cy="1132331"/>
          </a:xfrm>
        </p:grpSpPr>
        <p:sp>
          <p:nvSpPr>
            <p:cNvPr id="21" name="object 9"/>
            <p:cNvSpPr/>
            <p:nvPr/>
          </p:nvSpPr>
          <p:spPr>
            <a:xfrm>
              <a:off x="5547360" y="2235955"/>
              <a:ext cx="633984" cy="1132331"/>
            </a:xfrm>
            <a:prstGeom prst="rect">
              <a:avLst/>
            </a:prstGeom>
            <a:blipFill>
              <a:blip r:embed="rId4" cstate="print"/>
              <a:stretch>
                <a:fillRect/>
              </a:stretch>
            </a:blipFill>
          </p:spPr>
          <p:txBody>
            <a:bodyPr wrap="square" lIns="0" tIns="0" rIns="0" bIns="0" rtlCol="0"/>
            <a:lstStyle/>
            <a:p>
              <a:endParaRPr/>
            </a:p>
          </p:txBody>
        </p:sp>
        <p:sp>
          <p:nvSpPr>
            <p:cNvPr id="22" name="object 10"/>
            <p:cNvSpPr/>
            <p:nvPr/>
          </p:nvSpPr>
          <p:spPr>
            <a:xfrm>
              <a:off x="5595366" y="2278245"/>
              <a:ext cx="537590" cy="1008126"/>
            </a:xfrm>
            <a:prstGeom prst="rect">
              <a:avLst/>
            </a:prstGeom>
            <a:blipFill>
              <a:blip r:embed="rId5" cstate="print"/>
              <a:stretch>
                <a:fillRect/>
              </a:stretch>
            </a:blipFill>
          </p:spPr>
          <p:txBody>
            <a:bodyPr wrap="square" lIns="0" tIns="0" rIns="0" bIns="0" rtlCol="0"/>
            <a:lstStyle/>
            <a:p>
              <a:endParaRPr/>
            </a:p>
          </p:txBody>
        </p:sp>
        <p:sp>
          <p:nvSpPr>
            <p:cNvPr id="23" name="object 11"/>
            <p:cNvSpPr/>
            <p:nvPr/>
          </p:nvSpPr>
          <p:spPr>
            <a:xfrm>
              <a:off x="5595366" y="2278245"/>
              <a:ext cx="537845" cy="1008380"/>
            </a:xfrm>
            <a:custGeom>
              <a:avLst/>
              <a:gdLst/>
              <a:ahLst/>
              <a:cxnLst/>
              <a:rect l="l" t="t" r="r" b="b"/>
              <a:pathLst>
                <a:path w="537845" h="1008380">
                  <a:moveTo>
                    <a:pt x="0" y="252094"/>
                  </a:moveTo>
                  <a:lnTo>
                    <a:pt x="268731" y="252094"/>
                  </a:lnTo>
                  <a:lnTo>
                    <a:pt x="268731" y="0"/>
                  </a:lnTo>
                  <a:lnTo>
                    <a:pt x="537590" y="504063"/>
                  </a:lnTo>
                  <a:lnTo>
                    <a:pt x="268731" y="1008126"/>
                  </a:lnTo>
                  <a:lnTo>
                    <a:pt x="268731" y="756158"/>
                  </a:lnTo>
                  <a:lnTo>
                    <a:pt x="0" y="756158"/>
                  </a:lnTo>
                  <a:lnTo>
                    <a:pt x="0" y="252094"/>
                  </a:lnTo>
                  <a:close/>
                </a:path>
              </a:pathLst>
            </a:custGeom>
            <a:ln w="9525">
              <a:solidFill>
                <a:srgbClr val="97B853"/>
              </a:solidFill>
            </a:ln>
          </p:spPr>
          <p:txBody>
            <a:bodyPr wrap="square" lIns="0" tIns="0" rIns="0" bIns="0" rtlCol="0"/>
            <a:lstStyle/>
            <a:p>
              <a:endParaRPr/>
            </a:p>
          </p:txBody>
        </p:sp>
      </p:grpSp>
      <p:grpSp>
        <p:nvGrpSpPr>
          <p:cNvPr id="3" name="그룹 2"/>
          <p:cNvGrpSpPr/>
          <p:nvPr/>
        </p:nvGrpSpPr>
        <p:grpSpPr>
          <a:xfrm>
            <a:off x="5914114" y="1130146"/>
            <a:ext cx="2564660" cy="3246120"/>
            <a:chOff x="6175249" y="983226"/>
            <a:chExt cx="2764535" cy="3499104"/>
          </a:xfrm>
        </p:grpSpPr>
        <p:sp>
          <p:nvSpPr>
            <p:cNvPr id="14" name="object 3"/>
            <p:cNvSpPr/>
            <p:nvPr/>
          </p:nvSpPr>
          <p:spPr>
            <a:xfrm>
              <a:off x="6175249" y="983226"/>
              <a:ext cx="2764535" cy="3499104"/>
            </a:xfrm>
            <a:prstGeom prst="rect">
              <a:avLst/>
            </a:prstGeom>
            <a:blipFill>
              <a:blip r:embed="rId6" cstate="print"/>
              <a:stretch>
                <a:fillRect/>
              </a:stretch>
            </a:blipFill>
          </p:spPr>
          <p:txBody>
            <a:bodyPr wrap="square" lIns="0" tIns="0" rIns="0" bIns="0" rtlCol="0"/>
            <a:lstStyle/>
            <a:p>
              <a:endParaRPr/>
            </a:p>
          </p:txBody>
        </p:sp>
        <p:sp>
          <p:nvSpPr>
            <p:cNvPr id="16" name="object 4"/>
            <p:cNvSpPr/>
            <p:nvPr/>
          </p:nvSpPr>
          <p:spPr>
            <a:xfrm>
              <a:off x="6245987" y="1054093"/>
              <a:ext cx="2623820" cy="3357879"/>
            </a:xfrm>
            <a:custGeom>
              <a:avLst/>
              <a:gdLst/>
              <a:ahLst/>
              <a:cxnLst/>
              <a:rect l="l" t="t" r="r" b="b"/>
              <a:pathLst>
                <a:path w="2623820" h="3357879">
                  <a:moveTo>
                    <a:pt x="2186051" y="0"/>
                  </a:moveTo>
                  <a:lnTo>
                    <a:pt x="437133" y="0"/>
                  </a:lnTo>
                  <a:lnTo>
                    <a:pt x="401281" y="1449"/>
                  </a:lnTo>
                  <a:lnTo>
                    <a:pt x="332084" y="12711"/>
                  </a:lnTo>
                  <a:lnTo>
                    <a:pt x="266979" y="34371"/>
                  </a:lnTo>
                  <a:lnTo>
                    <a:pt x="206868" y="65527"/>
                  </a:lnTo>
                  <a:lnTo>
                    <a:pt x="152650" y="105278"/>
                  </a:lnTo>
                  <a:lnTo>
                    <a:pt x="105224" y="152723"/>
                  </a:lnTo>
                  <a:lnTo>
                    <a:pt x="65491" y="206959"/>
                  </a:lnTo>
                  <a:lnTo>
                    <a:pt x="34351" y="267086"/>
                  </a:lnTo>
                  <a:lnTo>
                    <a:pt x="12704" y="332203"/>
                  </a:lnTo>
                  <a:lnTo>
                    <a:pt x="1449" y="401407"/>
                  </a:lnTo>
                  <a:lnTo>
                    <a:pt x="0" y="437261"/>
                  </a:lnTo>
                  <a:lnTo>
                    <a:pt x="0" y="2920491"/>
                  </a:lnTo>
                  <a:lnTo>
                    <a:pt x="5721" y="2991402"/>
                  </a:lnTo>
                  <a:lnTo>
                    <a:pt x="22284" y="3058675"/>
                  </a:lnTo>
                  <a:lnTo>
                    <a:pt x="48791" y="3121409"/>
                  </a:lnTo>
                  <a:lnTo>
                    <a:pt x="84340" y="3178704"/>
                  </a:lnTo>
                  <a:lnTo>
                    <a:pt x="128031" y="3229657"/>
                  </a:lnTo>
                  <a:lnTo>
                    <a:pt x="178966" y="3273368"/>
                  </a:lnTo>
                  <a:lnTo>
                    <a:pt x="236243" y="3308934"/>
                  </a:lnTo>
                  <a:lnTo>
                    <a:pt x="298964" y="3335454"/>
                  </a:lnTo>
                  <a:lnTo>
                    <a:pt x="366227" y="3352028"/>
                  </a:lnTo>
                  <a:lnTo>
                    <a:pt x="437133" y="3357753"/>
                  </a:lnTo>
                  <a:lnTo>
                    <a:pt x="2186051" y="3357753"/>
                  </a:lnTo>
                  <a:lnTo>
                    <a:pt x="2256961" y="3352028"/>
                  </a:lnTo>
                  <a:lnTo>
                    <a:pt x="2324234" y="3335454"/>
                  </a:lnTo>
                  <a:lnTo>
                    <a:pt x="2386968" y="3308934"/>
                  </a:lnTo>
                  <a:lnTo>
                    <a:pt x="2444263" y="3273368"/>
                  </a:lnTo>
                  <a:lnTo>
                    <a:pt x="2495216" y="3229657"/>
                  </a:lnTo>
                  <a:lnTo>
                    <a:pt x="2538927" y="3178704"/>
                  </a:lnTo>
                  <a:lnTo>
                    <a:pt x="2574493" y="3121409"/>
                  </a:lnTo>
                  <a:lnTo>
                    <a:pt x="2601013" y="3058675"/>
                  </a:lnTo>
                  <a:lnTo>
                    <a:pt x="2617587" y="2991402"/>
                  </a:lnTo>
                  <a:lnTo>
                    <a:pt x="2623311" y="2920491"/>
                  </a:lnTo>
                  <a:lnTo>
                    <a:pt x="2623311" y="437261"/>
                  </a:lnTo>
                  <a:lnTo>
                    <a:pt x="2617587" y="366350"/>
                  </a:lnTo>
                  <a:lnTo>
                    <a:pt x="2601013" y="299077"/>
                  </a:lnTo>
                  <a:lnTo>
                    <a:pt x="2574493" y="236343"/>
                  </a:lnTo>
                  <a:lnTo>
                    <a:pt x="2538927" y="179048"/>
                  </a:lnTo>
                  <a:lnTo>
                    <a:pt x="2495216" y="128095"/>
                  </a:lnTo>
                  <a:lnTo>
                    <a:pt x="2444263" y="84384"/>
                  </a:lnTo>
                  <a:lnTo>
                    <a:pt x="2386968" y="48818"/>
                  </a:lnTo>
                  <a:lnTo>
                    <a:pt x="2324234" y="22298"/>
                  </a:lnTo>
                  <a:lnTo>
                    <a:pt x="2256961" y="5724"/>
                  </a:lnTo>
                  <a:lnTo>
                    <a:pt x="2186051" y="0"/>
                  </a:lnTo>
                  <a:close/>
                </a:path>
              </a:pathLst>
            </a:custGeom>
            <a:solidFill>
              <a:srgbClr val="F1DCDB"/>
            </a:solidFill>
          </p:spPr>
          <p:txBody>
            <a:bodyPr wrap="square" lIns="0" tIns="0" rIns="0" bIns="0" rtlCol="0"/>
            <a:lstStyle/>
            <a:p>
              <a:endParaRPr/>
            </a:p>
          </p:txBody>
        </p:sp>
        <p:sp>
          <p:nvSpPr>
            <p:cNvPr id="17" name="object 5"/>
            <p:cNvSpPr/>
            <p:nvPr/>
          </p:nvSpPr>
          <p:spPr>
            <a:xfrm>
              <a:off x="6245987" y="1054093"/>
              <a:ext cx="2623820" cy="3357879"/>
            </a:xfrm>
            <a:custGeom>
              <a:avLst/>
              <a:gdLst/>
              <a:ahLst/>
              <a:cxnLst/>
              <a:rect l="l" t="t" r="r" b="b"/>
              <a:pathLst>
                <a:path w="2623820" h="3357879">
                  <a:moveTo>
                    <a:pt x="0" y="437261"/>
                  </a:moveTo>
                  <a:lnTo>
                    <a:pt x="5721" y="366350"/>
                  </a:lnTo>
                  <a:lnTo>
                    <a:pt x="22284" y="299077"/>
                  </a:lnTo>
                  <a:lnTo>
                    <a:pt x="48791" y="236343"/>
                  </a:lnTo>
                  <a:lnTo>
                    <a:pt x="84340" y="179048"/>
                  </a:lnTo>
                  <a:lnTo>
                    <a:pt x="128031" y="128095"/>
                  </a:lnTo>
                  <a:lnTo>
                    <a:pt x="178966" y="84384"/>
                  </a:lnTo>
                  <a:lnTo>
                    <a:pt x="236243" y="48818"/>
                  </a:lnTo>
                  <a:lnTo>
                    <a:pt x="298964" y="22298"/>
                  </a:lnTo>
                  <a:lnTo>
                    <a:pt x="366227" y="5724"/>
                  </a:lnTo>
                  <a:lnTo>
                    <a:pt x="437133" y="0"/>
                  </a:lnTo>
                  <a:lnTo>
                    <a:pt x="2186051" y="0"/>
                  </a:lnTo>
                  <a:lnTo>
                    <a:pt x="2256961" y="5724"/>
                  </a:lnTo>
                  <a:lnTo>
                    <a:pt x="2324234" y="22298"/>
                  </a:lnTo>
                  <a:lnTo>
                    <a:pt x="2386968" y="48818"/>
                  </a:lnTo>
                  <a:lnTo>
                    <a:pt x="2444263" y="84384"/>
                  </a:lnTo>
                  <a:lnTo>
                    <a:pt x="2495216" y="128095"/>
                  </a:lnTo>
                  <a:lnTo>
                    <a:pt x="2538927" y="179048"/>
                  </a:lnTo>
                  <a:lnTo>
                    <a:pt x="2574493" y="236343"/>
                  </a:lnTo>
                  <a:lnTo>
                    <a:pt x="2601013" y="299077"/>
                  </a:lnTo>
                  <a:lnTo>
                    <a:pt x="2617587" y="366350"/>
                  </a:lnTo>
                  <a:lnTo>
                    <a:pt x="2623311" y="437261"/>
                  </a:lnTo>
                  <a:lnTo>
                    <a:pt x="2623311" y="2920491"/>
                  </a:lnTo>
                  <a:lnTo>
                    <a:pt x="2617587" y="2991402"/>
                  </a:lnTo>
                  <a:lnTo>
                    <a:pt x="2601013" y="3058675"/>
                  </a:lnTo>
                  <a:lnTo>
                    <a:pt x="2574493" y="3121409"/>
                  </a:lnTo>
                  <a:lnTo>
                    <a:pt x="2538927" y="3178704"/>
                  </a:lnTo>
                  <a:lnTo>
                    <a:pt x="2495216" y="3229657"/>
                  </a:lnTo>
                  <a:lnTo>
                    <a:pt x="2444263" y="3273368"/>
                  </a:lnTo>
                  <a:lnTo>
                    <a:pt x="2386968" y="3308934"/>
                  </a:lnTo>
                  <a:lnTo>
                    <a:pt x="2324234" y="3335454"/>
                  </a:lnTo>
                  <a:lnTo>
                    <a:pt x="2256961" y="3352028"/>
                  </a:lnTo>
                  <a:lnTo>
                    <a:pt x="2186051" y="3357753"/>
                  </a:lnTo>
                  <a:lnTo>
                    <a:pt x="437133" y="3357753"/>
                  </a:lnTo>
                  <a:lnTo>
                    <a:pt x="366227" y="3352028"/>
                  </a:lnTo>
                  <a:lnTo>
                    <a:pt x="298964" y="3335454"/>
                  </a:lnTo>
                  <a:lnTo>
                    <a:pt x="236243" y="3308934"/>
                  </a:lnTo>
                  <a:lnTo>
                    <a:pt x="178966" y="3273368"/>
                  </a:lnTo>
                  <a:lnTo>
                    <a:pt x="128031" y="3229657"/>
                  </a:lnTo>
                  <a:lnTo>
                    <a:pt x="84340" y="3178704"/>
                  </a:lnTo>
                  <a:lnTo>
                    <a:pt x="48791" y="3121409"/>
                  </a:lnTo>
                  <a:lnTo>
                    <a:pt x="22284" y="3058675"/>
                  </a:lnTo>
                  <a:lnTo>
                    <a:pt x="5721" y="2991402"/>
                  </a:lnTo>
                  <a:lnTo>
                    <a:pt x="0" y="2920491"/>
                  </a:lnTo>
                  <a:lnTo>
                    <a:pt x="0" y="437261"/>
                  </a:lnTo>
                  <a:close/>
                </a:path>
              </a:pathLst>
            </a:custGeom>
            <a:ln w="9525">
              <a:solidFill>
                <a:srgbClr val="F1DCDB"/>
              </a:solidFill>
            </a:ln>
          </p:spPr>
          <p:txBody>
            <a:bodyPr wrap="square" lIns="0" tIns="0" rIns="0" bIns="0" rtlCol="0"/>
            <a:lstStyle/>
            <a:p>
              <a:endParaRPr/>
            </a:p>
          </p:txBody>
        </p:sp>
        <p:sp>
          <p:nvSpPr>
            <p:cNvPr id="18" name="object 6"/>
            <p:cNvSpPr/>
            <p:nvPr/>
          </p:nvSpPr>
          <p:spPr>
            <a:xfrm>
              <a:off x="6422137" y="1096003"/>
              <a:ext cx="2333244" cy="1633727"/>
            </a:xfrm>
            <a:prstGeom prst="rect">
              <a:avLst/>
            </a:prstGeom>
            <a:blipFill>
              <a:blip r:embed="rId7" cstate="print"/>
              <a:stretch>
                <a:fillRect/>
              </a:stretch>
            </a:blipFill>
          </p:spPr>
          <p:txBody>
            <a:bodyPr wrap="square" lIns="0" tIns="0" rIns="0" bIns="0" rtlCol="0"/>
            <a:lstStyle/>
            <a:p>
              <a:endParaRPr/>
            </a:p>
          </p:txBody>
        </p:sp>
        <p:sp>
          <p:nvSpPr>
            <p:cNvPr id="19" name="object 7"/>
            <p:cNvSpPr/>
            <p:nvPr/>
          </p:nvSpPr>
          <p:spPr>
            <a:xfrm>
              <a:off x="6489700" y="1126101"/>
              <a:ext cx="2198497" cy="1497965"/>
            </a:xfrm>
            <a:prstGeom prst="rect">
              <a:avLst/>
            </a:prstGeom>
            <a:blipFill>
              <a:blip r:embed="rId8" cstate="print"/>
              <a:stretch>
                <a:fillRect/>
              </a:stretch>
            </a:blipFill>
          </p:spPr>
          <p:txBody>
            <a:bodyPr wrap="square" lIns="0" tIns="0" rIns="0" bIns="0" rtlCol="0"/>
            <a:lstStyle/>
            <a:p>
              <a:endParaRPr/>
            </a:p>
          </p:txBody>
        </p:sp>
        <p:sp>
          <p:nvSpPr>
            <p:cNvPr id="20" name="object 8"/>
            <p:cNvSpPr/>
            <p:nvPr/>
          </p:nvSpPr>
          <p:spPr>
            <a:xfrm>
              <a:off x="6475350" y="1114418"/>
              <a:ext cx="2227199" cy="1524000"/>
            </a:xfrm>
            <a:prstGeom prst="rect">
              <a:avLst/>
            </a:prstGeom>
            <a:blipFill>
              <a:blip r:embed="rId9" cstate="print"/>
              <a:stretch>
                <a:fillRect/>
              </a:stretch>
            </a:blipFill>
          </p:spPr>
          <p:txBody>
            <a:bodyPr wrap="square" lIns="0" tIns="0" rIns="0" bIns="0" rtlCol="0"/>
            <a:lstStyle/>
            <a:p>
              <a:endParaRPr/>
            </a:p>
          </p:txBody>
        </p:sp>
        <p:sp>
          <p:nvSpPr>
            <p:cNvPr id="83" name="object 71"/>
            <p:cNvSpPr/>
            <p:nvPr/>
          </p:nvSpPr>
          <p:spPr>
            <a:xfrm>
              <a:off x="6360541" y="2407989"/>
              <a:ext cx="1801495" cy="1055547"/>
            </a:xfrm>
            <a:prstGeom prst="rect">
              <a:avLst/>
            </a:prstGeom>
            <a:blipFill>
              <a:blip r:embed="rId10" cstate="print">
                <a:extLst>
                  <a:ext uri="{BEBA8EAE-BF5A-486C-A8C5-ECC9F3942E4B}">
                    <a14:imgProps xmlns:a14="http://schemas.microsoft.com/office/drawing/2010/main">
                      <a14:imgLayer r:embed="rId11">
                        <a14:imgEffect>
                          <a14:backgroundRemoval t="0" b="100000" l="0" r="100000"/>
                        </a14:imgEffect>
                      </a14:imgLayer>
                    </a14:imgProps>
                  </a:ext>
                </a:extLst>
              </a:blip>
              <a:stretch>
                <a:fillRect/>
              </a:stretch>
            </a:blipFill>
          </p:spPr>
          <p:txBody>
            <a:bodyPr wrap="square" lIns="0" tIns="0" rIns="0" bIns="0" rtlCol="0"/>
            <a:lstStyle/>
            <a:p>
              <a:endParaRPr/>
            </a:p>
          </p:txBody>
        </p:sp>
        <p:sp>
          <p:nvSpPr>
            <p:cNvPr id="84" name="object 72"/>
            <p:cNvSpPr/>
            <p:nvPr/>
          </p:nvSpPr>
          <p:spPr>
            <a:xfrm>
              <a:off x="6755892" y="3112255"/>
              <a:ext cx="2115312" cy="1313687"/>
            </a:xfrm>
            <a:prstGeom prst="rect">
              <a:avLst/>
            </a:prstGeom>
            <a:blipFill>
              <a:blip r:embed="rId12" cstate="print"/>
              <a:stretch>
                <a:fillRect/>
              </a:stretch>
            </a:blipFill>
          </p:spPr>
          <p:txBody>
            <a:bodyPr wrap="square" lIns="0" tIns="0" rIns="0" bIns="0" rtlCol="0"/>
            <a:lstStyle/>
            <a:p>
              <a:endParaRPr/>
            </a:p>
          </p:txBody>
        </p:sp>
      </p:grpSp>
      <p:grpSp>
        <p:nvGrpSpPr>
          <p:cNvPr id="10" name="그룹 9"/>
          <p:cNvGrpSpPr/>
          <p:nvPr/>
        </p:nvGrpSpPr>
        <p:grpSpPr>
          <a:xfrm>
            <a:off x="190926" y="4318383"/>
            <a:ext cx="8785859" cy="2430780"/>
            <a:chOff x="358141" y="4422894"/>
            <a:chExt cx="8785859" cy="2430780"/>
          </a:xfrm>
        </p:grpSpPr>
        <p:sp>
          <p:nvSpPr>
            <p:cNvPr id="24" name="object 12"/>
            <p:cNvSpPr/>
            <p:nvPr/>
          </p:nvSpPr>
          <p:spPr>
            <a:xfrm>
              <a:off x="2040636" y="5631426"/>
              <a:ext cx="5963411" cy="1222248"/>
            </a:xfrm>
            <a:prstGeom prst="rect">
              <a:avLst/>
            </a:prstGeom>
            <a:blipFill>
              <a:blip r:embed="rId13" cstate="print"/>
              <a:stretch>
                <a:fillRect/>
              </a:stretch>
            </a:blipFill>
          </p:spPr>
          <p:txBody>
            <a:bodyPr wrap="square" lIns="0" tIns="0" rIns="0" bIns="0" rtlCol="0"/>
            <a:lstStyle/>
            <a:p>
              <a:endParaRPr/>
            </a:p>
          </p:txBody>
        </p:sp>
        <p:sp>
          <p:nvSpPr>
            <p:cNvPr id="25" name="object 13"/>
            <p:cNvSpPr/>
            <p:nvPr/>
          </p:nvSpPr>
          <p:spPr>
            <a:xfrm>
              <a:off x="2125854" y="5742679"/>
              <a:ext cx="5786755" cy="1000125"/>
            </a:xfrm>
            <a:custGeom>
              <a:avLst/>
              <a:gdLst/>
              <a:ahLst/>
              <a:cxnLst/>
              <a:rect l="l" t="t" r="r" b="b"/>
              <a:pathLst>
                <a:path w="5786755" h="1000125">
                  <a:moveTo>
                    <a:pt x="5286374" y="0"/>
                  </a:moveTo>
                  <a:lnTo>
                    <a:pt x="5286374" y="249986"/>
                  </a:lnTo>
                  <a:lnTo>
                    <a:pt x="0" y="249986"/>
                  </a:lnTo>
                  <a:lnTo>
                    <a:pt x="0" y="750049"/>
                  </a:lnTo>
                  <a:lnTo>
                    <a:pt x="5286374" y="750049"/>
                  </a:lnTo>
                  <a:lnTo>
                    <a:pt x="5286374" y="1000086"/>
                  </a:lnTo>
                  <a:lnTo>
                    <a:pt x="5786500" y="500011"/>
                  </a:lnTo>
                  <a:lnTo>
                    <a:pt x="5286374" y="0"/>
                  </a:lnTo>
                  <a:close/>
                </a:path>
              </a:pathLst>
            </a:custGeom>
            <a:solidFill>
              <a:srgbClr val="FFD9D9"/>
            </a:solidFill>
          </p:spPr>
          <p:txBody>
            <a:bodyPr wrap="square" lIns="0" tIns="0" rIns="0" bIns="0" rtlCol="0"/>
            <a:lstStyle/>
            <a:p>
              <a:endParaRPr/>
            </a:p>
          </p:txBody>
        </p:sp>
        <p:sp>
          <p:nvSpPr>
            <p:cNvPr id="26" name="object 14"/>
            <p:cNvSpPr/>
            <p:nvPr/>
          </p:nvSpPr>
          <p:spPr>
            <a:xfrm>
              <a:off x="2125854" y="5742679"/>
              <a:ext cx="5786755" cy="1000125"/>
            </a:xfrm>
            <a:custGeom>
              <a:avLst/>
              <a:gdLst/>
              <a:ahLst/>
              <a:cxnLst/>
              <a:rect l="l" t="t" r="r" b="b"/>
              <a:pathLst>
                <a:path w="5786755" h="1000125">
                  <a:moveTo>
                    <a:pt x="0" y="249986"/>
                  </a:moveTo>
                  <a:lnTo>
                    <a:pt x="5286374" y="249986"/>
                  </a:lnTo>
                  <a:lnTo>
                    <a:pt x="5286374" y="0"/>
                  </a:lnTo>
                  <a:lnTo>
                    <a:pt x="5786500" y="500011"/>
                  </a:lnTo>
                  <a:lnTo>
                    <a:pt x="5286374" y="1000086"/>
                  </a:lnTo>
                  <a:lnTo>
                    <a:pt x="5286374" y="750049"/>
                  </a:lnTo>
                  <a:lnTo>
                    <a:pt x="0" y="750049"/>
                  </a:lnTo>
                  <a:lnTo>
                    <a:pt x="0" y="249986"/>
                  </a:lnTo>
                  <a:close/>
                </a:path>
              </a:pathLst>
            </a:custGeom>
            <a:ln w="38100">
              <a:solidFill>
                <a:srgbClr val="FFFFFF"/>
              </a:solidFill>
            </a:ln>
          </p:spPr>
          <p:txBody>
            <a:bodyPr wrap="square" lIns="0" tIns="0" rIns="0" bIns="0" rtlCol="0"/>
            <a:lstStyle/>
            <a:p>
              <a:endParaRPr/>
            </a:p>
          </p:txBody>
        </p:sp>
        <p:sp>
          <p:nvSpPr>
            <p:cNvPr id="27" name="object 15"/>
            <p:cNvSpPr/>
            <p:nvPr/>
          </p:nvSpPr>
          <p:spPr>
            <a:xfrm>
              <a:off x="2891029" y="5101075"/>
              <a:ext cx="3020567" cy="1101852"/>
            </a:xfrm>
            <a:prstGeom prst="rect">
              <a:avLst/>
            </a:prstGeom>
            <a:blipFill>
              <a:blip r:embed="rId14" cstate="print"/>
              <a:stretch>
                <a:fillRect/>
              </a:stretch>
            </a:blipFill>
          </p:spPr>
          <p:txBody>
            <a:bodyPr wrap="square" lIns="0" tIns="0" rIns="0" bIns="0" rtlCol="0"/>
            <a:lstStyle/>
            <a:p>
              <a:endParaRPr/>
            </a:p>
          </p:txBody>
        </p:sp>
        <p:sp>
          <p:nvSpPr>
            <p:cNvPr id="28" name="object 16"/>
            <p:cNvSpPr/>
            <p:nvPr/>
          </p:nvSpPr>
          <p:spPr>
            <a:xfrm>
              <a:off x="2970277" y="5258046"/>
              <a:ext cx="536448" cy="513588"/>
            </a:xfrm>
            <a:prstGeom prst="rect">
              <a:avLst/>
            </a:prstGeom>
            <a:blipFill>
              <a:blip r:embed="rId15" cstate="print"/>
              <a:stretch>
                <a:fillRect/>
              </a:stretch>
            </a:blipFill>
          </p:spPr>
          <p:txBody>
            <a:bodyPr wrap="square" lIns="0" tIns="0" rIns="0" bIns="0" rtlCol="0"/>
            <a:lstStyle/>
            <a:p>
              <a:endParaRPr/>
            </a:p>
          </p:txBody>
        </p:sp>
        <p:sp>
          <p:nvSpPr>
            <p:cNvPr id="29" name="object 17"/>
            <p:cNvSpPr/>
            <p:nvPr/>
          </p:nvSpPr>
          <p:spPr>
            <a:xfrm>
              <a:off x="3160141" y="5398000"/>
              <a:ext cx="139065" cy="179070"/>
            </a:xfrm>
            <a:custGeom>
              <a:avLst/>
              <a:gdLst/>
              <a:ahLst/>
              <a:cxnLst/>
              <a:rect l="l" t="t" r="r" b="b"/>
              <a:pathLst>
                <a:path w="139064" h="179070">
                  <a:moveTo>
                    <a:pt x="0" y="0"/>
                  </a:moveTo>
                  <a:lnTo>
                    <a:pt x="0" y="178561"/>
                  </a:lnTo>
                  <a:lnTo>
                    <a:pt x="139064" y="89534"/>
                  </a:lnTo>
                  <a:lnTo>
                    <a:pt x="0" y="0"/>
                  </a:lnTo>
                  <a:close/>
                </a:path>
              </a:pathLst>
            </a:custGeom>
            <a:solidFill>
              <a:srgbClr val="FFFFFF"/>
            </a:solidFill>
          </p:spPr>
          <p:txBody>
            <a:bodyPr wrap="square" lIns="0" tIns="0" rIns="0" bIns="0" rtlCol="0"/>
            <a:lstStyle/>
            <a:p>
              <a:endParaRPr/>
            </a:p>
          </p:txBody>
        </p:sp>
        <p:sp>
          <p:nvSpPr>
            <p:cNvPr id="30" name="object 18"/>
            <p:cNvSpPr/>
            <p:nvPr/>
          </p:nvSpPr>
          <p:spPr>
            <a:xfrm>
              <a:off x="3160141" y="5398000"/>
              <a:ext cx="139065" cy="179070"/>
            </a:xfrm>
            <a:custGeom>
              <a:avLst/>
              <a:gdLst/>
              <a:ahLst/>
              <a:cxnLst/>
              <a:rect l="l" t="t" r="r" b="b"/>
              <a:pathLst>
                <a:path w="139064" h="179070">
                  <a:moveTo>
                    <a:pt x="0" y="0"/>
                  </a:moveTo>
                  <a:lnTo>
                    <a:pt x="139064" y="89534"/>
                  </a:lnTo>
                  <a:lnTo>
                    <a:pt x="0" y="178561"/>
                  </a:lnTo>
                  <a:lnTo>
                    <a:pt x="0" y="0"/>
                  </a:lnTo>
                  <a:close/>
                </a:path>
              </a:pathLst>
            </a:custGeom>
            <a:ln w="18288">
              <a:solidFill>
                <a:srgbClr val="FFFFFF"/>
              </a:solidFill>
            </a:ln>
          </p:spPr>
          <p:txBody>
            <a:bodyPr wrap="square" lIns="0" tIns="0" rIns="0" bIns="0" rtlCol="0"/>
            <a:lstStyle/>
            <a:p>
              <a:endParaRPr/>
            </a:p>
          </p:txBody>
        </p:sp>
        <p:sp>
          <p:nvSpPr>
            <p:cNvPr id="31" name="object 19"/>
            <p:cNvSpPr/>
            <p:nvPr/>
          </p:nvSpPr>
          <p:spPr>
            <a:xfrm>
              <a:off x="3198877" y="5258046"/>
              <a:ext cx="384048" cy="513588"/>
            </a:xfrm>
            <a:prstGeom prst="rect">
              <a:avLst/>
            </a:prstGeom>
            <a:blipFill>
              <a:blip r:embed="rId16" cstate="print"/>
              <a:stretch>
                <a:fillRect/>
              </a:stretch>
            </a:blipFill>
          </p:spPr>
          <p:txBody>
            <a:bodyPr wrap="square" lIns="0" tIns="0" rIns="0" bIns="0" rtlCol="0"/>
            <a:lstStyle/>
            <a:p>
              <a:endParaRPr/>
            </a:p>
          </p:txBody>
        </p:sp>
        <p:sp>
          <p:nvSpPr>
            <p:cNvPr id="32" name="object 20"/>
            <p:cNvSpPr/>
            <p:nvPr/>
          </p:nvSpPr>
          <p:spPr>
            <a:xfrm>
              <a:off x="3275077" y="5270238"/>
              <a:ext cx="957072" cy="513588"/>
            </a:xfrm>
            <a:prstGeom prst="rect">
              <a:avLst/>
            </a:prstGeom>
            <a:blipFill>
              <a:blip r:embed="rId17" cstate="print"/>
              <a:stretch>
                <a:fillRect/>
              </a:stretch>
            </a:blipFill>
          </p:spPr>
          <p:txBody>
            <a:bodyPr wrap="square" lIns="0" tIns="0" rIns="0" bIns="0" rtlCol="0"/>
            <a:lstStyle/>
            <a:p>
              <a:endParaRPr/>
            </a:p>
          </p:txBody>
        </p:sp>
        <p:sp>
          <p:nvSpPr>
            <p:cNvPr id="33" name="object 21"/>
            <p:cNvSpPr/>
            <p:nvPr/>
          </p:nvSpPr>
          <p:spPr>
            <a:xfrm>
              <a:off x="3440684" y="5395842"/>
              <a:ext cx="618490" cy="176530"/>
            </a:xfrm>
            <a:custGeom>
              <a:avLst/>
              <a:gdLst/>
              <a:ahLst/>
              <a:cxnLst/>
              <a:rect l="l" t="t" r="r" b="b"/>
              <a:pathLst>
                <a:path w="618489" h="176529">
                  <a:moveTo>
                    <a:pt x="260609" y="68728"/>
                  </a:moveTo>
                  <a:lnTo>
                    <a:pt x="227075" y="68728"/>
                  </a:lnTo>
                  <a:lnTo>
                    <a:pt x="239917" y="72496"/>
                  </a:lnTo>
                  <a:lnTo>
                    <a:pt x="247621" y="82709"/>
                  </a:lnTo>
                  <a:lnTo>
                    <a:pt x="250189" y="99314"/>
                  </a:lnTo>
                  <a:lnTo>
                    <a:pt x="204783" y="106554"/>
                  </a:lnTo>
                  <a:lnTo>
                    <a:pt x="192299" y="112019"/>
                  </a:lnTo>
                  <a:lnTo>
                    <a:pt x="183419" y="120625"/>
                  </a:lnTo>
                  <a:lnTo>
                    <a:pt x="178185" y="132738"/>
                  </a:lnTo>
                  <a:lnTo>
                    <a:pt x="176644" y="148722"/>
                  </a:lnTo>
                  <a:lnTo>
                    <a:pt x="180985" y="159715"/>
                  </a:lnTo>
                  <a:lnTo>
                    <a:pt x="191297" y="170826"/>
                  </a:lnTo>
                  <a:lnTo>
                    <a:pt x="202299" y="174955"/>
                  </a:lnTo>
                  <a:lnTo>
                    <a:pt x="217781" y="176232"/>
                  </a:lnTo>
                  <a:lnTo>
                    <a:pt x="230555" y="173116"/>
                  </a:lnTo>
                  <a:lnTo>
                    <a:pt x="241196" y="166096"/>
                  </a:lnTo>
                  <a:lnTo>
                    <a:pt x="245036" y="161163"/>
                  </a:lnTo>
                  <a:lnTo>
                    <a:pt x="210566" y="161163"/>
                  </a:lnTo>
                  <a:lnTo>
                    <a:pt x="205105" y="159385"/>
                  </a:lnTo>
                  <a:lnTo>
                    <a:pt x="196723" y="152019"/>
                  </a:lnTo>
                  <a:lnTo>
                    <a:pt x="194563" y="147320"/>
                  </a:lnTo>
                  <a:lnTo>
                    <a:pt x="194563" y="133477"/>
                  </a:lnTo>
                  <a:lnTo>
                    <a:pt x="196723" y="127889"/>
                  </a:lnTo>
                  <a:lnTo>
                    <a:pt x="205612" y="121285"/>
                  </a:lnTo>
                  <a:lnTo>
                    <a:pt x="212344" y="118999"/>
                  </a:lnTo>
                  <a:lnTo>
                    <a:pt x="250189" y="114046"/>
                  </a:lnTo>
                  <a:lnTo>
                    <a:pt x="267498" y="114046"/>
                  </a:lnTo>
                  <a:lnTo>
                    <a:pt x="267207" y="85108"/>
                  </a:lnTo>
                  <a:lnTo>
                    <a:pt x="262765" y="71332"/>
                  </a:lnTo>
                  <a:lnTo>
                    <a:pt x="260609" y="68728"/>
                  </a:lnTo>
                  <a:close/>
                </a:path>
                <a:path w="618489" h="176529">
                  <a:moveTo>
                    <a:pt x="267911" y="155194"/>
                  </a:moveTo>
                  <a:lnTo>
                    <a:pt x="250317" y="155194"/>
                  </a:lnTo>
                  <a:lnTo>
                    <a:pt x="250317" y="173609"/>
                  </a:lnTo>
                  <a:lnTo>
                    <a:pt x="268097" y="173609"/>
                  </a:lnTo>
                  <a:lnTo>
                    <a:pt x="267911" y="155194"/>
                  </a:lnTo>
                  <a:close/>
                </a:path>
                <a:path w="618489" h="176529">
                  <a:moveTo>
                    <a:pt x="267498" y="114046"/>
                  </a:moveTo>
                  <a:lnTo>
                    <a:pt x="250189" y="114046"/>
                  </a:lnTo>
                  <a:lnTo>
                    <a:pt x="250120" y="127889"/>
                  </a:lnTo>
                  <a:lnTo>
                    <a:pt x="247578" y="140568"/>
                  </a:lnTo>
                  <a:lnTo>
                    <a:pt x="240811" y="151246"/>
                  </a:lnTo>
                  <a:lnTo>
                    <a:pt x="230342" y="158699"/>
                  </a:lnTo>
                  <a:lnTo>
                    <a:pt x="217424" y="161163"/>
                  </a:lnTo>
                  <a:lnTo>
                    <a:pt x="245036" y="161163"/>
                  </a:lnTo>
                  <a:lnTo>
                    <a:pt x="249682" y="155194"/>
                  </a:lnTo>
                  <a:lnTo>
                    <a:pt x="267911" y="155194"/>
                  </a:lnTo>
                  <a:lnTo>
                    <a:pt x="267498" y="114046"/>
                  </a:lnTo>
                  <a:close/>
                </a:path>
                <a:path w="618489" h="176529">
                  <a:moveTo>
                    <a:pt x="227203" y="53594"/>
                  </a:moveTo>
                  <a:lnTo>
                    <a:pt x="224061" y="53649"/>
                  </a:lnTo>
                  <a:lnTo>
                    <a:pt x="210957" y="55195"/>
                  </a:lnTo>
                  <a:lnTo>
                    <a:pt x="198831" y="58859"/>
                  </a:lnTo>
                  <a:lnTo>
                    <a:pt x="187706" y="64643"/>
                  </a:lnTo>
                  <a:lnTo>
                    <a:pt x="190892" y="80814"/>
                  </a:lnTo>
                  <a:lnTo>
                    <a:pt x="201773" y="74103"/>
                  </a:lnTo>
                  <a:lnTo>
                    <a:pt x="213765" y="70066"/>
                  </a:lnTo>
                  <a:lnTo>
                    <a:pt x="227075" y="68728"/>
                  </a:lnTo>
                  <a:lnTo>
                    <a:pt x="260609" y="68728"/>
                  </a:lnTo>
                  <a:lnTo>
                    <a:pt x="254608" y="61482"/>
                  </a:lnTo>
                  <a:lnTo>
                    <a:pt x="242749" y="55567"/>
                  </a:lnTo>
                  <a:lnTo>
                    <a:pt x="227203" y="53594"/>
                  </a:lnTo>
                  <a:close/>
                </a:path>
                <a:path w="618489" h="176529">
                  <a:moveTo>
                    <a:pt x="499745" y="56261"/>
                  </a:moveTo>
                  <a:lnTo>
                    <a:pt x="482219" y="56261"/>
                  </a:lnTo>
                  <a:lnTo>
                    <a:pt x="482219" y="173609"/>
                  </a:lnTo>
                  <a:lnTo>
                    <a:pt x="499745" y="173609"/>
                  </a:lnTo>
                  <a:lnTo>
                    <a:pt x="499745" y="56261"/>
                  </a:lnTo>
                  <a:close/>
                </a:path>
                <a:path w="618489" h="176529">
                  <a:moveTo>
                    <a:pt x="591058" y="53594"/>
                  </a:moveTo>
                  <a:lnTo>
                    <a:pt x="545417" y="72743"/>
                  </a:lnTo>
                  <a:lnTo>
                    <a:pt x="530581" y="121769"/>
                  </a:lnTo>
                  <a:lnTo>
                    <a:pt x="532224" y="133296"/>
                  </a:lnTo>
                  <a:lnTo>
                    <a:pt x="554495" y="167277"/>
                  </a:lnTo>
                  <a:lnTo>
                    <a:pt x="594092" y="175966"/>
                  </a:lnTo>
                  <a:lnTo>
                    <a:pt x="606638" y="173269"/>
                  </a:lnTo>
                  <a:lnTo>
                    <a:pt x="617982" y="168148"/>
                  </a:lnTo>
                  <a:lnTo>
                    <a:pt x="617397" y="160453"/>
                  </a:lnTo>
                  <a:lnTo>
                    <a:pt x="579676" y="160453"/>
                  </a:lnTo>
                  <a:lnTo>
                    <a:pt x="567993" y="155969"/>
                  </a:lnTo>
                  <a:lnTo>
                    <a:pt x="557725" y="147045"/>
                  </a:lnTo>
                  <a:lnTo>
                    <a:pt x="552612" y="137894"/>
                  </a:lnTo>
                  <a:lnTo>
                    <a:pt x="549643" y="125710"/>
                  </a:lnTo>
                  <a:lnTo>
                    <a:pt x="548857" y="109279"/>
                  </a:lnTo>
                  <a:lnTo>
                    <a:pt x="551473" y="98144"/>
                  </a:lnTo>
                  <a:lnTo>
                    <a:pt x="557506" y="86984"/>
                  </a:lnTo>
                  <a:lnTo>
                    <a:pt x="567953" y="74954"/>
                  </a:lnTo>
                  <a:lnTo>
                    <a:pt x="579253" y="70219"/>
                  </a:lnTo>
                  <a:lnTo>
                    <a:pt x="594082" y="68752"/>
                  </a:lnTo>
                  <a:lnTo>
                    <a:pt x="617117" y="68752"/>
                  </a:lnTo>
                  <a:lnTo>
                    <a:pt x="616138" y="58461"/>
                  </a:lnTo>
                  <a:lnTo>
                    <a:pt x="604284" y="54810"/>
                  </a:lnTo>
                  <a:lnTo>
                    <a:pt x="591058" y="53594"/>
                  </a:lnTo>
                  <a:close/>
                </a:path>
                <a:path w="618489" h="176529">
                  <a:moveTo>
                    <a:pt x="616748" y="151904"/>
                  </a:moveTo>
                  <a:lnTo>
                    <a:pt x="607369" y="157078"/>
                  </a:lnTo>
                  <a:lnTo>
                    <a:pt x="595615" y="159982"/>
                  </a:lnTo>
                  <a:lnTo>
                    <a:pt x="579676" y="160453"/>
                  </a:lnTo>
                  <a:lnTo>
                    <a:pt x="617397" y="160453"/>
                  </a:lnTo>
                  <a:lnTo>
                    <a:pt x="616748" y="151904"/>
                  </a:lnTo>
                  <a:close/>
                </a:path>
                <a:path w="618489" h="176529">
                  <a:moveTo>
                    <a:pt x="617117" y="68752"/>
                  </a:moveTo>
                  <a:lnTo>
                    <a:pt x="594082" y="68752"/>
                  </a:lnTo>
                  <a:lnTo>
                    <a:pt x="606346" y="71559"/>
                  </a:lnTo>
                  <a:lnTo>
                    <a:pt x="617982" y="77851"/>
                  </a:lnTo>
                  <a:lnTo>
                    <a:pt x="617117" y="68752"/>
                  </a:lnTo>
                  <a:close/>
                </a:path>
                <a:path w="618489" h="176529">
                  <a:moveTo>
                    <a:pt x="296418" y="149733"/>
                  </a:moveTo>
                  <a:lnTo>
                    <a:pt x="299844" y="170898"/>
                  </a:lnTo>
                  <a:lnTo>
                    <a:pt x="309021" y="173888"/>
                  </a:lnTo>
                  <a:lnTo>
                    <a:pt x="321596" y="175459"/>
                  </a:lnTo>
                  <a:lnTo>
                    <a:pt x="339346" y="175472"/>
                  </a:lnTo>
                  <a:lnTo>
                    <a:pt x="351375" y="172004"/>
                  </a:lnTo>
                  <a:lnTo>
                    <a:pt x="362731" y="165574"/>
                  </a:lnTo>
                  <a:lnTo>
                    <a:pt x="367014" y="160097"/>
                  </a:lnTo>
                  <a:lnTo>
                    <a:pt x="319870" y="160097"/>
                  </a:lnTo>
                  <a:lnTo>
                    <a:pt x="307770" y="156336"/>
                  </a:lnTo>
                  <a:lnTo>
                    <a:pt x="296418" y="149733"/>
                  </a:lnTo>
                  <a:close/>
                </a:path>
                <a:path w="618489" h="176529">
                  <a:moveTo>
                    <a:pt x="341122" y="53594"/>
                  </a:moveTo>
                  <a:lnTo>
                    <a:pt x="299307" y="74674"/>
                  </a:lnTo>
                  <a:lnTo>
                    <a:pt x="296545" y="87249"/>
                  </a:lnTo>
                  <a:lnTo>
                    <a:pt x="296545" y="94996"/>
                  </a:lnTo>
                  <a:lnTo>
                    <a:pt x="328168" y="121412"/>
                  </a:lnTo>
                  <a:lnTo>
                    <a:pt x="338963" y="125476"/>
                  </a:lnTo>
                  <a:lnTo>
                    <a:pt x="346075" y="129032"/>
                  </a:lnTo>
                  <a:lnTo>
                    <a:pt x="353441" y="135382"/>
                  </a:lnTo>
                  <a:lnTo>
                    <a:pt x="355219" y="139319"/>
                  </a:lnTo>
                  <a:lnTo>
                    <a:pt x="355185" y="145465"/>
                  </a:lnTo>
                  <a:lnTo>
                    <a:pt x="351539" y="154072"/>
                  </a:lnTo>
                  <a:lnTo>
                    <a:pt x="340443" y="159012"/>
                  </a:lnTo>
                  <a:lnTo>
                    <a:pt x="319870" y="160097"/>
                  </a:lnTo>
                  <a:lnTo>
                    <a:pt x="367014" y="160097"/>
                  </a:lnTo>
                  <a:lnTo>
                    <a:pt x="370705" y="155377"/>
                  </a:lnTo>
                  <a:lnTo>
                    <a:pt x="373380" y="142494"/>
                  </a:lnTo>
                  <a:lnTo>
                    <a:pt x="373380" y="135255"/>
                  </a:lnTo>
                  <a:lnTo>
                    <a:pt x="339725" y="107950"/>
                  </a:lnTo>
                  <a:lnTo>
                    <a:pt x="329311" y="103886"/>
                  </a:lnTo>
                  <a:lnTo>
                    <a:pt x="322580" y="100457"/>
                  </a:lnTo>
                  <a:lnTo>
                    <a:pt x="316484" y="94869"/>
                  </a:lnTo>
                  <a:lnTo>
                    <a:pt x="314960" y="90932"/>
                  </a:lnTo>
                  <a:lnTo>
                    <a:pt x="314960" y="80899"/>
                  </a:lnTo>
                  <a:lnTo>
                    <a:pt x="316992" y="76835"/>
                  </a:lnTo>
                  <a:lnTo>
                    <a:pt x="321183" y="73660"/>
                  </a:lnTo>
                  <a:lnTo>
                    <a:pt x="325374" y="70358"/>
                  </a:lnTo>
                  <a:lnTo>
                    <a:pt x="331088" y="68707"/>
                  </a:lnTo>
                  <a:lnTo>
                    <a:pt x="367334" y="68707"/>
                  </a:lnTo>
                  <a:lnTo>
                    <a:pt x="366283" y="58029"/>
                  </a:lnTo>
                  <a:lnTo>
                    <a:pt x="354350" y="54715"/>
                  </a:lnTo>
                  <a:lnTo>
                    <a:pt x="341122" y="53594"/>
                  </a:lnTo>
                  <a:close/>
                </a:path>
                <a:path w="618489" h="176529">
                  <a:moveTo>
                    <a:pt x="367334" y="68707"/>
                  </a:moveTo>
                  <a:lnTo>
                    <a:pt x="331088" y="68707"/>
                  </a:lnTo>
                  <a:lnTo>
                    <a:pt x="344290" y="68994"/>
                  </a:lnTo>
                  <a:lnTo>
                    <a:pt x="356831" y="71713"/>
                  </a:lnTo>
                  <a:lnTo>
                    <a:pt x="368173" y="77216"/>
                  </a:lnTo>
                  <a:lnTo>
                    <a:pt x="367334" y="68707"/>
                  </a:lnTo>
                  <a:close/>
                </a:path>
                <a:path w="618489" h="176529">
                  <a:moveTo>
                    <a:pt x="44323" y="9271"/>
                  </a:moveTo>
                  <a:lnTo>
                    <a:pt x="0" y="9271"/>
                  </a:lnTo>
                  <a:lnTo>
                    <a:pt x="0" y="173609"/>
                  </a:lnTo>
                  <a:lnTo>
                    <a:pt x="17907" y="173609"/>
                  </a:lnTo>
                  <a:lnTo>
                    <a:pt x="17907" y="111125"/>
                  </a:lnTo>
                  <a:lnTo>
                    <a:pt x="41998" y="111125"/>
                  </a:lnTo>
                  <a:lnTo>
                    <a:pt x="53158" y="110351"/>
                  </a:lnTo>
                  <a:lnTo>
                    <a:pt x="64493" y="107097"/>
                  </a:lnTo>
                  <a:lnTo>
                    <a:pt x="75889" y="100910"/>
                  </a:lnTo>
                  <a:lnTo>
                    <a:pt x="84019" y="94361"/>
                  </a:lnTo>
                  <a:lnTo>
                    <a:pt x="17907" y="94361"/>
                  </a:lnTo>
                  <a:lnTo>
                    <a:pt x="17907" y="26035"/>
                  </a:lnTo>
                  <a:lnTo>
                    <a:pt x="87474" y="26035"/>
                  </a:lnTo>
                  <a:lnTo>
                    <a:pt x="81672" y="19651"/>
                  </a:lnTo>
                  <a:lnTo>
                    <a:pt x="71275" y="13898"/>
                  </a:lnTo>
                  <a:lnTo>
                    <a:pt x="58826" y="10431"/>
                  </a:lnTo>
                  <a:lnTo>
                    <a:pt x="44323" y="9271"/>
                  </a:lnTo>
                  <a:close/>
                </a:path>
                <a:path w="618489" h="176529">
                  <a:moveTo>
                    <a:pt x="41998" y="111125"/>
                  </a:moveTo>
                  <a:lnTo>
                    <a:pt x="17907" y="111125"/>
                  </a:lnTo>
                  <a:lnTo>
                    <a:pt x="41410" y="111165"/>
                  </a:lnTo>
                  <a:lnTo>
                    <a:pt x="41998" y="111125"/>
                  </a:lnTo>
                  <a:close/>
                </a:path>
                <a:path w="618489" h="176529">
                  <a:moveTo>
                    <a:pt x="87474" y="26035"/>
                  </a:moveTo>
                  <a:lnTo>
                    <a:pt x="17907" y="26035"/>
                  </a:lnTo>
                  <a:lnTo>
                    <a:pt x="49053" y="26432"/>
                  </a:lnTo>
                  <a:lnTo>
                    <a:pt x="62615" y="29929"/>
                  </a:lnTo>
                  <a:lnTo>
                    <a:pt x="72237" y="37472"/>
                  </a:lnTo>
                  <a:lnTo>
                    <a:pt x="77866" y="49595"/>
                  </a:lnTo>
                  <a:lnTo>
                    <a:pt x="79448" y="66831"/>
                  </a:lnTo>
                  <a:lnTo>
                    <a:pt x="74853" y="77955"/>
                  </a:lnTo>
                  <a:lnTo>
                    <a:pt x="64546" y="88666"/>
                  </a:lnTo>
                  <a:lnTo>
                    <a:pt x="53060" y="92937"/>
                  </a:lnTo>
                  <a:lnTo>
                    <a:pt x="38608" y="94361"/>
                  </a:lnTo>
                  <a:lnTo>
                    <a:pt x="84019" y="94361"/>
                  </a:lnTo>
                  <a:lnTo>
                    <a:pt x="87824" y="91295"/>
                  </a:lnTo>
                  <a:lnTo>
                    <a:pt x="94063" y="81174"/>
                  </a:lnTo>
                  <a:lnTo>
                    <a:pt x="97761" y="68824"/>
                  </a:lnTo>
                  <a:lnTo>
                    <a:pt x="98917" y="53689"/>
                  </a:lnTo>
                  <a:lnTo>
                    <a:pt x="96571" y="41112"/>
                  </a:lnTo>
                  <a:lnTo>
                    <a:pt x="90980" y="29892"/>
                  </a:lnTo>
                  <a:lnTo>
                    <a:pt x="87474" y="26035"/>
                  </a:lnTo>
                  <a:close/>
                </a:path>
                <a:path w="618489" h="176529">
                  <a:moveTo>
                    <a:pt x="426466" y="71501"/>
                  </a:moveTo>
                  <a:lnTo>
                    <a:pt x="408813" y="71501"/>
                  </a:lnTo>
                  <a:lnTo>
                    <a:pt x="409621" y="152319"/>
                  </a:lnTo>
                  <a:lnTo>
                    <a:pt x="414745" y="165568"/>
                  </a:lnTo>
                  <a:lnTo>
                    <a:pt x="424562" y="173506"/>
                  </a:lnTo>
                  <a:lnTo>
                    <a:pt x="439038" y="176149"/>
                  </a:lnTo>
                  <a:lnTo>
                    <a:pt x="446024" y="176149"/>
                  </a:lnTo>
                  <a:lnTo>
                    <a:pt x="451738" y="174879"/>
                  </a:lnTo>
                  <a:lnTo>
                    <a:pt x="456184" y="172466"/>
                  </a:lnTo>
                  <a:lnTo>
                    <a:pt x="456184" y="161036"/>
                  </a:lnTo>
                  <a:lnTo>
                    <a:pt x="437769" y="161036"/>
                  </a:lnTo>
                  <a:lnTo>
                    <a:pt x="433324" y="159385"/>
                  </a:lnTo>
                  <a:lnTo>
                    <a:pt x="427863" y="152908"/>
                  </a:lnTo>
                  <a:lnTo>
                    <a:pt x="426466" y="147066"/>
                  </a:lnTo>
                  <a:lnTo>
                    <a:pt x="426466" y="71501"/>
                  </a:lnTo>
                  <a:close/>
                </a:path>
                <a:path w="618489" h="176529">
                  <a:moveTo>
                    <a:pt x="456184" y="157099"/>
                  </a:moveTo>
                  <a:lnTo>
                    <a:pt x="452755" y="159766"/>
                  </a:lnTo>
                  <a:lnTo>
                    <a:pt x="448691" y="161036"/>
                  </a:lnTo>
                  <a:lnTo>
                    <a:pt x="456184" y="161036"/>
                  </a:lnTo>
                  <a:lnTo>
                    <a:pt x="456184" y="157099"/>
                  </a:lnTo>
                  <a:close/>
                </a:path>
                <a:path w="618489" h="176529">
                  <a:moveTo>
                    <a:pt x="456184" y="56261"/>
                  </a:moveTo>
                  <a:lnTo>
                    <a:pt x="388493" y="56261"/>
                  </a:lnTo>
                  <a:lnTo>
                    <a:pt x="388493" y="71501"/>
                  </a:lnTo>
                  <a:lnTo>
                    <a:pt x="456184" y="71501"/>
                  </a:lnTo>
                  <a:lnTo>
                    <a:pt x="456184" y="56261"/>
                  </a:lnTo>
                  <a:close/>
                </a:path>
                <a:path w="618489" h="176529">
                  <a:moveTo>
                    <a:pt x="426466" y="21717"/>
                  </a:moveTo>
                  <a:lnTo>
                    <a:pt x="408813" y="27432"/>
                  </a:lnTo>
                  <a:lnTo>
                    <a:pt x="408813" y="56261"/>
                  </a:lnTo>
                  <a:lnTo>
                    <a:pt x="426466" y="56261"/>
                  </a:lnTo>
                  <a:lnTo>
                    <a:pt x="426466" y="21717"/>
                  </a:lnTo>
                  <a:close/>
                </a:path>
                <a:path w="618489" h="176529">
                  <a:moveTo>
                    <a:pt x="494538" y="2286"/>
                  </a:moveTo>
                  <a:lnTo>
                    <a:pt x="488061" y="2286"/>
                  </a:lnTo>
                  <a:lnTo>
                    <a:pt x="485267" y="3302"/>
                  </a:lnTo>
                  <a:lnTo>
                    <a:pt x="483108" y="5588"/>
                  </a:lnTo>
                  <a:lnTo>
                    <a:pt x="480822" y="7874"/>
                  </a:lnTo>
                  <a:lnTo>
                    <a:pt x="479679" y="10668"/>
                  </a:lnTo>
                  <a:lnTo>
                    <a:pt x="479679" y="17526"/>
                  </a:lnTo>
                  <a:lnTo>
                    <a:pt x="480822" y="20320"/>
                  </a:lnTo>
                  <a:lnTo>
                    <a:pt x="483108" y="22479"/>
                  </a:lnTo>
                  <a:lnTo>
                    <a:pt x="485267" y="24638"/>
                  </a:lnTo>
                  <a:lnTo>
                    <a:pt x="488061" y="25781"/>
                  </a:lnTo>
                  <a:lnTo>
                    <a:pt x="494538" y="25781"/>
                  </a:lnTo>
                  <a:lnTo>
                    <a:pt x="497332" y="24638"/>
                  </a:lnTo>
                  <a:lnTo>
                    <a:pt x="499618" y="22479"/>
                  </a:lnTo>
                  <a:lnTo>
                    <a:pt x="501904" y="20193"/>
                  </a:lnTo>
                  <a:lnTo>
                    <a:pt x="502995" y="17526"/>
                  </a:lnTo>
                  <a:lnTo>
                    <a:pt x="502995" y="10668"/>
                  </a:lnTo>
                  <a:lnTo>
                    <a:pt x="501904" y="8001"/>
                  </a:lnTo>
                  <a:lnTo>
                    <a:pt x="497332" y="3429"/>
                  </a:lnTo>
                  <a:lnTo>
                    <a:pt x="494538" y="2286"/>
                  </a:lnTo>
                  <a:close/>
                </a:path>
                <a:path w="618489" h="176529">
                  <a:moveTo>
                    <a:pt x="146176" y="0"/>
                  </a:moveTo>
                  <a:lnTo>
                    <a:pt x="128650" y="0"/>
                  </a:lnTo>
                  <a:lnTo>
                    <a:pt x="128650" y="173609"/>
                  </a:lnTo>
                  <a:lnTo>
                    <a:pt x="146176" y="173609"/>
                  </a:lnTo>
                  <a:lnTo>
                    <a:pt x="146176" y="0"/>
                  </a:lnTo>
                  <a:close/>
                </a:path>
              </a:pathLst>
            </a:custGeom>
            <a:solidFill>
              <a:srgbClr val="FFFFFF"/>
            </a:solidFill>
          </p:spPr>
          <p:txBody>
            <a:bodyPr wrap="square" lIns="0" tIns="0" rIns="0" bIns="0" rtlCol="0"/>
            <a:lstStyle/>
            <a:p>
              <a:endParaRPr/>
            </a:p>
          </p:txBody>
        </p:sp>
        <p:sp>
          <p:nvSpPr>
            <p:cNvPr id="34" name="object 22"/>
            <p:cNvSpPr/>
            <p:nvPr/>
          </p:nvSpPr>
          <p:spPr>
            <a:xfrm>
              <a:off x="3635248" y="5509888"/>
              <a:ext cx="55880" cy="47625"/>
            </a:xfrm>
            <a:custGeom>
              <a:avLst/>
              <a:gdLst/>
              <a:ahLst/>
              <a:cxnLst/>
              <a:rect l="l" t="t" r="r" b="b"/>
              <a:pathLst>
                <a:path w="55879" h="47625">
                  <a:moveTo>
                    <a:pt x="55625" y="0"/>
                  </a:moveTo>
                  <a:lnTo>
                    <a:pt x="26924" y="3810"/>
                  </a:lnTo>
                  <a:lnTo>
                    <a:pt x="17780" y="4953"/>
                  </a:lnTo>
                  <a:lnTo>
                    <a:pt x="11049" y="7239"/>
                  </a:lnTo>
                  <a:lnTo>
                    <a:pt x="6604" y="10541"/>
                  </a:lnTo>
                  <a:lnTo>
                    <a:pt x="2159" y="13843"/>
                  </a:lnTo>
                  <a:lnTo>
                    <a:pt x="0" y="19431"/>
                  </a:lnTo>
                  <a:lnTo>
                    <a:pt x="0" y="27305"/>
                  </a:lnTo>
                  <a:lnTo>
                    <a:pt x="0" y="33274"/>
                  </a:lnTo>
                  <a:lnTo>
                    <a:pt x="2159" y="37973"/>
                  </a:lnTo>
                  <a:lnTo>
                    <a:pt x="6350" y="41656"/>
                  </a:lnTo>
                  <a:lnTo>
                    <a:pt x="10541" y="45339"/>
                  </a:lnTo>
                  <a:lnTo>
                    <a:pt x="16002" y="47117"/>
                  </a:lnTo>
                  <a:lnTo>
                    <a:pt x="22860" y="47117"/>
                  </a:lnTo>
                  <a:lnTo>
                    <a:pt x="35778" y="44653"/>
                  </a:lnTo>
                  <a:lnTo>
                    <a:pt x="46247" y="37200"/>
                  </a:lnTo>
                  <a:lnTo>
                    <a:pt x="53014" y="26522"/>
                  </a:lnTo>
                  <a:lnTo>
                    <a:pt x="55591" y="13667"/>
                  </a:lnTo>
                  <a:lnTo>
                    <a:pt x="55625" y="0"/>
                  </a:lnTo>
                  <a:close/>
                </a:path>
              </a:pathLst>
            </a:custGeom>
            <a:ln w="18287">
              <a:solidFill>
                <a:srgbClr val="FFFFFF"/>
              </a:solidFill>
            </a:ln>
          </p:spPr>
          <p:txBody>
            <a:bodyPr wrap="square" lIns="0" tIns="0" rIns="0" bIns="0" rtlCol="0"/>
            <a:lstStyle/>
            <a:p>
              <a:endParaRPr/>
            </a:p>
          </p:txBody>
        </p:sp>
        <p:sp>
          <p:nvSpPr>
            <p:cNvPr id="35" name="object 23"/>
            <p:cNvSpPr/>
            <p:nvPr/>
          </p:nvSpPr>
          <p:spPr>
            <a:xfrm>
              <a:off x="3931666" y="5442958"/>
              <a:ext cx="0" cy="135890"/>
            </a:xfrm>
            <a:custGeom>
              <a:avLst/>
              <a:gdLst/>
              <a:ahLst/>
              <a:cxnLst/>
              <a:rect l="l" t="t" r="r" b="b"/>
              <a:pathLst>
                <a:path h="135889">
                  <a:moveTo>
                    <a:pt x="0" y="0"/>
                  </a:moveTo>
                  <a:lnTo>
                    <a:pt x="0" y="135636"/>
                  </a:lnTo>
                </a:path>
              </a:pathLst>
            </a:custGeom>
            <a:ln w="37084">
              <a:solidFill>
                <a:srgbClr val="FFFFFF"/>
              </a:solidFill>
            </a:ln>
          </p:spPr>
          <p:txBody>
            <a:bodyPr wrap="square" lIns="0" tIns="0" rIns="0" bIns="0" rtlCol="0"/>
            <a:lstStyle/>
            <a:p>
              <a:endParaRPr/>
            </a:p>
          </p:txBody>
        </p:sp>
        <p:sp>
          <p:nvSpPr>
            <p:cNvPr id="36" name="object 24"/>
            <p:cNvSpPr/>
            <p:nvPr/>
          </p:nvSpPr>
          <p:spPr>
            <a:xfrm>
              <a:off x="3971266" y="5449436"/>
              <a:ext cx="87630" cy="122555"/>
            </a:xfrm>
            <a:custGeom>
              <a:avLst/>
              <a:gdLst/>
              <a:ahLst/>
              <a:cxnLst/>
              <a:rect l="l" t="t" r="r" b="b"/>
              <a:pathLst>
                <a:path w="87629" h="122554">
                  <a:moveTo>
                    <a:pt x="60476" y="0"/>
                  </a:moveTo>
                  <a:lnTo>
                    <a:pt x="73703" y="1216"/>
                  </a:lnTo>
                  <a:lnTo>
                    <a:pt x="85557" y="4867"/>
                  </a:lnTo>
                  <a:lnTo>
                    <a:pt x="87400" y="24256"/>
                  </a:lnTo>
                  <a:lnTo>
                    <a:pt x="75765" y="17965"/>
                  </a:lnTo>
                  <a:lnTo>
                    <a:pt x="63501" y="15158"/>
                  </a:lnTo>
                  <a:lnTo>
                    <a:pt x="26924" y="33390"/>
                  </a:lnTo>
                  <a:lnTo>
                    <a:pt x="18275" y="55685"/>
                  </a:lnTo>
                  <a:lnTo>
                    <a:pt x="19061" y="72116"/>
                  </a:lnTo>
                  <a:lnTo>
                    <a:pt x="22030" y="84300"/>
                  </a:lnTo>
                  <a:lnTo>
                    <a:pt x="27144" y="93451"/>
                  </a:lnTo>
                  <a:lnTo>
                    <a:pt x="37412" y="102375"/>
                  </a:lnTo>
                  <a:lnTo>
                    <a:pt x="49095" y="106859"/>
                  </a:lnTo>
                  <a:lnTo>
                    <a:pt x="65034" y="106388"/>
                  </a:lnTo>
                  <a:lnTo>
                    <a:pt x="76787" y="103484"/>
                  </a:lnTo>
                  <a:lnTo>
                    <a:pt x="86167" y="98310"/>
                  </a:lnTo>
                  <a:lnTo>
                    <a:pt x="87400" y="114554"/>
                  </a:lnTo>
                  <a:lnTo>
                    <a:pt x="76057" y="119675"/>
                  </a:lnTo>
                  <a:lnTo>
                    <a:pt x="63511" y="122372"/>
                  </a:lnTo>
                  <a:lnTo>
                    <a:pt x="47169" y="121603"/>
                  </a:lnTo>
                  <a:lnTo>
                    <a:pt x="12985" y="101943"/>
                  </a:lnTo>
                  <a:lnTo>
                    <a:pt x="0" y="68175"/>
                  </a:lnTo>
                  <a:lnTo>
                    <a:pt x="886" y="52662"/>
                  </a:lnTo>
                  <a:lnTo>
                    <a:pt x="24919" y="10352"/>
                  </a:lnTo>
                  <a:lnTo>
                    <a:pt x="48325" y="948"/>
                  </a:lnTo>
                  <a:lnTo>
                    <a:pt x="60476" y="0"/>
                  </a:lnTo>
                  <a:close/>
                </a:path>
              </a:pathLst>
            </a:custGeom>
            <a:ln w="18288">
              <a:solidFill>
                <a:srgbClr val="FFFFFF"/>
              </a:solidFill>
            </a:ln>
          </p:spPr>
          <p:txBody>
            <a:bodyPr wrap="square" lIns="0" tIns="0" rIns="0" bIns="0" rtlCol="0"/>
            <a:lstStyle/>
            <a:p>
              <a:endParaRPr/>
            </a:p>
          </p:txBody>
        </p:sp>
        <p:sp>
          <p:nvSpPr>
            <p:cNvPr id="37" name="object 25"/>
            <p:cNvSpPr/>
            <p:nvPr/>
          </p:nvSpPr>
          <p:spPr>
            <a:xfrm>
              <a:off x="3737103" y="5449436"/>
              <a:ext cx="77470" cy="121920"/>
            </a:xfrm>
            <a:custGeom>
              <a:avLst/>
              <a:gdLst/>
              <a:ahLst/>
              <a:cxnLst/>
              <a:rect l="l" t="t" r="r" b="b"/>
              <a:pathLst>
                <a:path w="77470" h="121920">
                  <a:moveTo>
                    <a:pt x="44703" y="0"/>
                  </a:moveTo>
                  <a:lnTo>
                    <a:pt x="57932" y="1121"/>
                  </a:lnTo>
                  <a:lnTo>
                    <a:pt x="69865" y="4435"/>
                  </a:lnTo>
                  <a:lnTo>
                    <a:pt x="71754" y="23622"/>
                  </a:lnTo>
                  <a:lnTo>
                    <a:pt x="60413" y="18119"/>
                  </a:lnTo>
                  <a:lnTo>
                    <a:pt x="47872" y="15400"/>
                  </a:lnTo>
                  <a:lnTo>
                    <a:pt x="34670" y="15112"/>
                  </a:lnTo>
                  <a:lnTo>
                    <a:pt x="28955" y="16763"/>
                  </a:lnTo>
                  <a:lnTo>
                    <a:pt x="24764" y="20066"/>
                  </a:lnTo>
                  <a:lnTo>
                    <a:pt x="20574" y="23241"/>
                  </a:lnTo>
                  <a:lnTo>
                    <a:pt x="18541" y="27305"/>
                  </a:lnTo>
                  <a:lnTo>
                    <a:pt x="18541" y="32131"/>
                  </a:lnTo>
                  <a:lnTo>
                    <a:pt x="18541" y="37337"/>
                  </a:lnTo>
                  <a:lnTo>
                    <a:pt x="20065" y="41275"/>
                  </a:lnTo>
                  <a:lnTo>
                    <a:pt x="23113" y="44068"/>
                  </a:lnTo>
                  <a:lnTo>
                    <a:pt x="26162" y="46862"/>
                  </a:lnTo>
                  <a:lnTo>
                    <a:pt x="32892" y="50292"/>
                  </a:lnTo>
                  <a:lnTo>
                    <a:pt x="43306" y="54356"/>
                  </a:lnTo>
                  <a:lnTo>
                    <a:pt x="57785" y="60868"/>
                  </a:lnTo>
                  <a:lnTo>
                    <a:pt x="67551" y="67259"/>
                  </a:lnTo>
                  <a:lnTo>
                    <a:pt x="74802" y="75565"/>
                  </a:lnTo>
                  <a:lnTo>
                    <a:pt x="76962" y="81661"/>
                  </a:lnTo>
                  <a:lnTo>
                    <a:pt x="76962" y="88900"/>
                  </a:lnTo>
                  <a:lnTo>
                    <a:pt x="74287" y="101783"/>
                  </a:lnTo>
                  <a:lnTo>
                    <a:pt x="66313" y="111980"/>
                  </a:lnTo>
                  <a:lnTo>
                    <a:pt x="54957" y="118410"/>
                  </a:lnTo>
                  <a:lnTo>
                    <a:pt x="42928" y="121878"/>
                  </a:lnTo>
                  <a:lnTo>
                    <a:pt x="25178" y="121865"/>
                  </a:lnTo>
                  <a:lnTo>
                    <a:pt x="12603" y="120294"/>
                  </a:lnTo>
                  <a:lnTo>
                    <a:pt x="3426" y="117304"/>
                  </a:lnTo>
                  <a:lnTo>
                    <a:pt x="0" y="96138"/>
                  </a:lnTo>
                  <a:lnTo>
                    <a:pt x="11352" y="102742"/>
                  </a:lnTo>
                  <a:lnTo>
                    <a:pt x="23452" y="106503"/>
                  </a:lnTo>
                  <a:lnTo>
                    <a:pt x="44025" y="105418"/>
                  </a:lnTo>
                  <a:lnTo>
                    <a:pt x="55121" y="100478"/>
                  </a:lnTo>
                  <a:lnTo>
                    <a:pt x="58767" y="91871"/>
                  </a:lnTo>
                  <a:lnTo>
                    <a:pt x="58800" y="85725"/>
                  </a:lnTo>
                  <a:lnTo>
                    <a:pt x="57023" y="81787"/>
                  </a:lnTo>
                  <a:lnTo>
                    <a:pt x="53339" y="78612"/>
                  </a:lnTo>
                  <a:lnTo>
                    <a:pt x="49656" y="75437"/>
                  </a:lnTo>
                  <a:lnTo>
                    <a:pt x="42544" y="71881"/>
                  </a:lnTo>
                  <a:lnTo>
                    <a:pt x="31750" y="67818"/>
                  </a:lnTo>
                  <a:lnTo>
                    <a:pt x="17906" y="61389"/>
                  </a:lnTo>
                  <a:lnTo>
                    <a:pt x="8605" y="54798"/>
                  </a:lnTo>
                  <a:lnTo>
                    <a:pt x="2412" y="47879"/>
                  </a:lnTo>
                  <a:lnTo>
                    <a:pt x="126" y="41401"/>
                  </a:lnTo>
                  <a:lnTo>
                    <a:pt x="126" y="33655"/>
                  </a:lnTo>
                  <a:lnTo>
                    <a:pt x="2889" y="21080"/>
                  </a:lnTo>
                  <a:lnTo>
                    <a:pt x="11178" y="10856"/>
                  </a:lnTo>
                  <a:lnTo>
                    <a:pt x="22662" y="4188"/>
                  </a:lnTo>
                  <a:lnTo>
                    <a:pt x="34682" y="750"/>
                  </a:lnTo>
                  <a:lnTo>
                    <a:pt x="44703" y="0"/>
                  </a:lnTo>
                  <a:close/>
                </a:path>
              </a:pathLst>
            </a:custGeom>
            <a:ln w="18288">
              <a:solidFill>
                <a:srgbClr val="FFFFFF"/>
              </a:solidFill>
            </a:ln>
          </p:spPr>
          <p:txBody>
            <a:bodyPr wrap="square" lIns="0" tIns="0" rIns="0" bIns="0" rtlCol="0"/>
            <a:lstStyle/>
            <a:p>
              <a:endParaRPr/>
            </a:p>
          </p:txBody>
        </p:sp>
        <p:sp>
          <p:nvSpPr>
            <p:cNvPr id="38" name="object 26"/>
            <p:cNvSpPr/>
            <p:nvPr/>
          </p:nvSpPr>
          <p:spPr>
            <a:xfrm>
              <a:off x="3617329" y="5449436"/>
              <a:ext cx="91440" cy="123189"/>
            </a:xfrm>
            <a:custGeom>
              <a:avLst/>
              <a:gdLst/>
              <a:ahLst/>
              <a:cxnLst/>
              <a:rect l="l" t="t" r="r" b="b"/>
              <a:pathLst>
                <a:path w="91439" h="123189">
                  <a:moveTo>
                    <a:pt x="50558" y="0"/>
                  </a:moveTo>
                  <a:lnTo>
                    <a:pt x="86121" y="17738"/>
                  </a:lnTo>
                  <a:lnTo>
                    <a:pt x="91452" y="120015"/>
                  </a:lnTo>
                  <a:lnTo>
                    <a:pt x="73672" y="120015"/>
                  </a:lnTo>
                  <a:lnTo>
                    <a:pt x="73672" y="101600"/>
                  </a:lnTo>
                  <a:lnTo>
                    <a:pt x="73037" y="101600"/>
                  </a:lnTo>
                  <a:lnTo>
                    <a:pt x="64551" y="112502"/>
                  </a:lnTo>
                  <a:lnTo>
                    <a:pt x="53910" y="119522"/>
                  </a:lnTo>
                  <a:lnTo>
                    <a:pt x="41136" y="122638"/>
                  </a:lnTo>
                  <a:lnTo>
                    <a:pt x="25654" y="121361"/>
                  </a:lnTo>
                  <a:lnTo>
                    <a:pt x="14652" y="117232"/>
                  </a:lnTo>
                  <a:lnTo>
                    <a:pt x="4340" y="106121"/>
                  </a:lnTo>
                  <a:lnTo>
                    <a:pt x="0" y="95128"/>
                  </a:lnTo>
                  <a:lnTo>
                    <a:pt x="1541" y="79144"/>
                  </a:lnTo>
                  <a:lnTo>
                    <a:pt x="6774" y="67031"/>
                  </a:lnTo>
                  <a:lnTo>
                    <a:pt x="15655" y="58425"/>
                  </a:lnTo>
                  <a:lnTo>
                    <a:pt x="28138" y="52960"/>
                  </a:lnTo>
                  <a:lnTo>
                    <a:pt x="73545" y="45719"/>
                  </a:lnTo>
                  <a:lnTo>
                    <a:pt x="70977" y="29115"/>
                  </a:lnTo>
                  <a:lnTo>
                    <a:pt x="63272" y="18902"/>
                  </a:lnTo>
                  <a:lnTo>
                    <a:pt x="50431" y="15134"/>
                  </a:lnTo>
                  <a:lnTo>
                    <a:pt x="37120" y="16472"/>
                  </a:lnTo>
                  <a:lnTo>
                    <a:pt x="25129" y="20509"/>
                  </a:lnTo>
                  <a:lnTo>
                    <a:pt x="14247" y="27220"/>
                  </a:lnTo>
                  <a:lnTo>
                    <a:pt x="11061" y="11049"/>
                  </a:lnTo>
                  <a:lnTo>
                    <a:pt x="22187" y="5265"/>
                  </a:lnTo>
                  <a:lnTo>
                    <a:pt x="34313" y="1601"/>
                  </a:lnTo>
                  <a:lnTo>
                    <a:pt x="47416" y="55"/>
                  </a:lnTo>
                  <a:lnTo>
                    <a:pt x="50558" y="0"/>
                  </a:lnTo>
                  <a:close/>
                </a:path>
              </a:pathLst>
            </a:custGeom>
            <a:ln w="18288">
              <a:solidFill>
                <a:srgbClr val="FFFFFF"/>
              </a:solidFill>
            </a:ln>
          </p:spPr>
          <p:txBody>
            <a:bodyPr wrap="square" lIns="0" tIns="0" rIns="0" bIns="0" rtlCol="0"/>
            <a:lstStyle/>
            <a:p>
              <a:endParaRPr/>
            </a:p>
          </p:txBody>
        </p:sp>
        <p:sp>
          <p:nvSpPr>
            <p:cNvPr id="39" name="object 27"/>
            <p:cNvSpPr/>
            <p:nvPr/>
          </p:nvSpPr>
          <p:spPr>
            <a:xfrm>
              <a:off x="3458591" y="5421876"/>
              <a:ext cx="61594" cy="68580"/>
            </a:xfrm>
            <a:custGeom>
              <a:avLst/>
              <a:gdLst/>
              <a:ahLst/>
              <a:cxnLst/>
              <a:rect l="l" t="t" r="r" b="b"/>
              <a:pathLst>
                <a:path w="61595" h="68579">
                  <a:moveTo>
                    <a:pt x="0" y="0"/>
                  </a:moveTo>
                  <a:lnTo>
                    <a:pt x="0" y="68325"/>
                  </a:lnTo>
                  <a:lnTo>
                    <a:pt x="20700" y="68325"/>
                  </a:lnTo>
                  <a:lnTo>
                    <a:pt x="35153" y="66902"/>
                  </a:lnTo>
                  <a:lnTo>
                    <a:pt x="46639" y="62631"/>
                  </a:lnTo>
                  <a:lnTo>
                    <a:pt x="56946" y="51920"/>
                  </a:lnTo>
                  <a:lnTo>
                    <a:pt x="61541" y="40796"/>
                  </a:lnTo>
                  <a:lnTo>
                    <a:pt x="59959" y="23560"/>
                  </a:lnTo>
                  <a:lnTo>
                    <a:pt x="54330" y="11437"/>
                  </a:lnTo>
                  <a:lnTo>
                    <a:pt x="44708" y="3894"/>
                  </a:lnTo>
                  <a:lnTo>
                    <a:pt x="31146" y="397"/>
                  </a:lnTo>
                  <a:lnTo>
                    <a:pt x="0" y="0"/>
                  </a:lnTo>
                  <a:close/>
                </a:path>
              </a:pathLst>
            </a:custGeom>
            <a:ln w="18288">
              <a:solidFill>
                <a:srgbClr val="FFFFFF"/>
              </a:solidFill>
            </a:ln>
          </p:spPr>
          <p:txBody>
            <a:bodyPr wrap="square" lIns="0" tIns="0" rIns="0" bIns="0" rtlCol="0"/>
            <a:lstStyle/>
            <a:p>
              <a:endParaRPr/>
            </a:p>
          </p:txBody>
        </p:sp>
        <p:sp>
          <p:nvSpPr>
            <p:cNvPr id="40" name="object 28"/>
            <p:cNvSpPr/>
            <p:nvPr/>
          </p:nvSpPr>
          <p:spPr>
            <a:xfrm>
              <a:off x="3829178" y="5417558"/>
              <a:ext cx="67945" cy="154940"/>
            </a:xfrm>
            <a:custGeom>
              <a:avLst/>
              <a:gdLst/>
              <a:ahLst/>
              <a:cxnLst/>
              <a:rect l="l" t="t" r="r" b="b"/>
              <a:pathLst>
                <a:path w="67945" h="154939">
                  <a:moveTo>
                    <a:pt x="37973" y="0"/>
                  </a:moveTo>
                  <a:lnTo>
                    <a:pt x="37973" y="34543"/>
                  </a:lnTo>
                  <a:lnTo>
                    <a:pt x="67690" y="34543"/>
                  </a:lnTo>
                  <a:lnTo>
                    <a:pt x="67690" y="49783"/>
                  </a:lnTo>
                  <a:lnTo>
                    <a:pt x="37973" y="49783"/>
                  </a:lnTo>
                  <a:lnTo>
                    <a:pt x="37973" y="117093"/>
                  </a:lnTo>
                  <a:lnTo>
                    <a:pt x="37973" y="125349"/>
                  </a:lnTo>
                  <a:lnTo>
                    <a:pt x="39369" y="131190"/>
                  </a:lnTo>
                  <a:lnTo>
                    <a:pt x="42163" y="134493"/>
                  </a:lnTo>
                  <a:lnTo>
                    <a:pt x="44830" y="137668"/>
                  </a:lnTo>
                  <a:lnTo>
                    <a:pt x="49275" y="139319"/>
                  </a:lnTo>
                  <a:lnTo>
                    <a:pt x="55499" y="139319"/>
                  </a:lnTo>
                  <a:lnTo>
                    <a:pt x="60198" y="139319"/>
                  </a:lnTo>
                  <a:lnTo>
                    <a:pt x="64262" y="138049"/>
                  </a:lnTo>
                  <a:lnTo>
                    <a:pt x="67690" y="135381"/>
                  </a:lnTo>
                  <a:lnTo>
                    <a:pt x="67690" y="150749"/>
                  </a:lnTo>
                  <a:lnTo>
                    <a:pt x="63245" y="153162"/>
                  </a:lnTo>
                  <a:lnTo>
                    <a:pt x="57530" y="154431"/>
                  </a:lnTo>
                  <a:lnTo>
                    <a:pt x="50545" y="154431"/>
                  </a:lnTo>
                  <a:lnTo>
                    <a:pt x="36069" y="151789"/>
                  </a:lnTo>
                  <a:lnTo>
                    <a:pt x="26252" y="143851"/>
                  </a:lnTo>
                  <a:lnTo>
                    <a:pt x="21128" y="130602"/>
                  </a:lnTo>
                  <a:lnTo>
                    <a:pt x="20319" y="49783"/>
                  </a:lnTo>
                  <a:lnTo>
                    <a:pt x="0" y="49783"/>
                  </a:lnTo>
                  <a:lnTo>
                    <a:pt x="0" y="34543"/>
                  </a:lnTo>
                  <a:lnTo>
                    <a:pt x="20319" y="34543"/>
                  </a:lnTo>
                  <a:lnTo>
                    <a:pt x="20319" y="5714"/>
                  </a:lnTo>
                  <a:lnTo>
                    <a:pt x="37973" y="0"/>
                  </a:lnTo>
                  <a:close/>
                </a:path>
              </a:pathLst>
            </a:custGeom>
            <a:ln w="18288">
              <a:solidFill>
                <a:srgbClr val="FFFFFF"/>
              </a:solidFill>
            </a:ln>
          </p:spPr>
          <p:txBody>
            <a:bodyPr wrap="square" lIns="0" tIns="0" rIns="0" bIns="0" rtlCol="0"/>
            <a:lstStyle/>
            <a:p>
              <a:endParaRPr/>
            </a:p>
          </p:txBody>
        </p:sp>
        <p:sp>
          <p:nvSpPr>
            <p:cNvPr id="41" name="object 29"/>
            <p:cNvSpPr/>
            <p:nvPr/>
          </p:nvSpPr>
          <p:spPr>
            <a:xfrm>
              <a:off x="3440684" y="5405113"/>
              <a:ext cx="99060" cy="164465"/>
            </a:xfrm>
            <a:custGeom>
              <a:avLst/>
              <a:gdLst/>
              <a:ahLst/>
              <a:cxnLst/>
              <a:rect l="l" t="t" r="r" b="b"/>
              <a:pathLst>
                <a:path w="99060" h="164464">
                  <a:moveTo>
                    <a:pt x="0" y="0"/>
                  </a:moveTo>
                  <a:lnTo>
                    <a:pt x="44323" y="0"/>
                  </a:lnTo>
                  <a:lnTo>
                    <a:pt x="58826" y="1160"/>
                  </a:lnTo>
                  <a:lnTo>
                    <a:pt x="96571" y="31841"/>
                  </a:lnTo>
                  <a:lnTo>
                    <a:pt x="98917" y="44418"/>
                  </a:lnTo>
                  <a:lnTo>
                    <a:pt x="97761" y="59553"/>
                  </a:lnTo>
                  <a:lnTo>
                    <a:pt x="75889" y="91639"/>
                  </a:lnTo>
                  <a:lnTo>
                    <a:pt x="41410" y="101894"/>
                  </a:lnTo>
                  <a:lnTo>
                    <a:pt x="17907" y="101854"/>
                  </a:lnTo>
                  <a:lnTo>
                    <a:pt x="17907" y="164338"/>
                  </a:lnTo>
                  <a:lnTo>
                    <a:pt x="0" y="164338"/>
                  </a:lnTo>
                  <a:lnTo>
                    <a:pt x="0" y="0"/>
                  </a:lnTo>
                  <a:close/>
                </a:path>
              </a:pathLst>
            </a:custGeom>
            <a:ln w="18288">
              <a:solidFill>
                <a:srgbClr val="FFFFFF"/>
              </a:solidFill>
            </a:ln>
          </p:spPr>
          <p:txBody>
            <a:bodyPr wrap="square" lIns="0" tIns="0" rIns="0" bIns="0" rtlCol="0"/>
            <a:lstStyle/>
            <a:p>
              <a:endParaRPr/>
            </a:p>
          </p:txBody>
        </p:sp>
        <p:sp>
          <p:nvSpPr>
            <p:cNvPr id="42" name="object 30"/>
            <p:cNvSpPr/>
            <p:nvPr/>
          </p:nvSpPr>
          <p:spPr>
            <a:xfrm>
              <a:off x="3920364" y="5398127"/>
              <a:ext cx="23495" cy="23495"/>
            </a:xfrm>
            <a:custGeom>
              <a:avLst/>
              <a:gdLst/>
              <a:ahLst/>
              <a:cxnLst/>
              <a:rect l="l" t="t" r="r" b="b"/>
              <a:pathLst>
                <a:path w="23495" h="23495">
                  <a:moveTo>
                    <a:pt x="11556" y="0"/>
                  </a:moveTo>
                  <a:lnTo>
                    <a:pt x="14858" y="0"/>
                  </a:lnTo>
                  <a:lnTo>
                    <a:pt x="17652" y="1142"/>
                  </a:lnTo>
                  <a:lnTo>
                    <a:pt x="19938" y="3428"/>
                  </a:lnTo>
                  <a:lnTo>
                    <a:pt x="22225" y="5714"/>
                  </a:lnTo>
                  <a:lnTo>
                    <a:pt x="23367" y="8508"/>
                  </a:lnTo>
                  <a:lnTo>
                    <a:pt x="23367" y="11810"/>
                  </a:lnTo>
                  <a:lnTo>
                    <a:pt x="23367" y="15112"/>
                  </a:lnTo>
                  <a:lnTo>
                    <a:pt x="22225" y="17906"/>
                  </a:lnTo>
                  <a:lnTo>
                    <a:pt x="19938" y="20192"/>
                  </a:lnTo>
                  <a:lnTo>
                    <a:pt x="17652" y="22351"/>
                  </a:lnTo>
                  <a:lnTo>
                    <a:pt x="14858" y="23494"/>
                  </a:lnTo>
                  <a:lnTo>
                    <a:pt x="11556" y="23494"/>
                  </a:lnTo>
                  <a:lnTo>
                    <a:pt x="8381" y="23494"/>
                  </a:lnTo>
                  <a:lnTo>
                    <a:pt x="5587" y="22351"/>
                  </a:lnTo>
                  <a:lnTo>
                    <a:pt x="3428" y="20192"/>
                  </a:lnTo>
                  <a:lnTo>
                    <a:pt x="1142" y="18033"/>
                  </a:lnTo>
                  <a:lnTo>
                    <a:pt x="0" y="15239"/>
                  </a:lnTo>
                  <a:lnTo>
                    <a:pt x="0" y="11810"/>
                  </a:lnTo>
                  <a:lnTo>
                    <a:pt x="0" y="8381"/>
                  </a:lnTo>
                  <a:lnTo>
                    <a:pt x="1142" y="5587"/>
                  </a:lnTo>
                  <a:lnTo>
                    <a:pt x="3428" y="3301"/>
                  </a:lnTo>
                  <a:lnTo>
                    <a:pt x="5587" y="1015"/>
                  </a:lnTo>
                  <a:lnTo>
                    <a:pt x="8381" y="0"/>
                  </a:lnTo>
                  <a:lnTo>
                    <a:pt x="11556" y="0"/>
                  </a:lnTo>
                  <a:close/>
                </a:path>
              </a:pathLst>
            </a:custGeom>
            <a:ln w="18288">
              <a:solidFill>
                <a:srgbClr val="FFFFFF"/>
              </a:solidFill>
            </a:ln>
          </p:spPr>
          <p:txBody>
            <a:bodyPr wrap="square" lIns="0" tIns="0" rIns="0" bIns="0" rtlCol="0"/>
            <a:lstStyle/>
            <a:p>
              <a:endParaRPr/>
            </a:p>
          </p:txBody>
        </p:sp>
        <p:sp>
          <p:nvSpPr>
            <p:cNvPr id="43" name="object 31"/>
            <p:cNvSpPr/>
            <p:nvPr/>
          </p:nvSpPr>
          <p:spPr>
            <a:xfrm>
              <a:off x="3578098" y="5386698"/>
              <a:ext cx="0" cy="192405"/>
            </a:xfrm>
            <a:custGeom>
              <a:avLst/>
              <a:gdLst/>
              <a:ahLst/>
              <a:cxnLst/>
              <a:rect l="l" t="t" r="r" b="b"/>
              <a:pathLst>
                <a:path h="192404">
                  <a:moveTo>
                    <a:pt x="0" y="0"/>
                  </a:moveTo>
                  <a:lnTo>
                    <a:pt x="0" y="191897"/>
                  </a:lnTo>
                </a:path>
              </a:pathLst>
            </a:custGeom>
            <a:ln w="37084">
              <a:solidFill>
                <a:srgbClr val="FFFFFF"/>
              </a:solidFill>
            </a:ln>
          </p:spPr>
          <p:txBody>
            <a:bodyPr wrap="square" lIns="0" tIns="0" rIns="0" bIns="0" rtlCol="0"/>
            <a:lstStyle/>
            <a:p>
              <a:endParaRPr/>
            </a:p>
          </p:txBody>
        </p:sp>
        <p:sp>
          <p:nvSpPr>
            <p:cNvPr id="44" name="object 32"/>
            <p:cNvSpPr/>
            <p:nvPr/>
          </p:nvSpPr>
          <p:spPr>
            <a:xfrm>
              <a:off x="3924301" y="5270238"/>
              <a:ext cx="385572" cy="513588"/>
            </a:xfrm>
            <a:prstGeom prst="rect">
              <a:avLst/>
            </a:prstGeom>
            <a:blipFill>
              <a:blip r:embed="rId16" cstate="print"/>
              <a:stretch>
                <a:fillRect/>
              </a:stretch>
            </a:blipFill>
          </p:spPr>
          <p:txBody>
            <a:bodyPr wrap="square" lIns="0" tIns="0" rIns="0" bIns="0" rtlCol="0"/>
            <a:lstStyle/>
            <a:p>
              <a:endParaRPr/>
            </a:p>
          </p:txBody>
        </p:sp>
        <p:sp>
          <p:nvSpPr>
            <p:cNvPr id="45" name="object 33"/>
            <p:cNvSpPr/>
            <p:nvPr/>
          </p:nvSpPr>
          <p:spPr>
            <a:xfrm>
              <a:off x="4002024" y="5270238"/>
              <a:ext cx="1239012" cy="513588"/>
            </a:xfrm>
            <a:prstGeom prst="rect">
              <a:avLst/>
            </a:prstGeom>
            <a:blipFill>
              <a:blip r:embed="rId18" cstate="print"/>
              <a:stretch>
                <a:fillRect/>
              </a:stretch>
            </a:blipFill>
          </p:spPr>
          <p:txBody>
            <a:bodyPr wrap="square" lIns="0" tIns="0" rIns="0" bIns="0" rtlCol="0"/>
            <a:lstStyle/>
            <a:p>
              <a:endParaRPr/>
            </a:p>
          </p:txBody>
        </p:sp>
        <p:sp>
          <p:nvSpPr>
            <p:cNvPr id="46" name="object 34"/>
            <p:cNvSpPr/>
            <p:nvPr/>
          </p:nvSpPr>
          <p:spPr>
            <a:xfrm>
              <a:off x="4148583" y="5402445"/>
              <a:ext cx="916940" cy="170180"/>
            </a:xfrm>
            <a:custGeom>
              <a:avLst/>
              <a:gdLst/>
              <a:ahLst/>
              <a:cxnLst/>
              <a:rect l="l" t="t" r="r" b="b"/>
              <a:pathLst>
                <a:path w="916939" h="170179">
                  <a:moveTo>
                    <a:pt x="81407" y="2666"/>
                  </a:moveTo>
                  <a:lnTo>
                    <a:pt x="63119" y="2666"/>
                  </a:lnTo>
                  <a:lnTo>
                    <a:pt x="0" y="167005"/>
                  </a:lnTo>
                  <a:lnTo>
                    <a:pt x="20065" y="167005"/>
                  </a:lnTo>
                  <a:lnTo>
                    <a:pt x="36702" y="120268"/>
                  </a:lnTo>
                  <a:lnTo>
                    <a:pt x="126848" y="120268"/>
                  </a:lnTo>
                  <a:lnTo>
                    <a:pt x="120468" y="103758"/>
                  </a:lnTo>
                  <a:lnTo>
                    <a:pt x="43052" y="103758"/>
                  </a:lnTo>
                  <a:lnTo>
                    <a:pt x="69087" y="32765"/>
                  </a:lnTo>
                  <a:lnTo>
                    <a:pt x="69976" y="30733"/>
                  </a:lnTo>
                  <a:lnTo>
                    <a:pt x="70865" y="27050"/>
                  </a:lnTo>
                  <a:lnTo>
                    <a:pt x="71755" y="21970"/>
                  </a:lnTo>
                  <a:lnTo>
                    <a:pt x="88866" y="21970"/>
                  </a:lnTo>
                  <a:lnTo>
                    <a:pt x="81407" y="2666"/>
                  </a:lnTo>
                  <a:close/>
                </a:path>
                <a:path w="916939" h="170179">
                  <a:moveTo>
                    <a:pt x="126848" y="120268"/>
                  </a:moveTo>
                  <a:lnTo>
                    <a:pt x="107061" y="120268"/>
                  </a:lnTo>
                  <a:lnTo>
                    <a:pt x="124968" y="167005"/>
                  </a:lnTo>
                  <a:lnTo>
                    <a:pt x="144907" y="167005"/>
                  </a:lnTo>
                  <a:lnTo>
                    <a:pt x="126848" y="120268"/>
                  </a:lnTo>
                  <a:close/>
                </a:path>
                <a:path w="916939" h="170179">
                  <a:moveTo>
                    <a:pt x="88866" y="21970"/>
                  </a:moveTo>
                  <a:lnTo>
                    <a:pt x="72262" y="21970"/>
                  </a:lnTo>
                  <a:lnTo>
                    <a:pt x="72898" y="26543"/>
                  </a:lnTo>
                  <a:lnTo>
                    <a:pt x="73787" y="30225"/>
                  </a:lnTo>
                  <a:lnTo>
                    <a:pt x="74802" y="32765"/>
                  </a:lnTo>
                  <a:lnTo>
                    <a:pt x="100964" y="103758"/>
                  </a:lnTo>
                  <a:lnTo>
                    <a:pt x="120468" y="103758"/>
                  </a:lnTo>
                  <a:lnTo>
                    <a:pt x="88866" y="21970"/>
                  </a:lnTo>
                  <a:close/>
                </a:path>
                <a:path w="916939" h="170179">
                  <a:moveTo>
                    <a:pt x="830199" y="2666"/>
                  </a:moveTo>
                  <a:lnTo>
                    <a:pt x="785622" y="2666"/>
                  </a:lnTo>
                  <a:lnTo>
                    <a:pt x="785622" y="167005"/>
                  </a:lnTo>
                  <a:lnTo>
                    <a:pt x="839042" y="166517"/>
                  </a:lnTo>
                  <a:lnTo>
                    <a:pt x="882635" y="150494"/>
                  </a:lnTo>
                  <a:lnTo>
                    <a:pt x="803528" y="150494"/>
                  </a:lnTo>
                  <a:lnTo>
                    <a:pt x="803528" y="19303"/>
                  </a:lnTo>
                  <a:lnTo>
                    <a:pt x="890758" y="19303"/>
                  </a:lnTo>
                  <a:lnTo>
                    <a:pt x="888686" y="17506"/>
                  </a:lnTo>
                  <a:lnTo>
                    <a:pt x="877063" y="11012"/>
                  </a:lnTo>
                  <a:lnTo>
                    <a:pt x="863440" y="6375"/>
                  </a:lnTo>
                  <a:lnTo>
                    <a:pt x="847818" y="3593"/>
                  </a:lnTo>
                  <a:lnTo>
                    <a:pt x="830199" y="2666"/>
                  </a:lnTo>
                  <a:close/>
                </a:path>
                <a:path w="916939" h="170179">
                  <a:moveTo>
                    <a:pt x="890758" y="19303"/>
                  </a:moveTo>
                  <a:lnTo>
                    <a:pt x="803528" y="19303"/>
                  </a:lnTo>
                  <a:lnTo>
                    <a:pt x="840955" y="19784"/>
                  </a:lnTo>
                  <a:lnTo>
                    <a:pt x="856059" y="22367"/>
                  </a:lnTo>
                  <a:lnTo>
                    <a:pt x="887401" y="44181"/>
                  </a:lnTo>
                  <a:lnTo>
                    <a:pt x="897752" y="88565"/>
                  </a:lnTo>
                  <a:lnTo>
                    <a:pt x="896010" y="101875"/>
                  </a:lnTo>
                  <a:lnTo>
                    <a:pt x="867594" y="141684"/>
                  </a:lnTo>
                  <a:lnTo>
                    <a:pt x="828548" y="150494"/>
                  </a:lnTo>
                  <a:lnTo>
                    <a:pt x="882635" y="150494"/>
                  </a:lnTo>
                  <a:lnTo>
                    <a:pt x="909607" y="119058"/>
                  </a:lnTo>
                  <a:lnTo>
                    <a:pt x="916727" y="77853"/>
                  </a:lnTo>
                  <a:lnTo>
                    <a:pt x="915135" y="62063"/>
                  </a:lnTo>
                  <a:lnTo>
                    <a:pt x="911533" y="48134"/>
                  </a:lnTo>
                  <a:lnTo>
                    <a:pt x="905923" y="36066"/>
                  </a:lnTo>
                  <a:lnTo>
                    <a:pt x="898307" y="25857"/>
                  </a:lnTo>
                  <a:lnTo>
                    <a:pt x="890758" y="19303"/>
                  </a:lnTo>
                  <a:close/>
                </a:path>
                <a:path w="916939" h="170179">
                  <a:moveTo>
                    <a:pt x="448818" y="0"/>
                  </a:moveTo>
                  <a:lnTo>
                    <a:pt x="408146" y="10156"/>
                  </a:lnTo>
                  <a:lnTo>
                    <a:pt x="380911" y="37420"/>
                  </a:lnTo>
                  <a:lnTo>
                    <a:pt x="370175" y="74335"/>
                  </a:lnTo>
                  <a:lnTo>
                    <a:pt x="369471" y="89538"/>
                  </a:lnTo>
                  <a:lnTo>
                    <a:pt x="370570" y="102970"/>
                  </a:lnTo>
                  <a:lnTo>
                    <a:pt x="392485" y="148632"/>
                  </a:lnTo>
                  <a:lnTo>
                    <a:pt x="436992" y="168838"/>
                  </a:lnTo>
                  <a:lnTo>
                    <a:pt x="452792" y="169583"/>
                  </a:lnTo>
                  <a:lnTo>
                    <a:pt x="465011" y="167839"/>
                  </a:lnTo>
                  <a:lnTo>
                    <a:pt x="476533" y="164135"/>
                  </a:lnTo>
                  <a:lnTo>
                    <a:pt x="487560" y="158217"/>
                  </a:lnTo>
                  <a:lnTo>
                    <a:pt x="493925" y="153246"/>
                  </a:lnTo>
                  <a:lnTo>
                    <a:pt x="443723" y="153246"/>
                  </a:lnTo>
                  <a:lnTo>
                    <a:pt x="431924" y="151589"/>
                  </a:lnTo>
                  <a:lnTo>
                    <a:pt x="399452" y="127631"/>
                  </a:lnTo>
                  <a:lnTo>
                    <a:pt x="388799" y="75803"/>
                  </a:lnTo>
                  <a:lnTo>
                    <a:pt x="390891" y="64100"/>
                  </a:lnTo>
                  <a:lnTo>
                    <a:pt x="411124" y="29113"/>
                  </a:lnTo>
                  <a:lnTo>
                    <a:pt x="447548" y="16509"/>
                  </a:lnTo>
                  <a:lnTo>
                    <a:pt x="496861" y="16509"/>
                  </a:lnTo>
                  <a:lnTo>
                    <a:pt x="487003" y="9448"/>
                  </a:lnTo>
                  <a:lnTo>
                    <a:pt x="475505" y="4194"/>
                  </a:lnTo>
                  <a:lnTo>
                    <a:pt x="462781" y="1047"/>
                  </a:lnTo>
                  <a:lnTo>
                    <a:pt x="448818" y="0"/>
                  </a:lnTo>
                  <a:close/>
                </a:path>
                <a:path w="916939" h="170179">
                  <a:moveTo>
                    <a:pt x="496861" y="16509"/>
                  </a:moveTo>
                  <a:lnTo>
                    <a:pt x="447548" y="16509"/>
                  </a:lnTo>
                  <a:lnTo>
                    <a:pt x="457196" y="17115"/>
                  </a:lnTo>
                  <a:lnTo>
                    <a:pt x="470123" y="20293"/>
                  </a:lnTo>
                  <a:lnTo>
                    <a:pt x="499974" y="52408"/>
                  </a:lnTo>
                  <a:lnTo>
                    <a:pt x="504907" y="96388"/>
                  </a:lnTo>
                  <a:lnTo>
                    <a:pt x="502689" y="108195"/>
                  </a:lnTo>
                  <a:lnTo>
                    <a:pt x="481878" y="142635"/>
                  </a:lnTo>
                  <a:lnTo>
                    <a:pt x="443723" y="153246"/>
                  </a:lnTo>
                  <a:lnTo>
                    <a:pt x="493925" y="153246"/>
                  </a:lnTo>
                  <a:lnTo>
                    <a:pt x="518805" y="118179"/>
                  </a:lnTo>
                  <a:lnTo>
                    <a:pt x="524012" y="78683"/>
                  </a:lnTo>
                  <a:lnTo>
                    <a:pt x="524054" y="74335"/>
                  </a:lnTo>
                  <a:lnTo>
                    <a:pt x="522516" y="62660"/>
                  </a:lnTo>
                  <a:lnTo>
                    <a:pt x="519235" y="50937"/>
                  </a:lnTo>
                  <a:lnTo>
                    <a:pt x="514076" y="39526"/>
                  </a:lnTo>
                  <a:lnTo>
                    <a:pt x="506831" y="28221"/>
                  </a:lnTo>
                  <a:lnTo>
                    <a:pt x="497291" y="16817"/>
                  </a:lnTo>
                  <a:lnTo>
                    <a:pt x="496861" y="16509"/>
                  </a:lnTo>
                  <a:close/>
                </a:path>
                <a:path w="916939" h="170179">
                  <a:moveTo>
                    <a:pt x="749300" y="2666"/>
                  </a:moveTo>
                  <a:lnTo>
                    <a:pt x="666750" y="2666"/>
                  </a:lnTo>
                  <a:lnTo>
                    <a:pt x="666750" y="167005"/>
                  </a:lnTo>
                  <a:lnTo>
                    <a:pt x="752983" y="167005"/>
                  </a:lnTo>
                  <a:lnTo>
                    <a:pt x="752983" y="150494"/>
                  </a:lnTo>
                  <a:lnTo>
                    <a:pt x="684657" y="150494"/>
                  </a:lnTo>
                  <a:lnTo>
                    <a:pt x="684657" y="91566"/>
                  </a:lnTo>
                  <a:lnTo>
                    <a:pt x="744474" y="91566"/>
                  </a:lnTo>
                  <a:lnTo>
                    <a:pt x="744474" y="75056"/>
                  </a:lnTo>
                  <a:lnTo>
                    <a:pt x="684657" y="75056"/>
                  </a:lnTo>
                  <a:lnTo>
                    <a:pt x="684657" y="19303"/>
                  </a:lnTo>
                  <a:lnTo>
                    <a:pt x="749300" y="19303"/>
                  </a:lnTo>
                  <a:lnTo>
                    <a:pt x="749300" y="2666"/>
                  </a:lnTo>
                  <a:close/>
                </a:path>
                <a:path w="916939" h="170179">
                  <a:moveTo>
                    <a:pt x="574928" y="2666"/>
                  </a:moveTo>
                  <a:lnTo>
                    <a:pt x="557022" y="2666"/>
                  </a:lnTo>
                  <a:lnTo>
                    <a:pt x="557022" y="167005"/>
                  </a:lnTo>
                  <a:lnTo>
                    <a:pt x="641350" y="167005"/>
                  </a:lnTo>
                  <a:lnTo>
                    <a:pt x="641350" y="150494"/>
                  </a:lnTo>
                  <a:lnTo>
                    <a:pt x="574928" y="150494"/>
                  </a:lnTo>
                  <a:lnTo>
                    <a:pt x="574928" y="2666"/>
                  </a:lnTo>
                  <a:close/>
                </a:path>
                <a:path w="916939" h="170179">
                  <a:moveTo>
                    <a:pt x="193421" y="2666"/>
                  </a:moveTo>
                  <a:lnTo>
                    <a:pt x="169925" y="2666"/>
                  </a:lnTo>
                  <a:lnTo>
                    <a:pt x="169925" y="167005"/>
                  </a:lnTo>
                  <a:lnTo>
                    <a:pt x="187451" y="167005"/>
                  </a:lnTo>
                  <a:lnTo>
                    <a:pt x="187387" y="44792"/>
                  </a:lnTo>
                  <a:lnTo>
                    <a:pt x="187237" y="36830"/>
                  </a:lnTo>
                  <a:lnTo>
                    <a:pt x="187125" y="32003"/>
                  </a:lnTo>
                  <a:lnTo>
                    <a:pt x="186562" y="24256"/>
                  </a:lnTo>
                  <a:lnTo>
                    <a:pt x="203021" y="24256"/>
                  </a:lnTo>
                  <a:lnTo>
                    <a:pt x="193421" y="2666"/>
                  </a:lnTo>
                  <a:close/>
                </a:path>
                <a:path w="916939" h="170179">
                  <a:moveTo>
                    <a:pt x="203021" y="24256"/>
                  </a:moveTo>
                  <a:lnTo>
                    <a:pt x="187071" y="24256"/>
                  </a:lnTo>
                  <a:lnTo>
                    <a:pt x="188722" y="32003"/>
                  </a:lnTo>
                  <a:lnTo>
                    <a:pt x="190373" y="37464"/>
                  </a:lnTo>
                  <a:lnTo>
                    <a:pt x="191770" y="40766"/>
                  </a:lnTo>
                  <a:lnTo>
                    <a:pt x="248920" y="167005"/>
                  </a:lnTo>
                  <a:lnTo>
                    <a:pt x="257048" y="167005"/>
                  </a:lnTo>
                  <a:lnTo>
                    <a:pt x="270208" y="137794"/>
                  </a:lnTo>
                  <a:lnTo>
                    <a:pt x="252475" y="137794"/>
                  </a:lnTo>
                  <a:lnTo>
                    <a:pt x="251587" y="134238"/>
                  </a:lnTo>
                  <a:lnTo>
                    <a:pt x="249047" y="127762"/>
                  </a:lnTo>
                  <a:lnTo>
                    <a:pt x="203021" y="24256"/>
                  </a:lnTo>
                  <a:close/>
                </a:path>
                <a:path w="916939" h="170179">
                  <a:moveTo>
                    <a:pt x="336041" y="24256"/>
                  </a:moveTo>
                  <a:lnTo>
                    <a:pt x="319150" y="24256"/>
                  </a:lnTo>
                  <a:lnTo>
                    <a:pt x="319045" y="32411"/>
                  </a:lnTo>
                  <a:lnTo>
                    <a:pt x="318295" y="44792"/>
                  </a:lnTo>
                  <a:lnTo>
                    <a:pt x="318008" y="56006"/>
                  </a:lnTo>
                  <a:lnTo>
                    <a:pt x="318008" y="167005"/>
                  </a:lnTo>
                  <a:lnTo>
                    <a:pt x="336041" y="167005"/>
                  </a:lnTo>
                  <a:lnTo>
                    <a:pt x="336041" y="24256"/>
                  </a:lnTo>
                  <a:close/>
                </a:path>
                <a:path w="916939" h="170179">
                  <a:moveTo>
                    <a:pt x="336041" y="2666"/>
                  </a:moveTo>
                  <a:lnTo>
                    <a:pt x="313816" y="2666"/>
                  </a:lnTo>
                  <a:lnTo>
                    <a:pt x="261238" y="117856"/>
                  </a:lnTo>
                  <a:lnTo>
                    <a:pt x="257048" y="128143"/>
                  </a:lnTo>
                  <a:lnTo>
                    <a:pt x="254253" y="134746"/>
                  </a:lnTo>
                  <a:lnTo>
                    <a:pt x="253237" y="137794"/>
                  </a:lnTo>
                  <a:lnTo>
                    <a:pt x="270208" y="137794"/>
                  </a:lnTo>
                  <a:lnTo>
                    <a:pt x="314325" y="39877"/>
                  </a:lnTo>
                  <a:lnTo>
                    <a:pt x="315722" y="36830"/>
                  </a:lnTo>
                  <a:lnTo>
                    <a:pt x="317376" y="31608"/>
                  </a:lnTo>
                  <a:lnTo>
                    <a:pt x="319150" y="24256"/>
                  </a:lnTo>
                  <a:lnTo>
                    <a:pt x="336041" y="24256"/>
                  </a:lnTo>
                  <a:lnTo>
                    <a:pt x="336041" y="2666"/>
                  </a:lnTo>
                  <a:close/>
                </a:path>
              </a:pathLst>
            </a:custGeom>
            <a:solidFill>
              <a:srgbClr val="FFFFFF"/>
            </a:solidFill>
          </p:spPr>
          <p:txBody>
            <a:bodyPr wrap="square" lIns="0" tIns="0" rIns="0" bIns="0" rtlCol="0"/>
            <a:lstStyle/>
            <a:p>
              <a:endParaRPr/>
            </a:p>
          </p:txBody>
        </p:sp>
        <p:sp>
          <p:nvSpPr>
            <p:cNvPr id="47" name="object 35"/>
            <p:cNvSpPr/>
            <p:nvPr/>
          </p:nvSpPr>
          <p:spPr>
            <a:xfrm>
              <a:off x="4191635" y="5424417"/>
              <a:ext cx="58419" cy="81915"/>
            </a:xfrm>
            <a:custGeom>
              <a:avLst/>
              <a:gdLst/>
              <a:ahLst/>
              <a:cxnLst/>
              <a:rect l="l" t="t" r="r" b="b"/>
              <a:pathLst>
                <a:path w="58420" h="81914">
                  <a:moveTo>
                    <a:pt x="28702" y="0"/>
                  </a:moveTo>
                  <a:lnTo>
                    <a:pt x="27812" y="5080"/>
                  </a:lnTo>
                  <a:lnTo>
                    <a:pt x="26924" y="8763"/>
                  </a:lnTo>
                  <a:lnTo>
                    <a:pt x="26035" y="10795"/>
                  </a:lnTo>
                  <a:lnTo>
                    <a:pt x="0" y="81788"/>
                  </a:lnTo>
                  <a:lnTo>
                    <a:pt x="57912" y="81788"/>
                  </a:lnTo>
                  <a:lnTo>
                    <a:pt x="31750" y="10795"/>
                  </a:lnTo>
                  <a:lnTo>
                    <a:pt x="30734" y="8255"/>
                  </a:lnTo>
                  <a:lnTo>
                    <a:pt x="29845" y="4572"/>
                  </a:lnTo>
                  <a:lnTo>
                    <a:pt x="29210" y="0"/>
                  </a:lnTo>
                  <a:lnTo>
                    <a:pt x="28702" y="0"/>
                  </a:lnTo>
                  <a:close/>
                </a:path>
              </a:pathLst>
            </a:custGeom>
            <a:ln w="18288">
              <a:solidFill>
                <a:srgbClr val="FFFFFF"/>
              </a:solidFill>
            </a:ln>
          </p:spPr>
          <p:txBody>
            <a:bodyPr wrap="square" lIns="0" tIns="0" rIns="0" bIns="0" rtlCol="0"/>
            <a:lstStyle/>
            <a:p>
              <a:endParaRPr/>
            </a:p>
          </p:txBody>
        </p:sp>
        <p:sp>
          <p:nvSpPr>
            <p:cNvPr id="48" name="object 36"/>
            <p:cNvSpPr/>
            <p:nvPr/>
          </p:nvSpPr>
          <p:spPr>
            <a:xfrm>
              <a:off x="4952111" y="5421750"/>
              <a:ext cx="94615" cy="131445"/>
            </a:xfrm>
            <a:custGeom>
              <a:avLst/>
              <a:gdLst/>
              <a:ahLst/>
              <a:cxnLst/>
              <a:rect l="l" t="t" r="r" b="b"/>
              <a:pathLst>
                <a:path w="94614" h="131445">
                  <a:moveTo>
                    <a:pt x="0" y="0"/>
                  </a:moveTo>
                  <a:lnTo>
                    <a:pt x="0" y="131191"/>
                  </a:lnTo>
                  <a:lnTo>
                    <a:pt x="25019" y="131191"/>
                  </a:lnTo>
                  <a:lnTo>
                    <a:pt x="64065" y="122380"/>
                  </a:lnTo>
                  <a:lnTo>
                    <a:pt x="92481" y="82571"/>
                  </a:lnTo>
                  <a:lnTo>
                    <a:pt x="94223" y="69261"/>
                  </a:lnTo>
                  <a:lnTo>
                    <a:pt x="93108" y="51842"/>
                  </a:lnTo>
                  <a:lnTo>
                    <a:pt x="75755" y="15191"/>
                  </a:lnTo>
                  <a:lnTo>
                    <a:pt x="37426" y="480"/>
                  </a:lnTo>
                  <a:lnTo>
                    <a:pt x="0" y="0"/>
                  </a:lnTo>
                  <a:close/>
                </a:path>
              </a:pathLst>
            </a:custGeom>
            <a:ln w="18288">
              <a:solidFill>
                <a:srgbClr val="FFFFFF"/>
              </a:solidFill>
            </a:ln>
          </p:spPr>
          <p:txBody>
            <a:bodyPr wrap="square" lIns="0" tIns="0" rIns="0" bIns="0" rtlCol="0"/>
            <a:lstStyle/>
            <a:p>
              <a:endParaRPr/>
            </a:p>
          </p:txBody>
        </p:sp>
        <p:sp>
          <p:nvSpPr>
            <p:cNvPr id="49" name="object 37"/>
            <p:cNvSpPr/>
            <p:nvPr/>
          </p:nvSpPr>
          <p:spPr>
            <a:xfrm>
              <a:off x="4537382" y="5418956"/>
              <a:ext cx="116205" cy="137160"/>
            </a:xfrm>
            <a:custGeom>
              <a:avLst/>
              <a:gdLst/>
              <a:ahLst/>
              <a:cxnLst/>
              <a:rect l="l" t="t" r="r" b="b"/>
              <a:pathLst>
                <a:path w="116204" h="137160">
                  <a:moveTo>
                    <a:pt x="58748" y="0"/>
                  </a:moveTo>
                  <a:lnTo>
                    <a:pt x="22325" y="12603"/>
                  </a:lnTo>
                  <a:lnTo>
                    <a:pt x="2091" y="47590"/>
                  </a:lnTo>
                  <a:lnTo>
                    <a:pt x="0" y="59293"/>
                  </a:lnTo>
                  <a:lnTo>
                    <a:pt x="469" y="76069"/>
                  </a:lnTo>
                  <a:lnTo>
                    <a:pt x="21378" y="122808"/>
                  </a:lnTo>
                  <a:lnTo>
                    <a:pt x="54924" y="136736"/>
                  </a:lnTo>
                  <a:lnTo>
                    <a:pt x="69891" y="135582"/>
                  </a:lnTo>
                  <a:lnTo>
                    <a:pt x="102787" y="114408"/>
                  </a:lnTo>
                  <a:lnTo>
                    <a:pt x="116107" y="79878"/>
                  </a:lnTo>
                  <a:lnTo>
                    <a:pt x="115769" y="62173"/>
                  </a:lnTo>
                  <a:lnTo>
                    <a:pt x="101571" y="18317"/>
                  </a:lnTo>
                  <a:lnTo>
                    <a:pt x="58748" y="0"/>
                  </a:lnTo>
                  <a:close/>
                </a:path>
              </a:pathLst>
            </a:custGeom>
            <a:ln w="18288">
              <a:solidFill>
                <a:srgbClr val="FFFFFF"/>
              </a:solidFill>
            </a:ln>
          </p:spPr>
          <p:txBody>
            <a:bodyPr wrap="square" lIns="0" tIns="0" rIns="0" bIns="0" rtlCol="0"/>
            <a:lstStyle/>
            <a:p>
              <a:endParaRPr/>
            </a:p>
          </p:txBody>
        </p:sp>
        <p:sp>
          <p:nvSpPr>
            <p:cNvPr id="50" name="object 38"/>
            <p:cNvSpPr/>
            <p:nvPr/>
          </p:nvSpPr>
          <p:spPr>
            <a:xfrm>
              <a:off x="4934204" y="5405113"/>
              <a:ext cx="131445" cy="164465"/>
            </a:xfrm>
            <a:custGeom>
              <a:avLst/>
              <a:gdLst/>
              <a:ahLst/>
              <a:cxnLst/>
              <a:rect l="l" t="t" r="r" b="b"/>
              <a:pathLst>
                <a:path w="131445" h="164464">
                  <a:moveTo>
                    <a:pt x="0" y="0"/>
                  </a:moveTo>
                  <a:lnTo>
                    <a:pt x="44576" y="0"/>
                  </a:lnTo>
                  <a:lnTo>
                    <a:pt x="62196" y="926"/>
                  </a:lnTo>
                  <a:lnTo>
                    <a:pt x="103064" y="14839"/>
                  </a:lnTo>
                  <a:lnTo>
                    <a:pt x="125911" y="45467"/>
                  </a:lnTo>
                  <a:lnTo>
                    <a:pt x="131105" y="75186"/>
                  </a:lnTo>
                  <a:lnTo>
                    <a:pt x="130344" y="90616"/>
                  </a:lnTo>
                  <a:lnTo>
                    <a:pt x="118394" y="127073"/>
                  </a:lnTo>
                  <a:lnTo>
                    <a:pt x="89045" y="152999"/>
                  </a:lnTo>
                  <a:lnTo>
                    <a:pt x="0" y="164338"/>
                  </a:lnTo>
                  <a:lnTo>
                    <a:pt x="0" y="0"/>
                  </a:lnTo>
                  <a:close/>
                </a:path>
              </a:pathLst>
            </a:custGeom>
            <a:ln w="18288">
              <a:solidFill>
                <a:srgbClr val="FFFFFF"/>
              </a:solidFill>
            </a:ln>
          </p:spPr>
          <p:txBody>
            <a:bodyPr wrap="square" lIns="0" tIns="0" rIns="0" bIns="0" rtlCol="0"/>
            <a:lstStyle/>
            <a:p>
              <a:endParaRPr/>
            </a:p>
          </p:txBody>
        </p:sp>
        <p:sp>
          <p:nvSpPr>
            <p:cNvPr id="51" name="object 39"/>
            <p:cNvSpPr/>
            <p:nvPr/>
          </p:nvSpPr>
          <p:spPr>
            <a:xfrm>
              <a:off x="4815333" y="5405113"/>
              <a:ext cx="86360" cy="164465"/>
            </a:xfrm>
            <a:custGeom>
              <a:avLst/>
              <a:gdLst/>
              <a:ahLst/>
              <a:cxnLst/>
              <a:rect l="l" t="t" r="r" b="b"/>
              <a:pathLst>
                <a:path w="86360" h="164464">
                  <a:moveTo>
                    <a:pt x="0" y="0"/>
                  </a:moveTo>
                  <a:lnTo>
                    <a:pt x="82550" y="0"/>
                  </a:lnTo>
                  <a:lnTo>
                    <a:pt x="82550" y="16637"/>
                  </a:lnTo>
                  <a:lnTo>
                    <a:pt x="17907" y="16637"/>
                  </a:lnTo>
                  <a:lnTo>
                    <a:pt x="17907" y="72390"/>
                  </a:lnTo>
                  <a:lnTo>
                    <a:pt x="77724" y="72390"/>
                  </a:lnTo>
                  <a:lnTo>
                    <a:pt x="77724" y="88900"/>
                  </a:lnTo>
                  <a:lnTo>
                    <a:pt x="17907" y="88900"/>
                  </a:lnTo>
                  <a:lnTo>
                    <a:pt x="17907" y="147828"/>
                  </a:lnTo>
                  <a:lnTo>
                    <a:pt x="86233" y="147828"/>
                  </a:lnTo>
                  <a:lnTo>
                    <a:pt x="86233" y="164338"/>
                  </a:lnTo>
                  <a:lnTo>
                    <a:pt x="0" y="164338"/>
                  </a:lnTo>
                  <a:lnTo>
                    <a:pt x="0" y="0"/>
                  </a:lnTo>
                  <a:close/>
                </a:path>
              </a:pathLst>
            </a:custGeom>
            <a:ln w="18288">
              <a:solidFill>
                <a:srgbClr val="FFFFFF"/>
              </a:solidFill>
            </a:ln>
          </p:spPr>
          <p:txBody>
            <a:bodyPr wrap="square" lIns="0" tIns="0" rIns="0" bIns="0" rtlCol="0"/>
            <a:lstStyle/>
            <a:p>
              <a:endParaRPr/>
            </a:p>
          </p:txBody>
        </p:sp>
        <p:sp>
          <p:nvSpPr>
            <p:cNvPr id="52" name="object 40"/>
            <p:cNvSpPr/>
            <p:nvPr/>
          </p:nvSpPr>
          <p:spPr>
            <a:xfrm>
              <a:off x="4705604" y="5405113"/>
              <a:ext cx="84455" cy="164465"/>
            </a:xfrm>
            <a:custGeom>
              <a:avLst/>
              <a:gdLst/>
              <a:ahLst/>
              <a:cxnLst/>
              <a:rect l="l" t="t" r="r" b="b"/>
              <a:pathLst>
                <a:path w="84454" h="164464">
                  <a:moveTo>
                    <a:pt x="0" y="0"/>
                  </a:moveTo>
                  <a:lnTo>
                    <a:pt x="17906" y="0"/>
                  </a:lnTo>
                  <a:lnTo>
                    <a:pt x="17906" y="147828"/>
                  </a:lnTo>
                  <a:lnTo>
                    <a:pt x="84327" y="147828"/>
                  </a:lnTo>
                  <a:lnTo>
                    <a:pt x="84327" y="164338"/>
                  </a:lnTo>
                  <a:lnTo>
                    <a:pt x="0" y="164338"/>
                  </a:lnTo>
                  <a:lnTo>
                    <a:pt x="0" y="0"/>
                  </a:lnTo>
                  <a:close/>
                </a:path>
              </a:pathLst>
            </a:custGeom>
            <a:ln w="18288">
              <a:solidFill>
                <a:srgbClr val="FFFFFF"/>
              </a:solidFill>
            </a:ln>
          </p:spPr>
          <p:txBody>
            <a:bodyPr wrap="square" lIns="0" tIns="0" rIns="0" bIns="0" rtlCol="0"/>
            <a:lstStyle/>
            <a:p>
              <a:endParaRPr/>
            </a:p>
          </p:txBody>
        </p:sp>
        <p:sp>
          <p:nvSpPr>
            <p:cNvPr id="53" name="object 41"/>
            <p:cNvSpPr/>
            <p:nvPr/>
          </p:nvSpPr>
          <p:spPr>
            <a:xfrm>
              <a:off x="4318509" y="5405113"/>
              <a:ext cx="166370" cy="164465"/>
            </a:xfrm>
            <a:custGeom>
              <a:avLst/>
              <a:gdLst/>
              <a:ahLst/>
              <a:cxnLst/>
              <a:rect l="l" t="t" r="r" b="b"/>
              <a:pathLst>
                <a:path w="166370" h="164464">
                  <a:moveTo>
                    <a:pt x="0" y="0"/>
                  </a:moveTo>
                  <a:lnTo>
                    <a:pt x="23495" y="0"/>
                  </a:lnTo>
                  <a:lnTo>
                    <a:pt x="74930" y="115697"/>
                  </a:lnTo>
                  <a:lnTo>
                    <a:pt x="79121" y="125095"/>
                  </a:lnTo>
                  <a:lnTo>
                    <a:pt x="81661" y="131572"/>
                  </a:lnTo>
                  <a:lnTo>
                    <a:pt x="82550" y="135128"/>
                  </a:lnTo>
                  <a:lnTo>
                    <a:pt x="83312" y="135128"/>
                  </a:lnTo>
                  <a:lnTo>
                    <a:pt x="84327" y="132080"/>
                  </a:lnTo>
                  <a:lnTo>
                    <a:pt x="87122" y="125476"/>
                  </a:lnTo>
                  <a:lnTo>
                    <a:pt x="91312" y="115189"/>
                  </a:lnTo>
                  <a:lnTo>
                    <a:pt x="143890" y="0"/>
                  </a:lnTo>
                  <a:lnTo>
                    <a:pt x="166115" y="0"/>
                  </a:lnTo>
                  <a:lnTo>
                    <a:pt x="166115" y="164338"/>
                  </a:lnTo>
                  <a:lnTo>
                    <a:pt x="148082" y="164338"/>
                  </a:lnTo>
                  <a:lnTo>
                    <a:pt x="148082" y="53340"/>
                  </a:lnTo>
                  <a:lnTo>
                    <a:pt x="148369" y="42125"/>
                  </a:lnTo>
                  <a:lnTo>
                    <a:pt x="149168" y="28941"/>
                  </a:lnTo>
                  <a:lnTo>
                    <a:pt x="149225" y="21590"/>
                  </a:lnTo>
                  <a:lnTo>
                    <a:pt x="147447" y="28956"/>
                  </a:lnTo>
                  <a:lnTo>
                    <a:pt x="145796" y="34163"/>
                  </a:lnTo>
                  <a:lnTo>
                    <a:pt x="144399" y="37211"/>
                  </a:lnTo>
                  <a:lnTo>
                    <a:pt x="87122" y="164338"/>
                  </a:lnTo>
                  <a:lnTo>
                    <a:pt x="78994" y="164338"/>
                  </a:lnTo>
                  <a:lnTo>
                    <a:pt x="21844" y="38100"/>
                  </a:lnTo>
                  <a:lnTo>
                    <a:pt x="20447" y="34798"/>
                  </a:lnTo>
                  <a:lnTo>
                    <a:pt x="18796" y="29337"/>
                  </a:lnTo>
                  <a:lnTo>
                    <a:pt x="17145" y="21590"/>
                  </a:lnTo>
                  <a:lnTo>
                    <a:pt x="16637" y="21590"/>
                  </a:lnTo>
                  <a:lnTo>
                    <a:pt x="17229" y="29744"/>
                  </a:lnTo>
                  <a:lnTo>
                    <a:pt x="17497" y="44064"/>
                  </a:lnTo>
                  <a:lnTo>
                    <a:pt x="17525" y="164338"/>
                  </a:lnTo>
                  <a:lnTo>
                    <a:pt x="0" y="164338"/>
                  </a:lnTo>
                  <a:lnTo>
                    <a:pt x="0" y="0"/>
                  </a:lnTo>
                  <a:close/>
                </a:path>
              </a:pathLst>
            </a:custGeom>
            <a:ln w="18288">
              <a:solidFill>
                <a:srgbClr val="FFFFFF"/>
              </a:solidFill>
            </a:ln>
          </p:spPr>
          <p:txBody>
            <a:bodyPr wrap="square" lIns="0" tIns="0" rIns="0" bIns="0" rtlCol="0"/>
            <a:lstStyle/>
            <a:p>
              <a:endParaRPr/>
            </a:p>
          </p:txBody>
        </p:sp>
        <p:sp>
          <p:nvSpPr>
            <p:cNvPr id="54" name="object 42"/>
            <p:cNvSpPr/>
            <p:nvPr/>
          </p:nvSpPr>
          <p:spPr>
            <a:xfrm>
              <a:off x="4148583" y="5405113"/>
              <a:ext cx="145415" cy="164465"/>
            </a:xfrm>
            <a:custGeom>
              <a:avLst/>
              <a:gdLst/>
              <a:ahLst/>
              <a:cxnLst/>
              <a:rect l="l" t="t" r="r" b="b"/>
              <a:pathLst>
                <a:path w="145414" h="164464">
                  <a:moveTo>
                    <a:pt x="63119" y="0"/>
                  </a:moveTo>
                  <a:lnTo>
                    <a:pt x="81407" y="0"/>
                  </a:lnTo>
                  <a:lnTo>
                    <a:pt x="144907" y="164338"/>
                  </a:lnTo>
                  <a:lnTo>
                    <a:pt x="124968" y="164338"/>
                  </a:lnTo>
                  <a:lnTo>
                    <a:pt x="107061" y="117602"/>
                  </a:lnTo>
                  <a:lnTo>
                    <a:pt x="36702" y="117602"/>
                  </a:lnTo>
                  <a:lnTo>
                    <a:pt x="20065" y="164338"/>
                  </a:lnTo>
                  <a:lnTo>
                    <a:pt x="0" y="164338"/>
                  </a:lnTo>
                  <a:lnTo>
                    <a:pt x="63119" y="0"/>
                  </a:lnTo>
                  <a:close/>
                </a:path>
              </a:pathLst>
            </a:custGeom>
            <a:ln w="18287">
              <a:solidFill>
                <a:srgbClr val="FFFFFF"/>
              </a:solidFill>
            </a:ln>
          </p:spPr>
          <p:txBody>
            <a:bodyPr wrap="square" lIns="0" tIns="0" rIns="0" bIns="0" rtlCol="0"/>
            <a:lstStyle/>
            <a:p>
              <a:endParaRPr/>
            </a:p>
          </p:txBody>
        </p:sp>
        <p:sp>
          <p:nvSpPr>
            <p:cNvPr id="55" name="object 43"/>
            <p:cNvSpPr/>
            <p:nvPr/>
          </p:nvSpPr>
          <p:spPr>
            <a:xfrm>
              <a:off x="4518054" y="5402445"/>
              <a:ext cx="154940" cy="170180"/>
            </a:xfrm>
            <a:custGeom>
              <a:avLst/>
              <a:gdLst/>
              <a:ahLst/>
              <a:cxnLst/>
              <a:rect l="l" t="t" r="r" b="b"/>
              <a:pathLst>
                <a:path w="154939" h="170179">
                  <a:moveTo>
                    <a:pt x="79346" y="0"/>
                  </a:moveTo>
                  <a:lnTo>
                    <a:pt x="117532" y="9448"/>
                  </a:lnTo>
                  <a:lnTo>
                    <a:pt x="144604" y="39526"/>
                  </a:lnTo>
                  <a:lnTo>
                    <a:pt x="154657" y="74901"/>
                  </a:lnTo>
                  <a:lnTo>
                    <a:pt x="154151" y="91299"/>
                  </a:lnTo>
                  <a:lnTo>
                    <a:pt x="145029" y="129130"/>
                  </a:lnTo>
                  <a:lnTo>
                    <a:pt x="118089" y="158217"/>
                  </a:lnTo>
                  <a:lnTo>
                    <a:pt x="83321" y="169583"/>
                  </a:lnTo>
                  <a:lnTo>
                    <a:pt x="67521" y="168838"/>
                  </a:lnTo>
                  <a:lnTo>
                    <a:pt x="23013" y="148632"/>
                  </a:lnTo>
                  <a:lnTo>
                    <a:pt x="3861" y="115512"/>
                  </a:lnTo>
                  <a:lnTo>
                    <a:pt x="0" y="89538"/>
                  </a:lnTo>
                  <a:lnTo>
                    <a:pt x="703" y="74335"/>
                  </a:lnTo>
                  <a:lnTo>
                    <a:pt x="11439" y="37420"/>
                  </a:lnTo>
                  <a:lnTo>
                    <a:pt x="38675" y="10156"/>
                  </a:lnTo>
                  <a:lnTo>
                    <a:pt x="79346" y="0"/>
                  </a:lnTo>
                  <a:close/>
                </a:path>
              </a:pathLst>
            </a:custGeom>
            <a:ln w="18288">
              <a:solidFill>
                <a:srgbClr val="FFFFFF"/>
              </a:solidFill>
            </a:ln>
          </p:spPr>
          <p:txBody>
            <a:bodyPr wrap="square" lIns="0" tIns="0" rIns="0" bIns="0" rtlCol="0"/>
            <a:lstStyle/>
            <a:p>
              <a:endParaRPr/>
            </a:p>
          </p:txBody>
        </p:sp>
        <p:sp>
          <p:nvSpPr>
            <p:cNvPr id="56" name="object 44"/>
            <p:cNvSpPr/>
            <p:nvPr/>
          </p:nvSpPr>
          <p:spPr>
            <a:xfrm>
              <a:off x="4933189" y="5270238"/>
              <a:ext cx="388620" cy="513588"/>
            </a:xfrm>
            <a:prstGeom prst="rect">
              <a:avLst/>
            </a:prstGeom>
            <a:blipFill>
              <a:blip r:embed="rId19" cstate="print"/>
              <a:stretch>
                <a:fillRect/>
              </a:stretch>
            </a:blipFill>
          </p:spPr>
          <p:txBody>
            <a:bodyPr wrap="square" lIns="0" tIns="0" rIns="0" bIns="0" rtlCol="0"/>
            <a:lstStyle/>
            <a:p>
              <a:endParaRPr/>
            </a:p>
          </p:txBody>
        </p:sp>
        <p:sp>
          <p:nvSpPr>
            <p:cNvPr id="57" name="object 45"/>
            <p:cNvSpPr/>
            <p:nvPr/>
          </p:nvSpPr>
          <p:spPr>
            <a:xfrm>
              <a:off x="2970277" y="5587231"/>
              <a:ext cx="536448" cy="513587"/>
            </a:xfrm>
            <a:prstGeom prst="rect">
              <a:avLst/>
            </a:prstGeom>
            <a:blipFill>
              <a:blip r:embed="rId15" cstate="print"/>
              <a:stretch>
                <a:fillRect/>
              </a:stretch>
            </a:blipFill>
          </p:spPr>
          <p:txBody>
            <a:bodyPr wrap="square" lIns="0" tIns="0" rIns="0" bIns="0" rtlCol="0"/>
            <a:lstStyle/>
            <a:p>
              <a:endParaRPr/>
            </a:p>
          </p:txBody>
        </p:sp>
        <p:sp>
          <p:nvSpPr>
            <p:cNvPr id="58" name="object 46"/>
            <p:cNvSpPr/>
            <p:nvPr/>
          </p:nvSpPr>
          <p:spPr>
            <a:xfrm>
              <a:off x="3160141" y="5727185"/>
              <a:ext cx="139065" cy="179070"/>
            </a:xfrm>
            <a:custGeom>
              <a:avLst/>
              <a:gdLst/>
              <a:ahLst/>
              <a:cxnLst/>
              <a:rect l="l" t="t" r="r" b="b"/>
              <a:pathLst>
                <a:path w="139064" h="179070">
                  <a:moveTo>
                    <a:pt x="0" y="0"/>
                  </a:moveTo>
                  <a:lnTo>
                    <a:pt x="0" y="178562"/>
                  </a:lnTo>
                  <a:lnTo>
                    <a:pt x="139064" y="89534"/>
                  </a:lnTo>
                  <a:lnTo>
                    <a:pt x="0" y="0"/>
                  </a:lnTo>
                  <a:close/>
                </a:path>
              </a:pathLst>
            </a:custGeom>
            <a:solidFill>
              <a:srgbClr val="FFFFFF"/>
            </a:solidFill>
          </p:spPr>
          <p:txBody>
            <a:bodyPr wrap="square" lIns="0" tIns="0" rIns="0" bIns="0" rtlCol="0"/>
            <a:lstStyle/>
            <a:p>
              <a:endParaRPr/>
            </a:p>
          </p:txBody>
        </p:sp>
        <p:sp>
          <p:nvSpPr>
            <p:cNvPr id="59" name="object 47"/>
            <p:cNvSpPr/>
            <p:nvPr/>
          </p:nvSpPr>
          <p:spPr>
            <a:xfrm>
              <a:off x="3160141" y="5727185"/>
              <a:ext cx="139065" cy="179070"/>
            </a:xfrm>
            <a:custGeom>
              <a:avLst/>
              <a:gdLst/>
              <a:ahLst/>
              <a:cxnLst/>
              <a:rect l="l" t="t" r="r" b="b"/>
              <a:pathLst>
                <a:path w="139064" h="179070">
                  <a:moveTo>
                    <a:pt x="0" y="0"/>
                  </a:moveTo>
                  <a:lnTo>
                    <a:pt x="139064" y="89534"/>
                  </a:lnTo>
                  <a:lnTo>
                    <a:pt x="0" y="178562"/>
                  </a:lnTo>
                  <a:lnTo>
                    <a:pt x="0" y="0"/>
                  </a:lnTo>
                  <a:close/>
                </a:path>
              </a:pathLst>
            </a:custGeom>
            <a:ln w="18288">
              <a:solidFill>
                <a:srgbClr val="FFFFFF"/>
              </a:solidFill>
            </a:ln>
          </p:spPr>
          <p:txBody>
            <a:bodyPr wrap="square" lIns="0" tIns="0" rIns="0" bIns="0" rtlCol="0"/>
            <a:lstStyle/>
            <a:p>
              <a:endParaRPr/>
            </a:p>
          </p:txBody>
        </p:sp>
        <p:sp>
          <p:nvSpPr>
            <p:cNvPr id="60" name="object 48"/>
            <p:cNvSpPr/>
            <p:nvPr/>
          </p:nvSpPr>
          <p:spPr>
            <a:xfrm>
              <a:off x="3198877" y="5587231"/>
              <a:ext cx="384048" cy="513587"/>
            </a:xfrm>
            <a:prstGeom prst="rect">
              <a:avLst/>
            </a:prstGeom>
            <a:blipFill>
              <a:blip r:embed="rId16" cstate="print"/>
              <a:stretch>
                <a:fillRect/>
              </a:stretch>
            </a:blipFill>
          </p:spPr>
          <p:txBody>
            <a:bodyPr wrap="square" lIns="0" tIns="0" rIns="0" bIns="0" rtlCol="0"/>
            <a:lstStyle/>
            <a:p>
              <a:endParaRPr/>
            </a:p>
          </p:txBody>
        </p:sp>
        <p:sp>
          <p:nvSpPr>
            <p:cNvPr id="61" name="object 49"/>
            <p:cNvSpPr/>
            <p:nvPr/>
          </p:nvSpPr>
          <p:spPr>
            <a:xfrm>
              <a:off x="3275077" y="5599423"/>
              <a:ext cx="1502664" cy="513588"/>
            </a:xfrm>
            <a:prstGeom prst="rect">
              <a:avLst/>
            </a:prstGeom>
            <a:blipFill>
              <a:blip r:embed="rId20" cstate="print"/>
              <a:stretch>
                <a:fillRect/>
              </a:stretch>
            </a:blipFill>
          </p:spPr>
          <p:txBody>
            <a:bodyPr wrap="square" lIns="0" tIns="0" rIns="0" bIns="0" rtlCol="0"/>
            <a:lstStyle/>
            <a:p>
              <a:endParaRPr/>
            </a:p>
          </p:txBody>
        </p:sp>
        <p:sp>
          <p:nvSpPr>
            <p:cNvPr id="62" name="object 50"/>
            <p:cNvSpPr/>
            <p:nvPr/>
          </p:nvSpPr>
          <p:spPr>
            <a:xfrm>
              <a:off x="3431540" y="5715881"/>
              <a:ext cx="1172464" cy="246063"/>
            </a:xfrm>
            <a:prstGeom prst="rect">
              <a:avLst/>
            </a:prstGeom>
            <a:blipFill>
              <a:blip r:embed="rId21" cstate="print"/>
              <a:stretch>
                <a:fillRect/>
              </a:stretch>
            </a:blipFill>
          </p:spPr>
          <p:txBody>
            <a:bodyPr wrap="square" lIns="0" tIns="0" rIns="0" bIns="0" rtlCol="0"/>
            <a:lstStyle/>
            <a:p>
              <a:endParaRPr/>
            </a:p>
          </p:txBody>
        </p:sp>
        <p:sp>
          <p:nvSpPr>
            <p:cNvPr id="63" name="object 51"/>
            <p:cNvSpPr/>
            <p:nvPr/>
          </p:nvSpPr>
          <p:spPr>
            <a:xfrm>
              <a:off x="4469892" y="5599423"/>
              <a:ext cx="391667" cy="513588"/>
            </a:xfrm>
            <a:prstGeom prst="rect">
              <a:avLst/>
            </a:prstGeom>
            <a:blipFill>
              <a:blip r:embed="rId22" cstate="print"/>
              <a:stretch>
                <a:fillRect/>
              </a:stretch>
            </a:blipFill>
          </p:spPr>
          <p:txBody>
            <a:bodyPr wrap="square" lIns="0" tIns="0" rIns="0" bIns="0" rtlCol="0"/>
            <a:lstStyle/>
            <a:p>
              <a:endParaRPr/>
            </a:p>
          </p:txBody>
        </p:sp>
        <p:sp>
          <p:nvSpPr>
            <p:cNvPr id="64" name="object 52"/>
            <p:cNvSpPr/>
            <p:nvPr/>
          </p:nvSpPr>
          <p:spPr>
            <a:xfrm>
              <a:off x="4553713" y="5599423"/>
              <a:ext cx="1239012" cy="513588"/>
            </a:xfrm>
            <a:prstGeom prst="rect">
              <a:avLst/>
            </a:prstGeom>
            <a:blipFill>
              <a:blip r:embed="rId18" cstate="print"/>
              <a:stretch>
                <a:fillRect/>
              </a:stretch>
            </a:blipFill>
          </p:spPr>
          <p:txBody>
            <a:bodyPr wrap="square" lIns="0" tIns="0" rIns="0" bIns="0" rtlCol="0"/>
            <a:lstStyle/>
            <a:p>
              <a:endParaRPr/>
            </a:p>
          </p:txBody>
        </p:sp>
        <p:sp>
          <p:nvSpPr>
            <p:cNvPr id="65" name="object 53"/>
            <p:cNvSpPr/>
            <p:nvPr/>
          </p:nvSpPr>
          <p:spPr>
            <a:xfrm>
              <a:off x="4700271" y="5731630"/>
              <a:ext cx="916940" cy="170180"/>
            </a:xfrm>
            <a:custGeom>
              <a:avLst/>
              <a:gdLst/>
              <a:ahLst/>
              <a:cxnLst/>
              <a:rect l="l" t="t" r="r" b="b"/>
              <a:pathLst>
                <a:path w="916939" h="170179">
                  <a:moveTo>
                    <a:pt x="81407" y="2666"/>
                  </a:moveTo>
                  <a:lnTo>
                    <a:pt x="63119" y="2666"/>
                  </a:lnTo>
                  <a:lnTo>
                    <a:pt x="0" y="167004"/>
                  </a:lnTo>
                  <a:lnTo>
                    <a:pt x="20065" y="167004"/>
                  </a:lnTo>
                  <a:lnTo>
                    <a:pt x="36702" y="120268"/>
                  </a:lnTo>
                  <a:lnTo>
                    <a:pt x="126848" y="120268"/>
                  </a:lnTo>
                  <a:lnTo>
                    <a:pt x="120468" y="103758"/>
                  </a:lnTo>
                  <a:lnTo>
                    <a:pt x="43052" y="103758"/>
                  </a:lnTo>
                  <a:lnTo>
                    <a:pt x="69087" y="32765"/>
                  </a:lnTo>
                  <a:lnTo>
                    <a:pt x="69976" y="30733"/>
                  </a:lnTo>
                  <a:lnTo>
                    <a:pt x="70865" y="27050"/>
                  </a:lnTo>
                  <a:lnTo>
                    <a:pt x="71755" y="21970"/>
                  </a:lnTo>
                  <a:lnTo>
                    <a:pt x="88866" y="21970"/>
                  </a:lnTo>
                  <a:lnTo>
                    <a:pt x="81407" y="2666"/>
                  </a:lnTo>
                  <a:close/>
                </a:path>
                <a:path w="916939" h="170179">
                  <a:moveTo>
                    <a:pt x="126848" y="120268"/>
                  </a:moveTo>
                  <a:lnTo>
                    <a:pt x="107061" y="120268"/>
                  </a:lnTo>
                  <a:lnTo>
                    <a:pt x="124968" y="167004"/>
                  </a:lnTo>
                  <a:lnTo>
                    <a:pt x="144907" y="167004"/>
                  </a:lnTo>
                  <a:lnTo>
                    <a:pt x="126848" y="120268"/>
                  </a:lnTo>
                  <a:close/>
                </a:path>
                <a:path w="916939" h="170179">
                  <a:moveTo>
                    <a:pt x="88866" y="21970"/>
                  </a:moveTo>
                  <a:lnTo>
                    <a:pt x="72262" y="21970"/>
                  </a:lnTo>
                  <a:lnTo>
                    <a:pt x="72898" y="26542"/>
                  </a:lnTo>
                  <a:lnTo>
                    <a:pt x="73787" y="30225"/>
                  </a:lnTo>
                  <a:lnTo>
                    <a:pt x="74802" y="32765"/>
                  </a:lnTo>
                  <a:lnTo>
                    <a:pt x="100964" y="103758"/>
                  </a:lnTo>
                  <a:lnTo>
                    <a:pt x="120468" y="103758"/>
                  </a:lnTo>
                  <a:lnTo>
                    <a:pt x="88866" y="21970"/>
                  </a:lnTo>
                  <a:close/>
                </a:path>
                <a:path w="916939" h="170179">
                  <a:moveTo>
                    <a:pt x="830199" y="2666"/>
                  </a:moveTo>
                  <a:lnTo>
                    <a:pt x="785622" y="2666"/>
                  </a:lnTo>
                  <a:lnTo>
                    <a:pt x="785622" y="167004"/>
                  </a:lnTo>
                  <a:lnTo>
                    <a:pt x="839042" y="166517"/>
                  </a:lnTo>
                  <a:lnTo>
                    <a:pt x="882635" y="150494"/>
                  </a:lnTo>
                  <a:lnTo>
                    <a:pt x="803528" y="150494"/>
                  </a:lnTo>
                  <a:lnTo>
                    <a:pt x="803528" y="19303"/>
                  </a:lnTo>
                  <a:lnTo>
                    <a:pt x="890758" y="19303"/>
                  </a:lnTo>
                  <a:lnTo>
                    <a:pt x="888686" y="17506"/>
                  </a:lnTo>
                  <a:lnTo>
                    <a:pt x="877063" y="11012"/>
                  </a:lnTo>
                  <a:lnTo>
                    <a:pt x="863440" y="6375"/>
                  </a:lnTo>
                  <a:lnTo>
                    <a:pt x="847818" y="3593"/>
                  </a:lnTo>
                  <a:lnTo>
                    <a:pt x="830199" y="2666"/>
                  </a:lnTo>
                  <a:close/>
                </a:path>
                <a:path w="916939" h="170179">
                  <a:moveTo>
                    <a:pt x="890758" y="19303"/>
                  </a:moveTo>
                  <a:lnTo>
                    <a:pt x="803528" y="19303"/>
                  </a:lnTo>
                  <a:lnTo>
                    <a:pt x="840955" y="19784"/>
                  </a:lnTo>
                  <a:lnTo>
                    <a:pt x="856059" y="22367"/>
                  </a:lnTo>
                  <a:lnTo>
                    <a:pt x="887401" y="44181"/>
                  </a:lnTo>
                  <a:lnTo>
                    <a:pt x="897752" y="88565"/>
                  </a:lnTo>
                  <a:lnTo>
                    <a:pt x="896010" y="101875"/>
                  </a:lnTo>
                  <a:lnTo>
                    <a:pt x="867594" y="141684"/>
                  </a:lnTo>
                  <a:lnTo>
                    <a:pt x="828548" y="150494"/>
                  </a:lnTo>
                  <a:lnTo>
                    <a:pt x="882635" y="150494"/>
                  </a:lnTo>
                  <a:lnTo>
                    <a:pt x="909607" y="119058"/>
                  </a:lnTo>
                  <a:lnTo>
                    <a:pt x="916727" y="77853"/>
                  </a:lnTo>
                  <a:lnTo>
                    <a:pt x="915135" y="62063"/>
                  </a:lnTo>
                  <a:lnTo>
                    <a:pt x="911533" y="48134"/>
                  </a:lnTo>
                  <a:lnTo>
                    <a:pt x="905923" y="36066"/>
                  </a:lnTo>
                  <a:lnTo>
                    <a:pt x="898307" y="25857"/>
                  </a:lnTo>
                  <a:lnTo>
                    <a:pt x="890758" y="19303"/>
                  </a:lnTo>
                  <a:close/>
                </a:path>
                <a:path w="916939" h="170179">
                  <a:moveTo>
                    <a:pt x="448818" y="0"/>
                  </a:moveTo>
                  <a:lnTo>
                    <a:pt x="408146" y="10156"/>
                  </a:lnTo>
                  <a:lnTo>
                    <a:pt x="380911" y="37420"/>
                  </a:lnTo>
                  <a:lnTo>
                    <a:pt x="370175" y="74335"/>
                  </a:lnTo>
                  <a:lnTo>
                    <a:pt x="369471" y="89538"/>
                  </a:lnTo>
                  <a:lnTo>
                    <a:pt x="370570" y="102970"/>
                  </a:lnTo>
                  <a:lnTo>
                    <a:pt x="392485" y="148632"/>
                  </a:lnTo>
                  <a:lnTo>
                    <a:pt x="436992" y="168838"/>
                  </a:lnTo>
                  <a:lnTo>
                    <a:pt x="452792" y="169583"/>
                  </a:lnTo>
                  <a:lnTo>
                    <a:pt x="465011" y="167839"/>
                  </a:lnTo>
                  <a:lnTo>
                    <a:pt x="476533" y="164135"/>
                  </a:lnTo>
                  <a:lnTo>
                    <a:pt x="487560" y="158217"/>
                  </a:lnTo>
                  <a:lnTo>
                    <a:pt x="493925" y="153246"/>
                  </a:lnTo>
                  <a:lnTo>
                    <a:pt x="443723" y="153246"/>
                  </a:lnTo>
                  <a:lnTo>
                    <a:pt x="431924" y="151589"/>
                  </a:lnTo>
                  <a:lnTo>
                    <a:pt x="399452" y="127631"/>
                  </a:lnTo>
                  <a:lnTo>
                    <a:pt x="388799" y="75803"/>
                  </a:lnTo>
                  <a:lnTo>
                    <a:pt x="390891" y="64100"/>
                  </a:lnTo>
                  <a:lnTo>
                    <a:pt x="411124" y="29113"/>
                  </a:lnTo>
                  <a:lnTo>
                    <a:pt x="447548" y="16509"/>
                  </a:lnTo>
                  <a:lnTo>
                    <a:pt x="496861" y="16509"/>
                  </a:lnTo>
                  <a:lnTo>
                    <a:pt x="487003" y="9448"/>
                  </a:lnTo>
                  <a:lnTo>
                    <a:pt x="475505" y="4194"/>
                  </a:lnTo>
                  <a:lnTo>
                    <a:pt x="462781" y="1047"/>
                  </a:lnTo>
                  <a:lnTo>
                    <a:pt x="448818" y="0"/>
                  </a:lnTo>
                  <a:close/>
                </a:path>
                <a:path w="916939" h="170179">
                  <a:moveTo>
                    <a:pt x="496861" y="16509"/>
                  </a:moveTo>
                  <a:lnTo>
                    <a:pt x="447548" y="16509"/>
                  </a:lnTo>
                  <a:lnTo>
                    <a:pt x="457196" y="17115"/>
                  </a:lnTo>
                  <a:lnTo>
                    <a:pt x="470123" y="20293"/>
                  </a:lnTo>
                  <a:lnTo>
                    <a:pt x="499974" y="52408"/>
                  </a:lnTo>
                  <a:lnTo>
                    <a:pt x="504907" y="96388"/>
                  </a:lnTo>
                  <a:lnTo>
                    <a:pt x="502689" y="108195"/>
                  </a:lnTo>
                  <a:lnTo>
                    <a:pt x="481878" y="142635"/>
                  </a:lnTo>
                  <a:lnTo>
                    <a:pt x="443723" y="153246"/>
                  </a:lnTo>
                  <a:lnTo>
                    <a:pt x="493925" y="153246"/>
                  </a:lnTo>
                  <a:lnTo>
                    <a:pt x="518805" y="118179"/>
                  </a:lnTo>
                  <a:lnTo>
                    <a:pt x="524012" y="78683"/>
                  </a:lnTo>
                  <a:lnTo>
                    <a:pt x="524054" y="74335"/>
                  </a:lnTo>
                  <a:lnTo>
                    <a:pt x="522516" y="62660"/>
                  </a:lnTo>
                  <a:lnTo>
                    <a:pt x="519235" y="50937"/>
                  </a:lnTo>
                  <a:lnTo>
                    <a:pt x="514076" y="39526"/>
                  </a:lnTo>
                  <a:lnTo>
                    <a:pt x="506831" y="28221"/>
                  </a:lnTo>
                  <a:lnTo>
                    <a:pt x="497291" y="16817"/>
                  </a:lnTo>
                  <a:lnTo>
                    <a:pt x="496861" y="16509"/>
                  </a:lnTo>
                  <a:close/>
                </a:path>
                <a:path w="916939" h="170179">
                  <a:moveTo>
                    <a:pt x="749300" y="2666"/>
                  </a:moveTo>
                  <a:lnTo>
                    <a:pt x="666750" y="2666"/>
                  </a:lnTo>
                  <a:lnTo>
                    <a:pt x="666750" y="167004"/>
                  </a:lnTo>
                  <a:lnTo>
                    <a:pt x="752983" y="167004"/>
                  </a:lnTo>
                  <a:lnTo>
                    <a:pt x="752983" y="150494"/>
                  </a:lnTo>
                  <a:lnTo>
                    <a:pt x="684657" y="150494"/>
                  </a:lnTo>
                  <a:lnTo>
                    <a:pt x="684657" y="91566"/>
                  </a:lnTo>
                  <a:lnTo>
                    <a:pt x="744474" y="91566"/>
                  </a:lnTo>
                  <a:lnTo>
                    <a:pt x="744474" y="75056"/>
                  </a:lnTo>
                  <a:lnTo>
                    <a:pt x="684657" y="75056"/>
                  </a:lnTo>
                  <a:lnTo>
                    <a:pt x="684657" y="19303"/>
                  </a:lnTo>
                  <a:lnTo>
                    <a:pt x="749300" y="19303"/>
                  </a:lnTo>
                  <a:lnTo>
                    <a:pt x="749300" y="2666"/>
                  </a:lnTo>
                  <a:close/>
                </a:path>
                <a:path w="916939" h="170179">
                  <a:moveTo>
                    <a:pt x="574928" y="2666"/>
                  </a:moveTo>
                  <a:lnTo>
                    <a:pt x="557022" y="2666"/>
                  </a:lnTo>
                  <a:lnTo>
                    <a:pt x="557022" y="167004"/>
                  </a:lnTo>
                  <a:lnTo>
                    <a:pt x="641350" y="167004"/>
                  </a:lnTo>
                  <a:lnTo>
                    <a:pt x="641350" y="150494"/>
                  </a:lnTo>
                  <a:lnTo>
                    <a:pt x="574928" y="150494"/>
                  </a:lnTo>
                  <a:lnTo>
                    <a:pt x="574928" y="2666"/>
                  </a:lnTo>
                  <a:close/>
                </a:path>
                <a:path w="916939" h="170179">
                  <a:moveTo>
                    <a:pt x="193421" y="2666"/>
                  </a:moveTo>
                  <a:lnTo>
                    <a:pt x="169925" y="2666"/>
                  </a:lnTo>
                  <a:lnTo>
                    <a:pt x="169925" y="167004"/>
                  </a:lnTo>
                  <a:lnTo>
                    <a:pt x="187451" y="167004"/>
                  </a:lnTo>
                  <a:lnTo>
                    <a:pt x="187387" y="44792"/>
                  </a:lnTo>
                  <a:lnTo>
                    <a:pt x="187237" y="36829"/>
                  </a:lnTo>
                  <a:lnTo>
                    <a:pt x="187125" y="32003"/>
                  </a:lnTo>
                  <a:lnTo>
                    <a:pt x="186562" y="24256"/>
                  </a:lnTo>
                  <a:lnTo>
                    <a:pt x="203021" y="24256"/>
                  </a:lnTo>
                  <a:lnTo>
                    <a:pt x="193421" y="2666"/>
                  </a:lnTo>
                  <a:close/>
                </a:path>
                <a:path w="916939" h="170179">
                  <a:moveTo>
                    <a:pt x="203021" y="24256"/>
                  </a:moveTo>
                  <a:lnTo>
                    <a:pt x="187071" y="24256"/>
                  </a:lnTo>
                  <a:lnTo>
                    <a:pt x="188722" y="32003"/>
                  </a:lnTo>
                  <a:lnTo>
                    <a:pt x="190373" y="37464"/>
                  </a:lnTo>
                  <a:lnTo>
                    <a:pt x="191770" y="40766"/>
                  </a:lnTo>
                  <a:lnTo>
                    <a:pt x="248920" y="167004"/>
                  </a:lnTo>
                  <a:lnTo>
                    <a:pt x="257048" y="167004"/>
                  </a:lnTo>
                  <a:lnTo>
                    <a:pt x="270208" y="137794"/>
                  </a:lnTo>
                  <a:lnTo>
                    <a:pt x="252475" y="137794"/>
                  </a:lnTo>
                  <a:lnTo>
                    <a:pt x="251587" y="134238"/>
                  </a:lnTo>
                  <a:lnTo>
                    <a:pt x="249047" y="127761"/>
                  </a:lnTo>
                  <a:lnTo>
                    <a:pt x="203021" y="24256"/>
                  </a:lnTo>
                  <a:close/>
                </a:path>
                <a:path w="916939" h="170179">
                  <a:moveTo>
                    <a:pt x="336042" y="24256"/>
                  </a:moveTo>
                  <a:lnTo>
                    <a:pt x="319150" y="24256"/>
                  </a:lnTo>
                  <a:lnTo>
                    <a:pt x="319045" y="32411"/>
                  </a:lnTo>
                  <a:lnTo>
                    <a:pt x="318295" y="44792"/>
                  </a:lnTo>
                  <a:lnTo>
                    <a:pt x="318008" y="56006"/>
                  </a:lnTo>
                  <a:lnTo>
                    <a:pt x="318008" y="167004"/>
                  </a:lnTo>
                  <a:lnTo>
                    <a:pt x="336042" y="167004"/>
                  </a:lnTo>
                  <a:lnTo>
                    <a:pt x="336042" y="24256"/>
                  </a:lnTo>
                  <a:close/>
                </a:path>
                <a:path w="916939" h="170179">
                  <a:moveTo>
                    <a:pt x="336042" y="2666"/>
                  </a:moveTo>
                  <a:lnTo>
                    <a:pt x="313817" y="2666"/>
                  </a:lnTo>
                  <a:lnTo>
                    <a:pt x="261238" y="117855"/>
                  </a:lnTo>
                  <a:lnTo>
                    <a:pt x="257048" y="128142"/>
                  </a:lnTo>
                  <a:lnTo>
                    <a:pt x="254253" y="134746"/>
                  </a:lnTo>
                  <a:lnTo>
                    <a:pt x="253237" y="137794"/>
                  </a:lnTo>
                  <a:lnTo>
                    <a:pt x="270208" y="137794"/>
                  </a:lnTo>
                  <a:lnTo>
                    <a:pt x="314325" y="39877"/>
                  </a:lnTo>
                  <a:lnTo>
                    <a:pt x="315722" y="36829"/>
                  </a:lnTo>
                  <a:lnTo>
                    <a:pt x="317376" y="31608"/>
                  </a:lnTo>
                  <a:lnTo>
                    <a:pt x="319150" y="24256"/>
                  </a:lnTo>
                  <a:lnTo>
                    <a:pt x="336042" y="24256"/>
                  </a:lnTo>
                  <a:lnTo>
                    <a:pt x="336042" y="2666"/>
                  </a:lnTo>
                  <a:close/>
                </a:path>
              </a:pathLst>
            </a:custGeom>
            <a:solidFill>
              <a:srgbClr val="FFFFFF"/>
            </a:solidFill>
          </p:spPr>
          <p:txBody>
            <a:bodyPr wrap="square" lIns="0" tIns="0" rIns="0" bIns="0" rtlCol="0"/>
            <a:lstStyle/>
            <a:p>
              <a:endParaRPr/>
            </a:p>
          </p:txBody>
        </p:sp>
        <p:sp>
          <p:nvSpPr>
            <p:cNvPr id="66" name="object 54"/>
            <p:cNvSpPr/>
            <p:nvPr/>
          </p:nvSpPr>
          <p:spPr>
            <a:xfrm>
              <a:off x="4743323" y="5753600"/>
              <a:ext cx="58419" cy="81915"/>
            </a:xfrm>
            <a:custGeom>
              <a:avLst/>
              <a:gdLst/>
              <a:ahLst/>
              <a:cxnLst/>
              <a:rect l="l" t="t" r="r" b="b"/>
              <a:pathLst>
                <a:path w="58420" h="81914">
                  <a:moveTo>
                    <a:pt x="28702" y="0"/>
                  </a:moveTo>
                  <a:lnTo>
                    <a:pt x="27812" y="5080"/>
                  </a:lnTo>
                  <a:lnTo>
                    <a:pt x="26924" y="8763"/>
                  </a:lnTo>
                  <a:lnTo>
                    <a:pt x="26035" y="10795"/>
                  </a:lnTo>
                  <a:lnTo>
                    <a:pt x="0" y="81788"/>
                  </a:lnTo>
                  <a:lnTo>
                    <a:pt x="57912" y="81788"/>
                  </a:lnTo>
                  <a:lnTo>
                    <a:pt x="31750" y="10795"/>
                  </a:lnTo>
                  <a:lnTo>
                    <a:pt x="30734" y="8255"/>
                  </a:lnTo>
                  <a:lnTo>
                    <a:pt x="29845" y="4572"/>
                  </a:lnTo>
                  <a:lnTo>
                    <a:pt x="29210" y="0"/>
                  </a:lnTo>
                  <a:lnTo>
                    <a:pt x="28702" y="0"/>
                  </a:lnTo>
                  <a:close/>
                </a:path>
              </a:pathLst>
            </a:custGeom>
            <a:ln w="18288">
              <a:solidFill>
                <a:srgbClr val="FFFFFF"/>
              </a:solidFill>
            </a:ln>
          </p:spPr>
          <p:txBody>
            <a:bodyPr wrap="square" lIns="0" tIns="0" rIns="0" bIns="0" rtlCol="0"/>
            <a:lstStyle/>
            <a:p>
              <a:endParaRPr/>
            </a:p>
          </p:txBody>
        </p:sp>
        <p:sp>
          <p:nvSpPr>
            <p:cNvPr id="67" name="object 55"/>
            <p:cNvSpPr/>
            <p:nvPr/>
          </p:nvSpPr>
          <p:spPr>
            <a:xfrm>
              <a:off x="5503799" y="5750933"/>
              <a:ext cx="94615" cy="131445"/>
            </a:xfrm>
            <a:custGeom>
              <a:avLst/>
              <a:gdLst/>
              <a:ahLst/>
              <a:cxnLst/>
              <a:rect l="l" t="t" r="r" b="b"/>
              <a:pathLst>
                <a:path w="94614" h="131445">
                  <a:moveTo>
                    <a:pt x="0" y="0"/>
                  </a:moveTo>
                  <a:lnTo>
                    <a:pt x="0" y="131190"/>
                  </a:lnTo>
                  <a:lnTo>
                    <a:pt x="25019" y="131190"/>
                  </a:lnTo>
                  <a:lnTo>
                    <a:pt x="64065" y="122380"/>
                  </a:lnTo>
                  <a:lnTo>
                    <a:pt x="92481" y="82571"/>
                  </a:lnTo>
                  <a:lnTo>
                    <a:pt x="94223" y="69261"/>
                  </a:lnTo>
                  <a:lnTo>
                    <a:pt x="93108" y="51842"/>
                  </a:lnTo>
                  <a:lnTo>
                    <a:pt x="75755" y="15191"/>
                  </a:lnTo>
                  <a:lnTo>
                    <a:pt x="37426" y="480"/>
                  </a:lnTo>
                  <a:lnTo>
                    <a:pt x="0" y="0"/>
                  </a:lnTo>
                  <a:close/>
                </a:path>
              </a:pathLst>
            </a:custGeom>
            <a:ln w="18288">
              <a:solidFill>
                <a:srgbClr val="FFFFFF"/>
              </a:solidFill>
            </a:ln>
          </p:spPr>
          <p:txBody>
            <a:bodyPr wrap="square" lIns="0" tIns="0" rIns="0" bIns="0" rtlCol="0"/>
            <a:lstStyle/>
            <a:p>
              <a:endParaRPr/>
            </a:p>
          </p:txBody>
        </p:sp>
        <p:sp>
          <p:nvSpPr>
            <p:cNvPr id="68" name="object 56"/>
            <p:cNvSpPr/>
            <p:nvPr/>
          </p:nvSpPr>
          <p:spPr>
            <a:xfrm>
              <a:off x="5089070" y="5748139"/>
              <a:ext cx="116205" cy="137160"/>
            </a:xfrm>
            <a:custGeom>
              <a:avLst/>
              <a:gdLst/>
              <a:ahLst/>
              <a:cxnLst/>
              <a:rect l="l" t="t" r="r" b="b"/>
              <a:pathLst>
                <a:path w="116204" h="137160">
                  <a:moveTo>
                    <a:pt x="58748" y="0"/>
                  </a:moveTo>
                  <a:lnTo>
                    <a:pt x="22325" y="12603"/>
                  </a:lnTo>
                  <a:lnTo>
                    <a:pt x="2091" y="47590"/>
                  </a:lnTo>
                  <a:lnTo>
                    <a:pt x="0" y="59293"/>
                  </a:lnTo>
                  <a:lnTo>
                    <a:pt x="469" y="76069"/>
                  </a:lnTo>
                  <a:lnTo>
                    <a:pt x="21378" y="122808"/>
                  </a:lnTo>
                  <a:lnTo>
                    <a:pt x="54924" y="136736"/>
                  </a:lnTo>
                  <a:lnTo>
                    <a:pt x="69891" y="135582"/>
                  </a:lnTo>
                  <a:lnTo>
                    <a:pt x="102787" y="114408"/>
                  </a:lnTo>
                  <a:lnTo>
                    <a:pt x="116107" y="79878"/>
                  </a:lnTo>
                  <a:lnTo>
                    <a:pt x="115769" y="62173"/>
                  </a:lnTo>
                  <a:lnTo>
                    <a:pt x="101571" y="18317"/>
                  </a:lnTo>
                  <a:lnTo>
                    <a:pt x="58748" y="0"/>
                  </a:lnTo>
                  <a:close/>
                </a:path>
              </a:pathLst>
            </a:custGeom>
            <a:ln w="18288">
              <a:solidFill>
                <a:srgbClr val="FFFFFF"/>
              </a:solidFill>
            </a:ln>
          </p:spPr>
          <p:txBody>
            <a:bodyPr wrap="square" lIns="0" tIns="0" rIns="0" bIns="0" rtlCol="0"/>
            <a:lstStyle/>
            <a:p>
              <a:endParaRPr/>
            </a:p>
          </p:txBody>
        </p:sp>
        <p:sp>
          <p:nvSpPr>
            <p:cNvPr id="69" name="object 57"/>
            <p:cNvSpPr/>
            <p:nvPr/>
          </p:nvSpPr>
          <p:spPr>
            <a:xfrm>
              <a:off x="5485892" y="5734296"/>
              <a:ext cx="131445" cy="164465"/>
            </a:xfrm>
            <a:custGeom>
              <a:avLst/>
              <a:gdLst/>
              <a:ahLst/>
              <a:cxnLst/>
              <a:rect l="l" t="t" r="r" b="b"/>
              <a:pathLst>
                <a:path w="131445" h="164464">
                  <a:moveTo>
                    <a:pt x="0" y="0"/>
                  </a:moveTo>
                  <a:lnTo>
                    <a:pt x="44576" y="0"/>
                  </a:lnTo>
                  <a:lnTo>
                    <a:pt x="62196" y="926"/>
                  </a:lnTo>
                  <a:lnTo>
                    <a:pt x="103064" y="14839"/>
                  </a:lnTo>
                  <a:lnTo>
                    <a:pt x="125911" y="45467"/>
                  </a:lnTo>
                  <a:lnTo>
                    <a:pt x="131105" y="75186"/>
                  </a:lnTo>
                  <a:lnTo>
                    <a:pt x="130344" y="90616"/>
                  </a:lnTo>
                  <a:lnTo>
                    <a:pt x="118394" y="127073"/>
                  </a:lnTo>
                  <a:lnTo>
                    <a:pt x="89045" y="152999"/>
                  </a:lnTo>
                  <a:lnTo>
                    <a:pt x="0" y="164337"/>
                  </a:lnTo>
                  <a:lnTo>
                    <a:pt x="0" y="0"/>
                  </a:lnTo>
                  <a:close/>
                </a:path>
              </a:pathLst>
            </a:custGeom>
            <a:ln w="18288">
              <a:solidFill>
                <a:srgbClr val="FFFFFF"/>
              </a:solidFill>
            </a:ln>
          </p:spPr>
          <p:txBody>
            <a:bodyPr wrap="square" lIns="0" tIns="0" rIns="0" bIns="0" rtlCol="0"/>
            <a:lstStyle/>
            <a:p>
              <a:endParaRPr/>
            </a:p>
          </p:txBody>
        </p:sp>
        <p:sp>
          <p:nvSpPr>
            <p:cNvPr id="70" name="object 58"/>
            <p:cNvSpPr/>
            <p:nvPr/>
          </p:nvSpPr>
          <p:spPr>
            <a:xfrm>
              <a:off x="5367021" y="5734296"/>
              <a:ext cx="86360" cy="164465"/>
            </a:xfrm>
            <a:custGeom>
              <a:avLst/>
              <a:gdLst/>
              <a:ahLst/>
              <a:cxnLst/>
              <a:rect l="l" t="t" r="r" b="b"/>
              <a:pathLst>
                <a:path w="86360" h="164464">
                  <a:moveTo>
                    <a:pt x="0" y="0"/>
                  </a:moveTo>
                  <a:lnTo>
                    <a:pt x="82550" y="0"/>
                  </a:lnTo>
                  <a:lnTo>
                    <a:pt x="82550" y="16637"/>
                  </a:lnTo>
                  <a:lnTo>
                    <a:pt x="17907" y="16637"/>
                  </a:lnTo>
                  <a:lnTo>
                    <a:pt x="17907" y="72390"/>
                  </a:lnTo>
                  <a:lnTo>
                    <a:pt x="77724" y="72390"/>
                  </a:lnTo>
                  <a:lnTo>
                    <a:pt x="77724" y="88900"/>
                  </a:lnTo>
                  <a:lnTo>
                    <a:pt x="17907" y="88900"/>
                  </a:lnTo>
                  <a:lnTo>
                    <a:pt x="17907" y="147828"/>
                  </a:lnTo>
                  <a:lnTo>
                    <a:pt x="86233" y="147828"/>
                  </a:lnTo>
                  <a:lnTo>
                    <a:pt x="86233" y="164337"/>
                  </a:lnTo>
                  <a:lnTo>
                    <a:pt x="0" y="164337"/>
                  </a:lnTo>
                  <a:lnTo>
                    <a:pt x="0" y="0"/>
                  </a:lnTo>
                  <a:close/>
                </a:path>
              </a:pathLst>
            </a:custGeom>
            <a:ln w="18288">
              <a:solidFill>
                <a:srgbClr val="FFFFFF"/>
              </a:solidFill>
            </a:ln>
          </p:spPr>
          <p:txBody>
            <a:bodyPr wrap="square" lIns="0" tIns="0" rIns="0" bIns="0" rtlCol="0"/>
            <a:lstStyle/>
            <a:p>
              <a:endParaRPr/>
            </a:p>
          </p:txBody>
        </p:sp>
        <p:sp>
          <p:nvSpPr>
            <p:cNvPr id="71" name="object 59"/>
            <p:cNvSpPr/>
            <p:nvPr/>
          </p:nvSpPr>
          <p:spPr>
            <a:xfrm>
              <a:off x="5257292" y="5734296"/>
              <a:ext cx="84455" cy="164465"/>
            </a:xfrm>
            <a:custGeom>
              <a:avLst/>
              <a:gdLst/>
              <a:ahLst/>
              <a:cxnLst/>
              <a:rect l="l" t="t" r="r" b="b"/>
              <a:pathLst>
                <a:path w="84454" h="164464">
                  <a:moveTo>
                    <a:pt x="0" y="0"/>
                  </a:moveTo>
                  <a:lnTo>
                    <a:pt x="17906" y="0"/>
                  </a:lnTo>
                  <a:lnTo>
                    <a:pt x="17906" y="147828"/>
                  </a:lnTo>
                  <a:lnTo>
                    <a:pt x="84327" y="147828"/>
                  </a:lnTo>
                  <a:lnTo>
                    <a:pt x="84327" y="164337"/>
                  </a:lnTo>
                  <a:lnTo>
                    <a:pt x="0" y="164337"/>
                  </a:lnTo>
                  <a:lnTo>
                    <a:pt x="0" y="0"/>
                  </a:lnTo>
                  <a:close/>
                </a:path>
              </a:pathLst>
            </a:custGeom>
            <a:ln w="18288">
              <a:solidFill>
                <a:srgbClr val="FFFFFF"/>
              </a:solidFill>
            </a:ln>
          </p:spPr>
          <p:txBody>
            <a:bodyPr wrap="square" lIns="0" tIns="0" rIns="0" bIns="0" rtlCol="0"/>
            <a:lstStyle/>
            <a:p>
              <a:endParaRPr/>
            </a:p>
          </p:txBody>
        </p:sp>
        <p:sp>
          <p:nvSpPr>
            <p:cNvPr id="72" name="object 60"/>
            <p:cNvSpPr/>
            <p:nvPr/>
          </p:nvSpPr>
          <p:spPr>
            <a:xfrm>
              <a:off x="4870197" y="5734296"/>
              <a:ext cx="166370" cy="164465"/>
            </a:xfrm>
            <a:custGeom>
              <a:avLst/>
              <a:gdLst/>
              <a:ahLst/>
              <a:cxnLst/>
              <a:rect l="l" t="t" r="r" b="b"/>
              <a:pathLst>
                <a:path w="166370" h="164464">
                  <a:moveTo>
                    <a:pt x="0" y="0"/>
                  </a:moveTo>
                  <a:lnTo>
                    <a:pt x="23495" y="0"/>
                  </a:lnTo>
                  <a:lnTo>
                    <a:pt x="74930" y="115697"/>
                  </a:lnTo>
                  <a:lnTo>
                    <a:pt x="79121" y="125094"/>
                  </a:lnTo>
                  <a:lnTo>
                    <a:pt x="81661" y="131572"/>
                  </a:lnTo>
                  <a:lnTo>
                    <a:pt x="82550" y="135128"/>
                  </a:lnTo>
                  <a:lnTo>
                    <a:pt x="83312" y="135128"/>
                  </a:lnTo>
                  <a:lnTo>
                    <a:pt x="84327" y="132079"/>
                  </a:lnTo>
                  <a:lnTo>
                    <a:pt x="87122" y="125475"/>
                  </a:lnTo>
                  <a:lnTo>
                    <a:pt x="91312" y="115188"/>
                  </a:lnTo>
                  <a:lnTo>
                    <a:pt x="143891" y="0"/>
                  </a:lnTo>
                  <a:lnTo>
                    <a:pt x="166116" y="0"/>
                  </a:lnTo>
                  <a:lnTo>
                    <a:pt x="166116" y="164337"/>
                  </a:lnTo>
                  <a:lnTo>
                    <a:pt x="148082" y="164337"/>
                  </a:lnTo>
                  <a:lnTo>
                    <a:pt x="148082" y="53340"/>
                  </a:lnTo>
                  <a:lnTo>
                    <a:pt x="148369" y="42125"/>
                  </a:lnTo>
                  <a:lnTo>
                    <a:pt x="149168" y="28941"/>
                  </a:lnTo>
                  <a:lnTo>
                    <a:pt x="149225" y="21590"/>
                  </a:lnTo>
                  <a:lnTo>
                    <a:pt x="147447" y="28956"/>
                  </a:lnTo>
                  <a:lnTo>
                    <a:pt x="145796" y="34162"/>
                  </a:lnTo>
                  <a:lnTo>
                    <a:pt x="144399" y="37210"/>
                  </a:lnTo>
                  <a:lnTo>
                    <a:pt x="87122" y="164337"/>
                  </a:lnTo>
                  <a:lnTo>
                    <a:pt x="78994" y="164337"/>
                  </a:lnTo>
                  <a:lnTo>
                    <a:pt x="21844" y="38100"/>
                  </a:lnTo>
                  <a:lnTo>
                    <a:pt x="20447" y="34797"/>
                  </a:lnTo>
                  <a:lnTo>
                    <a:pt x="18796" y="29337"/>
                  </a:lnTo>
                  <a:lnTo>
                    <a:pt x="17145" y="21590"/>
                  </a:lnTo>
                  <a:lnTo>
                    <a:pt x="16637" y="21590"/>
                  </a:lnTo>
                  <a:lnTo>
                    <a:pt x="17229" y="29744"/>
                  </a:lnTo>
                  <a:lnTo>
                    <a:pt x="17497" y="44064"/>
                  </a:lnTo>
                  <a:lnTo>
                    <a:pt x="17525" y="164337"/>
                  </a:lnTo>
                  <a:lnTo>
                    <a:pt x="0" y="164337"/>
                  </a:lnTo>
                  <a:lnTo>
                    <a:pt x="0" y="0"/>
                  </a:lnTo>
                  <a:close/>
                </a:path>
              </a:pathLst>
            </a:custGeom>
            <a:ln w="18288">
              <a:solidFill>
                <a:srgbClr val="FFFFFF"/>
              </a:solidFill>
            </a:ln>
          </p:spPr>
          <p:txBody>
            <a:bodyPr wrap="square" lIns="0" tIns="0" rIns="0" bIns="0" rtlCol="0"/>
            <a:lstStyle/>
            <a:p>
              <a:endParaRPr/>
            </a:p>
          </p:txBody>
        </p:sp>
        <p:sp>
          <p:nvSpPr>
            <p:cNvPr id="73" name="object 61"/>
            <p:cNvSpPr/>
            <p:nvPr/>
          </p:nvSpPr>
          <p:spPr>
            <a:xfrm>
              <a:off x="4700271" y="5734296"/>
              <a:ext cx="145415" cy="164465"/>
            </a:xfrm>
            <a:custGeom>
              <a:avLst/>
              <a:gdLst/>
              <a:ahLst/>
              <a:cxnLst/>
              <a:rect l="l" t="t" r="r" b="b"/>
              <a:pathLst>
                <a:path w="145414" h="164464">
                  <a:moveTo>
                    <a:pt x="63119" y="0"/>
                  </a:moveTo>
                  <a:lnTo>
                    <a:pt x="81407" y="0"/>
                  </a:lnTo>
                  <a:lnTo>
                    <a:pt x="144907" y="164337"/>
                  </a:lnTo>
                  <a:lnTo>
                    <a:pt x="124968" y="164337"/>
                  </a:lnTo>
                  <a:lnTo>
                    <a:pt x="107061" y="117601"/>
                  </a:lnTo>
                  <a:lnTo>
                    <a:pt x="36702" y="117601"/>
                  </a:lnTo>
                  <a:lnTo>
                    <a:pt x="20065" y="164337"/>
                  </a:lnTo>
                  <a:lnTo>
                    <a:pt x="0" y="164337"/>
                  </a:lnTo>
                  <a:lnTo>
                    <a:pt x="63119" y="0"/>
                  </a:lnTo>
                  <a:close/>
                </a:path>
              </a:pathLst>
            </a:custGeom>
            <a:ln w="18288">
              <a:solidFill>
                <a:srgbClr val="FFFFFF"/>
              </a:solidFill>
            </a:ln>
          </p:spPr>
          <p:txBody>
            <a:bodyPr wrap="square" lIns="0" tIns="0" rIns="0" bIns="0" rtlCol="0"/>
            <a:lstStyle/>
            <a:p>
              <a:endParaRPr/>
            </a:p>
          </p:txBody>
        </p:sp>
        <p:sp>
          <p:nvSpPr>
            <p:cNvPr id="74" name="object 62"/>
            <p:cNvSpPr/>
            <p:nvPr/>
          </p:nvSpPr>
          <p:spPr>
            <a:xfrm>
              <a:off x="5069742" y="5731630"/>
              <a:ext cx="154940" cy="170180"/>
            </a:xfrm>
            <a:custGeom>
              <a:avLst/>
              <a:gdLst/>
              <a:ahLst/>
              <a:cxnLst/>
              <a:rect l="l" t="t" r="r" b="b"/>
              <a:pathLst>
                <a:path w="154939" h="170179">
                  <a:moveTo>
                    <a:pt x="79346" y="0"/>
                  </a:moveTo>
                  <a:lnTo>
                    <a:pt x="117532" y="9448"/>
                  </a:lnTo>
                  <a:lnTo>
                    <a:pt x="144604" y="39526"/>
                  </a:lnTo>
                  <a:lnTo>
                    <a:pt x="154657" y="74901"/>
                  </a:lnTo>
                  <a:lnTo>
                    <a:pt x="154151" y="91299"/>
                  </a:lnTo>
                  <a:lnTo>
                    <a:pt x="145029" y="129130"/>
                  </a:lnTo>
                  <a:lnTo>
                    <a:pt x="118089" y="158217"/>
                  </a:lnTo>
                  <a:lnTo>
                    <a:pt x="83321" y="169583"/>
                  </a:lnTo>
                  <a:lnTo>
                    <a:pt x="67521" y="168838"/>
                  </a:lnTo>
                  <a:lnTo>
                    <a:pt x="23013" y="148632"/>
                  </a:lnTo>
                  <a:lnTo>
                    <a:pt x="3861" y="115512"/>
                  </a:lnTo>
                  <a:lnTo>
                    <a:pt x="0" y="89538"/>
                  </a:lnTo>
                  <a:lnTo>
                    <a:pt x="703" y="74335"/>
                  </a:lnTo>
                  <a:lnTo>
                    <a:pt x="11439" y="37420"/>
                  </a:lnTo>
                  <a:lnTo>
                    <a:pt x="38675" y="10156"/>
                  </a:lnTo>
                  <a:lnTo>
                    <a:pt x="79346" y="0"/>
                  </a:lnTo>
                  <a:close/>
                </a:path>
              </a:pathLst>
            </a:custGeom>
            <a:ln w="18288">
              <a:solidFill>
                <a:srgbClr val="FFFFFF"/>
              </a:solidFill>
            </a:ln>
          </p:spPr>
          <p:txBody>
            <a:bodyPr wrap="square" lIns="0" tIns="0" rIns="0" bIns="0" rtlCol="0"/>
            <a:lstStyle/>
            <a:p>
              <a:endParaRPr/>
            </a:p>
          </p:txBody>
        </p:sp>
        <p:sp>
          <p:nvSpPr>
            <p:cNvPr id="75" name="object 63"/>
            <p:cNvSpPr/>
            <p:nvPr/>
          </p:nvSpPr>
          <p:spPr>
            <a:xfrm>
              <a:off x="5484877" y="5599423"/>
              <a:ext cx="388620" cy="513588"/>
            </a:xfrm>
            <a:prstGeom prst="rect">
              <a:avLst/>
            </a:prstGeom>
            <a:blipFill>
              <a:blip r:embed="rId19" cstate="print"/>
              <a:stretch>
                <a:fillRect/>
              </a:stretch>
            </a:blipFill>
          </p:spPr>
          <p:txBody>
            <a:bodyPr wrap="square" lIns="0" tIns="0" rIns="0" bIns="0" rtlCol="0"/>
            <a:lstStyle/>
            <a:p>
              <a:endParaRPr/>
            </a:p>
          </p:txBody>
        </p:sp>
        <p:sp>
          <p:nvSpPr>
            <p:cNvPr id="77" name="object 65"/>
            <p:cNvSpPr/>
            <p:nvPr/>
          </p:nvSpPr>
          <p:spPr>
            <a:xfrm>
              <a:off x="6947580" y="6073387"/>
              <a:ext cx="426720" cy="569976"/>
            </a:xfrm>
            <a:prstGeom prst="rect">
              <a:avLst/>
            </a:prstGeom>
            <a:blipFill>
              <a:blip r:embed="rId23" cstate="print"/>
              <a:stretch>
                <a:fillRect/>
              </a:stretch>
            </a:blipFill>
          </p:spPr>
          <p:txBody>
            <a:bodyPr wrap="square" lIns="0" tIns="0" rIns="0" bIns="0" rtlCol="0"/>
            <a:lstStyle/>
            <a:p>
              <a:endParaRPr/>
            </a:p>
          </p:txBody>
        </p:sp>
        <p:sp>
          <p:nvSpPr>
            <p:cNvPr id="78" name="object 66"/>
            <p:cNvSpPr txBox="1"/>
            <p:nvPr/>
          </p:nvSpPr>
          <p:spPr>
            <a:xfrm>
              <a:off x="2891029" y="6152827"/>
              <a:ext cx="4065904" cy="280035"/>
            </a:xfrm>
            <a:prstGeom prst="rect">
              <a:avLst/>
            </a:prstGeom>
          </p:spPr>
          <p:txBody>
            <a:bodyPr vert="horz" wrap="square" lIns="0" tIns="0" rIns="0" bIns="0" rtlCol="0">
              <a:spAutoFit/>
            </a:bodyPr>
            <a:lstStyle/>
            <a:p>
              <a:pPr marL="12700">
                <a:lnSpc>
                  <a:spcPts val="2385"/>
                </a:lnSpc>
              </a:pPr>
              <a:r>
                <a:rPr sz="2000" b="1" spc="-35" dirty="0">
                  <a:solidFill>
                    <a:srgbClr val="FF0000"/>
                  </a:solidFill>
                  <a:latin typeface="HY헤드라인M"/>
                  <a:cs typeface="HY헤드라인M"/>
                </a:rPr>
                <a:t>T</a:t>
              </a:r>
              <a:r>
                <a:rPr sz="2000" b="1" spc="-45" dirty="0">
                  <a:solidFill>
                    <a:srgbClr val="FF0000"/>
                  </a:solidFill>
                  <a:latin typeface="HY헤드라인M"/>
                  <a:cs typeface="HY헤드라인M"/>
                </a:rPr>
                <a:t>F</a:t>
              </a:r>
              <a:r>
                <a:rPr sz="2000" b="1" spc="-25" dirty="0">
                  <a:solidFill>
                    <a:srgbClr val="FF0000"/>
                  </a:solidFill>
                  <a:latin typeface="HY헤드라인M"/>
                  <a:cs typeface="HY헤드라인M"/>
                </a:rPr>
                <a:t>T</a:t>
              </a:r>
              <a:r>
                <a:rPr sz="2000" b="1" spc="-40" dirty="0">
                  <a:solidFill>
                    <a:srgbClr val="FF0000"/>
                  </a:solidFill>
                  <a:latin typeface="HY헤드라인M"/>
                  <a:cs typeface="HY헤드라인M"/>
                </a:rPr>
                <a:t> </a:t>
              </a:r>
              <a:r>
                <a:rPr sz="2000" b="1" spc="10" dirty="0">
                  <a:solidFill>
                    <a:srgbClr val="FF0000"/>
                  </a:solidFill>
                  <a:latin typeface="HY헤드라인M"/>
                  <a:cs typeface="HY헤드라인M"/>
                </a:rPr>
                <a:t>B</a:t>
              </a:r>
              <a:r>
                <a:rPr sz="2000" b="1" spc="-10" dirty="0">
                  <a:solidFill>
                    <a:srgbClr val="FF0000"/>
                  </a:solidFill>
                  <a:latin typeface="HY헤드라인M"/>
                  <a:cs typeface="HY헤드라인M"/>
                </a:rPr>
                <a:t>a</a:t>
              </a:r>
              <a:r>
                <a:rPr sz="2000" b="1" dirty="0">
                  <a:solidFill>
                    <a:srgbClr val="FF0000"/>
                  </a:solidFill>
                  <a:latin typeface="HY헤드라인M"/>
                  <a:cs typeface="HY헤드라인M"/>
                </a:rPr>
                <a:t>c</a:t>
              </a:r>
              <a:r>
                <a:rPr sz="2000" b="1" spc="10" dirty="0">
                  <a:solidFill>
                    <a:srgbClr val="FF0000"/>
                  </a:solidFill>
                  <a:latin typeface="HY헤드라인M"/>
                  <a:cs typeface="HY헤드라인M"/>
                </a:rPr>
                <a:t>k</a:t>
              </a:r>
              <a:r>
                <a:rPr sz="2000" b="1" spc="-60" dirty="0">
                  <a:solidFill>
                    <a:srgbClr val="FF0000"/>
                  </a:solidFill>
                  <a:latin typeface="HY헤드라인M"/>
                  <a:cs typeface="HY헤드라인M"/>
                </a:rPr>
                <a:t> </a:t>
              </a:r>
              <a:r>
                <a:rPr sz="2000" b="1" spc="-10" dirty="0">
                  <a:solidFill>
                    <a:srgbClr val="FF0000"/>
                  </a:solidFill>
                  <a:latin typeface="HY헤드라인M"/>
                  <a:cs typeface="HY헤드라인M"/>
                </a:rPr>
                <a:t>pl</a:t>
              </a:r>
              <a:r>
                <a:rPr sz="2000" b="1" spc="-35" dirty="0">
                  <a:solidFill>
                    <a:srgbClr val="FF0000"/>
                  </a:solidFill>
                  <a:latin typeface="HY헤드라인M"/>
                  <a:cs typeface="HY헤드라인M"/>
                </a:rPr>
                <a:t>a</a:t>
              </a:r>
              <a:r>
                <a:rPr sz="2000" b="1" spc="-10" dirty="0">
                  <a:solidFill>
                    <a:srgbClr val="FF0000"/>
                  </a:solidFill>
                  <a:latin typeface="HY헤드라인M"/>
                  <a:cs typeface="HY헤드라인M"/>
                </a:rPr>
                <a:t>n</a:t>
              </a:r>
              <a:r>
                <a:rPr sz="2000" b="1" spc="35" dirty="0">
                  <a:solidFill>
                    <a:srgbClr val="FF0000"/>
                  </a:solidFill>
                  <a:latin typeface="HY헤드라인M"/>
                  <a:cs typeface="HY헤드라인M"/>
                </a:rPr>
                <a:t>e</a:t>
              </a:r>
              <a:r>
                <a:rPr sz="2000" b="1" spc="-60" dirty="0">
                  <a:solidFill>
                    <a:srgbClr val="FF0000"/>
                  </a:solidFill>
                  <a:latin typeface="HY헤드라인M"/>
                  <a:cs typeface="HY헤드라인M"/>
                </a:rPr>
                <a:t> </a:t>
              </a:r>
              <a:r>
                <a:rPr sz="2000" b="1" spc="10" dirty="0">
                  <a:solidFill>
                    <a:srgbClr val="FF0000"/>
                  </a:solidFill>
                  <a:latin typeface="HY헤드라인M"/>
                  <a:cs typeface="HY헤드라인M"/>
                </a:rPr>
                <a:t>+</a:t>
              </a:r>
              <a:r>
                <a:rPr sz="2000" b="1" spc="-25" dirty="0">
                  <a:solidFill>
                    <a:srgbClr val="FF0000"/>
                  </a:solidFill>
                  <a:latin typeface="HY헤드라인M"/>
                  <a:cs typeface="HY헤드라인M"/>
                </a:rPr>
                <a:t> </a:t>
              </a:r>
              <a:r>
                <a:rPr sz="2000" b="1" spc="-75" dirty="0">
                  <a:solidFill>
                    <a:srgbClr val="FF0000"/>
                  </a:solidFill>
                  <a:latin typeface="HY헤드라인M"/>
                  <a:cs typeface="HY헤드라인M"/>
                </a:rPr>
                <a:t>O</a:t>
              </a:r>
              <a:r>
                <a:rPr sz="2000" b="1" spc="-65" dirty="0">
                  <a:solidFill>
                    <a:srgbClr val="FF0000"/>
                  </a:solidFill>
                  <a:latin typeface="HY헤드라인M"/>
                  <a:cs typeface="HY헤드라인M"/>
                </a:rPr>
                <a:t>L</a:t>
              </a:r>
              <a:r>
                <a:rPr sz="2000" b="1" spc="-100" dirty="0">
                  <a:solidFill>
                    <a:srgbClr val="FF0000"/>
                  </a:solidFill>
                  <a:latin typeface="HY헤드라인M"/>
                  <a:cs typeface="HY헤드라인M"/>
                </a:rPr>
                <a:t>E</a:t>
              </a:r>
              <a:r>
                <a:rPr sz="2000" b="1" spc="10" dirty="0">
                  <a:solidFill>
                    <a:srgbClr val="FF0000"/>
                  </a:solidFill>
                  <a:latin typeface="HY헤드라인M"/>
                  <a:cs typeface="HY헤드라인M"/>
                </a:rPr>
                <a:t>D</a:t>
              </a:r>
              <a:r>
                <a:rPr sz="2000" b="1" spc="-75" dirty="0">
                  <a:solidFill>
                    <a:srgbClr val="FF0000"/>
                  </a:solidFill>
                  <a:latin typeface="HY헤드라인M"/>
                  <a:cs typeface="HY헤드라인M"/>
                </a:rPr>
                <a:t> </a:t>
              </a:r>
              <a:r>
                <a:rPr sz="2000" b="1" spc="-10" dirty="0">
                  <a:solidFill>
                    <a:srgbClr val="FF0000"/>
                  </a:solidFill>
                  <a:latin typeface="HY헤드라인M"/>
                  <a:cs typeface="HY헤드라인M"/>
                </a:rPr>
                <a:t>F</a:t>
              </a:r>
              <a:r>
                <a:rPr sz="2000" b="1" spc="-25" dirty="0">
                  <a:solidFill>
                    <a:srgbClr val="FF0000"/>
                  </a:solidFill>
                  <a:latin typeface="HY헤드라인M"/>
                  <a:cs typeface="HY헤드라인M"/>
                </a:rPr>
                <a:t>r</a:t>
              </a:r>
              <a:r>
                <a:rPr sz="2000" b="1" spc="-10" dirty="0">
                  <a:solidFill>
                    <a:srgbClr val="FF0000"/>
                  </a:solidFill>
                  <a:latin typeface="HY헤드라인M"/>
                  <a:cs typeface="HY헤드라인M"/>
                </a:rPr>
                <a:t>on</a:t>
              </a:r>
              <a:r>
                <a:rPr sz="2000" b="1" spc="-75" dirty="0">
                  <a:solidFill>
                    <a:srgbClr val="FF0000"/>
                  </a:solidFill>
                  <a:latin typeface="HY헤드라인M"/>
                  <a:cs typeface="HY헤드라인M"/>
                </a:rPr>
                <a:t>t</a:t>
              </a:r>
              <a:r>
                <a:rPr sz="2000" b="1" spc="-55" dirty="0">
                  <a:solidFill>
                    <a:srgbClr val="FF0000"/>
                  </a:solidFill>
                  <a:latin typeface="HY헤드라인M"/>
                  <a:cs typeface="HY헤드라인M"/>
                </a:rPr>
                <a:t> </a:t>
              </a:r>
              <a:r>
                <a:rPr sz="2000" b="1" spc="-10" dirty="0">
                  <a:solidFill>
                    <a:srgbClr val="FF0000"/>
                  </a:solidFill>
                  <a:latin typeface="HY헤드라인M"/>
                  <a:cs typeface="HY헤드라인M"/>
                </a:rPr>
                <a:t>pl</a:t>
              </a:r>
              <a:r>
                <a:rPr sz="2000" b="1" spc="-35" dirty="0">
                  <a:solidFill>
                    <a:srgbClr val="FF0000"/>
                  </a:solidFill>
                  <a:latin typeface="HY헤드라인M"/>
                  <a:cs typeface="HY헤드라인M"/>
                </a:rPr>
                <a:t>a</a:t>
              </a:r>
              <a:r>
                <a:rPr sz="2000" b="1" spc="-10" dirty="0">
                  <a:solidFill>
                    <a:srgbClr val="FF0000"/>
                  </a:solidFill>
                  <a:latin typeface="HY헤드라인M"/>
                  <a:cs typeface="HY헤드라인M"/>
                </a:rPr>
                <a:t>n</a:t>
              </a:r>
              <a:r>
                <a:rPr sz="2000" b="1" spc="35" dirty="0">
                  <a:solidFill>
                    <a:srgbClr val="FF0000"/>
                  </a:solidFill>
                  <a:latin typeface="HY헤드라인M"/>
                  <a:cs typeface="HY헤드라인M"/>
                </a:rPr>
                <a:t>e</a:t>
              </a:r>
              <a:endParaRPr sz="2000" dirty="0">
                <a:latin typeface="HY헤드라인M"/>
                <a:cs typeface="HY헤드라인M"/>
              </a:endParaRPr>
            </a:p>
          </p:txBody>
        </p:sp>
        <p:sp>
          <p:nvSpPr>
            <p:cNvPr id="79" name="object 67"/>
            <p:cNvSpPr/>
            <p:nvPr/>
          </p:nvSpPr>
          <p:spPr>
            <a:xfrm>
              <a:off x="3270504" y="4898382"/>
              <a:ext cx="2261616" cy="542544"/>
            </a:xfrm>
            <a:prstGeom prst="rect">
              <a:avLst/>
            </a:prstGeom>
            <a:blipFill>
              <a:blip r:embed="rId24" cstate="print"/>
              <a:stretch>
                <a:fillRect/>
              </a:stretch>
            </a:blipFill>
          </p:spPr>
          <p:txBody>
            <a:bodyPr wrap="square" lIns="0" tIns="0" rIns="0" bIns="0" rtlCol="0"/>
            <a:lstStyle/>
            <a:p>
              <a:endParaRPr/>
            </a:p>
          </p:txBody>
        </p:sp>
        <p:sp>
          <p:nvSpPr>
            <p:cNvPr id="80" name="object 68"/>
            <p:cNvSpPr/>
            <p:nvPr/>
          </p:nvSpPr>
          <p:spPr>
            <a:xfrm>
              <a:off x="3465577" y="4916670"/>
              <a:ext cx="1888236" cy="460248"/>
            </a:xfrm>
            <a:prstGeom prst="rect">
              <a:avLst/>
            </a:prstGeom>
            <a:blipFill>
              <a:blip r:embed="rId25" cstate="print"/>
              <a:stretch>
                <a:fillRect/>
              </a:stretch>
            </a:blipFill>
          </p:spPr>
          <p:txBody>
            <a:bodyPr wrap="square" lIns="0" tIns="0" rIns="0" bIns="0" rtlCol="0"/>
            <a:lstStyle/>
            <a:p>
              <a:endParaRPr/>
            </a:p>
          </p:txBody>
        </p:sp>
        <p:sp>
          <p:nvSpPr>
            <p:cNvPr id="81" name="object 69"/>
            <p:cNvSpPr txBox="1"/>
            <p:nvPr/>
          </p:nvSpPr>
          <p:spPr>
            <a:xfrm>
              <a:off x="3583052" y="5007983"/>
              <a:ext cx="1637030" cy="246221"/>
            </a:xfrm>
            <a:prstGeom prst="rect">
              <a:avLst/>
            </a:prstGeom>
          </p:spPr>
          <p:txBody>
            <a:bodyPr vert="horz" wrap="square" lIns="0" tIns="0" rIns="0" bIns="0" rtlCol="0">
              <a:spAutoFit/>
            </a:bodyPr>
            <a:lstStyle/>
            <a:p>
              <a:pPr marL="12700">
                <a:lnSpc>
                  <a:spcPct val="100000"/>
                </a:lnSpc>
              </a:pPr>
              <a:r>
                <a:rPr sz="1600" spc="-50" dirty="0">
                  <a:solidFill>
                    <a:srgbClr val="FFFFFF"/>
                  </a:solidFill>
                  <a:latin typeface="HY헤드라인M"/>
                  <a:cs typeface="HY헤드라인M"/>
                </a:rPr>
                <a:t>N</a:t>
              </a:r>
              <a:r>
                <a:rPr sz="1600" spc="20" dirty="0">
                  <a:solidFill>
                    <a:srgbClr val="FFFFFF"/>
                  </a:solidFill>
                  <a:latin typeface="HY헤드라인M"/>
                  <a:cs typeface="HY헤드라인M"/>
                </a:rPr>
                <a:t>ew</a:t>
              </a:r>
              <a:r>
                <a:rPr sz="1600" spc="-50" dirty="0">
                  <a:solidFill>
                    <a:srgbClr val="FFFFFF"/>
                  </a:solidFill>
                  <a:latin typeface="HY헤드라인M"/>
                  <a:cs typeface="HY헤드라인M"/>
                </a:rPr>
                <a:t> </a:t>
              </a:r>
              <a:r>
                <a:rPr sz="1600" spc="5" dirty="0">
                  <a:solidFill>
                    <a:srgbClr val="FFFFFF"/>
                  </a:solidFill>
                  <a:latin typeface="HY헤드라인M"/>
                  <a:cs typeface="HY헤드라인M"/>
                </a:rPr>
                <a:t>Ge</a:t>
              </a:r>
              <a:r>
                <a:rPr sz="1600" spc="-5" dirty="0">
                  <a:solidFill>
                    <a:srgbClr val="FFFFFF"/>
                  </a:solidFill>
                  <a:latin typeface="HY헤드라인M"/>
                  <a:cs typeface="HY헤드라인M"/>
                </a:rPr>
                <a:t>n</a:t>
              </a:r>
              <a:r>
                <a:rPr sz="1600" spc="-50" dirty="0">
                  <a:solidFill>
                    <a:srgbClr val="FFFFFF"/>
                  </a:solidFill>
                  <a:latin typeface="HY헤드라인M"/>
                  <a:cs typeface="HY헤드라인M"/>
                </a:rPr>
                <a:t>.</a:t>
              </a:r>
              <a:r>
                <a:rPr sz="1600" spc="-30" dirty="0">
                  <a:solidFill>
                    <a:srgbClr val="FFFFFF"/>
                  </a:solidFill>
                  <a:latin typeface="HY헤드라인M"/>
                  <a:cs typeface="HY헤드라인M"/>
                </a:rPr>
                <a:t> D</a:t>
              </a:r>
              <a:r>
                <a:rPr sz="1600" spc="-10" dirty="0">
                  <a:solidFill>
                    <a:srgbClr val="FFFFFF"/>
                  </a:solidFill>
                  <a:latin typeface="HY헤드라인M"/>
                  <a:cs typeface="HY헤드라인M"/>
                </a:rPr>
                <a:t>i</a:t>
              </a:r>
              <a:r>
                <a:rPr sz="1600" dirty="0">
                  <a:solidFill>
                    <a:srgbClr val="FFFFFF"/>
                  </a:solidFill>
                  <a:latin typeface="HY헤드라인M"/>
                  <a:cs typeface="HY헤드라인M"/>
                </a:rPr>
                <a:t>s</a:t>
              </a:r>
              <a:r>
                <a:rPr sz="1600" spc="-20" dirty="0">
                  <a:solidFill>
                    <a:srgbClr val="FFFFFF"/>
                  </a:solidFill>
                  <a:latin typeface="HY헤드라인M"/>
                  <a:cs typeface="HY헤드라인M"/>
                </a:rPr>
                <a:t>p</a:t>
              </a:r>
              <a:r>
                <a:rPr sz="1600" spc="-15" dirty="0">
                  <a:solidFill>
                    <a:srgbClr val="FFFFFF"/>
                  </a:solidFill>
                  <a:latin typeface="HY헤드라인M"/>
                  <a:cs typeface="HY헤드라인M"/>
                </a:rPr>
                <a:t>l</a:t>
              </a:r>
              <a:r>
                <a:rPr sz="1600" spc="-55" dirty="0">
                  <a:solidFill>
                    <a:srgbClr val="FFFFFF"/>
                  </a:solidFill>
                  <a:latin typeface="HY헤드라인M"/>
                  <a:cs typeface="HY헤드라인M"/>
                </a:rPr>
                <a:t>a</a:t>
              </a:r>
              <a:r>
                <a:rPr sz="1600" spc="-120" dirty="0">
                  <a:solidFill>
                    <a:srgbClr val="FFFFFF"/>
                  </a:solidFill>
                  <a:latin typeface="HY헤드라인M"/>
                  <a:cs typeface="HY헤드라인M"/>
                </a:rPr>
                <a:t>y</a:t>
              </a:r>
              <a:endParaRPr sz="1600" dirty="0">
                <a:latin typeface="HY헤드라인M"/>
                <a:cs typeface="HY헤드라인M"/>
              </a:endParaRPr>
            </a:p>
          </p:txBody>
        </p:sp>
        <p:sp>
          <p:nvSpPr>
            <p:cNvPr id="82" name="object 70"/>
            <p:cNvSpPr/>
            <p:nvPr/>
          </p:nvSpPr>
          <p:spPr>
            <a:xfrm>
              <a:off x="5076445" y="4916670"/>
              <a:ext cx="345948" cy="460248"/>
            </a:xfrm>
            <a:prstGeom prst="rect">
              <a:avLst/>
            </a:prstGeom>
            <a:blipFill>
              <a:blip r:embed="rId26" cstate="print"/>
              <a:stretch>
                <a:fillRect/>
              </a:stretch>
            </a:blipFill>
          </p:spPr>
          <p:txBody>
            <a:bodyPr wrap="square" lIns="0" tIns="0" rIns="0" bIns="0" rtlCol="0"/>
            <a:lstStyle/>
            <a:p>
              <a:endParaRPr/>
            </a:p>
          </p:txBody>
        </p:sp>
        <p:sp>
          <p:nvSpPr>
            <p:cNvPr id="85" name="object 73"/>
            <p:cNvSpPr/>
            <p:nvPr/>
          </p:nvSpPr>
          <p:spPr>
            <a:xfrm>
              <a:off x="6057901" y="4422894"/>
              <a:ext cx="3061716" cy="539495"/>
            </a:xfrm>
            <a:prstGeom prst="rect">
              <a:avLst/>
            </a:prstGeom>
            <a:blipFill>
              <a:blip r:embed="rId27" cstate="print"/>
              <a:stretch>
                <a:fillRect/>
              </a:stretch>
            </a:blipFill>
          </p:spPr>
          <p:txBody>
            <a:bodyPr wrap="square" lIns="0" tIns="0" rIns="0" bIns="0" rtlCol="0"/>
            <a:lstStyle/>
            <a:p>
              <a:endParaRPr/>
            </a:p>
          </p:txBody>
        </p:sp>
        <p:sp>
          <p:nvSpPr>
            <p:cNvPr id="87" name="object 75"/>
            <p:cNvSpPr/>
            <p:nvPr/>
          </p:nvSpPr>
          <p:spPr>
            <a:xfrm>
              <a:off x="7149085" y="4485379"/>
              <a:ext cx="297179" cy="403860"/>
            </a:xfrm>
            <a:prstGeom prst="rect">
              <a:avLst/>
            </a:prstGeom>
            <a:blipFill>
              <a:blip r:embed="rId28" cstate="print"/>
              <a:stretch>
                <a:fillRect/>
              </a:stretch>
            </a:blipFill>
          </p:spPr>
          <p:txBody>
            <a:bodyPr wrap="square" lIns="0" tIns="0" rIns="0" bIns="0" rtlCol="0"/>
            <a:lstStyle/>
            <a:p>
              <a:endParaRPr/>
            </a:p>
          </p:txBody>
        </p:sp>
        <p:sp>
          <p:nvSpPr>
            <p:cNvPr id="91" name="object 79"/>
            <p:cNvSpPr txBox="1"/>
            <p:nvPr/>
          </p:nvSpPr>
          <p:spPr>
            <a:xfrm>
              <a:off x="6307685" y="4527196"/>
              <a:ext cx="2586990" cy="215444"/>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HY헤드라인M"/>
                  <a:cs typeface="HY헤드라인M"/>
                </a:rPr>
                <a:t>La</a:t>
              </a:r>
              <a:r>
                <a:rPr sz="1400" spc="-20" dirty="0">
                  <a:solidFill>
                    <a:srgbClr val="FFFFFF"/>
                  </a:solidFill>
                  <a:latin typeface="HY헤드라인M"/>
                  <a:cs typeface="HY헤드라인M"/>
                </a:rPr>
                <a:t>r</a:t>
              </a:r>
              <a:r>
                <a:rPr sz="1400" spc="-15" dirty="0">
                  <a:solidFill>
                    <a:srgbClr val="FFFFFF"/>
                  </a:solidFill>
                  <a:latin typeface="HY헤드라인M"/>
                  <a:cs typeface="HY헤드라인M"/>
                </a:rPr>
                <a:t>g</a:t>
              </a:r>
              <a:r>
                <a:rPr sz="1400" spc="25" dirty="0">
                  <a:solidFill>
                    <a:srgbClr val="FFFFFF"/>
                  </a:solidFill>
                  <a:latin typeface="HY헤드라인M"/>
                  <a:cs typeface="HY헤드라인M"/>
                </a:rPr>
                <a:t>e</a:t>
              </a:r>
              <a:r>
                <a:rPr sz="1400" spc="-40" dirty="0">
                  <a:solidFill>
                    <a:srgbClr val="FFFFFF"/>
                  </a:solidFill>
                  <a:latin typeface="HY헤드라인M"/>
                  <a:cs typeface="HY헤드라인M"/>
                </a:rPr>
                <a:t> </a:t>
              </a:r>
              <a:r>
                <a:rPr sz="1400" spc="-25" dirty="0">
                  <a:solidFill>
                    <a:srgbClr val="FFFFFF"/>
                  </a:solidFill>
                  <a:latin typeface="HY헤드라인M"/>
                  <a:cs typeface="HY헤드라인M"/>
                </a:rPr>
                <a:t>S</a:t>
              </a:r>
              <a:r>
                <a:rPr sz="1400" spc="-10" dirty="0">
                  <a:solidFill>
                    <a:srgbClr val="FFFFFF"/>
                  </a:solidFill>
                  <a:latin typeface="HY헤드라인M"/>
                  <a:cs typeface="HY헤드라인M"/>
                </a:rPr>
                <a:t>i</a:t>
              </a:r>
              <a:r>
                <a:rPr sz="1400" spc="-45" dirty="0">
                  <a:solidFill>
                    <a:srgbClr val="FFFFFF"/>
                  </a:solidFill>
                  <a:latin typeface="HY헤드라인M"/>
                  <a:cs typeface="HY헤드라인M"/>
                </a:rPr>
                <a:t>z</a:t>
              </a:r>
              <a:r>
                <a:rPr sz="1400" spc="10" dirty="0">
                  <a:solidFill>
                    <a:srgbClr val="FFFFFF"/>
                  </a:solidFill>
                  <a:latin typeface="HY헤드라인M"/>
                  <a:cs typeface="HY헤드라인M"/>
                </a:rPr>
                <a:t>e</a:t>
              </a:r>
              <a:r>
                <a:rPr sz="1400" spc="15" dirty="0">
                  <a:solidFill>
                    <a:srgbClr val="FFFFFF"/>
                  </a:solidFill>
                  <a:latin typeface="HY헤드라인M"/>
                  <a:cs typeface="HY헤드라인M"/>
                </a:rPr>
                <a:t>d</a:t>
              </a:r>
              <a:r>
                <a:rPr sz="1400" spc="-50" dirty="0">
                  <a:solidFill>
                    <a:srgbClr val="FFFFFF"/>
                  </a:solidFill>
                  <a:latin typeface="HY헤드라인M"/>
                  <a:cs typeface="HY헤드라인M"/>
                </a:rPr>
                <a:t> </a:t>
              </a:r>
              <a:r>
                <a:rPr sz="1400" spc="-10" dirty="0">
                  <a:solidFill>
                    <a:srgbClr val="FFFFFF"/>
                  </a:solidFill>
                  <a:latin typeface="HY헤드라인M"/>
                  <a:cs typeface="HY헤드라인M"/>
                </a:rPr>
                <a:t>P</a:t>
              </a:r>
              <a:r>
                <a:rPr sz="1400" spc="-20" dirty="0">
                  <a:solidFill>
                    <a:srgbClr val="FFFFFF"/>
                  </a:solidFill>
                  <a:latin typeface="HY헤드라인M"/>
                  <a:cs typeface="HY헤드라인M"/>
                </a:rPr>
                <a:t>a</a:t>
              </a:r>
              <a:r>
                <a:rPr sz="1400" spc="5" dirty="0">
                  <a:solidFill>
                    <a:srgbClr val="FFFFFF"/>
                  </a:solidFill>
                  <a:latin typeface="HY헤드라인M"/>
                  <a:cs typeface="HY헤드라인M"/>
                </a:rPr>
                <a:t>p</a:t>
              </a:r>
              <a:r>
                <a:rPr sz="1400" spc="-15" dirty="0">
                  <a:solidFill>
                    <a:srgbClr val="FFFFFF"/>
                  </a:solidFill>
                  <a:latin typeface="HY헤드라인M"/>
                  <a:cs typeface="HY헤드라인M"/>
                </a:rPr>
                <a:t>e</a:t>
              </a:r>
              <a:r>
                <a:rPr sz="1400" spc="10" dirty="0">
                  <a:solidFill>
                    <a:srgbClr val="FFFFFF"/>
                  </a:solidFill>
                  <a:latin typeface="HY헤드라인M"/>
                  <a:cs typeface="HY헤드라인M"/>
                </a:rPr>
                <a:t>r</a:t>
              </a:r>
              <a:r>
                <a:rPr sz="1400" spc="105" dirty="0">
                  <a:solidFill>
                    <a:srgbClr val="FFFFFF"/>
                  </a:solidFill>
                  <a:latin typeface="HY헤드라인M"/>
                  <a:cs typeface="HY헤드라인M"/>
                </a:rPr>
                <a:t>-</a:t>
              </a:r>
              <a:r>
                <a:rPr sz="1400" spc="-65" dirty="0">
                  <a:solidFill>
                    <a:srgbClr val="FFFFFF"/>
                  </a:solidFill>
                  <a:latin typeface="HY헤드라인M"/>
                  <a:cs typeface="HY헤드라인M"/>
                </a:rPr>
                <a:t>L</a:t>
              </a:r>
              <a:r>
                <a:rPr sz="1400" spc="-15" dirty="0">
                  <a:solidFill>
                    <a:srgbClr val="FFFFFF"/>
                  </a:solidFill>
                  <a:latin typeface="HY헤드라인M"/>
                  <a:cs typeface="HY헤드라인M"/>
                </a:rPr>
                <a:t>i</a:t>
              </a:r>
              <a:r>
                <a:rPr sz="1400" spc="-45" dirty="0">
                  <a:solidFill>
                    <a:srgbClr val="FFFFFF"/>
                  </a:solidFill>
                  <a:latin typeface="HY헤드라인M"/>
                  <a:cs typeface="HY헤드라인M"/>
                </a:rPr>
                <a:t>k</a:t>
              </a:r>
              <a:r>
                <a:rPr sz="1400" spc="25" dirty="0">
                  <a:solidFill>
                    <a:srgbClr val="FFFFFF"/>
                  </a:solidFill>
                  <a:latin typeface="HY헤드라인M"/>
                  <a:cs typeface="HY헤드라인M"/>
                </a:rPr>
                <a:t>e</a:t>
              </a:r>
              <a:r>
                <a:rPr sz="1400" spc="-40" dirty="0">
                  <a:solidFill>
                    <a:srgbClr val="FFFFFF"/>
                  </a:solidFill>
                  <a:latin typeface="HY헤드라인M"/>
                  <a:cs typeface="HY헤드라인M"/>
                </a:rPr>
                <a:t> </a:t>
              </a:r>
              <a:r>
                <a:rPr sz="1400" spc="-20" dirty="0">
                  <a:solidFill>
                    <a:srgbClr val="FFFFFF"/>
                  </a:solidFill>
                  <a:latin typeface="HY헤드라인M"/>
                  <a:cs typeface="HY헤드라인M"/>
                </a:rPr>
                <a:t>D</a:t>
              </a:r>
              <a:r>
                <a:rPr sz="1400" spc="-5" dirty="0">
                  <a:solidFill>
                    <a:srgbClr val="FFFFFF"/>
                  </a:solidFill>
                  <a:latin typeface="HY헤드라인M"/>
                  <a:cs typeface="HY헤드라인M"/>
                </a:rPr>
                <a:t>i</a:t>
              </a:r>
              <a:r>
                <a:rPr sz="1400" spc="5" dirty="0">
                  <a:solidFill>
                    <a:srgbClr val="FFFFFF"/>
                  </a:solidFill>
                  <a:latin typeface="HY헤드라인M"/>
                  <a:cs typeface="HY헤드라인M"/>
                </a:rPr>
                <a:t>s</a:t>
              </a:r>
              <a:r>
                <a:rPr sz="1400" spc="-15" dirty="0">
                  <a:solidFill>
                    <a:srgbClr val="FFFFFF"/>
                  </a:solidFill>
                  <a:latin typeface="HY헤드라인M"/>
                  <a:cs typeface="HY헤드라인M"/>
                </a:rPr>
                <a:t>p</a:t>
              </a:r>
              <a:r>
                <a:rPr sz="1400" spc="-10" dirty="0">
                  <a:solidFill>
                    <a:srgbClr val="FFFFFF"/>
                  </a:solidFill>
                  <a:latin typeface="HY헤드라인M"/>
                  <a:cs typeface="HY헤드라인M"/>
                </a:rPr>
                <a:t>l</a:t>
              </a:r>
              <a:r>
                <a:rPr sz="1400" spc="-40" dirty="0">
                  <a:solidFill>
                    <a:srgbClr val="FFFFFF"/>
                  </a:solidFill>
                  <a:latin typeface="HY헤드라인M"/>
                  <a:cs typeface="HY헤드라인M"/>
                </a:rPr>
                <a:t>a</a:t>
              </a:r>
              <a:r>
                <a:rPr sz="1400" spc="-100" dirty="0">
                  <a:solidFill>
                    <a:srgbClr val="FFFFFF"/>
                  </a:solidFill>
                  <a:latin typeface="HY헤드라인M"/>
                  <a:cs typeface="HY헤드라인M"/>
                </a:rPr>
                <a:t>y</a:t>
              </a:r>
              <a:endParaRPr sz="1400" dirty="0">
                <a:latin typeface="HY헤드라인M"/>
                <a:cs typeface="HY헤드라인M"/>
              </a:endParaRPr>
            </a:p>
          </p:txBody>
        </p:sp>
        <p:sp>
          <p:nvSpPr>
            <p:cNvPr id="92" name="object 80"/>
            <p:cNvSpPr/>
            <p:nvPr/>
          </p:nvSpPr>
          <p:spPr>
            <a:xfrm>
              <a:off x="8755380" y="4485379"/>
              <a:ext cx="303275" cy="403860"/>
            </a:xfrm>
            <a:prstGeom prst="rect">
              <a:avLst/>
            </a:prstGeom>
            <a:blipFill>
              <a:blip r:embed="rId29" cstate="print"/>
              <a:stretch>
                <a:fillRect/>
              </a:stretch>
            </a:blipFill>
          </p:spPr>
          <p:txBody>
            <a:bodyPr wrap="square" lIns="0" tIns="0" rIns="0" bIns="0" rtlCol="0"/>
            <a:lstStyle/>
            <a:p>
              <a:endParaRPr/>
            </a:p>
          </p:txBody>
        </p:sp>
        <p:sp>
          <p:nvSpPr>
            <p:cNvPr id="93" name="object 81"/>
            <p:cNvSpPr/>
            <p:nvPr/>
          </p:nvSpPr>
          <p:spPr>
            <a:xfrm>
              <a:off x="6123433" y="5099550"/>
              <a:ext cx="3020567" cy="1101852"/>
            </a:xfrm>
            <a:prstGeom prst="rect">
              <a:avLst/>
            </a:prstGeom>
            <a:blipFill>
              <a:blip r:embed="rId30" cstate="print"/>
              <a:stretch>
                <a:fillRect/>
              </a:stretch>
            </a:blipFill>
          </p:spPr>
          <p:txBody>
            <a:bodyPr wrap="square" lIns="0" tIns="0" rIns="0" bIns="0" rtlCol="0"/>
            <a:lstStyle/>
            <a:p>
              <a:endParaRPr/>
            </a:p>
          </p:txBody>
        </p:sp>
        <p:sp>
          <p:nvSpPr>
            <p:cNvPr id="94" name="object 82"/>
            <p:cNvSpPr/>
            <p:nvPr/>
          </p:nvSpPr>
          <p:spPr>
            <a:xfrm>
              <a:off x="6380988" y="5271763"/>
              <a:ext cx="2593848" cy="513588"/>
            </a:xfrm>
            <a:prstGeom prst="rect">
              <a:avLst/>
            </a:prstGeom>
            <a:blipFill>
              <a:blip r:embed="rId31" cstate="print"/>
              <a:stretch>
                <a:fillRect/>
              </a:stretch>
            </a:blipFill>
          </p:spPr>
          <p:txBody>
            <a:bodyPr wrap="square" lIns="0" tIns="0" rIns="0" bIns="0" rtlCol="0"/>
            <a:lstStyle/>
            <a:p>
              <a:endParaRPr/>
            </a:p>
          </p:txBody>
        </p:sp>
        <p:sp>
          <p:nvSpPr>
            <p:cNvPr id="95" name="object 83"/>
            <p:cNvSpPr/>
            <p:nvPr/>
          </p:nvSpPr>
          <p:spPr>
            <a:xfrm>
              <a:off x="6533770" y="5376030"/>
              <a:ext cx="2211197" cy="221488"/>
            </a:xfrm>
            <a:prstGeom prst="rect">
              <a:avLst/>
            </a:prstGeom>
            <a:blipFill>
              <a:blip r:embed="rId32" cstate="print"/>
              <a:stretch>
                <a:fillRect/>
              </a:stretch>
            </a:blipFill>
          </p:spPr>
          <p:txBody>
            <a:bodyPr wrap="square" lIns="0" tIns="0" rIns="0" bIns="0" rtlCol="0"/>
            <a:lstStyle/>
            <a:p>
              <a:endParaRPr/>
            </a:p>
          </p:txBody>
        </p:sp>
        <p:sp>
          <p:nvSpPr>
            <p:cNvPr id="96" name="object 84"/>
            <p:cNvSpPr/>
            <p:nvPr/>
          </p:nvSpPr>
          <p:spPr>
            <a:xfrm>
              <a:off x="7118604" y="5600946"/>
              <a:ext cx="1051559" cy="513588"/>
            </a:xfrm>
            <a:prstGeom prst="rect">
              <a:avLst/>
            </a:prstGeom>
            <a:blipFill>
              <a:blip r:embed="rId33" cstate="print"/>
              <a:stretch>
                <a:fillRect/>
              </a:stretch>
            </a:blipFill>
          </p:spPr>
          <p:txBody>
            <a:bodyPr wrap="square" lIns="0" tIns="0" rIns="0" bIns="0" rtlCol="0"/>
            <a:lstStyle/>
            <a:p>
              <a:endParaRPr/>
            </a:p>
          </p:txBody>
        </p:sp>
        <p:sp>
          <p:nvSpPr>
            <p:cNvPr id="97" name="object 85"/>
            <p:cNvSpPr/>
            <p:nvPr/>
          </p:nvSpPr>
          <p:spPr>
            <a:xfrm>
              <a:off x="7270242" y="5705213"/>
              <a:ext cx="745490" cy="249809"/>
            </a:xfrm>
            <a:prstGeom prst="rect">
              <a:avLst/>
            </a:prstGeom>
            <a:blipFill>
              <a:blip r:embed="rId34" cstate="print"/>
              <a:stretch>
                <a:fillRect/>
              </a:stretch>
            </a:blipFill>
          </p:spPr>
          <p:txBody>
            <a:bodyPr wrap="square" lIns="0" tIns="0" rIns="0" bIns="0" rtlCol="0"/>
            <a:lstStyle/>
            <a:p>
              <a:endParaRPr/>
            </a:p>
          </p:txBody>
        </p:sp>
        <p:sp>
          <p:nvSpPr>
            <p:cNvPr id="98" name="object 86"/>
            <p:cNvSpPr/>
            <p:nvPr/>
          </p:nvSpPr>
          <p:spPr>
            <a:xfrm>
              <a:off x="7862316" y="5600946"/>
              <a:ext cx="371855" cy="513588"/>
            </a:xfrm>
            <a:prstGeom prst="rect">
              <a:avLst/>
            </a:prstGeom>
            <a:blipFill>
              <a:blip r:embed="rId35" cstate="print"/>
              <a:stretch>
                <a:fillRect/>
              </a:stretch>
            </a:blipFill>
          </p:spPr>
          <p:txBody>
            <a:bodyPr wrap="square" lIns="0" tIns="0" rIns="0" bIns="0" rtlCol="0"/>
            <a:lstStyle/>
            <a:p>
              <a:endParaRPr/>
            </a:p>
          </p:txBody>
        </p:sp>
        <p:sp>
          <p:nvSpPr>
            <p:cNvPr id="99" name="object 87"/>
            <p:cNvSpPr/>
            <p:nvPr/>
          </p:nvSpPr>
          <p:spPr>
            <a:xfrm>
              <a:off x="6571488" y="4921243"/>
              <a:ext cx="2196083" cy="542544"/>
            </a:xfrm>
            <a:prstGeom prst="rect">
              <a:avLst/>
            </a:prstGeom>
            <a:blipFill>
              <a:blip r:embed="rId36" cstate="print"/>
              <a:stretch>
                <a:fillRect/>
              </a:stretch>
            </a:blipFill>
          </p:spPr>
          <p:txBody>
            <a:bodyPr wrap="square" lIns="0" tIns="0" rIns="0" bIns="0" rtlCol="0"/>
            <a:lstStyle/>
            <a:p>
              <a:endParaRPr/>
            </a:p>
          </p:txBody>
        </p:sp>
        <p:sp>
          <p:nvSpPr>
            <p:cNvPr id="100" name="object 88"/>
            <p:cNvSpPr/>
            <p:nvPr/>
          </p:nvSpPr>
          <p:spPr>
            <a:xfrm>
              <a:off x="6690361" y="4939531"/>
              <a:ext cx="1967483" cy="460248"/>
            </a:xfrm>
            <a:prstGeom prst="rect">
              <a:avLst/>
            </a:prstGeom>
            <a:blipFill>
              <a:blip r:embed="rId37" cstate="print"/>
              <a:stretch>
                <a:fillRect/>
              </a:stretch>
            </a:blipFill>
          </p:spPr>
          <p:txBody>
            <a:bodyPr wrap="square" lIns="0" tIns="0" rIns="0" bIns="0" rtlCol="0"/>
            <a:lstStyle/>
            <a:p>
              <a:endParaRPr/>
            </a:p>
          </p:txBody>
        </p:sp>
        <p:sp>
          <p:nvSpPr>
            <p:cNvPr id="101" name="object 89"/>
            <p:cNvSpPr txBox="1"/>
            <p:nvPr/>
          </p:nvSpPr>
          <p:spPr>
            <a:xfrm>
              <a:off x="6807836" y="5030208"/>
              <a:ext cx="1655445" cy="246221"/>
            </a:xfrm>
            <a:prstGeom prst="rect">
              <a:avLst/>
            </a:prstGeom>
          </p:spPr>
          <p:txBody>
            <a:bodyPr vert="horz" wrap="square" lIns="0" tIns="0" rIns="0" bIns="0" rtlCol="0">
              <a:spAutoFit/>
            </a:bodyPr>
            <a:lstStyle/>
            <a:p>
              <a:pPr marL="12700">
                <a:lnSpc>
                  <a:spcPct val="100000"/>
                </a:lnSpc>
              </a:pPr>
              <a:r>
                <a:rPr sz="1600" spc="-50" dirty="0">
                  <a:solidFill>
                    <a:srgbClr val="FFFF00"/>
                  </a:solidFill>
                  <a:latin typeface="HY헤드라인M"/>
                  <a:cs typeface="HY헤드라인M"/>
                </a:rPr>
                <a:t>N</a:t>
              </a:r>
              <a:r>
                <a:rPr sz="1600" spc="-10" dirty="0">
                  <a:solidFill>
                    <a:srgbClr val="FFFF00"/>
                  </a:solidFill>
                  <a:latin typeface="HY헤드라인M"/>
                  <a:cs typeface="HY헤드라인M"/>
                </a:rPr>
                <a:t>ext</a:t>
              </a:r>
              <a:r>
                <a:rPr sz="1600" spc="-40" dirty="0">
                  <a:solidFill>
                    <a:srgbClr val="FFFF00"/>
                  </a:solidFill>
                  <a:latin typeface="HY헤드라인M"/>
                  <a:cs typeface="HY헤드라인M"/>
                </a:rPr>
                <a:t> </a:t>
              </a:r>
              <a:r>
                <a:rPr sz="1600" spc="5" dirty="0">
                  <a:solidFill>
                    <a:srgbClr val="FFFF00"/>
                  </a:solidFill>
                  <a:latin typeface="HY헤드라인M"/>
                  <a:cs typeface="HY헤드라인M"/>
                </a:rPr>
                <a:t>Ge</a:t>
              </a:r>
              <a:r>
                <a:rPr sz="1600" spc="-5" dirty="0">
                  <a:solidFill>
                    <a:srgbClr val="FFFF00"/>
                  </a:solidFill>
                  <a:latin typeface="HY헤드라인M"/>
                  <a:cs typeface="HY헤드라인M"/>
                </a:rPr>
                <a:t>n</a:t>
              </a:r>
              <a:r>
                <a:rPr sz="1600" spc="-50" dirty="0">
                  <a:solidFill>
                    <a:srgbClr val="FFFF00"/>
                  </a:solidFill>
                  <a:latin typeface="HY헤드라인M"/>
                  <a:cs typeface="HY헤드라인M"/>
                </a:rPr>
                <a:t>.</a:t>
              </a:r>
              <a:r>
                <a:rPr sz="1600" spc="-40" dirty="0">
                  <a:solidFill>
                    <a:srgbClr val="FFFF00"/>
                  </a:solidFill>
                  <a:latin typeface="HY헤드라인M"/>
                  <a:cs typeface="HY헤드라인M"/>
                </a:rPr>
                <a:t> </a:t>
              </a:r>
              <a:r>
                <a:rPr sz="1600" spc="-30" dirty="0">
                  <a:solidFill>
                    <a:srgbClr val="FFFF00"/>
                  </a:solidFill>
                  <a:latin typeface="HY헤드라인M"/>
                  <a:cs typeface="HY헤드라인M"/>
                </a:rPr>
                <a:t>D</a:t>
              </a:r>
              <a:r>
                <a:rPr sz="1600" spc="-10" dirty="0">
                  <a:solidFill>
                    <a:srgbClr val="FFFF00"/>
                  </a:solidFill>
                  <a:latin typeface="HY헤드라인M"/>
                  <a:cs typeface="HY헤드라인M"/>
                </a:rPr>
                <a:t>i</a:t>
              </a:r>
              <a:r>
                <a:rPr sz="1600" dirty="0">
                  <a:solidFill>
                    <a:srgbClr val="FFFF00"/>
                  </a:solidFill>
                  <a:latin typeface="HY헤드라인M"/>
                  <a:cs typeface="HY헤드라인M"/>
                </a:rPr>
                <a:t>s</a:t>
              </a:r>
              <a:r>
                <a:rPr sz="1600" spc="-10" dirty="0">
                  <a:solidFill>
                    <a:srgbClr val="FFFF00"/>
                  </a:solidFill>
                  <a:latin typeface="HY헤드라인M"/>
                  <a:cs typeface="HY헤드라인M"/>
                </a:rPr>
                <a:t>p</a:t>
              </a:r>
              <a:r>
                <a:rPr sz="1600" spc="-15" dirty="0">
                  <a:solidFill>
                    <a:srgbClr val="FFFF00"/>
                  </a:solidFill>
                  <a:latin typeface="HY헤드라인M"/>
                  <a:cs typeface="HY헤드라인M"/>
                </a:rPr>
                <a:t>l</a:t>
              </a:r>
              <a:r>
                <a:rPr sz="1600" spc="-55" dirty="0">
                  <a:solidFill>
                    <a:srgbClr val="FFFF00"/>
                  </a:solidFill>
                  <a:latin typeface="HY헤드라인M"/>
                  <a:cs typeface="HY헤드라인M"/>
                </a:rPr>
                <a:t>a</a:t>
              </a:r>
              <a:r>
                <a:rPr sz="1600" spc="-120" dirty="0">
                  <a:solidFill>
                    <a:srgbClr val="FFFF00"/>
                  </a:solidFill>
                  <a:latin typeface="HY헤드라인M"/>
                  <a:cs typeface="HY헤드라인M"/>
                </a:rPr>
                <a:t>y</a:t>
              </a:r>
              <a:endParaRPr sz="1600" dirty="0">
                <a:latin typeface="HY헤드라인M"/>
                <a:cs typeface="HY헤드라인M"/>
              </a:endParaRPr>
            </a:p>
          </p:txBody>
        </p:sp>
        <p:sp>
          <p:nvSpPr>
            <p:cNvPr id="102" name="object 90"/>
            <p:cNvSpPr/>
            <p:nvPr/>
          </p:nvSpPr>
          <p:spPr>
            <a:xfrm>
              <a:off x="8380476" y="4939531"/>
              <a:ext cx="345948" cy="460248"/>
            </a:xfrm>
            <a:prstGeom prst="rect">
              <a:avLst/>
            </a:prstGeom>
            <a:blipFill>
              <a:blip r:embed="rId26" cstate="print"/>
              <a:stretch>
                <a:fillRect/>
              </a:stretch>
            </a:blipFill>
          </p:spPr>
          <p:txBody>
            <a:bodyPr wrap="square" lIns="0" tIns="0" rIns="0" bIns="0" rtlCol="0"/>
            <a:lstStyle/>
            <a:p>
              <a:endParaRPr/>
            </a:p>
          </p:txBody>
        </p:sp>
        <p:sp>
          <p:nvSpPr>
            <p:cNvPr id="103" name="object 91"/>
            <p:cNvSpPr/>
            <p:nvPr/>
          </p:nvSpPr>
          <p:spPr>
            <a:xfrm>
              <a:off x="358141" y="5107170"/>
              <a:ext cx="2526791" cy="1101852"/>
            </a:xfrm>
            <a:prstGeom prst="rect">
              <a:avLst/>
            </a:prstGeom>
            <a:blipFill>
              <a:blip r:embed="rId38" cstate="print"/>
              <a:stretch>
                <a:fillRect/>
              </a:stretch>
            </a:blipFill>
          </p:spPr>
          <p:txBody>
            <a:bodyPr wrap="square" lIns="0" tIns="0" rIns="0" bIns="0" rtlCol="0"/>
            <a:lstStyle/>
            <a:p>
              <a:endParaRPr/>
            </a:p>
          </p:txBody>
        </p:sp>
        <p:sp>
          <p:nvSpPr>
            <p:cNvPr id="104" name="object 92"/>
            <p:cNvSpPr/>
            <p:nvPr/>
          </p:nvSpPr>
          <p:spPr>
            <a:xfrm>
              <a:off x="437388" y="5264143"/>
              <a:ext cx="536448" cy="513587"/>
            </a:xfrm>
            <a:prstGeom prst="rect">
              <a:avLst/>
            </a:prstGeom>
            <a:blipFill>
              <a:blip r:embed="rId39" cstate="print"/>
              <a:stretch>
                <a:fillRect/>
              </a:stretch>
            </a:blipFill>
          </p:spPr>
          <p:txBody>
            <a:bodyPr wrap="square" lIns="0" tIns="0" rIns="0" bIns="0" rtlCol="0"/>
            <a:lstStyle/>
            <a:p>
              <a:endParaRPr/>
            </a:p>
          </p:txBody>
        </p:sp>
        <p:sp>
          <p:nvSpPr>
            <p:cNvPr id="105" name="object 93"/>
            <p:cNvSpPr/>
            <p:nvPr/>
          </p:nvSpPr>
          <p:spPr>
            <a:xfrm>
              <a:off x="627063" y="5404096"/>
              <a:ext cx="139700" cy="179070"/>
            </a:xfrm>
            <a:custGeom>
              <a:avLst/>
              <a:gdLst/>
              <a:ahLst/>
              <a:cxnLst/>
              <a:rect l="l" t="t" r="r" b="b"/>
              <a:pathLst>
                <a:path w="139700" h="179070">
                  <a:moveTo>
                    <a:pt x="0" y="0"/>
                  </a:moveTo>
                  <a:lnTo>
                    <a:pt x="0" y="178688"/>
                  </a:lnTo>
                  <a:lnTo>
                    <a:pt x="139077" y="89535"/>
                  </a:lnTo>
                  <a:lnTo>
                    <a:pt x="0" y="0"/>
                  </a:lnTo>
                  <a:close/>
                </a:path>
              </a:pathLst>
            </a:custGeom>
            <a:solidFill>
              <a:srgbClr val="001F5F"/>
            </a:solidFill>
          </p:spPr>
          <p:txBody>
            <a:bodyPr wrap="square" lIns="0" tIns="0" rIns="0" bIns="0" rtlCol="0"/>
            <a:lstStyle/>
            <a:p>
              <a:endParaRPr/>
            </a:p>
          </p:txBody>
        </p:sp>
        <p:sp>
          <p:nvSpPr>
            <p:cNvPr id="106" name="object 94"/>
            <p:cNvSpPr/>
            <p:nvPr/>
          </p:nvSpPr>
          <p:spPr>
            <a:xfrm>
              <a:off x="627063" y="5404096"/>
              <a:ext cx="139700" cy="179070"/>
            </a:xfrm>
            <a:custGeom>
              <a:avLst/>
              <a:gdLst/>
              <a:ahLst/>
              <a:cxnLst/>
              <a:rect l="l" t="t" r="r" b="b"/>
              <a:pathLst>
                <a:path w="139700" h="179070">
                  <a:moveTo>
                    <a:pt x="0" y="0"/>
                  </a:moveTo>
                  <a:lnTo>
                    <a:pt x="139077" y="89535"/>
                  </a:lnTo>
                  <a:lnTo>
                    <a:pt x="0" y="178688"/>
                  </a:lnTo>
                  <a:lnTo>
                    <a:pt x="0" y="0"/>
                  </a:lnTo>
                  <a:close/>
                </a:path>
              </a:pathLst>
            </a:custGeom>
            <a:ln w="18288">
              <a:solidFill>
                <a:srgbClr val="FFFFFF"/>
              </a:solidFill>
            </a:ln>
          </p:spPr>
          <p:txBody>
            <a:bodyPr wrap="square" lIns="0" tIns="0" rIns="0" bIns="0" rtlCol="0"/>
            <a:lstStyle/>
            <a:p>
              <a:endParaRPr/>
            </a:p>
          </p:txBody>
        </p:sp>
        <p:sp>
          <p:nvSpPr>
            <p:cNvPr id="107" name="object 95"/>
            <p:cNvSpPr/>
            <p:nvPr/>
          </p:nvSpPr>
          <p:spPr>
            <a:xfrm>
              <a:off x="665988" y="5264143"/>
              <a:ext cx="384047" cy="513587"/>
            </a:xfrm>
            <a:prstGeom prst="rect">
              <a:avLst/>
            </a:prstGeom>
            <a:blipFill>
              <a:blip r:embed="rId16" cstate="print"/>
              <a:stretch>
                <a:fillRect/>
              </a:stretch>
            </a:blipFill>
          </p:spPr>
          <p:txBody>
            <a:bodyPr wrap="square" lIns="0" tIns="0" rIns="0" bIns="0" rtlCol="0"/>
            <a:lstStyle/>
            <a:p>
              <a:endParaRPr/>
            </a:p>
          </p:txBody>
        </p:sp>
        <p:sp>
          <p:nvSpPr>
            <p:cNvPr id="108" name="object 96"/>
            <p:cNvSpPr/>
            <p:nvPr/>
          </p:nvSpPr>
          <p:spPr>
            <a:xfrm>
              <a:off x="894030" y="5454388"/>
              <a:ext cx="111760" cy="124460"/>
            </a:xfrm>
            <a:custGeom>
              <a:avLst/>
              <a:gdLst/>
              <a:ahLst/>
              <a:cxnLst/>
              <a:rect l="l" t="t" r="r" b="b"/>
              <a:pathLst>
                <a:path w="111759" h="124460">
                  <a:moveTo>
                    <a:pt x="102248" y="24003"/>
                  </a:moveTo>
                  <a:lnTo>
                    <a:pt x="60629" y="24003"/>
                  </a:lnTo>
                  <a:lnTo>
                    <a:pt x="66217" y="25273"/>
                  </a:lnTo>
                  <a:lnTo>
                    <a:pt x="72186" y="30480"/>
                  </a:lnTo>
                  <a:lnTo>
                    <a:pt x="73710" y="34671"/>
                  </a:lnTo>
                  <a:lnTo>
                    <a:pt x="73710" y="40767"/>
                  </a:lnTo>
                  <a:lnTo>
                    <a:pt x="69457" y="45373"/>
                  </a:lnTo>
                  <a:lnTo>
                    <a:pt x="58237" y="48404"/>
                  </a:lnTo>
                  <a:lnTo>
                    <a:pt x="42435" y="51705"/>
                  </a:lnTo>
                  <a:lnTo>
                    <a:pt x="28521" y="55046"/>
                  </a:lnTo>
                  <a:lnTo>
                    <a:pt x="18249" y="58928"/>
                  </a:lnTo>
                  <a:lnTo>
                    <a:pt x="12484" y="61722"/>
                  </a:lnTo>
                  <a:lnTo>
                    <a:pt x="8001" y="65659"/>
                  </a:lnTo>
                  <a:lnTo>
                    <a:pt x="4800" y="70993"/>
                  </a:lnTo>
                  <a:lnTo>
                    <a:pt x="1600" y="76200"/>
                  </a:lnTo>
                  <a:lnTo>
                    <a:pt x="0" y="82169"/>
                  </a:lnTo>
                  <a:lnTo>
                    <a:pt x="430" y="94612"/>
                  </a:lnTo>
                  <a:lnTo>
                    <a:pt x="4573" y="105756"/>
                  </a:lnTo>
                  <a:lnTo>
                    <a:pt x="14318" y="117030"/>
                  </a:lnTo>
                  <a:lnTo>
                    <a:pt x="25516" y="122230"/>
                  </a:lnTo>
                  <a:lnTo>
                    <a:pt x="39395" y="123952"/>
                  </a:lnTo>
                  <a:lnTo>
                    <a:pt x="46278" y="123952"/>
                  </a:lnTo>
                  <a:lnTo>
                    <a:pt x="76123" y="108331"/>
                  </a:lnTo>
                  <a:lnTo>
                    <a:pt x="106213" y="108331"/>
                  </a:lnTo>
                  <a:lnTo>
                    <a:pt x="105587" y="105283"/>
                  </a:lnTo>
                  <a:lnTo>
                    <a:pt x="104972" y="101854"/>
                  </a:lnTo>
                  <a:lnTo>
                    <a:pt x="43713" y="101854"/>
                  </a:lnTo>
                  <a:lnTo>
                    <a:pt x="39547" y="100203"/>
                  </a:lnTo>
                  <a:lnTo>
                    <a:pt x="32994" y="93853"/>
                  </a:lnTo>
                  <a:lnTo>
                    <a:pt x="31368" y="90043"/>
                  </a:lnTo>
                  <a:lnTo>
                    <a:pt x="31368" y="81153"/>
                  </a:lnTo>
                  <a:lnTo>
                    <a:pt x="63296" y="67183"/>
                  </a:lnTo>
                  <a:lnTo>
                    <a:pt x="69646" y="65659"/>
                  </a:lnTo>
                  <a:lnTo>
                    <a:pt x="73710" y="64262"/>
                  </a:lnTo>
                  <a:lnTo>
                    <a:pt x="104282" y="64262"/>
                  </a:lnTo>
                  <a:lnTo>
                    <a:pt x="104339" y="40767"/>
                  </a:lnTo>
                  <a:lnTo>
                    <a:pt x="103165" y="26981"/>
                  </a:lnTo>
                  <a:lnTo>
                    <a:pt x="102248" y="24003"/>
                  </a:lnTo>
                  <a:close/>
                </a:path>
                <a:path w="111759" h="124460">
                  <a:moveTo>
                    <a:pt x="106213" y="108331"/>
                  </a:moveTo>
                  <a:lnTo>
                    <a:pt x="76123" y="108331"/>
                  </a:lnTo>
                  <a:lnTo>
                    <a:pt x="76377" y="108839"/>
                  </a:lnTo>
                  <a:lnTo>
                    <a:pt x="76792" y="110236"/>
                  </a:lnTo>
                  <a:lnTo>
                    <a:pt x="77266" y="112014"/>
                  </a:lnTo>
                  <a:lnTo>
                    <a:pt x="78409" y="116078"/>
                  </a:lnTo>
                  <a:lnTo>
                    <a:pt x="79425" y="119126"/>
                  </a:lnTo>
                  <a:lnTo>
                    <a:pt x="80314" y="121158"/>
                  </a:lnTo>
                  <a:lnTo>
                    <a:pt x="111302" y="121158"/>
                  </a:lnTo>
                  <a:lnTo>
                    <a:pt x="108508" y="115570"/>
                  </a:lnTo>
                  <a:lnTo>
                    <a:pt x="106603" y="110236"/>
                  </a:lnTo>
                  <a:lnTo>
                    <a:pt x="106213" y="108331"/>
                  </a:lnTo>
                  <a:close/>
                </a:path>
                <a:path w="111759" h="124460">
                  <a:moveTo>
                    <a:pt x="104282" y="64262"/>
                  </a:moveTo>
                  <a:lnTo>
                    <a:pt x="73710" y="64262"/>
                  </a:lnTo>
                  <a:lnTo>
                    <a:pt x="73710" y="78105"/>
                  </a:lnTo>
                  <a:lnTo>
                    <a:pt x="73202" y="83185"/>
                  </a:lnTo>
                  <a:lnTo>
                    <a:pt x="54406" y="101854"/>
                  </a:lnTo>
                  <a:lnTo>
                    <a:pt x="104972" y="101854"/>
                  </a:lnTo>
                  <a:lnTo>
                    <a:pt x="104698" y="100330"/>
                  </a:lnTo>
                  <a:lnTo>
                    <a:pt x="104317" y="94612"/>
                  </a:lnTo>
                  <a:lnTo>
                    <a:pt x="104282" y="64262"/>
                  </a:lnTo>
                  <a:close/>
                </a:path>
                <a:path w="111759" h="124460">
                  <a:moveTo>
                    <a:pt x="54533" y="0"/>
                  </a:moveTo>
                  <a:lnTo>
                    <a:pt x="16143" y="11139"/>
                  </a:lnTo>
                  <a:lnTo>
                    <a:pt x="3238" y="33655"/>
                  </a:lnTo>
                  <a:lnTo>
                    <a:pt x="31699" y="38862"/>
                  </a:lnTo>
                  <a:lnTo>
                    <a:pt x="33629" y="33401"/>
                  </a:lnTo>
                  <a:lnTo>
                    <a:pt x="36156" y="29464"/>
                  </a:lnTo>
                  <a:lnTo>
                    <a:pt x="42418" y="25146"/>
                  </a:lnTo>
                  <a:lnTo>
                    <a:pt x="46786" y="24003"/>
                  </a:lnTo>
                  <a:lnTo>
                    <a:pt x="102248" y="24003"/>
                  </a:lnTo>
                  <a:lnTo>
                    <a:pt x="100253" y="17526"/>
                  </a:lnTo>
                  <a:lnTo>
                    <a:pt x="97459" y="12446"/>
                  </a:lnTo>
                  <a:lnTo>
                    <a:pt x="92633" y="8255"/>
                  </a:lnTo>
                  <a:lnTo>
                    <a:pt x="81368" y="3193"/>
                  </a:lnTo>
                  <a:lnTo>
                    <a:pt x="69732" y="798"/>
                  </a:lnTo>
                  <a:lnTo>
                    <a:pt x="54533" y="0"/>
                  </a:lnTo>
                  <a:close/>
                </a:path>
              </a:pathLst>
            </a:custGeom>
            <a:solidFill>
              <a:srgbClr val="000000"/>
            </a:solidFill>
          </p:spPr>
          <p:txBody>
            <a:bodyPr wrap="square" lIns="0" tIns="0" rIns="0" bIns="0" rtlCol="0"/>
            <a:lstStyle/>
            <a:p>
              <a:endParaRPr/>
            </a:p>
          </p:txBody>
        </p:sp>
        <p:sp>
          <p:nvSpPr>
            <p:cNvPr id="109" name="object 97"/>
            <p:cNvSpPr/>
            <p:nvPr/>
          </p:nvSpPr>
          <p:spPr>
            <a:xfrm>
              <a:off x="925399" y="5518650"/>
              <a:ext cx="42545" cy="38100"/>
            </a:xfrm>
            <a:custGeom>
              <a:avLst/>
              <a:gdLst/>
              <a:ahLst/>
              <a:cxnLst/>
              <a:rect l="l" t="t" r="r" b="b"/>
              <a:pathLst>
                <a:path w="42544" h="38100">
                  <a:moveTo>
                    <a:pt x="42341" y="0"/>
                  </a:moveTo>
                  <a:lnTo>
                    <a:pt x="38277" y="1396"/>
                  </a:lnTo>
                  <a:lnTo>
                    <a:pt x="31927" y="2920"/>
                  </a:lnTo>
                  <a:lnTo>
                    <a:pt x="23164" y="4825"/>
                  </a:lnTo>
                  <a:lnTo>
                    <a:pt x="14528" y="6730"/>
                  </a:lnTo>
                  <a:lnTo>
                    <a:pt x="8813" y="8508"/>
                  </a:lnTo>
                  <a:lnTo>
                    <a:pt x="6134" y="10286"/>
                  </a:lnTo>
                  <a:lnTo>
                    <a:pt x="2044" y="13207"/>
                  </a:lnTo>
                  <a:lnTo>
                    <a:pt x="0" y="16890"/>
                  </a:lnTo>
                  <a:lnTo>
                    <a:pt x="0" y="21335"/>
                  </a:lnTo>
                  <a:lnTo>
                    <a:pt x="0" y="25780"/>
                  </a:lnTo>
                  <a:lnTo>
                    <a:pt x="1625" y="29590"/>
                  </a:lnTo>
                  <a:lnTo>
                    <a:pt x="4902" y="32765"/>
                  </a:lnTo>
                  <a:lnTo>
                    <a:pt x="8178" y="35940"/>
                  </a:lnTo>
                  <a:lnTo>
                    <a:pt x="12344" y="37591"/>
                  </a:lnTo>
                  <a:lnTo>
                    <a:pt x="17449" y="37591"/>
                  </a:lnTo>
                  <a:lnTo>
                    <a:pt x="23037" y="37591"/>
                  </a:lnTo>
                  <a:lnTo>
                    <a:pt x="41071" y="21589"/>
                  </a:lnTo>
                  <a:lnTo>
                    <a:pt x="41833" y="18922"/>
                  </a:lnTo>
                  <a:lnTo>
                    <a:pt x="42341" y="13842"/>
                  </a:lnTo>
                  <a:lnTo>
                    <a:pt x="42341" y="6222"/>
                  </a:lnTo>
                  <a:lnTo>
                    <a:pt x="42341" y="0"/>
                  </a:lnTo>
                  <a:close/>
                </a:path>
              </a:pathLst>
            </a:custGeom>
            <a:ln w="10668">
              <a:solidFill>
                <a:srgbClr val="4579B8"/>
              </a:solidFill>
            </a:ln>
          </p:spPr>
          <p:txBody>
            <a:bodyPr wrap="square" lIns="0" tIns="0" rIns="0" bIns="0" rtlCol="0"/>
            <a:lstStyle/>
            <a:p>
              <a:endParaRPr/>
            </a:p>
          </p:txBody>
        </p:sp>
        <p:sp>
          <p:nvSpPr>
            <p:cNvPr id="110" name="object 98"/>
            <p:cNvSpPr/>
            <p:nvPr/>
          </p:nvSpPr>
          <p:spPr>
            <a:xfrm>
              <a:off x="894030" y="5454388"/>
              <a:ext cx="111760" cy="124460"/>
            </a:xfrm>
            <a:custGeom>
              <a:avLst/>
              <a:gdLst/>
              <a:ahLst/>
              <a:cxnLst/>
              <a:rect l="l" t="t" r="r" b="b"/>
              <a:pathLst>
                <a:path w="111759" h="124460">
                  <a:moveTo>
                    <a:pt x="54533" y="0"/>
                  </a:moveTo>
                  <a:lnTo>
                    <a:pt x="92633" y="8255"/>
                  </a:lnTo>
                  <a:lnTo>
                    <a:pt x="104398" y="41457"/>
                  </a:lnTo>
                  <a:lnTo>
                    <a:pt x="104190" y="82296"/>
                  </a:lnTo>
                  <a:lnTo>
                    <a:pt x="104190" y="92710"/>
                  </a:lnTo>
                  <a:lnTo>
                    <a:pt x="111302" y="121158"/>
                  </a:lnTo>
                  <a:lnTo>
                    <a:pt x="80314" y="121158"/>
                  </a:lnTo>
                  <a:lnTo>
                    <a:pt x="79425" y="119126"/>
                  </a:lnTo>
                  <a:lnTo>
                    <a:pt x="78409" y="116078"/>
                  </a:lnTo>
                  <a:lnTo>
                    <a:pt x="77266" y="112014"/>
                  </a:lnTo>
                  <a:lnTo>
                    <a:pt x="76758" y="110109"/>
                  </a:lnTo>
                  <a:lnTo>
                    <a:pt x="76377" y="108839"/>
                  </a:lnTo>
                  <a:lnTo>
                    <a:pt x="76123" y="108331"/>
                  </a:lnTo>
                  <a:lnTo>
                    <a:pt x="70789" y="113538"/>
                  </a:lnTo>
                  <a:lnTo>
                    <a:pt x="65074" y="117348"/>
                  </a:lnTo>
                  <a:lnTo>
                    <a:pt x="58978" y="120015"/>
                  </a:lnTo>
                  <a:lnTo>
                    <a:pt x="52882" y="122555"/>
                  </a:lnTo>
                  <a:lnTo>
                    <a:pt x="46278" y="123952"/>
                  </a:lnTo>
                  <a:lnTo>
                    <a:pt x="39395" y="123952"/>
                  </a:lnTo>
                  <a:lnTo>
                    <a:pt x="4573" y="105756"/>
                  </a:lnTo>
                  <a:lnTo>
                    <a:pt x="0" y="82169"/>
                  </a:lnTo>
                  <a:lnTo>
                    <a:pt x="1600" y="76200"/>
                  </a:lnTo>
                  <a:lnTo>
                    <a:pt x="4800" y="70993"/>
                  </a:lnTo>
                  <a:lnTo>
                    <a:pt x="8001" y="65659"/>
                  </a:lnTo>
                  <a:lnTo>
                    <a:pt x="58237" y="48404"/>
                  </a:lnTo>
                  <a:lnTo>
                    <a:pt x="69457" y="45373"/>
                  </a:lnTo>
                  <a:lnTo>
                    <a:pt x="73710" y="40767"/>
                  </a:lnTo>
                  <a:lnTo>
                    <a:pt x="73710" y="34671"/>
                  </a:lnTo>
                  <a:lnTo>
                    <a:pt x="72186" y="30480"/>
                  </a:lnTo>
                  <a:lnTo>
                    <a:pt x="69138" y="27813"/>
                  </a:lnTo>
                  <a:lnTo>
                    <a:pt x="66217" y="25273"/>
                  </a:lnTo>
                  <a:lnTo>
                    <a:pt x="60629" y="24003"/>
                  </a:lnTo>
                  <a:lnTo>
                    <a:pt x="52374" y="24003"/>
                  </a:lnTo>
                  <a:lnTo>
                    <a:pt x="46786" y="24003"/>
                  </a:lnTo>
                  <a:lnTo>
                    <a:pt x="42418" y="25146"/>
                  </a:lnTo>
                  <a:lnTo>
                    <a:pt x="39293" y="27305"/>
                  </a:lnTo>
                  <a:lnTo>
                    <a:pt x="36156" y="29464"/>
                  </a:lnTo>
                  <a:lnTo>
                    <a:pt x="33629" y="33401"/>
                  </a:lnTo>
                  <a:lnTo>
                    <a:pt x="31699" y="38862"/>
                  </a:lnTo>
                  <a:lnTo>
                    <a:pt x="3238" y="33655"/>
                  </a:lnTo>
                  <a:lnTo>
                    <a:pt x="39061" y="1247"/>
                  </a:lnTo>
                  <a:lnTo>
                    <a:pt x="52399" y="18"/>
                  </a:lnTo>
                  <a:lnTo>
                    <a:pt x="54533" y="0"/>
                  </a:lnTo>
                  <a:close/>
                </a:path>
              </a:pathLst>
            </a:custGeom>
            <a:ln w="10667">
              <a:solidFill>
                <a:srgbClr val="4579B8"/>
              </a:solidFill>
            </a:ln>
          </p:spPr>
          <p:txBody>
            <a:bodyPr wrap="square" lIns="0" tIns="0" rIns="0" bIns="0" rtlCol="0"/>
            <a:lstStyle/>
            <a:p>
              <a:endParaRPr/>
            </a:p>
          </p:txBody>
        </p:sp>
        <p:sp>
          <p:nvSpPr>
            <p:cNvPr id="111" name="object 99"/>
            <p:cNvSpPr/>
            <p:nvPr/>
          </p:nvSpPr>
          <p:spPr>
            <a:xfrm>
              <a:off x="1025144" y="5516303"/>
              <a:ext cx="62230" cy="0"/>
            </a:xfrm>
            <a:custGeom>
              <a:avLst/>
              <a:gdLst/>
              <a:ahLst/>
              <a:cxnLst/>
              <a:rect l="l" t="t" r="r" b="b"/>
              <a:pathLst>
                <a:path w="62230">
                  <a:moveTo>
                    <a:pt x="0" y="0"/>
                  </a:moveTo>
                  <a:lnTo>
                    <a:pt x="61615" y="0"/>
                  </a:lnTo>
                </a:path>
              </a:pathLst>
            </a:custGeom>
            <a:ln w="32635">
              <a:solidFill>
                <a:srgbClr val="000000"/>
              </a:solidFill>
            </a:ln>
          </p:spPr>
          <p:txBody>
            <a:bodyPr wrap="square" lIns="0" tIns="0" rIns="0" bIns="0" rtlCol="0"/>
            <a:lstStyle/>
            <a:p>
              <a:endParaRPr/>
            </a:p>
          </p:txBody>
        </p:sp>
        <p:sp>
          <p:nvSpPr>
            <p:cNvPr id="112" name="object 100"/>
            <p:cNvSpPr/>
            <p:nvPr/>
          </p:nvSpPr>
          <p:spPr>
            <a:xfrm>
              <a:off x="1025144" y="5500620"/>
              <a:ext cx="62230" cy="31750"/>
            </a:xfrm>
            <a:custGeom>
              <a:avLst/>
              <a:gdLst/>
              <a:ahLst/>
              <a:cxnLst/>
              <a:rect l="l" t="t" r="r" b="b"/>
              <a:pathLst>
                <a:path w="62230" h="31750">
                  <a:moveTo>
                    <a:pt x="0" y="31365"/>
                  </a:moveTo>
                  <a:lnTo>
                    <a:pt x="61615" y="31365"/>
                  </a:lnTo>
                  <a:lnTo>
                    <a:pt x="61615" y="0"/>
                  </a:lnTo>
                  <a:lnTo>
                    <a:pt x="0" y="0"/>
                  </a:lnTo>
                  <a:lnTo>
                    <a:pt x="0" y="31365"/>
                  </a:lnTo>
                  <a:close/>
                </a:path>
              </a:pathLst>
            </a:custGeom>
            <a:ln w="10668">
              <a:solidFill>
                <a:srgbClr val="4579B8"/>
              </a:solidFill>
            </a:ln>
          </p:spPr>
          <p:txBody>
            <a:bodyPr wrap="square" lIns="0" tIns="0" rIns="0" bIns="0" rtlCol="0"/>
            <a:lstStyle/>
            <a:p>
              <a:endParaRPr/>
            </a:p>
          </p:txBody>
        </p:sp>
        <p:sp>
          <p:nvSpPr>
            <p:cNvPr id="113" name="object 101"/>
            <p:cNvSpPr/>
            <p:nvPr/>
          </p:nvSpPr>
          <p:spPr>
            <a:xfrm>
              <a:off x="1099002" y="5409176"/>
              <a:ext cx="685800" cy="169545"/>
            </a:xfrm>
            <a:custGeom>
              <a:avLst/>
              <a:gdLst/>
              <a:ahLst/>
              <a:cxnLst/>
              <a:rect l="l" t="t" r="r" b="b"/>
              <a:pathLst>
                <a:path w="685800" h="169545">
                  <a:moveTo>
                    <a:pt x="189794" y="47878"/>
                  </a:moveTo>
                  <a:lnTo>
                    <a:pt x="158425" y="47878"/>
                  </a:lnTo>
                  <a:lnTo>
                    <a:pt x="158425" y="166369"/>
                  </a:lnTo>
                  <a:lnTo>
                    <a:pt x="189794" y="166369"/>
                  </a:lnTo>
                  <a:lnTo>
                    <a:pt x="189794" y="47878"/>
                  </a:lnTo>
                  <a:close/>
                </a:path>
                <a:path w="685800" h="169545">
                  <a:moveTo>
                    <a:pt x="636961" y="30479"/>
                  </a:moveTo>
                  <a:lnTo>
                    <a:pt x="603814" y="30479"/>
                  </a:lnTo>
                  <a:lnTo>
                    <a:pt x="603814" y="166369"/>
                  </a:lnTo>
                  <a:lnTo>
                    <a:pt x="636961" y="166369"/>
                  </a:lnTo>
                  <a:lnTo>
                    <a:pt x="636961" y="30479"/>
                  </a:lnTo>
                  <a:close/>
                </a:path>
                <a:path w="685800" h="169545">
                  <a:moveTo>
                    <a:pt x="685348" y="2793"/>
                  </a:moveTo>
                  <a:lnTo>
                    <a:pt x="555300" y="2793"/>
                  </a:lnTo>
                  <a:lnTo>
                    <a:pt x="555300" y="30479"/>
                  </a:lnTo>
                  <a:lnTo>
                    <a:pt x="685348" y="30479"/>
                  </a:lnTo>
                  <a:lnTo>
                    <a:pt x="685348" y="2793"/>
                  </a:lnTo>
                  <a:close/>
                </a:path>
                <a:path w="685800" h="169545">
                  <a:moveTo>
                    <a:pt x="539171" y="2793"/>
                  </a:moveTo>
                  <a:lnTo>
                    <a:pt x="427030" y="2793"/>
                  </a:lnTo>
                  <a:lnTo>
                    <a:pt x="427030" y="166369"/>
                  </a:lnTo>
                  <a:lnTo>
                    <a:pt x="460050" y="166369"/>
                  </a:lnTo>
                  <a:lnTo>
                    <a:pt x="460050" y="96900"/>
                  </a:lnTo>
                  <a:lnTo>
                    <a:pt x="528376" y="96900"/>
                  </a:lnTo>
                  <a:lnTo>
                    <a:pt x="528376" y="69214"/>
                  </a:lnTo>
                  <a:lnTo>
                    <a:pt x="460050" y="69214"/>
                  </a:lnTo>
                  <a:lnTo>
                    <a:pt x="460050" y="30479"/>
                  </a:lnTo>
                  <a:lnTo>
                    <a:pt x="539171" y="30479"/>
                  </a:lnTo>
                  <a:lnTo>
                    <a:pt x="539171" y="2793"/>
                  </a:lnTo>
                  <a:close/>
                </a:path>
                <a:path w="685800" h="169545">
                  <a:moveTo>
                    <a:pt x="356545" y="30479"/>
                  </a:moveTo>
                  <a:lnTo>
                    <a:pt x="323398" y="30479"/>
                  </a:lnTo>
                  <a:lnTo>
                    <a:pt x="323398" y="166369"/>
                  </a:lnTo>
                  <a:lnTo>
                    <a:pt x="356545" y="166369"/>
                  </a:lnTo>
                  <a:lnTo>
                    <a:pt x="356545" y="30479"/>
                  </a:lnTo>
                  <a:close/>
                </a:path>
                <a:path w="685800" h="169545">
                  <a:moveTo>
                    <a:pt x="404932" y="2793"/>
                  </a:moveTo>
                  <a:lnTo>
                    <a:pt x="274884" y="2793"/>
                  </a:lnTo>
                  <a:lnTo>
                    <a:pt x="274884" y="30479"/>
                  </a:lnTo>
                  <a:lnTo>
                    <a:pt x="404932" y="30479"/>
                  </a:lnTo>
                  <a:lnTo>
                    <a:pt x="404932" y="2793"/>
                  </a:lnTo>
                  <a:close/>
                </a:path>
                <a:path w="685800" h="169545">
                  <a:moveTo>
                    <a:pt x="189794" y="2793"/>
                  </a:moveTo>
                  <a:lnTo>
                    <a:pt x="158425" y="2793"/>
                  </a:lnTo>
                  <a:lnTo>
                    <a:pt x="158425" y="31876"/>
                  </a:lnTo>
                  <a:lnTo>
                    <a:pt x="189794" y="31876"/>
                  </a:lnTo>
                  <a:lnTo>
                    <a:pt x="189794" y="2793"/>
                  </a:lnTo>
                  <a:close/>
                </a:path>
                <a:path w="685800" h="169545">
                  <a:moveTo>
                    <a:pt x="30028" y="110108"/>
                  </a:moveTo>
                  <a:lnTo>
                    <a:pt x="0" y="125060"/>
                  </a:lnTo>
                  <a:lnTo>
                    <a:pt x="4432" y="136990"/>
                  </a:lnTo>
                  <a:lnTo>
                    <a:pt x="11139" y="147600"/>
                  </a:lnTo>
                  <a:lnTo>
                    <a:pt x="54292" y="168489"/>
                  </a:lnTo>
                  <a:lnTo>
                    <a:pt x="70846" y="169183"/>
                  </a:lnTo>
                  <a:lnTo>
                    <a:pt x="82607" y="167986"/>
                  </a:lnTo>
                  <a:lnTo>
                    <a:pt x="94699" y="165005"/>
                  </a:lnTo>
                  <a:lnTo>
                    <a:pt x="108139" y="159672"/>
                  </a:lnTo>
                  <a:lnTo>
                    <a:pt x="117235" y="151939"/>
                  </a:lnTo>
                  <a:lnTo>
                    <a:pt x="124828" y="141473"/>
                  </a:lnTo>
                  <a:lnTo>
                    <a:pt x="64977" y="141473"/>
                  </a:lnTo>
                  <a:lnTo>
                    <a:pt x="51801" y="139393"/>
                  </a:lnTo>
                  <a:lnTo>
                    <a:pt x="41014" y="133229"/>
                  </a:lnTo>
                  <a:lnTo>
                    <a:pt x="34159" y="123644"/>
                  </a:lnTo>
                  <a:lnTo>
                    <a:pt x="30028" y="110108"/>
                  </a:lnTo>
                  <a:close/>
                </a:path>
                <a:path w="685800" h="169545">
                  <a:moveTo>
                    <a:pt x="63429" y="0"/>
                  </a:moveTo>
                  <a:lnTo>
                    <a:pt x="18910" y="13204"/>
                  </a:lnTo>
                  <a:lnTo>
                    <a:pt x="3767" y="47243"/>
                  </a:lnTo>
                  <a:lnTo>
                    <a:pt x="5840" y="58959"/>
                  </a:lnTo>
                  <a:lnTo>
                    <a:pt x="43074" y="90961"/>
                  </a:lnTo>
                  <a:lnTo>
                    <a:pt x="74029" y="99373"/>
                  </a:lnTo>
                  <a:lnTo>
                    <a:pt x="82606" y="101853"/>
                  </a:lnTo>
                  <a:lnTo>
                    <a:pt x="97846" y="115061"/>
                  </a:lnTo>
                  <a:lnTo>
                    <a:pt x="97798" y="125060"/>
                  </a:lnTo>
                  <a:lnTo>
                    <a:pt x="95179" y="130174"/>
                  </a:lnTo>
                  <a:lnTo>
                    <a:pt x="89545" y="134766"/>
                  </a:lnTo>
                  <a:lnTo>
                    <a:pt x="79492" y="139799"/>
                  </a:lnTo>
                  <a:lnTo>
                    <a:pt x="64977" y="141473"/>
                  </a:lnTo>
                  <a:lnTo>
                    <a:pt x="124828" y="141473"/>
                  </a:lnTo>
                  <a:lnTo>
                    <a:pt x="126112" y="139703"/>
                  </a:lnTo>
                  <a:lnTo>
                    <a:pt x="129644" y="128403"/>
                  </a:lnTo>
                  <a:lnTo>
                    <a:pt x="130680" y="113772"/>
                  </a:lnTo>
                  <a:lnTo>
                    <a:pt x="128241" y="101757"/>
                  </a:lnTo>
                  <a:lnTo>
                    <a:pt x="101198" y="73687"/>
                  </a:lnTo>
                  <a:lnTo>
                    <a:pt x="61071" y="61831"/>
                  </a:lnTo>
                  <a:lnTo>
                    <a:pt x="47874" y="57539"/>
                  </a:lnTo>
                  <a:lnTo>
                    <a:pt x="40188" y="53339"/>
                  </a:lnTo>
                  <a:lnTo>
                    <a:pt x="37013" y="50545"/>
                  </a:lnTo>
                  <a:lnTo>
                    <a:pt x="35362" y="47243"/>
                  </a:lnTo>
                  <a:lnTo>
                    <a:pt x="35362" y="39242"/>
                  </a:lnTo>
                  <a:lnTo>
                    <a:pt x="37140" y="35813"/>
                  </a:lnTo>
                  <a:lnTo>
                    <a:pt x="40569" y="33273"/>
                  </a:lnTo>
                  <a:lnTo>
                    <a:pt x="46030" y="29336"/>
                  </a:lnTo>
                  <a:lnTo>
                    <a:pt x="53523" y="27304"/>
                  </a:lnTo>
                  <a:lnTo>
                    <a:pt x="119669" y="27304"/>
                  </a:lnTo>
                  <a:lnTo>
                    <a:pt x="114258" y="19358"/>
                  </a:lnTo>
                  <a:lnTo>
                    <a:pt x="102589" y="8370"/>
                  </a:lnTo>
                  <a:lnTo>
                    <a:pt x="91669" y="3710"/>
                  </a:lnTo>
                  <a:lnTo>
                    <a:pt x="78610" y="925"/>
                  </a:lnTo>
                  <a:lnTo>
                    <a:pt x="63429" y="0"/>
                  </a:lnTo>
                  <a:close/>
                </a:path>
                <a:path w="685800" h="169545">
                  <a:moveTo>
                    <a:pt x="119669" y="27304"/>
                  </a:moveTo>
                  <a:lnTo>
                    <a:pt x="72446" y="27304"/>
                  </a:lnTo>
                  <a:lnTo>
                    <a:pt x="79431" y="29209"/>
                  </a:lnTo>
                  <a:lnTo>
                    <a:pt x="84003" y="32892"/>
                  </a:lnTo>
                  <a:lnTo>
                    <a:pt x="88702" y="36575"/>
                  </a:lnTo>
                  <a:lnTo>
                    <a:pt x="91750" y="42544"/>
                  </a:lnTo>
                  <a:lnTo>
                    <a:pt x="93147" y="51053"/>
                  </a:lnTo>
                  <a:lnTo>
                    <a:pt x="125236" y="40984"/>
                  </a:lnTo>
                  <a:lnTo>
                    <a:pt x="121531" y="30039"/>
                  </a:lnTo>
                  <a:lnTo>
                    <a:pt x="119669" y="27304"/>
                  </a:lnTo>
                  <a:close/>
                </a:path>
              </a:pathLst>
            </a:custGeom>
            <a:solidFill>
              <a:srgbClr val="000000"/>
            </a:solidFill>
          </p:spPr>
          <p:txBody>
            <a:bodyPr wrap="square" lIns="0" tIns="0" rIns="0" bIns="0" rtlCol="0"/>
            <a:lstStyle/>
            <a:p>
              <a:endParaRPr/>
            </a:p>
          </p:txBody>
        </p:sp>
        <p:sp>
          <p:nvSpPr>
            <p:cNvPr id="114" name="object 102"/>
            <p:cNvSpPr/>
            <p:nvPr/>
          </p:nvSpPr>
          <p:spPr>
            <a:xfrm>
              <a:off x="1257427" y="5457056"/>
              <a:ext cx="31750" cy="118745"/>
            </a:xfrm>
            <a:custGeom>
              <a:avLst/>
              <a:gdLst/>
              <a:ahLst/>
              <a:cxnLst/>
              <a:rect l="l" t="t" r="r" b="b"/>
              <a:pathLst>
                <a:path w="31750" h="118745">
                  <a:moveTo>
                    <a:pt x="0" y="0"/>
                  </a:moveTo>
                  <a:lnTo>
                    <a:pt x="31368" y="0"/>
                  </a:lnTo>
                  <a:lnTo>
                    <a:pt x="31368" y="118490"/>
                  </a:lnTo>
                  <a:lnTo>
                    <a:pt x="0" y="118490"/>
                  </a:lnTo>
                  <a:lnTo>
                    <a:pt x="0" y="0"/>
                  </a:lnTo>
                  <a:close/>
                </a:path>
              </a:pathLst>
            </a:custGeom>
            <a:ln w="10668">
              <a:solidFill>
                <a:srgbClr val="4579B8"/>
              </a:solidFill>
            </a:ln>
          </p:spPr>
          <p:txBody>
            <a:bodyPr wrap="square" lIns="0" tIns="0" rIns="0" bIns="0" rtlCol="0"/>
            <a:lstStyle/>
            <a:p>
              <a:endParaRPr/>
            </a:p>
          </p:txBody>
        </p:sp>
        <p:sp>
          <p:nvSpPr>
            <p:cNvPr id="115" name="object 103"/>
            <p:cNvSpPr/>
            <p:nvPr/>
          </p:nvSpPr>
          <p:spPr>
            <a:xfrm>
              <a:off x="1654302" y="5411970"/>
              <a:ext cx="130175" cy="163830"/>
            </a:xfrm>
            <a:custGeom>
              <a:avLst/>
              <a:gdLst/>
              <a:ahLst/>
              <a:cxnLst/>
              <a:rect l="l" t="t" r="r" b="b"/>
              <a:pathLst>
                <a:path w="130175" h="163829">
                  <a:moveTo>
                    <a:pt x="0" y="0"/>
                  </a:moveTo>
                  <a:lnTo>
                    <a:pt x="130048" y="0"/>
                  </a:lnTo>
                  <a:lnTo>
                    <a:pt x="130048" y="27686"/>
                  </a:lnTo>
                  <a:lnTo>
                    <a:pt x="81661" y="27686"/>
                  </a:lnTo>
                  <a:lnTo>
                    <a:pt x="81661" y="163575"/>
                  </a:lnTo>
                  <a:lnTo>
                    <a:pt x="48514" y="163575"/>
                  </a:lnTo>
                  <a:lnTo>
                    <a:pt x="48514" y="27686"/>
                  </a:lnTo>
                  <a:lnTo>
                    <a:pt x="0" y="27686"/>
                  </a:lnTo>
                  <a:lnTo>
                    <a:pt x="0" y="0"/>
                  </a:lnTo>
                  <a:close/>
                </a:path>
              </a:pathLst>
            </a:custGeom>
            <a:ln w="10668">
              <a:solidFill>
                <a:srgbClr val="4579B8"/>
              </a:solidFill>
            </a:ln>
          </p:spPr>
          <p:txBody>
            <a:bodyPr wrap="square" lIns="0" tIns="0" rIns="0" bIns="0" rtlCol="0"/>
            <a:lstStyle/>
            <a:p>
              <a:endParaRPr/>
            </a:p>
          </p:txBody>
        </p:sp>
        <p:sp>
          <p:nvSpPr>
            <p:cNvPr id="116" name="object 104"/>
            <p:cNvSpPr/>
            <p:nvPr/>
          </p:nvSpPr>
          <p:spPr>
            <a:xfrm>
              <a:off x="1526033" y="5411970"/>
              <a:ext cx="112395" cy="163830"/>
            </a:xfrm>
            <a:custGeom>
              <a:avLst/>
              <a:gdLst/>
              <a:ahLst/>
              <a:cxnLst/>
              <a:rect l="l" t="t" r="r" b="b"/>
              <a:pathLst>
                <a:path w="112394" h="163829">
                  <a:moveTo>
                    <a:pt x="0" y="0"/>
                  </a:moveTo>
                  <a:lnTo>
                    <a:pt x="112141" y="0"/>
                  </a:lnTo>
                  <a:lnTo>
                    <a:pt x="112141" y="27686"/>
                  </a:lnTo>
                  <a:lnTo>
                    <a:pt x="33019" y="27686"/>
                  </a:lnTo>
                  <a:lnTo>
                    <a:pt x="33019" y="66420"/>
                  </a:lnTo>
                  <a:lnTo>
                    <a:pt x="101346" y="66420"/>
                  </a:lnTo>
                  <a:lnTo>
                    <a:pt x="101346" y="94106"/>
                  </a:lnTo>
                  <a:lnTo>
                    <a:pt x="33019" y="94106"/>
                  </a:lnTo>
                  <a:lnTo>
                    <a:pt x="33019" y="163575"/>
                  </a:lnTo>
                  <a:lnTo>
                    <a:pt x="0" y="163575"/>
                  </a:lnTo>
                  <a:lnTo>
                    <a:pt x="0" y="0"/>
                  </a:lnTo>
                  <a:close/>
                </a:path>
              </a:pathLst>
            </a:custGeom>
            <a:ln w="10668">
              <a:solidFill>
                <a:srgbClr val="4579B8"/>
              </a:solidFill>
            </a:ln>
          </p:spPr>
          <p:txBody>
            <a:bodyPr wrap="square" lIns="0" tIns="0" rIns="0" bIns="0" rtlCol="0"/>
            <a:lstStyle/>
            <a:p>
              <a:endParaRPr/>
            </a:p>
          </p:txBody>
        </p:sp>
        <p:sp>
          <p:nvSpPr>
            <p:cNvPr id="117" name="object 105"/>
            <p:cNvSpPr/>
            <p:nvPr/>
          </p:nvSpPr>
          <p:spPr>
            <a:xfrm>
              <a:off x="1373886" y="5411970"/>
              <a:ext cx="130175" cy="163830"/>
            </a:xfrm>
            <a:custGeom>
              <a:avLst/>
              <a:gdLst/>
              <a:ahLst/>
              <a:cxnLst/>
              <a:rect l="l" t="t" r="r" b="b"/>
              <a:pathLst>
                <a:path w="130175" h="163829">
                  <a:moveTo>
                    <a:pt x="0" y="0"/>
                  </a:moveTo>
                  <a:lnTo>
                    <a:pt x="130048" y="0"/>
                  </a:lnTo>
                  <a:lnTo>
                    <a:pt x="130048" y="27686"/>
                  </a:lnTo>
                  <a:lnTo>
                    <a:pt x="81661" y="27686"/>
                  </a:lnTo>
                  <a:lnTo>
                    <a:pt x="81661" y="163575"/>
                  </a:lnTo>
                  <a:lnTo>
                    <a:pt x="48513" y="163575"/>
                  </a:lnTo>
                  <a:lnTo>
                    <a:pt x="48513" y="27686"/>
                  </a:lnTo>
                  <a:lnTo>
                    <a:pt x="0" y="27686"/>
                  </a:lnTo>
                  <a:lnTo>
                    <a:pt x="0" y="0"/>
                  </a:lnTo>
                  <a:close/>
                </a:path>
              </a:pathLst>
            </a:custGeom>
            <a:ln w="10668">
              <a:solidFill>
                <a:srgbClr val="4579B8"/>
              </a:solidFill>
            </a:ln>
          </p:spPr>
          <p:txBody>
            <a:bodyPr wrap="square" lIns="0" tIns="0" rIns="0" bIns="0" rtlCol="0"/>
            <a:lstStyle/>
            <a:p>
              <a:endParaRPr/>
            </a:p>
          </p:txBody>
        </p:sp>
        <p:sp>
          <p:nvSpPr>
            <p:cNvPr id="118" name="object 106"/>
            <p:cNvSpPr/>
            <p:nvPr/>
          </p:nvSpPr>
          <p:spPr>
            <a:xfrm>
              <a:off x="1257427" y="5411970"/>
              <a:ext cx="31750" cy="29209"/>
            </a:xfrm>
            <a:custGeom>
              <a:avLst/>
              <a:gdLst/>
              <a:ahLst/>
              <a:cxnLst/>
              <a:rect l="l" t="t" r="r" b="b"/>
              <a:pathLst>
                <a:path w="31750" h="29210">
                  <a:moveTo>
                    <a:pt x="0" y="0"/>
                  </a:moveTo>
                  <a:lnTo>
                    <a:pt x="31368" y="0"/>
                  </a:lnTo>
                  <a:lnTo>
                    <a:pt x="31368" y="29082"/>
                  </a:lnTo>
                  <a:lnTo>
                    <a:pt x="0" y="29082"/>
                  </a:lnTo>
                  <a:lnTo>
                    <a:pt x="0" y="0"/>
                  </a:lnTo>
                  <a:close/>
                </a:path>
              </a:pathLst>
            </a:custGeom>
            <a:ln w="10668">
              <a:solidFill>
                <a:srgbClr val="4579B8"/>
              </a:solidFill>
            </a:ln>
          </p:spPr>
          <p:txBody>
            <a:bodyPr wrap="square" lIns="0" tIns="0" rIns="0" bIns="0" rtlCol="0"/>
            <a:lstStyle/>
            <a:p>
              <a:endParaRPr/>
            </a:p>
          </p:txBody>
        </p:sp>
        <p:sp>
          <p:nvSpPr>
            <p:cNvPr id="119" name="object 107"/>
            <p:cNvSpPr/>
            <p:nvPr/>
          </p:nvSpPr>
          <p:spPr>
            <a:xfrm>
              <a:off x="1099002" y="5409176"/>
              <a:ext cx="130810" cy="169545"/>
            </a:xfrm>
            <a:custGeom>
              <a:avLst/>
              <a:gdLst/>
              <a:ahLst/>
              <a:cxnLst/>
              <a:rect l="l" t="t" r="r" b="b"/>
              <a:pathLst>
                <a:path w="130809" h="169545">
                  <a:moveTo>
                    <a:pt x="63429" y="0"/>
                  </a:moveTo>
                  <a:lnTo>
                    <a:pt x="102589" y="8370"/>
                  </a:lnTo>
                  <a:lnTo>
                    <a:pt x="125236" y="40984"/>
                  </a:lnTo>
                  <a:lnTo>
                    <a:pt x="93147" y="51053"/>
                  </a:lnTo>
                  <a:lnTo>
                    <a:pt x="91750" y="42544"/>
                  </a:lnTo>
                  <a:lnTo>
                    <a:pt x="88702" y="36575"/>
                  </a:lnTo>
                  <a:lnTo>
                    <a:pt x="84003" y="32892"/>
                  </a:lnTo>
                  <a:lnTo>
                    <a:pt x="79431" y="29209"/>
                  </a:lnTo>
                  <a:lnTo>
                    <a:pt x="72446" y="27304"/>
                  </a:lnTo>
                  <a:lnTo>
                    <a:pt x="63175" y="27304"/>
                  </a:lnTo>
                  <a:lnTo>
                    <a:pt x="53523" y="27304"/>
                  </a:lnTo>
                  <a:lnTo>
                    <a:pt x="46030" y="29336"/>
                  </a:lnTo>
                  <a:lnTo>
                    <a:pt x="40569" y="33273"/>
                  </a:lnTo>
                  <a:lnTo>
                    <a:pt x="37140" y="35813"/>
                  </a:lnTo>
                  <a:lnTo>
                    <a:pt x="35362" y="39242"/>
                  </a:lnTo>
                  <a:lnTo>
                    <a:pt x="35362" y="43433"/>
                  </a:lnTo>
                  <a:lnTo>
                    <a:pt x="35362" y="47243"/>
                  </a:lnTo>
                  <a:lnTo>
                    <a:pt x="78901" y="66402"/>
                  </a:lnTo>
                  <a:lnTo>
                    <a:pt x="91916" y="70261"/>
                  </a:lnTo>
                  <a:lnTo>
                    <a:pt x="128241" y="101757"/>
                  </a:lnTo>
                  <a:lnTo>
                    <a:pt x="130680" y="113772"/>
                  </a:lnTo>
                  <a:lnTo>
                    <a:pt x="129644" y="128403"/>
                  </a:lnTo>
                  <a:lnTo>
                    <a:pt x="94699" y="165005"/>
                  </a:lnTo>
                  <a:lnTo>
                    <a:pt x="70846" y="169183"/>
                  </a:lnTo>
                  <a:lnTo>
                    <a:pt x="54292" y="168489"/>
                  </a:lnTo>
                  <a:lnTo>
                    <a:pt x="11139" y="147600"/>
                  </a:lnTo>
                  <a:lnTo>
                    <a:pt x="0" y="125060"/>
                  </a:lnTo>
                  <a:lnTo>
                    <a:pt x="30028" y="110108"/>
                  </a:lnTo>
                  <a:lnTo>
                    <a:pt x="34159" y="123644"/>
                  </a:lnTo>
                  <a:lnTo>
                    <a:pt x="41014" y="133229"/>
                  </a:lnTo>
                  <a:lnTo>
                    <a:pt x="51801" y="139393"/>
                  </a:lnTo>
                  <a:lnTo>
                    <a:pt x="64977" y="141473"/>
                  </a:lnTo>
                  <a:lnTo>
                    <a:pt x="79492" y="139799"/>
                  </a:lnTo>
                  <a:lnTo>
                    <a:pt x="89545" y="134766"/>
                  </a:lnTo>
                  <a:lnTo>
                    <a:pt x="95179" y="130174"/>
                  </a:lnTo>
                  <a:lnTo>
                    <a:pt x="97846" y="124967"/>
                  </a:lnTo>
                  <a:lnTo>
                    <a:pt x="97846" y="118871"/>
                  </a:lnTo>
                  <a:lnTo>
                    <a:pt x="97846" y="115061"/>
                  </a:lnTo>
                  <a:lnTo>
                    <a:pt x="59118" y="95502"/>
                  </a:lnTo>
                  <a:lnTo>
                    <a:pt x="43074" y="90961"/>
                  </a:lnTo>
                  <a:lnTo>
                    <a:pt x="5840" y="58959"/>
                  </a:lnTo>
                  <a:lnTo>
                    <a:pt x="3762" y="47216"/>
                  </a:lnTo>
                  <a:lnTo>
                    <a:pt x="5455" y="34057"/>
                  </a:lnTo>
                  <a:lnTo>
                    <a:pt x="41612" y="2409"/>
                  </a:lnTo>
                  <a:lnTo>
                    <a:pt x="54120" y="385"/>
                  </a:lnTo>
                  <a:lnTo>
                    <a:pt x="63429" y="0"/>
                  </a:lnTo>
                  <a:close/>
                </a:path>
              </a:pathLst>
            </a:custGeom>
            <a:ln w="10668">
              <a:solidFill>
                <a:srgbClr val="4579B8"/>
              </a:solidFill>
            </a:ln>
          </p:spPr>
          <p:txBody>
            <a:bodyPr wrap="square" lIns="0" tIns="0" rIns="0" bIns="0" rtlCol="0"/>
            <a:lstStyle/>
            <a:p>
              <a:endParaRPr/>
            </a:p>
          </p:txBody>
        </p:sp>
        <p:sp>
          <p:nvSpPr>
            <p:cNvPr id="120" name="object 108"/>
            <p:cNvSpPr/>
            <p:nvPr/>
          </p:nvSpPr>
          <p:spPr>
            <a:xfrm>
              <a:off x="1802385" y="5516303"/>
              <a:ext cx="62230" cy="0"/>
            </a:xfrm>
            <a:custGeom>
              <a:avLst/>
              <a:gdLst/>
              <a:ahLst/>
              <a:cxnLst/>
              <a:rect l="l" t="t" r="r" b="b"/>
              <a:pathLst>
                <a:path w="62230">
                  <a:moveTo>
                    <a:pt x="0" y="0"/>
                  </a:moveTo>
                  <a:lnTo>
                    <a:pt x="61615" y="0"/>
                  </a:lnTo>
                </a:path>
              </a:pathLst>
            </a:custGeom>
            <a:ln w="32635">
              <a:solidFill>
                <a:srgbClr val="000000"/>
              </a:solidFill>
            </a:ln>
          </p:spPr>
          <p:txBody>
            <a:bodyPr wrap="square" lIns="0" tIns="0" rIns="0" bIns="0" rtlCol="0"/>
            <a:lstStyle/>
            <a:p>
              <a:endParaRPr/>
            </a:p>
          </p:txBody>
        </p:sp>
        <p:sp>
          <p:nvSpPr>
            <p:cNvPr id="121" name="object 109"/>
            <p:cNvSpPr/>
            <p:nvPr/>
          </p:nvSpPr>
          <p:spPr>
            <a:xfrm>
              <a:off x="1802385" y="5500620"/>
              <a:ext cx="62230" cy="31750"/>
            </a:xfrm>
            <a:custGeom>
              <a:avLst/>
              <a:gdLst/>
              <a:ahLst/>
              <a:cxnLst/>
              <a:rect l="l" t="t" r="r" b="b"/>
              <a:pathLst>
                <a:path w="62230" h="31750">
                  <a:moveTo>
                    <a:pt x="0" y="31365"/>
                  </a:moveTo>
                  <a:lnTo>
                    <a:pt x="61615" y="31365"/>
                  </a:lnTo>
                  <a:lnTo>
                    <a:pt x="61615" y="0"/>
                  </a:lnTo>
                  <a:lnTo>
                    <a:pt x="0" y="0"/>
                  </a:lnTo>
                  <a:lnTo>
                    <a:pt x="0" y="31365"/>
                  </a:lnTo>
                  <a:close/>
                </a:path>
              </a:pathLst>
            </a:custGeom>
            <a:ln w="10668">
              <a:solidFill>
                <a:srgbClr val="4579B8"/>
              </a:solidFill>
            </a:ln>
          </p:spPr>
          <p:txBody>
            <a:bodyPr wrap="square" lIns="0" tIns="0" rIns="0" bIns="0" rtlCol="0"/>
            <a:lstStyle/>
            <a:p>
              <a:endParaRPr/>
            </a:p>
          </p:txBody>
        </p:sp>
        <p:sp>
          <p:nvSpPr>
            <p:cNvPr id="122" name="object 110"/>
            <p:cNvSpPr/>
            <p:nvPr/>
          </p:nvSpPr>
          <p:spPr>
            <a:xfrm>
              <a:off x="1883283" y="5409176"/>
              <a:ext cx="441325" cy="169545"/>
            </a:xfrm>
            <a:custGeom>
              <a:avLst/>
              <a:gdLst/>
              <a:ahLst/>
              <a:cxnLst/>
              <a:rect l="l" t="t" r="r" b="b"/>
              <a:pathLst>
                <a:path w="441325" h="169545">
                  <a:moveTo>
                    <a:pt x="364236" y="2793"/>
                  </a:moveTo>
                  <a:lnTo>
                    <a:pt x="303784" y="2793"/>
                  </a:lnTo>
                  <a:lnTo>
                    <a:pt x="303784" y="166369"/>
                  </a:lnTo>
                  <a:lnTo>
                    <a:pt x="372704" y="166242"/>
                  </a:lnTo>
                  <a:lnTo>
                    <a:pt x="418828" y="149505"/>
                  </a:lnTo>
                  <a:lnTo>
                    <a:pt x="427159" y="138810"/>
                  </a:lnTo>
                  <a:lnTo>
                    <a:pt x="336931" y="138810"/>
                  </a:lnTo>
                  <a:lnTo>
                    <a:pt x="336931" y="30479"/>
                  </a:lnTo>
                  <a:lnTo>
                    <a:pt x="426837" y="30479"/>
                  </a:lnTo>
                  <a:lnTo>
                    <a:pt x="424941" y="27516"/>
                  </a:lnTo>
                  <a:lnTo>
                    <a:pt x="414960" y="16233"/>
                  </a:lnTo>
                  <a:lnTo>
                    <a:pt x="404796" y="9879"/>
                  </a:lnTo>
                  <a:lnTo>
                    <a:pt x="390993" y="4872"/>
                  </a:lnTo>
                  <a:lnTo>
                    <a:pt x="379210" y="3305"/>
                  </a:lnTo>
                  <a:lnTo>
                    <a:pt x="364236" y="2793"/>
                  </a:lnTo>
                  <a:close/>
                </a:path>
                <a:path w="441325" h="169545">
                  <a:moveTo>
                    <a:pt x="426837" y="30479"/>
                  </a:moveTo>
                  <a:lnTo>
                    <a:pt x="336931" y="30479"/>
                  </a:lnTo>
                  <a:lnTo>
                    <a:pt x="354262" y="30485"/>
                  </a:lnTo>
                  <a:lnTo>
                    <a:pt x="369481" y="30910"/>
                  </a:lnTo>
                  <a:lnTo>
                    <a:pt x="405107" y="62006"/>
                  </a:lnTo>
                  <a:lnTo>
                    <a:pt x="406822" y="90521"/>
                  </a:lnTo>
                  <a:lnTo>
                    <a:pt x="405758" y="104008"/>
                  </a:lnTo>
                  <a:lnTo>
                    <a:pt x="403479" y="114680"/>
                  </a:lnTo>
                  <a:lnTo>
                    <a:pt x="401320" y="122046"/>
                  </a:lnTo>
                  <a:lnTo>
                    <a:pt x="398399" y="127253"/>
                  </a:lnTo>
                  <a:lnTo>
                    <a:pt x="394745" y="130519"/>
                  </a:lnTo>
                  <a:lnTo>
                    <a:pt x="391287" y="133730"/>
                  </a:lnTo>
                  <a:lnTo>
                    <a:pt x="386842" y="136016"/>
                  </a:lnTo>
                  <a:lnTo>
                    <a:pt x="381508" y="137286"/>
                  </a:lnTo>
                  <a:lnTo>
                    <a:pt x="377444" y="138302"/>
                  </a:lnTo>
                  <a:lnTo>
                    <a:pt x="370840" y="138810"/>
                  </a:lnTo>
                  <a:lnTo>
                    <a:pt x="427159" y="138810"/>
                  </a:lnTo>
                  <a:lnTo>
                    <a:pt x="440535" y="93236"/>
                  </a:lnTo>
                  <a:lnTo>
                    <a:pt x="440740" y="75941"/>
                  </a:lnTo>
                  <a:lnTo>
                    <a:pt x="439324" y="64435"/>
                  </a:lnTo>
                  <a:lnTo>
                    <a:pt x="436385" y="52033"/>
                  </a:lnTo>
                  <a:lnTo>
                    <a:pt x="431492" y="37756"/>
                  </a:lnTo>
                  <a:lnTo>
                    <a:pt x="426837" y="30479"/>
                  </a:lnTo>
                  <a:close/>
                </a:path>
                <a:path w="441325" h="169545">
                  <a:moveTo>
                    <a:pt x="33147" y="4190"/>
                  </a:moveTo>
                  <a:lnTo>
                    <a:pt x="0" y="4190"/>
                  </a:lnTo>
                  <a:lnTo>
                    <a:pt x="0" y="166369"/>
                  </a:lnTo>
                  <a:lnTo>
                    <a:pt x="115189" y="166369"/>
                  </a:lnTo>
                  <a:lnTo>
                    <a:pt x="115189" y="138810"/>
                  </a:lnTo>
                  <a:lnTo>
                    <a:pt x="33147" y="138810"/>
                  </a:lnTo>
                  <a:lnTo>
                    <a:pt x="33147" y="4190"/>
                  </a:lnTo>
                  <a:close/>
                </a:path>
                <a:path w="441325" h="169545">
                  <a:moveTo>
                    <a:pt x="210185" y="0"/>
                  </a:moveTo>
                  <a:lnTo>
                    <a:pt x="170453" y="10982"/>
                  </a:lnTo>
                  <a:lnTo>
                    <a:pt x="143057" y="39866"/>
                  </a:lnTo>
                  <a:lnTo>
                    <a:pt x="134382" y="78246"/>
                  </a:lnTo>
                  <a:lnTo>
                    <a:pt x="133934" y="95353"/>
                  </a:lnTo>
                  <a:lnTo>
                    <a:pt x="135645" y="107816"/>
                  </a:lnTo>
                  <a:lnTo>
                    <a:pt x="161097" y="153103"/>
                  </a:lnTo>
                  <a:lnTo>
                    <a:pt x="209998" y="169147"/>
                  </a:lnTo>
                  <a:lnTo>
                    <a:pt x="222117" y="168062"/>
                  </a:lnTo>
                  <a:lnTo>
                    <a:pt x="257566" y="150962"/>
                  </a:lnTo>
                  <a:lnTo>
                    <a:pt x="266107" y="139751"/>
                  </a:lnTo>
                  <a:lnTo>
                    <a:pt x="197778" y="139751"/>
                  </a:lnTo>
                  <a:lnTo>
                    <a:pt x="186734" y="134461"/>
                  </a:lnTo>
                  <a:lnTo>
                    <a:pt x="168497" y="89975"/>
                  </a:lnTo>
                  <a:lnTo>
                    <a:pt x="168336" y="70545"/>
                  </a:lnTo>
                  <a:lnTo>
                    <a:pt x="170948" y="58180"/>
                  </a:lnTo>
                  <a:lnTo>
                    <a:pt x="176005" y="46943"/>
                  </a:lnTo>
                  <a:lnTo>
                    <a:pt x="184033" y="36348"/>
                  </a:lnTo>
                  <a:lnTo>
                    <a:pt x="195168" y="30248"/>
                  </a:lnTo>
                  <a:lnTo>
                    <a:pt x="208407" y="28193"/>
                  </a:lnTo>
                  <a:lnTo>
                    <a:pt x="267013" y="28193"/>
                  </a:lnTo>
                  <a:lnTo>
                    <a:pt x="265960" y="26247"/>
                  </a:lnTo>
                  <a:lnTo>
                    <a:pt x="258142" y="17031"/>
                  </a:lnTo>
                  <a:lnTo>
                    <a:pt x="248137" y="9597"/>
                  </a:lnTo>
                  <a:lnTo>
                    <a:pt x="236809" y="4272"/>
                  </a:lnTo>
                  <a:lnTo>
                    <a:pt x="224158" y="1070"/>
                  </a:lnTo>
                  <a:lnTo>
                    <a:pt x="210185" y="0"/>
                  </a:lnTo>
                  <a:close/>
                </a:path>
                <a:path w="441325" h="169545">
                  <a:moveTo>
                    <a:pt x="241174" y="115764"/>
                  </a:moveTo>
                  <a:lnTo>
                    <a:pt x="235159" y="126338"/>
                  </a:lnTo>
                  <a:lnTo>
                    <a:pt x="225230" y="136300"/>
                  </a:lnTo>
                  <a:lnTo>
                    <a:pt x="214608" y="139506"/>
                  </a:lnTo>
                  <a:lnTo>
                    <a:pt x="197778" y="139751"/>
                  </a:lnTo>
                  <a:lnTo>
                    <a:pt x="266107" y="139751"/>
                  </a:lnTo>
                  <a:lnTo>
                    <a:pt x="271350" y="129973"/>
                  </a:lnTo>
                  <a:lnTo>
                    <a:pt x="276098" y="116458"/>
                  </a:lnTo>
                  <a:lnTo>
                    <a:pt x="241174" y="115764"/>
                  </a:lnTo>
                  <a:close/>
                </a:path>
                <a:path w="441325" h="169545">
                  <a:moveTo>
                    <a:pt x="267013" y="28193"/>
                  </a:moveTo>
                  <a:lnTo>
                    <a:pt x="217297" y="28193"/>
                  </a:lnTo>
                  <a:lnTo>
                    <a:pt x="224662" y="30733"/>
                  </a:lnTo>
                  <a:lnTo>
                    <a:pt x="230886" y="35559"/>
                  </a:lnTo>
                  <a:lnTo>
                    <a:pt x="236982" y="40512"/>
                  </a:lnTo>
                  <a:lnTo>
                    <a:pt x="241046" y="47243"/>
                  </a:lnTo>
                  <a:lnTo>
                    <a:pt x="242951" y="55752"/>
                  </a:lnTo>
                  <a:lnTo>
                    <a:pt x="272013" y="37435"/>
                  </a:lnTo>
                  <a:lnTo>
                    <a:pt x="267013" y="28193"/>
                  </a:lnTo>
                  <a:close/>
                </a:path>
              </a:pathLst>
            </a:custGeom>
            <a:solidFill>
              <a:srgbClr val="000000"/>
            </a:solidFill>
          </p:spPr>
          <p:txBody>
            <a:bodyPr wrap="square" lIns="0" tIns="0" rIns="0" bIns="0" rtlCol="0"/>
            <a:lstStyle/>
            <a:p>
              <a:endParaRPr/>
            </a:p>
          </p:txBody>
        </p:sp>
        <p:sp>
          <p:nvSpPr>
            <p:cNvPr id="123" name="object 111"/>
            <p:cNvSpPr/>
            <p:nvPr/>
          </p:nvSpPr>
          <p:spPr>
            <a:xfrm>
              <a:off x="2220214" y="5439656"/>
              <a:ext cx="70485" cy="108585"/>
            </a:xfrm>
            <a:custGeom>
              <a:avLst/>
              <a:gdLst/>
              <a:ahLst/>
              <a:cxnLst/>
              <a:rect l="l" t="t" r="r" b="b"/>
              <a:pathLst>
                <a:path w="70485" h="108585">
                  <a:moveTo>
                    <a:pt x="0" y="0"/>
                  </a:moveTo>
                  <a:lnTo>
                    <a:pt x="0" y="108330"/>
                  </a:lnTo>
                  <a:lnTo>
                    <a:pt x="24637" y="108330"/>
                  </a:lnTo>
                  <a:lnTo>
                    <a:pt x="33909" y="108330"/>
                  </a:lnTo>
                  <a:lnTo>
                    <a:pt x="40512" y="107822"/>
                  </a:lnTo>
                  <a:lnTo>
                    <a:pt x="44577" y="106806"/>
                  </a:lnTo>
                  <a:lnTo>
                    <a:pt x="49911" y="105536"/>
                  </a:lnTo>
                  <a:lnTo>
                    <a:pt x="54356" y="103250"/>
                  </a:lnTo>
                  <a:lnTo>
                    <a:pt x="57912" y="99948"/>
                  </a:lnTo>
                  <a:lnTo>
                    <a:pt x="61468" y="96773"/>
                  </a:lnTo>
                  <a:lnTo>
                    <a:pt x="64389" y="91566"/>
                  </a:lnTo>
                  <a:lnTo>
                    <a:pt x="66548" y="84200"/>
                  </a:lnTo>
                  <a:lnTo>
                    <a:pt x="68827" y="73528"/>
                  </a:lnTo>
                  <a:lnTo>
                    <a:pt x="69891" y="60041"/>
                  </a:lnTo>
                  <a:lnTo>
                    <a:pt x="69505" y="43190"/>
                  </a:lnTo>
                  <a:lnTo>
                    <a:pt x="53212" y="5460"/>
                  </a:lnTo>
                  <a:lnTo>
                    <a:pt x="17331" y="5"/>
                  </a:lnTo>
                  <a:lnTo>
                    <a:pt x="0" y="0"/>
                  </a:lnTo>
                  <a:close/>
                </a:path>
              </a:pathLst>
            </a:custGeom>
            <a:ln w="10668">
              <a:solidFill>
                <a:srgbClr val="4579B8"/>
              </a:solidFill>
            </a:ln>
          </p:spPr>
          <p:txBody>
            <a:bodyPr wrap="square" lIns="0" tIns="0" rIns="0" bIns="0" rtlCol="0"/>
            <a:lstStyle/>
            <a:p>
              <a:endParaRPr/>
            </a:p>
          </p:txBody>
        </p:sp>
        <p:sp>
          <p:nvSpPr>
            <p:cNvPr id="124" name="object 112"/>
            <p:cNvSpPr/>
            <p:nvPr/>
          </p:nvSpPr>
          <p:spPr>
            <a:xfrm>
              <a:off x="1883283" y="5413368"/>
              <a:ext cx="115570" cy="162560"/>
            </a:xfrm>
            <a:custGeom>
              <a:avLst/>
              <a:gdLst/>
              <a:ahLst/>
              <a:cxnLst/>
              <a:rect l="l" t="t" r="r" b="b"/>
              <a:pathLst>
                <a:path w="115569" h="162560">
                  <a:moveTo>
                    <a:pt x="0" y="0"/>
                  </a:moveTo>
                  <a:lnTo>
                    <a:pt x="33147" y="0"/>
                  </a:lnTo>
                  <a:lnTo>
                    <a:pt x="33147" y="134620"/>
                  </a:lnTo>
                  <a:lnTo>
                    <a:pt x="115189" y="134620"/>
                  </a:lnTo>
                  <a:lnTo>
                    <a:pt x="115189" y="162179"/>
                  </a:lnTo>
                  <a:lnTo>
                    <a:pt x="0" y="162179"/>
                  </a:lnTo>
                  <a:lnTo>
                    <a:pt x="0" y="0"/>
                  </a:lnTo>
                  <a:close/>
                </a:path>
              </a:pathLst>
            </a:custGeom>
            <a:ln w="10668">
              <a:solidFill>
                <a:srgbClr val="4579B8"/>
              </a:solidFill>
            </a:ln>
          </p:spPr>
          <p:txBody>
            <a:bodyPr wrap="square" lIns="0" tIns="0" rIns="0" bIns="0" rtlCol="0"/>
            <a:lstStyle/>
            <a:p>
              <a:endParaRPr/>
            </a:p>
          </p:txBody>
        </p:sp>
        <p:sp>
          <p:nvSpPr>
            <p:cNvPr id="125" name="object 113"/>
            <p:cNvSpPr/>
            <p:nvPr/>
          </p:nvSpPr>
          <p:spPr>
            <a:xfrm>
              <a:off x="2187067" y="5411970"/>
              <a:ext cx="137160" cy="163830"/>
            </a:xfrm>
            <a:custGeom>
              <a:avLst/>
              <a:gdLst/>
              <a:ahLst/>
              <a:cxnLst/>
              <a:rect l="l" t="t" r="r" b="b"/>
              <a:pathLst>
                <a:path w="137160" h="163829">
                  <a:moveTo>
                    <a:pt x="0" y="0"/>
                  </a:moveTo>
                  <a:lnTo>
                    <a:pt x="60451" y="0"/>
                  </a:lnTo>
                  <a:lnTo>
                    <a:pt x="75426" y="511"/>
                  </a:lnTo>
                  <a:lnTo>
                    <a:pt x="121157" y="24722"/>
                  </a:lnTo>
                  <a:lnTo>
                    <a:pt x="135540" y="61641"/>
                  </a:lnTo>
                  <a:lnTo>
                    <a:pt x="136956" y="73147"/>
                  </a:lnTo>
                  <a:lnTo>
                    <a:pt x="136751" y="90442"/>
                  </a:lnTo>
                  <a:lnTo>
                    <a:pt x="128081" y="127725"/>
                  </a:lnTo>
                  <a:lnTo>
                    <a:pt x="93315" y="159536"/>
                  </a:lnTo>
                  <a:lnTo>
                    <a:pt x="0" y="163575"/>
                  </a:lnTo>
                  <a:lnTo>
                    <a:pt x="0" y="0"/>
                  </a:lnTo>
                  <a:close/>
                </a:path>
              </a:pathLst>
            </a:custGeom>
            <a:ln w="10668">
              <a:solidFill>
                <a:srgbClr val="4579B8"/>
              </a:solidFill>
            </a:ln>
          </p:spPr>
          <p:txBody>
            <a:bodyPr wrap="square" lIns="0" tIns="0" rIns="0" bIns="0" rtlCol="0"/>
            <a:lstStyle/>
            <a:p>
              <a:endParaRPr/>
            </a:p>
          </p:txBody>
        </p:sp>
        <p:sp>
          <p:nvSpPr>
            <p:cNvPr id="126" name="object 114"/>
            <p:cNvSpPr/>
            <p:nvPr/>
          </p:nvSpPr>
          <p:spPr>
            <a:xfrm>
              <a:off x="2017218" y="5409176"/>
              <a:ext cx="142240" cy="169545"/>
            </a:xfrm>
            <a:custGeom>
              <a:avLst/>
              <a:gdLst/>
              <a:ahLst/>
              <a:cxnLst/>
              <a:rect l="l" t="t" r="r" b="b"/>
              <a:pathLst>
                <a:path w="142239" h="169545">
                  <a:moveTo>
                    <a:pt x="76250" y="0"/>
                  </a:moveTo>
                  <a:lnTo>
                    <a:pt x="114203" y="9597"/>
                  </a:lnTo>
                  <a:lnTo>
                    <a:pt x="138079" y="37435"/>
                  </a:lnTo>
                  <a:lnTo>
                    <a:pt x="109016" y="55752"/>
                  </a:lnTo>
                  <a:lnTo>
                    <a:pt x="107111" y="47243"/>
                  </a:lnTo>
                  <a:lnTo>
                    <a:pt x="103047" y="40512"/>
                  </a:lnTo>
                  <a:lnTo>
                    <a:pt x="96951" y="35559"/>
                  </a:lnTo>
                  <a:lnTo>
                    <a:pt x="90728" y="30733"/>
                  </a:lnTo>
                  <a:lnTo>
                    <a:pt x="83362" y="28193"/>
                  </a:lnTo>
                  <a:lnTo>
                    <a:pt x="74472" y="28193"/>
                  </a:lnTo>
                  <a:lnTo>
                    <a:pt x="37014" y="58180"/>
                  </a:lnTo>
                  <a:lnTo>
                    <a:pt x="34402" y="70545"/>
                  </a:lnTo>
                  <a:lnTo>
                    <a:pt x="34562" y="89975"/>
                  </a:lnTo>
                  <a:lnTo>
                    <a:pt x="52800" y="134461"/>
                  </a:lnTo>
                  <a:lnTo>
                    <a:pt x="63844" y="139751"/>
                  </a:lnTo>
                  <a:lnTo>
                    <a:pt x="80674" y="139506"/>
                  </a:lnTo>
                  <a:lnTo>
                    <a:pt x="91296" y="136300"/>
                  </a:lnTo>
                  <a:lnTo>
                    <a:pt x="101225" y="126338"/>
                  </a:lnTo>
                  <a:lnTo>
                    <a:pt x="107240" y="115764"/>
                  </a:lnTo>
                  <a:lnTo>
                    <a:pt x="142163" y="116458"/>
                  </a:lnTo>
                  <a:lnTo>
                    <a:pt x="123632" y="150962"/>
                  </a:lnTo>
                  <a:lnTo>
                    <a:pt x="88183" y="168062"/>
                  </a:lnTo>
                  <a:lnTo>
                    <a:pt x="76064" y="169147"/>
                  </a:lnTo>
                  <a:lnTo>
                    <a:pt x="61786" y="168155"/>
                  </a:lnTo>
                  <a:lnTo>
                    <a:pt x="17586" y="142075"/>
                  </a:lnTo>
                  <a:lnTo>
                    <a:pt x="0" y="95353"/>
                  </a:lnTo>
                  <a:lnTo>
                    <a:pt x="448" y="78246"/>
                  </a:lnTo>
                  <a:lnTo>
                    <a:pt x="9123" y="39866"/>
                  </a:lnTo>
                  <a:lnTo>
                    <a:pt x="36519" y="10982"/>
                  </a:lnTo>
                  <a:lnTo>
                    <a:pt x="70905" y="143"/>
                  </a:lnTo>
                  <a:lnTo>
                    <a:pt x="76250" y="0"/>
                  </a:lnTo>
                  <a:close/>
                </a:path>
              </a:pathLst>
            </a:custGeom>
            <a:ln w="10668">
              <a:solidFill>
                <a:srgbClr val="4579B8"/>
              </a:solidFill>
            </a:ln>
          </p:spPr>
          <p:txBody>
            <a:bodyPr wrap="square" lIns="0" tIns="0" rIns="0" bIns="0" rtlCol="0"/>
            <a:lstStyle/>
            <a:p>
              <a:endParaRPr/>
            </a:p>
          </p:txBody>
        </p:sp>
        <p:sp>
          <p:nvSpPr>
            <p:cNvPr id="127" name="object 115"/>
            <p:cNvSpPr/>
            <p:nvPr/>
          </p:nvSpPr>
          <p:spPr>
            <a:xfrm>
              <a:off x="437388" y="5593326"/>
              <a:ext cx="536448" cy="513588"/>
            </a:xfrm>
            <a:prstGeom prst="rect">
              <a:avLst/>
            </a:prstGeom>
            <a:blipFill>
              <a:blip r:embed="rId39" cstate="print"/>
              <a:stretch>
                <a:fillRect/>
              </a:stretch>
            </a:blipFill>
          </p:spPr>
          <p:txBody>
            <a:bodyPr wrap="square" lIns="0" tIns="0" rIns="0" bIns="0" rtlCol="0"/>
            <a:lstStyle/>
            <a:p>
              <a:endParaRPr/>
            </a:p>
          </p:txBody>
        </p:sp>
        <p:sp>
          <p:nvSpPr>
            <p:cNvPr id="128" name="object 116"/>
            <p:cNvSpPr/>
            <p:nvPr/>
          </p:nvSpPr>
          <p:spPr>
            <a:xfrm>
              <a:off x="627063" y="5733281"/>
              <a:ext cx="139700" cy="179070"/>
            </a:xfrm>
            <a:custGeom>
              <a:avLst/>
              <a:gdLst/>
              <a:ahLst/>
              <a:cxnLst/>
              <a:rect l="l" t="t" r="r" b="b"/>
              <a:pathLst>
                <a:path w="139700" h="179070">
                  <a:moveTo>
                    <a:pt x="0" y="0"/>
                  </a:moveTo>
                  <a:lnTo>
                    <a:pt x="0" y="178688"/>
                  </a:lnTo>
                  <a:lnTo>
                    <a:pt x="139077" y="89534"/>
                  </a:lnTo>
                  <a:lnTo>
                    <a:pt x="0" y="0"/>
                  </a:lnTo>
                  <a:close/>
                </a:path>
              </a:pathLst>
            </a:custGeom>
            <a:solidFill>
              <a:srgbClr val="001F5F"/>
            </a:solidFill>
          </p:spPr>
          <p:txBody>
            <a:bodyPr wrap="square" lIns="0" tIns="0" rIns="0" bIns="0" rtlCol="0"/>
            <a:lstStyle/>
            <a:p>
              <a:endParaRPr/>
            </a:p>
          </p:txBody>
        </p:sp>
        <p:sp>
          <p:nvSpPr>
            <p:cNvPr id="129" name="object 117"/>
            <p:cNvSpPr/>
            <p:nvPr/>
          </p:nvSpPr>
          <p:spPr>
            <a:xfrm>
              <a:off x="627063" y="5733281"/>
              <a:ext cx="139700" cy="179070"/>
            </a:xfrm>
            <a:custGeom>
              <a:avLst/>
              <a:gdLst/>
              <a:ahLst/>
              <a:cxnLst/>
              <a:rect l="l" t="t" r="r" b="b"/>
              <a:pathLst>
                <a:path w="139700" h="179070">
                  <a:moveTo>
                    <a:pt x="0" y="0"/>
                  </a:moveTo>
                  <a:lnTo>
                    <a:pt x="139077" y="89534"/>
                  </a:lnTo>
                  <a:lnTo>
                    <a:pt x="0" y="178688"/>
                  </a:lnTo>
                  <a:lnTo>
                    <a:pt x="0" y="0"/>
                  </a:lnTo>
                  <a:close/>
                </a:path>
              </a:pathLst>
            </a:custGeom>
            <a:ln w="18288">
              <a:solidFill>
                <a:srgbClr val="FFFFFF"/>
              </a:solidFill>
            </a:ln>
          </p:spPr>
          <p:txBody>
            <a:bodyPr wrap="square" lIns="0" tIns="0" rIns="0" bIns="0" rtlCol="0"/>
            <a:lstStyle/>
            <a:p>
              <a:endParaRPr/>
            </a:p>
          </p:txBody>
        </p:sp>
        <p:sp>
          <p:nvSpPr>
            <p:cNvPr id="130" name="object 118"/>
            <p:cNvSpPr/>
            <p:nvPr/>
          </p:nvSpPr>
          <p:spPr>
            <a:xfrm>
              <a:off x="665988" y="5593326"/>
              <a:ext cx="384047" cy="513588"/>
            </a:xfrm>
            <a:prstGeom prst="rect">
              <a:avLst/>
            </a:prstGeom>
            <a:blipFill>
              <a:blip r:embed="rId16" cstate="print"/>
              <a:stretch>
                <a:fillRect/>
              </a:stretch>
            </a:blipFill>
          </p:spPr>
          <p:txBody>
            <a:bodyPr wrap="square" lIns="0" tIns="0" rIns="0" bIns="0" rtlCol="0"/>
            <a:lstStyle/>
            <a:p>
              <a:endParaRPr/>
            </a:p>
          </p:txBody>
        </p:sp>
        <p:sp>
          <p:nvSpPr>
            <p:cNvPr id="131" name="object 119"/>
            <p:cNvSpPr/>
            <p:nvPr/>
          </p:nvSpPr>
          <p:spPr>
            <a:xfrm>
              <a:off x="898068" y="5733026"/>
              <a:ext cx="1614169" cy="179851"/>
            </a:xfrm>
            <a:prstGeom prst="rect">
              <a:avLst/>
            </a:prstGeom>
            <a:blipFill>
              <a:blip r:embed="rId4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78174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2031" y="79669"/>
            <a:ext cx="4055406"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Mega Strategy of Flexible Display</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한쪽 모서리가 잘린 사각형 6"/>
          <p:cNvSpPr/>
          <p:nvPr/>
        </p:nvSpPr>
        <p:spPr>
          <a:xfrm>
            <a:off x="229371" y="76440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44" name="object 2"/>
          <p:cNvSpPr/>
          <p:nvPr/>
        </p:nvSpPr>
        <p:spPr>
          <a:xfrm>
            <a:off x="454745" y="3417836"/>
            <a:ext cx="2520315" cy="2262505"/>
          </a:xfrm>
          <a:custGeom>
            <a:avLst/>
            <a:gdLst/>
            <a:ahLst/>
            <a:cxnLst/>
            <a:rect l="l" t="t" r="r" b="b"/>
            <a:pathLst>
              <a:path w="2520315" h="2262504">
                <a:moveTo>
                  <a:pt x="2325547" y="0"/>
                </a:moveTo>
                <a:lnTo>
                  <a:pt x="194424" y="0"/>
                </a:lnTo>
                <a:lnTo>
                  <a:pt x="178478" y="645"/>
                </a:lnTo>
                <a:lnTo>
                  <a:pt x="132970" y="9919"/>
                </a:lnTo>
                <a:lnTo>
                  <a:pt x="92009" y="29147"/>
                </a:lnTo>
                <a:lnTo>
                  <a:pt x="56945" y="56975"/>
                </a:lnTo>
                <a:lnTo>
                  <a:pt x="29129" y="92046"/>
                </a:lnTo>
                <a:lnTo>
                  <a:pt x="9911" y="133006"/>
                </a:lnTo>
                <a:lnTo>
                  <a:pt x="644" y="178499"/>
                </a:lnTo>
                <a:lnTo>
                  <a:pt x="0" y="194437"/>
                </a:lnTo>
                <a:lnTo>
                  <a:pt x="0" y="2067813"/>
                </a:lnTo>
                <a:lnTo>
                  <a:pt x="5650" y="2114558"/>
                </a:lnTo>
                <a:lnTo>
                  <a:pt x="21701" y="2157194"/>
                </a:lnTo>
                <a:lnTo>
                  <a:pt x="46801" y="2194374"/>
                </a:lnTo>
                <a:lnTo>
                  <a:pt x="79599" y="2224752"/>
                </a:lnTo>
                <a:lnTo>
                  <a:pt x="118745" y="2246979"/>
                </a:lnTo>
                <a:lnTo>
                  <a:pt x="162887" y="2259707"/>
                </a:lnTo>
                <a:lnTo>
                  <a:pt x="194424" y="2262250"/>
                </a:lnTo>
                <a:lnTo>
                  <a:pt x="2325547" y="2262250"/>
                </a:lnTo>
                <a:lnTo>
                  <a:pt x="2372291" y="2256603"/>
                </a:lnTo>
                <a:lnTo>
                  <a:pt x="2414928" y="2240559"/>
                </a:lnTo>
                <a:lnTo>
                  <a:pt x="2452108" y="2215465"/>
                </a:lnTo>
                <a:lnTo>
                  <a:pt x="2482486" y="2182670"/>
                </a:lnTo>
                <a:lnTo>
                  <a:pt x="2504713" y="2143521"/>
                </a:lnTo>
                <a:lnTo>
                  <a:pt x="2517441" y="2099366"/>
                </a:lnTo>
                <a:lnTo>
                  <a:pt x="2519984" y="2067813"/>
                </a:lnTo>
                <a:lnTo>
                  <a:pt x="2519984" y="194437"/>
                </a:lnTo>
                <a:lnTo>
                  <a:pt x="2514337" y="147734"/>
                </a:lnTo>
                <a:lnTo>
                  <a:pt x="2498292" y="105112"/>
                </a:lnTo>
                <a:lnTo>
                  <a:pt x="2473199" y="67927"/>
                </a:lnTo>
                <a:lnTo>
                  <a:pt x="2440404" y="37535"/>
                </a:lnTo>
                <a:lnTo>
                  <a:pt x="2401255" y="15289"/>
                </a:lnTo>
                <a:lnTo>
                  <a:pt x="2357100" y="2546"/>
                </a:lnTo>
                <a:lnTo>
                  <a:pt x="2325547" y="0"/>
                </a:lnTo>
                <a:close/>
              </a:path>
            </a:pathLst>
          </a:custGeom>
          <a:solidFill>
            <a:srgbClr val="ECECEC"/>
          </a:solidFill>
        </p:spPr>
        <p:txBody>
          <a:bodyPr wrap="square" lIns="0" tIns="0" rIns="0" bIns="0" rtlCol="0"/>
          <a:lstStyle/>
          <a:p>
            <a:endParaRPr/>
          </a:p>
        </p:txBody>
      </p:sp>
      <p:sp>
        <p:nvSpPr>
          <p:cNvPr id="45" name="object 3"/>
          <p:cNvSpPr/>
          <p:nvPr/>
        </p:nvSpPr>
        <p:spPr>
          <a:xfrm>
            <a:off x="454745" y="3417836"/>
            <a:ext cx="2519984" cy="2262250"/>
          </a:xfrm>
          <a:prstGeom prst="rect">
            <a:avLst/>
          </a:prstGeom>
          <a:blipFill>
            <a:blip r:embed="rId3" cstate="print"/>
            <a:stretch>
              <a:fillRect/>
            </a:stretch>
          </a:blipFill>
        </p:spPr>
        <p:txBody>
          <a:bodyPr wrap="square" lIns="0" tIns="0" rIns="0" bIns="0" rtlCol="0"/>
          <a:lstStyle/>
          <a:p>
            <a:endParaRPr/>
          </a:p>
        </p:txBody>
      </p:sp>
      <p:sp>
        <p:nvSpPr>
          <p:cNvPr id="46" name="object 4"/>
          <p:cNvSpPr/>
          <p:nvPr/>
        </p:nvSpPr>
        <p:spPr>
          <a:xfrm>
            <a:off x="3189995" y="3392817"/>
            <a:ext cx="2520315" cy="2261235"/>
          </a:xfrm>
          <a:custGeom>
            <a:avLst/>
            <a:gdLst/>
            <a:ahLst/>
            <a:cxnLst/>
            <a:rect l="l" t="t" r="r" b="b"/>
            <a:pathLst>
              <a:path w="2520315" h="2261235">
                <a:moveTo>
                  <a:pt x="2325751" y="0"/>
                </a:moveTo>
                <a:lnTo>
                  <a:pt x="194310" y="0"/>
                </a:lnTo>
                <a:lnTo>
                  <a:pt x="178373" y="644"/>
                </a:lnTo>
                <a:lnTo>
                  <a:pt x="132892" y="9905"/>
                </a:lnTo>
                <a:lnTo>
                  <a:pt x="91955" y="29111"/>
                </a:lnTo>
                <a:lnTo>
                  <a:pt x="56911" y="56911"/>
                </a:lnTo>
                <a:lnTo>
                  <a:pt x="29111" y="91955"/>
                </a:lnTo>
                <a:lnTo>
                  <a:pt x="9906" y="132892"/>
                </a:lnTo>
                <a:lnTo>
                  <a:pt x="644" y="178373"/>
                </a:lnTo>
                <a:lnTo>
                  <a:pt x="0" y="194310"/>
                </a:lnTo>
                <a:lnTo>
                  <a:pt x="0" y="2066544"/>
                </a:lnTo>
                <a:lnTo>
                  <a:pt x="5647" y="2113239"/>
                </a:lnTo>
                <a:lnTo>
                  <a:pt x="21688" y="2155840"/>
                </a:lnTo>
                <a:lnTo>
                  <a:pt x="46773" y="2192999"/>
                </a:lnTo>
                <a:lnTo>
                  <a:pt x="79552" y="2223363"/>
                </a:lnTo>
                <a:lnTo>
                  <a:pt x="118675" y="2245584"/>
                </a:lnTo>
                <a:lnTo>
                  <a:pt x="162791" y="2258310"/>
                </a:lnTo>
                <a:lnTo>
                  <a:pt x="194310" y="2260854"/>
                </a:lnTo>
                <a:lnTo>
                  <a:pt x="2325751" y="2260854"/>
                </a:lnTo>
                <a:lnTo>
                  <a:pt x="2372438" y="2255206"/>
                </a:lnTo>
                <a:lnTo>
                  <a:pt x="2415020" y="2239165"/>
                </a:lnTo>
                <a:lnTo>
                  <a:pt x="2452152" y="2214080"/>
                </a:lnTo>
                <a:lnTo>
                  <a:pt x="2482488" y="2181301"/>
                </a:lnTo>
                <a:lnTo>
                  <a:pt x="2504684" y="2142178"/>
                </a:lnTo>
                <a:lnTo>
                  <a:pt x="2517394" y="2098062"/>
                </a:lnTo>
                <a:lnTo>
                  <a:pt x="2519934" y="2066544"/>
                </a:lnTo>
                <a:lnTo>
                  <a:pt x="2519934" y="194310"/>
                </a:lnTo>
                <a:lnTo>
                  <a:pt x="2514294" y="147614"/>
                </a:lnTo>
                <a:lnTo>
                  <a:pt x="2498273" y="105013"/>
                </a:lnTo>
                <a:lnTo>
                  <a:pt x="2473214" y="67854"/>
                </a:lnTo>
                <a:lnTo>
                  <a:pt x="2440463" y="37490"/>
                </a:lnTo>
                <a:lnTo>
                  <a:pt x="2401365" y="15269"/>
                </a:lnTo>
                <a:lnTo>
                  <a:pt x="2357265" y="2543"/>
                </a:lnTo>
                <a:lnTo>
                  <a:pt x="2325751" y="0"/>
                </a:lnTo>
                <a:close/>
              </a:path>
            </a:pathLst>
          </a:custGeom>
          <a:solidFill>
            <a:srgbClr val="ECECEC"/>
          </a:solidFill>
        </p:spPr>
        <p:txBody>
          <a:bodyPr wrap="square" lIns="0" tIns="0" rIns="0" bIns="0" rtlCol="0"/>
          <a:lstStyle/>
          <a:p>
            <a:endParaRPr/>
          </a:p>
        </p:txBody>
      </p:sp>
      <p:sp>
        <p:nvSpPr>
          <p:cNvPr id="47" name="object 5"/>
          <p:cNvSpPr/>
          <p:nvPr/>
        </p:nvSpPr>
        <p:spPr>
          <a:xfrm>
            <a:off x="3189995" y="3392817"/>
            <a:ext cx="2519934" cy="2260854"/>
          </a:xfrm>
          <a:prstGeom prst="rect">
            <a:avLst/>
          </a:prstGeom>
          <a:blipFill>
            <a:blip r:embed="rId4" cstate="print"/>
            <a:stretch>
              <a:fillRect/>
            </a:stretch>
          </a:blipFill>
        </p:spPr>
        <p:txBody>
          <a:bodyPr wrap="square" lIns="0" tIns="0" rIns="0" bIns="0" rtlCol="0"/>
          <a:lstStyle/>
          <a:p>
            <a:endParaRPr/>
          </a:p>
        </p:txBody>
      </p:sp>
      <p:sp>
        <p:nvSpPr>
          <p:cNvPr id="48" name="object 6"/>
          <p:cNvSpPr/>
          <p:nvPr/>
        </p:nvSpPr>
        <p:spPr>
          <a:xfrm>
            <a:off x="5927353" y="4892432"/>
            <a:ext cx="2520315" cy="788035"/>
          </a:xfrm>
          <a:custGeom>
            <a:avLst/>
            <a:gdLst/>
            <a:ahLst/>
            <a:cxnLst/>
            <a:rect l="l" t="t" r="r" b="b"/>
            <a:pathLst>
              <a:path w="2520315" h="788035">
                <a:moveTo>
                  <a:pt x="2452369" y="0"/>
                </a:moveTo>
                <a:lnTo>
                  <a:pt x="59814" y="454"/>
                </a:lnTo>
                <a:lnTo>
                  <a:pt x="22150" y="17642"/>
                </a:lnTo>
                <a:lnTo>
                  <a:pt x="1548" y="53253"/>
                </a:lnTo>
                <a:lnTo>
                  <a:pt x="0" y="67690"/>
                </a:lnTo>
                <a:lnTo>
                  <a:pt x="454" y="727839"/>
                </a:lnTo>
                <a:lnTo>
                  <a:pt x="17642" y="765503"/>
                </a:lnTo>
                <a:lnTo>
                  <a:pt x="53253" y="786105"/>
                </a:lnTo>
                <a:lnTo>
                  <a:pt x="67690" y="787653"/>
                </a:lnTo>
                <a:lnTo>
                  <a:pt x="2460246" y="787199"/>
                </a:lnTo>
                <a:lnTo>
                  <a:pt x="2497910" y="770011"/>
                </a:lnTo>
                <a:lnTo>
                  <a:pt x="2518512" y="734400"/>
                </a:lnTo>
                <a:lnTo>
                  <a:pt x="2520061" y="719962"/>
                </a:lnTo>
                <a:lnTo>
                  <a:pt x="2519606" y="59814"/>
                </a:lnTo>
                <a:lnTo>
                  <a:pt x="2502418" y="22150"/>
                </a:lnTo>
                <a:lnTo>
                  <a:pt x="2466807" y="1548"/>
                </a:lnTo>
                <a:lnTo>
                  <a:pt x="2452369" y="0"/>
                </a:lnTo>
                <a:close/>
              </a:path>
            </a:pathLst>
          </a:custGeom>
          <a:solidFill>
            <a:srgbClr val="ECECEC"/>
          </a:solidFill>
        </p:spPr>
        <p:txBody>
          <a:bodyPr wrap="square" lIns="0" tIns="0" rIns="0" bIns="0" rtlCol="0"/>
          <a:lstStyle/>
          <a:p>
            <a:endParaRPr/>
          </a:p>
        </p:txBody>
      </p:sp>
      <p:sp>
        <p:nvSpPr>
          <p:cNvPr id="49" name="object 7"/>
          <p:cNvSpPr/>
          <p:nvPr/>
        </p:nvSpPr>
        <p:spPr>
          <a:xfrm>
            <a:off x="5927353" y="4892432"/>
            <a:ext cx="2520061" cy="787653"/>
          </a:xfrm>
          <a:prstGeom prst="rect">
            <a:avLst/>
          </a:prstGeom>
          <a:blipFill>
            <a:blip r:embed="rId5" cstate="print"/>
            <a:stretch>
              <a:fillRect/>
            </a:stretch>
          </a:blipFill>
        </p:spPr>
        <p:txBody>
          <a:bodyPr wrap="square" lIns="0" tIns="0" rIns="0" bIns="0" rtlCol="0"/>
          <a:lstStyle/>
          <a:p>
            <a:endParaRPr/>
          </a:p>
        </p:txBody>
      </p:sp>
      <p:sp>
        <p:nvSpPr>
          <p:cNvPr id="50" name="object 8"/>
          <p:cNvSpPr/>
          <p:nvPr/>
        </p:nvSpPr>
        <p:spPr>
          <a:xfrm>
            <a:off x="310459" y="2384691"/>
            <a:ext cx="8608049" cy="792480"/>
          </a:xfrm>
          <a:custGeom>
            <a:avLst/>
            <a:gdLst/>
            <a:ahLst/>
            <a:cxnLst/>
            <a:rect l="l" t="t" r="r" b="b"/>
            <a:pathLst>
              <a:path w="8641080" h="792480">
                <a:moveTo>
                  <a:pt x="8244903" y="0"/>
                </a:moveTo>
                <a:lnTo>
                  <a:pt x="0" y="0"/>
                </a:lnTo>
                <a:lnTo>
                  <a:pt x="396036" y="396113"/>
                </a:lnTo>
                <a:lnTo>
                  <a:pt x="0" y="792099"/>
                </a:lnTo>
                <a:lnTo>
                  <a:pt x="8244903" y="792099"/>
                </a:lnTo>
                <a:lnTo>
                  <a:pt x="8641016" y="396113"/>
                </a:lnTo>
                <a:lnTo>
                  <a:pt x="8244903" y="0"/>
                </a:lnTo>
                <a:close/>
              </a:path>
            </a:pathLst>
          </a:custGeom>
          <a:solidFill>
            <a:srgbClr val="001F5F"/>
          </a:solidFill>
        </p:spPr>
        <p:txBody>
          <a:bodyPr wrap="square" lIns="0" tIns="0" rIns="0" bIns="0" rtlCol="0"/>
          <a:lstStyle/>
          <a:p>
            <a:endParaRPr/>
          </a:p>
        </p:txBody>
      </p:sp>
      <p:grpSp>
        <p:nvGrpSpPr>
          <p:cNvPr id="5" name="그룹 4"/>
          <p:cNvGrpSpPr/>
          <p:nvPr/>
        </p:nvGrpSpPr>
        <p:grpSpPr>
          <a:xfrm>
            <a:off x="407171" y="1562036"/>
            <a:ext cx="2615184" cy="730071"/>
            <a:chOff x="407171" y="1562036"/>
            <a:chExt cx="2615184" cy="730071"/>
          </a:xfrm>
        </p:grpSpPr>
        <p:sp>
          <p:nvSpPr>
            <p:cNvPr id="51" name="object 9"/>
            <p:cNvSpPr/>
            <p:nvPr/>
          </p:nvSpPr>
          <p:spPr>
            <a:xfrm>
              <a:off x="407171" y="1568207"/>
              <a:ext cx="2615184" cy="723900"/>
            </a:xfrm>
            <a:prstGeom prst="rect">
              <a:avLst/>
            </a:prstGeom>
            <a:blipFill>
              <a:blip r:embed="rId6" cstate="print"/>
              <a:stretch>
                <a:fillRect/>
              </a:stretch>
            </a:blipFill>
          </p:spPr>
          <p:txBody>
            <a:bodyPr wrap="square" lIns="0" tIns="0" rIns="0" bIns="0" rtlCol="0"/>
            <a:lstStyle/>
            <a:p>
              <a:endParaRPr/>
            </a:p>
          </p:txBody>
        </p:sp>
        <p:sp>
          <p:nvSpPr>
            <p:cNvPr id="52" name="object 10"/>
            <p:cNvSpPr/>
            <p:nvPr/>
          </p:nvSpPr>
          <p:spPr>
            <a:xfrm>
              <a:off x="469344" y="1562036"/>
              <a:ext cx="2519984" cy="628776"/>
            </a:xfrm>
            <a:prstGeom prst="roundRect">
              <a:avLst/>
            </a:prstGeom>
            <a:solidFill>
              <a:schemeClr val="accent4"/>
            </a:solidFill>
          </p:spPr>
          <p:txBody>
            <a:bodyPr wrap="square" lIns="0" tIns="0" rIns="0" bIns="0" rtlCol="0"/>
            <a:lstStyle/>
            <a:p>
              <a:endParaRPr dirty="0">
                <a:latin typeface="1HoonModern Bold" panose="020B0800000000000000" pitchFamily="34" charset="0"/>
              </a:endParaRPr>
            </a:p>
          </p:txBody>
        </p:sp>
        <p:sp>
          <p:nvSpPr>
            <p:cNvPr id="54" name="object 12"/>
            <p:cNvSpPr txBox="1"/>
            <p:nvPr/>
          </p:nvSpPr>
          <p:spPr>
            <a:xfrm>
              <a:off x="1223635" y="1799803"/>
              <a:ext cx="982204" cy="246221"/>
            </a:xfrm>
            <a:prstGeom prst="rect">
              <a:avLst/>
            </a:prstGeom>
          </p:spPr>
          <p:txBody>
            <a:bodyPr vert="horz" wrap="square" lIns="0" tIns="0" rIns="0" bIns="0" rtlCol="0">
              <a:spAutoFit/>
            </a:bodyPr>
            <a:lstStyle>
              <a:defPPr>
                <a:defRPr lang="ko-KR"/>
              </a:defPPr>
              <a:lvl1pPr marL="12700">
                <a:lnSpc>
                  <a:spcPct val="100000"/>
                </a:lnSpc>
                <a:defRPr sz="1600" b="1" i="1" spc="-10">
                  <a:solidFill>
                    <a:srgbClr val="FFFFFF"/>
                  </a:solidFill>
                  <a:latin typeface="1HoonModern Bold" panose="020B0800000000000000" pitchFamily="34" charset="0"/>
                  <a:cs typeface="Arial"/>
                </a:defRPr>
              </a:lvl1pPr>
            </a:lstStyle>
            <a:p>
              <a:r>
                <a:rPr dirty="0"/>
                <a:t>1st  Gen.</a:t>
              </a:r>
            </a:p>
          </p:txBody>
        </p:sp>
      </p:grpSp>
      <p:sp>
        <p:nvSpPr>
          <p:cNvPr id="58" name="object 16"/>
          <p:cNvSpPr txBox="1"/>
          <p:nvPr/>
        </p:nvSpPr>
        <p:spPr>
          <a:xfrm>
            <a:off x="4045721" y="1799803"/>
            <a:ext cx="987632" cy="246221"/>
          </a:xfrm>
          <a:prstGeom prst="rect">
            <a:avLst/>
          </a:prstGeom>
        </p:spPr>
        <p:txBody>
          <a:bodyPr vert="horz" wrap="square" lIns="0" tIns="0" rIns="0" bIns="0" rtlCol="0">
            <a:spAutoFit/>
          </a:bodyPr>
          <a:lstStyle>
            <a:defPPr>
              <a:defRPr lang="ko-KR"/>
            </a:defPPr>
            <a:lvl1pPr marL="12700">
              <a:lnSpc>
                <a:spcPct val="100000"/>
              </a:lnSpc>
              <a:defRPr sz="1600" b="1" i="1" spc="-10">
                <a:solidFill>
                  <a:srgbClr val="FFFFFF"/>
                </a:solidFill>
                <a:latin typeface="1HoonModern Bold" panose="020B0800000000000000" pitchFamily="34" charset="0"/>
                <a:cs typeface="Arial"/>
              </a:defRPr>
            </a:lvl1pPr>
          </a:lstStyle>
          <a:p>
            <a:r>
              <a:rPr dirty="0"/>
              <a:t>2nd  Gen.</a:t>
            </a:r>
          </a:p>
        </p:txBody>
      </p:sp>
      <p:sp>
        <p:nvSpPr>
          <p:cNvPr id="62" name="object 20"/>
          <p:cNvSpPr txBox="1"/>
          <p:nvPr/>
        </p:nvSpPr>
        <p:spPr>
          <a:xfrm>
            <a:off x="6798953" y="1799803"/>
            <a:ext cx="1027704" cy="246221"/>
          </a:xfrm>
          <a:prstGeom prst="rect">
            <a:avLst/>
          </a:prstGeom>
        </p:spPr>
        <p:txBody>
          <a:bodyPr vert="horz" wrap="square" lIns="0" tIns="0" rIns="0" bIns="0" rtlCol="0">
            <a:spAutoFit/>
          </a:bodyPr>
          <a:lstStyle>
            <a:defPPr>
              <a:defRPr lang="ko-KR"/>
            </a:defPPr>
            <a:lvl1pPr marL="12700">
              <a:lnSpc>
                <a:spcPct val="100000"/>
              </a:lnSpc>
              <a:defRPr sz="1600" b="1" i="1" spc="-10">
                <a:solidFill>
                  <a:srgbClr val="FFFFFF"/>
                </a:solidFill>
                <a:latin typeface="1HoonModern Bold" panose="020B0800000000000000" pitchFamily="34" charset="0"/>
                <a:cs typeface="Arial"/>
              </a:defRPr>
            </a:lvl1pPr>
          </a:lstStyle>
          <a:p>
            <a:r>
              <a:rPr dirty="0"/>
              <a:t>3rd  Gen.</a:t>
            </a:r>
          </a:p>
        </p:txBody>
      </p:sp>
      <p:grpSp>
        <p:nvGrpSpPr>
          <p:cNvPr id="4" name="그룹 3"/>
          <p:cNvGrpSpPr/>
          <p:nvPr/>
        </p:nvGrpSpPr>
        <p:grpSpPr>
          <a:xfrm>
            <a:off x="5777167" y="1315418"/>
            <a:ext cx="3066739" cy="5105204"/>
            <a:chOff x="9108182" y="1275563"/>
            <a:chExt cx="2932175" cy="5800403"/>
          </a:xfrm>
        </p:grpSpPr>
        <p:sp>
          <p:nvSpPr>
            <p:cNvPr id="63" name="object 21"/>
            <p:cNvSpPr/>
            <p:nvPr/>
          </p:nvSpPr>
          <p:spPr>
            <a:xfrm>
              <a:off x="9108182" y="1278670"/>
              <a:ext cx="2932175" cy="5797296"/>
            </a:xfrm>
            <a:prstGeom prst="rect">
              <a:avLst/>
            </a:prstGeom>
            <a:blipFill>
              <a:blip r:embed="rId7" cstate="print"/>
              <a:stretch>
                <a:fillRect/>
              </a:stretch>
            </a:blipFill>
          </p:spPr>
          <p:txBody>
            <a:bodyPr wrap="square" lIns="0" tIns="0" rIns="0" bIns="0" rtlCol="0"/>
            <a:lstStyle/>
            <a:p>
              <a:endParaRPr/>
            </a:p>
          </p:txBody>
        </p:sp>
        <p:grpSp>
          <p:nvGrpSpPr>
            <p:cNvPr id="3" name="그룹 2"/>
            <p:cNvGrpSpPr/>
            <p:nvPr/>
          </p:nvGrpSpPr>
          <p:grpSpPr>
            <a:xfrm>
              <a:off x="9138420" y="1275563"/>
              <a:ext cx="2840736" cy="5707380"/>
              <a:chOff x="5556246" y="1032484"/>
              <a:chExt cx="2840736" cy="5707380"/>
            </a:xfrm>
          </p:grpSpPr>
          <p:sp>
            <p:nvSpPr>
              <p:cNvPr id="64" name="object 22"/>
              <p:cNvSpPr/>
              <p:nvPr/>
            </p:nvSpPr>
            <p:spPr>
              <a:xfrm>
                <a:off x="5556246" y="1032484"/>
                <a:ext cx="2840736" cy="5707380"/>
              </a:xfrm>
              <a:prstGeom prst="rect">
                <a:avLst/>
              </a:prstGeom>
              <a:blipFill>
                <a:blip r:embed="rId8" cstate="print"/>
                <a:stretch>
                  <a:fillRect/>
                </a:stretch>
              </a:blipFill>
            </p:spPr>
            <p:txBody>
              <a:bodyPr wrap="square" lIns="0" tIns="0" rIns="0" bIns="0" rtlCol="0"/>
              <a:lstStyle/>
              <a:p>
                <a:endParaRPr/>
              </a:p>
            </p:txBody>
          </p:sp>
          <p:sp>
            <p:nvSpPr>
              <p:cNvPr id="65" name="object 23"/>
              <p:cNvSpPr/>
              <p:nvPr/>
            </p:nvSpPr>
            <p:spPr>
              <a:xfrm>
                <a:off x="5634987" y="1111225"/>
                <a:ext cx="2683510" cy="5549900"/>
              </a:xfrm>
              <a:custGeom>
                <a:avLst/>
                <a:gdLst/>
                <a:ahLst/>
                <a:cxnLst/>
                <a:rect l="l" t="t" r="r" b="b"/>
                <a:pathLst>
                  <a:path w="2683509" h="5549900">
                    <a:moveTo>
                      <a:pt x="0" y="149478"/>
                    </a:moveTo>
                    <a:lnTo>
                      <a:pt x="6221" y="106667"/>
                    </a:lnTo>
                    <a:lnTo>
                      <a:pt x="23685" y="68702"/>
                    </a:lnTo>
                    <a:lnTo>
                      <a:pt x="50589" y="37386"/>
                    </a:lnTo>
                    <a:lnTo>
                      <a:pt x="85130" y="14522"/>
                    </a:lnTo>
                    <a:lnTo>
                      <a:pt x="125507" y="1912"/>
                    </a:lnTo>
                    <a:lnTo>
                      <a:pt x="2533650" y="0"/>
                    </a:lnTo>
                    <a:lnTo>
                      <a:pt x="2548347" y="713"/>
                    </a:lnTo>
                    <a:lnTo>
                      <a:pt x="2589744" y="10883"/>
                    </a:lnTo>
                    <a:lnTo>
                      <a:pt x="2625692" y="31693"/>
                    </a:lnTo>
                    <a:lnTo>
                      <a:pt x="2654391" y="61343"/>
                    </a:lnTo>
                    <a:lnTo>
                      <a:pt x="2674038" y="98030"/>
                    </a:lnTo>
                    <a:lnTo>
                      <a:pt x="2682830" y="139951"/>
                    </a:lnTo>
                    <a:lnTo>
                      <a:pt x="2683129" y="5400484"/>
                    </a:lnTo>
                    <a:lnTo>
                      <a:pt x="2682415" y="5415178"/>
                    </a:lnTo>
                    <a:lnTo>
                      <a:pt x="2672241" y="5456564"/>
                    </a:lnTo>
                    <a:lnTo>
                      <a:pt x="2651422" y="5492502"/>
                    </a:lnTo>
                    <a:lnTo>
                      <a:pt x="2621761" y="5521191"/>
                    </a:lnTo>
                    <a:lnTo>
                      <a:pt x="2585062" y="5540825"/>
                    </a:lnTo>
                    <a:lnTo>
                      <a:pt x="2543127" y="5549604"/>
                    </a:lnTo>
                    <a:lnTo>
                      <a:pt x="149478" y="5549900"/>
                    </a:lnTo>
                    <a:lnTo>
                      <a:pt x="134778" y="5549186"/>
                    </a:lnTo>
                    <a:lnTo>
                      <a:pt x="93373" y="5539016"/>
                    </a:lnTo>
                    <a:lnTo>
                      <a:pt x="57420" y="5518206"/>
                    </a:lnTo>
                    <a:lnTo>
                      <a:pt x="28720" y="5488557"/>
                    </a:lnTo>
                    <a:lnTo>
                      <a:pt x="9077" y="5451873"/>
                    </a:lnTo>
                    <a:lnTo>
                      <a:pt x="295" y="5409957"/>
                    </a:lnTo>
                    <a:lnTo>
                      <a:pt x="0" y="149478"/>
                    </a:lnTo>
                    <a:close/>
                  </a:path>
                </a:pathLst>
              </a:custGeom>
              <a:ln w="25400">
                <a:solidFill>
                  <a:srgbClr val="FF0000"/>
                </a:solidFill>
              </a:ln>
            </p:spPr>
            <p:txBody>
              <a:bodyPr wrap="square" lIns="0" tIns="0" rIns="0" bIns="0" rtlCol="0"/>
              <a:lstStyle/>
              <a:p>
                <a:endParaRPr/>
              </a:p>
            </p:txBody>
          </p:sp>
        </p:grpSp>
      </p:grpSp>
      <p:sp>
        <p:nvSpPr>
          <p:cNvPr id="66" name="object 24"/>
          <p:cNvSpPr txBox="1"/>
          <p:nvPr/>
        </p:nvSpPr>
        <p:spPr>
          <a:xfrm>
            <a:off x="730360" y="2515296"/>
            <a:ext cx="2247900" cy="510396"/>
          </a:xfrm>
          <a:prstGeom prst="rect">
            <a:avLst/>
          </a:prstGeom>
        </p:spPr>
        <p:txBody>
          <a:bodyPr vert="horz" wrap="square" lIns="0" tIns="0" rIns="0" bIns="0" rtlCol="0">
            <a:spAutoFit/>
          </a:bodyPr>
          <a:lstStyle>
            <a:defPPr>
              <a:defRPr lang="ko-KR"/>
            </a:defPPr>
            <a:lvl1pPr marL="12700">
              <a:lnSpc>
                <a:spcPct val="100000"/>
              </a:lnSpc>
              <a:defRPr sz="1650" b="1" i="1" spc="-95">
                <a:solidFill>
                  <a:srgbClr val="FFFFFF"/>
                </a:solidFill>
                <a:latin typeface="1HoonModern Bold" panose="020B0800000000000000" pitchFamily="34" charset="0"/>
                <a:cs typeface="맑은 고딕"/>
              </a:defRPr>
            </a:lvl1pPr>
          </a:lstStyle>
          <a:p>
            <a:pPr algn="ctr"/>
            <a:r>
              <a:rPr dirty="0"/>
              <a:t>Unbreakable &amp; Curved</a:t>
            </a:r>
          </a:p>
          <a:p>
            <a:pPr algn="ctr"/>
            <a:r>
              <a:rPr dirty="0"/>
              <a:t>Display</a:t>
            </a:r>
          </a:p>
        </p:txBody>
      </p:sp>
      <p:sp>
        <p:nvSpPr>
          <p:cNvPr id="67" name="object 25"/>
          <p:cNvSpPr txBox="1"/>
          <p:nvPr/>
        </p:nvSpPr>
        <p:spPr>
          <a:xfrm>
            <a:off x="3533911" y="2516579"/>
            <a:ext cx="1818640" cy="507831"/>
          </a:xfrm>
          <a:prstGeom prst="rect">
            <a:avLst/>
          </a:prstGeom>
        </p:spPr>
        <p:txBody>
          <a:bodyPr vert="horz" wrap="square" lIns="0" tIns="0" rIns="0" bIns="0" rtlCol="0">
            <a:spAutoFit/>
          </a:bodyPr>
          <a:lstStyle>
            <a:defPPr>
              <a:defRPr lang="ko-KR"/>
            </a:defPPr>
            <a:lvl1pPr marL="12700">
              <a:lnSpc>
                <a:spcPct val="100000"/>
              </a:lnSpc>
              <a:defRPr sz="1650" b="1" i="1" spc="-95">
                <a:solidFill>
                  <a:srgbClr val="FFFFFF"/>
                </a:solidFill>
                <a:latin typeface="1HoonModern Bold" panose="020B0800000000000000" pitchFamily="34" charset="0"/>
                <a:cs typeface="맑은 고딕"/>
              </a:defRPr>
            </a:lvl1pPr>
          </a:lstStyle>
          <a:p>
            <a:pPr algn="ctr"/>
            <a:r>
              <a:rPr dirty="0"/>
              <a:t>Foldable &amp; Rollable Display</a:t>
            </a:r>
          </a:p>
        </p:txBody>
      </p:sp>
      <p:sp>
        <p:nvSpPr>
          <p:cNvPr id="68" name="object 26"/>
          <p:cNvSpPr txBox="1"/>
          <p:nvPr/>
        </p:nvSpPr>
        <p:spPr>
          <a:xfrm>
            <a:off x="6270519" y="2643536"/>
            <a:ext cx="1874520" cy="253916"/>
          </a:xfrm>
          <a:prstGeom prst="rect">
            <a:avLst/>
          </a:prstGeom>
        </p:spPr>
        <p:txBody>
          <a:bodyPr vert="horz" wrap="square" lIns="0" tIns="0" rIns="0" bIns="0" rtlCol="0">
            <a:spAutoFit/>
          </a:bodyPr>
          <a:lstStyle/>
          <a:p>
            <a:pPr marL="12700">
              <a:lnSpc>
                <a:spcPct val="100000"/>
              </a:lnSpc>
            </a:pPr>
            <a:r>
              <a:rPr sz="1650" b="1" i="1" spc="-95" dirty="0">
                <a:solidFill>
                  <a:srgbClr val="FFFFFF"/>
                </a:solidFill>
                <a:latin typeface="1HoonModern Bold" panose="020B0800000000000000" pitchFamily="34" charset="0"/>
                <a:cs typeface="맑은 고딕"/>
              </a:rPr>
              <a:t>S</a:t>
            </a:r>
            <a:r>
              <a:rPr sz="1650" b="1" i="1" spc="-35" dirty="0">
                <a:solidFill>
                  <a:srgbClr val="FFFFFF"/>
                </a:solidFill>
                <a:latin typeface="1HoonModern Bold" panose="020B0800000000000000" pitchFamily="34" charset="0"/>
                <a:cs typeface="맑은 고딕"/>
              </a:rPr>
              <a:t>t</a:t>
            </a:r>
            <a:r>
              <a:rPr sz="1650" b="1" i="1" spc="-50" dirty="0">
                <a:solidFill>
                  <a:srgbClr val="FFFFFF"/>
                </a:solidFill>
                <a:latin typeface="1HoonModern Bold" panose="020B0800000000000000" pitchFamily="34" charset="0"/>
                <a:cs typeface="맑은 고딕"/>
              </a:rPr>
              <a:t>r</a:t>
            </a:r>
            <a:r>
              <a:rPr sz="1650" b="1" i="1" spc="-40" dirty="0">
                <a:solidFill>
                  <a:srgbClr val="FFFFFF"/>
                </a:solidFill>
                <a:latin typeface="1HoonModern Bold" panose="020B0800000000000000" pitchFamily="34" charset="0"/>
                <a:cs typeface="맑은 고딕"/>
              </a:rPr>
              <a:t>e</a:t>
            </a:r>
            <a:r>
              <a:rPr sz="1650" b="1" i="1" spc="-45" dirty="0">
                <a:solidFill>
                  <a:srgbClr val="FFFFFF"/>
                </a:solidFill>
                <a:latin typeface="1HoonModern Bold" panose="020B0800000000000000" pitchFamily="34" charset="0"/>
                <a:cs typeface="맑은 고딕"/>
              </a:rPr>
              <a:t>t</a:t>
            </a:r>
            <a:r>
              <a:rPr sz="1650" b="1" i="1" spc="-40" dirty="0">
                <a:solidFill>
                  <a:srgbClr val="FFFFFF"/>
                </a:solidFill>
                <a:latin typeface="1HoonModern Bold" panose="020B0800000000000000" pitchFamily="34" charset="0"/>
                <a:cs typeface="맑은 고딕"/>
              </a:rPr>
              <a:t>chable</a:t>
            </a:r>
            <a:r>
              <a:rPr sz="1650" b="1" i="1" dirty="0">
                <a:solidFill>
                  <a:srgbClr val="FFFFFF"/>
                </a:solidFill>
                <a:latin typeface="1HoonModern Bold" panose="020B0800000000000000" pitchFamily="34" charset="0"/>
                <a:cs typeface="맑은 고딕"/>
              </a:rPr>
              <a:t> </a:t>
            </a:r>
            <a:r>
              <a:rPr sz="1650" b="1" i="1" spc="-50" dirty="0">
                <a:solidFill>
                  <a:srgbClr val="FFFFFF"/>
                </a:solidFill>
                <a:latin typeface="1HoonModern Bold" panose="020B0800000000000000" pitchFamily="34" charset="0"/>
                <a:cs typeface="맑은 고딕"/>
              </a:rPr>
              <a:t>D</a:t>
            </a:r>
            <a:r>
              <a:rPr sz="1650" b="1" i="1" spc="-30" dirty="0">
                <a:solidFill>
                  <a:srgbClr val="FFFFFF"/>
                </a:solidFill>
                <a:latin typeface="1HoonModern Bold" panose="020B0800000000000000" pitchFamily="34" charset="0"/>
                <a:cs typeface="맑은 고딕"/>
              </a:rPr>
              <a:t>i</a:t>
            </a:r>
            <a:r>
              <a:rPr sz="1650" b="1" i="1" spc="-45" dirty="0">
                <a:solidFill>
                  <a:srgbClr val="FFFFFF"/>
                </a:solidFill>
                <a:latin typeface="1HoonModern Bold" panose="020B0800000000000000" pitchFamily="34" charset="0"/>
                <a:cs typeface="맑은 고딕"/>
              </a:rPr>
              <a:t>sp</a:t>
            </a:r>
            <a:r>
              <a:rPr sz="1650" b="1" i="1" spc="-30" dirty="0">
                <a:solidFill>
                  <a:srgbClr val="FFFFFF"/>
                </a:solidFill>
                <a:latin typeface="1HoonModern Bold" panose="020B0800000000000000" pitchFamily="34" charset="0"/>
                <a:cs typeface="맑은 고딕"/>
              </a:rPr>
              <a:t>l</a:t>
            </a:r>
            <a:r>
              <a:rPr sz="1650" b="1" i="1" spc="-40" dirty="0">
                <a:solidFill>
                  <a:srgbClr val="FFFFFF"/>
                </a:solidFill>
                <a:latin typeface="1HoonModern Bold" panose="020B0800000000000000" pitchFamily="34" charset="0"/>
                <a:cs typeface="맑은 고딕"/>
              </a:rPr>
              <a:t>ay</a:t>
            </a:r>
            <a:endParaRPr sz="1650" dirty="0">
              <a:latin typeface="1HoonModern Bold" panose="020B0800000000000000" pitchFamily="34" charset="0"/>
              <a:cs typeface="맑은 고딕"/>
            </a:endParaRPr>
          </a:p>
        </p:txBody>
      </p:sp>
      <p:sp>
        <p:nvSpPr>
          <p:cNvPr id="70" name="object 28"/>
          <p:cNvSpPr txBox="1"/>
          <p:nvPr/>
        </p:nvSpPr>
        <p:spPr>
          <a:xfrm>
            <a:off x="6065571" y="5729521"/>
            <a:ext cx="2430780" cy="492443"/>
          </a:xfrm>
          <a:prstGeom prst="rect">
            <a:avLst/>
          </a:prstGeom>
          <a:ln w="25400">
            <a:noFill/>
          </a:ln>
        </p:spPr>
        <p:txBody>
          <a:bodyPr vert="horz" wrap="square" lIns="0" tIns="0" rIns="0" bIns="0" rtlCol="0">
            <a:spAutoFit/>
          </a:bodyPr>
          <a:lstStyle>
            <a:defPPr>
              <a:defRPr lang="ko-KR"/>
            </a:defPPr>
            <a:lvl1pPr algn="ctr">
              <a:lnSpc>
                <a:spcPct val="100000"/>
              </a:lnSpc>
              <a:defRPr sz="1400" spc="-20">
                <a:solidFill>
                  <a:srgbClr val="244060"/>
                </a:solidFill>
                <a:latin typeface="1HoonModern Bold" panose="020B0800000000000000" pitchFamily="34" charset="0"/>
                <a:cs typeface="HY헤드라인M"/>
              </a:defRPr>
            </a:lvl1pPr>
          </a:lstStyle>
          <a:p>
            <a:r>
              <a:rPr lang="en-US" sz="1600" u="sng" dirty="0" smtClean="0">
                <a:solidFill>
                  <a:srgbClr val="FF0000"/>
                </a:solidFill>
              </a:rPr>
              <a:t>Large-area</a:t>
            </a:r>
            <a:r>
              <a:rPr sz="1600" u="sng" dirty="0" smtClean="0">
                <a:solidFill>
                  <a:srgbClr val="FF0000"/>
                </a:solidFill>
              </a:rPr>
              <a:t> </a:t>
            </a:r>
            <a:r>
              <a:rPr sz="1600" u="sng" dirty="0">
                <a:solidFill>
                  <a:srgbClr val="FF0000"/>
                </a:solidFill>
              </a:rPr>
              <a:t>&amp; Stretchable</a:t>
            </a:r>
          </a:p>
          <a:p>
            <a:r>
              <a:rPr sz="1600" u="sng" dirty="0">
                <a:solidFill>
                  <a:srgbClr val="FF0000"/>
                </a:solidFill>
              </a:rPr>
              <a:t>Display</a:t>
            </a:r>
          </a:p>
        </p:txBody>
      </p:sp>
      <p:sp>
        <p:nvSpPr>
          <p:cNvPr id="71" name="object 29"/>
          <p:cNvSpPr txBox="1"/>
          <p:nvPr/>
        </p:nvSpPr>
        <p:spPr>
          <a:xfrm>
            <a:off x="499563" y="5727712"/>
            <a:ext cx="2430780" cy="246221"/>
          </a:xfrm>
          <a:prstGeom prst="rect">
            <a:avLst/>
          </a:prstGeom>
          <a:ln w="25400">
            <a:noFill/>
          </a:ln>
        </p:spPr>
        <p:txBody>
          <a:bodyPr vert="horz" wrap="square" lIns="0" tIns="0" rIns="0" bIns="0" rtlCol="0">
            <a:spAutoFit/>
          </a:bodyPr>
          <a:lstStyle>
            <a:defPPr>
              <a:defRPr lang="ko-KR"/>
            </a:defPPr>
            <a:lvl1pPr algn="ctr">
              <a:lnSpc>
                <a:spcPct val="100000"/>
              </a:lnSpc>
              <a:defRPr sz="1600" spc="-20">
                <a:latin typeface="1HoonModern Bold" panose="020B0800000000000000" pitchFamily="34" charset="0"/>
                <a:cs typeface="HY헤드라인M"/>
              </a:defRPr>
            </a:lvl1pPr>
          </a:lstStyle>
          <a:p>
            <a:r>
              <a:rPr dirty="0"/>
              <a:t>Mobile Display</a:t>
            </a:r>
          </a:p>
        </p:txBody>
      </p:sp>
      <p:sp>
        <p:nvSpPr>
          <p:cNvPr id="72" name="object 30"/>
          <p:cNvSpPr txBox="1"/>
          <p:nvPr/>
        </p:nvSpPr>
        <p:spPr>
          <a:xfrm>
            <a:off x="3234826" y="5727712"/>
            <a:ext cx="2430780" cy="246221"/>
          </a:xfrm>
          <a:prstGeom prst="rect">
            <a:avLst/>
          </a:prstGeom>
          <a:ln w="25400">
            <a:noFill/>
          </a:ln>
        </p:spPr>
        <p:txBody>
          <a:bodyPr vert="horz" wrap="square" lIns="0" tIns="0" rIns="0" bIns="0" rtlCol="0">
            <a:spAutoFit/>
          </a:bodyPr>
          <a:lstStyle>
            <a:defPPr>
              <a:defRPr lang="ko-KR"/>
            </a:defPPr>
            <a:lvl1pPr algn="ctr">
              <a:lnSpc>
                <a:spcPct val="100000"/>
              </a:lnSpc>
              <a:defRPr sz="1600" spc="-20">
                <a:solidFill>
                  <a:srgbClr val="FF0000"/>
                </a:solidFill>
                <a:latin typeface="1HoonModern Bold" panose="020B0800000000000000" pitchFamily="34" charset="0"/>
                <a:cs typeface="HY헤드라인M"/>
              </a:defRPr>
            </a:lvl1pPr>
          </a:lstStyle>
          <a:p>
            <a:r>
              <a:rPr dirty="0" err="1">
                <a:solidFill>
                  <a:schemeClr val="tx1"/>
                </a:solidFill>
              </a:rPr>
              <a:t>Rollable</a:t>
            </a:r>
            <a:r>
              <a:rPr dirty="0">
                <a:solidFill>
                  <a:schemeClr val="tx1"/>
                </a:solidFill>
              </a:rPr>
              <a:t> </a:t>
            </a:r>
            <a:r>
              <a:rPr lang="en-US" dirty="0">
                <a:solidFill>
                  <a:schemeClr val="tx1"/>
                </a:solidFill>
              </a:rPr>
              <a:t>large-area</a:t>
            </a:r>
            <a:r>
              <a:rPr dirty="0">
                <a:solidFill>
                  <a:schemeClr val="tx1"/>
                </a:solidFill>
              </a:rPr>
              <a:t> TV</a:t>
            </a:r>
          </a:p>
        </p:txBody>
      </p:sp>
      <p:sp>
        <p:nvSpPr>
          <p:cNvPr id="73" name="object 31"/>
          <p:cNvSpPr/>
          <p:nvPr/>
        </p:nvSpPr>
        <p:spPr>
          <a:xfrm>
            <a:off x="5970533" y="3393198"/>
            <a:ext cx="2427986" cy="1453769"/>
          </a:xfrm>
          <a:prstGeom prst="rect">
            <a:avLst/>
          </a:prstGeom>
          <a:blipFill>
            <a:blip r:embed="rId9" cstate="print"/>
            <a:stretch>
              <a:fillRect/>
            </a:stretch>
          </a:blipFill>
        </p:spPr>
        <p:txBody>
          <a:bodyPr wrap="square" lIns="0" tIns="0" rIns="0" bIns="0" rtlCol="0"/>
          <a:lstStyle/>
          <a:p>
            <a:endParaRPr/>
          </a:p>
        </p:txBody>
      </p:sp>
      <p:grpSp>
        <p:nvGrpSpPr>
          <p:cNvPr id="41" name="그룹 40"/>
          <p:cNvGrpSpPr/>
          <p:nvPr/>
        </p:nvGrpSpPr>
        <p:grpSpPr>
          <a:xfrm>
            <a:off x="3113922" y="1559386"/>
            <a:ext cx="2615184" cy="730071"/>
            <a:chOff x="407171" y="1562036"/>
            <a:chExt cx="2615184" cy="730071"/>
          </a:xfrm>
        </p:grpSpPr>
        <p:sp>
          <p:nvSpPr>
            <p:cNvPr id="42" name="object 9"/>
            <p:cNvSpPr/>
            <p:nvPr/>
          </p:nvSpPr>
          <p:spPr>
            <a:xfrm>
              <a:off x="407171" y="1568207"/>
              <a:ext cx="2615184" cy="723900"/>
            </a:xfrm>
            <a:prstGeom prst="rect">
              <a:avLst/>
            </a:prstGeom>
            <a:blipFill>
              <a:blip r:embed="rId6" cstate="print"/>
              <a:stretch>
                <a:fillRect/>
              </a:stretch>
            </a:blipFill>
          </p:spPr>
          <p:txBody>
            <a:bodyPr wrap="square" lIns="0" tIns="0" rIns="0" bIns="0" rtlCol="0"/>
            <a:lstStyle/>
            <a:p>
              <a:endParaRPr/>
            </a:p>
          </p:txBody>
        </p:sp>
        <p:sp>
          <p:nvSpPr>
            <p:cNvPr id="43" name="object 10"/>
            <p:cNvSpPr/>
            <p:nvPr/>
          </p:nvSpPr>
          <p:spPr>
            <a:xfrm>
              <a:off x="469344" y="1562036"/>
              <a:ext cx="2519984" cy="628776"/>
            </a:xfrm>
            <a:prstGeom prst="roundRect">
              <a:avLst/>
            </a:prstGeom>
            <a:solidFill>
              <a:schemeClr val="accent4"/>
            </a:solidFill>
          </p:spPr>
          <p:txBody>
            <a:bodyPr wrap="square" lIns="0" tIns="0" rIns="0" bIns="0" rtlCol="0"/>
            <a:lstStyle/>
            <a:p>
              <a:endParaRPr dirty="0">
                <a:latin typeface="1HoonModern Bold" panose="020B0800000000000000" pitchFamily="34" charset="0"/>
              </a:endParaRPr>
            </a:p>
          </p:txBody>
        </p:sp>
        <p:sp>
          <p:nvSpPr>
            <p:cNvPr id="74" name="object 12"/>
            <p:cNvSpPr txBox="1"/>
            <p:nvPr/>
          </p:nvSpPr>
          <p:spPr>
            <a:xfrm>
              <a:off x="1223635" y="1799803"/>
              <a:ext cx="982204" cy="246221"/>
            </a:xfrm>
            <a:prstGeom prst="rect">
              <a:avLst/>
            </a:prstGeom>
          </p:spPr>
          <p:txBody>
            <a:bodyPr vert="horz" wrap="square" lIns="0" tIns="0" rIns="0" bIns="0" rtlCol="0">
              <a:spAutoFit/>
            </a:bodyPr>
            <a:lstStyle>
              <a:defPPr>
                <a:defRPr lang="ko-KR"/>
              </a:defPPr>
              <a:lvl1pPr marL="12700">
                <a:lnSpc>
                  <a:spcPct val="100000"/>
                </a:lnSpc>
                <a:defRPr sz="1600" b="1" i="1" spc="-10">
                  <a:solidFill>
                    <a:srgbClr val="FFFFFF"/>
                  </a:solidFill>
                  <a:latin typeface="1HoonModern Bold" panose="020B0800000000000000" pitchFamily="34" charset="0"/>
                  <a:cs typeface="Arial"/>
                </a:defRPr>
              </a:lvl1pPr>
            </a:lstStyle>
            <a:p>
              <a:r>
                <a:rPr lang="en-US" dirty="0" smtClean="0"/>
                <a:t>2nd</a:t>
              </a:r>
              <a:r>
                <a:rPr dirty="0" smtClean="0"/>
                <a:t>  </a:t>
              </a:r>
              <a:r>
                <a:rPr dirty="0"/>
                <a:t>Gen.</a:t>
              </a:r>
            </a:p>
          </p:txBody>
        </p:sp>
      </p:grpSp>
      <p:grpSp>
        <p:nvGrpSpPr>
          <p:cNvPr id="75" name="그룹 74"/>
          <p:cNvGrpSpPr/>
          <p:nvPr/>
        </p:nvGrpSpPr>
        <p:grpSpPr>
          <a:xfrm>
            <a:off x="5973395" y="1560874"/>
            <a:ext cx="2615184" cy="730071"/>
            <a:chOff x="407171" y="1562036"/>
            <a:chExt cx="2615184" cy="730071"/>
          </a:xfrm>
        </p:grpSpPr>
        <p:sp>
          <p:nvSpPr>
            <p:cNvPr id="76" name="object 9"/>
            <p:cNvSpPr/>
            <p:nvPr/>
          </p:nvSpPr>
          <p:spPr>
            <a:xfrm>
              <a:off x="407171" y="1568207"/>
              <a:ext cx="2615184" cy="723900"/>
            </a:xfrm>
            <a:prstGeom prst="rect">
              <a:avLst/>
            </a:prstGeom>
            <a:blipFill>
              <a:blip r:embed="rId6" cstate="print"/>
              <a:stretch>
                <a:fillRect/>
              </a:stretch>
            </a:blipFill>
          </p:spPr>
          <p:txBody>
            <a:bodyPr wrap="square" lIns="0" tIns="0" rIns="0" bIns="0" rtlCol="0"/>
            <a:lstStyle/>
            <a:p>
              <a:endParaRPr/>
            </a:p>
          </p:txBody>
        </p:sp>
        <p:sp>
          <p:nvSpPr>
            <p:cNvPr id="77" name="object 10"/>
            <p:cNvSpPr/>
            <p:nvPr/>
          </p:nvSpPr>
          <p:spPr>
            <a:xfrm>
              <a:off x="469344" y="1562036"/>
              <a:ext cx="2519984" cy="628776"/>
            </a:xfrm>
            <a:prstGeom prst="roundRect">
              <a:avLst/>
            </a:prstGeom>
            <a:solidFill>
              <a:schemeClr val="accent4"/>
            </a:solidFill>
          </p:spPr>
          <p:txBody>
            <a:bodyPr wrap="square" lIns="0" tIns="0" rIns="0" bIns="0" rtlCol="0"/>
            <a:lstStyle/>
            <a:p>
              <a:endParaRPr dirty="0">
                <a:latin typeface="1HoonModern Bold" panose="020B0800000000000000" pitchFamily="34" charset="0"/>
              </a:endParaRPr>
            </a:p>
          </p:txBody>
        </p:sp>
        <p:sp>
          <p:nvSpPr>
            <p:cNvPr id="78" name="object 12"/>
            <p:cNvSpPr txBox="1"/>
            <p:nvPr/>
          </p:nvSpPr>
          <p:spPr>
            <a:xfrm>
              <a:off x="1223635" y="1799803"/>
              <a:ext cx="982204" cy="246221"/>
            </a:xfrm>
            <a:prstGeom prst="rect">
              <a:avLst/>
            </a:prstGeom>
          </p:spPr>
          <p:txBody>
            <a:bodyPr vert="horz" wrap="square" lIns="0" tIns="0" rIns="0" bIns="0" rtlCol="0">
              <a:spAutoFit/>
            </a:bodyPr>
            <a:lstStyle>
              <a:defPPr>
                <a:defRPr lang="ko-KR"/>
              </a:defPPr>
              <a:lvl1pPr marL="12700">
                <a:lnSpc>
                  <a:spcPct val="100000"/>
                </a:lnSpc>
                <a:defRPr sz="1600" b="1" i="1" spc="-10">
                  <a:solidFill>
                    <a:srgbClr val="FFFFFF"/>
                  </a:solidFill>
                  <a:latin typeface="1HoonModern Bold" panose="020B0800000000000000" pitchFamily="34" charset="0"/>
                  <a:cs typeface="Arial"/>
                </a:defRPr>
              </a:lvl1pPr>
            </a:lstStyle>
            <a:p>
              <a:r>
                <a:rPr lang="en-US" dirty="0" smtClean="0"/>
                <a:t>3rd</a:t>
              </a:r>
              <a:r>
                <a:rPr dirty="0" smtClean="0"/>
                <a:t>  </a:t>
              </a:r>
              <a:r>
                <a:rPr dirty="0"/>
                <a:t>Gen.</a:t>
              </a:r>
            </a:p>
          </p:txBody>
        </p:sp>
      </p:grpSp>
    </p:spTree>
    <p:extLst>
      <p:ext uri="{BB962C8B-B14F-4D97-AF65-F5344CB8AC3E}">
        <p14:creationId xmlns:p14="http://schemas.microsoft.com/office/powerpoint/2010/main" val="144448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83331" y="79669"/>
            <a:ext cx="2363789"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Stretchable Display</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pic>
        <p:nvPicPr>
          <p:cNvPr id="3" name="그림 2"/>
          <p:cNvPicPr>
            <a:picLocks noChangeAspect="1"/>
          </p:cNvPicPr>
          <p:nvPr/>
        </p:nvPicPr>
        <p:blipFill>
          <a:blip r:embed="rId3"/>
          <a:stretch>
            <a:fillRect/>
          </a:stretch>
        </p:blipFill>
        <p:spPr>
          <a:xfrm>
            <a:off x="341178" y="1947715"/>
            <a:ext cx="4348078" cy="2733760"/>
          </a:xfrm>
          <a:prstGeom prst="rect">
            <a:avLst/>
          </a:prstGeom>
        </p:spPr>
      </p:pic>
      <p:pic>
        <p:nvPicPr>
          <p:cNvPr id="8" name="그림 7"/>
          <p:cNvPicPr>
            <a:picLocks noChangeAspect="1"/>
          </p:cNvPicPr>
          <p:nvPr/>
        </p:nvPicPr>
        <p:blipFill>
          <a:blip r:embed="rId4"/>
          <a:stretch>
            <a:fillRect/>
          </a:stretch>
        </p:blipFill>
        <p:spPr>
          <a:xfrm>
            <a:off x="4689256" y="1947715"/>
            <a:ext cx="3847845" cy="2733760"/>
          </a:xfrm>
          <a:prstGeom prst="rect">
            <a:avLst/>
          </a:prstGeom>
        </p:spPr>
      </p:pic>
      <p:grpSp>
        <p:nvGrpSpPr>
          <p:cNvPr id="1028" name="그룹 1027"/>
          <p:cNvGrpSpPr/>
          <p:nvPr/>
        </p:nvGrpSpPr>
        <p:grpSpPr>
          <a:xfrm>
            <a:off x="563135" y="4710776"/>
            <a:ext cx="8043300" cy="957588"/>
            <a:chOff x="156199" y="5034260"/>
            <a:chExt cx="8043300" cy="957588"/>
          </a:xfrm>
        </p:grpSpPr>
        <p:sp>
          <p:nvSpPr>
            <p:cNvPr id="241" name="TextBox 240"/>
            <p:cNvSpPr txBox="1"/>
            <p:nvPr/>
          </p:nvSpPr>
          <p:spPr>
            <a:xfrm>
              <a:off x="394157" y="5622516"/>
              <a:ext cx="7805342" cy="369332"/>
            </a:xfrm>
            <a:prstGeom prst="rect">
              <a:avLst/>
            </a:prstGeom>
            <a:noFill/>
          </p:spPr>
          <p:txBody>
            <a:bodyPr wrap="none" rtlCol="0">
              <a:spAutoFit/>
            </a:bodyPr>
            <a:lstStyle/>
            <a:p>
              <a:r>
                <a:rPr lang="en-US" altLang="ko-KR" dirty="0" smtClean="0">
                  <a:latin typeface="Arial" panose="020B0604020202020204" pitchFamily="34" charset="0"/>
                  <a:ea typeface="210 카세트테잎 R" panose="02020603020101020101" pitchFamily="18" charset="-127"/>
                  <a:cs typeface="Arial" panose="020B0604020202020204" pitchFamily="34" charset="0"/>
                </a:rPr>
                <a:t>Display Stretching </a:t>
              </a:r>
              <a:r>
                <a:rPr lang="en-US" altLang="ko-KR" dirty="0" smtClean="0">
                  <a:latin typeface="Arial" panose="020B0604020202020204" pitchFamily="34" charset="0"/>
                  <a:ea typeface="210 카세트테잎 R" panose="02020603020101020101" pitchFamily="18" charset="-127"/>
                  <a:cs typeface="Arial" panose="020B0604020202020204" pitchFamily="34" charset="0"/>
                  <a:sym typeface="Wingdings" panose="05000000000000000000" pitchFamily="2" charset="2"/>
                </a:rPr>
                <a:t> Driving circuit </a:t>
              </a:r>
              <a:r>
                <a:rPr lang="en-US" altLang="ko-KR" dirty="0">
                  <a:latin typeface="Arial" panose="020B0604020202020204" pitchFamily="34" charset="0"/>
                  <a:ea typeface="210 카세트테잎 R" panose="02020603020101020101" pitchFamily="18" charset="-127"/>
                  <a:cs typeface="Arial" panose="020B0604020202020204" pitchFamily="34" charset="0"/>
                  <a:sym typeface="Wingdings" panose="05000000000000000000" pitchFamily="2" charset="2"/>
                </a:rPr>
                <a:t>Stretching </a:t>
              </a:r>
              <a:r>
                <a:rPr lang="en-US" altLang="ko-KR" dirty="0" smtClean="0">
                  <a:latin typeface="Arial" panose="020B0604020202020204" pitchFamily="34" charset="0"/>
                  <a:ea typeface="210 카세트테잎 R" panose="02020603020101020101" pitchFamily="18" charset="-127"/>
                  <a:cs typeface="Arial" panose="020B0604020202020204" pitchFamily="34" charset="0"/>
                  <a:sym typeface="Wingdings" panose="05000000000000000000" pitchFamily="2" charset="2"/>
                </a:rPr>
                <a:t> </a:t>
              </a:r>
              <a:r>
                <a:rPr lang="en-US" altLang="ko-KR" u="sng" dirty="0" smtClean="0">
                  <a:solidFill>
                    <a:srgbClr val="FF0000"/>
                  </a:solidFill>
                  <a:latin typeface="Arial" panose="020B0604020202020204" pitchFamily="34" charset="0"/>
                  <a:ea typeface="210 카세트테잎 R" panose="02020603020101020101" pitchFamily="18" charset="-127"/>
                  <a:cs typeface="Arial" panose="020B0604020202020204" pitchFamily="34" charset="0"/>
                  <a:sym typeface="Wingdings" panose="05000000000000000000" pitchFamily="2" charset="2"/>
                </a:rPr>
                <a:t>Characteristic Change X </a:t>
              </a:r>
              <a:endParaRPr lang="ko-KR" altLang="en-US" sz="2400" b="1" u="sng" dirty="0">
                <a:solidFill>
                  <a:srgbClr val="FF0000"/>
                </a:solidFill>
                <a:effectLst>
                  <a:outerShdw blurRad="38100" dist="38100" dir="2700000" algn="tl">
                    <a:srgbClr val="000000">
                      <a:alpha val="43137"/>
                    </a:srgbClr>
                  </a:outerShdw>
                </a:effectLst>
                <a:latin typeface="Arial" panose="020B0604020202020204" pitchFamily="34" charset="0"/>
                <a:ea typeface="210 카세트테잎 R" panose="02020603020101020101" pitchFamily="18" charset="-127"/>
                <a:cs typeface="Arial" panose="020B0604020202020204" pitchFamily="34" charset="0"/>
              </a:endParaRPr>
            </a:p>
          </p:txBody>
        </p:sp>
        <p:pic>
          <p:nvPicPr>
            <p:cNvPr id="1024" name="그림 10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6199" y="5034260"/>
              <a:ext cx="850774" cy="850774"/>
            </a:xfrm>
            <a:prstGeom prst="rect">
              <a:avLst/>
            </a:prstGeom>
          </p:spPr>
        </p:pic>
      </p:grpSp>
      <p:sp>
        <p:nvSpPr>
          <p:cNvPr id="1027" name="타원형 설명선 1026"/>
          <p:cNvSpPr/>
          <p:nvPr/>
        </p:nvSpPr>
        <p:spPr>
          <a:xfrm>
            <a:off x="4145100" y="1006492"/>
            <a:ext cx="3119299" cy="1546300"/>
          </a:xfrm>
          <a:custGeom>
            <a:avLst/>
            <a:gdLst>
              <a:gd name="connsiteX0" fmla="*/ 1678550 w 1465061"/>
              <a:gd name="connsiteY0" fmla="*/ 898569 h 1002867"/>
              <a:gd name="connsiteX1" fmla="*/ 1272440 w 1465061"/>
              <a:gd name="connsiteY1" fmla="*/ 840323 h 1002867"/>
              <a:gd name="connsiteX2" fmla="*/ 484978 w 1465061"/>
              <a:gd name="connsiteY2" fmla="*/ 973367 h 1002867"/>
              <a:gd name="connsiteX3" fmla="*/ 112021 w 1465061"/>
              <a:gd name="connsiteY3" fmla="*/ 234935 h 1002867"/>
              <a:gd name="connsiteX4" fmla="*/ 898835 w 1465061"/>
              <a:gd name="connsiteY4" fmla="*/ 13093 h 1002867"/>
              <a:gd name="connsiteX5" fmla="*/ 1418584 w 1465061"/>
              <a:gd name="connsiteY5" fmla="*/ 677199 h 1002867"/>
              <a:gd name="connsiteX6" fmla="*/ 1678550 w 1465061"/>
              <a:gd name="connsiteY6" fmla="*/ 898569 h 1002867"/>
              <a:gd name="connsiteX0" fmla="*/ 1615363 w 1615363"/>
              <a:gd name="connsiteY0" fmla="*/ 1546300 h 1546300"/>
              <a:gd name="connsiteX1" fmla="*/ 1272753 w 1615363"/>
              <a:gd name="connsiteY1" fmla="*/ 840354 h 1546300"/>
              <a:gd name="connsiteX2" fmla="*/ 485291 w 1615363"/>
              <a:gd name="connsiteY2" fmla="*/ 973398 h 1546300"/>
              <a:gd name="connsiteX3" fmla="*/ 112334 w 1615363"/>
              <a:gd name="connsiteY3" fmla="*/ 234966 h 1546300"/>
              <a:gd name="connsiteX4" fmla="*/ 899148 w 1615363"/>
              <a:gd name="connsiteY4" fmla="*/ 13124 h 1546300"/>
              <a:gd name="connsiteX5" fmla="*/ 1418897 w 1615363"/>
              <a:gd name="connsiteY5" fmla="*/ 677230 h 1546300"/>
              <a:gd name="connsiteX6" fmla="*/ 1615363 w 1615363"/>
              <a:gd name="connsiteY6" fmla="*/ 1546300 h 154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363" h="1546300">
                <a:moveTo>
                  <a:pt x="1615363" y="1546300"/>
                </a:moveTo>
                <a:cubicBezTo>
                  <a:pt x="1479993" y="1526885"/>
                  <a:pt x="1408123" y="859769"/>
                  <a:pt x="1272753" y="840354"/>
                </a:cubicBezTo>
                <a:cubicBezTo>
                  <a:pt x="1073357" y="989206"/>
                  <a:pt x="762968" y="1041647"/>
                  <a:pt x="485291" y="973398"/>
                </a:cubicBezTo>
                <a:cubicBezTo>
                  <a:pt x="45091" y="865202"/>
                  <a:pt x="-136245" y="506168"/>
                  <a:pt x="112334" y="234966"/>
                </a:cubicBezTo>
                <a:cubicBezTo>
                  <a:pt x="278540" y="53634"/>
                  <a:pt x="594587" y="-35475"/>
                  <a:pt x="899148" y="13124"/>
                </a:cubicBezTo>
                <a:cubicBezTo>
                  <a:pt x="1329619" y="81816"/>
                  <a:pt x="1573834" y="393859"/>
                  <a:pt x="1418897" y="677230"/>
                </a:cubicBezTo>
                <a:lnTo>
                  <a:pt x="1615363" y="1546300"/>
                </a:lnTo>
                <a:close/>
              </a:path>
            </a:pathLst>
          </a:custGeom>
          <a:solidFill>
            <a:schemeClr val="bg1">
              <a:lumMod val="85000"/>
              <a:alpha val="72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5" name="직사각형 1024"/>
          <p:cNvSpPr/>
          <p:nvPr/>
        </p:nvSpPr>
        <p:spPr>
          <a:xfrm>
            <a:off x="4145101" y="1246271"/>
            <a:ext cx="2893421" cy="461665"/>
          </a:xfrm>
          <a:prstGeom prst="rect">
            <a:avLst/>
          </a:prstGeom>
        </p:spPr>
        <p:txBody>
          <a:bodyPr wrap="none">
            <a:spAutoFit/>
          </a:bodyPr>
          <a:lstStyle/>
          <a:p>
            <a:r>
              <a:rPr lang="ko-KR" altLang="en-US" sz="2400" dirty="0">
                <a:latin typeface="더페이스샵 잉크립퀴드체" panose="03050503000000000000" pitchFamily="66" charset="-127"/>
                <a:ea typeface="더페이스샵 잉크립퀴드체" panose="03050503000000000000" pitchFamily="66" charset="-127"/>
              </a:rPr>
              <a:t>intact signal </a:t>
            </a:r>
            <a:r>
              <a:rPr lang="ko-KR" altLang="en-US" sz="2400" dirty="0" smtClean="0">
                <a:latin typeface="더페이스샵 잉크립퀴드체" panose="03050503000000000000" pitchFamily="66" charset="-127"/>
                <a:ea typeface="더페이스샵 잉크립퀴드체" panose="03050503000000000000" pitchFamily="66" charset="-127"/>
              </a:rPr>
              <a:t>transmission</a:t>
            </a:r>
            <a:r>
              <a:rPr lang="en-US" altLang="ko-KR" sz="2400" dirty="0" smtClean="0">
                <a:latin typeface="더페이스샵 잉크립퀴드체" panose="03050503000000000000" pitchFamily="66" charset="-127"/>
                <a:ea typeface="더페이스샵 잉크립퀴드체" panose="03050503000000000000" pitchFamily="66" charset="-127"/>
              </a:rPr>
              <a:t>!!</a:t>
            </a:r>
            <a:endParaRPr lang="ko-KR" altLang="en-US" sz="2400" dirty="0">
              <a:latin typeface="더페이스샵 잉크립퀴드체" panose="03050503000000000000" pitchFamily="66" charset="-127"/>
              <a:ea typeface="더페이스샵 잉크립퀴드체" panose="03050503000000000000" pitchFamily="66" charset="-127"/>
            </a:endParaRPr>
          </a:p>
        </p:txBody>
      </p:sp>
      <p:sp>
        <p:nvSpPr>
          <p:cNvPr id="248" name="TextBox 247"/>
          <p:cNvSpPr txBox="1"/>
          <p:nvPr/>
        </p:nvSpPr>
        <p:spPr>
          <a:xfrm>
            <a:off x="276853" y="5855941"/>
            <a:ext cx="8413650" cy="646331"/>
          </a:xfrm>
          <a:prstGeom prst="rect">
            <a:avLst/>
          </a:prstGeom>
          <a:noFill/>
        </p:spPr>
        <p:txBody>
          <a:bodyPr wrap="square" rtlCol="0">
            <a:spAutoFit/>
          </a:bodyPr>
          <a:lstStyle/>
          <a:p>
            <a:pPr algn="ctr"/>
            <a:r>
              <a:rPr lang="en-US" altLang="ko-KR" u="sng" dirty="0" smtClean="0">
                <a:latin typeface="Arial" panose="020B0604020202020204" pitchFamily="34" charset="0"/>
                <a:ea typeface="210 카세트테잎 R" panose="02020603020101020101" pitchFamily="18" charset="-127"/>
                <a:cs typeface="Arial" panose="020B0604020202020204" pitchFamily="34" charset="0"/>
              </a:rPr>
              <a:t>Develop </a:t>
            </a:r>
            <a:r>
              <a:rPr lang="en-US" altLang="ko-KR" u="sng" dirty="0">
                <a:latin typeface="Arial" panose="020B0604020202020204" pitchFamily="34" charset="0"/>
                <a:ea typeface="210 카세트테잎 R" panose="02020603020101020101" pitchFamily="18" charset="-127"/>
                <a:cs typeface="Arial" panose="020B0604020202020204" pitchFamily="34" charset="0"/>
              </a:rPr>
              <a:t>a driving circuit capable of reducing the characteristic change </a:t>
            </a:r>
            <a:endParaRPr lang="en-US" altLang="ko-KR" u="sng" dirty="0" smtClean="0">
              <a:latin typeface="Arial" panose="020B0604020202020204" pitchFamily="34" charset="0"/>
              <a:ea typeface="210 카세트테잎 R" panose="02020603020101020101" pitchFamily="18" charset="-127"/>
              <a:cs typeface="Arial" panose="020B0604020202020204" pitchFamily="34" charset="0"/>
            </a:endParaRPr>
          </a:p>
          <a:p>
            <a:pPr algn="ctr"/>
            <a:r>
              <a:rPr lang="en-US" altLang="ko-KR" u="sng" dirty="0" smtClean="0">
                <a:latin typeface="Arial" panose="020B0604020202020204" pitchFamily="34" charset="0"/>
                <a:ea typeface="210 카세트테잎 R" panose="02020603020101020101" pitchFamily="18" charset="-127"/>
                <a:cs typeface="Arial" panose="020B0604020202020204" pitchFamily="34" charset="0"/>
              </a:rPr>
              <a:t>due </a:t>
            </a:r>
            <a:r>
              <a:rPr lang="en-US" altLang="ko-KR" u="sng" dirty="0">
                <a:latin typeface="Arial" panose="020B0604020202020204" pitchFamily="34" charset="0"/>
                <a:ea typeface="210 카세트테잎 R" panose="02020603020101020101" pitchFamily="18" charset="-127"/>
                <a:cs typeface="Arial" panose="020B0604020202020204" pitchFamily="34" charset="0"/>
              </a:rPr>
              <a:t>to the stretching</a:t>
            </a:r>
            <a:endParaRPr lang="ko-KR" altLang="en-US" sz="2400" b="1" u="sng" dirty="0">
              <a:solidFill>
                <a:srgbClr val="FF0000"/>
              </a:solidFill>
              <a:effectLst>
                <a:outerShdw blurRad="38100" dist="38100" dir="2700000" algn="tl">
                  <a:srgbClr val="000000">
                    <a:alpha val="43137"/>
                  </a:srgbClr>
                </a:outerShdw>
              </a:effectLst>
              <a:latin typeface="Arial" panose="020B0604020202020204" pitchFamily="34" charset="0"/>
              <a:ea typeface="210 카세트테잎 R" panose="02020603020101020101" pitchFamily="18" charset="-127"/>
              <a:cs typeface="Arial" panose="020B0604020202020204" pitchFamily="34" charset="0"/>
            </a:endParaRPr>
          </a:p>
        </p:txBody>
      </p:sp>
    </p:spTree>
    <p:extLst>
      <p:ext uri="{BB962C8B-B14F-4D97-AF65-F5344CB8AC3E}">
        <p14:creationId xmlns:p14="http://schemas.microsoft.com/office/powerpoint/2010/main" val="157852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7931" y="79669"/>
            <a:ext cx="3832459"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Conventional Gate Driver circuit</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3" name="그룹 12"/>
          <p:cNvGrpSpPr/>
          <p:nvPr/>
        </p:nvGrpSpPr>
        <p:grpSpPr>
          <a:xfrm>
            <a:off x="4475228" y="2074778"/>
            <a:ext cx="4302732" cy="754825"/>
            <a:chOff x="4661756" y="2251166"/>
            <a:chExt cx="4302732" cy="1010560"/>
          </a:xfrm>
        </p:grpSpPr>
        <p:sp>
          <p:nvSpPr>
            <p:cNvPr id="14" name="사각형: 둥근 모서리 6"/>
            <p:cNvSpPr/>
            <p:nvPr/>
          </p:nvSpPr>
          <p:spPr>
            <a:xfrm>
              <a:off x="4661756" y="2251166"/>
              <a:ext cx="4302732" cy="96181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solidFill>
                  <a:schemeClr val="tx1"/>
                </a:solidFill>
              </a:endParaRPr>
            </a:p>
          </p:txBody>
        </p:sp>
        <p:sp>
          <p:nvSpPr>
            <p:cNvPr id="16" name="Rectangle 3"/>
            <p:cNvSpPr>
              <a:spLocks noChangeArrowheads="1"/>
            </p:cNvSpPr>
            <p:nvPr/>
          </p:nvSpPr>
          <p:spPr bwMode="auto">
            <a:xfrm>
              <a:off x="4661756" y="2299916"/>
              <a:ext cx="4141036" cy="9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347663" defTabSz="704850">
                <a:spcAft>
                  <a:spcPts val="600"/>
                </a:spcAft>
                <a:buClr>
                  <a:srgbClr val="0000CC"/>
                </a:buClr>
                <a:buFont typeface="Arial" pitchFamily="34" charset="0"/>
                <a:buChar char="•"/>
              </a:pPr>
              <a:r>
                <a:rPr lang="en-US" altLang="ko-KR" dirty="0" smtClean="0">
                  <a:latin typeface="Arial" panose="020B0604020202020204" pitchFamily="34" charset="0"/>
                  <a:ea typeface="HY헤드라인M" panose="02030600000101010101" pitchFamily="18" charset="-127"/>
                  <a:cs typeface="Arial" panose="020B0604020202020204" pitchFamily="34" charset="0"/>
                </a:rPr>
                <a:t>Sensitive </a:t>
              </a:r>
              <a:r>
                <a:rPr lang="en-US" altLang="ko-KR" dirty="0">
                  <a:latin typeface="Arial" panose="020B0604020202020204" pitchFamily="34" charset="0"/>
                  <a:ea typeface="HY헤드라인M" panose="02030600000101010101" pitchFamily="18" charset="-127"/>
                  <a:cs typeface="Arial" panose="020B0604020202020204" pitchFamily="34" charset="0"/>
                </a:rPr>
                <a:t>to changes in threshold </a:t>
              </a:r>
              <a:r>
                <a:rPr lang="en-US" altLang="ko-KR" dirty="0" smtClean="0">
                  <a:latin typeface="Arial" panose="020B0604020202020204" pitchFamily="34" charset="0"/>
                  <a:ea typeface="HY헤드라인M" panose="02030600000101010101" pitchFamily="18" charset="-127"/>
                  <a:cs typeface="Arial" panose="020B0604020202020204" pitchFamily="34" charset="0"/>
                </a:rPr>
                <a:t>voltage and </a:t>
              </a:r>
              <a:r>
                <a:rPr lang="en-US" altLang="ko-KR" dirty="0">
                  <a:latin typeface="Arial" panose="020B0604020202020204" pitchFamily="34" charset="0"/>
                  <a:ea typeface="HY헤드라인M" panose="02030600000101010101" pitchFamily="18" charset="-127"/>
                  <a:cs typeface="Arial" panose="020B0604020202020204" pitchFamily="34" charset="0"/>
                </a:rPr>
                <a:t>off current</a:t>
              </a:r>
            </a:p>
          </p:txBody>
        </p:sp>
      </p:grpSp>
      <p:grpSp>
        <p:nvGrpSpPr>
          <p:cNvPr id="10" name="그룹 9"/>
          <p:cNvGrpSpPr/>
          <p:nvPr/>
        </p:nvGrpSpPr>
        <p:grpSpPr>
          <a:xfrm>
            <a:off x="329584" y="1967961"/>
            <a:ext cx="4012264" cy="3658139"/>
            <a:chOff x="330054" y="2344938"/>
            <a:chExt cx="4012264" cy="3658139"/>
          </a:xfrm>
        </p:grpSpPr>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54" y="2344938"/>
              <a:ext cx="393382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8" name="Rectangle 8"/>
            <p:cNvSpPr>
              <a:spLocks noChangeArrowheads="1"/>
            </p:cNvSpPr>
            <p:nvPr/>
          </p:nvSpPr>
          <p:spPr bwMode="auto">
            <a:xfrm>
              <a:off x="2254086" y="5479857"/>
              <a:ext cx="2088232" cy="52322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r">
                <a:spcBef>
                  <a:spcPct val="0"/>
                </a:spcBef>
                <a:buClrTx/>
                <a:buSzTx/>
                <a:buFontTx/>
                <a:buNone/>
                <a:defRPr/>
              </a:pPr>
              <a:r>
                <a:rPr lang="en-US" altLang="ko-KR" sz="1400" dirty="0">
                  <a:latin typeface="맑은 고딕" pitchFamily="50" charset="-127"/>
                  <a:ea typeface="맑은 고딕" pitchFamily="50" charset="-127"/>
                </a:rPr>
                <a:t>US Patent, 1993</a:t>
              </a:r>
              <a:br>
                <a:rPr lang="en-US" altLang="ko-KR" sz="1400" dirty="0">
                  <a:latin typeface="맑은 고딕" pitchFamily="50" charset="-127"/>
                  <a:ea typeface="맑은 고딕" pitchFamily="50" charset="-127"/>
                </a:rPr>
              </a:br>
              <a:r>
                <a:rPr lang="en-US" altLang="ko-KR" sz="1400" dirty="0">
                  <a:latin typeface="맑은 고딕" pitchFamily="50" charset="-127"/>
                  <a:ea typeface="맑은 고딕" pitchFamily="50" charset="-127"/>
                </a:rPr>
                <a:t>Thompson Corporation</a:t>
              </a:r>
            </a:p>
          </p:txBody>
        </p:sp>
      </p:grpSp>
      <p:sp>
        <p:nvSpPr>
          <p:cNvPr id="19" name="화살표: 아래쪽 11"/>
          <p:cNvSpPr/>
          <p:nvPr/>
        </p:nvSpPr>
        <p:spPr>
          <a:xfrm>
            <a:off x="6257680" y="2994287"/>
            <a:ext cx="576064" cy="74985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그룹 19"/>
          <p:cNvGrpSpPr/>
          <p:nvPr/>
        </p:nvGrpSpPr>
        <p:grpSpPr>
          <a:xfrm>
            <a:off x="4478475" y="4207064"/>
            <a:ext cx="4390221" cy="1210315"/>
            <a:chOff x="4661756" y="2251166"/>
            <a:chExt cx="4390221" cy="1210315"/>
          </a:xfrm>
        </p:grpSpPr>
        <p:sp>
          <p:nvSpPr>
            <p:cNvPr id="21" name="사각형: 둥근 모서리 13"/>
            <p:cNvSpPr/>
            <p:nvPr/>
          </p:nvSpPr>
          <p:spPr>
            <a:xfrm>
              <a:off x="4661756" y="2251166"/>
              <a:ext cx="4302732" cy="114887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solidFill>
                  <a:schemeClr val="tx1"/>
                </a:solidFill>
              </a:endParaRPr>
            </a:p>
          </p:txBody>
        </p:sp>
        <p:sp>
          <p:nvSpPr>
            <p:cNvPr id="22" name="Rectangle 3"/>
            <p:cNvSpPr>
              <a:spLocks noChangeArrowheads="1"/>
            </p:cNvSpPr>
            <p:nvPr/>
          </p:nvSpPr>
          <p:spPr bwMode="auto">
            <a:xfrm>
              <a:off x="4669942" y="2312605"/>
              <a:ext cx="4382035" cy="114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347663" defTabSz="704850">
                <a:spcAft>
                  <a:spcPts val="600"/>
                </a:spcAft>
                <a:buClr>
                  <a:srgbClr val="0000CC"/>
                </a:buClr>
                <a:buFont typeface="Arial" pitchFamily="34" charset="0"/>
                <a:buChar char="•"/>
              </a:pPr>
              <a:r>
                <a:rPr lang="en-US" altLang="ko-KR" dirty="0">
                  <a:latin typeface="Arial" panose="020B0604020202020204" pitchFamily="34" charset="0"/>
                  <a:ea typeface="HY헤드라인M" panose="02030600000101010101" pitchFamily="18" charset="-127"/>
                  <a:cs typeface="Arial" panose="020B0604020202020204" pitchFamily="34" charset="0"/>
                </a:rPr>
                <a:t>Characteristic </a:t>
              </a:r>
              <a:r>
                <a:rPr lang="en-US" altLang="ko-KR" dirty="0" smtClean="0">
                  <a:latin typeface="Arial" panose="020B0604020202020204" pitchFamily="34" charset="0"/>
                  <a:ea typeface="HY헤드라인M" panose="02030600000101010101" pitchFamily="18" charset="-127"/>
                  <a:cs typeface="Arial" panose="020B0604020202020204" pitchFamily="34" charset="0"/>
                </a:rPr>
                <a:t>insensitivity</a:t>
              </a:r>
            </a:p>
            <a:p>
              <a:pPr marL="0" lvl="1" indent="-347663" defTabSz="704850">
                <a:spcAft>
                  <a:spcPts val="600"/>
                </a:spcAft>
                <a:buClr>
                  <a:srgbClr val="0000CC"/>
                </a:buClr>
                <a:buFont typeface="Arial" pitchFamily="34" charset="0"/>
                <a:buChar char="•"/>
              </a:pPr>
              <a:r>
                <a:rPr lang="en-US" altLang="ko-KR" dirty="0" smtClean="0">
                  <a:latin typeface="Arial" panose="020B0604020202020204" pitchFamily="34" charset="0"/>
                  <a:ea typeface="HY헤드라인M" panose="02030600000101010101" pitchFamily="18" charset="-127"/>
                  <a:cs typeface="Arial" panose="020B0604020202020204" pitchFamily="34" charset="0"/>
                </a:rPr>
                <a:t>Low power consumption </a:t>
              </a:r>
            </a:p>
            <a:p>
              <a:pPr marL="0" lvl="1" indent="-347663" defTabSz="704850">
                <a:spcAft>
                  <a:spcPts val="600"/>
                </a:spcAft>
                <a:buClr>
                  <a:srgbClr val="0000CC"/>
                </a:buClr>
                <a:buFont typeface="Arial" pitchFamily="34" charset="0"/>
                <a:buChar char="•"/>
              </a:pPr>
              <a:r>
                <a:rPr lang="en-US" altLang="ko-KR" dirty="0" smtClean="0">
                  <a:latin typeface="Arial" panose="020B0604020202020204" pitchFamily="34" charset="0"/>
                  <a:ea typeface="HY헤드라인M" panose="02030600000101010101" pitchFamily="18" charset="-127"/>
                  <a:cs typeface="Arial" panose="020B0604020202020204" pitchFamily="34" charset="0"/>
                </a:rPr>
                <a:t>Narrow area</a:t>
              </a:r>
              <a:endParaRPr lang="en-US" altLang="ko-KR" dirty="0">
                <a:latin typeface="Arial" panose="020B0604020202020204" pitchFamily="34" charset="0"/>
                <a:ea typeface="HY헤드라인M" panose="02030600000101010101" pitchFamily="18" charset="-127"/>
                <a:cs typeface="Arial" panose="020B0604020202020204" pitchFamily="34" charset="0"/>
              </a:endParaRPr>
            </a:p>
          </p:txBody>
        </p:sp>
      </p:grpSp>
      <p:sp>
        <p:nvSpPr>
          <p:cNvPr id="23" name="TextBox 22"/>
          <p:cNvSpPr txBox="1"/>
          <p:nvPr/>
        </p:nvSpPr>
        <p:spPr>
          <a:xfrm>
            <a:off x="329584" y="1204245"/>
            <a:ext cx="5091843" cy="400110"/>
          </a:xfrm>
          <a:prstGeom prst="rect">
            <a:avLst/>
          </a:prstGeom>
          <a:noFill/>
        </p:spPr>
        <p:txBody>
          <a:bodyPr wrap="none" rtlCol="0">
            <a:spAutoFit/>
          </a:bodyPr>
          <a:lstStyle>
            <a:defPPr>
              <a:defRPr lang="ko-KR"/>
            </a:defPPr>
            <a:lvl1pPr>
              <a:defRPr sz="2000">
                <a:latin typeface="MV Boli" panose="02000500030200090000" pitchFamily="2" charset="0"/>
                <a:ea typeface="210 카세트테잎 R" panose="02020603020101020101" pitchFamily="18" charset="-127"/>
                <a:cs typeface="MV Boli" panose="02000500030200090000" pitchFamily="2" charset="0"/>
              </a:defRPr>
            </a:lvl1pPr>
          </a:lstStyle>
          <a:p>
            <a:r>
              <a:rPr lang="en-US" altLang="ko-KR" dirty="0"/>
              <a:t>Thomson Gate Driver : </a:t>
            </a:r>
            <a:r>
              <a:rPr lang="en-US" altLang="ko-KR" u="sng" dirty="0"/>
              <a:t>Basic gate driver</a:t>
            </a:r>
          </a:p>
        </p:txBody>
      </p:sp>
      <p:sp>
        <p:nvSpPr>
          <p:cNvPr id="4" name="직사각형 3"/>
          <p:cNvSpPr/>
          <p:nvPr/>
        </p:nvSpPr>
        <p:spPr>
          <a:xfrm>
            <a:off x="4323475" y="3920512"/>
            <a:ext cx="4820525" cy="276999"/>
          </a:xfrm>
          <a:prstGeom prst="rect">
            <a:avLst/>
          </a:prstGeom>
        </p:spPr>
        <p:txBody>
          <a:bodyPr wrap="square">
            <a:spAutoFit/>
          </a:bodyPr>
          <a:lstStyle/>
          <a:p>
            <a:r>
              <a:rPr lang="en-US" altLang="ko-KR" sz="1200" dirty="0" smtClean="0">
                <a:latin typeface="Arial" panose="020B0604020202020204" pitchFamily="34" charset="0"/>
                <a:cs typeface="Arial" panose="020B0604020202020204" pitchFamily="34" charset="0"/>
              </a:rPr>
              <a:t>* </a:t>
            </a:r>
            <a:r>
              <a:rPr lang="ko-KR" altLang="en-US" sz="1200" dirty="0" smtClean="0">
                <a:latin typeface="Arial" panose="020B0604020202020204" pitchFamily="34" charset="0"/>
                <a:cs typeface="Arial" panose="020B0604020202020204" pitchFamily="34" charset="0"/>
              </a:rPr>
              <a:t>Conditions </a:t>
            </a:r>
            <a:r>
              <a:rPr lang="ko-KR" altLang="en-US" sz="1200" dirty="0">
                <a:latin typeface="Arial" panose="020B0604020202020204" pitchFamily="34" charset="0"/>
                <a:cs typeface="Arial" panose="020B0604020202020204" pitchFamily="34" charset="0"/>
              </a:rPr>
              <a:t>required for the drive circuit of the stretchable display</a:t>
            </a:r>
          </a:p>
        </p:txBody>
      </p:sp>
      <p:sp>
        <p:nvSpPr>
          <p:cNvPr id="25" name="TextBox 24"/>
          <p:cNvSpPr txBox="1"/>
          <p:nvPr/>
        </p:nvSpPr>
        <p:spPr>
          <a:xfrm>
            <a:off x="4400208" y="1778336"/>
            <a:ext cx="1561005" cy="369332"/>
          </a:xfrm>
          <a:prstGeom prst="rect">
            <a:avLst/>
          </a:prstGeom>
          <a:solidFill>
            <a:srgbClr val="FFC000"/>
          </a:solidFill>
        </p:spPr>
        <p:txBody>
          <a:bodyPr wrap="none" rtlCol="0">
            <a:spAutoFit/>
          </a:bodyPr>
          <a:lstStyle/>
          <a:p>
            <a:r>
              <a:rPr lang="en-US" altLang="ko-KR" b="1" dirty="0"/>
              <a:t>Disadvantages</a:t>
            </a:r>
          </a:p>
        </p:txBody>
      </p:sp>
    </p:spTree>
    <p:extLst>
      <p:ext uri="{BB962C8B-B14F-4D97-AF65-F5344CB8AC3E}">
        <p14:creationId xmlns:p14="http://schemas.microsoft.com/office/powerpoint/2010/main" val="348513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6231" y="79669"/>
            <a:ext cx="3351110"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Proposed Gate Driver circuit</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26024" y="752277"/>
            <a:ext cx="5958682" cy="400110"/>
          </a:xfrm>
          <a:prstGeom prst="rect">
            <a:avLst/>
          </a:prstGeom>
          <a:noFill/>
        </p:spPr>
        <p:txBody>
          <a:bodyPr wrap="none" rtlCol="0">
            <a:spAutoFit/>
          </a:bodyPr>
          <a:lstStyle>
            <a:defPPr>
              <a:defRPr lang="ko-KR"/>
            </a:defPPr>
            <a:lvl1pPr>
              <a:defRPr sz="2000">
                <a:latin typeface="MV Boli" panose="02000500030200090000" pitchFamily="2" charset="0"/>
                <a:ea typeface="210 카세트테잎 R" panose="02020603020101020101" pitchFamily="18" charset="-127"/>
                <a:cs typeface="MV Boli" panose="02000500030200090000" pitchFamily="2" charset="0"/>
              </a:defRPr>
            </a:lvl1pPr>
          </a:lstStyle>
          <a:p>
            <a:r>
              <a:rPr lang="en-US" altLang="ko-KR" dirty="0"/>
              <a:t>Proposed circuit example: 9 channel gate driver</a:t>
            </a:r>
          </a:p>
        </p:txBody>
      </p:sp>
      <p:pic>
        <p:nvPicPr>
          <p:cNvPr id="8" name="그림 7"/>
          <p:cNvPicPr>
            <a:picLocks noChangeAspect="1"/>
          </p:cNvPicPr>
          <p:nvPr/>
        </p:nvPicPr>
        <p:blipFill>
          <a:blip r:embed="rId3"/>
          <a:stretch>
            <a:fillRect/>
          </a:stretch>
        </p:blipFill>
        <p:spPr>
          <a:xfrm>
            <a:off x="3706267" y="1455090"/>
            <a:ext cx="3425519" cy="3533410"/>
          </a:xfrm>
          <a:prstGeom prst="rect">
            <a:avLst/>
          </a:prstGeom>
        </p:spPr>
      </p:pic>
      <p:sp>
        <p:nvSpPr>
          <p:cNvPr id="1006" name="TextBox 1005"/>
          <p:cNvSpPr txBox="1"/>
          <p:nvPr/>
        </p:nvSpPr>
        <p:spPr>
          <a:xfrm>
            <a:off x="2696974" y="5281097"/>
            <a:ext cx="5396325" cy="1000274"/>
          </a:xfrm>
          <a:prstGeom prst="rect">
            <a:avLst/>
          </a:prstGeom>
          <a:noFill/>
        </p:spPr>
        <p:txBody>
          <a:bodyPr wrap="square" rtlCol="0">
            <a:spAutoFit/>
          </a:bodyPr>
          <a:lstStyle/>
          <a:p>
            <a:pPr marL="285750" indent="-285750">
              <a:spcAft>
                <a:spcPts val="600"/>
              </a:spcAft>
              <a:buClr>
                <a:srgbClr val="002060"/>
              </a:buClr>
              <a:buFont typeface="Arial" panose="020B0604020202020204" pitchFamily="34" charset="0"/>
              <a:buChar char="•"/>
            </a:pPr>
            <a:r>
              <a:rPr lang="en-US" altLang="ko-KR" dirty="0" smtClean="0">
                <a:latin typeface="Arial" panose="020B0604020202020204" pitchFamily="34" charset="0"/>
                <a:ea typeface="굴림" panose="020B0600000101010101" pitchFamily="50" charset="-127"/>
                <a:cs typeface="Arial" panose="020B0604020202020204" pitchFamily="34" charset="0"/>
              </a:rPr>
              <a:t>All the channels are grouped into three blocks</a:t>
            </a:r>
          </a:p>
          <a:p>
            <a:pPr marL="285750" indent="-285750">
              <a:spcAft>
                <a:spcPts val="600"/>
              </a:spcAft>
              <a:buClr>
                <a:srgbClr val="002060"/>
              </a:buClr>
              <a:buFont typeface="Arial" panose="020B0604020202020204" pitchFamily="34" charset="0"/>
              <a:buChar char="•"/>
            </a:pPr>
            <a:r>
              <a:rPr lang="en-US" altLang="ko-KR" dirty="0" smtClean="0">
                <a:latin typeface="Arial" panose="020B0604020202020204" pitchFamily="34" charset="0"/>
                <a:ea typeface="굴림" panose="020B0600000101010101" pitchFamily="50" charset="-127"/>
                <a:cs typeface="Arial" panose="020B0604020202020204" pitchFamily="34" charset="0"/>
              </a:rPr>
              <a:t>Each block is sequentially addressed by primary scanning signals named PS1, PS2, and PS3.</a:t>
            </a:r>
          </a:p>
        </p:txBody>
      </p:sp>
      <p:pic>
        <p:nvPicPr>
          <p:cNvPr id="11" name="그림 10"/>
          <p:cNvPicPr>
            <a:picLocks noChangeAspect="1"/>
          </p:cNvPicPr>
          <p:nvPr/>
        </p:nvPicPr>
        <p:blipFill>
          <a:blip r:embed="rId4"/>
          <a:stretch>
            <a:fillRect/>
          </a:stretch>
        </p:blipFill>
        <p:spPr>
          <a:xfrm>
            <a:off x="517246" y="1097643"/>
            <a:ext cx="1855267" cy="5514265"/>
          </a:xfrm>
          <a:prstGeom prst="rect">
            <a:avLst/>
          </a:prstGeom>
        </p:spPr>
      </p:pic>
    </p:spTree>
    <p:extLst>
      <p:ext uri="{BB962C8B-B14F-4D97-AF65-F5344CB8AC3E}">
        <p14:creationId xmlns:p14="http://schemas.microsoft.com/office/powerpoint/2010/main" val="2373109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6231" y="79669"/>
            <a:ext cx="3338286"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Proposed Scan Driver circuit</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92785" y="5338842"/>
            <a:ext cx="8784000" cy="1277273"/>
          </a:xfrm>
          <a:prstGeom prst="rect">
            <a:avLst/>
          </a:prstGeom>
          <a:noFill/>
        </p:spPr>
        <p:txBody>
          <a:bodyPr wrap="square" rtlCol="0">
            <a:spAutoFit/>
          </a:bodyPr>
          <a:lstStyle/>
          <a:p>
            <a:pPr marL="285750" indent="-285750">
              <a:spcAft>
                <a:spcPts val="6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There is no floating node of output node, so it is less affected by noise</a:t>
            </a:r>
            <a:r>
              <a:rPr lang="en-US" altLang="ko-KR" dirty="0" smtClean="0">
                <a:latin typeface="Arial" panose="020B0604020202020204" pitchFamily="34" charset="0"/>
                <a:ea typeface="굴림" panose="020B0600000101010101" pitchFamily="50" charset="-127"/>
                <a:cs typeface="Arial" panose="020B0604020202020204" pitchFamily="34" charset="0"/>
              </a:rPr>
              <a:t>.</a:t>
            </a:r>
          </a:p>
          <a:p>
            <a:pPr marL="285750" indent="-285750">
              <a:spcAft>
                <a:spcPts val="6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Since the time required for the DC voltage to be applied to the transistor is shorter than that of the conventional gate driver, the problem of shifting the threshold voltage is small.</a:t>
            </a:r>
            <a:endParaRPr lang="en-US" altLang="ko-KR" dirty="0" smtClean="0">
              <a:latin typeface="Arial" panose="020B0604020202020204" pitchFamily="34" charset="0"/>
              <a:ea typeface="굴림" panose="020B0600000101010101" pitchFamily="50" charset="-127"/>
              <a:cs typeface="Arial" panose="020B0604020202020204" pitchFamily="34" charset="0"/>
            </a:endParaRPr>
          </a:p>
        </p:txBody>
      </p:sp>
      <p:pic>
        <p:nvPicPr>
          <p:cNvPr id="29" name="그림 28"/>
          <p:cNvPicPr>
            <a:picLocks noChangeAspect="1"/>
          </p:cNvPicPr>
          <p:nvPr/>
        </p:nvPicPr>
        <p:blipFill>
          <a:blip r:embed="rId3"/>
          <a:stretch>
            <a:fillRect/>
          </a:stretch>
        </p:blipFill>
        <p:spPr>
          <a:xfrm>
            <a:off x="1508976" y="1003786"/>
            <a:ext cx="2051442" cy="4075427"/>
          </a:xfrm>
          <a:prstGeom prst="rect">
            <a:avLst/>
          </a:prstGeom>
        </p:spPr>
      </p:pic>
      <p:pic>
        <p:nvPicPr>
          <p:cNvPr id="30" name="그림 29"/>
          <p:cNvPicPr>
            <a:picLocks noChangeAspect="1"/>
          </p:cNvPicPr>
          <p:nvPr/>
        </p:nvPicPr>
        <p:blipFill>
          <a:blip r:embed="rId4"/>
          <a:stretch>
            <a:fillRect/>
          </a:stretch>
        </p:blipFill>
        <p:spPr>
          <a:xfrm>
            <a:off x="4335960" y="744156"/>
            <a:ext cx="2759045" cy="4651293"/>
          </a:xfrm>
          <a:prstGeom prst="rect">
            <a:avLst/>
          </a:prstGeom>
        </p:spPr>
      </p:pic>
      <p:cxnSp>
        <p:nvCxnSpPr>
          <p:cNvPr id="4" name="직선 화살표 연결선 3"/>
          <p:cNvCxnSpPr/>
          <p:nvPr/>
        </p:nvCxnSpPr>
        <p:spPr>
          <a:xfrm>
            <a:off x="7469640" y="888208"/>
            <a:ext cx="0" cy="1612704"/>
          </a:xfrm>
          <a:prstGeom prst="straightConnector1">
            <a:avLst/>
          </a:prstGeom>
          <a:ln>
            <a:solidFill>
              <a:srgbClr val="00206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7505219" y="1509894"/>
            <a:ext cx="696024" cy="369332"/>
          </a:xfrm>
          <a:prstGeom prst="rect">
            <a:avLst/>
          </a:prstGeom>
          <a:noFill/>
        </p:spPr>
        <p:txBody>
          <a:bodyPr wrap="none" rtlCol="0">
            <a:spAutoFit/>
          </a:bodyPr>
          <a:lstStyle/>
          <a:p>
            <a:r>
              <a:rPr lang="en-US" altLang="ko-KR" b="1" dirty="0" smtClean="0">
                <a:solidFill>
                  <a:srgbClr val="002060"/>
                </a:solidFill>
              </a:rPr>
              <a:t>Input</a:t>
            </a:r>
            <a:endParaRPr lang="ko-KR" altLang="en-US" b="1" dirty="0">
              <a:solidFill>
                <a:srgbClr val="002060"/>
              </a:solidFill>
            </a:endParaRPr>
          </a:p>
        </p:txBody>
      </p:sp>
      <p:cxnSp>
        <p:nvCxnSpPr>
          <p:cNvPr id="31" name="직선 화살표 연결선 30"/>
          <p:cNvCxnSpPr/>
          <p:nvPr/>
        </p:nvCxnSpPr>
        <p:spPr>
          <a:xfrm>
            <a:off x="7457614" y="2526443"/>
            <a:ext cx="0" cy="2680778"/>
          </a:xfrm>
          <a:prstGeom prst="straightConnector1">
            <a:avLst/>
          </a:prstGeom>
          <a:ln>
            <a:solidFill>
              <a:srgbClr val="00206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7511138" y="3682166"/>
            <a:ext cx="870751" cy="369332"/>
          </a:xfrm>
          <a:prstGeom prst="rect">
            <a:avLst/>
          </a:prstGeom>
          <a:noFill/>
        </p:spPr>
        <p:txBody>
          <a:bodyPr wrap="none" rtlCol="0">
            <a:spAutoFit/>
          </a:bodyPr>
          <a:lstStyle/>
          <a:p>
            <a:r>
              <a:rPr lang="en-US" altLang="ko-KR" b="1" dirty="0" smtClean="0">
                <a:solidFill>
                  <a:srgbClr val="FF0000"/>
                </a:solidFill>
              </a:rPr>
              <a:t>Output</a:t>
            </a:r>
            <a:endParaRPr lang="ko-KR" altLang="en-US" b="1" dirty="0">
              <a:solidFill>
                <a:srgbClr val="FF0000"/>
              </a:solidFill>
            </a:endParaRPr>
          </a:p>
        </p:txBody>
      </p:sp>
      <p:sp>
        <p:nvSpPr>
          <p:cNvPr id="10" name="TextBox 9"/>
          <p:cNvSpPr txBox="1"/>
          <p:nvPr/>
        </p:nvSpPr>
        <p:spPr>
          <a:xfrm>
            <a:off x="6824524" y="849887"/>
            <a:ext cx="534121" cy="369332"/>
          </a:xfrm>
          <a:prstGeom prst="rect">
            <a:avLst/>
          </a:prstGeom>
          <a:noFill/>
        </p:spPr>
        <p:txBody>
          <a:bodyPr wrap="none" rtlCol="0">
            <a:spAutoFit/>
          </a:bodyPr>
          <a:lstStyle/>
          <a:p>
            <a:r>
              <a:rPr lang="en-US" altLang="ko-KR" b="1" dirty="0" smtClean="0">
                <a:solidFill>
                  <a:srgbClr val="FFC000"/>
                </a:solidFill>
              </a:rPr>
              <a:t>PS1</a:t>
            </a:r>
            <a:endParaRPr lang="ko-KR" altLang="en-US" b="1" dirty="0">
              <a:solidFill>
                <a:srgbClr val="FFC000"/>
              </a:solidFill>
            </a:endParaRPr>
          </a:p>
        </p:txBody>
      </p:sp>
      <p:sp>
        <p:nvSpPr>
          <p:cNvPr id="34" name="TextBox 33"/>
          <p:cNvSpPr txBox="1"/>
          <p:nvPr/>
        </p:nvSpPr>
        <p:spPr>
          <a:xfrm>
            <a:off x="6824524" y="1155107"/>
            <a:ext cx="663964" cy="369332"/>
          </a:xfrm>
          <a:prstGeom prst="rect">
            <a:avLst/>
          </a:prstGeom>
          <a:noFill/>
        </p:spPr>
        <p:txBody>
          <a:bodyPr wrap="none" rtlCol="0">
            <a:spAutoFit/>
          </a:bodyPr>
          <a:lstStyle/>
          <a:p>
            <a:r>
              <a:rPr lang="en-US" altLang="ko-KR" b="1" dirty="0" smtClean="0">
                <a:solidFill>
                  <a:srgbClr val="FFC000"/>
                </a:solidFill>
              </a:rPr>
              <a:t>PSB1</a:t>
            </a:r>
            <a:endParaRPr lang="ko-KR" altLang="en-US" b="1" dirty="0">
              <a:solidFill>
                <a:srgbClr val="FFC000"/>
              </a:solidFill>
            </a:endParaRPr>
          </a:p>
        </p:txBody>
      </p:sp>
      <p:sp>
        <p:nvSpPr>
          <p:cNvPr id="35" name="TextBox 34"/>
          <p:cNvSpPr txBox="1"/>
          <p:nvPr/>
        </p:nvSpPr>
        <p:spPr>
          <a:xfrm>
            <a:off x="6824524" y="1460327"/>
            <a:ext cx="519694" cy="369332"/>
          </a:xfrm>
          <a:prstGeom prst="rect">
            <a:avLst/>
          </a:prstGeom>
          <a:noFill/>
        </p:spPr>
        <p:txBody>
          <a:bodyPr wrap="none" rtlCol="0">
            <a:spAutoFit/>
          </a:bodyPr>
          <a:lstStyle/>
          <a:p>
            <a:r>
              <a:rPr lang="en-US" altLang="ko-KR" b="1" dirty="0" smtClean="0">
                <a:solidFill>
                  <a:srgbClr val="FFC000"/>
                </a:solidFill>
              </a:rPr>
              <a:t>SS1</a:t>
            </a:r>
            <a:endParaRPr lang="ko-KR" altLang="en-US" b="1" dirty="0">
              <a:solidFill>
                <a:srgbClr val="FFC000"/>
              </a:solidFill>
            </a:endParaRPr>
          </a:p>
        </p:txBody>
      </p:sp>
      <p:sp>
        <p:nvSpPr>
          <p:cNvPr id="36" name="TextBox 35"/>
          <p:cNvSpPr txBox="1"/>
          <p:nvPr/>
        </p:nvSpPr>
        <p:spPr>
          <a:xfrm>
            <a:off x="6824524" y="1765547"/>
            <a:ext cx="519694" cy="369332"/>
          </a:xfrm>
          <a:prstGeom prst="rect">
            <a:avLst/>
          </a:prstGeom>
          <a:noFill/>
        </p:spPr>
        <p:txBody>
          <a:bodyPr wrap="none" rtlCol="0">
            <a:spAutoFit/>
          </a:bodyPr>
          <a:lstStyle/>
          <a:p>
            <a:r>
              <a:rPr lang="en-US" altLang="ko-KR" b="1" dirty="0" smtClean="0">
                <a:solidFill>
                  <a:srgbClr val="FFC000"/>
                </a:solidFill>
              </a:rPr>
              <a:t>SS2</a:t>
            </a:r>
            <a:endParaRPr lang="ko-KR" altLang="en-US" b="1" dirty="0">
              <a:solidFill>
                <a:srgbClr val="FFC000"/>
              </a:solidFill>
            </a:endParaRPr>
          </a:p>
        </p:txBody>
      </p:sp>
      <p:sp>
        <p:nvSpPr>
          <p:cNvPr id="37" name="TextBox 36"/>
          <p:cNvSpPr txBox="1"/>
          <p:nvPr/>
        </p:nvSpPr>
        <p:spPr>
          <a:xfrm>
            <a:off x="6824524" y="2070767"/>
            <a:ext cx="519694" cy="369332"/>
          </a:xfrm>
          <a:prstGeom prst="rect">
            <a:avLst/>
          </a:prstGeom>
          <a:noFill/>
        </p:spPr>
        <p:txBody>
          <a:bodyPr wrap="none" rtlCol="0">
            <a:spAutoFit/>
          </a:bodyPr>
          <a:lstStyle/>
          <a:p>
            <a:r>
              <a:rPr lang="en-US" altLang="ko-KR" b="1" dirty="0" smtClean="0">
                <a:solidFill>
                  <a:srgbClr val="FFC000"/>
                </a:solidFill>
              </a:rPr>
              <a:t>SS3</a:t>
            </a:r>
            <a:endParaRPr lang="ko-KR" altLang="en-US" b="1" dirty="0">
              <a:solidFill>
                <a:srgbClr val="FFC000"/>
              </a:solidFill>
            </a:endParaRPr>
          </a:p>
        </p:txBody>
      </p:sp>
      <p:sp>
        <p:nvSpPr>
          <p:cNvPr id="38" name="TextBox 37"/>
          <p:cNvSpPr txBox="1"/>
          <p:nvPr/>
        </p:nvSpPr>
        <p:spPr>
          <a:xfrm>
            <a:off x="6824524" y="2375987"/>
            <a:ext cx="449162" cy="369332"/>
          </a:xfrm>
          <a:prstGeom prst="rect">
            <a:avLst/>
          </a:prstGeom>
          <a:noFill/>
        </p:spPr>
        <p:txBody>
          <a:bodyPr wrap="none" rtlCol="0">
            <a:spAutoFit/>
          </a:bodyPr>
          <a:lstStyle/>
          <a:p>
            <a:r>
              <a:rPr lang="en-US" altLang="ko-KR" b="1" dirty="0" smtClean="0">
                <a:solidFill>
                  <a:srgbClr val="FF0000"/>
                </a:solidFill>
              </a:rPr>
              <a:t>G1</a:t>
            </a:r>
            <a:endParaRPr lang="ko-KR" altLang="en-US" b="1" dirty="0">
              <a:solidFill>
                <a:srgbClr val="FF0000"/>
              </a:solidFill>
            </a:endParaRPr>
          </a:p>
        </p:txBody>
      </p:sp>
      <p:sp>
        <p:nvSpPr>
          <p:cNvPr id="39" name="TextBox 38"/>
          <p:cNvSpPr txBox="1"/>
          <p:nvPr/>
        </p:nvSpPr>
        <p:spPr>
          <a:xfrm>
            <a:off x="6824524" y="2681207"/>
            <a:ext cx="449162" cy="369332"/>
          </a:xfrm>
          <a:prstGeom prst="rect">
            <a:avLst/>
          </a:prstGeom>
          <a:noFill/>
        </p:spPr>
        <p:txBody>
          <a:bodyPr wrap="none" rtlCol="0">
            <a:spAutoFit/>
          </a:bodyPr>
          <a:lstStyle/>
          <a:p>
            <a:r>
              <a:rPr lang="en-US" altLang="ko-KR" b="1" dirty="0" smtClean="0">
                <a:solidFill>
                  <a:srgbClr val="FF0000"/>
                </a:solidFill>
              </a:rPr>
              <a:t>G2</a:t>
            </a:r>
            <a:endParaRPr lang="ko-KR" altLang="en-US" b="1" dirty="0">
              <a:solidFill>
                <a:srgbClr val="FF0000"/>
              </a:solidFill>
            </a:endParaRPr>
          </a:p>
        </p:txBody>
      </p:sp>
      <p:sp>
        <p:nvSpPr>
          <p:cNvPr id="40" name="TextBox 39"/>
          <p:cNvSpPr txBox="1"/>
          <p:nvPr/>
        </p:nvSpPr>
        <p:spPr>
          <a:xfrm>
            <a:off x="6824524" y="2986427"/>
            <a:ext cx="449162" cy="369332"/>
          </a:xfrm>
          <a:prstGeom prst="rect">
            <a:avLst/>
          </a:prstGeom>
          <a:noFill/>
        </p:spPr>
        <p:txBody>
          <a:bodyPr wrap="none" rtlCol="0">
            <a:spAutoFit/>
          </a:bodyPr>
          <a:lstStyle/>
          <a:p>
            <a:r>
              <a:rPr lang="en-US" altLang="ko-KR" b="1" dirty="0" smtClean="0">
                <a:solidFill>
                  <a:srgbClr val="FF0000"/>
                </a:solidFill>
              </a:rPr>
              <a:t>G3</a:t>
            </a:r>
            <a:endParaRPr lang="ko-KR" altLang="en-US" b="1" dirty="0">
              <a:solidFill>
                <a:srgbClr val="FF0000"/>
              </a:solidFill>
            </a:endParaRPr>
          </a:p>
        </p:txBody>
      </p:sp>
      <p:sp>
        <p:nvSpPr>
          <p:cNvPr id="41" name="TextBox 40"/>
          <p:cNvSpPr txBox="1"/>
          <p:nvPr/>
        </p:nvSpPr>
        <p:spPr>
          <a:xfrm>
            <a:off x="6824524" y="3291647"/>
            <a:ext cx="449162" cy="369332"/>
          </a:xfrm>
          <a:prstGeom prst="rect">
            <a:avLst/>
          </a:prstGeom>
          <a:noFill/>
        </p:spPr>
        <p:txBody>
          <a:bodyPr wrap="none" rtlCol="0">
            <a:spAutoFit/>
          </a:bodyPr>
          <a:lstStyle/>
          <a:p>
            <a:r>
              <a:rPr lang="en-US" altLang="ko-KR" b="1" dirty="0" smtClean="0">
                <a:solidFill>
                  <a:srgbClr val="FF0000"/>
                </a:solidFill>
              </a:rPr>
              <a:t>G4</a:t>
            </a:r>
            <a:endParaRPr lang="ko-KR" altLang="en-US" b="1" dirty="0">
              <a:solidFill>
                <a:srgbClr val="FF0000"/>
              </a:solidFill>
            </a:endParaRPr>
          </a:p>
        </p:txBody>
      </p:sp>
      <p:sp>
        <p:nvSpPr>
          <p:cNvPr id="42" name="TextBox 41"/>
          <p:cNvSpPr txBox="1"/>
          <p:nvPr/>
        </p:nvSpPr>
        <p:spPr>
          <a:xfrm>
            <a:off x="6824524" y="3596867"/>
            <a:ext cx="449162" cy="369332"/>
          </a:xfrm>
          <a:prstGeom prst="rect">
            <a:avLst/>
          </a:prstGeom>
          <a:noFill/>
        </p:spPr>
        <p:txBody>
          <a:bodyPr wrap="none" rtlCol="0">
            <a:spAutoFit/>
          </a:bodyPr>
          <a:lstStyle/>
          <a:p>
            <a:r>
              <a:rPr lang="en-US" altLang="ko-KR" b="1" dirty="0" smtClean="0">
                <a:solidFill>
                  <a:srgbClr val="FF0000"/>
                </a:solidFill>
              </a:rPr>
              <a:t>G5</a:t>
            </a:r>
            <a:endParaRPr lang="ko-KR" altLang="en-US" b="1" dirty="0">
              <a:solidFill>
                <a:srgbClr val="FF0000"/>
              </a:solidFill>
            </a:endParaRPr>
          </a:p>
        </p:txBody>
      </p:sp>
      <p:sp>
        <p:nvSpPr>
          <p:cNvPr id="43" name="TextBox 42"/>
          <p:cNvSpPr txBox="1"/>
          <p:nvPr/>
        </p:nvSpPr>
        <p:spPr>
          <a:xfrm>
            <a:off x="6824524" y="3902087"/>
            <a:ext cx="449162" cy="369332"/>
          </a:xfrm>
          <a:prstGeom prst="rect">
            <a:avLst/>
          </a:prstGeom>
          <a:noFill/>
        </p:spPr>
        <p:txBody>
          <a:bodyPr wrap="none" rtlCol="0">
            <a:spAutoFit/>
          </a:bodyPr>
          <a:lstStyle/>
          <a:p>
            <a:r>
              <a:rPr lang="en-US" altLang="ko-KR" b="1" dirty="0" smtClean="0">
                <a:solidFill>
                  <a:srgbClr val="FF0000"/>
                </a:solidFill>
              </a:rPr>
              <a:t>G6</a:t>
            </a:r>
            <a:endParaRPr lang="ko-KR" altLang="en-US" b="1" dirty="0">
              <a:solidFill>
                <a:srgbClr val="FF0000"/>
              </a:solidFill>
            </a:endParaRPr>
          </a:p>
        </p:txBody>
      </p:sp>
      <p:sp>
        <p:nvSpPr>
          <p:cNvPr id="44" name="TextBox 43"/>
          <p:cNvSpPr txBox="1"/>
          <p:nvPr/>
        </p:nvSpPr>
        <p:spPr>
          <a:xfrm>
            <a:off x="6824524" y="4207307"/>
            <a:ext cx="449162" cy="369332"/>
          </a:xfrm>
          <a:prstGeom prst="rect">
            <a:avLst/>
          </a:prstGeom>
          <a:noFill/>
        </p:spPr>
        <p:txBody>
          <a:bodyPr wrap="none" rtlCol="0">
            <a:spAutoFit/>
          </a:bodyPr>
          <a:lstStyle/>
          <a:p>
            <a:r>
              <a:rPr lang="en-US" altLang="ko-KR" b="1" dirty="0" smtClean="0">
                <a:solidFill>
                  <a:srgbClr val="FF0000"/>
                </a:solidFill>
              </a:rPr>
              <a:t>G7</a:t>
            </a:r>
            <a:endParaRPr lang="ko-KR" altLang="en-US" b="1" dirty="0">
              <a:solidFill>
                <a:srgbClr val="FF0000"/>
              </a:solidFill>
            </a:endParaRPr>
          </a:p>
        </p:txBody>
      </p:sp>
      <p:sp>
        <p:nvSpPr>
          <p:cNvPr id="45" name="TextBox 44"/>
          <p:cNvSpPr txBox="1"/>
          <p:nvPr/>
        </p:nvSpPr>
        <p:spPr>
          <a:xfrm>
            <a:off x="6824524" y="4512527"/>
            <a:ext cx="449162" cy="369332"/>
          </a:xfrm>
          <a:prstGeom prst="rect">
            <a:avLst/>
          </a:prstGeom>
          <a:noFill/>
        </p:spPr>
        <p:txBody>
          <a:bodyPr wrap="none" rtlCol="0">
            <a:spAutoFit/>
          </a:bodyPr>
          <a:lstStyle/>
          <a:p>
            <a:r>
              <a:rPr lang="en-US" altLang="ko-KR" b="1" dirty="0" smtClean="0">
                <a:solidFill>
                  <a:srgbClr val="FF0000"/>
                </a:solidFill>
              </a:rPr>
              <a:t>G8</a:t>
            </a:r>
            <a:endParaRPr lang="ko-KR" altLang="en-US" b="1" dirty="0">
              <a:solidFill>
                <a:srgbClr val="FF0000"/>
              </a:solidFill>
            </a:endParaRPr>
          </a:p>
        </p:txBody>
      </p:sp>
      <p:sp>
        <p:nvSpPr>
          <p:cNvPr id="46" name="TextBox 45"/>
          <p:cNvSpPr txBox="1"/>
          <p:nvPr/>
        </p:nvSpPr>
        <p:spPr>
          <a:xfrm>
            <a:off x="6824524" y="4817742"/>
            <a:ext cx="449162" cy="369332"/>
          </a:xfrm>
          <a:prstGeom prst="rect">
            <a:avLst/>
          </a:prstGeom>
          <a:noFill/>
        </p:spPr>
        <p:txBody>
          <a:bodyPr wrap="none" rtlCol="0">
            <a:spAutoFit/>
          </a:bodyPr>
          <a:lstStyle/>
          <a:p>
            <a:r>
              <a:rPr lang="en-US" altLang="ko-KR" b="1" dirty="0" smtClean="0">
                <a:solidFill>
                  <a:srgbClr val="FF0000"/>
                </a:solidFill>
              </a:rPr>
              <a:t>G9</a:t>
            </a:r>
            <a:endParaRPr lang="ko-KR" altLang="en-US" b="1" dirty="0">
              <a:solidFill>
                <a:srgbClr val="FF0000"/>
              </a:solidFill>
            </a:endParaRPr>
          </a:p>
        </p:txBody>
      </p:sp>
    </p:spTree>
    <p:extLst>
      <p:ext uri="{BB962C8B-B14F-4D97-AF65-F5344CB8AC3E}">
        <p14:creationId xmlns:p14="http://schemas.microsoft.com/office/powerpoint/2010/main" val="111227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28572" y="79669"/>
            <a:ext cx="1348959" cy="523220"/>
          </a:xfrm>
          <a:prstGeom prst="rect">
            <a:avLst/>
          </a:prstGeom>
          <a:noFill/>
        </p:spPr>
        <p:txBody>
          <a:bodyPr wrap="none" rtlCol="0">
            <a:spAutoFit/>
          </a:bodyPr>
          <a:lstStyle>
            <a:defPPr>
              <a:defRPr lang="ko-KR"/>
            </a:defPPr>
            <a:lvl1pPr>
              <a:defRPr sz="2800">
                <a:gradFill>
                  <a:gsLst>
                    <a:gs pos="100000">
                      <a:prstClr val="white"/>
                    </a:gs>
                    <a:gs pos="100000">
                      <a:prstClr val="white"/>
                    </a:gs>
                  </a:gsLst>
                  <a:lin ang="5400000" scaled="1"/>
                </a:gradFill>
                <a:latin typeface="더페이스샵 잉크립퀴드체" panose="03050503000000000000" pitchFamily="66" charset="-127"/>
                <a:ea typeface="더페이스샵 잉크립퀴드체" panose="03050503000000000000" pitchFamily="66" charset="-127"/>
              </a:defRPr>
            </a:lvl1pPr>
          </a:lstStyle>
          <a:p>
            <a:r>
              <a:rPr lang="en-US" altLang="ko-KR" b="1" dirty="0" smtClean="0"/>
              <a:t>Conclusion</a:t>
            </a:r>
            <a:endParaRPr lang="ko-KR" altLang="en-US" b="1" dirty="0"/>
          </a:p>
        </p:txBody>
      </p:sp>
      <p:sp>
        <p:nvSpPr>
          <p:cNvPr id="2" name="한쪽 모서리가 잘린 사각형 1"/>
          <p:cNvSpPr/>
          <p:nvPr/>
        </p:nvSpPr>
        <p:spPr>
          <a:xfrm>
            <a:off x="157207" y="714855"/>
            <a:ext cx="8856164" cy="5965863"/>
          </a:xfrm>
          <a:prstGeom prst="snip1Rect">
            <a:avLst/>
          </a:prstGeom>
          <a:solidFill>
            <a:srgbClr val="FFFFFF">
              <a:alpha val="94118"/>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한쪽 모서리가 잘린 사각형 6"/>
          <p:cNvSpPr/>
          <p:nvPr/>
        </p:nvSpPr>
        <p:spPr>
          <a:xfrm>
            <a:off x="192785" y="744156"/>
            <a:ext cx="8784000" cy="5886000"/>
          </a:xfrm>
          <a:prstGeom prst="snip1Rect">
            <a:avLst/>
          </a:prstGeom>
          <a:solidFill>
            <a:schemeClr val="bg1"/>
          </a:solidFill>
          <a:ln w="9525">
            <a:solidFill>
              <a:srgbClr val="2833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15" name="그룹 14"/>
          <p:cNvGrpSpPr/>
          <p:nvPr/>
        </p:nvGrpSpPr>
        <p:grpSpPr>
          <a:xfrm>
            <a:off x="8537101" y="654667"/>
            <a:ext cx="306805" cy="552077"/>
            <a:chOff x="8537101" y="654667"/>
            <a:chExt cx="306805" cy="552077"/>
          </a:xfrm>
        </p:grpSpPr>
        <p:cxnSp>
          <p:nvCxnSpPr>
            <p:cNvPr id="9" name="직선 연결선 8"/>
            <p:cNvCxnSpPr/>
            <p:nvPr/>
          </p:nvCxnSpPr>
          <p:spPr>
            <a:xfrm flipH="1">
              <a:off x="8537101" y="851048"/>
              <a:ext cx="306805" cy="35569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flipV="1">
              <a:off x="8690503" y="654667"/>
              <a:ext cx="130610" cy="195220"/>
            </a:xfrm>
            <a:prstGeom prst="line">
              <a:avLst/>
            </a:prstGeom>
            <a:ln w="12700">
              <a:solidFill>
                <a:schemeClr val="bg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56199" y="1130302"/>
            <a:ext cx="8784000" cy="5262979"/>
          </a:xfrm>
          <a:prstGeom prst="rect">
            <a:avLst/>
          </a:prstGeom>
          <a:noFill/>
        </p:spPr>
        <p:txBody>
          <a:bodyPr wrap="square" rtlCol="0">
            <a:spAutoFit/>
          </a:bodyPr>
          <a:lstStyle/>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The stretchable display is the next-generation display that is getting attention</a:t>
            </a:r>
            <a:r>
              <a:rPr lang="en-US" altLang="ko-KR" dirty="0" smtClean="0">
                <a:latin typeface="Arial" panose="020B0604020202020204" pitchFamily="34" charset="0"/>
                <a:ea typeface="굴림" panose="020B0600000101010101" pitchFamily="50" charset="-127"/>
                <a:cs typeface="Arial" panose="020B0604020202020204" pitchFamily="34" charset="0"/>
              </a:rPr>
              <a:t>.</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A driving circuit is required in which the characteristics do not change even if the display is stretched.</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At the time of stretching, the threshold voltage and the mobility of TFTs was changed in the general gate driver.</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The developed circuit is composed of two TFTs, and the characteristics are not changed even when stretching</a:t>
            </a:r>
            <a:r>
              <a:rPr lang="en-US" altLang="ko-KR" dirty="0" smtClean="0">
                <a:latin typeface="Arial" panose="020B0604020202020204" pitchFamily="34" charset="0"/>
                <a:ea typeface="굴림" panose="020B0600000101010101" pitchFamily="50" charset="-127"/>
                <a:cs typeface="Arial" panose="020B0604020202020204" pitchFamily="34" charset="0"/>
              </a:rPr>
              <a:t>.</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In addition, there is no floating node, and it is less influenced by noise.</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The problem of shifting the threshold voltage is small </a:t>
            </a:r>
            <a:r>
              <a:rPr lang="en-US" altLang="ko-KR" dirty="0" smtClean="0">
                <a:latin typeface="Arial" panose="020B0604020202020204" pitchFamily="34" charset="0"/>
                <a:ea typeface="굴림" panose="020B0600000101010101" pitchFamily="50" charset="-127"/>
                <a:cs typeface="Arial" panose="020B0604020202020204" pitchFamily="34" charset="0"/>
              </a:rPr>
              <a:t>because </a:t>
            </a:r>
            <a:r>
              <a:rPr lang="en-US" altLang="ko-KR" dirty="0">
                <a:latin typeface="Arial" panose="020B0604020202020204" pitchFamily="34" charset="0"/>
                <a:ea typeface="굴림" panose="020B0600000101010101" pitchFamily="50" charset="-127"/>
                <a:cs typeface="Arial" panose="020B0604020202020204" pitchFamily="34" charset="0"/>
              </a:rPr>
              <a:t>The time for which the DC voltage is applied is small</a:t>
            </a:r>
            <a:r>
              <a:rPr lang="en-US" altLang="ko-KR" dirty="0" smtClean="0">
                <a:latin typeface="Arial" panose="020B0604020202020204" pitchFamily="34" charset="0"/>
                <a:ea typeface="굴림" panose="020B0600000101010101" pitchFamily="50" charset="-127"/>
                <a:cs typeface="Arial" panose="020B0604020202020204" pitchFamily="34" charset="0"/>
              </a:rPr>
              <a:t>.</a:t>
            </a:r>
          </a:p>
          <a:p>
            <a:pPr marL="285750" indent="-285750">
              <a:spcAft>
                <a:spcPts val="2400"/>
              </a:spcAft>
              <a:buClr>
                <a:srgbClr val="002060"/>
              </a:buClr>
              <a:buFont typeface="Arial" panose="020B0604020202020204" pitchFamily="34" charset="0"/>
              <a:buChar char="•"/>
            </a:pPr>
            <a:r>
              <a:rPr lang="en-US" altLang="ko-KR" dirty="0">
                <a:latin typeface="Arial" panose="020B0604020202020204" pitchFamily="34" charset="0"/>
                <a:ea typeface="굴림" panose="020B0600000101010101" pitchFamily="50" charset="-127"/>
                <a:cs typeface="Arial" panose="020B0604020202020204" pitchFamily="34" charset="0"/>
              </a:rPr>
              <a:t>It is only the simulation results, but we plan to actually produce and measure them later.</a:t>
            </a:r>
            <a:endParaRPr lang="en-US" altLang="ko-KR" dirty="0" smtClean="0">
              <a:latin typeface="Arial" panose="020B0604020202020204" pitchFamily="34" charset="0"/>
              <a:ea typeface="굴림" panose="020B0600000101010101" pitchFamily="50" charset="-127"/>
              <a:cs typeface="Arial" panose="020B0604020202020204" pitchFamily="34" charset="0"/>
            </a:endParaRPr>
          </a:p>
        </p:txBody>
      </p:sp>
    </p:spTree>
    <p:extLst>
      <p:ext uri="{BB962C8B-B14F-4D97-AF65-F5344CB8AC3E}">
        <p14:creationId xmlns:p14="http://schemas.microsoft.com/office/powerpoint/2010/main" val="2991194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738</Words>
  <Application>Microsoft Office PowerPoint</Application>
  <PresentationFormat>화면 슬라이드 쇼(4:3)</PresentationFormat>
  <Paragraphs>102</Paragraphs>
  <Slides>10</Slides>
  <Notes>8</Notes>
  <HiddenSlides>0</HiddenSlides>
  <MMClips>1</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10</vt:i4>
      </vt:variant>
    </vt:vector>
  </HeadingPairs>
  <TitlesOfParts>
    <vt:vector size="24" baseType="lpstr">
      <vt:lpstr>1HoonModern Bold</vt:lpstr>
      <vt:lpstr>MV Boli</vt:lpstr>
      <vt:lpstr>더페이스샵 잉크립퀴드체</vt:lpstr>
      <vt:lpstr>HY헤드라인M</vt:lpstr>
      <vt:lpstr>굴림</vt:lpstr>
      <vt:lpstr>Calibri Light</vt:lpstr>
      <vt:lpstr>맑은 고딕</vt:lpstr>
      <vt:lpstr>Wingdings</vt:lpstr>
      <vt:lpstr>08서울남산체 EB</vt:lpstr>
      <vt:lpstr>Calibri</vt:lpstr>
      <vt:lpstr>210 카세트테잎 R</vt:lpstr>
      <vt:lpstr>Arial</vt:lpstr>
      <vt:lpstr>DK Lemon Yellow Sun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pc3</dc:creator>
  <cp:lastModifiedBy>강인혜</cp:lastModifiedBy>
  <cp:revision>55</cp:revision>
  <dcterms:created xsi:type="dcterms:W3CDTF">2014-09-28T07:19:34Z</dcterms:created>
  <dcterms:modified xsi:type="dcterms:W3CDTF">2018-01-10T13:07:53Z</dcterms:modified>
</cp:coreProperties>
</file>