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59" r:id="rId4"/>
    <p:sldId id="261" r:id="rId5"/>
    <p:sldId id="262" r:id="rId6"/>
    <p:sldId id="263" r:id="rId7"/>
    <p:sldId id="264" r:id="rId8"/>
    <p:sldId id="260" r:id="rId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2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0610" autoAdjust="0"/>
  </p:normalViewPr>
  <p:slideViewPr>
    <p:cSldViewPr>
      <p:cViewPr varScale="1">
        <p:scale>
          <a:sx n="65" d="100"/>
          <a:sy n="65" d="100"/>
        </p:scale>
        <p:origin x="60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563CFC-7291-415E-A44E-3D5F8A0D2057}" type="doc">
      <dgm:prSet loTypeId="urn:microsoft.com/office/officeart/2005/8/layout/bProcess3" loCatId="process" qsTypeId="urn:microsoft.com/office/officeart/2005/8/quickstyle/simple1" qsCatId="simple" csTypeId="urn:microsoft.com/office/officeart/2005/8/colors/accent0_1" csCatId="mainScheme" phldr="1"/>
      <dgm:spPr/>
      <dgm:t>
        <a:bodyPr/>
        <a:lstStyle/>
        <a:p>
          <a:pPr latinLnBrk="1"/>
          <a:endParaRPr lang="ko-KR" altLang="en-US"/>
        </a:p>
      </dgm:t>
    </dgm:pt>
    <dgm:pt modelId="{3EC0A3D9-649F-4AA5-8800-D4CEF7DD10DE}">
      <dgm:prSet phldrT="[텍스트]"/>
      <dgm:spPr/>
      <dgm:t>
        <a:bodyPr/>
        <a:lstStyle/>
        <a:p>
          <a:pPr latinLnBrk="1"/>
          <a:r>
            <a:rPr lang="en-US" dirty="0">
              <a:effectLst/>
            </a:rPr>
            <a:t>Buffer coating </a:t>
          </a:r>
        </a:p>
        <a:p>
          <a:pPr latinLnBrk="1"/>
          <a:r>
            <a:rPr lang="en-US" b="1" dirty="0">
              <a:effectLst/>
            </a:rPr>
            <a:t>(SOG)</a:t>
          </a:r>
          <a:endParaRPr lang="ko-KR" altLang="en-US" b="1" dirty="0"/>
        </a:p>
      </dgm:t>
    </dgm:pt>
    <dgm:pt modelId="{A0F4764A-D68A-4CCC-8440-120BBB16DEB6}" type="parTrans" cxnId="{F5C9370A-ACAC-49CB-A7EA-1034A360CBB4}">
      <dgm:prSet/>
      <dgm:spPr/>
      <dgm:t>
        <a:bodyPr/>
        <a:lstStyle/>
        <a:p>
          <a:pPr latinLnBrk="1"/>
          <a:endParaRPr lang="ko-KR" altLang="en-US"/>
        </a:p>
      </dgm:t>
    </dgm:pt>
    <dgm:pt modelId="{9FF48720-01C6-441A-A5BE-D581D78B5171}" type="sibTrans" cxnId="{F5C9370A-ACAC-49CB-A7EA-1034A360CBB4}">
      <dgm:prSet/>
      <dgm:spPr>
        <a:ln w="28575"/>
      </dgm:spPr>
      <dgm:t>
        <a:bodyPr/>
        <a:lstStyle/>
        <a:p>
          <a:pPr latinLnBrk="1"/>
          <a:endParaRPr lang="ko-KR" altLang="en-US"/>
        </a:p>
      </dgm:t>
    </dgm:pt>
    <dgm:pt modelId="{1C1E4FDD-EB81-4CB0-9EE2-D85E031F6A7C}">
      <dgm:prSet phldrT="[텍스트]"/>
      <dgm:spPr/>
      <dgm:t>
        <a:bodyPr/>
        <a:lstStyle/>
        <a:p>
          <a:pPr latinLnBrk="1"/>
          <a:r>
            <a:rPr lang="en-US" dirty="0">
              <a:effectLst/>
            </a:rPr>
            <a:t>Active (IZGO) </a:t>
          </a:r>
        </a:p>
        <a:p>
          <a:pPr latinLnBrk="1"/>
          <a:r>
            <a:rPr lang="en-US" dirty="0">
              <a:effectLst/>
            </a:rPr>
            <a:t>Deposition</a:t>
          </a:r>
          <a:endParaRPr lang="ko-KR" altLang="en-US" dirty="0"/>
        </a:p>
      </dgm:t>
    </dgm:pt>
    <dgm:pt modelId="{73053E1D-37B4-4D51-8E40-66DDEEA73ED6}" type="parTrans" cxnId="{03518C34-FC27-4594-A95C-F054937A6A7D}">
      <dgm:prSet/>
      <dgm:spPr/>
      <dgm:t>
        <a:bodyPr/>
        <a:lstStyle/>
        <a:p>
          <a:pPr latinLnBrk="1"/>
          <a:endParaRPr lang="ko-KR" altLang="en-US"/>
        </a:p>
      </dgm:t>
    </dgm:pt>
    <dgm:pt modelId="{A3FA4D33-BFAE-4206-8099-4887B457DE4E}" type="sibTrans" cxnId="{03518C34-FC27-4594-A95C-F054937A6A7D}">
      <dgm:prSet/>
      <dgm:spPr>
        <a:ln w="28575"/>
      </dgm:spPr>
      <dgm:t>
        <a:bodyPr/>
        <a:lstStyle/>
        <a:p>
          <a:pPr latinLnBrk="1"/>
          <a:endParaRPr lang="ko-KR" altLang="en-US"/>
        </a:p>
      </dgm:t>
    </dgm:pt>
    <dgm:pt modelId="{2064B640-9BF5-4EBA-9416-2A3713A6F474}">
      <dgm:prSet phldrT="[텍스트]"/>
      <dgm:spPr/>
      <dgm:t>
        <a:bodyPr/>
        <a:lstStyle/>
        <a:p>
          <a:pPr latinLnBrk="1"/>
          <a:r>
            <a:rPr lang="en-US" dirty="0">
              <a:effectLst/>
            </a:rPr>
            <a:t>Gate insulator </a:t>
          </a:r>
        </a:p>
        <a:p>
          <a:pPr latinLnBrk="1"/>
          <a:r>
            <a:rPr lang="en-US" dirty="0">
              <a:effectLst/>
            </a:rPr>
            <a:t>Coating </a:t>
          </a:r>
          <a:r>
            <a:rPr lang="en-US" b="1" dirty="0">
              <a:effectLst/>
            </a:rPr>
            <a:t>(SOG)</a:t>
          </a:r>
          <a:endParaRPr lang="ko-KR" altLang="en-US" b="1" dirty="0"/>
        </a:p>
      </dgm:t>
    </dgm:pt>
    <dgm:pt modelId="{72F0CADF-3381-4304-A970-2BBF39D1C5BF}" type="parTrans" cxnId="{51A2E281-8297-473A-A0B3-D64F311CE6B0}">
      <dgm:prSet/>
      <dgm:spPr/>
      <dgm:t>
        <a:bodyPr/>
        <a:lstStyle/>
        <a:p>
          <a:pPr latinLnBrk="1"/>
          <a:endParaRPr lang="ko-KR" altLang="en-US"/>
        </a:p>
      </dgm:t>
    </dgm:pt>
    <dgm:pt modelId="{96676F32-4526-41B7-90BE-EA043CDE6382}" type="sibTrans" cxnId="{51A2E281-8297-473A-A0B3-D64F311CE6B0}">
      <dgm:prSet/>
      <dgm:spPr>
        <a:ln w="28575"/>
      </dgm:spPr>
      <dgm:t>
        <a:bodyPr/>
        <a:lstStyle/>
        <a:p>
          <a:pPr latinLnBrk="1"/>
          <a:endParaRPr lang="ko-KR" altLang="en-US"/>
        </a:p>
      </dgm:t>
    </dgm:pt>
    <dgm:pt modelId="{5DC17C0E-6D58-41F4-9E63-9AB5411B9901}">
      <dgm:prSet phldrT="[텍스트]"/>
      <dgm:spPr/>
      <dgm:t>
        <a:bodyPr/>
        <a:lstStyle/>
        <a:p>
          <a:pPr latinLnBrk="1"/>
          <a:r>
            <a:rPr lang="en-US" dirty="0">
              <a:effectLst/>
            </a:rPr>
            <a:t>Gate (Cr) </a:t>
          </a:r>
        </a:p>
        <a:p>
          <a:pPr latinLnBrk="1"/>
          <a:r>
            <a:rPr lang="en-US" dirty="0">
              <a:effectLst/>
            </a:rPr>
            <a:t>Deposition</a:t>
          </a:r>
          <a:endParaRPr lang="ko-KR" altLang="en-US" dirty="0"/>
        </a:p>
      </dgm:t>
    </dgm:pt>
    <dgm:pt modelId="{C3C82D89-6B61-4E0F-BF1C-BF254D498413}" type="parTrans" cxnId="{50B79710-7274-4538-B0A5-06A90C003F87}">
      <dgm:prSet/>
      <dgm:spPr/>
      <dgm:t>
        <a:bodyPr/>
        <a:lstStyle/>
        <a:p>
          <a:pPr latinLnBrk="1"/>
          <a:endParaRPr lang="ko-KR" altLang="en-US"/>
        </a:p>
      </dgm:t>
    </dgm:pt>
    <dgm:pt modelId="{A67185A1-E507-4C16-B84A-598C8712B20F}" type="sibTrans" cxnId="{50B79710-7274-4538-B0A5-06A90C003F87}">
      <dgm:prSet/>
      <dgm:spPr>
        <a:ln w="28575"/>
      </dgm:spPr>
      <dgm:t>
        <a:bodyPr/>
        <a:lstStyle/>
        <a:p>
          <a:pPr latinLnBrk="1"/>
          <a:endParaRPr lang="ko-KR" altLang="en-US"/>
        </a:p>
      </dgm:t>
    </dgm:pt>
    <dgm:pt modelId="{9F7C0F31-9FFA-4A9B-9501-5398D26F8BC4}">
      <dgm:prSet phldrT="[텍스트]"/>
      <dgm:spPr/>
      <dgm:t>
        <a:bodyPr/>
        <a:lstStyle/>
        <a:p>
          <a:pPr latinLnBrk="1"/>
          <a:r>
            <a:rPr lang="en-US" dirty="0">
              <a:effectLst/>
            </a:rPr>
            <a:t>Passivation</a:t>
          </a:r>
        </a:p>
        <a:p>
          <a:pPr latinLnBrk="1"/>
          <a:r>
            <a:rPr lang="en-US" b="1" dirty="0">
              <a:effectLst/>
            </a:rPr>
            <a:t>(SOG)</a:t>
          </a:r>
          <a:endParaRPr lang="ko-KR" altLang="en-US" b="1" dirty="0"/>
        </a:p>
      </dgm:t>
    </dgm:pt>
    <dgm:pt modelId="{66039CFD-09DA-4D3E-A542-55123B17B146}" type="parTrans" cxnId="{F2DBCBE4-AC26-4816-B787-22EFA3EA9D9A}">
      <dgm:prSet/>
      <dgm:spPr/>
      <dgm:t>
        <a:bodyPr/>
        <a:lstStyle/>
        <a:p>
          <a:pPr latinLnBrk="1"/>
          <a:endParaRPr lang="ko-KR" altLang="en-US"/>
        </a:p>
      </dgm:t>
    </dgm:pt>
    <dgm:pt modelId="{EA88E224-2DD3-47D5-98F5-D0E7BE65F5F8}" type="sibTrans" cxnId="{F2DBCBE4-AC26-4816-B787-22EFA3EA9D9A}">
      <dgm:prSet/>
      <dgm:spPr>
        <a:ln w="28575"/>
      </dgm:spPr>
      <dgm:t>
        <a:bodyPr/>
        <a:lstStyle/>
        <a:p>
          <a:pPr latinLnBrk="1"/>
          <a:endParaRPr lang="ko-KR" altLang="en-US"/>
        </a:p>
      </dgm:t>
    </dgm:pt>
    <dgm:pt modelId="{6E35FF66-02A1-4755-83C4-0FA9B257CF3B}">
      <dgm:prSet phldrT="[텍스트]"/>
      <dgm:spPr/>
      <dgm:t>
        <a:bodyPr/>
        <a:lstStyle/>
        <a:p>
          <a:pPr latinLnBrk="1"/>
          <a:r>
            <a:rPr lang="en-US" dirty="0">
              <a:effectLst/>
            </a:rPr>
            <a:t>Source / Drain </a:t>
          </a:r>
        </a:p>
        <a:p>
          <a:pPr latinLnBrk="1"/>
          <a:r>
            <a:rPr lang="en-US" dirty="0">
              <a:effectLst/>
            </a:rPr>
            <a:t>(Al)  Deposition</a:t>
          </a:r>
          <a:endParaRPr lang="ko-KR" altLang="en-US" dirty="0"/>
        </a:p>
      </dgm:t>
    </dgm:pt>
    <dgm:pt modelId="{9DF5D366-A6BE-48A6-BC9E-C3EDF0F9A29B}" type="parTrans" cxnId="{C6A3AAA0-B21B-4D2E-9342-B0603ABE220C}">
      <dgm:prSet/>
      <dgm:spPr/>
      <dgm:t>
        <a:bodyPr/>
        <a:lstStyle/>
        <a:p>
          <a:pPr latinLnBrk="1"/>
          <a:endParaRPr lang="ko-KR" altLang="en-US"/>
        </a:p>
      </dgm:t>
    </dgm:pt>
    <dgm:pt modelId="{1ACFB249-70B2-40F5-8286-8FC5AFAC0183}" type="sibTrans" cxnId="{C6A3AAA0-B21B-4D2E-9342-B0603ABE220C}">
      <dgm:prSet/>
      <dgm:spPr/>
      <dgm:t>
        <a:bodyPr/>
        <a:lstStyle/>
        <a:p>
          <a:pPr latinLnBrk="1"/>
          <a:endParaRPr lang="ko-KR" altLang="en-US"/>
        </a:p>
      </dgm:t>
    </dgm:pt>
    <dgm:pt modelId="{9D59E282-DF0E-4826-A4F2-6292CB46A174}">
      <dgm:prSet phldrT="[텍스트]"/>
      <dgm:spPr/>
      <dgm:t>
        <a:bodyPr/>
        <a:lstStyle/>
        <a:p>
          <a:pPr latinLnBrk="1"/>
          <a:r>
            <a:rPr lang="en-US" dirty="0">
              <a:effectLst/>
            </a:rPr>
            <a:t>Contact Hole</a:t>
          </a:r>
          <a:endParaRPr lang="ko-KR" altLang="en-US" dirty="0"/>
        </a:p>
      </dgm:t>
    </dgm:pt>
    <dgm:pt modelId="{E73776C5-3A3A-448C-9F24-09C77F4BF6E0}" type="parTrans" cxnId="{35D016FB-5F3B-4A9C-A5CB-BBC1D6FE1840}">
      <dgm:prSet/>
      <dgm:spPr/>
      <dgm:t>
        <a:bodyPr/>
        <a:lstStyle/>
        <a:p>
          <a:pPr latinLnBrk="1"/>
          <a:endParaRPr lang="ko-KR" altLang="en-US"/>
        </a:p>
      </dgm:t>
    </dgm:pt>
    <dgm:pt modelId="{FE843466-0D9E-4294-A610-AB2B2C9698BD}" type="sibTrans" cxnId="{35D016FB-5F3B-4A9C-A5CB-BBC1D6FE1840}">
      <dgm:prSet/>
      <dgm:spPr>
        <a:ln w="28575"/>
      </dgm:spPr>
      <dgm:t>
        <a:bodyPr/>
        <a:lstStyle/>
        <a:p>
          <a:pPr latinLnBrk="1"/>
          <a:endParaRPr lang="ko-KR" altLang="en-US"/>
        </a:p>
      </dgm:t>
    </dgm:pt>
    <dgm:pt modelId="{40AB59AC-FA31-42BF-8777-71E7A3B1B2FF}" type="pres">
      <dgm:prSet presAssocID="{CD563CFC-7291-415E-A44E-3D5F8A0D2057}" presName="Name0" presStyleCnt="0">
        <dgm:presLayoutVars>
          <dgm:dir/>
          <dgm:resizeHandles val="exact"/>
        </dgm:presLayoutVars>
      </dgm:prSet>
      <dgm:spPr/>
    </dgm:pt>
    <dgm:pt modelId="{C9CD3ECB-88FE-48D4-B782-07E68A977B5C}" type="pres">
      <dgm:prSet presAssocID="{3EC0A3D9-649F-4AA5-8800-D4CEF7DD10DE}" presName="node" presStyleLbl="node1" presStyleIdx="0" presStyleCnt="7">
        <dgm:presLayoutVars>
          <dgm:bulletEnabled val="1"/>
        </dgm:presLayoutVars>
      </dgm:prSet>
      <dgm:spPr/>
    </dgm:pt>
    <dgm:pt modelId="{4A833EF8-2ED1-4D7B-93E2-F4AB071F2049}" type="pres">
      <dgm:prSet presAssocID="{9FF48720-01C6-441A-A5BE-D581D78B5171}" presName="sibTrans" presStyleLbl="sibTrans1D1" presStyleIdx="0" presStyleCnt="6"/>
      <dgm:spPr/>
    </dgm:pt>
    <dgm:pt modelId="{28728432-F0C2-4720-B8E9-5C2686078BE0}" type="pres">
      <dgm:prSet presAssocID="{9FF48720-01C6-441A-A5BE-D581D78B5171}" presName="connectorText" presStyleLbl="sibTrans1D1" presStyleIdx="0" presStyleCnt="6"/>
      <dgm:spPr/>
    </dgm:pt>
    <dgm:pt modelId="{B82FD031-9918-4D54-9C7E-C8F9898AEA76}" type="pres">
      <dgm:prSet presAssocID="{1C1E4FDD-EB81-4CB0-9EE2-D85E031F6A7C}" presName="node" presStyleLbl="node1" presStyleIdx="1" presStyleCnt="7">
        <dgm:presLayoutVars>
          <dgm:bulletEnabled val="1"/>
        </dgm:presLayoutVars>
      </dgm:prSet>
      <dgm:spPr/>
    </dgm:pt>
    <dgm:pt modelId="{C5E15E9A-F56E-484E-8320-FE5701AE7E82}" type="pres">
      <dgm:prSet presAssocID="{A3FA4D33-BFAE-4206-8099-4887B457DE4E}" presName="sibTrans" presStyleLbl="sibTrans1D1" presStyleIdx="1" presStyleCnt="6"/>
      <dgm:spPr/>
    </dgm:pt>
    <dgm:pt modelId="{EE373034-5FB3-4B16-851F-11E9FEDF940C}" type="pres">
      <dgm:prSet presAssocID="{A3FA4D33-BFAE-4206-8099-4887B457DE4E}" presName="connectorText" presStyleLbl="sibTrans1D1" presStyleIdx="1" presStyleCnt="6"/>
      <dgm:spPr/>
    </dgm:pt>
    <dgm:pt modelId="{A885F962-816D-4146-BCE7-6A7828AB4E01}" type="pres">
      <dgm:prSet presAssocID="{2064B640-9BF5-4EBA-9416-2A3713A6F474}" presName="node" presStyleLbl="node1" presStyleIdx="2" presStyleCnt="7">
        <dgm:presLayoutVars>
          <dgm:bulletEnabled val="1"/>
        </dgm:presLayoutVars>
      </dgm:prSet>
      <dgm:spPr/>
    </dgm:pt>
    <dgm:pt modelId="{287C89E2-67CC-43EB-B347-0F22F0E0C1C4}" type="pres">
      <dgm:prSet presAssocID="{96676F32-4526-41B7-90BE-EA043CDE6382}" presName="sibTrans" presStyleLbl="sibTrans1D1" presStyleIdx="2" presStyleCnt="6"/>
      <dgm:spPr/>
    </dgm:pt>
    <dgm:pt modelId="{CB036661-1360-421D-930B-975D4661886C}" type="pres">
      <dgm:prSet presAssocID="{96676F32-4526-41B7-90BE-EA043CDE6382}" presName="connectorText" presStyleLbl="sibTrans1D1" presStyleIdx="2" presStyleCnt="6"/>
      <dgm:spPr/>
    </dgm:pt>
    <dgm:pt modelId="{7553F322-0F89-4649-865A-7D0EBBC3A0D5}" type="pres">
      <dgm:prSet presAssocID="{5DC17C0E-6D58-41F4-9E63-9AB5411B9901}" presName="node" presStyleLbl="node1" presStyleIdx="3" presStyleCnt="7">
        <dgm:presLayoutVars>
          <dgm:bulletEnabled val="1"/>
        </dgm:presLayoutVars>
      </dgm:prSet>
      <dgm:spPr/>
    </dgm:pt>
    <dgm:pt modelId="{A4991000-5698-4B07-AB68-0783C1F1902E}" type="pres">
      <dgm:prSet presAssocID="{A67185A1-E507-4C16-B84A-598C8712B20F}" presName="sibTrans" presStyleLbl="sibTrans1D1" presStyleIdx="3" presStyleCnt="6"/>
      <dgm:spPr/>
    </dgm:pt>
    <dgm:pt modelId="{BE2A9F9F-D3CF-4362-B62F-195CB95ACB02}" type="pres">
      <dgm:prSet presAssocID="{A67185A1-E507-4C16-B84A-598C8712B20F}" presName="connectorText" presStyleLbl="sibTrans1D1" presStyleIdx="3" presStyleCnt="6"/>
      <dgm:spPr/>
    </dgm:pt>
    <dgm:pt modelId="{020336DA-7A95-4709-BC85-3CAA167A824D}" type="pres">
      <dgm:prSet presAssocID="{9F7C0F31-9FFA-4A9B-9501-5398D26F8BC4}" presName="node" presStyleLbl="node1" presStyleIdx="4" presStyleCnt="7">
        <dgm:presLayoutVars>
          <dgm:bulletEnabled val="1"/>
        </dgm:presLayoutVars>
      </dgm:prSet>
      <dgm:spPr/>
    </dgm:pt>
    <dgm:pt modelId="{3A360F7C-D09A-40C2-B7F7-191774B56FE6}" type="pres">
      <dgm:prSet presAssocID="{EA88E224-2DD3-47D5-98F5-D0E7BE65F5F8}" presName="sibTrans" presStyleLbl="sibTrans1D1" presStyleIdx="4" presStyleCnt="6"/>
      <dgm:spPr/>
    </dgm:pt>
    <dgm:pt modelId="{9BC4D0BE-286C-4115-A749-17731E8087E0}" type="pres">
      <dgm:prSet presAssocID="{EA88E224-2DD3-47D5-98F5-D0E7BE65F5F8}" presName="connectorText" presStyleLbl="sibTrans1D1" presStyleIdx="4" presStyleCnt="6"/>
      <dgm:spPr/>
    </dgm:pt>
    <dgm:pt modelId="{25BD04E2-78F7-4BA8-AD2B-497C4A9869EC}" type="pres">
      <dgm:prSet presAssocID="{9D59E282-DF0E-4826-A4F2-6292CB46A174}" presName="node" presStyleLbl="node1" presStyleIdx="5" presStyleCnt="7">
        <dgm:presLayoutVars>
          <dgm:bulletEnabled val="1"/>
        </dgm:presLayoutVars>
      </dgm:prSet>
      <dgm:spPr/>
    </dgm:pt>
    <dgm:pt modelId="{A8BAE2DA-0512-4D82-B78E-46F5B97DAD55}" type="pres">
      <dgm:prSet presAssocID="{FE843466-0D9E-4294-A610-AB2B2C9698BD}" presName="sibTrans" presStyleLbl="sibTrans1D1" presStyleIdx="5" presStyleCnt="6"/>
      <dgm:spPr/>
    </dgm:pt>
    <dgm:pt modelId="{036E20D6-8653-41CF-9B42-C4322E8922A6}" type="pres">
      <dgm:prSet presAssocID="{FE843466-0D9E-4294-A610-AB2B2C9698BD}" presName="connectorText" presStyleLbl="sibTrans1D1" presStyleIdx="5" presStyleCnt="6"/>
      <dgm:spPr/>
    </dgm:pt>
    <dgm:pt modelId="{57D07DB3-BF4C-45B5-9356-3CBD8BE5A5A0}" type="pres">
      <dgm:prSet presAssocID="{6E35FF66-02A1-4755-83C4-0FA9B257CF3B}" presName="node" presStyleLbl="node1" presStyleIdx="6" presStyleCnt="7" custLinFactNeighborY="29611">
        <dgm:presLayoutVars>
          <dgm:bulletEnabled val="1"/>
        </dgm:presLayoutVars>
      </dgm:prSet>
      <dgm:spPr/>
    </dgm:pt>
  </dgm:ptLst>
  <dgm:cxnLst>
    <dgm:cxn modelId="{08652729-01A2-48E7-80C0-12F9BA342108}" type="presOf" srcId="{9D59E282-DF0E-4826-A4F2-6292CB46A174}" destId="{25BD04E2-78F7-4BA8-AD2B-497C4A9869EC}" srcOrd="0" destOrd="0" presId="urn:microsoft.com/office/officeart/2005/8/layout/bProcess3"/>
    <dgm:cxn modelId="{0415BB3F-9F2C-438F-A3FB-DDC6395D7D0A}" type="presOf" srcId="{5DC17C0E-6D58-41F4-9E63-9AB5411B9901}" destId="{7553F322-0F89-4649-865A-7D0EBBC3A0D5}" srcOrd="0" destOrd="0" presId="urn:microsoft.com/office/officeart/2005/8/layout/bProcess3"/>
    <dgm:cxn modelId="{D5BC1317-ACFA-49A3-98B8-0B554240C133}" type="presOf" srcId="{CD563CFC-7291-415E-A44E-3D5F8A0D2057}" destId="{40AB59AC-FA31-42BF-8777-71E7A3B1B2FF}" srcOrd="0" destOrd="0" presId="urn:microsoft.com/office/officeart/2005/8/layout/bProcess3"/>
    <dgm:cxn modelId="{18962870-FC6B-499F-B242-FFDB2A658E87}" type="presOf" srcId="{2064B640-9BF5-4EBA-9416-2A3713A6F474}" destId="{A885F962-816D-4146-BCE7-6A7828AB4E01}" srcOrd="0" destOrd="0" presId="urn:microsoft.com/office/officeart/2005/8/layout/bProcess3"/>
    <dgm:cxn modelId="{50EF0DA9-6EA2-4DB5-B3C9-3AA2E5ECA72A}" type="presOf" srcId="{EA88E224-2DD3-47D5-98F5-D0E7BE65F5F8}" destId="{9BC4D0BE-286C-4115-A749-17731E8087E0}" srcOrd="1" destOrd="0" presId="urn:microsoft.com/office/officeart/2005/8/layout/bProcess3"/>
    <dgm:cxn modelId="{D100FF4D-BF16-4A5C-84E6-341654EEA276}" type="presOf" srcId="{96676F32-4526-41B7-90BE-EA043CDE6382}" destId="{CB036661-1360-421D-930B-975D4661886C}" srcOrd="1" destOrd="0" presId="urn:microsoft.com/office/officeart/2005/8/layout/bProcess3"/>
    <dgm:cxn modelId="{368DC8C5-661D-49A0-9E24-EAF6CB4BF210}" type="presOf" srcId="{3EC0A3D9-649F-4AA5-8800-D4CEF7DD10DE}" destId="{C9CD3ECB-88FE-48D4-B782-07E68A977B5C}" srcOrd="0" destOrd="0" presId="urn:microsoft.com/office/officeart/2005/8/layout/bProcess3"/>
    <dgm:cxn modelId="{2D838CEF-E1BD-445D-BAD5-7448128B1353}" type="presOf" srcId="{9FF48720-01C6-441A-A5BE-D581D78B5171}" destId="{4A833EF8-2ED1-4D7B-93E2-F4AB071F2049}" srcOrd="0" destOrd="0" presId="urn:microsoft.com/office/officeart/2005/8/layout/bProcess3"/>
    <dgm:cxn modelId="{F5C9370A-ACAC-49CB-A7EA-1034A360CBB4}" srcId="{CD563CFC-7291-415E-A44E-3D5F8A0D2057}" destId="{3EC0A3D9-649F-4AA5-8800-D4CEF7DD10DE}" srcOrd="0" destOrd="0" parTransId="{A0F4764A-D68A-4CCC-8440-120BBB16DEB6}" sibTransId="{9FF48720-01C6-441A-A5BE-D581D78B5171}"/>
    <dgm:cxn modelId="{583B1D73-0614-4AF3-B28E-E70FE65864D3}" type="presOf" srcId="{6E35FF66-02A1-4755-83C4-0FA9B257CF3B}" destId="{57D07DB3-BF4C-45B5-9356-3CBD8BE5A5A0}" srcOrd="0" destOrd="0" presId="urn:microsoft.com/office/officeart/2005/8/layout/bProcess3"/>
    <dgm:cxn modelId="{DF4F1F78-CF6F-4732-8007-45D2F0A542CB}" type="presOf" srcId="{EA88E224-2DD3-47D5-98F5-D0E7BE65F5F8}" destId="{3A360F7C-D09A-40C2-B7F7-191774B56FE6}" srcOrd="0" destOrd="0" presId="urn:microsoft.com/office/officeart/2005/8/layout/bProcess3"/>
    <dgm:cxn modelId="{7B21AACD-9957-4565-8DF3-5DDE15E40868}" type="presOf" srcId="{FE843466-0D9E-4294-A610-AB2B2C9698BD}" destId="{036E20D6-8653-41CF-9B42-C4322E8922A6}" srcOrd="1" destOrd="0" presId="urn:microsoft.com/office/officeart/2005/8/layout/bProcess3"/>
    <dgm:cxn modelId="{AA895736-A166-4327-AB93-CF11C3CEF75E}" type="presOf" srcId="{A3FA4D33-BFAE-4206-8099-4887B457DE4E}" destId="{EE373034-5FB3-4B16-851F-11E9FEDF940C}" srcOrd="1" destOrd="0" presId="urn:microsoft.com/office/officeart/2005/8/layout/bProcess3"/>
    <dgm:cxn modelId="{74A340E2-A43E-4BA9-B60C-E2A795417A6D}" type="presOf" srcId="{9FF48720-01C6-441A-A5BE-D581D78B5171}" destId="{28728432-F0C2-4720-B8E9-5C2686078BE0}" srcOrd="1" destOrd="0" presId="urn:microsoft.com/office/officeart/2005/8/layout/bProcess3"/>
    <dgm:cxn modelId="{35D016FB-5F3B-4A9C-A5CB-BBC1D6FE1840}" srcId="{CD563CFC-7291-415E-A44E-3D5F8A0D2057}" destId="{9D59E282-DF0E-4826-A4F2-6292CB46A174}" srcOrd="5" destOrd="0" parTransId="{E73776C5-3A3A-448C-9F24-09C77F4BF6E0}" sibTransId="{FE843466-0D9E-4294-A610-AB2B2C9698BD}"/>
    <dgm:cxn modelId="{F2DBCBE4-AC26-4816-B787-22EFA3EA9D9A}" srcId="{CD563CFC-7291-415E-A44E-3D5F8A0D2057}" destId="{9F7C0F31-9FFA-4A9B-9501-5398D26F8BC4}" srcOrd="4" destOrd="0" parTransId="{66039CFD-09DA-4D3E-A542-55123B17B146}" sibTransId="{EA88E224-2DD3-47D5-98F5-D0E7BE65F5F8}"/>
    <dgm:cxn modelId="{35737C82-D92D-4F63-960C-C60FB0EA6899}" type="presOf" srcId="{1C1E4FDD-EB81-4CB0-9EE2-D85E031F6A7C}" destId="{B82FD031-9918-4D54-9C7E-C8F9898AEA76}" srcOrd="0" destOrd="0" presId="urn:microsoft.com/office/officeart/2005/8/layout/bProcess3"/>
    <dgm:cxn modelId="{50B79710-7274-4538-B0A5-06A90C003F87}" srcId="{CD563CFC-7291-415E-A44E-3D5F8A0D2057}" destId="{5DC17C0E-6D58-41F4-9E63-9AB5411B9901}" srcOrd="3" destOrd="0" parTransId="{C3C82D89-6B61-4E0F-BF1C-BF254D498413}" sibTransId="{A67185A1-E507-4C16-B84A-598C8712B20F}"/>
    <dgm:cxn modelId="{5DFEA49A-806A-4C4E-86EE-8CA9F1AC925A}" type="presOf" srcId="{A3FA4D33-BFAE-4206-8099-4887B457DE4E}" destId="{C5E15E9A-F56E-484E-8320-FE5701AE7E82}" srcOrd="0" destOrd="0" presId="urn:microsoft.com/office/officeart/2005/8/layout/bProcess3"/>
    <dgm:cxn modelId="{5E5F4F10-0DEA-4363-815F-9633B58CB758}" type="presOf" srcId="{A67185A1-E507-4C16-B84A-598C8712B20F}" destId="{A4991000-5698-4B07-AB68-0783C1F1902E}" srcOrd="0" destOrd="0" presId="urn:microsoft.com/office/officeart/2005/8/layout/bProcess3"/>
    <dgm:cxn modelId="{C6A3AAA0-B21B-4D2E-9342-B0603ABE220C}" srcId="{CD563CFC-7291-415E-A44E-3D5F8A0D2057}" destId="{6E35FF66-02A1-4755-83C4-0FA9B257CF3B}" srcOrd="6" destOrd="0" parTransId="{9DF5D366-A6BE-48A6-BC9E-C3EDF0F9A29B}" sibTransId="{1ACFB249-70B2-40F5-8286-8FC5AFAC0183}"/>
    <dgm:cxn modelId="{0A0DCA25-4BC7-4101-885D-F6116B7DAF60}" type="presOf" srcId="{9F7C0F31-9FFA-4A9B-9501-5398D26F8BC4}" destId="{020336DA-7A95-4709-BC85-3CAA167A824D}" srcOrd="0" destOrd="0" presId="urn:microsoft.com/office/officeart/2005/8/layout/bProcess3"/>
    <dgm:cxn modelId="{A9088CC2-0D51-4F24-B3AC-4DD93FF27A3A}" type="presOf" srcId="{A67185A1-E507-4C16-B84A-598C8712B20F}" destId="{BE2A9F9F-D3CF-4362-B62F-195CB95ACB02}" srcOrd="1" destOrd="0" presId="urn:microsoft.com/office/officeart/2005/8/layout/bProcess3"/>
    <dgm:cxn modelId="{13E27B92-DE3C-4E69-AE1D-A61656B55E20}" type="presOf" srcId="{96676F32-4526-41B7-90BE-EA043CDE6382}" destId="{287C89E2-67CC-43EB-B347-0F22F0E0C1C4}" srcOrd="0" destOrd="0" presId="urn:microsoft.com/office/officeart/2005/8/layout/bProcess3"/>
    <dgm:cxn modelId="{A242C17C-5B06-4F2C-A3E9-5EF2C016F8CE}" type="presOf" srcId="{FE843466-0D9E-4294-A610-AB2B2C9698BD}" destId="{A8BAE2DA-0512-4D82-B78E-46F5B97DAD55}" srcOrd="0" destOrd="0" presId="urn:microsoft.com/office/officeart/2005/8/layout/bProcess3"/>
    <dgm:cxn modelId="{51A2E281-8297-473A-A0B3-D64F311CE6B0}" srcId="{CD563CFC-7291-415E-A44E-3D5F8A0D2057}" destId="{2064B640-9BF5-4EBA-9416-2A3713A6F474}" srcOrd="2" destOrd="0" parTransId="{72F0CADF-3381-4304-A970-2BBF39D1C5BF}" sibTransId="{96676F32-4526-41B7-90BE-EA043CDE6382}"/>
    <dgm:cxn modelId="{03518C34-FC27-4594-A95C-F054937A6A7D}" srcId="{CD563CFC-7291-415E-A44E-3D5F8A0D2057}" destId="{1C1E4FDD-EB81-4CB0-9EE2-D85E031F6A7C}" srcOrd="1" destOrd="0" parTransId="{73053E1D-37B4-4D51-8E40-66DDEEA73ED6}" sibTransId="{A3FA4D33-BFAE-4206-8099-4887B457DE4E}"/>
    <dgm:cxn modelId="{D25B531C-E984-43D9-A3AD-E8D2BD639400}" type="presParOf" srcId="{40AB59AC-FA31-42BF-8777-71E7A3B1B2FF}" destId="{C9CD3ECB-88FE-48D4-B782-07E68A977B5C}" srcOrd="0" destOrd="0" presId="urn:microsoft.com/office/officeart/2005/8/layout/bProcess3"/>
    <dgm:cxn modelId="{5B9D171B-0773-4477-A07C-D16C3F171A5E}" type="presParOf" srcId="{40AB59AC-FA31-42BF-8777-71E7A3B1B2FF}" destId="{4A833EF8-2ED1-4D7B-93E2-F4AB071F2049}" srcOrd="1" destOrd="0" presId="urn:microsoft.com/office/officeart/2005/8/layout/bProcess3"/>
    <dgm:cxn modelId="{86B3C6D1-FD64-4276-B67A-15C174A516E1}" type="presParOf" srcId="{4A833EF8-2ED1-4D7B-93E2-F4AB071F2049}" destId="{28728432-F0C2-4720-B8E9-5C2686078BE0}" srcOrd="0" destOrd="0" presId="urn:microsoft.com/office/officeart/2005/8/layout/bProcess3"/>
    <dgm:cxn modelId="{706EE6BA-3693-44BB-BD3E-C493133D9D84}" type="presParOf" srcId="{40AB59AC-FA31-42BF-8777-71E7A3B1B2FF}" destId="{B82FD031-9918-4D54-9C7E-C8F9898AEA76}" srcOrd="2" destOrd="0" presId="urn:microsoft.com/office/officeart/2005/8/layout/bProcess3"/>
    <dgm:cxn modelId="{ED8A7AD9-C35C-486A-8A55-3C522275144E}" type="presParOf" srcId="{40AB59AC-FA31-42BF-8777-71E7A3B1B2FF}" destId="{C5E15E9A-F56E-484E-8320-FE5701AE7E82}" srcOrd="3" destOrd="0" presId="urn:microsoft.com/office/officeart/2005/8/layout/bProcess3"/>
    <dgm:cxn modelId="{9AC55378-C760-4FA9-B868-56E2EF59C85F}" type="presParOf" srcId="{C5E15E9A-F56E-484E-8320-FE5701AE7E82}" destId="{EE373034-5FB3-4B16-851F-11E9FEDF940C}" srcOrd="0" destOrd="0" presId="urn:microsoft.com/office/officeart/2005/8/layout/bProcess3"/>
    <dgm:cxn modelId="{C1A77196-8D84-4F9A-A5D1-58A9D9F78ADA}" type="presParOf" srcId="{40AB59AC-FA31-42BF-8777-71E7A3B1B2FF}" destId="{A885F962-816D-4146-BCE7-6A7828AB4E01}" srcOrd="4" destOrd="0" presId="urn:microsoft.com/office/officeart/2005/8/layout/bProcess3"/>
    <dgm:cxn modelId="{B5231677-1F3D-46E8-9E92-812A6E92839C}" type="presParOf" srcId="{40AB59AC-FA31-42BF-8777-71E7A3B1B2FF}" destId="{287C89E2-67CC-43EB-B347-0F22F0E0C1C4}" srcOrd="5" destOrd="0" presId="urn:microsoft.com/office/officeart/2005/8/layout/bProcess3"/>
    <dgm:cxn modelId="{C34CBC17-7197-46D9-87F0-DDCBDC64C005}" type="presParOf" srcId="{287C89E2-67CC-43EB-B347-0F22F0E0C1C4}" destId="{CB036661-1360-421D-930B-975D4661886C}" srcOrd="0" destOrd="0" presId="urn:microsoft.com/office/officeart/2005/8/layout/bProcess3"/>
    <dgm:cxn modelId="{1E6FF1D1-6C2B-4CFD-B347-916DDA9840E1}" type="presParOf" srcId="{40AB59AC-FA31-42BF-8777-71E7A3B1B2FF}" destId="{7553F322-0F89-4649-865A-7D0EBBC3A0D5}" srcOrd="6" destOrd="0" presId="urn:microsoft.com/office/officeart/2005/8/layout/bProcess3"/>
    <dgm:cxn modelId="{DCCD8D45-5E57-4FCB-A9F2-D874B00E8F2D}" type="presParOf" srcId="{40AB59AC-FA31-42BF-8777-71E7A3B1B2FF}" destId="{A4991000-5698-4B07-AB68-0783C1F1902E}" srcOrd="7" destOrd="0" presId="urn:microsoft.com/office/officeart/2005/8/layout/bProcess3"/>
    <dgm:cxn modelId="{1304D538-CEBA-4056-B3FF-7B9FFB908BC9}" type="presParOf" srcId="{A4991000-5698-4B07-AB68-0783C1F1902E}" destId="{BE2A9F9F-D3CF-4362-B62F-195CB95ACB02}" srcOrd="0" destOrd="0" presId="urn:microsoft.com/office/officeart/2005/8/layout/bProcess3"/>
    <dgm:cxn modelId="{849F699E-F008-4CCA-B04C-16C985FE0957}" type="presParOf" srcId="{40AB59AC-FA31-42BF-8777-71E7A3B1B2FF}" destId="{020336DA-7A95-4709-BC85-3CAA167A824D}" srcOrd="8" destOrd="0" presId="urn:microsoft.com/office/officeart/2005/8/layout/bProcess3"/>
    <dgm:cxn modelId="{73DDF92B-5ADD-49D3-8EFB-6C432DBC777A}" type="presParOf" srcId="{40AB59AC-FA31-42BF-8777-71E7A3B1B2FF}" destId="{3A360F7C-D09A-40C2-B7F7-191774B56FE6}" srcOrd="9" destOrd="0" presId="urn:microsoft.com/office/officeart/2005/8/layout/bProcess3"/>
    <dgm:cxn modelId="{6ECA622F-3AC4-4FDA-9537-A1387032FAED}" type="presParOf" srcId="{3A360F7C-D09A-40C2-B7F7-191774B56FE6}" destId="{9BC4D0BE-286C-4115-A749-17731E8087E0}" srcOrd="0" destOrd="0" presId="urn:microsoft.com/office/officeart/2005/8/layout/bProcess3"/>
    <dgm:cxn modelId="{F6FC4C07-FC8F-41F2-B330-1EC7DC1B5769}" type="presParOf" srcId="{40AB59AC-FA31-42BF-8777-71E7A3B1B2FF}" destId="{25BD04E2-78F7-4BA8-AD2B-497C4A9869EC}" srcOrd="10" destOrd="0" presId="urn:microsoft.com/office/officeart/2005/8/layout/bProcess3"/>
    <dgm:cxn modelId="{9802ADCD-1C92-4E35-87AC-0A4D4092ABEA}" type="presParOf" srcId="{40AB59AC-FA31-42BF-8777-71E7A3B1B2FF}" destId="{A8BAE2DA-0512-4D82-B78E-46F5B97DAD55}" srcOrd="11" destOrd="0" presId="urn:microsoft.com/office/officeart/2005/8/layout/bProcess3"/>
    <dgm:cxn modelId="{22AD4C9E-B3EA-4AF9-83E5-41D730D3CEDB}" type="presParOf" srcId="{A8BAE2DA-0512-4D82-B78E-46F5B97DAD55}" destId="{036E20D6-8653-41CF-9B42-C4322E8922A6}" srcOrd="0" destOrd="0" presId="urn:microsoft.com/office/officeart/2005/8/layout/bProcess3"/>
    <dgm:cxn modelId="{BFFB75CA-3D0E-4E5E-B32B-B4467FE14FF1}" type="presParOf" srcId="{40AB59AC-FA31-42BF-8777-71E7A3B1B2FF}" destId="{57D07DB3-BF4C-45B5-9356-3CBD8BE5A5A0}" srcOrd="12"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833EF8-2ED1-4D7B-93E2-F4AB071F2049}">
      <dsp:nvSpPr>
        <dsp:cNvPr id="0" name=""/>
        <dsp:cNvSpPr/>
      </dsp:nvSpPr>
      <dsp:spPr>
        <a:xfrm>
          <a:off x="1102447" y="552351"/>
          <a:ext cx="222703" cy="91440"/>
        </a:xfrm>
        <a:custGeom>
          <a:avLst/>
          <a:gdLst/>
          <a:ahLst/>
          <a:cxnLst/>
          <a:rect l="0" t="0" r="0" b="0"/>
          <a:pathLst>
            <a:path>
              <a:moveTo>
                <a:pt x="0" y="45720"/>
              </a:moveTo>
              <a:lnTo>
                <a:pt x="222703" y="45720"/>
              </a:lnTo>
            </a:path>
          </a:pathLst>
        </a:custGeom>
        <a:noFill/>
        <a:ln w="28575" cap="flat" cmpd="sng" algn="ctr">
          <a:solidFill>
            <a:scrgbClr r="0" g="0" b="0">
              <a:shade val="95000"/>
              <a:satMod val="105000"/>
            </a:scrgb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latinLnBrk="1">
            <a:lnSpc>
              <a:spcPct val="90000"/>
            </a:lnSpc>
            <a:spcBef>
              <a:spcPct val="0"/>
            </a:spcBef>
            <a:spcAft>
              <a:spcPct val="35000"/>
            </a:spcAft>
            <a:buNone/>
          </a:pPr>
          <a:endParaRPr lang="ko-KR" altLang="en-US" sz="500" kern="1200"/>
        </a:p>
      </dsp:txBody>
      <dsp:txXfrm>
        <a:off x="1207466" y="596804"/>
        <a:ext cx="12665" cy="2533"/>
      </dsp:txXfrm>
    </dsp:sp>
    <dsp:sp modelId="{C9CD3ECB-88FE-48D4-B782-07E68A977B5C}">
      <dsp:nvSpPr>
        <dsp:cNvPr id="0" name=""/>
        <dsp:cNvSpPr/>
      </dsp:nvSpPr>
      <dsp:spPr>
        <a:xfrm>
          <a:off x="2925" y="267674"/>
          <a:ext cx="1101321" cy="66079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latinLnBrk="1">
            <a:lnSpc>
              <a:spcPct val="90000"/>
            </a:lnSpc>
            <a:spcBef>
              <a:spcPct val="0"/>
            </a:spcBef>
            <a:spcAft>
              <a:spcPct val="35000"/>
            </a:spcAft>
            <a:buNone/>
          </a:pPr>
          <a:r>
            <a:rPr lang="en-US" sz="1000" kern="1200" dirty="0">
              <a:effectLst/>
            </a:rPr>
            <a:t>Buffer coating </a:t>
          </a:r>
        </a:p>
        <a:p>
          <a:pPr marL="0" lvl="0" indent="0" algn="ctr" defTabSz="444500" latinLnBrk="1">
            <a:lnSpc>
              <a:spcPct val="90000"/>
            </a:lnSpc>
            <a:spcBef>
              <a:spcPct val="0"/>
            </a:spcBef>
            <a:spcAft>
              <a:spcPct val="35000"/>
            </a:spcAft>
            <a:buNone/>
          </a:pPr>
          <a:r>
            <a:rPr lang="en-US" sz="1000" b="1" kern="1200" dirty="0">
              <a:effectLst/>
            </a:rPr>
            <a:t>(SOG)</a:t>
          </a:r>
          <a:endParaRPr lang="ko-KR" altLang="en-US" sz="1000" b="1" kern="1200" dirty="0"/>
        </a:p>
      </dsp:txBody>
      <dsp:txXfrm>
        <a:off x="2925" y="267674"/>
        <a:ext cx="1101321" cy="660792"/>
      </dsp:txXfrm>
    </dsp:sp>
    <dsp:sp modelId="{C5E15E9A-F56E-484E-8320-FE5701AE7E82}">
      <dsp:nvSpPr>
        <dsp:cNvPr id="0" name=""/>
        <dsp:cNvSpPr/>
      </dsp:nvSpPr>
      <dsp:spPr>
        <a:xfrm>
          <a:off x="2457072" y="552351"/>
          <a:ext cx="222703" cy="91440"/>
        </a:xfrm>
        <a:custGeom>
          <a:avLst/>
          <a:gdLst/>
          <a:ahLst/>
          <a:cxnLst/>
          <a:rect l="0" t="0" r="0" b="0"/>
          <a:pathLst>
            <a:path>
              <a:moveTo>
                <a:pt x="0" y="45720"/>
              </a:moveTo>
              <a:lnTo>
                <a:pt x="222703" y="45720"/>
              </a:lnTo>
            </a:path>
          </a:pathLst>
        </a:custGeom>
        <a:noFill/>
        <a:ln w="28575" cap="flat" cmpd="sng" algn="ctr">
          <a:solidFill>
            <a:scrgbClr r="0" g="0" b="0">
              <a:shade val="95000"/>
              <a:satMod val="105000"/>
            </a:scrgb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latinLnBrk="1">
            <a:lnSpc>
              <a:spcPct val="90000"/>
            </a:lnSpc>
            <a:spcBef>
              <a:spcPct val="0"/>
            </a:spcBef>
            <a:spcAft>
              <a:spcPct val="35000"/>
            </a:spcAft>
            <a:buNone/>
          </a:pPr>
          <a:endParaRPr lang="ko-KR" altLang="en-US" sz="500" kern="1200"/>
        </a:p>
      </dsp:txBody>
      <dsp:txXfrm>
        <a:off x="2562092" y="596804"/>
        <a:ext cx="12665" cy="2533"/>
      </dsp:txXfrm>
    </dsp:sp>
    <dsp:sp modelId="{B82FD031-9918-4D54-9C7E-C8F9898AEA76}">
      <dsp:nvSpPr>
        <dsp:cNvPr id="0" name=""/>
        <dsp:cNvSpPr/>
      </dsp:nvSpPr>
      <dsp:spPr>
        <a:xfrm>
          <a:off x="1357551" y="267674"/>
          <a:ext cx="1101321" cy="66079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latinLnBrk="1">
            <a:lnSpc>
              <a:spcPct val="90000"/>
            </a:lnSpc>
            <a:spcBef>
              <a:spcPct val="0"/>
            </a:spcBef>
            <a:spcAft>
              <a:spcPct val="35000"/>
            </a:spcAft>
            <a:buNone/>
          </a:pPr>
          <a:r>
            <a:rPr lang="en-US" sz="1000" kern="1200" dirty="0">
              <a:effectLst/>
            </a:rPr>
            <a:t>Active (IZGO) </a:t>
          </a:r>
        </a:p>
        <a:p>
          <a:pPr marL="0" lvl="0" indent="0" algn="ctr" defTabSz="444500" latinLnBrk="1">
            <a:lnSpc>
              <a:spcPct val="90000"/>
            </a:lnSpc>
            <a:spcBef>
              <a:spcPct val="0"/>
            </a:spcBef>
            <a:spcAft>
              <a:spcPct val="35000"/>
            </a:spcAft>
            <a:buNone/>
          </a:pPr>
          <a:r>
            <a:rPr lang="en-US" sz="1000" kern="1200" dirty="0">
              <a:effectLst/>
            </a:rPr>
            <a:t>Deposition</a:t>
          </a:r>
          <a:endParaRPr lang="ko-KR" altLang="en-US" sz="1000" kern="1200" dirty="0"/>
        </a:p>
      </dsp:txBody>
      <dsp:txXfrm>
        <a:off x="1357551" y="267674"/>
        <a:ext cx="1101321" cy="660792"/>
      </dsp:txXfrm>
    </dsp:sp>
    <dsp:sp modelId="{287C89E2-67CC-43EB-B347-0F22F0E0C1C4}">
      <dsp:nvSpPr>
        <dsp:cNvPr id="0" name=""/>
        <dsp:cNvSpPr/>
      </dsp:nvSpPr>
      <dsp:spPr>
        <a:xfrm>
          <a:off x="553586" y="926667"/>
          <a:ext cx="2709251" cy="222703"/>
        </a:xfrm>
        <a:custGeom>
          <a:avLst/>
          <a:gdLst/>
          <a:ahLst/>
          <a:cxnLst/>
          <a:rect l="0" t="0" r="0" b="0"/>
          <a:pathLst>
            <a:path>
              <a:moveTo>
                <a:pt x="2709251" y="0"/>
              </a:moveTo>
              <a:lnTo>
                <a:pt x="2709251" y="128451"/>
              </a:lnTo>
              <a:lnTo>
                <a:pt x="0" y="128451"/>
              </a:lnTo>
              <a:lnTo>
                <a:pt x="0" y="222703"/>
              </a:lnTo>
            </a:path>
          </a:pathLst>
        </a:custGeom>
        <a:noFill/>
        <a:ln w="28575" cap="flat" cmpd="sng" algn="ctr">
          <a:solidFill>
            <a:scrgbClr r="0" g="0" b="0">
              <a:shade val="95000"/>
              <a:satMod val="105000"/>
            </a:scrgb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latinLnBrk="1">
            <a:lnSpc>
              <a:spcPct val="90000"/>
            </a:lnSpc>
            <a:spcBef>
              <a:spcPct val="0"/>
            </a:spcBef>
            <a:spcAft>
              <a:spcPct val="35000"/>
            </a:spcAft>
            <a:buNone/>
          </a:pPr>
          <a:endParaRPr lang="ko-KR" altLang="en-US" sz="500" kern="1200"/>
        </a:p>
      </dsp:txBody>
      <dsp:txXfrm>
        <a:off x="1840185" y="1036753"/>
        <a:ext cx="136053" cy="2533"/>
      </dsp:txXfrm>
    </dsp:sp>
    <dsp:sp modelId="{A885F962-816D-4146-BCE7-6A7828AB4E01}">
      <dsp:nvSpPr>
        <dsp:cNvPr id="0" name=""/>
        <dsp:cNvSpPr/>
      </dsp:nvSpPr>
      <dsp:spPr>
        <a:xfrm>
          <a:off x="2712176" y="267674"/>
          <a:ext cx="1101321" cy="66079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latinLnBrk="1">
            <a:lnSpc>
              <a:spcPct val="90000"/>
            </a:lnSpc>
            <a:spcBef>
              <a:spcPct val="0"/>
            </a:spcBef>
            <a:spcAft>
              <a:spcPct val="35000"/>
            </a:spcAft>
            <a:buNone/>
          </a:pPr>
          <a:r>
            <a:rPr lang="en-US" sz="1000" kern="1200" dirty="0">
              <a:effectLst/>
            </a:rPr>
            <a:t>Gate insulator </a:t>
          </a:r>
        </a:p>
        <a:p>
          <a:pPr marL="0" lvl="0" indent="0" algn="ctr" defTabSz="444500" latinLnBrk="1">
            <a:lnSpc>
              <a:spcPct val="90000"/>
            </a:lnSpc>
            <a:spcBef>
              <a:spcPct val="0"/>
            </a:spcBef>
            <a:spcAft>
              <a:spcPct val="35000"/>
            </a:spcAft>
            <a:buNone/>
          </a:pPr>
          <a:r>
            <a:rPr lang="en-US" sz="1000" kern="1200" dirty="0">
              <a:effectLst/>
            </a:rPr>
            <a:t>Coating </a:t>
          </a:r>
          <a:r>
            <a:rPr lang="en-US" sz="1000" b="1" kern="1200" dirty="0">
              <a:effectLst/>
            </a:rPr>
            <a:t>(SOG)</a:t>
          </a:r>
          <a:endParaRPr lang="ko-KR" altLang="en-US" sz="1000" b="1" kern="1200" dirty="0"/>
        </a:p>
      </dsp:txBody>
      <dsp:txXfrm>
        <a:off x="2712176" y="267674"/>
        <a:ext cx="1101321" cy="660792"/>
      </dsp:txXfrm>
    </dsp:sp>
    <dsp:sp modelId="{A4991000-5698-4B07-AB68-0783C1F1902E}">
      <dsp:nvSpPr>
        <dsp:cNvPr id="0" name=""/>
        <dsp:cNvSpPr/>
      </dsp:nvSpPr>
      <dsp:spPr>
        <a:xfrm>
          <a:off x="1102447" y="1466447"/>
          <a:ext cx="222703" cy="91440"/>
        </a:xfrm>
        <a:custGeom>
          <a:avLst/>
          <a:gdLst/>
          <a:ahLst/>
          <a:cxnLst/>
          <a:rect l="0" t="0" r="0" b="0"/>
          <a:pathLst>
            <a:path>
              <a:moveTo>
                <a:pt x="0" y="45720"/>
              </a:moveTo>
              <a:lnTo>
                <a:pt x="222703" y="45720"/>
              </a:lnTo>
            </a:path>
          </a:pathLst>
        </a:custGeom>
        <a:noFill/>
        <a:ln w="28575" cap="flat" cmpd="sng" algn="ctr">
          <a:solidFill>
            <a:scrgbClr r="0" g="0" b="0">
              <a:shade val="95000"/>
              <a:satMod val="105000"/>
            </a:scrgb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latinLnBrk="1">
            <a:lnSpc>
              <a:spcPct val="90000"/>
            </a:lnSpc>
            <a:spcBef>
              <a:spcPct val="0"/>
            </a:spcBef>
            <a:spcAft>
              <a:spcPct val="35000"/>
            </a:spcAft>
            <a:buNone/>
          </a:pPr>
          <a:endParaRPr lang="ko-KR" altLang="en-US" sz="500" kern="1200"/>
        </a:p>
      </dsp:txBody>
      <dsp:txXfrm>
        <a:off x="1207466" y="1510901"/>
        <a:ext cx="12665" cy="2533"/>
      </dsp:txXfrm>
    </dsp:sp>
    <dsp:sp modelId="{7553F322-0F89-4649-865A-7D0EBBC3A0D5}">
      <dsp:nvSpPr>
        <dsp:cNvPr id="0" name=""/>
        <dsp:cNvSpPr/>
      </dsp:nvSpPr>
      <dsp:spPr>
        <a:xfrm>
          <a:off x="2925" y="1181771"/>
          <a:ext cx="1101321" cy="66079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latinLnBrk="1">
            <a:lnSpc>
              <a:spcPct val="90000"/>
            </a:lnSpc>
            <a:spcBef>
              <a:spcPct val="0"/>
            </a:spcBef>
            <a:spcAft>
              <a:spcPct val="35000"/>
            </a:spcAft>
            <a:buNone/>
          </a:pPr>
          <a:r>
            <a:rPr lang="en-US" sz="1000" kern="1200" dirty="0">
              <a:effectLst/>
            </a:rPr>
            <a:t>Gate (Cr) </a:t>
          </a:r>
        </a:p>
        <a:p>
          <a:pPr marL="0" lvl="0" indent="0" algn="ctr" defTabSz="444500" latinLnBrk="1">
            <a:lnSpc>
              <a:spcPct val="90000"/>
            </a:lnSpc>
            <a:spcBef>
              <a:spcPct val="0"/>
            </a:spcBef>
            <a:spcAft>
              <a:spcPct val="35000"/>
            </a:spcAft>
            <a:buNone/>
          </a:pPr>
          <a:r>
            <a:rPr lang="en-US" sz="1000" kern="1200" dirty="0">
              <a:effectLst/>
            </a:rPr>
            <a:t>Deposition</a:t>
          </a:r>
          <a:endParaRPr lang="ko-KR" altLang="en-US" sz="1000" kern="1200" dirty="0"/>
        </a:p>
      </dsp:txBody>
      <dsp:txXfrm>
        <a:off x="2925" y="1181771"/>
        <a:ext cx="1101321" cy="660792"/>
      </dsp:txXfrm>
    </dsp:sp>
    <dsp:sp modelId="{3A360F7C-D09A-40C2-B7F7-191774B56FE6}">
      <dsp:nvSpPr>
        <dsp:cNvPr id="0" name=""/>
        <dsp:cNvSpPr/>
      </dsp:nvSpPr>
      <dsp:spPr>
        <a:xfrm>
          <a:off x="2457072" y="1466447"/>
          <a:ext cx="222703" cy="91440"/>
        </a:xfrm>
        <a:custGeom>
          <a:avLst/>
          <a:gdLst/>
          <a:ahLst/>
          <a:cxnLst/>
          <a:rect l="0" t="0" r="0" b="0"/>
          <a:pathLst>
            <a:path>
              <a:moveTo>
                <a:pt x="0" y="45720"/>
              </a:moveTo>
              <a:lnTo>
                <a:pt x="222703" y="45720"/>
              </a:lnTo>
            </a:path>
          </a:pathLst>
        </a:custGeom>
        <a:noFill/>
        <a:ln w="28575" cap="flat" cmpd="sng" algn="ctr">
          <a:solidFill>
            <a:scrgbClr r="0" g="0" b="0">
              <a:shade val="95000"/>
              <a:satMod val="105000"/>
            </a:scrgb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latinLnBrk="1">
            <a:lnSpc>
              <a:spcPct val="90000"/>
            </a:lnSpc>
            <a:spcBef>
              <a:spcPct val="0"/>
            </a:spcBef>
            <a:spcAft>
              <a:spcPct val="35000"/>
            </a:spcAft>
            <a:buNone/>
          </a:pPr>
          <a:endParaRPr lang="ko-KR" altLang="en-US" sz="500" kern="1200"/>
        </a:p>
      </dsp:txBody>
      <dsp:txXfrm>
        <a:off x="2562092" y="1510901"/>
        <a:ext cx="12665" cy="2533"/>
      </dsp:txXfrm>
    </dsp:sp>
    <dsp:sp modelId="{020336DA-7A95-4709-BC85-3CAA167A824D}">
      <dsp:nvSpPr>
        <dsp:cNvPr id="0" name=""/>
        <dsp:cNvSpPr/>
      </dsp:nvSpPr>
      <dsp:spPr>
        <a:xfrm>
          <a:off x="1357551" y="1181771"/>
          <a:ext cx="1101321" cy="66079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latinLnBrk="1">
            <a:lnSpc>
              <a:spcPct val="90000"/>
            </a:lnSpc>
            <a:spcBef>
              <a:spcPct val="0"/>
            </a:spcBef>
            <a:spcAft>
              <a:spcPct val="35000"/>
            </a:spcAft>
            <a:buNone/>
          </a:pPr>
          <a:r>
            <a:rPr lang="en-US" sz="1000" kern="1200" dirty="0">
              <a:effectLst/>
            </a:rPr>
            <a:t>Passivation</a:t>
          </a:r>
        </a:p>
        <a:p>
          <a:pPr marL="0" lvl="0" indent="0" algn="ctr" defTabSz="444500" latinLnBrk="1">
            <a:lnSpc>
              <a:spcPct val="90000"/>
            </a:lnSpc>
            <a:spcBef>
              <a:spcPct val="0"/>
            </a:spcBef>
            <a:spcAft>
              <a:spcPct val="35000"/>
            </a:spcAft>
            <a:buNone/>
          </a:pPr>
          <a:r>
            <a:rPr lang="en-US" sz="1000" b="1" kern="1200" dirty="0">
              <a:effectLst/>
            </a:rPr>
            <a:t>(SOG)</a:t>
          </a:r>
          <a:endParaRPr lang="ko-KR" altLang="en-US" sz="1000" b="1" kern="1200" dirty="0"/>
        </a:p>
      </dsp:txBody>
      <dsp:txXfrm>
        <a:off x="1357551" y="1181771"/>
        <a:ext cx="1101321" cy="660792"/>
      </dsp:txXfrm>
    </dsp:sp>
    <dsp:sp modelId="{A8BAE2DA-0512-4D82-B78E-46F5B97DAD55}">
      <dsp:nvSpPr>
        <dsp:cNvPr id="0" name=""/>
        <dsp:cNvSpPr/>
      </dsp:nvSpPr>
      <dsp:spPr>
        <a:xfrm>
          <a:off x="553586" y="1840764"/>
          <a:ext cx="2709251" cy="418371"/>
        </a:xfrm>
        <a:custGeom>
          <a:avLst/>
          <a:gdLst/>
          <a:ahLst/>
          <a:cxnLst/>
          <a:rect l="0" t="0" r="0" b="0"/>
          <a:pathLst>
            <a:path>
              <a:moveTo>
                <a:pt x="2709251" y="0"/>
              </a:moveTo>
              <a:lnTo>
                <a:pt x="2709251" y="226285"/>
              </a:lnTo>
              <a:lnTo>
                <a:pt x="0" y="226285"/>
              </a:lnTo>
              <a:lnTo>
                <a:pt x="0" y="418371"/>
              </a:lnTo>
            </a:path>
          </a:pathLst>
        </a:custGeom>
        <a:noFill/>
        <a:ln w="28575" cap="flat" cmpd="sng" algn="ctr">
          <a:solidFill>
            <a:scrgbClr r="0" g="0" b="0">
              <a:shade val="95000"/>
              <a:satMod val="105000"/>
            </a:scrgb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latinLnBrk="1">
            <a:lnSpc>
              <a:spcPct val="90000"/>
            </a:lnSpc>
            <a:spcBef>
              <a:spcPct val="0"/>
            </a:spcBef>
            <a:spcAft>
              <a:spcPct val="35000"/>
            </a:spcAft>
            <a:buNone/>
          </a:pPr>
          <a:endParaRPr lang="ko-KR" altLang="en-US" sz="500" kern="1200"/>
        </a:p>
      </dsp:txBody>
      <dsp:txXfrm>
        <a:off x="1839556" y="2048683"/>
        <a:ext cx="137310" cy="2533"/>
      </dsp:txXfrm>
    </dsp:sp>
    <dsp:sp modelId="{25BD04E2-78F7-4BA8-AD2B-497C4A9869EC}">
      <dsp:nvSpPr>
        <dsp:cNvPr id="0" name=""/>
        <dsp:cNvSpPr/>
      </dsp:nvSpPr>
      <dsp:spPr>
        <a:xfrm>
          <a:off x="2712176" y="1181771"/>
          <a:ext cx="1101321" cy="66079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latinLnBrk="1">
            <a:lnSpc>
              <a:spcPct val="90000"/>
            </a:lnSpc>
            <a:spcBef>
              <a:spcPct val="0"/>
            </a:spcBef>
            <a:spcAft>
              <a:spcPct val="35000"/>
            </a:spcAft>
            <a:buNone/>
          </a:pPr>
          <a:r>
            <a:rPr lang="en-US" sz="1000" kern="1200" dirty="0">
              <a:effectLst/>
            </a:rPr>
            <a:t>Contact Hole</a:t>
          </a:r>
          <a:endParaRPr lang="ko-KR" altLang="en-US" sz="1000" kern="1200" dirty="0"/>
        </a:p>
      </dsp:txBody>
      <dsp:txXfrm>
        <a:off x="2712176" y="1181771"/>
        <a:ext cx="1101321" cy="660792"/>
      </dsp:txXfrm>
    </dsp:sp>
    <dsp:sp modelId="{57D07DB3-BF4C-45B5-9356-3CBD8BE5A5A0}">
      <dsp:nvSpPr>
        <dsp:cNvPr id="0" name=""/>
        <dsp:cNvSpPr/>
      </dsp:nvSpPr>
      <dsp:spPr>
        <a:xfrm>
          <a:off x="2925" y="2291535"/>
          <a:ext cx="1101321" cy="660792"/>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444500" latinLnBrk="1">
            <a:lnSpc>
              <a:spcPct val="90000"/>
            </a:lnSpc>
            <a:spcBef>
              <a:spcPct val="0"/>
            </a:spcBef>
            <a:spcAft>
              <a:spcPct val="35000"/>
            </a:spcAft>
            <a:buNone/>
          </a:pPr>
          <a:r>
            <a:rPr lang="en-US" sz="1000" kern="1200" dirty="0">
              <a:effectLst/>
            </a:rPr>
            <a:t>Source / Drain </a:t>
          </a:r>
        </a:p>
        <a:p>
          <a:pPr marL="0" lvl="0" indent="0" algn="ctr" defTabSz="444500" latinLnBrk="1">
            <a:lnSpc>
              <a:spcPct val="90000"/>
            </a:lnSpc>
            <a:spcBef>
              <a:spcPct val="0"/>
            </a:spcBef>
            <a:spcAft>
              <a:spcPct val="35000"/>
            </a:spcAft>
            <a:buNone/>
          </a:pPr>
          <a:r>
            <a:rPr lang="en-US" sz="1000" kern="1200" dirty="0">
              <a:effectLst/>
            </a:rPr>
            <a:t>(Al)  Deposition</a:t>
          </a:r>
          <a:endParaRPr lang="ko-KR" altLang="en-US" sz="1000" kern="1200" dirty="0"/>
        </a:p>
      </dsp:txBody>
      <dsp:txXfrm>
        <a:off x="2925" y="2291535"/>
        <a:ext cx="1101321" cy="660792"/>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D495DA-8868-4A0B-8195-500CC8EA95E7}" type="datetimeFigureOut">
              <a:rPr lang="ko-KR" altLang="en-US" smtClean="0"/>
              <a:t>2017-01-11</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06F75A-D576-4F8D-8C56-DD8FD783E860}" type="slidenum">
              <a:rPr lang="ko-KR" altLang="en-US" smtClean="0"/>
              <a:t>‹#›</a:t>
            </a:fld>
            <a:endParaRPr lang="ko-KR" altLang="en-US"/>
          </a:p>
        </p:txBody>
      </p:sp>
    </p:spTree>
    <p:extLst>
      <p:ext uri="{BB962C8B-B14F-4D97-AF65-F5344CB8AC3E}">
        <p14:creationId xmlns:p14="http://schemas.microsoft.com/office/powerpoint/2010/main" val="1635503780"/>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baseline="0" dirty="0"/>
              <a:t>Good </a:t>
            </a:r>
            <a:r>
              <a:rPr lang="en-US" altLang="ko-KR" baseline="0" dirty="0" err="1"/>
              <a:t>afernoon</a:t>
            </a:r>
            <a:r>
              <a:rPr lang="en-US" altLang="ko-KR" baseline="0" dirty="0"/>
              <a:t> everyone~~!</a:t>
            </a:r>
          </a:p>
          <a:p>
            <a:endParaRPr lang="en-US" altLang="ko-KR" baseline="0" dirty="0"/>
          </a:p>
          <a:p>
            <a:r>
              <a:rPr lang="en-US" altLang="ko-KR" baseline="0" dirty="0"/>
              <a:t>Nice to meet you again.</a:t>
            </a:r>
            <a:br>
              <a:rPr lang="en-US" altLang="ko-KR" baseline="0" dirty="0"/>
            </a:br>
            <a:endParaRPr lang="en-US" altLang="ko-KR" baseline="0" dirty="0"/>
          </a:p>
          <a:p>
            <a:r>
              <a:rPr lang="en-US" altLang="ko-KR" dirty="0"/>
              <a:t>My</a:t>
            </a:r>
            <a:r>
              <a:rPr lang="en-US" altLang="ko-KR" baseline="0" dirty="0"/>
              <a:t> name is Sang Ho Hwang and l study in </a:t>
            </a:r>
            <a:r>
              <a:rPr lang="en-US" altLang="ko-KR" b="0" dirty="0" err="1"/>
              <a:t>Hoseo</a:t>
            </a:r>
            <a:r>
              <a:rPr lang="en-US" altLang="ko-KR" b="0" dirty="0"/>
              <a:t> University .</a:t>
            </a:r>
          </a:p>
          <a:p>
            <a:endParaRPr lang="en-US" altLang="ko-KR" b="0" baseline="0" dirty="0"/>
          </a:p>
          <a:p>
            <a:r>
              <a:rPr lang="en-US" altLang="ko-KR" b="0" baseline="0" dirty="0"/>
              <a:t>My</a:t>
            </a:r>
            <a:r>
              <a:rPr lang="en-US" altLang="ko-KR" b="0" dirty="0"/>
              <a:t> presentation subject is </a:t>
            </a:r>
            <a:r>
              <a:rPr lang="en-US" altLang="ko-KR" b="0" baseline="0" dirty="0"/>
              <a:t>oxide TFT with SOG gate insulator. </a:t>
            </a:r>
            <a:endParaRPr lang="en-US" altLang="ko-KR" b="0" dirty="0"/>
          </a:p>
          <a:p>
            <a:endParaRPr lang="ko-KR" altLang="en-US" dirty="0"/>
          </a:p>
        </p:txBody>
      </p:sp>
      <p:sp>
        <p:nvSpPr>
          <p:cNvPr id="4" name="슬라이드 번호 개체 틀 3"/>
          <p:cNvSpPr>
            <a:spLocks noGrp="1"/>
          </p:cNvSpPr>
          <p:nvPr>
            <p:ph type="sldNum" sz="quarter" idx="10"/>
          </p:nvPr>
        </p:nvSpPr>
        <p:spPr/>
        <p:txBody>
          <a:bodyPr/>
          <a:lstStyle/>
          <a:p>
            <a:fld id="{1A06F75A-D576-4F8D-8C56-DD8FD783E860}" type="slidenum">
              <a:rPr lang="ko-KR" altLang="en-US" smtClean="0"/>
              <a:t>1</a:t>
            </a:fld>
            <a:endParaRPr lang="ko-KR" altLang="en-US"/>
          </a:p>
        </p:txBody>
      </p:sp>
    </p:spTree>
    <p:extLst>
      <p:ext uri="{BB962C8B-B14F-4D97-AF65-F5344CB8AC3E}">
        <p14:creationId xmlns:p14="http://schemas.microsoft.com/office/powerpoint/2010/main" val="742547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a:t>Contents</a:t>
            </a:r>
            <a:r>
              <a:rPr lang="en-US" altLang="ko-KR" baseline="0" dirty="0"/>
              <a:t> include introduction, experimental, results and discussion, conclusion.</a:t>
            </a:r>
            <a:endParaRPr lang="ko-KR" altLang="en-US" dirty="0"/>
          </a:p>
          <a:p>
            <a:endParaRPr lang="ko-KR" altLang="en-US" dirty="0"/>
          </a:p>
        </p:txBody>
      </p:sp>
      <p:sp>
        <p:nvSpPr>
          <p:cNvPr id="4" name="슬라이드 번호 개체 틀 3"/>
          <p:cNvSpPr>
            <a:spLocks noGrp="1"/>
          </p:cNvSpPr>
          <p:nvPr>
            <p:ph type="sldNum" sz="quarter" idx="10"/>
          </p:nvPr>
        </p:nvSpPr>
        <p:spPr/>
        <p:txBody>
          <a:bodyPr/>
          <a:lstStyle/>
          <a:p>
            <a:fld id="{1A06F75A-D576-4F8D-8C56-DD8FD783E860}" type="slidenum">
              <a:rPr lang="ko-KR" altLang="en-US" smtClean="0"/>
              <a:t>2</a:t>
            </a:fld>
            <a:endParaRPr lang="ko-KR" altLang="en-US"/>
          </a:p>
        </p:txBody>
      </p:sp>
    </p:spTree>
    <p:extLst>
      <p:ext uri="{BB962C8B-B14F-4D97-AF65-F5344CB8AC3E}">
        <p14:creationId xmlns:p14="http://schemas.microsoft.com/office/powerpoint/2010/main" val="3952288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indent="0">
              <a:buFont typeface="Wingdings" panose="05000000000000000000" pitchFamily="2" charset="2"/>
              <a:buNone/>
            </a:pPr>
            <a:r>
              <a:rPr lang="en-US" altLang="ko-KR" dirty="0">
                <a:sym typeface="Wingdings" panose="05000000000000000000" pitchFamily="2" charset="2"/>
              </a:rPr>
              <a:t>There are two types of TFT structures, one is bottom gate and the other is top gate.</a:t>
            </a:r>
          </a:p>
          <a:p>
            <a:pPr marL="171450" indent="-171450">
              <a:buFont typeface="Wingdings" panose="05000000000000000000" pitchFamily="2" charset="2"/>
              <a:buChar char="à"/>
            </a:pPr>
            <a:endParaRPr lang="en-US" altLang="ko-KR" dirty="0">
              <a:effectLst/>
            </a:endParaRPr>
          </a:p>
          <a:p>
            <a:r>
              <a:rPr lang="en-US" altLang="ko-KR" dirty="0">
                <a:sym typeface="Wingdings" panose="05000000000000000000" pitchFamily="2" charset="2"/>
              </a:rPr>
              <a:t>For the bottom gate TFT, SiO2 was used as an insulator and passivation layer  and we used six masks for bottom gate TFT.</a:t>
            </a:r>
          </a:p>
          <a:p>
            <a:endParaRPr lang="en-US" altLang="ko-KR" baseline="0" dirty="0">
              <a:effectLst/>
            </a:endParaRPr>
          </a:p>
          <a:p>
            <a:pPr marL="0" indent="0">
              <a:buFont typeface="Wingdings" panose="05000000000000000000" pitchFamily="2" charset="2"/>
              <a:buNone/>
            </a:pPr>
            <a:r>
              <a:rPr lang="en-US" altLang="ko-KR" dirty="0">
                <a:sym typeface="Wingdings" panose="05000000000000000000" pitchFamily="2" charset="2"/>
              </a:rPr>
              <a:t>However, for top gate TFT, we used SOG as an insulator and passivation  layer and used 4 masks.</a:t>
            </a:r>
          </a:p>
          <a:p>
            <a:pPr marL="171450" indent="-171450">
              <a:buFont typeface="Wingdings" panose="05000000000000000000" pitchFamily="2" charset="2"/>
              <a:buChar char="à"/>
            </a:pPr>
            <a:endParaRPr lang="en-US" altLang="ko-KR" baseline="0" dirty="0">
              <a:effectLst/>
            </a:endParaRPr>
          </a:p>
          <a:p>
            <a:r>
              <a:rPr lang="en-US" altLang="ko-KR" dirty="0">
                <a:sym typeface="Wingdings" panose="05000000000000000000" pitchFamily="2" charset="2"/>
              </a:rPr>
              <a:t>Top gate takes less process time because we used solution process, while we used vacuum process for a bottom gate TFT, which takes a long process time.</a:t>
            </a:r>
            <a:endParaRPr lang="ko-KR" altLang="en-US" dirty="0"/>
          </a:p>
          <a:p>
            <a:endParaRPr lang="ko-KR" altLang="en-US" dirty="0"/>
          </a:p>
        </p:txBody>
      </p:sp>
      <p:sp>
        <p:nvSpPr>
          <p:cNvPr id="4" name="슬라이드 번호 개체 틀 3"/>
          <p:cNvSpPr>
            <a:spLocks noGrp="1"/>
          </p:cNvSpPr>
          <p:nvPr>
            <p:ph type="sldNum" sz="quarter" idx="10"/>
          </p:nvPr>
        </p:nvSpPr>
        <p:spPr/>
        <p:txBody>
          <a:bodyPr/>
          <a:lstStyle/>
          <a:p>
            <a:fld id="{1A06F75A-D576-4F8D-8C56-DD8FD783E860}" type="slidenum">
              <a:rPr lang="ko-KR" altLang="en-US" smtClean="0"/>
              <a:t>3</a:t>
            </a:fld>
            <a:endParaRPr lang="ko-KR" altLang="en-US"/>
          </a:p>
        </p:txBody>
      </p:sp>
    </p:spTree>
    <p:extLst>
      <p:ext uri="{BB962C8B-B14F-4D97-AF65-F5344CB8AC3E}">
        <p14:creationId xmlns:p14="http://schemas.microsoft.com/office/powerpoint/2010/main" val="2417518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Less defects and trap centers are required for the gate insulator and the conventional material is SiO</a:t>
            </a:r>
            <a:r>
              <a:rPr lang="en-US" altLang="ko-KR" sz="1200" kern="1200" baseline="-25000" dirty="0">
                <a:solidFill>
                  <a:schemeClr val="tx1"/>
                </a:solidFill>
                <a:effectLst/>
                <a:latin typeface="+mn-lt"/>
                <a:ea typeface="+mn-ea"/>
                <a:cs typeface="+mn-cs"/>
              </a:rPr>
              <a:t>2</a:t>
            </a:r>
            <a:r>
              <a:rPr lang="en-US" altLang="ko-KR" sz="1200" kern="1200" dirty="0">
                <a:solidFill>
                  <a:schemeClr val="tx1"/>
                </a:solidFill>
                <a:effectLst/>
                <a:latin typeface="+mn-lt"/>
                <a:ea typeface="+mn-ea"/>
                <a:cs typeface="+mn-cs"/>
              </a:rPr>
              <a:t> for which vacuum equipment are used. </a:t>
            </a:r>
          </a:p>
          <a:p>
            <a:endParaRPr lang="en-US" altLang="ko-KR" dirty="0"/>
          </a:p>
          <a:p>
            <a:r>
              <a:rPr lang="en-US" altLang="ko-KR" sz="1200" kern="1200" dirty="0">
                <a:solidFill>
                  <a:schemeClr val="tx1"/>
                </a:solidFill>
                <a:effectLst/>
                <a:latin typeface="+mn-lt"/>
                <a:ea typeface="+mn-ea"/>
                <a:cs typeface="+mn-cs"/>
              </a:rPr>
              <a:t>However, for the printing process and low cost process, solution based process is beneficial.</a:t>
            </a:r>
          </a:p>
          <a:p>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The material of the spin-on method can produce a thin film easily and quickly  on a large area and gives the advantage of the planarization. </a:t>
            </a: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Therefore, the series of methyl </a:t>
            </a:r>
            <a:r>
              <a:rPr lang="en-US" altLang="ko-KR" sz="1200" kern="1200" dirty="0" err="1">
                <a:solidFill>
                  <a:schemeClr val="tx1"/>
                </a:solidFill>
                <a:effectLst/>
                <a:latin typeface="+mn-lt"/>
                <a:ea typeface="+mn-ea"/>
                <a:cs typeface="+mn-cs"/>
              </a:rPr>
              <a:t>siloxane</a:t>
            </a:r>
            <a:r>
              <a:rPr lang="en-US" altLang="ko-KR" sz="1200" kern="1200" dirty="0">
                <a:solidFill>
                  <a:schemeClr val="tx1"/>
                </a:solidFill>
                <a:effectLst/>
                <a:latin typeface="+mn-lt"/>
                <a:ea typeface="+mn-ea"/>
                <a:cs typeface="+mn-cs"/>
              </a:rPr>
              <a:t> SOG has been used widely as an inter-metal insulating material in semiconductor devices and also used for the TFT . </a:t>
            </a: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The application of the SOG to the oxide TFT for passivation have been conducted to improve the reliability for the bias stress and light, also.</a:t>
            </a:r>
            <a:endParaRPr lang="ko-KR"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In this experiment, we used spin on glass (SOG) as an insulator instead of vacuum deposited SiO</a:t>
            </a:r>
            <a:r>
              <a:rPr lang="en-US" altLang="ko-KR" sz="1200" kern="1200" baseline="-25000" dirty="0">
                <a:solidFill>
                  <a:schemeClr val="tx1"/>
                </a:solidFill>
                <a:effectLst/>
                <a:latin typeface="+mn-lt"/>
                <a:ea typeface="+mn-ea"/>
                <a:cs typeface="+mn-cs"/>
              </a:rPr>
              <a:t>2</a:t>
            </a:r>
            <a:r>
              <a:rPr lang="en-US" altLang="ko-KR" sz="1200" kern="1200" dirty="0">
                <a:solidFill>
                  <a:schemeClr val="tx1"/>
                </a:solidFill>
                <a:effectLst/>
                <a:latin typeface="+mn-lt"/>
                <a:ea typeface="+mn-ea"/>
                <a:cs typeface="+mn-cs"/>
              </a:rPr>
              <a:t>.  </a:t>
            </a: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The solution processed gate insulator was investigated for the oxide TFT with top gate structure. </a:t>
            </a: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Since the gate insulator is deposited on the active layer for the top gate structure, active layer can be deteriorated by plasma ion bombardment during deposition of the gate insulator in the case of PECVD or sputtering.</a:t>
            </a:r>
            <a:endParaRPr lang="ko-KR"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Plasma damage exerted on the active layer during the deposition of the gate insulator has an adverse effect on the TFT characteristics. On the other hand, solution process does not use plasma; therefore, it can avoid plasma damage on the active layer. </a:t>
            </a:r>
            <a:endParaRPr lang="ko-KR"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endParaRPr lang="en-US" altLang="ko-KR" dirty="0"/>
          </a:p>
          <a:p>
            <a:endParaRPr lang="ko-KR" altLang="en-US" dirty="0"/>
          </a:p>
        </p:txBody>
      </p:sp>
      <p:sp>
        <p:nvSpPr>
          <p:cNvPr id="4" name="슬라이드 번호 개체 틀 3"/>
          <p:cNvSpPr>
            <a:spLocks noGrp="1"/>
          </p:cNvSpPr>
          <p:nvPr>
            <p:ph type="sldNum" sz="quarter" idx="10"/>
          </p:nvPr>
        </p:nvSpPr>
        <p:spPr/>
        <p:txBody>
          <a:bodyPr/>
          <a:lstStyle/>
          <a:p>
            <a:fld id="{1A06F75A-D576-4F8D-8C56-DD8FD783E860}" type="slidenum">
              <a:rPr lang="ko-KR" altLang="en-US" smtClean="0"/>
              <a:t>4</a:t>
            </a:fld>
            <a:endParaRPr lang="ko-KR" altLang="en-US"/>
          </a:p>
        </p:txBody>
      </p:sp>
    </p:spTree>
    <p:extLst>
      <p:ext uri="{BB962C8B-B14F-4D97-AF65-F5344CB8AC3E}">
        <p14:creationId xmlns:p14="http://schemas.microsoft.com/office/powerpoint/2010/main" val="2601671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In this experiment, methyl </a:t>
            </a:r>
            <a:r>
              <a:rPr lang="en-US" altLang="ko-KR" sz="1200" kern="1200" dirty="0" err="1">
                <a:solidFill>
                  <a:schemeClr val="tx1"/>
                </a:solidFill>
                <a:effectLst/>
                <a:latin typeface="+mn-lt"/>
                <a:ea typeface="+mn-ea"/>
                <a:cs typeface="+mn-cs"/>
              </a:rPr>
              <a:t>siloxane</a:t>
            </a:r>
            <a:r>
              <a:rPr lang="en-US" altLang="ko-KR" sz="1200" kern="1200" dirty="0">
                <a:solidFill>
                  <a:schemeClr val="tx1"/>
                </a:solidFill>
                <a:effectLst/>
                <a:latin typeface="+mn-lt"/>
                <a:ea typeface="+mn-ea"/>
                <a:cs typeface="+mn-cs"/>
              </a:rPr>
              <a:t> based spin on glass was used for the gate insulator, buffer, and passivation. </a:t>
            </a:r>
          </a:p>
          <a:p>
            <a:endParaRPr lang="en-US" altLang="ko-KR" dirty="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Basic processing steps for both materials consist of spin coating, soft-bake, and cure. </a:t>
            </a:r>
          </a:p>
          <a:p>
            <a:endParaRPr lang="en-US" altLang="ko-KR" dirty="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Spin coating of both materials is carried out via standard spin coater. </a:t>
            </a:r>
          </a:p>
          <a:p>
            <a:endParaRPr lang="en-US" altLang="ko-KR" dirty="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The bake processes carried out to remove carrier solvents. General bake temperatures are in the range of 150°C. </a:t>
            </a:r>
          </a:p>
          <a:p>
            <a:endParaRPr lang="en-US" altLang="ko-KR" dirty="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The curing process for the materials is carried out in a quartz-tube furnace generally under inert atmosphere such as nitrogen ambient. </a:t>
            </a:r>
          </a:p>
          <a:p>
            <a:endParaRPr lang="en-US" altLang="ko-KR" dirty="0"/>
          </a:p>
          <a:p>
            <a:r>
              <a:rPr lang="en-US" altLang="ko-KR" dirty="0"/>
              <a:t>Processing times vary from 30 to 60 minutes in a temperature range of 350 to 425°C. </a:t>
            </a:r>
          </a:p>
          <a:p>
            <a:endParaRPr lang="en-US" altLang="ko-KR" dirty="0"/>
          </a:p>
          <a:p>
            <a:r>
              <a:rPr lang="en-US" altLang="ko-KR" dirty="0"/>
              <a:t>The curing process provides polymer cross linking to provide mechanical integrity and film stability during subsequent processes.</a:t>
            </a:r>
          </a:p>
          <a:p>
            <a:endParaRPr lang="en-US" altLang="ko-KR" dirty="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On a glass the buffer SOG was processed and IGZO active layer was deposited and patterned. </a:t>
            </a:r>
          </a:p>
          <a:p>
            <a:endParaRPr lang="en-US" altLang="ko-KR" dirty="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Gate insulator was SOG and gate metal was chrome. After patterning of the gate, passivation was formed by SOG. </a:t>
            </a: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After contact hole, source/drain electrodes were formed with Al metal.</a:t>
            </a:r>
            <a:endParaRPr lang="ko-KR" altLang="ko-KR" sz="1200" kern="1200" dirty="0">
              <a:solidFill>
                <a:schemeClr val="tx1"/>
              </a:solidFill>
              <a:effectLst/>
              <a:latin typeface="+mn-lt"/>
              <a:ea typeface="+mn-ea"/>
              <a:cs typeface="+mn-cs"/>
            </a:endParaRPr>
          </a:p>
          <a:p>
            <a:endParaRPr lang="en-US" altLang="ko-KR" dirty="0"/>
          </a:p>
        </p:txBody>
      </p:sp>
      <p:sp>
        <p:nvSpPr>
          <p:cNvPr id="4" name="슬라이드 번호 개체 틀 3"/>
          <p:cNvSpPr>
            <a:spLocks noGrp="1"/>
          </p:cNvSpPr>
          <p:nvPr>
            <p:ph type="sldNum" sz="quarter" idx="10"/>
          </p:nvPr>
        </p:nvSpPr>
        <p:spPr/>
        <p:txBody>
          <a:bodyPr/>
          <a:lstStyle/>
          <a:p>
            <a:fld id="{1A06F75A-D576-4F8D-8C56-DD8FD783E860}" type="slidenum">
              <a:rPr lang="ko-KR" altLang="en-US" smtClean="0"/>
              <a:t>5</a:t>
            </a:fld>
            <a:endParaRPr lang="ko-KR" altLang="en-US"/>
          </a:p>
        </p:txBody>
      </p:sp>
    </p:spTree>
    <p:extLst>
      <p:ext uri="{BB962C8B-B14F-4D97-AF65-F5344CB8AC3E}">
        <p14:creationId xmlns:p14="http://schemas.microsoft.com/office/powerpoint/2010/main" val="4401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Figure 4 shows the current densities of the SOG insulators for the various dilutions with IPA. </a:t>
            </a: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The leakage currents were reduced for the diluted solution.  With dilution of SOG with IPA, dielectric properties were improved. </a:t>
            </a: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Figure</a:t>
            </a:r>
            <a:r>
              <a:rPr lang="en-US" altLang="ko-KR" sz="1200" kern="1200" baseline="0" dirty="0">
                <a:solidFill>
                  <a:schemeClr val="tx1"/>
                </a:solidFill>
                <a:effectLst/>
                <a:latin typeface="+mn-lt"/>
                <a:ea typeface="+mn-ea"/>
                <a:cs typeface="+mn-cs"/>
              </a:rPr>
              <a:t> 5 </a:t>
            </a:r>
            <a:r>
              <a:rPr lang="en-US" altLang="ko-KR" sz="1200" kern="1200" dirty="0">
                <a:solidFill>
                  <a:schemeClr val="tx1"/>
                </a:solidFill>
                <a:effectLst/>
                <a:latin typeface="+mn-lt"/>
                <a:ea typeface="+mn-ea"/>
                <a:cs typeface="+mn-cs"/>
              </a:rPr>
              <a:t>shows the transfer curve of top gate</a:t>
            </a:r>
            <a:r>
              <a:rPr lang="en-US" altLang="ko-KR" sz="1200" kern="1200" baseline="0" dirty="0">
                <a:solidFill>
                  <a:schemeClr val="tx1"/>
                </a:solidFill>
                <a:effectLst/>
                <a:latin typeface="+mn-lt"/>
                <a:ea typeface="+mn-ea"/>
                <a:cs typeface="+mn-cs"/>
              </a:rPr>
              <a:t> o</a:t>
            </a:r>
            <a:r>
              <a:rPr lang="en-US" altLang="ko-KR" sz="1200" kern="1200" dirty="0">
                <a:solidFill>
                  <a:schemeClr val="tx1"/>
                </a:solidFill>
                <a:effectLst/>
                <a:latin typeface="+mn-lt"/>
                <a:ea typeface="+mn-ea"/>
                <a:cs typeface="+mn-cs"/>
              </a:rPr>
              <a:t>xide TFT.</a:t>
            </a: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The channel length and width are 20 um and 40 um, respectively. </a:t>
            </a:r>
          </a:p>
          <a:p>
            <a:pPr marL="0" marR="0" indent="0" algn="l" defTabSz="9144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L/C means leakage current through the gate insulator.</a:t>
            </a:r>
          </a:p>
          <a:p>
            <a:pPr marL="0" marR="0" indent="0" algn="l" defTabSz="9144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Left graph</a:t>
            </a:r>
            <a:r>
              <a:rPr lang="en-US" altLang="ko-KR" sz="1200" kern="1200" baseline="0" dirty="0">
                <a:solidFill>
                  <a:schemeClr val="tx1"/>
                </a:solidFill>
                <a:effectLst/>
                <a:latin typeface="+mn-lt"/>
                <a:ea typeface="+mn-ea"/>
                <a:cs typeface="+mn-cs"/>
              </a:rPr>
              <a:t> shows device A with SOG </a:t>
            </a:r>
            <a:r>
              <a:rPr lang="en-US" altLang="ko-KR" sz="1200" kern="1200" baseline="0" dirty="0">
                <a:solidFill>
                  <a:schemeClr val="tx1"/>
                </a:solidFill>
                <a:effectLst/>
                <a:latin typeface="+mn-lt"/>
                <a:ea typeface="+mn-ea"/>
                <a:cs typeface="+mn-cs"/>
                <a:sym typeface="Wingdings" panose="05000000000000000000" pitchFamily="2" charset="2"/>
              </a:rPr>
              <a:t>undiluted</a:t>
            </a:r>
            <a:r>
              <a:rPr lang="en-US" altLang="ko-KR" sz="1200" kern="1200" baseline="0" dirty="0">
                <a:solidFill>
                  <a:schemeClr val="tx1"/>
                </a:solidFill>
                <a:effectLst/>
                <a:latin typeface="+mn-lt"/>
                <a:ea typeface="+mn-ea"/>
                <a:cs typeface="+mn-cs"/>
              </a:rPr>
              <a:t>. </a:t>
            </a:r>
          </a:p>
          <a:p>
            <a:pPr marL="0" marR="0" indent="0" algn="l" defTabSz="91440" rtl="0" eaLnBrk="1" fontAlgn="auto" latinLnBrk="1" hangingPunct="1">
              <a:lnSpc>
                <a:spcPct val="100000"/>
              </a:lnSpc>
              <a:spcBef>
                <a:spcPts val="0"/>
              </a:spcBef>
              <a:spcAft>
                <a:spcPts val="0"/>
              </a:spcAft>
              <a:buClrTx/>
              <a:buSzTx/>
              <a:buFontTx/>
              <a:buNone/>
              <a:tabLst/>
              <a:defRPr/>
            </a:pPr>
            <a:endParaRPr lang="en-US" altLang="ko-KR" sz="1200" kern="1200" baseline="0" dirty="0">
              <a:solidFill>
                <a:schemeClr val="tx1"/>
              </a:solidFill>
              <a:effectLst/>
              <a:latin typeface="+mn-lt"/>
              <a:ea typeface="+mn-ea"/>
              <a:cs typeface="+mn-cs"/>
            </a:endParaRPr>
          </a:p>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baseline="0" dirty="0">
                <a:solidFill>
                  <a:schemeClr val="tx1"/>
                </a:solidFill>
                <a:effectLst/>
                <a:latin typeface="+mn-lt"/>
                <a:ea typeface="+mn-ea"/>
                <a:cs typeface="+mn-cs"/>
              </a:rPr>
              <a:t>Table 2 shows we  used diluted solution and concentration was 25% and then thickness 70.9nm and coating count 5.</a:t>
            </a:r>
          </a:p>
          <a:p>
            <a:pPr marL="0" marR="0" indent="0" algn="l" defTabSz="91440" rtl="0" eaLnBrk="1" fontAlgn="auto" latinLnBrk="1" hangingPunct="1">
              <a:lnSpc>
                <a:spcPct val="100000"/>
              </a:lnSpc>
              <a:spcBef>
                <a:spcPts val="0"/>
              </a:spcBef>
              <a:spcAft>
                <a:spcPts val="0"/>
              </a:spcAft>
              <a:buClrTx/>
              <a:buSzTx/>
              <a:buFontTx/>
              <a:buNone/>
              <a:tabLst/>
              <a:defRPr/>
            </a:pPr>
            <a:endParaRPr lang="en-US" altLang="ko-KR" sz="1200" kern="1200" baseline="0" dirty="0">
              <a:solidFill>
                <a:schemeClr val="tx1"/>
              </a:solidFill>
              <a:effectLst/>
              <a:latin typeface="+mn-lt"/>
              <a:ea typeface="+mn-ea"/>
              <a:cs typeface="+mn-cs"/>
            </a:endParaRPr>
          </a:p>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baseline="0" dirty="0">
                <a:solidFill>
                  <a:schemeClr val="tx1"/>
                </a:solidFill>
                <a:effectLst/>
                <a:latin typeface="+mn-lt"/>
                <a:ea typeface="+mn-ea"/>
                <a:cs typeface="+mn-cs"/>
              </a:rPr>
              <a:t>Table 3 shows </a:t>
            </a:r>
            <a:r>
              <a:rPr lang="en-US" altLang="ko-KR" sz="1200" kern="1200" dirty="0">
                <a:solidFill>
                  <a:schemeClr val="tx1"/>
                </a:solidFill>
                <a:effectLst/>
                <a:latin typeface="+mn-lt"/>
                <a:ea typeface="+mn-ea"/>
                <a:cs typeface="+mn-cs"/>
              </a:rPr>
              <a:t>the measured parameters for the fabricated oxide TFT. </a:t>
            </a:r>
          </a:p>
          <a:p>
            <a:pPr marL="0" marR="0" indent="0" algn="l" defTabSz="9144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The mobility was 7.61cm</a:t>
            </a:r>
            <a:r>
              <a:rPr lang="en-US" altLang="ko-KR" sz="1200" kern="1200" baseline="30000" dirty="0">
                <a:solidFill>
                  <a:schemeClr val="tx1"/>
                </a:solidFill>
                <a:effectLst/>
                <a:latin typeface="+mn-lt"/>
                <a:ea typeface="+mn-ea"/>
                <a:cs typeface="+mn-cs"/>
              </a:rPr>
              <a:t>2</a:t>
            </a:r>
            <a:r>
              <a:rPr lang="en-US" altLang="ko-KR" sz="1200" kern="1200" dirty="0">
                <a:solidFill>
                  <a:schemeClr val="tx1"/>
                </a:solidFill>
                <a:effectLst/>
                <a:latin typeface="+mn-lt"/>
                <a:ea typeface="+mn-ea"/>
                <a:cs typeface="+mn-cs"/>
              </a:rPr>
              <a:t>/V/s and the threshold voltage was 0.15 V.</a:t>
            </a:r>
            <a:endParaRPr lang="ko-KR" altLang="en-US" dirty="0"/>
          </a:p>
          <a:p>
            <a:pPr marL="0" marR="0" indent="0" algn="l" defTabSz="91440" rtl="0" eaLnBrk="1" fontAlgn="auto" latinLnBrk="1" hangingPunct="1">
              <a:lnSpc>
                <a:spcPct val="100000"/>
              </a:lnSpc>
              <a:spcBef>
                <a:spcPts val="0"/>
              </a:spcBef>
              <a:spcAft>
                <a:spcPts val="0"/>
              </a:spcAft>
              <a:buClrTx/>
              <a:buSzTx/>
              <a:buFontTx/>
              <a:buNone/>
              <a:tabLst/>
              <a:defRPr/>
            </a:pPr>
            <a:endParaRPr lang="en-US" altLang="ko-KR" sz="1200" kern="1200" baseline="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0" rtl="0" eaLnBrk="1" fontAlgn="auto" latinLnBrk="1" hangingPunct="1">
              <a:lnSpc>
                <a:spcPct val="100000"/>
              </a:lnSpc>
              <a:spcBef>
                <a:spcPts val="0"/>
              </a:spcBef>
              <a:spcAft>
                <a:spcPts val="0"/>
              </a:spcAft>
              <a:buClrTx/>
              <a:buSzTx/>
              <a:buFontTx/>
              <a:buNone/>
              <a:tabLst/>
              <a:defRPr/>
            </a:pPr>
            <a:endParaRPr lang="ko-KR" altLang="ko-KR" sz="1200" kern="1200" dirty="0">
              <a:solidFill>
                <a:schemeClr val="tx1"/>
              </a:solidFill>
              <a:effectLst/>
              <a:latin typeface="+mn-lt"/>
              <a:ea typeface="+mn-ea"/>
              <a:cs typeface="+mn-cs"/>
            </a:endParaRPr>
          </a:p>
          <a:p>
            <a:endParaRPr lang="ko-KR" altLang="en-US" dirty="0"/>
          </a:p>
        </p:txBody>
      </p:sp>
      <p:sp>
        <p:nvSpPr>
          <p:cNvPr id="4" name="슬라이드 번호 개체 틀 3"/>
          <p:cNvSpPr>
            <a:spLocks noGrp="1"/>
          </p:cNvSpPr>
          <p:nvPr>
            <p:ph type="sldNum" sz="quarter" idx="10"/>
          </p:nvPr>
        </p:nvSpPr>
        <p:spPr/>
        <p:txBody>
          <a:bodyPr/>
          <a:lstStyle/>
          <a:p>
            <a:fld id="{1A06F75A-D576-4F8D-8C56-DD8FD783E860}" type="slidenum">
              <a:rPr lang="ko-KR" altLang="en-US" smtClean="0"/>
              <a:t>6</a:t>
            </a:fld>
            <a:endParaRPr lang="ko-KR" altLang="en-US"/>
          </a:p>
        </p:txBody>
      </p:sp>
    </p:spTree>
    <p:extLst>
      <p:ext uri="{BB962C8B-B14F-4D97-AF65-F5344CB8AC3E}">
        <p14:creationId xmlns:p14="http://schemas.microsoft.com/office/powerpoint/2010/main" val="1845727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Solution based insulator was applied to the top gate a-IGZO oxide TFT.  </a:t>
            </a:r>
          </a:p>
          <a:p>
            <a:pPr marL="0" marR="0" indent="0" algn="l" defTabSz="9144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Since the solution process is free from plasma ion damage, the defect generation by ion bombardment can be avoided.  </a:t>
            </a:r>
          </a:p>
          <a:p>
            <a:pPr marL="0" marR="0" indent="0" algn="l" defTabSz="9144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SOG was used in this experiment for the buffer layer, gate insulator, and passivation. We investigated the dilution effect of IPA on SOG for the better dielectric property. </a:t>
            </a:r>
          </a:p>
          <a:p>
            <a:pPr marL="0" marR="0" indent="0" algn="l" defTabSz="91440" rtl="0" eaLnBrk="1" fontAlgn="auto" latinLnBrk="1" hangingPunct="1">
              <a:lnSpc>
                <a:spcPct val="100000"/>
              </a:lnSpc>
              <a:spcBef>
                <a:spcPts val="0"/>
              </a:spcBef>
              <a:spcAft>
                <a:spcPts val="0"/>
              </a:spcAft>
              <a:buClrTx/>
              <a:buSzTx/>
              <a:buFontTx/>
              <a:buNone/>
              <a:tabLst/>
              <a:defRPr/>
            </a:pPr>
            <a:endParaRPr lang="en-US" altLang="ko-KR" sz="1200" kern="1200" dirty="0">
              <a:solidFill>
                <a:schemeClr val="tx1"/>
              </a:solidFill>
              <a:effectLst/>
              <a:latin typeface="+mn-lt"/>
              <a:ea typeface="+mn-ea"/>
              <a:cs typeface="+mn-cs"/>
            </a:endParaRPr>
          </a:p>
          <a:p>
            <a:pPr marL="0" marR="0" indent="0" algn="l" defTabSz="91440" rtl="0" eaLnBrk="1" fontAlgn="auto" latinLnBrk="1" hangingPunct="1">
              <a:lnSpc>
                <a:spcPct val="100000"/>
              </a:lnSpc>
              <a:spcBef>
                <a:spcPts val="0"/>
              </a:spcBef>
              <a:spcAft>
                <a:spcPts val="0"/>
              </a:spcAft>
              <a:buClrTx/>
              <a:buSzTx/>
              <a:buFontTx/>
              <a:buNone/>
              <a:tabLst/>
              <a:defRPr/>
            </a:pPr>
            <a:r>
              <a:rPr lang="en-US" altLang="ko-KR" sz="1200" kern="1200" dirty="0">
                <a:solidFill>
                  <a:schemeClr val="tx1"/>
                </a:solidFill>
                <a:effectLst/>
                <a:latin typeface="+mn-lt"/>
                <a:ea typeface="+mn-ea"/>
                <a:cs typeface="+mn-cs"/>
              </a:rPr>
              <a:t>With dilution, the dielectric properties of SOG were improved. </a:t>
            </a:r>
            <a:endParaRPr lang="ko-KR" altLang="ko-KR" sz="1200" kern="1200" dirty="0">
              <a:solidFill>
                <a:schemeClr val="tx1"/>
              </a:solidFill>
              <a:effectLst/>
              <a:latin typeface="+mn-lt"/>
              <a:ea typeface="+mn-ea"/>
              <a:cs typeface="+mn-cs"/>
            </a:endParaRPr>
          </a:p>
        </p:txBody>
      </p:sp>
      <p:sp>
        <p:nvSpPr>
          <p:cNvPr id="4" name="슬라이드 번호 개체 틀 3"/>
          <p:cNvSpPr>
            <a:spLocks noGrp="1"/>
          </p:cNvSpPr>
          <p:nvPr>
            <p:ph type="sldNum" sz="quarter" idx="10"/>
          </p:nvPr>
        </p:nvSpPr>
        <p:spPr/>
        <p:txBody>
          <a:bodyPr/>
          <a:lstStyle/>
          <a:p>
            <a:fld id="{1A06F75A-D576-4F8D-8C56-DD8FD783E860}" type="slidenum">
              <a:rPr lang="ko-KR" altLang="en-US" smtClean="0"/>
              <a:t>7</a:t>
            </a:fld>
            <a:endParaRPr lang="ko-KR" altLang="en-US"/>
          </a:p>
        </p:txBody>
      </p:sp>
    </p:spTree>
    <p:extLst>
      <p:ext uri="{BB962C8B-B14F-4D97-AF65-F5344CB8AC3E}">
        <p14:creationId xmlns:p14="http://schemas.microsoft.com/office/powerpoint/2010/main" val="1845727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a:t>Do you have any question?</a:t>
            </a:r>
            <a:endParaRPr lang="ko-KR" altLang="en-US" dirty="0"/>
          </a:p>
          <a:p>
            <a:endParaRPr lang="en-US" altLang="ko-KR" dirty="0"/>
          </a:p>
          <a:p>
            <a:r>
              <a:rPr lang="en-US" altLang="ko-KR" dirty="0"/>
              <a:t>Thank you </a:t>
            </a:r>
            <a:r>
              <a:rPr lang="en-US" altLang="ko-KR" dirty="0">
                <a:effectLst/>
              </a:rPr>
              <a:t>listening to my presentation.</a:t>
            </a:r>
            <a:endParaRPr lang="en-US" altLang="ko-KR" dirty="0"/>
          </a:p>
          <a:p>
            <a:endParaRPr lang="en-US" altLang="ko-KR" dirty="0"/>
          </a:p>
          <a:p>
            <a:r>
              <a:rPr lang="en-US" altLang="ko-KR" dirty="0"/>
              <a:t>Good luck to you.</a:t>
            </a:r>
          </a:p>
          <a:p>
            <a:endParaRPr lang="ko-KR" altLang="en-US" dirty="0"/>
          </a:p>
        </p:txBody>
      </p:sp>
      <p:sp>
        <p:nvSpPr>
          <p:cNvPr id="4" name="슬라이드 번호 개체 틀 3"/>
          <p:cNvSpPr>
            <a:spLocks noGrp="1"/>
          </p:cNvSpPr>
          <p:nvPr>
            <p:ph type="sldNum" sz="quarter" idx="10"/>
          </p:nvPr>
        </p:nvSpPr>
        <p:spPr/>
        <p:txBody>
          <a:bodyPr/>
          <a:lstStyle/>
          <a:p>
            <a:fld id="{1A06F75A-D576-4F8D-8C56-DD8FD783E860}" type="slidenum">
              <a:rPr lang="ko-KR" altLang="en-US" smtClean="0"/>
              <a:t>8</a:t>
            </a:fld>
            <a:endParaRPr lang="ko-KR" altLang="en-US"/>
          </a:p>
        </p:txBody>
      </p:sp>
    </p:spTree>
    <p:extLst>
      <p:ext uri="{BB962C8B-B14F-4D97-AF65-F5344CB8AC3E}">
        <p14:creationId xmlns:p14="http://schemas.microsoft.com/office/powerpoint/2010/main" val="255593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a:t>마스터 제목 스타일 편집</a:t>
            </a:r>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마스터 부제목 스타일 편집</a:t>
            </a:r>
          </a:p>
        </p:txBody>
      </p:sp>
      <p:sp>
        <p:nvSpPr>
          <p:cNvPr id="4" name="날짜 개체 틀 3"/>
          <p:cNvSpPr>
            <a:spLocks noGrp="1"/>
          </p:cNvSpPr>
          <p:nvPr>
            <p:ph type="dt" sz="half" idx="10"/>
          </p:nvPr>
        </p:nvSpPr>
        <p:spPr/>
        <p:txBody>
          <a:bodyPr/>
          <a:lstStyle/>
          <a:p>
            <a:fld id="{EE692A66-DB0A-459D-86F4-239F6377CF6B}" type="datetime1">
              <a:rPr lang="ko-KR" altLang="en-US" smtClean="0"/>
              <a:t>2017-01-11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3672321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265395AF-ED00-4B6C-BE82-299D67A218DD}" type="datetime1">
              <a:rPr lang="ko-KR" altLang="en-US" smtClean="0"/>
              <a:t>2017-01-11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124942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94CFF50D-35A0-4F8F-B04B-D25DD8FDB969}" type="datetime1">
              <a:rPr lang="ko-KR" altLang="en-US" smtClean="0"/>
              <a:t>2017-01-11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736974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8A59BFC7-D3C5-4182-AB27-405796079512}" type="datetime1">
              <a:rPr lang="ko-KR" altLang="en-US" smtClean="0"/>
              <a:t>2017-01-11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4058486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a:t>마스터 제목 스타일 편집</a:t>
            </a:r>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DCBCB52E-1172-4AF8-8B4A-5A7D2B1C1BEA}" type="datetime1">
              <a:rPr lang="ko-KR" altLang="en-US" smtClean="0"/>
              <a:t>2017-01-11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2352914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38B7BB25-7D9E-4263-9EF2-F9499D6786D1}" type="datetime1">
              <a:rPr lang="ko-KR" altLang="en-US" smtClean="0"/>
              <a:t>2017-01-11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1797261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a:t>마스터 제목 스타일 편집</a:t>
            </a:r>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E15F3AC7-51DC-40A7-A411-29099F0FC8A2}" type="datetime1">
              <a:rPr lang="ko-KR" altLang="en-US" smtClean="0"/>
              <a:t>2017-01-11</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392453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F7277094-61A3-4722-88B3-B645D1C12028}" type="datetime1">
              <a:rPr lang="ko-KR" altLang="en-US" smtClean="0"/>
              <a:t>2017-01-11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3237790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DC5F36D1-7E8F-4327-8A07-594702E302BE}" type="datetime1">
              <a:rPr lang="ko-KR" altLang="en-US" smtClean="0"/>
              <a:t>2017-01-11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2839040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a:t>마스터 제목 스타일 편집</a:t>
            </a:r>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577F6666-26E8-4B90-B235-5F666BF79761}" type="datetime1">
              <a:rPr lang="ko-KR" altLang="en-US" smtClean="0"/>
              <a:t>2017-01-11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2310819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a:t>마스터 제목 스타일 편집</a:t>
            </a:r>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832E01D7-6A60-4F67-A080-A8D61022FFB2}" type="datetime1">
              <a:rPr lang="ko-KR" altLang="en-US" smtClean="0"/>
              <a:t>2017-01-11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3314377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3F2E9"/>
        </a:solidFill>
        <a:effectLst/>
      </p:bgPr>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5C052A-4616-471A-8CBF-5FB9D3B0850F}" type="datetime1">
              <a:rPr lang="ko-KR" altLang="en-US" smtClean="0"/>
              <a:t>2017-01-11</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E3D6F-262A-4B9E-9FAD-CA8FD9714AB0}" type="slidenum">
              <a:rPr lang="ko-KR" altLang="en-US" smtClean="0"/>
              <a:pPr/>
              <a:t>‹#›</a:t>
            </a:fld>
            <a:endParaRPr lang="ko-KR" altLang="en-US"/>
          </a:p>
        </p:txBody>
      </p:sp>
    </p:spTree>
    <p:extLst>
      <p:ext uri="{BB962C8B-B14F-4D97-AF65-F5344CB8AC3E}">
        <p14:creationId xmlns:p14="http://schemas.microsoft.com/office/powerpoint/2010/main" val="46789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image" Target="../media/image5.jp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1.bin"/><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0"/>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6" name="직사각형 5"/>
          <p:cNvSpPr/>
          <p:nvPr/>
        </p:nvSpPr>
        <p:spPr>
          <a:xfrm>
            <a:off x="0" y="6452558"/>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8" name="TextBox 7"/>
          <p:cNvSpPr txBox="1"/>
          <p:nvPr/>
        </p:nvSpPr>
        <p:spPr>
          <a:xfrm>
            <a:off x="2699792" y="5911388"/>
            <a:ext cx="3688830" cy="253916"/>
          </a:xfrm>
          <a:prstGeom prst="rect">
            <a:avLst/>
          </a:prstGeom>
          <a:noFill/>
        </p:spPr>
        <p:txBody>
          <a:bodyPr wrap="none" rtlCol="0">
            <a:spAutoFit/>
          </a:bodyPr>
          <a:lstStyle/>
          <a:p>
            <a:pPr algn="ctr"/>
            <a:r>
              <a:rPr lang="en-US" altLang="ko-KR" sz="1050" b="1" dirty="0" err="1">
                <a:latin typeface="Adobe Fangsong Std R" pitchFamily="18" charset="-128"/>
                <a:ea typeface="1훈프로방스 R" pitchFamily="18" charset="-127"/>
              </a:rPr>
              <a:t>Hoseo</a:t>
            </a:r>
            <a:r>
              <a:rPr lang="en-US" altLang="ko-KR" sz="1050" b="1" dirty="0">
                <a:latin typeface="Adobe Fangsong Std R" pitchFamily="18" charset="-128"/>
                <a:ea typeface="1훈프로방스 R" pitchFamily="18" charset="-127"/>
              </a:rPr>
              <a:t> University – Electronic Device LAB – Hwang  Sang  Ho</a:t>
            </a:r>
            <a:endParaRPr lang="ko-KR" altLang="en-US" sz="1050" b="1" dirty="0">
              <a:latin typeface="Adobe Fangsong Std R" pitchFamily="18" charset="-128"/>
              <a:ea typeface="1훈프로방스 R" pitchFamily="18" charset="-127"/>
            </a:endParaRPr>
          </a:p>
        </p:txBody>
      </p:sp>
      <p:cxnSp>
        <p:nvCxnSpPr>
          <p:cNvPr id="17" name="직선 연결선 16"/>
          <p:cNvCxnSpPr>
            <a:stCxn id="8" idx="3"/>
          </p:cNvCxnSpPr>
          <p:nvPr/>
        </p:nvCxnSpPr>
        <p:spPr>
          <a:xfrm flipV="1">
            <a:off x="6388622" y="6032830"/>
            <a:ext cx="2755378" cy="5516"/>
          </a:xfrm>
          <a:prstGeom prst="line">
            <a:avLst/>
          </a:prstGeom>
        </p:spPr>
        <p:style>
          <a:lnRef idx="1">
            <a:schemeClr val="dk1"/>
          </a:lnRef>
          <a:fillRef idx="0">
            <a:schemeClr val="dk1"/>
          </a:fillRef>
          <a:effectRef idx="0">
            <a:schemeClr val="dk1"/>
          </a:effectRef>
          <a:fontRef idx="minor">
            <a:schemeClr val="tx1"/>
          </a:fontRef>
        </p:style>
      </p:cxnSp>
      <p:sp>
        <p:nvSpPr>
          <p:cNvPr id="9" name="제목 1"/>
          <p:cNvSpPr>
            <a:spLocks noGrp="1"/>
          </p:cNvSpPr>
          <p:nvPr>
            <p:ph type="ctrTitle"/>
          </p:nvPr>
        </p:nvSpPr>
        <p:spPr>
          <a:xfrm>
            <a:off x="683568" y="908720"/>
            <a:ext cx="7992888" cy="1008126"/>
          </a:xfrm>
        </p:spPr>
        <p:txBody>
          <a:bodyPr>
            <a:normAutofit/>
          </a:bodyPr>
          <a:lstStyle/>
          <a:p>
            <a:pPr algn="l">
              <a:defRPr lang="ko-KR" altLang="en-US"/>
            </a:pPr>
            <a:r>
              <a:rPr lang="en-US" altLang="ko-KR" sz="3200" b="1" i="1" dirty="0">
                <a:effectLst>
                  <a:outerShdw blurRad="38100" dist="38100" dir="2700000" algn="tl">
                    <a:srgbClr val="000000">
                      <a:alpha val="43137"/>
                    </a:srgbClr>
                  </a:outerShdw>
                </a:effectLst>
              </a:rPr>
              <a:t>Oxide Thin Film Transistor</a:t>
            </a:r>
          </a:p>
        </p:txBody>
      </p:sp>
      <p:sp>
        <p:nvSpPr>
          <p:cNvPr id="10" name="부제목 2"/>
          <p:cNvSpPr>
            <a:spLocks noGrp="1"/>
          </p:cNvSpPr>
          <p:nvPr>
            <p:ph type="subTitle" idx="1"/>
          </p:nvPr>
        </p:nvSpPr>
        <p:spPr>
          <a:xfrm>
            <a:off x="179512" y="3284984"/>
            <a:ext cx="8534399" cy="2209800"/>
          </a:xfrm>
        </p:spPr>
        <p:txBody>
          <a:bodyPr>
            <a:normAutofit/>
          </a:bodyPr>
          <a:lstStyle/>
          <a:p>
            <a:pPr>
              <a:defRPr lang="ko-KR" altLang="en-US"/>
            </a:pPr>
            <a:r>
              <a:rPr lang="en-US" altLang="ko-KR" sz="2000" b="1" dirty="0" err="1"/>
              <a:t>Hoseo</a:t>
            </a:r>
            <a:r>
              <a:rPr lang="en-US" altLang="ko-KR" sz="2000" b="1" dirty="0"/>
              <a:t> University</a:t>
            </a:r>
          </a:p>
          <a:p>
            <a:pPr>
              <a:defRPr lang="ko-KR" altLang="en-US"/>
            </a:pPr>
            <a:r>
              <a:rPr lang="en-US" altLang="ko-KR" sz="2000" b="1" dirty="0"/>
              <a:t>Electronic Device LAB</a:t>
            </a:r>
          </a:p>
          <a:p>
            <a:pPr>
              <a:defRPr lang="ko-KR" altLang="en-US"/>
            </a:pPr>
            <a:r>
              <a:rPr lang="en-US" altLang="ko-KR" sz="2000" b="1" dirty="0"/>
              <a:t>Hwang Sang Ho</a:t>
            </a:r>
            <a:endParaRPr lang="ko-KR" altLang="en-US" sz="2000" b="1" dirty="0"/>
          </a:p>
        </p:txBody>
      </p:sp>
      <p:cxnSp>
        <p:nvCxnSpPr>
          <p:cNvPr id="13" name="직선 연결선 12"/>
          <p:cNvCxnSpPr/>
          <p:nvPr/>
        </p:nvCxnSpPr>
        <p:spPr>
          <a:xfrm>
            <a:off x="0" y="6021288"/>
            <a:ext cx="2699792" cy="11542"/>
          </a:xfrm>
          <a:prstGeom prst="line">
            <a:avLst/>
          </a:prstGeom>
        </p:spPr>
        <p:style>
          <a:lnRef idx="1">
            <a:schemeClr val="dk1"/>
          </a:lnRef>
          <a:fillRef idx="0">
            <a:schemeClr val="dk1"/>
          </a:fillRef>
          <a:effectRef idx="0">
            <a:schemeClr val="dk1"/>
          </a:effectRef>
          <a:fontRef idx="minor">
            <a:schemeClr val="tx1"/>
          </a:fontRef>
        </p:style>
      </p:cxnSp>
      <p:sp>
        <p:nvSpPr>
          <p:cNvPr id="18" name="슬라이드 번호 개체 틀 17"/>
          <p:cNvSpPr>
            <a:spLocks noGrp="1"/>
          </p:cNvSpPr>
          <p:nvPr>
            <p:ph type="sldNum" sz="quarter" idx="12"/>
          </p:nvPr>
        </p:nvSpPr>
        <p:spPr/>
        <p:txBody>
          <a:bodyPr/>
          <a:lstStyle/>
          <a:p>
            <a:fld id="{FD3E3D6F-262A-4B9E-9FAD-CA8FD9714AB0}" type="slidenum">
              <a:rPr lang="ko-KR" altLang="en-US" smtClean="0"/>
              <a:pPr/>
              <a:t>1</a:t>
            </a:fld>
            <a:endParaRPr lang="ko-KR" altLang="en-US"/>
          </a:p>
        </p:txBody>
      </p:sp>
      <p:sp>
        <p:nvSpPr>
          <p:cNvPr id="19" name="직사각형 18"/>
          <p:cNvSpPr/>
          <p:nvPr/>
        </p:nvSpPr>
        <p:spPr>
          <a:xfrm>
            <a:off x="753782" y="1813466"/>
            <a:ext cx="7994682" cy="584775"/>
          </a:xfrm>
          <a:prstGeom prst="rect">
            <a:avLst/>
          </a:prstGeom>
        </p:spPr>
        <p:txBody>
          <a:bodyPr wrap="square">
            <a:spAutoFit/>
          </a:bodyPr>
          <a:lstStyle/>
          <a:p>
            <a:pPr algn="r"/>
            <a:r>
              <a:rPr lang="en-US" altLang="ko-KR" sz="3200" b="1" i="1" dirty="0">
                <a:effectLst>
                  <a:outerShdw blurRad="38100" dist="38100" dir="2700000" algn="tl">
                    <a:srgbClr val="000000">
                      <a:alpha val="43137"/>
                    </a:srgbClr>
                  </a:outerShdw>
                </a:effectLst>
              </a:rPr>
              <a:t>with SOG Gate Insulator</a:t>
            </a:r>
            <a:endParaRPr lang="ko-KR" altLang="en-US" sz="3200" dirty="0"/>
          </a:p>
        </p:txBody>
      </p:sp>
    </p:spTree>
    <p:extLst>
      <p:ext uri="{BB962C8B-B14F-4D97-AF65-F5344CB8AC3E}">
        <p14:creationId xmlns:p14="http://schemas.microsoft.com/office/powerpoint/2010/main" val="2922620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0"/>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6" name="직사각형 5"/>
          <p:cNvSpPr/>
          <p:nvPr/>
        </p:nvSpPr>
        <p:spPr>
          <a:xfrm>
            <a:off x="0" y="6452558"/>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7" name="TextBox 6"/>
          <p:cNvSpPr txBox="1"/>
          <p:nvPr/>
        </p:nvSpPr>
        <p:spPr>
          <a:xfrm>
            <a:off x="3846481" y="2348880"/>
            <a:ext cx="1370888" cy="584775"/>
          </a:xfrm>
          <a:prstGeom prst="rect">
            <a:avLst/>
          </a:prstGeom>
          <a:noFill/>
        </p:spPr>
        <p:txBody>
          <a:bodyPr wrap="none" rtlCol="0">
            <a:spAutoFit/>
          </a:bodyPr>
          <a:lstStyle/>
          <a:p>
            <a:r>
              <a:rPr lang="en-US" altLang="ko-KR" sz="3200" b="1" dirty="0">
                <a:latin typeface="Adobe 고딕 Std B" pitchFamily="34" charset="-127"/>
                <a:ea typeface="Adobe 고딕 Std B" pitchFamily="34" charset="-127"/>
              </a:rPr>
              <a:t>INDEX</a:t>
            </a:r>
            <a:endParaRPr lang="ko-KR" altLang="en-US" sz="3200" b="1" dirty="0">
              <a:latin typeface="Adobe 고딕 Std B" pitchFamily="34" charset="-127"/>
              <a:ea typeface="Adobe 고딕 Std B" pitchFamily="34" charset="-127"/>
            </a:endParaRPr>
          </a:p>
        </p:txBody>
      </p:sp>
      <p:cxnSp>
        <p:nvCxnSpPr>
          <p:cNvPr id="3" name="직선 연결선 2"/>
          <p:cNvCxnSpPr>
            <a:stCxn id="7" idx="1"/>
          </p:cNvCxnSpPr>
          <p:nvPr/>
        </p:nvCxnSpPr>
        <p:spPr>
          <a:xfrm flipH="1" flipV="1">
            <a:off x="-108519" y="2548936"/>
            <a:ext cx="3955000" cy="92332"/>
          </a:xfrm>
          <a:prstGeom prst="line">
            <a:avLst/>
          </a:prstGeom>
        </p:spPr>
        <p:style>
          <a:lnRef idx="1">
            <a:schemeClr val="dk1"/>
          </a:lnRef>
          <a:fillRef idx="0">
            <a:schemeClr val="dk1"/>
          </a:fillRef>
          <a:effectRef idx="0">
            <a:schemeClr val="dk1"/>
          </a:effectRef>
          <a:fontRef idx="minor">
            <a:schemeClr val="tx1"/>
          </a:fontRef>
        </p:style>
      </p:cxnSp>
      <p:cxnSp>
        <p:nvCxnSpPr>
          <p:cNvPr id="9" name="직선 연결선 8"/>
          <p:cNvCxnSpPr>
            <a:stCxn id="7" idx="3"/>
          </p:cNvCxnSpPr>
          <p:nvPr/>
        </p:nvCxnSpPr>
        <p:spPr>
          <a:xfrm flipV="1">
            <a:off x="5217369" y="2548936"/>
            <a:ext cx="3926631" cy="92332"/>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3779912" y="3327375"/>
            <a:ext cx="3539958" cy="830997"/>
          </a:xfrm>
          <a:prstGeom prst="rect">
            <a:avLst/>
          </a:prstGeom>
          <a:noFill/>
        </p:spPr>
        <p:txBody>
          <a:bodyPr wrap="square" rtlCol="0">
            <a:spAutoFit/>
          </a:bodyPr>
          <a:lstStyle/>
          <a:p>
            <a:pPr lvl="0"/>
            <a:r>
              <a:rPr lang="en-US" altLang="ko-KR" sz="2400" dirty="0"/>
              <a:t>1. </a:t>
            </a:r>
            <a:r>
              <a:rPr lang="en-US" altLang="ko-KR" sz="2400" dirty="0">
                <a:latin typeface="맑은 고딕" panose="020B0503020000020004" pitchFamily="50" charset="-127"/>
                <a:ea typeface="맑은 고딕" panose="020B0503020000020004" pitchFamily="50" charset="-127"/>
              </a:rPr>
              <a:t>Introduction</a:t>
            </a:r>
            <a:endParaRPr lang="ko-KR" altLang="en-US" sz="2400" dirty="0">
              <a:latin typeface="맑은 고딕" panose="020B0503020000020004" pitchFamily="50" charset="-127"/>
              <a:ea typeface="맑은 고딕" panose="020B0503020000020004" pitchFamily="50" charset="-127"/>
            </a:endParaRPr>
          </a:p>
          <a:p>
            <a:endParaRPr lang="ko-KR" altLang="en-US" sz="2400" dirty="0"/>
          </a:p>
        </p:txBody>
      </p:sp>
      <p:sp>
        <p:nvSpPr>
          <p:cNvPr id="11" name="TextBox 10"/>
          <p:cNvSpPr txBox="1"/>
          <p:nvPr/>
        </p:nvSpPr>
        <p:spPr>
          <a:xfrm>
            <a:off x="3787754" y="3795747"/>
            <a:ext cx="2321469" cy="830997"/>
          </a:xfrm>
          <a:prstGeom prst="rect">
            <a:avLst/>
          </a:prstGeom>
          <a:noFill/>
        </p:spPr>
        <p:txBody>
          <a:bodyPr wrap="none" rtlCol="0">
            <a:spAutoFit/>
          </a:bodyPr>
          <a:lstStyle/>
          <a:p>
            <a:pPr lvl="0"/>
            <a:r>
              <a:rPr lang="en-US" altLang="ko-KR" sz="2400" dirty="0"/>
              <a:t>2. </a:t>
            </a:r>
            <a:r>
              <a:rPr lang="en-US" altLang="ko-KR" sz="2400" dirty="0">
                <a:latin typeface="맑은 고딕" panose="020B0503020000020004" pitchFamily="50" charset="-127"/>
                <a:ea typeface="맑은 고딕" panose="020B0503020000020004" pitchFamily="50" charset="-127"/>
              </a:rPr>
              <a:t>Experimental</a:t>
            </a:r>
            <a:endParaRPr lang="ko-KR" altLang="en-US" sz="2400" dirty="0">
              <a:latin typeface="맑은 고딕" panose="020B0503020000020004" pitchFamily="50" charset="-127"/>
              <a:ea typeface="맑은 고딕" panose="020B0503020000020004" pitchFamily="50" charset="-127"/>
            </a:endParaRPr>
          </a:p>
          <a:p>
            <a:endParaRPr lang="ko-KR" altLang="en-US" sz="2400" dirty="0"/>
          </a:p>
        </p:txBody>
      </p:sp>
      <p:sp>
        <p:nvSpPr>
          <p:cNvPr id="12" name="TextBox 11"/>
          <p:cNvSpPr txBox="1"/>
          <p:nvPr/>
        </p:nvSpPr>
        <p:spPr>
          <a:xfrm>
            <a:off x="3779913" y="4335487"/>
            <a:ext cx="3698769" cy="461665"/>
          </a:xfrm>
          <a:prstGeom prst="rect">
            <a:avLst/>
          </a:prstGeom>
          <a:noFill/>
        </p:spPr>
        <p:txBody>
          <a:bodyPr wrap="none" rtlCol="0">
            <a:spAutoFit/>
          </a:bodyPr>
          <a:lstStyle/>
          <a:p>
            <a:pPr lvl="0"/>
            <a:r>
              <a:rPr lang="en-US" altLang="ko-KR" sz="2400" dirty="0"/>
              <a:t>3. </a:t>
            </a:r>
            <a:r>
              <a:rPr lang="en-US" altLang="ko-KR" sz="2400" dirty="0">
                <a:latin typeface="맑은 고딕" panose="020B0503020000020004" pitchFamily="50" charset="-127"/>
                <a:ea typeface="맑은 고딕" panose="020B0503020000020004" pitchFamily="50" charset="-127"/>
              </a:rPr>
              <a:t>Results and Discussion</a:t>
            </a:r>
            <a:endParaRPr lang="ko-KR" altLang="en-US" sz="2400" dirty="0">
              <a:latin typeface="맑은 고딕" panose="020B0503020000020004" pitchFamily="50" charset="-127"/>
              <a:ea typeface="맑은 고딕" panose="020B0503020000020004" pitchFamily="50" charset="-127"/>
            </a:endParaRPr>
          </a:p>
        </p:txBody>
      </p:sp>
      <p:sp>
        <p:nvSpPr>
          <p:cNvPr id="13" name="TextBox 12"/>
          <p:cNvSpPr txBox="1"/>
          <p:nvPr/>
        </p:nvSpPr>
        <p:spPr>
          <a:xfrm>
            <a:off x="3779913" y="4839543"/>
            <a:ext cx="2008883" cy="461665"/>
          </a:xfrm>
          <a:prstGeom prst="rect">
            <a:avLst/>
          </a:prstGeom>
          <a:noFill/>
        </p:spPr>
        <p:txBody>
          <a:bodyPr wrap="none" rtlCol="0">
            <a:spAutoFit/>
          </a:bodyPr>
          <a:lstStyle/>
          <a:p>
            <a:pPr lvl="0"/>
            <a:r>
              <a:rPr lang="en-US" altLang="ko-KR" sz="2400" dirty="0"/>
              <a:t>4. </a:t>
            </a:r>
            <a:r>
              <a:rPr lang="en-US" altLang="ko-KR" sz="2400" dirty="0">
                <a:latin typeface="맑은 고딕" panose="020B0503020000020004" pitchFamily="50" charset="-127"/>
                <a:ea typeface="맑은 고딕" panose="020B0503020000020004" pitchFamily="50" charset="-127"/>
              </a:rPr>
              <a:t>conclusion</a:t>
            </a:r>
            <a:endParaRPr lang="ko-KR" altLang="en-US" sz="2400" dirty="0">
              <a:latin typeface="맑은 고딕" panose="020B0503020000020004" pitchFamily="50" charset="-127"/>
              <a:ea typeface="맑은 고딕" panose="020B0503020000020004" pitchFamily="50" charset="-127"/>
            </a:endParaRPr>
          </a:p>
        </p:txBody>
      </p:sp>
      <p:sp>
        <p:nvSpPr>
          <p:cNvPr id="19" name="슬라이드 번호 개체 틀 18"/>
          <p:cNvSpPr>
            <a:spLocks noGrp="1"/>
          </p:cNvSpPr>
          <p:nvPr>
            <p:ph type="sldNum" sz="quarter" idx="12"/>
          </p:nvPr>
        </p:nvSpPr>
        <p:spPr/>
        <p:txBody>
          <a:bodyPr/>
          <a:lstStyle/>
          <a:p>
            <a:fld id="{FD3E3D6F-262A-4B9E-9FAD-CA8FD9714AB0}" type="slidenum">
              <a:rPr lang="ko-KR" altLang="en-US" smtClean="0"/>
              <a:pPr/>
              <a:t>2</a:t>
            </a:fld>
            <a:endParaRPr lang="ko-KR" altLang="en-US"/>
          </a:p>
        </p:txBody>
      </p:sp>
    </p:spTree>
    <p:extLst>
      <p:ext uri="{BB962C8B-B14F-4D97-AF65-F5344CB8AC3E}">
        <p14:creationId xmlns:p14="http://schemas.microsoft.com/office/powerpoint/2010/main" val="1259840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직사각형 100"/>
          <p:cNvSpPr/>
          <p:nvPr/>
        </p:nvSpPr>
        <p:spPr>
          <a:xfrm>
            <a:off x="1115616" y="3356992"/>
            <a:ext cx="1676914" cy="288032"/>
          </a:xfrm>
          <a:prstGeom prst="rect">
            <a:avLst/>
          </a:prstGeom>
          <a:solidFill>
            <a:schemeClr val="bg1">
              <a:lumMod val="75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ko-KR" altLang="en-US"/>
          </a:p>
        </p:txBody>
      </p:sp>
      <p:sp>
        <p:nvSpPr>
          <p:cNvPr id="4" name="직사각형 3"/>
          <p:cNvSpPr/>
          <p:nvPr/>
        </p:nvSpPr>
        <p:spPr>
          <a:xfrm>
            <a:off x="-36512" y="-27384"/>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6" name="직사각형 5"/>
          <p:cNvSpPr/>
          <p:nvPr/>
        </p:nvSpPr>
        <p:spPr>
          <a:xfrm>
            <a:off x="0" y="6452558"/>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7" name="TextBox 6"/>
          <p:cNvSpPr txBox="1"/>
          <p:nvPr/>
        </p:nvSpPr>
        <p:spPr>
          <a:xfrm>
            <a:off x="3347696" y="764704"/>
            <a:ext cx="2160408" cy="523220"/>
          </a:xfrm>
          <a:prstGeom prst="rect">
            <a:avLst/>
          </a:prstGeom>
          <a:noFill/>
        </p:spPr>
        <p:txBody>
          <a:bodyPr wrap="square" rtlCol="0">
            <a:spAutoFit/>
          </a:bodyPr>
          <a:lstStyle/>
          <a:p>
            <a:r>
              <a:rPr lang="en-US" altLang="ko-KR" sz="2800" b="1" dirty="0">
                <a:latin typeface="Adobe 고딕 Std B" pitchFamily="34" charset="-127"/>
                <a:ea typeface="Adobe 고딕 Std B" pitchFamily="34" charset="-127"/>
              </a:rPr>
              <a:t>Introduction</a:t>
            </a:r>
            <a:endParaRPr lang="ko-KR" altLang="en-US" sz="2800" b="1" dirty="0">
              <a:latin typeface="Adobe 고딕 Std B" pitchFamily="34" charset="-127"/>
              <a:ea typeface="Adobe 고딕 Std B" pitchFamily="34" charset="-127"/>
            </a:endParaRPr>
          </a:p>
        </p:txBody>
      </p:sp>
      <p:sp>
        <p:nvSpPr>
          <p:cNvPr id="16" name="타원 15"/>
          <p:cNvSpPr/>
          <p:nvPr/>
        </p:nvSpPr>
        <p:spPr>
          <a:xfrm>
            <a:off x="1547664" y="856747"/>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타원 16"/>
          <p:cNvSpPr/>
          <p:nvPr/>
        </p:nvSpPr>
        <p:spPr>
          <a:xfrm>
            <a:off x="7132833" y="853275"/>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8" name="직선 연결선 17"/>
          <p:cNvCxnSpPr/>
          <p:nvPr/>
        </p:nvCxnSpPr>
        <p:spPr>
          <a:xfrm>
            <a:off x="1977610" y="1052736"/>
            <a:ext cx="1370254" cy="0"/>
          </a:xfrm>
          <a:prstGeom prst="line">
            <a:avLst/>
          </a:prstGeom>
        </p:spPr>
        <p:style>
          <a:lnRef idx="1">
            <a:schemeClr val="dk1"/>
          </a:lnRef>
          <a:fillRef idx="0">
            <a:schemeClr val="dk1"/>
          </a:fillRef>
          <a:effectRef idx="0">
            <a:schemeClr val="dk1"/>
          </a:effectRef>
          <a:fontRef idx="minor">
            <a:schemeClr val="tx1"/>
          </a:fontRef>
        </p:style>
      </p:cxnSp>
      <p:sp>
        <p:nvSpPr>
          <p:cNvPr id="21" name="1/2 액자 20"/>
          <p:cNvSpPr/>
          <p:nvPr/>
        </p:nvSpPr>
        <p:spPr>
          <a:xfrm rot="18900000">
            <a:off x="1686714" y="975845"/>
            <a:ext cx="153901" cy="153901"/>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2" name="1/2 액자 21"/>
          <p:cNvSpPr/>
          <p:nvPr/>
        </p:nvSpPr>
        <p:spPr>
          <a:xfrm rot="8100000">
            <a:off x="7200064" y="943537"/>
            <a:ext cx="168115" cy="168115"/>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cxnSp>
        <p:nvCxnSpPr>
          <p:cNvPr id="26" name="직선 연결선 25"/>
          <p:cNvCxnSpPr/>
          <p:nvPr/>
        </p:nvCxnSpPr>
        <p:spPr>
          <a:xfrm>
            <a:off x="5652120" y="1019608"/>
            <a:ext cx="1368152" cy="0"/>
          </a:xfrm>
          <a:prstGeom prst="line">
            <a:avLst/>
          </a:prstGeom>
        </p:spPr>
        <p:style>
          <a:lnRef idx="1">
            <a:schemeClr val="dk1"/>
          </a:lnRef>
          <a:fillRef idx="0">
            <a:schemeClr val="dk1"/>
          </a:fillRef>
          <a:effectRef idx="0">
            <a:schemeClr val="dk1"/>
          </a:effectRef>
          <a:fontRef idx="minor">
            <a:schemeClr val="tx1"/>
          </a:fontRef>
        </p:style>
      </p:cxnSp>
      <p:sp>
        <p:nvSpPr>
          <p:cNvPr id="42" name="TextBox 41"/>
          <p:cNvSpPr txBox="1"/>
          <p:nvPr/>
        </p:nvSpPr>
        <p:spPr>
          <a:xfrm>
            <a:off x="107504" y="4191471"/>
            <a:ext cx="4491616" cy="338554"/>
          </a:xfrm>
          <a:prstGeom prst="rect">
            <a:avLst/>
          </a:prstGeom>
          <a:noFill/>
        </p:spPr>
        <p:txBody>
          <a:bodyPr wrap="square" rtlCol="0">
            <a:spAutoFit/>
          </a:bodyPr>
          <a:lstStyle/>
          <a:p>
            <a:r>
              <a:rPr lang="en-US" altLang="ko-KR" sz="1600" b="1" dirty="0">
                <a:effectLst>
                  <a:glow rad="101600">
                    <a:schemeClr val="accent2">
                      <a:satMod val="175000"/>
                      <a:alpha val="40000"/>
                    </a:schemeClr>
                  </a:glow>
                </a:effectLst>
              </a:rPr>
              <a:t>Fig.1 Bottom gate structure</a:t>
            </a:r>
            <a:endParaRPr lang="ko-KR" altLang="en-US" sz="1600" b="1" dirty="0">
              <a:effectLst>
                <a:glow rad="101600">
                  <a:schemeClr val="accent2">
                    <a:satMod val="175000"/>
                    <a:alpha val="40000"/>
                  </a:schemeClr>
                </a:glow>
              </a:effectLst>
            </a:endParaRPr>
          </a:p>
        </p:txBody>
      </p:sp>
      <p:sp>
        <p:nvSpPr>
          <p:cNvPr id="43" name="TextBox 42"/>
          <p:cNvSpPr txBox="1"/>
          <p:nvPr/>
        </p:nvSpPr>
        <p:spPr>
          <a:xfrm>
            <a:off x="-36512" y="4725144"/>
            <a:ext cx="5088981" cy="830997"/>
          </a:xfrm>
          <a:prstGeom prst="rect">
            <a:avLst/>
          </a:prstGeom>
          <a:noFill/>
        </p:spPr>
        <p:txBody>
          <a:bodyPr wrap="square" rtlCol="0">
            <a:spAutoFit/>
          </a:bodyPr>
          <a:lstStyle/>
          <a:p>
            <a:pPr marL="285750" indent="-285750">
              <a:buFont typeface="Wingdings" pitchFamily="2" charset="2"/>
              <a:buChar char="ü"/>
            </a:pPr>
            <a:r>
              <a:rPr lang="en-US" altLang="ko-KR" sz="1600" dirty="0"/>
              <a:t>SiO</a:t>
            </a:r>
            <a:r>
              <a:rPr lang="en-US" altLang="ko-KR" sz="1600" baseline="-25000" dirty="0"/>
              <a:t>2</a:t>
            </a:r>
            <a:r>
              <a:rPr lang="en-US" altLang="ko-KR" sz="1600" dirty="0"/>
              <a:t> was used by insulator and passivation</a:t>
            </a:r>
          </a:p>
          <a:p>
            <a:pPr marL="285750" indent="-285750">
              <a:buFont typeface="Wingdings" pitchFamily="2" charset="2"/>
              <a:buChar char="ü"/>
            </a:pPr>
            <a:r>
              <a:rPr lang="en-US" altLang="ko-KR" sz="1600" dirty="0"/>
              <a:t>6 mask</a:t>
            </a:r>
          </a:p>
          <a:p>
            <a:pPr marL="285750" indent="-285750">
              <a:buFont typeface="Wingdings" pitchFamily="2" charset="2"/>
              <a:buChar char="ü"/>
            </a:pPr>
            <a:r>
              <a:rPr lang="en-US" altLang="ko-KR" sz="1600" dirty="0"/>
              <a:t>Long process time</a:t>
            </a:r>
            <a:endParaRPr lang="ko-KR" altLang="en-US" sz="1600" dirty="0"/>
          </a:p>
        </p:txBody>
      </p:sp>
      <p:sp>
        <p:nvSpPr>
          <p:cNvPr id="44" name="TextBox 43"/>
          <p:cNvSpPr txBox="1"/>
          <p:nvPr/>
        </p:nvSpPr>
        <p:spPr>
          <a:xfrm>
            <a:off x="4615964" y="4181018"/>
            <a:ext cx="3628444" cy="338554"/>
          </a:xfrm>
          <a:prstGeom prst="rect">
            <a:avLst/>
          </a:prstGeom>
          <a:noFill/>
        </p:spPr>
        <p:txBody>
          <a:bodyPr wrap="square" rtlCol="0">
            <a:spAutoFit/>
          </a:bodyPr>
          <a:lstStyle/>
          <a:p>
            <a:r>
              <a:rPr lang="en-US" altLang="ko-KR" sz="1600" b="1" dirty="0">
                <a:effectLst>
                  <a:glow rad="101600">
                    <a:schemeClr val="accent2">
                      <a:satMod val="175000"/>
                      <a:alpha val="40000"/>
                    </a:schemeClr>
                  </a:glow>
                </a:effectLst>
              </a:rPr>
              <a:t>Fig.2 Top gate structure</a:t>
            </a:r>
            <a:endParaRPr lang="ko-KR" altLang="en-US" sz="1600" b="1" dirty="0">
              <a:effectLst>
                <a:glow rad="101600">
                  <a:schemeClr val="accent2">
                    <a:satMod val="175000"/>
                    <a:alpha val="40000"/>
                  </a:schemeClr>
                </a:glow>
              </a:effectLst>
            </a:endParaRPr>
          </a:p>
        </p:txBody>
      </p:sp>
      <p:sp>
        <p:nvSpPr>
          <p:cNvPr id="45" name="TextBox 44"/>
          <p:cNvSpPr txBox="1"/>
          <p:nvPr/>
        </p:nvSpPr>
        <p:spPr>
          <a:xfrm>
            <a:off x="4451571" y="4686235"/>
            <a:ext cx="5088981" cy="830997"/>
          </a:xfrm>
          <a:prstGeom prst="rect">
            <a:avLst/>
          </a:prstGeom>
          <a:noFill/>
        </p:spPr>
        <p:txBody>
          <a:bodyPr wrap="square" rtlCol="0">
            <a:spAutoFit/>
          </a:bodyPr>
          <a:lstStyle/>
          <a:p>
            <a:pPr marL="285750" indent="-285750">
              <a:buFont typeface="Wingdings" pitchFamily="2" charset="2"/>
              <a:buChar char="ü"/>
            </a:pPr>
            <a:r>
              <a:rPr lang="en-US" altLang="ko-KR" sz="1600" dirty="0"/>
              <a:t>SOG was used by insulator and passivation</a:t>
            </a:r>
          </a:p>
          <a:p>
            <a:pPr marL="285750" indent="-285750">
              <a:buFont typeface="Wingdings" pitchFamily="2" charset="2"/>
              <a:buChar char="ü"/>
            </a:pPr>
            <a:r>
              <a:rPr lang="en-US" altLang="ko-KR" sz="1600" dirty="0"/>
              <a:t>4 mask</a:t>
            </a:r>
          </a:p>
          <a:p>
            <a:pPr marL="285750" indent="-285750">
              <a:buFont typeface="Wingdings" pitchFamily="2" charset="2"/>
              <a:buChar char="ü"/>
            </a:pPr>
            <a:r>
              <a:rPr lang="en-US" altLang="ko-KR" sz="1600" dirty="0"/>
              <a:t>Short process time</a:t>
            </a:r>
            <a:endParaRPr lang="ko-KR" altLang="en-US" sz="1600" dirty="0"/>
          </a:p>
        </p:txBody>
      </p:sp>
      <p:sp>
        <p:nvSpPr>
          <p:cNvPr id="46" name="TextBox 45"/>
          <p:cNvSpPr txBox="1"/>
          <p:nvPr/>
        </p:nvSpPr>
        <p:spPr>
          <a:xfrm>
            <a:off x="2687770" y="6055404"/>
            <a:ext cx="3712876" cy="253916"/>
          </a:xfrm>
          <a:prstGeom prst="rect">
            <a:avLst/>
          </a:prstGeom>
          <a:noFill/>
        </p:spPr>
        <p:txBody>
          <a:bodyPr wrap="none" rtlCol="0">
            <a:spAutoFit/>
          </a:bodyPr>
          <a:lstStyle/>
          <a:p>
            <a:pPr algn="ctr"/>
            <a:r>
              <a:rPr lang="en-US" altLang="ko-KR" sz="1050" b="1" dirty="0" err="1">
                <a:latin typeface="Adobe Fangsong Std R" pitchFamily="18" charset="-128"/>
                <a:ea typeface="1훈프로방스 R" pitchFamily="18" charset="-127"/>
              </a:rPr>
              <a:t>Hoseo</a:t>
            </a:r>
            <a:r>
              <a:rPr lang="en-US" altLang="ko-KR" sz="1050" b="1" dirty="0">
                <a:latin typeface="Adobe Fangsong Std R" pitchFamily="18" charset="-128"/>
                <a:ea typeface="1훈프로방스 R" pitchFamily="18" charset="-127"/>
              </a:rPr>
              <a:t> University – Electronic Device LAB – Hwang  Sang  Ho</a:t>
            </a:r>
            <a:endParaRPr lang="ko-KR" altLang="en-US" sz="1050" b="1" dirty="0">
              <a:latin typeface="Adobe Fangsong Std R" pitchFamily="18" charset="-128"/>
              <a:ea typeface="1훈프로방스 R" pitchFamily="18" charset="-127"/>
            </a:endParaRPr>
          </a:p>
        </p:txBody>
      </p:sp>
      <p:cxnSp>
        <p:nvCxnSpPr>
          <p:cNvPr id="47" name="직선 연결선 46"/>
          <p:cNvCxnSpPr>
            <a:stCxn id="46" idx="3"/>
          </p:cNvCxnSpPr>
          <p:nvPr/>
        </p:nvCxnSpPr>
        <p:spPr>
          <a:xfrm flipV="1">
            <a:off x="6400646" y="6176846"/>
            <a:ext cx="2743354" cy="5516"/>
          </a:xfrm>
          <a:prstGeom prst="line">
            <a:avLst/>
          </a:prstGeom>
        </p:spPr>
        <p:style>
          <a:lnRef idx="1">
            <a:schemeClr val="dk1"/>
          </a:lnRef>
          <a:fillRef idx="0">
            <a:schemeClr val="dk1"/>
          </a:fillRef>
          <a:effectRef idx="0">
            <a:schemeClr val="dk1"/>
          </a:effectRef>
          <a:fontRef idx="minor">
            <a:schemeClr val="tx1"/>
          </a:fontRef>
        </p:style>
      </p:cxnSp>
      <p:cxnSp>
        <p:nvCxnSpPr>
          <p:cNvPr id="48" name="직선 연결선 47"/>
          <p:cNvCxnSpPr/>
          <p:nvPr/>
        </p:nvCxnSpPr>
        <p:spPr>
          <a:xfrm>
            <a:off x="0" y="6165304"/>
            <a:ext cx="2699792" cy="11542"/>
          </a:xfrm>
          <a:prstGeom prst="line">
            <a:avLst/>
          </a:prstGeom>
        </p:spPr>
        <p:style>
          <a:lnRef idx="1">
            <a:schemeClr val="dk1"/>
          </a:lnRef>
          <a:fillRef idx="0">
            <a:schemeClr val="dk1"/>
          </a:fillRef>
          <a:effectRef idx="0">
            <a:schemeClr val="dk1"/>
          </a:effectRef>
          <a:fontRef idx="minor">
            <a:schemeClr val="tx1"/>
          </a:fontRef>
        </p:style>
      </p:cxnSp>
      <p:grpSp>
        <p:nvGrpSpPr>
          <p:cNvPr id="86" name="그룹 85"/>
          <p:cNvGrpSpPr/>
          <p:nvPr/>
        </p:nvGrpSpPr>
        <p:grpSpPr>
          <a:xfrm>
            <a:off x="179512" y="2181171"/>
            <a:ext cx="3528392" cy="1823893"/>
            <a:chOff x="4067944" y="2118455"/>
            <a:chExt cx="3528392" cy="1823893"/>
          </a:xfrm>
        </p:grpSpPr>
        <p:sp>
          <p:nvSpPr>
            <p:cNvPr id="70" name="모서리가 둥근 직사각형 69"/>
            <p:cNvSpPr/>
            <p:nvPr/>
          </p:nvSpPr>
          <p:spPr>
            <a:xfrm>
              <a:off x="5117515" y="2420888"/>
              <a:ext cx="390589" cy="27874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85" name="그룹 84"/>
            <p:cNvGrpSpPr/>
            <p:nvPr/>
          </p:nvGrpSpPr>
          <p:grpSpPr>
            <a:xfrm>
              <a:off x="4067944" y="2118455"/>
              <a:ext cx="3528392" cy="1823893"/>
              <a:chOff x="4067944" y="2118455"/>
              <a:chExt cx="3528392" cy="1823893"/>
            </a:xfrm>
          </p:grpSpPr>
          <p:sp>
            <p:nvSpPr>
              <p:cNvPr id="78" name="모서리가 둥근 직사각형 77"/>
              <p:cNvSpPr/>
              <p:nvPr/>
            </p:nvSpPr>
            <p:spPr>
              <a:xfrm>
                <a:off x="6556320" y="2296674"/>
                <a:ext cx="367661" cy="35644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9" name="모서리가 둥근 직사각형 78"/>
              <p:cNvSpPr/>
              <p:nvPr/>
            </p:nvSpPr>
            <p:spPr>
              <a:xfrm>
                <a:off x="6838237" y="2578842"/>
                <a:ext cx="438131" cy="41811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0" name="모서리가 둥근 직사각형 79"/>
              <p:cNvSpPr/>
              <p:nvPr/>
            </p:nvSpPr>
            <p:spPr>
              <a:xfrm>
                <a:off x="7236296" y="2852936"/>
                <a:ext cx="359956" cy="43669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7" name="모서리가 둥근 직사각형 86"/>
              <p:cNvSpPr/>
              <p:nvPr/>
            </p:nvSpPr>
            <p:spPr>
              <a:xfrm>
                <a:off x="5117515" y="2146967"/>
                <a:ext cx="390589" cy="31683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8" name="모서리가 둥근 직사각형 87"/>
              <p:cNvSpPr/>
              <p:nvPr/>
            </p:nvSpPr>
            <p:spPr>
              <a:xfrm>
                <a:off x="4763376" y="2325186"/>
                <a:ext cx="404427" cy="35644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9" name="모서리가 둥근 직사각형 88"/>
              <p:cNvSpPr/>
              <p:nvPr/>
            </p:nvSpPr>
            <p:spPr>
              <a:xfrm>
                <a:off x="4413552" y="2598062"/>
                <a:ext cx="438132" cy="43669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0" name="모서리가 둥근 직사각형 89"/>
              <p:cNvSpPr/>
              <p:nvPr/>
            </p:nvSpPr>
            <p:spPr>
              <a:xfrm>
                <a:off x="4067944" y="2876802"/>
                <a:ext cx="432048" cy="43669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1" name="모서리가 둥근 직사각형 90"/>
              <p:cNvSpPr/>
              <p:nvPr/>
            </p:nvSpPr>
            <p:spPr>
              <a:xfrm>
                <a:off x="6084168" y="2146967"/>
                <a:ext cx="504057" cy="31683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6" name="모서리가 둥근 직사각형 65"/>
              <p:cNvSpPr/>
              <p:nvPr/>
            </p:nvSpPr>
            <p:spPr>
              <a:xfrm>
                <a:off x="4448714" y="2940390"/>
                <a:ext cx="483326" cy="395116"/>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3" name="모서리가 둥근 직사각형 72"/>
              <p:cNvSpPr/>
              <p:nvPr/>
            </p:nvSpPr>
            <p:spPr>
              <a:xfrm>
                <a:off x="5117515" y="2118455"/>
                <a:ext cx="390589" cy="31683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4" name="모서리가 둥근 직사각형 73"/>
              <p:cNvSpPr/>
              <p:nvPr/>
            </p:nvSpPr>
            <p:spPr>
              <a:xfrm>
                <a:off x="4763376" y="2296674"/>
                <a:ext cx="404427" cy="35644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5" name="모서리가 둥근 직사각형 74"/>
              <p:cNvSpPr/>
              <p:nvPr/>
            </p:nvSpPr>
            <p:spPr>
              <a:xfrm>
                <a:off x="4413552" y="2569550"/>
                <a:ext cx="400111" cy="37084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6" name="모서리가 둥근 직사각형 75"/>
              <p:cNvSpPr/>
              <p:nvPr/>
            </p:nvSpPr>
            <p:spPr>
              <a:xfrm>
                <a:off x="4067944" y="2848290"/>
                <a:ext cx="432048" cy="43669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7" name="모서리가 둥근 직사각형 76"/>
              <p:cNvSpPr/>
              <p:nvPr/>
            </p:nvSpPr>
            <p:spPr>
              <a:xfrm>
                <a:off x="6084168" y="2118455"/>
                <a:ext cx="504057" cy="31683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0" name="직사각형 59"/>
              <p:cNvSpPr/>
              <p:nvPr/>
            </p:nvSpPr>
            <p:spPr>
              <a:xfrm>
                <a:off x="4067944" y="3573016"/>
                <a:ext cx="3528392" cy="288032"/>
              </a:xfrm>
              <a:prstGeom prst="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ko-KR" altLang="en-US"/>
              </a:p>
            </p:txBody>
          </p:sp>
          <p:sp>
            <p:nvSpPr>
              <p:cNvPr id="62" name="직사각형 61"/>
              <p:cNvSpPr/>
              <p:nvPr/>
            </p:nvSpPr>
            <p:spPr>
              <a:xfrm>
                <a:off x="6660232" y="3284984"/>
                <a:ext cx="936104" cy="28803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직사각형 62"/>
              <p:cNvSpPr/>
              <p:nvPr/>
            </p:nvSpPr>
            <p:spPr>
              <a:xfrm>
                <a:off x="4067944" y="3284984"/>
                <a:ext cx="936104" cy="28803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7" name="모서리가 둥근 직사각형 66"/>
              <p:cNvSpPr/>
              <p:nvPr/>
            </p:nvSpPr>
            <p:spPr>
              <a:xfrm>
                <a:off x="6608953" y="2996952"/>
                <a:ext cx="675167" cy="297324"/>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8" name="모서리가 둥근 직사각형 67"/>
              <p:cNvSpPr/>
              <p:nvPr/>
            </p:nvSpPr>
            <p:spPr>
              <a:xfrm>
                <a:off x="4813663" y="2636912"/>
                <a:ext cx="478417" cy="369332"/>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9" name="모서리가 둥근 직사각형 68"/>
              <p:cNvSpPr/>
              <p:nvPr/>
            </p:nvSpPr>
            <p:spPr>
              <a:xfrm>
                <a:off x="6336197" y="2636912"/>
                <a:ext cx="540060" cy="369332"/>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2" name="모서리가 둥근 직사각형 71"/>
              <p:cNvSpPr/>
              <p:nvPr/>
            </p:nvSpPr>
            <p:spPr>
              <a:xfrm>
                <a:off x="6084169" y="2420888"/>
                <a:ext cx="504056" cy="27874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5" name="직사각형 64"/>
              <p:cNvSpPr/>
              <p:nvPr/>
            </p:nvSpPr>
            <p:spPr>
              <a:xfrm>
                <a:off x="5220072" y="2699628"/>
                <a:ext cx="1152128" cy="297324"/>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ko-KR" altLang="en-US"/>
              </a:p>
            </p:txBody>
          </p:sp>
          <p:sp>
            <p:nvSpPr>
              <p:cNvPr id="81" name="TextBox 80"/>
              <p:cNvSpPr txBox="1"/>
              <p:nvPr/>
            </p:nvSpPr>
            <p:spPr>
              <a:xfrm>
                <a:off x="5508104" y="2698467"/>
                <a:ext cx="936104" cy="307777"/>
              </a:xfrm>
              <a:prstGeom prst="rect">
                <a:avLst/>
              </a:prstGeom>
              <a:noFill/>
            </p:spPr>
            <p:txBody>
              <a:bodyPr wrap="square" rtlCol="0">
                <a:spAutoFit/>
              </a:bodyPr>
              <a:lstStyle/>
              <a:p>
                <a:r>
                  <a:rPr lang="en-US" altLang="ko-KR" sz="1400" dirty="0"/>
                  <a:t>Active</a:t>
                </a:r>
                <a:endParaRPr lang="ko-KR" altLang="en-US" sz="1400" dirty="0"/>
              </a:p>
            </p:txBody>
          </p:sp>
          <p:sp>
            <p:nvSpPr>
              <p:cNvPr id="83" name="TextBox 82"/>
              <p:cNvSpPr txBox="1"/>
              <p:nvPr/>
            </p:nvSpPr>
            <p:spPr>
              <a:xfrm>
                <a:off x="5148064" y="3284984"/>
                <a:ext cx="1296144" cy="338554"/>
              </a:xfrm>
              <a:prstGeom prst="rect">
                <a:avLst/>
              </a:prstGeom>
              <a:noFill/>
            </p:spPr>
            <p:txBody>
              <a:bodyPr wrap="square" rtlCol="0">
                <a:spAutoFit/>
              </a:bodyPr>
              <a:lstStyle/>
              <a:p>
                <a:pPr algn="ctr"/>
                <a:r>
                  <a:rPr lang="en-US" altLang="ko-KR" sz="1600" dirty="0"/>
                  <a:t>Gate</a:t>
                </a:r>
                <a:endParaRPr lang="ko-KR" altLang="en-US" sz="1600" dirty="0"/>
              </a:p>
            </p:txBody>
          </p:sp>
          <p:sp>
            <p:nvSpPr>
              <p:cNvPr id="84" name="TextBox 83"/>
              <p:cNvSpPr txBox="1"/>
              <p:nvPr/>
            </p:nvSpPr>
            <p:spPr>
              <a:xfrm>
                <a:off x="4716016" y="3573016"/>
                <a:ext cx="2088232" cy="369332"/>
              </a:xfrm>
              <a:prstGeom prst="rect">
                <a:avLst/>
              </a:prstGeom>
              <a:noFill/>
            </p:spPr>
            <p:txBody>
              <a:bodyPr wrap="square" rtlCol="0">
                <a:spAutoFit/>
              </a:bodyPr>
              <a:lstStyle/>
              <a:p>
                <a:pPr algn="ctr"/>
                <a:r>
                  <a:rPr lang="en-US" altLang="ko-KR" dirty="0"/>
                  <a:t>Glass</a:t>
                </a:r>
                <a:endParaRPr lang="ko-KR" altLang="en-US" dirty="0"/>
              </a:p>
            </p:txBody>
          </p:sp>
          <p:sp>
            <p:nvSpPr>
              <p:cNvPr id="64" name="직사각형 63"/>
              <p:cNvSpPr/>
              <p:nvPr/>
            </p:nvSpPr>
            <p:spPr>
              <a:xfrm>
                <a:off x="4825079" y="2996952"/>
                <a:ext cx="2051177" cy="28803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2" name="TextBox 81"/>
              <p:cNvSpPr txBox="1"/>
              <p:nvPr/>
            </p:nvSpPr>
            <p:spPr>
              <a:xfrm>
                <a:off x="4644008" y="2934236"/>
                <a:ext cx="2230520" cy="338554"/>
              </a:xfrm>
              <a:prstGeom prst="rect">
                <a:avLst/>
              </a:prstGeom>
              <a:noFill/>
            </p:spPr>
            <p:txBody>
              <a:bodyPr wrap="square" rtlCol="0">
                <a:spAutoFit/>
              </a:bodyPr>
              <a:lstStyle/>
              <a:p>
                <a:pPr algn="ctr"/>
                <a:r>
                  <a:rPr lang="en-US" altLang="ko-KR" sz="1600" dirty="0"/>
                  <a:t>Gate Insulator</a:t>
                </a:r>
                <a:endParaRPr lang="ko-KR" altLang="en-US" sz="1600" dirty="0"/>
              </a:p>
            </p:txBody>
          </p:sp>
        </p:grpSp>
      </p:grpSp>
      <p:sp>
        <p:nvSpPr>
          <p:cNvPr id="135" name="TextBox 134"/>
          <p:cNvSpPr txBox="1"/>
          <p:nvPr/>
        </p:nvSpPr>
        <p:spPr>
          <a:xfrm>
            <a:off x="1326185" y="2209683"/>
            <a:ext cx="221479" cy="369332"/>
          </a:xfrm>
          <a:prstGeom prst="rect">
            <a:avLst/>
          </a:prstGeom>
          <a:noFill/>
        </p:spPr>
        <p:txBody>
          <a:bodyPr wrap="square" rtlCol="0">
            <a:spAutoFit/>
          </a:bodyPr>
          <a:lstStyle/>
          <a:p>
            <a:r>
              <a:rPr lang="en-US" altLang="ko-KR" dirty="0"/>
              <a:t>S</a:t>
            </a:r>
            <a:endParaRPr lang="ko-KR" altLang="en-US" dirty="0"/>
          </a:p>
        </p:txBody>
      </p:sp>
      <p:sp>
        <p:nvSpPr>
          <p:cNvPr id="136" name="TextBox 135"/>
          <p:cNvSpPr txBox="1"/>
          <p:nvPr/>
        </p:nvSpPr>
        <p:spPr>
          <a:xfrm>
            <a:off x="2262289" y="2195572"/>
            <a:ext cx="221479" cy="369332"/>
          </a:xfrm>
          <a:prstGeom prst="rect">
            <a:avLst/>
          </a:prstGeom>
          <a:noFill/>
        </p:spPr>
        <p:txBody>
          <a:bodyPr wrap="square" rtlCol="0">
            <a:spAutoFit/>
          </a:bodyPr>
          <a:lstStyle/>
          <a:p>
            <a:r>
              <a:rPr lang="en-US" altLang="ko-KR" dirty="0"/>
              <a:t>D</a:t>
            </a:r>
            <a:endParaRPr lang="ko-KR" altLang="en-US" dirty="0"/>
          </a:p>
        </p:txBody>
      </p:sp>
      <p:grpSp>
        <p:nvGrpSpPr>
          <p:cNvPr id="140" name="그룹 139"/>
          <p:cNvGrpSpPr/>
          <p:nvPr/>
        </p:nvGrpSpPr>
        <p:grpSpPr>
          <a:xfrm>
            <a:off x="4572000" y="2348880"/>
            <a:ext cx="3960440" cy="1613213"/>
            <a:chOff x="4499992" y="2401143"/>
            <a:chExt cx="3960440" cy="1613213"/>
          </a:xfrm>
        </p:grpSpPr>
        <p:grpSp>
          <p:nvGrpSpPr>
            <p:cNvPr id="131" name="그룹 130"/>
            <p:cNvGrpSpPr/>
            <p:nvPr/>
          </p:nvGrpSpPr>
          <p:grpSpPr>
            <a:xfrm>
              <a:off x="4499992" y="2420888"/>
              <a:ext cx="3960440" cy="1584176"/>
              <a:chOff x="4499992" y="2420888"/>
              <a:chExt cx="3960440" cy="1584176"/>
            </a:xfrm>
          </p:grpSpPr>
          <p:sp>
            <p:nvSpPr>
              <p:cNvPr id="103" name="직사각형 102"/>
              <p:cNvSpPr/>
              <p:nvPr/>
            </p:nvSpPr>
            <p:spPr>
              <a:xfrm>
                <a:off x="5796136" y="2632266"/>
                <a:ext cx="1224136" cy="3646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4" name="직사각형 103"/>
              <p:cNvSpPr/>
              <p:nvPr/>
            </p:nvSpPr>
            <p:spPr>
              <a:xfrm>
                <a:off x="5888874" y="2420888"/>
                <a:ext cx="1127946" cy="22084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5" name="TextBox 114"/>
              <p:cNvSpPr txBox="1"/>
              <p:nvPr/>
            </p:nvSpPr>
            <p:spPr>
              <a:xfrm>
                <a:off x="5436096" y="3635732"/>
                <a:ext cx="2088232" cy="369332"/>
              </a:xfrm>
              <a:prstGeom prst="rect">
                <a:avLst/>
              </a:prstGeom>
              <a:noFill/>
            </p:spPr>
            <p:txBody>
              <a:bodyPr wrap="square" rtlCol="0">
                <a:spAutoFit/>
              </a:bodyPr>
              <a:lstStyle/>
              <a:p>
                <a:pPr algn="ctr"/>
                <a:r>
                  <a:rPr lang="en-US" altLang="ko-KR" dirty="0"/>
                  <a:t>Glass</a:t>
                </a:r>
                <a:endParaRPr lang="ko-KR" altLang="en-US" dirty="0"/>
              </a:p>
            </p:txBody>
          </p:sp>
          <p:sp>
            <p:nvSpPr>
              <p:cNvPr id="116" name="TextBox 115"/>
              <p:cNvSpPr txBox="1"/>
              <p:nvPr/>
            </p:nvSpPr>
            <p:spPr>
              <a:xfrm>
                <a:off x="6084168" y="3203684"/>
                <a:ext cx="936104" cy="369332"/>
              </a:xfrm>
              <a:prstGeom prst="rect">
                <a:avLst/>
              </a:prstGeom>
              <a:noFill/>
            </p:spPr>
            <p:txBody>
              <a:bodyPr wrap="square" rtlCol="0">
                <a:spAutoFit/>
              </a:bodyPr>
              <a:lstStyle/>
              <a:p>
                <a:r>
                  <a:rPr lang="en-US" altLang="ko-KR" dirty="0"/>
                  <a:t>Active</a:t>
                </a:r>
                <a:endParaRPr lang="ko-KR" altLang="en-US" dirty="0"/>
              </a:p>
            </p:txBody>
          </p:sp>
          <p:grpSp>
            <p:nvGrpSpPr>
              <p:cNvPr id="121" name="그룹 120"/>
              <p:cNvGrpSpPr/>
              <p:nvPr/>
            </p:nvGrpSpPr>
            <p:grpSpPr>
              <a:xfrm>
                <a:off x="4499992" y="2420888"/>
                <a:ext cx="3960440" cy="1512168"/>
                <a:chOff x="4788024" y="2420888"/>
                <a:chExt cx="3528392" cy="1512168"/>
              </a:xfrm>
            </p:grpSpPr>
            <p:sp>
              <p:nvSpPr>
                <p:cNvPr id="92" name="직사각형 91"/>
                <p:cNvSpPr/>
                <p:nvPr/>
              </p:nvSpPr>
              <p:spPr>
                <a:xfrm>
                  <a:off x="4788024" y="3645024"/>
                  <a:ext cx="3528392" cy="288032"/>
                </a:xfrm>
                <a:prstGeom prst="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ko-KR" altLang="en-US"/>
                </a:p>
              </p:txBody>
            </p:sp>
            <p:sp>
              <p:nvSpPr>
                <p:cNvPr id="93" name="직사각형 92"/>
                <p:cNvSpPr/>
                <p:nvPr/>
              </p:nvSpPr>
              <p:spPr>
                <a:xfrm>
                  <a:off x="4788024" y="3491716"/>
                  <a:ext cx="3528392" cy="1440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6" name="직사각형 95"/>
                <p:cNvSpPr/>
                <p:nvPr/>
              </p:nvSpPr>
              <p:spPr>
                <a:xfrm>
                  <a:off x="4788024" y="3228944"/>
                  <a:ext cx="1224136" cy="2720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7" name="직사각형 96"/>
                <p:cNvSpPr/>
                <p:nvPr/>
              </p:nvSpPr>
              <p:spPr>
                <a:xfrm>
                  <a:off x="7164288" y="3228945"/>
                  <a:ext cx="1152128" cy="2720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99" name="직사각형 98"/>
                <p:cNvSpPr/>
                <p:nvPr/>
              </p:nvSpPr>
              <p:spPr>
                <a:xfrm>
                  <a:off x="5292080" y="2996952"/>
                  <a:ext cx="2592288" cy="28803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119" name="그룹 118"/>
                <p:cNvGrpSpPr/>
                <p:nvPr/>
              </p:nvGrpSpPr>
              <p:grpSpPr>
                <a:xfrm>
                  <a:off x="4788025" y="2420888"/>
                  <a:ext cx="2376263" cy="792087"/>
                  <a:chOff x="4788025" y="2420888"/>
                  <a:chExt cx="2376263" cy="792087"/>
                </a:xfrm>
              </p:grpSpPr>
              <p:sp>
                <p:nvSpPr>
                  <p:cNvPr id="106" name="직사각형 105"/>
                  <p:cNvSpPr/>
                  <p:nvPr/>
                </p:nvSpPr>
                <p:spPr>
                  <a:xfrm>
                    <a:off x="5814465" y="2420888"/>
                    <a:ext cx="210926" cy="57606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8" name="직사각형 107"/>
                  <p:cNvSpPr/>
                  <p:nvPr/>
                </p:nvSpPr>
                <p:spPr>
                  <a:xfrm>
                    <a:off x="6969212" y="2420888"/>
                    <a:ext cx="195076" cy="58221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3" name="직사각형 112"/>
                  <p:cNvSpPr/>
                  <p:nvPr/>
                </p:nvSpPr>
                <p:spPr>
                  <a:xfrm>
                    <a:off x="5292080" y="2725122"/>
                    <a:ext cx="522385" cy="27183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14" name="직사각형 113"/>
                  <p:cNvSpPr/>
                  <p:nvPr/>
                </p:nvSpPr>
                <p:spPr>
                  <a:xfrm>
                    <a:off x="4788025" y="2964402"/>
                    <a:ext cx="504056" cy="2485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17" name="TextBox 116"/>
                <p:cNvSpPr txBox="1"/>
                <p:nvPr/>
              </p:nvSpPr>
              <p:spPr>
                <a:xfrm>
                  <a:off x="5508104" y="2946430"/>
                  <a:ext cx="2230520" cy="338554"/>
                </a:xfrm>
                <a:prstGeom prst="rect">
                  <a:avLst/>
                </a:prstGeom>
                <a:noFill/>
              </p:spPr>
              <p:txBody>
                <a:bodyPr wrap="square" rtlCol="0">
                  <a:spAutoFit/>
                </a:bodyPr>
                <a:lstStyle/>
                <a:p>
                  <a:pPr algn="ctr"/>
                  <a:r>
                    <a:rPr lang="en-US" altLang="ko-KR" sz="1600" dirty="0"/>
                    <a:t>Gate Insulator</a:t>
                  </a:r>
                  <a:endParaRPr lang="ko-KR" altLang="en-US" sz="1600" dirty="0"/>
                </a:p>
              </p:txBody>
            </p:sp>
            <p:sp>
              <p:nvSpPr>
                <p:cNvPr id="118" name="TextBox 117"/>
                <p:cNvSpPr txBox="1"/>
                <p:nvPr/>
              </p:nvSpPr>
              <p:spPr>
                <a:xfrm>
                  <a:off x="5814465" y="2658398"/>
                  <a:ext cx="1296144" cy="338554"/>
                </a:xfrm>
                <a:prstGeom prst="rect">
                  <a:avLst/>
                </a:prstGeom>
                <a:noFill/>
              </p:spPr>
              <p:txBody>
                <a:bodyPr wrap="square" rtlCol="0">
                  <a:spAutoFit/>
                </a:bodyPr>
                <a:lstStyle/>
                <a:p>
                  <a:pPr algn="ctr"/>
                  <a:r>
                    <a:rPr lang="en-US" altLang="ko-KR" sz="1600" dirty="0"/>
                    <a:t>Gate</a:t>
                  </a:r>
                  <a:endParaRPr lang="ko-KR" altLang="en-US" sz="1600" dirty="0"/>
                </a:p>
              </p:txBody>
            </p:sp>
            <p:sp>
              <p:nvSpPr>
                <p:cNvPr id="94" name="직사각형 93"/>
                <p:cNvSpPr/>
                <p:nvPr/>
              </p:nvSpPr>
              <p:spPr>
                <a:xfrm>
                  <a:off x="5400092" y="3228944"/>
                  <a:ext cx="2372231" cy="272063"/>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ko-KR" altLang="en-US"/>
                </a:p>
              </p:txBody>
            </p:sp>
          </p:grpSp>
          <p:sp>
            <p:nvSpPr>
              <p:cNvPr id="122" name="직사각형 121"/>
              <p:cNvSpPr/>
              <p:nvPr/>
            </p:nvSpPr>
            <p:spPr>
              <a:xfrm>
                <a:off x="5242757" y="2715829"/>
                <a:ext cx="209598" cy="51311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5" name="직사각형 124"/>
              <p:cNvSpPr/>
              <p:nvPr/>
            </p:nvSpPr>
            <p:spPr>
              <a:xfrm>
                <a:off x="5157527" y="2526518"/>
                <a:ext cx="380058" cy="18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7" name="직사각형 126"/>
              <p:cNvSpPr/>
              <p:nvPr/>
            </p:nvSpPr>
            <p:spPr>
              <a:xfrm>
                <a:off x="7164288" y="2725122"/>
                <a:ext cx="811192" cy="27183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8" name="직사각형 127"/>
              <p:cNvSpPr/>
              <p:nvPr/>
            </p:nvSpPr>
            <p:spPr>
              <a:xfrm>
                <a:off x="7966663" y="2964403"/>
                <a:ext cx="493769" cy="2485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9" name="직사각형 128"/>
              <p:cNvSpPr/>
              <p:nvPr/>
            </p:nvSpPr>
            <p:spPr>
              <a:xfrm>
                <a:off x="7422974" y="2708920"/>
                <a:ext cx="189620" cy="5200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0" name="직사각형 129"/>
              <p:cNvSpPr/>
              <p:nvPr/>
            </p:nvSpPr>
            <p:spPr>
              <a:xfrm>
                <a:off x="7317767" y="2526518"/>
                <a:ext cx="380058" cy="18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32" name="TextBox 131"/>
            <p:cNvSpPr txBox="1"/>
            <p:nvPr/>
          </p:nvSpPr>
          <p:spPr>
            <a:xfrm>
              <a:off x="5220072" y="2483604"/>
              <a:ext cx="229340" cy="369332"/>
            </a:xfrm>
            <a:prstGeom prst="rect">
              <a:avLst/>
            </a:prstGeom>
            <a:noFill/>
          </p:spPr>
          <p:txBody>
            <a:bodyPr wrap="square" rtlCol="0">
              <a:spAutoFit/>
            </a:bodyPr>
            <a:lstStyle/>
            <a:p>
              <a:r>
                <a:rPr lang="en-US" altLang="ko-KR" dirty="0"/>
                <a:t>S</a:t>
              </a:r>
              <a:endParaRPr lang="ko-KR" altLang="en-US" dirty="0"/>
            </a:p>
          </p:txBody>
        </p:sp>
        <p:sp>
          <p:nvSpPr>
            <p:cNvPr id="134" name="TextBox 133"/>
            <p:cNvSpPr txBox="1"/>
            <p:nvPr/>
          </p:nvSpPr>
          <p:spPr>
            <a:xfrm>
              <a:off x="7308304" y="2483604"/>
              <a:ext cx="229340" cy="369332"/>
            </a:xfrm>
            <a:prstGeom prst="rect">
              <a:avLst/>
            </a:prstGeom>
            <a:noFill/>
          </p:spPr>
          <p:txBody>
            <a:bodyPr wrap="square" rtlCol="0">
              <a:spAutoFit/>
            </a:bodyPr>
            <a:lstStyle/>
            <a:p>
              <a:r>
                <a:rPr lang="en-US" altLang="ko-KR" dirty="0"/>
                <a:t>D</a:t>
              </a:r>
              <a:endParaRPr lang="ko-KR" altLang="en-US" dirty="0"/>
            </a:p>
          </p:txBody>
        </p:sp>
        <p:sp>
          <p:nvSpPr>
            <p:cNvPr id="137" name="TextBox 136"/>
            <p:cNvSpPr txBox="1"/>
            <p:nvPr/>
          </p:nvSpPr>
          <p:spPr>
            <a:xfrm>
              <a:off x="5684361" y="2401143"/>
              <a:ext cx="2632055" cy="307777"/>
            </a:xfrm>
            <a:prstGeom prst="rect">
              <a:avLst/>
            </a:prstGeom>
            <a:noFill/>
          </p:spPr>
          <p:txBody>
            <a:bodyPr wrap="square" rtlCol="0">
              <a:spAutoFit/>
            </a:bodyPr>
            <a:lstStyle/>
            <a:p>
              <a:r>
                <a:rPr lang="en-US" altLang="ko-KR" sz="1400" b="1" dirty="0"/>
                <a:t>Passivation SOG</a:t>
              </a:r>
              <a:endParaRPr lang="ko-KR" altLang="en-US" sz="1400" b="1" dirty="0"/>
            </a:p>
          </p:txBody>
        </p:sp>
        <p:sp>
          <p:nvSpPr>
            <p:cNvPr id="138" name="TextBox 137"/>
            <p:cNvSpPr txBox="1"/>
            <p:nvPr/>
          </p:nvSpPr>
          <p:spPr>
            <a:xfrm>
              <a:off x="6012160" y="3212976"/>
              <a:ext cx="936104" cy="307777"/>
            </a:xfrm>
            <a:prstGeom prst="rect">
              <a:avLst/>
            </a:prstGeom>
            <a:noFill/>
          </p:spPr>
          <p:txBody>
            <a:bodyPr wrap="square" rtlCol="0">
              <a:spAutoFit/>
            </a:bodyPr>
            <a:lstStyle/>
            <a:p>
              <a:r>
                <a:rPr lang="en-US" altLang="ko-KR" sz="1400" dirty="0"/>
                <a:t>Active</a:t>
              </a:r>
              <a:endParaRPr lang="ko-KR" altLang="en-US" sz="1400" dirty="0"/>
            </a:p>
          </p:txBody>
        </p:sp>
        <p:sp>
          <p:nvSpPr>
            <p:cNvPr id="139" name="TextBox 138"/>
            <p:cNvSpPr txBox="1"/>
            <p:nvPr/>
          </p:nvSpPr>
          <p:spPr>
            <a:xfrm>
              <a:off x="5436096" y="3645024"/>
              <a:ext cx="2088232" cy="369332"/>
            </a:xfrm>
            <a:prstGeom prst="rect">
              <a:avLst/>
            </a:prstGeom>
            <a:noFill/>
          </p:spPr>
          <p:txBody>
            <a:bodyPr wrap="square" rtlCol="0">
              <a:spAutoFit/>
            </a:bodyPr>
            <a:lstStyle/>
            <a:p>
              <a:pPr algn="ctr"/>
              <a:r>
                <a:rPr lang="en-US" altLang="ko-KR" dirty="0"/>
                <a:t>Glass</a:t>
              </a:r>
              <a:endParaRPr lang="ko-KR" altLang="en-US" dirty="0"/>
            </a:p>
          </p:txBody>
        </p:sp>
      </p:grpSp>
      <p:pic>
        <p:nvPicPr>
          <p:cNvPr id="141" name="그림 1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15" y="540668"/>
            <a:ext cx="1400175" cy="800100"/>
          </a:xfrm>
          <a:prstGeom prst="rect">
            <a:avLst/>
          </a:prstGeom>
        </p:spPr>
      </p:pic>
      <p:pic>
        <p:nvPicPr>
          <p:cNvPr id="142" name="그림 141"/>
          <p:cNvPicPr>
            <a:picLocks/>
          </p:cNvPicPr>
          <p:nvPr/>
        </p:nvPicPr>
        <p:blipFill>
          <a:blip r:embed="rId4">
            <a:extLst>
              <a:ext uri="{28A0092B-C50C-407E-A947-70E740481C1C}">
                <a14:useLocalDpi xmlns:a14="http://schemas.microsoft.com/office/drawing/2010/main" val="0"/>
              </a:ext>
            </a:extLst>
          </a:blip>
          <a:stretch>
            <a:fillRect/>
          </a:stretch>
        </p:blipFill>
        <p:spPr>
          <a:xfrm>
            <a:off x="7668496" y="476672"/>
            <a:ext cx="1368000" cy="792000"/>
          </a:xfrm>
          <a:prstGeom prst="rect">
            <a:avLst/>
          </a:prstGeom>
        </p:spPr>
      </p:pic>
      <p:sp>
        <p:nvSpPr>
          <p:cNvPr id="144" name="슬라이드 번호 개체 틀 143"/>
          <p:cNvSpPr>
            <a:spLocks noGrp="1"/>
          </p:cNvSpPr>
          <p:nvPr>
            <p:ph type="sldNum" sz="quarter" idx="12"/>
          </p:nvPr>
        </p:nvSpPr>
        <p:spPr/>
        <p:txBody>
          <a:bodyPr/>
          <a:lstStyle/>
          <a:p>
            <a:fld id="{FD3E3D6F-262A-4B9E-9FAD-CA8FD9714AB0}" type="slidenum">
              <a:rPr lang="ko-KR" altLang="en-US" smtClean="0"/>
              <a:pPr/>
              <a:t>3</a:t>
            </a:fld>
            <a:endParaRPr lang="ko-KR" altLang="en-US"/>
          </a:p>
        </p:txBody>
      </p:sp>
    </p:spTree>
    <p:extLst>
      <p:ext uri="{BB962C8B-B14F-4D97-AF65-F5344CB8AC3E}">
        <p14:creationId xmlns:p14="http://schemas.microsoft.com/office/powerpoint/2010/main" val="2912488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0"/>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6" name="직사각형 5"/>
          <p:cNvSpPr/>
          <p:nvPr/>
        </p:nvSpPr>
        <p:spPr>
          <a:xfrm>
            <a:off x="0" y="6452558"/>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7" name="TextBox 6"/>
          <p:cNvSpPr txBox="1"/>
          <p:nvPr/>
        </p:nvSpPr>
        <p:spPr>
          <a:xfrm>
            <a:off x="3347696" y="836712"/>
            <a:ext cx="2160408" cy="523220"/>
          </a:xfrm>
          <a:prstGeom prst="rect">
            <a:avLst/>
          </a:prstGeom>
          <a:noFill/>
        </p:spPr>
        <p:txBody>
          <a:bodyPr wrap="square" rtlCol="0">
            <a:spAutoFit/>
          </a:bodyPr>
          <a:lstStyle/>
          <a:p>
            <a:r>
              <a:rPr lang="en-US" altLang="ko-KR" sz="2800" b="1" dirty="0">
                <a:latin typeface="Adobe 고딕 Std B" pitchFamily="34" charset="-127"/>
                <a:ea typeface="Adobe 고딕 Std B" pitchFamily="34" charset="-127"/>
              </a:rPr>
              <a:t>Introduction</a:t>
            </a:r>
            <a:endParaRPr lang="ko-KR" altLang="en-US" sz="2800" b="1" dirty="0">
              <a:latin typeface="Adobe 고딕 Std B" pitchFamily="34" charset="-127"/>
              <a:ea typeface="Adobe 고딕 Std B" pitchFamily="34" charset="-127"/>
            </a:endParaRPr>
          </a:p>
        </p:txBody>
      </p:sp>
      <p:sp>
        <p:nvSpPr>
          <p:cNvPr id="16" name="타원 15"/>
          <p:cNvSpPr/>
          <p:nvPr/>
        </p:nvSpPr>
        <p:spPr>
          <a:xfrm>
            <a:off x="1475656" y="928755"/>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타원 16"/>
          <p:cNvSpPr/>
          <p:nvPr/>
        </p:nvSpPr>
        <p:spPr>
          <a:xfrm>
            <a:off x="7132833" y="925283"/>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8" name="직선 연결선 17"/>
          <p:cNvCxnSpPr/>
          <p:nvPr/>
        </p:nvCxnSpPr>
        <p:spPr>
          <a:xfrm>
            <a:off x="1977610" y="1124744"/>
            <a:ext cx="1370254" cy="0"/>
          </a:xfrm>
          <a:prstGeom prst="line">
            <a:avLst/>
          </a:prstGeom>
        </p:spPr>
        <p:style>
          <a:lnRef idx="1">
            <a:schemeClr val="dk1"/>
          </a:lnRef>
          <a:fillRef idx="0">
            <a:schemeClr val="dk1"/>
          </a:fillRef>
          <a:effectRef idx="0">
            <a:schemeClr val="dk1"/>
          </a:effectRef>
          <a:fontRef idx="minor">
            <a:schemeClr val="tx1"/>
          </a:fontRef>
        </p:style>
      </p:cxnSp>
      <p:sp>
        <p:nvSpPr>
          <p:cNvPr id="21" name="1/2 액자 20"/>
          <p:cNvSpPr/>
          <p:nvPr/>
        </p:nvSpPr>
        <p:spPr>
          <a:xfrm rot="18900000">
            <a:off x="1614706" y="1047853"/>
            <a:ext cx="153901" cy="153901"/>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2" name="1/2 액자 21"/>
          <p:cNvSpPr/>
          <p:nvPr/>
        </p:nvSpPr>
        <p:spPr>
          <a:xfrm rot="8100000">
            <a:off x="7200064" y="1015545"/>
            <a:ext cx="168115" cy="168115"/>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cxnSp>
        <p:nvCxnSpPr>
          <p:cNvPr id="26" name="직선 연결선 25"/>
          <p:cNvCxnSpPr/>
          <p:nvPr/>
        </p:nvCxnSpPr>
        <p:spPr>
          <a:xfrm>
            <a:off x="5580112" y="1091616"/>
            <a:ext cx="1368152" cy="0"/>
          </a:xfrm>
          <a:prstGeom prst="line">
            <a:avLst/>
          </a:prstGeom>
        </p:spPr>
        <p:style>
          <a:lnRef idx="1">
            <a:schemeClr val="dk1"/>
          </a:lnRef>
          <a:fillRef idx="0">
            <a:schemeClr val="dk1"/>
          </a:fillRef>
          <a:effectRef idx="0">
            <a:schemeClr val="dk1"/>
          </a:effectRef>
          <a:fontRef idx="minor">
            <a:schemeClr val="tx1"/>
          </a:fontRef>
        </p:style>
      </p:cxnSp>
      <p:sp>
        <p:nvSpPr>
          <p:cNvPr id="15" name="TextBox 14"/>
          <p:cNvSpPr txBox="1"/>
          <p:nvPr/>
        </p:nvSpPr>
        <p:spPr>
          <a:xfrm>
            <a:off x="431456" y="4174629"/>
            <a:ext cx="7164880" cy="184665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ko-KR" sz="1400" b="1" dirty="0">
                <a:effectLst>
                  <a:glow rad="101600">
                    <a:schemeClr val="accent2">
                      <a:satMod val="175000"/>
                      <a:alpha val="40000"/>
                    </a:schemeClr>
                  </a:glow>
                </a:effectLst>
              </a:rPr>
              <a:t>Solution process</a:t>
            </a:r>
          </a:p>
          <a:p>
            <a:endParaRPr lang="en-US" altLang="ko-KR" sz="1400" dirty="0"/>
          </a:p>
          <a:p>
            <a:pPr marL="285750" indent="-285750">
              <a:buFont typeface="Wingdings" pitchFamily="2" charset="2"/>
              <a:buChar char="ü"/>
            </a:pPr>
            <a:r>
              <a:rPr lang="en-US" altLang="ko-KR" sz="1400" dirty="0"/>
              <a:t>Easily and quickly producing.</a:t>
            </a:r>
          </a:p>
          <a:p>
            <a:endParaRPr lang="en-US" altLang="ko-KR" sz="1400" dirty="0"/>
          </a:p>
          <a:p>
            <a:pPr marL="285750" indent="-285750">
              <a:buFont typeface="Wingdings" pitchFamily="2" charset="2"/>
              <a:buChar char="ü"/>
            </a:pPr>
            <a:r>
              <a:rPr lang="en-US" altLang="ko-KR" sz="1400" dirty="0"/>
              <a:t>Does not use plasma.                </a:t>
            </a:r>
          </a:p>
          <a:p>
            <a:pPr marL="285750" indent="-285750">
              <a:buFont typeface="Wingdings" pitchFamily="2" charset="2"/>
              <a:buChar char="ü"/>
            </a:pPr>
            <a:endParaRPr lang="en-US" altLang="ko-KR" sz="1400" dirty="0"/>
          </a:p>
          <a:p>
            <a:r>
              <a:rPr lang="en-US" altLang="ko-KR" sz="1400" dirty="0"/>
              <a:t>             it can avoid plasma damage on the active layer.</a:t>
            </a:r>
          </a:p>
          <a:p>
            <a:endParaRPr lang="en-US" altLang="ko-KR" sz="1600" dirty="0"/>
          </a:p>
        </p:txBody>
      </p:sp>
      <p:sp>
        <p:nvSpPr>
          <p:cNvPr id="19" name="오른쪽 화살표 18"/>
          <p:cNvSpPr/>
          <p:nvPr/>
        </p:nvSpPr>
        <p:spPr>
          <a:xfrm>
            <a:off x="539534" y="5445224"/>
            <a:ext cx="648090" cy="396055"/>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ko-KR" altLang="en-US"/>
          </a:p>
        </p:txBody>
      </p:sp>
      <p:sp>
        <p:nvSpPr>
          <p:cNvPr id="20" name="TextBox 19"/>
          <p:cNvSpPr txBox="1"/>
          <p:nvPr/>
        </p:nvSpPr>
        <p:spPr>
          <a:xfrm>
            <a:off x="2669335" y="6127412"/>
            <a:ext cx="3749744" cy="253916"/>
          </a:xfrm>
          <a:prstGeom prst="rect">
            <a:avLst/>
          </a:prstGeom>
          <a:noFill/>
        </p:spPr>
        <p:txBody>
          <a:bodyPr wrap="none" rtlCol="0">
            <a:spAutoFit/>
          </a:bodyPr>
          <a:lstStyle/>
          <a:p>
            <a:pPr algn="ctr"/>
            <a:r>
              <a:rPr lang="en-US" altLang="ko-KR" sz="1050" b="1" dirty="0" err="1">
                <a:latin typeface="Adobe Fangsong Std R" pitchFamily="18" charset="-128"/>
                <a:ea typeface="1훈프로방스 R" pitchFamily="18" charset="-127"/>
              </a:rPr>
              <a:t>Hoseo</a:t>
            </a:r>
            <a:r>
              <a:rPr lang="en-US" altLang="ko-KR" sz="1050" b="1" dirty="0">
                <a:latin typeface="Adobe Fangsong Std R" pitchFamily="18" charset="-128"/>
                <a:ea typeface="1훈프로방스 R" pitchFamily="18" charset="-127"/>
              </a:rPr>
              <a:t> University – Electronic Device LAB – Hwang  Sang  Ho</a:t>
            </a:r>
            <a:endParaRPr lang="ko-KR" altLang="en-US" sz="1050" b="1" dirty="0">
              <a:latin typeface="Adobe Fangsong Std R" pitchFamily="18" charset="-128"/>
              <a:ea typeface="1훈프로방스 R" pitchFamily="18" charset="-127"/>
            </a:endParaRPr>
          </a:p>
        </p:txBody>
      </p:sp>
      <p:cxnSp>
        <p:nvCxnSpPr>
          <p:cNvPr id="23" name="직선 연결선 22"/>
          <p:cNvCxnSpPr>
            <a:stCxn id="20" idx="3"/>
          </p:cNvCxnSpPr>
          <p:nvPr/>
        </p:nvCxnSpPr>
        <p:spPr>
          <a:xfrm flipV="1">
            <a:off x="6419079" y="6248854"/>
            <a:ext cx="2724921" cy="5516"/>
          </a:xfrm>
          <a:prstGeom prst="line">
            <a:avLst/>
          </a:prstGeom>
        </p:spPr>
        <p:style>
          <a:lnRef idx="1">
            <a:schemeClr val="dk1"/>
          </a:lnRef>
          <a:fillRef idx="0">
            <a:schemeClr val="dk1"/>
          </a:fillRef>
          <a:effectRef idx="0">
            <a:schemeClr val="dk1"/>
          </a:effectRef>
          <a:fontRef idx="minor">
            <a:schemeClr val="tx1"/>
          </a:fontRef>
        </p:style>
      </p:cxnSp>
      <p:cxnSp>
        <p:nvCxnSpPr>
          <p:cNvPr id="24" name="직선 연결선 23"/>
          <p:cNvCxnSpPr/>
          <p:nvPr/>
        </p:nvCxnSpPr>
        <p:spPr>
          <a:xfrm>
            <a:off x="0" y="6237312"/>
            <a:ext cx="2699792" cy="11542"/>
          </a:xfrm>
          <a:prstGeom prst="line">
            <a:avLst/>
          </a:prstGeom>
        </p:spPr>
        <p:style>
          <a:lnRef idx="1">
            <a:schemeClr val="dk1"/>
          </a:lnRef>
          <a:fillRef idx="0">
            <a:schemeClr val="dk1"/>
          </a:fillRef>
          <a:effectRef idx="0">
            <a:schemeClr val="dk1"/>
          </a:effectRef>
          <a:fontRef idx="minor">
            <a:schemeClr val="tx1"/>
          </a:fontRef>
        </p:style>
      </p:cxnSp>
      <p:pic>
        <p:nvPicPr>
          <p:cNvPr id="25" name="그림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294" y="1844824"/>
            <a:ext cx="2196428" cy="1656232"/>
          </a:xfrm>
          <a:prstGeom prst="rect">
            <a:avLst/>
          </a:prstGeom>
        </p:spPr>
      </p:pic>
      <p:sp>
        <p:nvSpPr>
          <p:cNvPr id="2" name="덧셈 기호 1"/>
          <p:cNvSpPr/>
          <p:nvPr/>
        </p:nvSpPr>
        <p:spPr>
          <a:xfrm>
            <a:off x="2627784" y="2348880"/>
            <a:ext cx="864096" cy="72008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27" name="그림 26"/>
          <p:cNvPicPr>
            <a:picLocks/>
          </p:cNvPicPr>
          <p:nvPr/>
        </p:nvPicPr>
        <p:blipFill>
          <a:blip r:embed="rId4">
            <a:extLst>
              <a:ext uri="{28A0092B-C50C-407E-A947-70E740481C1C}">
                <a14:useLocalDpi xmlns:a14="http://schemas.microsoft.com/office/drawing/2010/main" val="0"/>
              </a:ext>
            </a:extLst>
          </a:blip>
          <a:stretch>
            <a:fillRect/>
          </a:stretch>
        </p:blipFill>
        <p:spPr>
          <a:xfrm>
            <a:off x="3564168" y="1988840"/>
            <a:ext cx="2159960" cy="1656000"/>
          </a:xfrm>
          <a:prstGeom prst="rect">
            <a:avLst/>
          </a:prstGeom>
        </p:spPr>
      </p:pic>
      <p:sp>
        <p:nvSpPr>
          <p:cNvPr id="3" name="등호 2"/>
          <p:cNvSpPr/>
          <p:nvPr/>
        </p:nvSpPr>
        <p:spPr>
          <a:xfrm>
            <a:off x="5940152" y="2492896"/>
            <a:ext cx="598749" cy="576064"/>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pic>
        <p:nvPicPr>
          <p:cNvPr id="5" name="그림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6200000">
            <a:off x="6617098" y="1945706"/>
            <a:ext cx="2160000" cy="1526667"/>
          </a:xfrm>
          <a:prstGeom prst="rect">
            <a:avLst/>
          </a:prstGeom>
        </p:spPr>
      </p:pic>
      <p:pic>
        <p:nvPicPr>
          <p:cNvPr id="28" name="그림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615" y="445044"/>
            <a:ext cx="1400175" cy="800100"/>
          </a:xfrm>
          <a:prstGeom prst="rect">
            <a:avLst/>
          </a:prstGeom>
        </p:spPr>
      </p:pic>
      <p:pic>
        <p:nvPicPr>
          <p:cNvPr id="29" name="그림 28"/>
          <p:cNvPicPr>
            <a:picLocks/>
          </p:cNvPicPr>
          <p:nvPr/>
        </p:nvPicPr>
        <p:blipFill>
          <a:blip r:embed="rId7">
            <a:extLst>
              <a:ext uri="{28A0092B-C50C-407E-A947-70E740481C1C}">
                <a14:useLocalDpi xmlns:a14="http://schemas.microsoft.com/office/drawing/2010/main" val="0"/>
              </a:ext>
            </a:extLst>
          </a:blip>
          <a:stretch>
            <a:fillRect/>
          </a:stretch>
        </p:blipFill>
        <p:spPr>
          <a:xfrm>
            <a:off x="7668496" y="548680"/>
            <a:ext cx="1368000" cy="792000"/>
          </a:xfrm>
          <a:prstGeom prst="rect">
            <a:avLst/>
          </a:prstGeom>
        </p:spPr>
      </p:pic>
      <p:sp>
        <p:nvSpPr>
          <p:cNvPr id="9" name="슬라이드 번호 개체 틀 8"/>
          <p:cNvSpPr>
            <a:spLocks noGrp="1"/>
          </p:cNvSpPr>
          <p:nvPr>
            <p:ph type="sldNum" sz="quarter" idx="12"/>
          </p:nvPr>
        </p:nvSpPr>
        <p:spPr/>
        <p:txBody>
          <a:bodyPr/>
          <a:lstStyle/>
          <a:p>
            <a:fld id="{FD3E3D6F-262A-4B9E-9FAD-CA8FD9714AB0}" type="slidenum">
              <a:rPr lang="ko-KR" altLang="en-US" smtClean="0"/>
              <a:pPr/>
              <a:t>4</a:t>
            </a:fld>
            <a:endParaRPr lang="ko-KR" altLang="en-US"/>
          </a:p>
        </p:txBody>
      </p:sp>
    </p:spTree>
    <p:extLst>
      <p:ext uri="{BB962C8B-B14F-4D97-AF65-F5344CB8AC3E}">
        <p14:creationId xmlns:p14="http://schemas.microsoft.com/office/powerpoint/2010/main" val="2071549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0"/>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6" name="직사각형 5"/>
          <p:cNvSpPr/>
          <p:nvPr/>
        </p:nvSpPr>
        <p:spPr>
          <a:xfrm>
            <a:off x="0" y="6452558"/>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7" name="TextBox 6"/>
          <p:cNvSpPr txBox="1"/>
          <p:nvPr/>
        </p:nvSpPr>
        <p:spPr>
          <a:xfrm>
            <a:off x="3347696" y="836712"/>
            <a:ext cx="2808480" cy="523220"/>
          </a:xfrm>
          <a:prstGeom prst="rect">
            <a:avLst/>
          </a:prstGeom>
          <a:noFill/>
        </p:spPr>
        <p:txBody>
          <a:bodyPr wrap="square" rtlCol="0">
            <a:spAutoFit/>
          </a:bodyPr>
          <a:lstStyle/>
          <a:p>
            <a:r>
              <a:rPr lang="en-US" altLang="ko-KR" sz="2800" b="1" dirty="0">
                <a:latin typeface="Adobe 고딕 Std B" pitchFamily="34" charset="-127"/>
                <a:ea typeface="Adobe 고딕 Std B" pitchFamily="34" charset="-127"/>
              </a:rPr>
              <a:t>Experimental</a:t>
            </a:r>
            <a:endParaRPr lang="ko-KR" altLang="en-US" sz="2800" b="1" dirty="0">
              <a:latin typeface="Adobe 고딕 Std B" pitchFamily="34" charset="-127"/>
              <a:ea typeface="Adobe 고딕 Std B" pitchFamily="34" charset="-127"/>
            </a:endParaRPr>
          </a:p>
        </p:txBody>
      </p:sp>
      <p:sp>
        <p:nvSpPr>
          <p:cNvPr id="16" name="타원 15"/>
          <p:cNvSpPr/>
          <p:nvPr/>
        </p:nvSpPr>
        <p:spPr>
          <a:xfrm>
            <a:off x="1475656" y="928755"/>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타원 16"/>
          <p:cNvSpPr/>
          <p:nvPr/>
        </p:nvSpPr>
        <p:spPr>
          <a:xfrm>
            <a:off x="7092280" y="925283"/>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8" name="직선 연결선 17"/>
          <p:cNvCxnSpPr/>
          <p:nvPr/>
        </p:nvCxnSpPr>
        <p:spPr>
          <a:xfrm>
            <a:off x="1905602" y="1124744"/>
            <a:ext cx="1370254" cy="0"/>
          </a:xfrm>
          <a:prstGeom prst="line">
            <a:avLst/>
          </a:prstGeom>
        </p:spPr>
        <p:style>
          <a:lnRef idx="1">
            <a:schemeClr val="dk1"/>
          </a:lnRef>
          <a:fillRef idx="0">
            <a:schemeClr val="dk1"/>
          </a:fillRef>
          <a:effectRef idx="0">
            <a:schemeClr val="dk1"/>
          </a:effectRef>
          <a:fontRef idx="minor">
            <a:schemeClr val="tx1"/>
          </a:fontRef>
        </p:style>
      </p:cxnSp>
      <p:sp>
        <p:nvSpPr>
          <p:cNvPr id="21" name="1/2 액자 20"/>
          <p:cNvSpPr/>
          <p:nvPr/>
        </p:nvSpPr>
        <p:spPr>
          <a:xfrm rot="18900000">
            <a:off x="1614706" y="1047853"/>
            <a:ext cx="153901" cy="153901"/>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2" name="1/2 액자 21"/>
          <p:cNvSpPr/>
          <p:nvPr/>
        </p:nvSpPr>
        <p:spPr>
          <a:xfrm rot="8100000">
            <a:off x="7159511" y="1015545"/>
            <a:ext cx="168115" cy="168115"/>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cxnSp>
        <p:nvCxnSpPr>
          <p:cNvPr id="26" name="직선 연결선 25"/>
          <p:cNvCxnSpPr/>
          <p:nvPr/>
        </p:nvCxnSpPr>
        <p:spPr>
          <a:xfrm>
            <a:off x="5652120" y="1091616"/>
            <a:ext cx="1368152"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3" name="다이어그램 22"/>
          <p:cNvGraphicFramePr/>
          <p:nvPr>
            <p:extLst>
              <p:ext uri="{D42A27DB-BD31-4B8C-83A1-F6EECF244321}">
                <p14:modId xmlns:p14="http://schemas.microsoft.com/office/powerpoint/2010/main" val="2333046001"/>
              </p:ext>
            </p:extLst>
          </p:nvPr>
        </p:nvGraphicFramePr>
        <p:xfrm>
          <a:off x="323528" y="1556792"/>
          <a:ext cx="3816424" cy="3024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4" name="TextBox 23"/>
          <p:cNvSpPr txBox="1"/>
          <p:nvPr/>
        </p:nvSpPr>
        <p:spPr>
          <a:xfrm>
            <a:off x="178396" y="1359932"/>
            <a:ext cx="4680650" cy="338554"/>
          </a:xfrm>
          <a:prstGeom prst="rect">
            <a:avLst/>
          </a:prstGeom>
          <a:noFill/>
        </p:spPr>
        <p:txBody>
          <a:bodyPr wrap="square" rtlCol="0">
            <a:spAutoFit/>
          </a:bodyPr>
          <a:lstStyle/>
          <a:p>
            <a:r>
              <a:rPr lang="en-US" altLang="ko-KR" sz="1600" b="1" dirty="0">
                <a:effectLst>
                  <a:glow rad="101600">
                    <a:schemeClr val="accent2">
                      <a:satMod val="175000"/>
                      <a:alpha val="40000"/>
                    </a:schemeClr>
                  </a:glow>
                </a:effectLst>
              </a:rPr>
              <a:t>Table.1 process steps </a:t>
            </a:r>
            <a:endParaRPr lang="ko-KR" altLang="en-US" sz="1600" b="1" dirty="0">
              <a:effectLst>
                <a:glow rad="101600">
                  <a:schemeClr val="accent2">
                    <a:satMod val="175000"/>
                    <a:alpha val="40000"/>
                  </a:schemeClr>
                </a:glow>
              </a:effectLst>
            </a:endParaRPr>
          </a:p>
        </p:txBody>
      </p:sp>
      <p:sp>
        <p:nvSpPr>
          <p:cNvPr id="25" name="직사각형 24"/>
          <p:cNvSpPr/>
          <p:nvPr/>
        </p:nvSpPr>
        <p:spPr>
          <a:xfrm>
            <a:off x="4681859" y="4018565"/>
            <a:ext cx="4896680" cy="584775"/>
          </a:xfrm>
          <a:prstGeom prst="rect">
            <a:avLst/>
          </a:prstGeom>
        </p:spPr>
        <p:txBody>
          <a:bodyPr wrap="square">
            <a:spAutoFit/>
          </a:bodyPr>
          <a:lstStyle/>
          <a:p>
            <a:r>
              <a:rPr lang="en-US" altLang="ko-KR" sz="1600" b="1" dirty="0">
                <a:effectLst>
                  <a:glow rad="101600">
                    <a:schemeClr val="accent2">
                      <a:satMod val="175000"/>
                      <a:alpha val="40000"/>
                    </a:schemeClr>
                  </a:glow>
                </a:effectLst>
              </a:rPr>
              <a:t>Fig. 3 Cross-sectional structure of the </a:t>
            </a:r>
          </a:p>
          <a:p>
            <a:r>
              <a:rPr lang="en-US" altLang="ko-KR" sz="1600" b="1" dirty="0">
                <a:effectLst>
                  <a:glow rad="101600">
                    <a:schemeClr val="accent2">
                      <a:satMod val="175000"/>
                      <a:alpha val="40000"/>
                    </a:schemeClr>
                  </a:glow>
                </a:effectLst>
              </a:rPr>
              <a:t>top gate oxide TFT</a:t>
            </a:r>
            <a:endParaRPr lang="ko-KR" altLang="ko-KR" sz="1600" b="1" dirty="0"/>
          </a:p>
        </p:txBody>
      </p:sp>
      <p:sp>
        <p:nvSpPr>
          <p:cNvPr id="27" name="TextBox 26"/>
          <p:cNvSpPr txBox="1"/>
          <p:nvPr/>
        </p:nvSpPr>
        <p:spPr>
          <a:xfrm>
            <a:off x="2669335" y="6127412"/>
            <a:ext cx="3749744" cy="253916"/>
          </a:xfrm>
          <a:prstGeom prst="rect">
            <a:avLst/>
          </a:prstGeom>
          <a:noFill/>
        </p:spPr>
        <p:txBody>
          <a:bodyPr wrap="none" rtlCol="0">
            <a:spAutoFit/>
          </a:bodyPr>
          <a:lstStyle/>
          <a:p>
            <a:pPr algn="ctr"/>
            <a:r>
              <a:rPr lang="en-US" altLang="ko-KR" sz="1050" b="1" dirty="0" err="1">
                <a:latin typeface="Adobe Fangsong Std R" pitchFamily="18" charset="-128"/>
                <a:ea typeface="1훈프로방스 R" pitchFamily="18" charset="-127"/>
              </a:rPr>
              <a:t>Hoseo</a:t>
            </a:r>
            <a:r>
              <a:rPr lang="en-US" altLang="ko-KR" sz="1050" b="1" dirty="0">
                <a:latin typeface="Adobe Fangsong Std R" pitchFamily="18" charset="-128"/>
                <a:ea typeface="1훈프로방스 R" pitchFamily="18" charset="-127"/>
              </a:rPr>
              <a:t> University – Electronic Device LAB – Hwang  Sang  Ho</a:t>
            </a:r>
            <a:endParaRPr lang="ko-KR" altLang="en-US" sz="1050" b="1" dirty="0">
              <a:latin typeface="Adobe Fangsong Std R" pitchFamily="18" charset="-128"/>
              <a:ea typeface="1훈프로방스 R" pitchFamily="18" charset="-127"/>
            </a:endParaRPr>
          </a:p>
        </p:txBody>
      </p:sp>
      <p:cxnSp>
        <p:nvCxnSpPr>
          <p:cNvPr id="28" name="직선 연결선 27"/>
          <p:cNvCxnSpPr>
            <a:stCxn id="27" idx="3"/>
          </p:cNvCxnSpPr>
          <p:nvPr/>
        </p:nvCxnSpPr>
        <p:spPr>
          <a:xfrm flipV="1">
            <a:off x="6419079" y="6248854"/>
            <a:ext cx="2724921" cy="5516"/>
          </a:xfrm>
          <a:prstGeom prst="line">
            <a:avLst/>
          </a:prstGeom>
        </p:spPr>
        <p:style>
          <a:lnRef idx="1">
            <a:schemeClr val="dk1"/>
          </a:lnRef>
          <a:fillRef idx="0">
            <a:schemeClr val="dk1"/>
          </a:fillRef>
          <a:effectRef idx="0">
            <a:schemeClr val="dk1"/>
          </a:effectRef>
          <a:fontRef idx="minor">
            <a:schemeClr val="tx1"/>
          </a:fontRef>
        </p:style>
      </p:cxnSp>
      <p:cxnSp>
        <p:nvCxnSpPr>
          <p:cNvPr id="29" name="직선 연결선 28"/>
          <p:cNvCxnSpPr/>
          <p:nvPr/>
        </p:nvCxnSpPr>
        <p:spPr>
          <a:xfrm>
            <a:off x="0" y="6237312"/>
            <a:ext cx="2699792" cy="11542"/>
          </a:xfrm>
          <a:prstGeom prst="line">
            <a:avLst/>
          </a:prstGeom>
        </p:spPr>
        <p:style>
          <a:lnRef idx="1">
            <a:schemeClr val="dk1"/>
          </a:lnRef>
          <a:fillRef idx="0">
            <a:schemeClr val="dk1"/>
          </a:fillRef>
          <a:effectRef idx="0">
            <a:schemeClr val="dk1"/>
          </a:effectRef>
          <a:fontRef idx="minor">
            <a:schemeClr val="tx1"/>
          </a:fontRef>
        </p:style>
      </p:cxnSp>
      <p:sp>
        <p:nvSpPr>
          <p:cNvPr id="30" name="직사각형 29"/>
          <p:cNvSpPr/>
          <p:nvPr/>
        </p:nvSpPr>
        <p:spPr>
          <a:xfrm>
            <a:off x="1619672" y="2432380"/>
            <a:ext cx="1187368" cy="204532"/>
          </a:xfrm>
          <a:prstGeom prst="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r>
              <a:rPr lang="en-US" altLang="ko-KR" sz="1400" dirty="0">
                <a:solidFill>
                  <a:schemeClr val="tx1"/>
                </a:solidFill>
              </a:rPr>
              <a:t>Mask 1</a:t>
            </a:r>
            <a:endParaRPr lang="ko-KR" altLang="en-US" sz="1400" dirty="0">
              <a:solidFill>
                <a:schemeClr val="tx1"/>
              </a:solidFill>
            </a:endParaRPr>
          </a:p>
        </p:txBody>
      </p:sp>
      <p:sp>
        <p:nvSpPr>
          <p:cNvPr id="31" name="직사각형 30"/>
          <p:cNvSpPr/>
          <p:nvPr/>
        </p:nvSpPr>
        <p:spPr>
          <a:xfrm>
            <a:off x="288288" y="3356992"/>
            <a:ext cx="1187368" cy="204532"/>
          </a:xfrm>
          <a:prstGeom prst="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r>
              <a:rPr lang="en-US" altLang="ko-KR" sz="1400" dirty="0">
                <a:solidFill>
                  <a:schemeClr val="tx1"/>
                </a:solidFill>
              </a:rPr>
              <a:t>Mask 2</a:t>
            </a:r>
            <a:endParaRPr lang="ko-KR" altLang="en-US" sz="1400" dirty="0">
              <a:solidFill>
                <a:schemeClr val="tx1"/>
              </a:solidFill>
            </a:endParaRPr>
          </a:p>
        </p:txBody>
      </p:sp>
      <p:sp>
        <p:nvSpPr>
          <p:cNvPr id="32" name="직사각형 31"/>
          <p:cNvSpPr/>
          <p:nvPr/>
        </p:nvSpPr>
        <p:spPr>
          <a:xfrm>
            <a:off x="3024592" y="3356992"/>
            <a:ext cx="1187368" cy="204532"/>
          </a:xfrm>
          <a:prstGeom prst="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r>
              <a:rPr lang="en-US" altLang="ko-KR" sz="1400" dirty="0">
                <a:solidFill>
                  <a:schemeClr val="tx1"/>
                </a:solidFill>
              </a:rPr>
              <a:t>Mask 3</a:t>
            </a:r>
            <a:endParaRPr lang="ko-KR" altLang="en-US" sz="1400" dirty="0">
              <a:solidFill>
                <a:schemeClr val="tx1"/>
              </a:solidFill>
            </a:endParaRPr>
          </a:p>
        </p:txBody>
      </p:sp>
      <p:sp>
        <p:nvSpPr>
          <p:cNvPr id="33" name="직사각형 32"/>
          <p:cNvSpPr/>
          <p:nvPr/>
        </p:nvSpPr>
        <p:spPr>
          <a:xfrm>
            <a:off x="288288" y="4448604"/>
            <a:ext cx="1187368" cy="204532"/>
          </a:xfrm>
          <a:prstGeom prst="rect">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r>
              <a:rPr lang="en-US" altLang="ko-KR" sz="1400" dirty="0">
                <a:solidFill>
                  <a:schemeClr val="tx1"/>
                </a:solidFill>
              </a:rPr>
              <a:t>Mask 4</a:t>
            </a:r>
            <a:endParaRPr lang="ko-KR" altLang="en-US" sz="1400" dirty="0">
              <a:solidFill>
                <a:schemeClr val="tx1"/>
              </a:solidFill>
            </a:endParaRPr>
          </a:p>
        </p:txBody>
      </p:sp>
      <p:sp>
        <p:nvSpPr>
          <p:cNvPr id="34" name="TextBox 33"/>
          <p:cNvSpPr txBox="1"/>
          <p:nvPr/>
        </p:nvSpPr>
        <p:spPr>
          <a:xfrm>
            <a:off x="131091" y="4941168"/>
            <a:ext cx="5088981" cy="830997"/>
          </a:xfrm>
          <a:prstGeom prst="rect">
            <a:avLst/>
          </a:prstGeom>
          <a:noFill/>
        </p:spPr>
        <p:txBody>
          <a:bodyPr wrap="square" rtlCol="0">
            <a:spAutoFit/>
          </a:bodyPr>
          <a:lstStyle/>
          <a:p>
            <a:pPr marL="285750" indent="-285750">
              <a:buFont typeface="Wingdings" pitchFamily="2" charset="2"/>
              <a:buChar char="ü"/>
            </a:pPr>
            <a:r>
              <a:rPr lang="en-US" altLang="ko-KR" sz="1600" dirty="0"/>
              <a:t>SOG was used by insulator and passivation</a:t>
            </a:r>
          </a:p>
          <a:p>
            <a:pPr marL="285750" indent="-285750">
              <a:buFont typeface="Wingdings" pitchFamily="2" charset="2"/>
              <a:buChar char="ü"/>
            </a:pPr>
            <a:r>
              <a:rPr lang="en-US" altLang="ko-KR" sz="1600" dirty="0"/>
              <a:t>4 mask</a:t>
            </a:r>
          </a:p>
          <a:p>
            <a:pPr marL="285750" indent="-285750">
              <a:buFont typeface="Wingdings" pitchFamily="2" charset="2"/>
              <a:buChar char="ü"/>
            </a:pPr>
            <a:r>
              <a:rPr lang="en-US" altLang="ko-KR" sz="1600" dirty="0"/>
              <a:t>Short process time</a:t>
            </a:r>
            <a:endParaRPr lang="ko-KR" altLang="en-US" sz="1600" dirty="0"/>
          </a:p>
        </p:txBody>
      </p:sp>
      <p:grpSp>
        <p:nvGrpSpPr>
          <p:cNvPr id="35" name="그룹 34"/>
          <p:cNvGrpSpPr/>
          <p:nvPr/>
        </p:nvGrpSpPr>
        <p:grpSpPr>
          <a:xfrm>
            <a:off x="4751936" y="2132856"/>
            <a:ext cx="3924520" cy="1613213"/>
            <a:chOff x="4499992" y="2401143"/>
            <a:chExt cx="3960440" cy="1613213"/>
          </a:xfrm>
        </p:grpSpPr>
        <p:grpSp>
          <p:nvGrpSpPr>
            <p:cNvPr id="36" name="그룹 35"/>
            <p:cNvGrpSpPr/>
            <p:nvPr/>
          </p:nvGrpSpPr>
          <p:grpSpPr>
            <a:xfrm>
              <a:off x="4499992" y="2420888"/>
              <a:ext cx="3960440" cy="1584176"/>
              <a:chOff x="4499992" y="2420888"/>
              <a:chExt cx="3960440" cy="1584176"/>
            </a:xfrm>
          </p:grpSpPr>
          <p:sp>
            <p:nvSpPr>
              <p:cNvPr id="42" name="직사각형 41"/>
              <p:cNvSpPr/>
              <p:nvPr/>
            </p:nvSpPr>
            <p:spPr>
              <a:xfrm>
                <a:off x="5796136" y="2632266"/>
                <a:ext cx="1224136" cy="3646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3" name="직사각형 42"/>
              <p:cNvSpPr/>
              <p:nvPr/>
            </p:nvSpPr>
            <p:spPr>
              <a:xfrm>
                <a:off x="5888874" y="2420888"/>
                <a:ext cx="1127946" cy="22084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4" name="TextBox 43"/>
              <p:cNvSpPr txBox="1"/>
              <p:nvPr/>
            </p:nvSpPr>
            <p:spPr>
              <a:xfrm>
                <a:off x="5436096" y="3635732"/>
                <a:ext cx="2088232" cy="369332"/>
              </a:xfrm>
              <a:prstGeom prst="rect">
                <a:avLst/>
              </a:prstGeom>
              <a:noFill/>
            </p:spPr>
            <p:txBody>
              <a:bodyPr wrap="square" rtlCol="0">
                <a:spAutoFit/>
              </a:bodyPr>
              <a:lstStyle/>
              <a:p>
                <a:pPr algn="ctr"/>
                <a:r>
                  <a:rPr lang="en-US" altLang="ko-KR" dirty="0"/>
                  <a:t>Glass</a:t>
                </a:r>
                <a:endParaRPr lang="ko-KR" altLang="en-US" dirty="0"/>
              </a:p>
            </p:txBody>
          </p:sp>
          <p:sp>
            <p:nvSpPr>
              <p:cNvPr id="45" name="TextBox 44"/>
              <p:cNvSpPr txBox="1"/>
              <p:nvPr/>
            </p:nvSpPr>
            <p:spPr>
              <a:xfrm>
                <a:off x="6084168" y="3203684"/>
                <a:ext cx="936104" cy="369332"/>
              </a:xfrm>
              <a:prstGeom prst="rect">
                <a:avLst/>
              </a:prstGeom>
              <a:noFill/>
            </p:spPr>
            <p:txBody>
              <a:bodyPr wrap="square" rtlCol="0">
                <a:spAutoFit/>
              </a:bodyPr>
              <a:lstStyle/>
              <a:p>
                <a:r>
                  <a:rPr lang="en-US" altLang="ko-KR" dirty="0"/>
                  <a:t>Active</a:t>
                </a:r>
                <a:endParaRPr lang="ko-KR" altLang="en-US" dirty="0"/>
              </a:p>
            </p:txBody>
          </p:sp>
          <p:grpSp>
            <p:nvGrpSpPr>
              <p:cNvPr id="46" name="그룹 45"/>
              <p:cNvGrpSpPr/>
              <p:nvPr/>
            </p:nvGrpSpPr>
            <p:grpSpPr>
              <a:xfrm>
                <a:off x="4499992" y="2420888"/>
                <a:ext cx="3960440" cy="1512168"/>
                <a:chOff x="4788024" y="2420888"/>
                <a:chExt cx="3528392" cy="1512168"/>
              </a:xfrm>
            </p:grpSpPr>
            <p:sp>
              <p:nvSpPr>
                <p:cNvPr id="53" name="직사각형 52"/>
                <p:cNvSpPr/>
                <p:nvPr/>
              </p:nvSpPr>
              <p:spPr>
                <a:xfrm>
                  <a:off x="4788024" y="3645024"/>
                  <a:ext cx="3528392" cy="288032"/>
                </a:xfrm>
                <a:prstGeom prst="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ko-KR" altLang="en-US"/>
                </a:p>
              </p:txBody>
            </p:sp>
            <p:sp>
              <p:nvSpPr>
                <p:cNvPr id="54" name="직사각형 53"/>
                <p:cNvSpPr/>
                <p:nvPr/>
              </p:nvSpPr>
              <p:spPr>
                <a:xfrm>
                  <a:off x="4788024" y="3491716"/>
                  <a:ext cx="3528392" cy="1440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5" name="직사각형 54"/>
                <p:cNvSpPr/>
                <p:nvPr/>
              </p:nvSpPr>
              <p:spPr>
                <a:xfrm>
                  <a:off x="4788024" y="3228944"/>
                  <a:ext cx="1224136" cy="2720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직사각형 55"/>
                <p:cNvSpPr/>
                <p:nvPr/>
              </p:nvSpPr>
              <p:spPr>
                <a:xfrm>
                  <a:off x="7164288" y="3228945"/>
                  <a:ext cx="1152128" cy="2720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직사각형 56"/>
                <p:cNvSpPr/>
                <p:nvPr/>
              </p:nvSpPr>
              <p:spPr>
                <a:xfrm>
                  <a:off x="5292080" y="2996952"/>
                  <a:ext cx="2592288" cy="28803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58" name="그룹 57"/>
                <p:cNvGrpSpPr/>
                <p:nvPr/>
              </p:nvGrpSpPr>
              <p:grpSpPr>
                <a:xfrm>
                  <a:off x="4788025" y="2420888"/>
                  <a:ext cx="2376263" cy="792087"/>
                  <a:chOff x="4788025" y="2420888"/>
                  <a:chExt cx="2376263" cy="792087"/>
                </a:xfrm>
              </p:grpSpPr>
              <p:sp>
                <p:nvSpPr>
                  <p:cNvPr id="62" name="직사각형 61"/>
                  <p:cNvSpPr/>
                  <p:nvPr/>
                </p:nvSpPr>
                <p:spPr>
                  <a:xfrm>
                    <a:off x="5814465" y="2420888"/>
                    <a:ext cx="210926" cy="57606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직사각형 62"/>
                  <p:cNvSpPr/>
                  <p:nvPr/>
                </p:nvSpPr>
                <p:spPr>
                  <a:xfrm>
                    <a:off x="6969212" y="2420888"/>
                    <a:ext cx="195076" cy="58221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4" name="직사각형 63"/>
                  <p:cNvSpPr/>
                  <p:nvPr/>
                </p:nvSpPr>
                <p:spPr>
                  <a:xfrm>
                    <a:off x="5292080" y="2725122"/>
                    <a:ext cx="522385" cy="27183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5" name="직사각형 64"/>
                  <p:cNvSpPr/>
                  <p:nvPr/>
                </p:nvSpPr>
                <p:spPr>
                  <a:xfrm>
                    <a:off x="4788025" y="2964402"/>
                    <a:ext cx="504056" cy="2485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59" name="TextBox 58"/>
                <p:cNvSpPr txBox="1"/>
                <p:nvPr/>
              </p:nvSpPr>
              <p:spPr>
                <a:xfrm>
                  <a:off x="5508104" y="2946430"/>
                  <a:ext cx="2230520" cy="338554"/>
                </a:xfrm>
                <a:prstGeom prst="rect">
                  <a:avLst/>
                </a:prstGeom>
                <a:noFill/>
              </p:spPr>
              <p:txBody>
                <a:bodyPr wrap="square" rtlCol="0">
                  <a:spAutoFit/>
                </a:bodyPr>
                <a:lstStyle/>
                <a:p>
                  <a:pPr algn="ctr"/>
                  <a:r>
                    <a:rPr lang="en-US" altLang="ko-KR" sz="1600" dirty="0"/>
                    <a:t>Gate Insulator</a:t>
                  </a:r>
                  <a:endParaRPr lang="ko-KR" altLang="en-US" sz="1600" dirty="0"/>
                </a:p>
              </p:txBody>
            </p:sp>
            <p:sp>
              <p:nvSpPr>
                <p:cNvPr id="60" name="TextBox 59"/>
                <p:cNvSpPr txBox="1"/>
                <p:nvPr/>
              </p:nvSpPr>
              <p:spPr>
                <a:xfrm>
                  <a:off x="5814465" y="2658398"/>
                  <a:ext cx="1296144" cy="338554"/>
                </a:xfrm>
                <a:prstGeom prst="rect">
                  <a:avLst/>
                </a:prstGeom>
                <a:noFill/>
              </p:spPr>
              <p:txBody>
                <a:bodyPr wrap="square" rtlCol="0">
                  <a:spAutoFit/>
                </a:bodyPr>
                <a:lstStyle/>
                <a:p>
                  <a:pPr algn="ctr"/>
                  <a:r>
                    <a:rPr lang="en-US" altLang="ko-KR" sz="1600" dirty="0"/>
                    <a:t>Gate</a:t>
                  </a:r>
                  <a:endParaRPr lang="ko-KR" altLang="en-US" sz="1600" dirty="0"/>
                </a:p>
              </p:txBody>
            </p:sp>
            <p:sp>
              <p:nvSpPr>
                <p:cNvPr id="61" name="직사각형 60"/>
                <p:cNvSpPr/>
                <p:nvPr/>
              </p:nvSpPr>
              <p:spPr>
                <a:xfrm>
                  <a:off x="5400092" y="3228944"/>
                  <a:ext cx="2372231" cy="272063"/>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ko-KR" altLang="en-US"/>
                </a:p>
              </p:txBody>
            </p:sp>
          </p:grpSp>
          <p:sp>
            <p:nvSpPr>
              <p:cNvPr id="47" name="직사각형 46"/>
              <p:cNvSpPr/>
              <p:nvPr/>
            </p:nvSpPr>
            <p:spPr>
              <a:xfrm>
                <a:off x="5242757" y="2715829"/>
                <a:ext cx="209598" cy="51311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8" name="직사각형 47"/>
              <p:cNvSpPr/>
              <p:nvPr/>
            </p:nvSpPr>
            <p:spPr>
              <a:xfrm>
                <a:off x="5157527" y="2526518"/>
                <a:ext cx="380058" cy="18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9" name="직사각형 48"/>
              <p:cNvSpPr/>
              <p:nvPr/>
            </p:nvSpPr>
            <p:spPr>
              <a:xfrm>
                <a:off x="7164288" y="2725122"/>
                <a:ext cx="811192" cy="27183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0" name="직사각형 49"/>
              <p:cNvSpPr/>
              <p:nvPr/>
            </p:nvSpPr>
            <p:spPr>
              <a:xfrm>
                <a:off x="7966663" y="2964403"/>
                <a:ext cx="493769" cy="248573"/>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1" name="직사각형 50"/>
              <p:cNvSpPr/>
              <p:nvPr/>
            </p:nvSpPr>
            <p:spPr>
              <a:xfrm>
                <a:off x="7422974" y="2708920"/>
                <a:ext cx="189620" cy="5200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2" name="직사각형 51"/>
              <p:cNvSpPr/>
              <p:nvPr/>
            </p:nvSpPr>
            <p:spPr>
              <a:xfrm>
                <a:off x="7317767" y="2526518"/>
                <a:ext cx="380058" cy="18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37" name="TextBox 36"/>
            <p:cNvSpPr txBox="1"/>
            <p:nvPr/>
          </p:nvSpPr>
          <p:spPr>
            <a:xfrm>
              <a:off x="5220072" y="2483604"/>
              <a:ext cx="229340" cy="369332"/>
            </a:xfrm>
            <a:prstGeom prst="rect">
              <a:avLst/>
            </a:prstGeom>
            <a:noFill/>
          </p:spPr>
          <p:txBody>
            <a:bodyPr wrap="square" rtlCol="0">
              <a:spAutoFit/>
            </a:bodyPr>
            <a:lstStyle/>
            <a:p>
              <a:r>
                <a:rPr lang="en-US" altLang="ko-KR" dirty="0"/>
                <a:t>S</a:t>
              </a:r>
              <a:endParaRPr lang="ko-KR" altLang="en-US" dirty="0"/>
            </a:p>
          </p:txBody>
        </p:sp>
        <p:sp>
          <p:nvSpPr>
            <p:cNvPr id="38" name="TextBox 37"/>
            <p:cNvSpPr txBox="1"/>
            <p:nvPr/>
          </p:nvSpPr>
          <p:spPr>
            <a:xfrm>
              <a:off x="7308304" y="2483604"/>
              <a:ext cx="229340" cy="369332"/>
            </a:xfrm>
            <a:prstGeom prst="rect">
              <a:avLst/>
            </a:prstGeom>
            <a:noFill/>
          </p:spPr>
          <p:txBody>
            <a:bodyPr wrap="square" rtlCol="0">
              <a:spAutoFit/>
            </a:bodyPr>
            <a:lstStyle/>
            <a:p>
              <a:r>
                <a:rPr lang="en-US" altLang="ko-KR" dirty="0"/>
                <a:t>D</a:t>
              </a:r>
              <a:endParaRPr lang="ko-KR" altLang="en-US" dirty="0"/>
            </a:p>
          </p:txBody>
        </p:sp>
        <p:sp>
          <p:nvSpPr>
            <p:cNvPr id="39" name="TextBox 38"/>
            <p:cNvSpPr txBox="1"/>
            <p:nvPr/>
          </p:nvSpPr>
          <p:spPr>
            <a:xfrm>
              <a:off x="5684361" y="2401143"/>
              <a:ext cx="2632055" cy="307777"/>
            </a:xfrm>
            <a:prstGeom prst="rect">
              <a:avLst/>
            </a:prstGeom>
            <a:noFill/>
          </p:spPr>
          <p:txBody>
            <a:bodyPr wrap="square" rtlCol="0">
              <a:spAutoFit/>
            </a:bodyPr>
            <a:lstStyle/>
            <a:p>
              <a:r>
                <a:rPr lang="en-US" altLang="ko-KR" sz="1400" b="1" dirty="0"/>
                <a:t>Passivation SOG</a:t>
              </a:r>
              <a:endParaRPr lang="ko-KR" altLang="en-US" sz="1400" b="1" dirty="0"/>
            </a:p>
          </p:txBody>
        </p:sp>
        <p:sp>
          <p:nvSpPr>
            <p:cNvPr id="40" name="TextBox 39"/>
            <p:cNvSpPr txBox="1"/>
            <p:nvPr/>
          </p:nvSpPr>
          <p:spPr>
            <a:xfrm>
              <a:off x="6012160" y="3212976"/>
              <a:ext cx="936104" cy="307777"/>
            </a:xfrm>
            <a:prstGeom prst="rect">
              <a:avLst/>
            </a:prstGeom>
            <a:noFill/>
          </p:spPr>
          <p:txBody>
            <a:bodyPr wrap="square" rtlCol="0">
              <a:spAutoFit/>
            </a:bodyPr>
            <a:lstStyle/>
            <a:p>
              <a:r>
                <a:rPr lang="en-US" altLang="ko-KR" sz="1400" dirty="0"/>
                <a:t>Active</a:t>
              </a:r>
              <a:endParaRPr lang="ko-KR" altLang="en-US" sz="1400" dirty="0"/>
            </a:p>
          </p:txBody>
        </p:sp>
        <p:sp>
          <p:nvSpPr>
            <p:cNvPr id="41" name="TextBox 40"/>
            <p:cNvSpPr txBox="1"/>
            <p:nvPr/>
          </p:nvSpPr>
          <p:spPr>
            <a:xfrm>
              <a:off x="5436096" y="3645024"/>
              <a:ext cx="2088232" cy="369332"/>
            </a:xfrm>
            <a:prstGeom prst="rect">
              <a:avLst/>
            </a:prstGeom>
            <a:noFill/>
          </p:spPr>
          <p:txBody>
            <a:bodyPr wrap="square" rtlCol="0">
              <a:spAutoFit/>
            </a:bodyPr>
            <a:lstStyle/>
            <a:p>
              <a:pPr algn="ctr"/>
              <a:r>
                <a:rPr lang="en-US" altLang="ko-KR" dirty="0"/>
                <a:t>Glass</a:t>
              </a:r>
              <a:endParaRPr lang="ko-KR" altLang="en-US" dirty="0"/>
            </a:p>
          </p:txBody>
        </p:sp>
      </p:grpSp>
      <p:pic>
        <p:nvPicPr>
          <p:cNvPr id="2" name="그림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615" y="445044"/>
            <a:ext cx="1400175" cy="800100"/>
          </a:xfrm>
          <a:prstGeom prst="rect">
            <a:avLst/>
          </a:prstGeom>
        </p:spPr>
      </p:pic>
      <p:pic>
        <p:nvPicPr>
          <p:cNvPr id="66" name="그림 65"/>
          <p:cNvPicPr>
            <a:picLocks/>
          </p:cNvPicPr>
          <p:nvPr/>
        </p:nvPicPr>
        <p:blipFill>
          <a:blip r:embed="rId9">
            <a:extLst>
              <a:ext uri="{28A0092B-C50C-407E-A947-70E740481C1C}">
                <a14:useLocalDpi xmlns:a14="http://schemas.microsoft.com/office/drawing/2010/main" val="0"/>
              </a:ext>
            </a:extLst>
          </a:blip>
          <a:stretch>
            <a:fillRect/>
          </a:stretch>
        </p:blipFill>
        <p:spPr>
          <a:xfrm>
            <a:off x="7668496" y="548680"/>
            <a:ext cx="1368000" cy="792000"/>
          </a:xfrm>
          <a:prstGeom prst="rect">
            <a:avLst/>
          </a:prstGeom>
        </p:spPr>
      </p:pic>
      <p:sp>
        <p:nvSpPr>
          <p:cNvPr id="5" name="슬라이드 번호 개체 틀 4"/>
          <p:cNvSpPr>
            <a:spLocks noGrp="1"/>
          </p:cNvSpPr>
          <p:nvPr>
            <p:ph type="sldNum" sz="quarter" idx="12"/>
          </p:nvPr>
        </p:nvSpPr>
        <p:spPr/>
        <p:txBody>
          <a:bodyPr/>
          <a:lstStyle/>
          <a:p>
            <a:fld id="{FD3E3D6F-262A-4B9E-9FAD-CA8FD9714AB0}" type="slidenum">
              <a:rPr lang="ko-KR" altLang="en-US" smtClean="0"/>
              <a:pPr/>
              <a:t>5</a:t>
            </a:fld>
            <a:endParaRPr lang="ko-KR" altLang="en-US"/>
          </a:p>
        </p:txBody>
      </p:sp>
    </p:spTree>
    <p:extLst>
      <p:ext uri="{BB962C8B-B14F-4D97-AF65-F5344CB8AC3E}">
        <p14:creationId xmlns:p14="http://schemas.microsoft.com/office/powerpoint/2010/main" val="1373169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0"/>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6" name="직사각형 5"/>
          <p:cNvSpPr/>
          <p:nvPr/>
        </p:nvSpPr>
        <p:spPr>
          <a:xfrm>
            <a:off x="0" y="6452558"/>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7" name="TextBox 6"/>
          <p:cNvSpPr txBox="1"/>
          <p:nvPr/>
        </p:nvSpPr>
        <p:spPr>
          <a:xfrm>
            <a:off x="2699791" y="836712"/>
            <a:ext cx="3960441" cy="523220"/>
          </a:xfrm>
          <a:prstGeom prst="rect">
            <a:avLst/>
          </a:prstGeom>
          <a:noFill/>
        </p:spPr>
        <p:txBody>
          <a:bodyPr wrap="square" rtlCol="0">
            <a:spAutoFit/>
          </a:bodyPr>
          <a:lstStyle/>
          <a:p>
            <a:r>
              <a:rPr lang="en-US" altLang="ko-KR" sz="2800" b="1" dirty="0">
                <a:latin typeface="Adobe 고딕 Std B" pitchFamily="34" charset="-127"/>
                <a:ea typeface="Adobe 고딕 Std B" pitchFamily="34" charset="-127"/>
              </a:rPr>
              <a:t>Result and Discussion</a:t>
            </a:r>
            <a:endParaRPr lang="ko-KR" altLang="en-US" sz="2800" b="1" dirty="0">
              <a:latin typeface="Adobe 고딕 Std B" pitchFamily="34" charset="-127"/>
              <a:ea typeface="Adobe 고딕 Std B" pitchFamily="34" charset="-127"/>
            </a:endParaRPr>
          </a:p>
        </p:txBody>
      </p:sp>
      <p:sp>
        <p:nvSpPr>
          <p:cNvPr id="16" name="타원 15"/>
          <p:cNvSpPr/>
          <p:nvPr/>
        </p:nvSpPr>
        <p:spPr>
          <a:xfrm>
            <a:off x="755576" y="928755"/>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타원 16"/>
          <p:cNvSpPr/>
          <p:nvPr/>
        </p:nvSpPr>
        <p:spPr>
          <a:xfrm>
            <a:off x="8388424" y="925283"/>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8" name="직선 연결선 17"/>
          <p:cNvCxnSpPr/>
          <p:nvPr/>
        </p:nvCxnSpPr>
        <p:spPr>
          <a:xfrm>
            <a:off x="1257530" y="1124744"/>
            <a:ext cx="1370254" cy="0"/>
          </a:xfrm>
          <a:prstGeom prst="line">
            <a:avLst/>
          </a:prstGeom>
        </p:spPr>
        <p:style>
          <a:lnRef idx="1">
            <a:schemeClr val="dk1"/>
          </a:lnRef>
          <a:fillRef idx="0">
            <a:schemeClr val="dk1"/>
          </a:fillRef>
          <a:effectRef idx="0">
            <a:schemeClr val="dk1"/>
          </a:effectRef>
          <a:fontRef idx="minor">
            <a:schemeClr val="tx1"/>
          </a:fontRef>
        </p:style>
      </p:cxnSp>
      <p:sp>
        <p:nvSpPr>
          <p:cNvPr id="21" name="1/2 액자 20"/>
          <p:cNvSpPr/>
          <p:nvPr/>
        </p:nvSpPr>
        <p:spPr>
          <a:xfrm rot="18900000">
            <a:off x="894626" y="1047853"/>
            <a:ext cx="153901" cy="153901"/>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2" name="1/2 액자 21"/>
          <p:cNvSpPr/>
          <p:nvPr/>
        </p:nvSpPr>
        <p:spPr>
          <a:xfrm rot="8100000">
            <a:off x="8455655" y="1015545"/>
            <a:ext cx="168115" cy="168115"/>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cxnSp>
        <p:nvCxnSpPr>
          <p:cNvPr id="26" name="직선 연결선 25"/>
          <p:cNvCxnSpPr/>
          <p:nvPr/>
        </p:nvCxnSpPr>
        <p:spPr>
          <a:xfrm>
            <a:off x="6732240" y="1091616"/>
            <a:ext cx="1368152" cy="0"/>
          </a:xfrm>
          <a:prstGeom prst="line">
            <a:avLst/>
          </a:prstGeom>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2669335" y="6127412"/>
            <a:ext cx="3749744" cy="253916"/>
          </a:xfrm>
          <a:prstGeom prst="rect">
            <a:avLst/>
          </a:prstGeom>
          <a:noFill/>
        </p:spPr>
        <p:txBody>
          <a:bodyPr wrap="none" rtlCol="0">
            <a:spAutoFit/>
          </a:bodyPr>
          <a:lstStyle/>
          <a:p>
            <a:pPr algn="ctr"/>
            <a:r>
              <a:rPr lang="en-US" altLang="ko-KR" sz="1050" b="1" dirty="0" err="1">
                <a:latin typeface="Adobe Fangsong Std R" pitchFamily="18" charset="-128"/>
                <a:ea typeface="1훈프로방스 R" pitchFamily="18" charset="-127"/>
              </a:rPr>
              <a:t>Hoseo</a:t>
            </a:r>
            <a:r>
              <a:rPr lang="en-US" altLang="ko-KR" sz="1050" b="1" dirty="0">
                <a:latin typeface="Adobe Fangsong Std R" pitchFamily="18" charset="-128"/>
                <a:ea typeface="1훈프로방스 R" pitchFamily="18" charset="-127"/>
              </a:rPr>
              <a:t> University – Electronic Device LAB – Hwang  Sang  Ho</a:t>
            </a:r>
            <a:endParaRPr lang="ko-KR" altLang="en-US" sz="1050" b="1" dirty="0">
              <a:latin typeface="Adobe Fangsong Std R" pitchFamily="18" charset="-128"/>
              <a:ea typeface="1훈프로방스 R" pitchFamily="18" charset="-127"/>
            </a:endParaRPr>
          </a:p>
        </p:txBody>
      </p:sp>
      <p:cxnSp>
        <p:nvCxnSpPr>
          <p:cNvPr id="28" name="직선 연결선 27"/>
          <p:cNvCxnSpPr>
            <a:stCxn id="27" idx="3"/>
          </p:cNvCxnSpPr>
          <p:nvPr/>
        </p:nvCxnSpPr>
        <p:spPr>
          <a:xfrm flipV="1">
            <a:off x="6419079" y="6248854"/>
            <a:ext cx="2724921" cy="5516"/>
          </a:xfrm>
          <a:prstGeom prst="line">
            <a:avLst/>
          </a:prstGeom>
        </p:spPr>
        <p:style>
          <a:lnRef idx="1">
            <a:schemeClr val="dk1"/>
          </a:lnRef>
          <a:fillRef idx="0">
            <a:schemeClr val="dk1"/>
          </a:fillRef>
          <a:effectRef idx="0">
            <a:schemeClr val="dk1"/>
          </a:effectRef>
          <a:fontRef idx="minor">
            <a:schemeClr val="tx1"/>
          </a:fontRef>
        </p:style>
      </p:cxnSp>
      <p:cxnSp>
        <p:nvCxnSpPr>
          <p:cNvPr id="29" name="직선 연결선 28"/>
          <p:cNvCxnSpPr/>
          <p:nvPr/>
        </p:nvCxnSpPr>
        <p:spPr>
          <a:xfrm>
            <a:off x="0" y="6237312"/>
            <a:ext cx="2699792" cy="11542"/>
          </a:xfrm>
          <a:prstGeom prst="line">
            <a:avLst/>
          </a:prstGeom>
        </p:spPr>
        <p:style>
          <a:lnRef idx="1">
            <a:schemeClr val="dk1"/>
          </a:lnRef>
          <a:fillRef idx="0">
            <a:schemeClr val="dk1"/>
          </a:fillRef>
          <a:effectRef idx="0">
            <a:schemeClr val="dk1"/>
          </a:effectRef>
          <a:fontRef idx="minor">
            <a:schemeClr val="tx1"/>
          </a:fontRef>
        </p:style>
      </p:cxnSp>
      <p:graphicFrame>
        <p:nvGraphicFramePr>
          <p:cNvPr id="3" name="표 2"/>
          <p:cNvGraphicFramePr>
            <a:graphicFrameLocks noGrp="1"/>
          </p:cNvGraphicFramePr>
          <p:nvPr>
            <p:extLst>
              <p:ext uri="{D42A27DB-BD31-4B8C-83A1-F6EECF244321}">
                <p14:modId xmlns:p14="http://schemas.microsoft.com/office/powerpoint/2010/main" val="2598542801"/>
              </p:ext>
            </p:extLst>
          </p:nvPr>
        </p:nvGraphicFramePr>
        <p:xfrm>
          <a:off x="3707904" y="2154560"/>
          <a:ext cx="5328592" cy="914400"/>
        </p:xfrm>
        <a:graphic>
          <a:graphicData uri="http://schemas.openxmlformats.org/drawingml/2006/table">
            <a:tbl>
              <a:tblPr firstRow="1" bandRow="1">
                <a:tableStyleId>{5940675A-B579-460E-94D1-54222C63F5DA}</a:tableStyleId>
              </a:tblPr>
              <a:tblGrid>
                <a:gridCol w="1104327">
                  <a:extLst>
                    <a:ext uri="{9D8B030D-6E8A-4147-A177-3AD203B41FA5}">
                      <a16:colId xmlns:a16="http://schemas.microsoft.com/office/drawing/2014/main" val="20000"/>
                    </a:ext>
                  </a:extLst>
                </a:gridCol>
                <a:gridCol w="1056066">
                  <a:extLst>
                    <a:ext uri="{9D8B030D-6E8A-4147-A177-3AD203B41FA5}">
                      <a16:colId xmlns:a16="http://schemas.microsoft.com/office/drawing/2014/main" val="20001"/>
                    </a:ext>
                  </a:extLst>
                </a:gridCol>
                <a:gridCol w="1224196">
                  <a:extLst>
                    <a:ext uri="{9D8B030D-6E8A-4147-A177-3AD203B41FA5}">
                      <a16:colId xmlns:a16="http://schemas.microsoft.com/office/drawing/2014/main" val="20002"/>
                    </a:ext>
                  </a:extLst>
                </a:gridCol>
                <a:gridCol w="887937">
                  <a:extLst>
                    <a:ext uri="{9D8B030D-6E8A-4147-A177-3AD203B41FA5}">
                      <a16:colId xmlns:a16="http://schemas.microsoft.com/office/drawing/2014/main" val="20003"/>
                    </a:ext>
                  </a:extLst>
                </a:gridCol>
                <a:gridCol w="1056066">
                  <a:extLst>
                    <a:ext uri="{9D8B030D-6E8A-4147-A177-3AD203B41FA5}">
                      <a16:colId xmlns:a16="http://schemas.microsoft.com/office/drawing/2014/main" val="20004"/>
                    </a:ext>
                  </a:extLst>
                </a:gridCol>
              </a:tblGrid>
              <a:tr h="421196">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b="1" dirty="0">
                          <a:effectLst/>
                        </a:rPr>
                        <a:t>Device</a:t>
                      </a:r>
                      <a:endParaRPr lang="ko-KR" altLang="ko-KR" sz="1200" b="1" dirty="0">
                        <a:effectLst/>
                        <a:latin typeface="+mn-lt"/>
                        <a:ea typeface="MS Mincho"/>
                      </a:endParaRPr>
                    </a:p>
                  </a:txBody>
                  <a:tcPr anchor="ctr">
                    <a:solidFill>
                      <a:schemeClr val="bg1">
                        <a:lumMod val="85000"/>
                      </a:schemeClr>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b="1" dirty="0">
                          <a:effectLst/>
                          <a:latin typeface="+mn-lt"/>
                          <a:ea typeface="MS Mincho"/>
                        </a:rPr>
                        <a:t>Material</a:t>
                      </a:r>
                      <a:endParaRPr lang="ko-KR" altLang="ko-KR" sz="1200" b="1" dirty="0">
                        <a:effectLst/>
                        <a:latin typeface="+mn-lt"/>
                        <a:ea typeface="MS Mincho"/>
                      </a:endParaRPr>
                    </a:p>
                  </a:txBody>
                  <a:tcPr anchor="ctr">
                    <a:solidFill>
                      <a:schemeClr val="bg1">
                        <a:lumMod val="85000"/>
                      </a:schemeClr>
                    </a:solidFill>
                  </a:tcPr>
                </a:tc>
                <a:tc>
                  <a:txBody>
                    <a:bodyPr/>
                    <a:lstStyle/>
                    <a:p>
                      <a:pPr marL="0" marR="0" indent="0" algn="r" defTabSz="914400" rtl="0" eaLnBrk="1" fontAlgn="auto" latinLnBrk="1" hangingPunct="1">
                        <a:lnSpc>
                          <a:spcPct val="100000"/>
                        </a:lnSpc>
                        <a:spcBef>
                          <a:spcPts val="0"/>
                        </a:spcBef>
                        <a:spcAft>
                          <a:spcPts val="0"/>
                        </a:spcAft>
                        <a:buClrTx/>
                        <a:buSzTx/>
                        <a:buFontTx/>
                        <a:buNone/>
                        <a:tabLst/>
                        <a:defRPr/>
                      </a:pPr>
                      <a:r>
                        <a:rPr lang="en-US" altLang="ko-KR" sz="1200" b="1" dirty="0">
                          <a:effectLst/>
                          <a:latin typeface="+mn-lt"/>
                          <a:ea typeface="MS Mincho"/>
                        </a:rPr>
                        <a:t>Concentration</a:t>
                      </a:r>
                      <a:endParaRPr lang="ko-KR" altLang="ko-KR" sz="1200" b="1" dirty="0">
                        <a:effectLst/>
                        <a:latin typeface="+mn-lt"/>
                        <a:ea typeface="MS Mincho"/>
                      </a:endParaRPr>
                    </a:p>
                  </a:txBody>
                  <a:tcPr anchor="ctr">
                    <a:solidFill>
                      <a:schemeClr val="bg1">
                        <a:lumMod val="85000"/>
                      </a:schemeClr>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b="1" dirty="0">
                          <a:effectLst/>
                          <a:latin typeface="+mn-lt"/>
                          <a:ea typeface="MS Mincho"/>
                        </a:rPr>
                        <a:t>Thickness</a:t>
                      </a:r>
                      <a:endParaRPr lang="ko-KR" altLang="ko-KR" sz="1200" b="1" dirty="0">
                        <a:effectLst/>
                        <a:latin typeface="+mn-lt"/>
                        <a:ea typeface="MS Mincho"/>
                      </a:endParaRPr>
                    </a:p>
                  </a:txBody>
                  <a:tcPr anchor="ctr">
                    <a:solidFill>
                      <a:schemeClr val="bg1">
                        <a:lumMod val="85000"/>
                      </a:schemeClr>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b="1" dirty="0">
                          <a:effectLst/>
                          <a:latin typeface="+mn-lt"/>
                          <a:ea typeface="MS Mincho"/>
                        </a:rPr>
                        <a:t>Coating count</a:t>
                      </a:r>
                      <a:endParaRPr lang="ko-KR" altLang="ko-KR" sz="1200" b="1" dirty="0">
                        <a:effectLst/>
                        <a:latin typeface="+mn-lt"/>
                        <a:ea typeface="MS Mincho"/>
                      </a:endParaRPr>
                    </a:p>
                  </a:txBody>
                  <a:tcPr anchor="ctr">
                    <a:solidFill>
                      <a:schemeClr val="bg1">
                        <a:lumMod val="85000"/>
                      </a:schemeClr>
                    </a:solidFill>
                  </a:tcPr>
                </a:tc>
                <a:extLst>
                  <a:ext uri="{0D108BD9-81ED-4DB2-BD59-A6C34878D82A}">
                    <a16:rowId xmlns:a16="http://schemas.microsoft.com/office/drawing/2014/main" val="10000"/>
                  </a:ext>
                </a:extLst>
              </a:tr>
              <a:tr h="421196">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b="1" dirty="0">
                          <a:effectLst/>
                        </a:rPr>
                        <a:t>Material</a:t>
                      </a:r>
                      <a:endParaRPr lang="ko-KR" altLang="ko-KR" sz="1200" b="1" dirty="0">
                        <a:effectLst/>
                        <a:latin typeface="+mn-lt"/>
                        <a:ea typeface="MS Mincho"/>
                      </a:endParaRPr>
                    </a:p>
                  </a:txBody>
                  <a:tcPr anchor="ctr">
                    <a:solidFill>
                      <a:schemeClr val="bg1">
                        <a:lumMod val="85000"/>
                      </a:schemeClr>
                    </a:solid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dirty="0">
                          <a:effectLst/>
                        </a:rPr>
                        <a:t>SOG 10ml</a:t>
                      </a:r>
                      <a:r>
                        <a:rPr lang="en-US" altLang="ko-KR" sz="1200" baseline="0" dirty="0">
                          <a:effectLst/>
                        </a:rPr>
                        <a:t> </a:t>
                      </a:r>
                    </a:p>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baseline="0" dirty="0">
                          <a:effectLst/>
                        </a:rPr>
                        <a:t>+ IPA 30ml</a:t>
                      </a:r>
                      <a:endParaRPr lang="ko-KR" altLang="ko-KR" sz="1200" b="0" dirty="0">
                        <a:effectLst/>
                        <a:latin typeface="+mn-lt"/>
                        <a:ea typeface="MS Mincho"/>
                      </a:endParaRPr>
                    </a:p>
                  </a:txBody>
                  <a:tcPr anchor="ct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dirty="0">
                          <a:effectLst/>
                        </a:rPr>
                        <a:t>25%</a:t>
                      </a:r>
                      <a:endParaRPr lang="ko-KR" altLang="ko-KR" sz="1200" b="0" dirty="0">
                        <a:effectLst/>
                        <a:latin typeface="+mn-lt"/>
                        <a:ea typeface="MS Mincho"/>
                      </a:endParaRPr>
                    </a:p>
                  </a:txBody>
                  <a:tcPr anchor="ct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dirty="0">
                          <a:effectLst/>
                        </a:rPr>
                        <a:t>70.9nm</a:t>
                      </a:r>
                      <a:endParaRPr lang="ko-KR" altLang="ko-KR" sz="1200" b="0" dirty="0">
                        <a:effectLst/>
                        <a:latin typeface="+mn-lt"/>
                        <a:ea typeface="MS Mincho"/>
                      </a:endParaRPr>
                    </a:p>
                  </a:txBody>
                  <a:tcPr anchor="ct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200" dirty="0">
                          <a:effectLst/>
                        </a:rPr>
                        <a:t>5</a:t>
                      </a:r>
                      <a:endParaRPr lang="ko-KR" altLang="ko-KR" sz="1200" b="0" dirty="0">
                        <a:effectLst/>
                        <a:latin typeface="+mn-lt"/>
                        <a:ea typeface="MS Mincho"/>
                      </a:endParaRPr>
                    </a:p>
                  </a:txBody>
                  <a:tcPr anchor="ctr"/>
                </a:tc>
                <a:extLst>
                  <a:ext uri="{0D108BD9-81ED-4DB2-BD59-A6C34878D82A}">
                    <a16:rowId xmlns:a16="http://schemas.microsoft.com/office/drawing/2014/main" val="10001"/>
                  </a:ext>
                </a:extLst>
              </a:tr>
            </a:tbl>
          </a:graphicData>
        </a:graphic>
      </p:graphicFrame>
      <p:graphicFrame>
        <p:nvGraphicFramePr>
          <p:cNvPr id="19" name="표 18"/>
          <p:cNvGraphicFramePr>
            <a:graphicFrameLocks noGrp="1"/>
          </p:cNvGraphicFramePr>
          <p:nvPr>
            <p:extLst>
              <p:ext uri="{D42A27DB-BD31-4B8C-83A1-F6EECF244321}">
                <p14:modId xmlns:p14="http://schemas.microsoft.com/office/powerpoint/2010/main" val="2022009108"/>
              </p:ext>
            </p:extLst>
          </p:nvPr>
        </p:nvGraphicFramePr>
        <p:xfrm>
          <a:off x="3779912" y="4581128"/>
          <a:ext cx="4403720" cy="801483"/>
        </p:xfrm>
        <a:graphic>
          <a:graphicData uri="http://schemas.openxmlformats.org/drawingml/2006/table">
            <a:tbl>
              <a:tblPr firstRow="1" bandRow="1">
                <a:tableStyleId>{5940675A-B579-460E-94D1-54222C63F5DA}</a:tableStyleId>
              </a:tblPr>
              <a:tblGrid>
                <a:gridCol w="1100930">
                  <a:extLst>
                    <a:ext uri="{9D8B030D-6E8A-4147-A177-3AD203B41FA5}">
                      <a16:colId xmlns:a16="http://schemas.microsoft.com/office/drawing/2014/main" val="20000"/>
                    </a:ext>
                  </a:extLst>
                </a:gridCol>
                <a:gridCol w="1276202">
                  <a:extLst>
                    <a:ext uri="{9D8B030D-6E8A-4147-A177-3AD203B41FA5}">
                      <a16:colId xmlns:a16="http://schemas.microsoft.com/office/drawing/2014/main" val="20001"/>
                    </a:ext>
                  </a:extLst>
                </a:gridCol>
                <a:gridCol w="925658">
                  <a:extLst>
                    <a:ext uri="{9D8B030D-6E8A-4147-A177-3AD203B41FA5}">
                      <a16:colId xmlns:a16="http://schemas.microsoft.com/office/drawing/2014/main" val="20002"/>
                    </a:ext>
                  </a:extLst>
                </a:gridCol>
                <a:gridCol w="1100930">
                  <a:extLst>
                    <a:ext uri="{9D8B030D-6E8A-4147-A177-3AD203B41FA5}">
                      <a16:colId xmlns:a16="http://schemas.microsoft.com/office/drawing/2014/main" val="20003"/>
                    </a:ext>
                  </a:extLst>
                </a:gridCol>
              </a:tblGrid>
              <a:tr h="410344">
                <a:tc>
                  <a:txBody>
                    <a:bodyPr/>
                    <a:lstStyle/>
                    <a:p>
                      <a:pPr algn="ctr"/>
                      <a:r>
                        <a:rPr lang="en-US" altLang="ko-KR" sz="1200" b="1" dirty="0"/>
                        <a:t>V</a:t>
                      </a:r>
                      <a:r>
                        <a:rPr lang="en-US" altLang="ko-KR" sz="1200" b="1" baseline="-25000" dirty="0"/>
                        <a:t>th</a:t>
                      </a:r>
                      <a:endParaRPr lang="ko-KR" altLang="en-US" sz="1200" b="1" baseline="-25000" dirty="0"/>
                    </a:p>
                  </a:txBody>
                  <a:tcPr anchor="ctr">
                    <a:solidFill>
                      <a:schemeClr val="bg1">
                        <a:lumMod val="85000"/>
                      </a:schemeClr>
                    </a:solidFill>
                  </a:tcPr>
                </a:tc>
                <a:tc>
                  <a:txBody>
                    <a:bodyPr/>
                    <a:lstStyle/>
                    <a:p>
                      <a:pPr algn="ctr"/>
                      <a:r>
                        <a:rPr lang="en-US" altLang="ko-KR" sz="1200" b="1" dirty="0"/>
                        <a:t>Mobility</a:t>
                      </a:r>
                      <a:endParaRPr lang="ko-KR" altLang="en-US" sz="1200" b="1" dirty="0"/>
                    </a:p>
                  </a:txBody>
                  <a:tcPr anchor="ctr">
                    <a:solidFill>
                      <a:schemeClr val="bg1">
                        <a:lumMod val="85000"/>
                      </a:schemeClr>
                    </a:solidFill>
                  </a:tcPr>
                </a:tc>
                <a:tc>
                  <a:txBody>
                    <a:bodyPr/>
                    <a:lstStyle/>
                    <a:p>
                      <a:pPr algn="ctr"/>
                      <a:r>
                        <a:rPr lang="en-US" altLang="ko-KR" sz="1200" b="1" dirty="0" err="1"/>
                        <a:t>s.s</a:t>
                      </a:r>
                      <a:endParaRPr lang="ko-KR" altLang="en-US" sz="1200" b="1" dirty="0"/>
                    </a:p>
                  </a:txBody>
                  <a:tcPr anchor="ctr">
                    <a:solidFill>
                      <a:schemeClr val="bg1">
                        <a:lumMod val="85000"/>
                      </a:schemeClr>
                    </a:solidFill>
                  </a:tcPr>
                </a:tc>
                <a:tc>
                  <a:txBody>
                    <a:bodyPr/>
                    <a:lstStyle/>
                    <a:p>
                      <a:pPr algn="ctr"/>
                      <a:r>
                        <a:rPr lang="en-US" altLang="ko-KR" sz="1200" b="1" dirty="0"/>
                        <a:t>On/Off ratio</a:t>
                      </a:r>
                      <a:endParaRPr lang="ko-KR" altLang="en-US" sz="1200" b="1" dirty="0"/>
                    </a:p>
                  </a:txBody>
                  <a:tcPr anchor="ctr">
                    <a:solidFill>
                      <a:schemeClr val="bg1">
                        <a:lumMod val="85000"/>
                      </a:schemeClr>
                    </a:solidFill>
                  </a:tcPr>
                </a:tc>
                <a:extLst>
                  <a:ext uri="{0D108BD9-81ED-4DB2-BD59-A6C34878D82A}">
                    <a16:rowId xmlns:a16="http://schemas.microsoft.com/office/drawing/2014/main" val="10000"/>
                  </a:ext>
                </a:extLst>
              </a:tr>
              <a:tr h="391139">
                <a:tc>
                  <a:txBody>
                    <a:bodyPr/>
                    <a:lstStyle/>
                    <a:p>
                      <a:pPr algn="ctr"/>
                      <a:r>
                        <a:rPr lang="en-US" altLang="ko-KR" sz="1200" dirty="0"/>
                        <a:t>0.15V</a:t>
                      </a:r>
                      <a:endParaRPr lang="ko-KR" altLang="en-US" sz="1200" dirty="0"/>
                    </a:p>
                  </a:txBody>
                  <a:tcPr anchor="ctr"/>
                </a:tc>
                <a:tc>
                  <a:txBody>
                    <a:bodyPr/>
                    <a:lstStyle/>
                    <a:p>
                      <a:pPr algn="ctr"/>
                      <a:r>
                        <a:rPr lang="en-US" altLang="ko-KR" sz="1200" dirty="0"/>
                        <a:t>7.61cm</a:t>
                      </a:r>
                      <a:r>
                        <a:rPr lang="en-US" altLang="ko-KR" sz="1200" baseline="30000" dirty="0"/>
                        <a:t>2</a:t>
                      </a:r>
                      <a:r>
                        <a:rPr lang="en-US" altLang="ko-KR" sz="1200" dirty="0"/>
                        <a:t>/</a:t>
                      </a:r>
                      <a:r>
                        <a:rPr lang="en-US" altLang="ko-KR" sz="1200" dirty="0" err="1"/>
                        <a:t>v.s</a:t>
                      </a:r>
                      <a:endParaRPr lang="ko-KR" altLang="en-US" sz="1200" dirty="0"/>
                    </a:p>
                  </a:txBody>
                  <a:tcPr anchor="ctr"/>
                </a:tc>
                <a:tc>
                  <a:txBody>
                    <a:bodyPr/>
                    <a:lstStyle/>
                    <a:p>
                      <a:pPr algn="ctr"/>
                      <a:r>
                        <a:rPr lang="en-US" altLang="ko-KR" sz="1200" dirty="0"/>
                        <a:t>0.357V</a:t>
                      </a:r>
                      <a:endParaRPr lang="ko-KR" altLang="en-US" sz="1200" dirty="0"/>
                    </a:p>
                  </a:txBody>
                  <a:tcPr anchor="ctr"/>
                </a:tc>
                <a:tc>
                  <a:txBody>
                    <a:bodyPr/>
                    <a:lstStyle/>
                    <a:p>
                      <a:pPr algn="ctr"/>
                      <a:r>
                        <a:rPr lang="en-US" altLang="ko-KR" sz="1200" dirty="0"/>
                        <a:t>2.51E</a:t>
                      </a:r>
                      <a:r>
                        <a:rPr lang="en-US" altLang="ko-KR" sz="1200" baseline="30000" dirty="0"/>
                        <a:t>+7</a:t>
                      </a:r>
                      <a:endParaRPr lang="ko-KR" altLang="en-US" sz="1200" baseline="30000" dirty="0"/>
                    </a:p>
                  </a:txBody>
                  <a:tcPr anchor="ctr"/>
                </a:tc>
                <a:extLst>
                  <a:ext uri="{0D108BD9-81ED-4DB2-BD59-A6C34878D82A}">
                    <a16:rowId xmlns:a16="http://schemas.microsoft.com/office/drawing/2014/main" val="10001"/>
                  </a:ext>
                </a:extLst>
              </a:tr>
            </a:tbl>
          </a:graphicData>
        </a:graphic>
      </p:graphicFrame>
      <p:pic>
        <p:nvPicPr>
          <p:cNvPr id="20" name="개체 2"/>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5936" y="1196752"/>
            <a:ext cx="3600000" cy="2332800"/>
          </a:xfrm>
          <a:prstGeom prst="rect">
            <a:avLst/>
          </a:prstGeom>
          <a:noFill/>
          <a:ln>
            <a:noFill/>
          </a:ln>
        </p:spPr>
      </p:pic>
      <p:sp>
        <p:nvSpPr>
          <p:cNvPr id="5" name="TextBox 4"/>
          <p:cNvSpPr txBox="1"/>
          <p:nvPr/>
        </p:nvSpPr>
        <p:spPr>
          <a:xfrm>
            <a:off x="395935" y="3429000"/>
            <a:ext cx="4068051" cy="307777"/>
          </a:xfrm>
          <a:prstGeom prst="rect">
            <a:avLst/>
          </a:prstGeom>
          <a:noFill/>
        </p:spPr>
        <p:txBody>
          <a:bodyPr wrap="square" rtlCol="0">
            <a:spAutoFit/>
          </a:bodyPr>
          <a:lstStyle/>
          <a:p>
            <a:r>
              <a:rPr lang="en-US" altLang="ko-KR" sz="1400" b="1" dirty="0"/>
              <a:t>Fig. 4 Leakage current of insulator with SOG.</a:t>
            </a:r>
            <a:endParaRPr lang="ko-KR" altLang="en-US" sz="1400" b="1" dirty="0"/>
          </a:p>
        </p:txBody>
      </p:sp>
      <p:sp>
        <p:nvSpPr>
          <p:cNvPr id="30" name="TextBox 29"/>
          <p:cNvSpPr txBox="1"/>
          <p:nvPr/>
        </p:nvSpPr>
        <p:spPr>
          <a:xfrm>
            <a:off x="395936" y="5857527"/>
            <a:ext cx="4968152" cy="307777"/>
          </a:xfrm>
          <a:prstGeom prst="rect">
            <a:avLst/>
          </a:prstGeom>
          <a:noFill/>
        </p:spPr>
        <p:txBody>
          <a:bodyPr wrap="square" rtlCol="0">
            <a:spAutoFit/>
          </a:bodyPr>
          <a:lstStyle/>
          <a:p>
            <a:r>
              <a:rPr lang="en-US" altLang="ko-KR" sz="1400" b="1" dirty="0"/>
              <a:t>Fig. 5 TFT Transfer curve.</a:t>
            </a:r>
            <a:endParaRPr lang="ko-KR" altLang="en-US" sz="1400" b="1" dirty="0"/>
          </a:p>
        </p:txBody>
      </p:sp>
      <p:sp>
        <p:nvSpPr>
          <p:cNvPr id="31" name="TextBox 30"/>
          <p:cNvSpPr txBox="1"/>
          <p:nvPr/>
        </p:nvSpPr>
        <p:spPr>
          <a:xfrm>
            <a:off x="3719364" y="1753071"/>
            <a:ext cx="4680650" cy="307777"/>
          </a:xfrm>
          <a:prstGeom prst="rect">
            <a:avLst/>
          </a:prstGeom>
          <a:noFill/>
        </p:spPr>
        <p:txBody>
          <a:bodyPr wrap="square" rtlCol="0">
            <a:spAutoFit/>
          </a:bodyPr>
          <a:lstStyle/>
          <a:p>
            <a:r>
              <a:rPr lang="en-US" altLang="ko-KR" sz="1400" b="1" dirty="0">
                <a:effectLst>
                  <a:glow rad="101600">
                    <a:schemeClr val="accent2">
                      <a:satMod val="175000"/>
                      <a:alpha val="40000"/>
                    </a:schemeClr>
                  </a:glow>
                </a:effectLst>
              </a:rPr>
              <a:t>Table.2 Dilution of the SOG with IPA .</a:t>
            </a:r>
            <a:endParaRPr lang="ko-KR" altLang="en-US" sz="1400" b="1" dirty="0">
              <a:effectLst>
                <a:glow rad="101600">
                  <a:schemeClr val="accent2">
                    <a:satMod val="175000"/>
                    <a:alpha val="40000"/>
                  </a:schemeClr>
                </a:glow>
              </a:effectLst>
            </a:endParaRPr>
          </a:p>
        </p:txBody>
      </p:sp>
      <p:sp>
        <p:nvSpPr>
          <p:cNvPr id="32" name="TextBox 31"/>
          <p:cNvSpPr txBox="1"/>
          <p:nvPr/>
        </p:nvSpPr>
        <p:spPr>
          <a:xfrm>
            <a:off x="3707904" y="4129335"/>
            <a:ext cx="4680650" cy="307777"/>
          </a:xfrm>
          <a:prstGeom prst="rect">
            <a:avLst/>
          </a:prstGeom>
          <a:noFill/>
        </p:spPr>
        <p:txBody>
          <a:bodyPr wrap="square" rtlCol="0">
            <a:spAutoFit/>
          </a:bodyPr>
          <a:lstStyle/>
          <a:p>
            <a:r>
              <a:rPr lang="en-US" altLang="ko-KR" sz="1400" b="1" dirty="0">
                <a:effectLst>
                  <a:glow rad="101600">
                    <a:schemeClr val="accent2">
                      <a:satMod val="175000"/>
                      <a:alpha val="40000"/>
                    </a:schemeClr>
                  </a:glow>
                </a:effectLst>
              </a:rPr>
              <a:t>Table.3 Transistor </a:t>
            </a:r>
            <a:r>
              <a:rPr lang="en-US" altLang="ko-KR" sz="1400" b="1" dirty="0" err="1">
                <a:effectLst>
                  <a:glow rad="101600">
                    <a:schemeClr val="accent2">
                      <a:satMod val="175000"/>
                      <a:alpha val="40000"/>
                    </a:schemeClr>
                  </a:glow>
                </a:effectLst>
              </a:rPr>
              <a:t>parmeter</a:t>
            </a:r>
            <a:r>
              <a:rPr lang="en-US" altLang="ko-KR" sz="1400" b="1" dirty="0">
                <a:effectLst>
                  <a:glow rad="101600">
                    <a:schemeClr val="accent2">
                      <a:satMod val="175000"/>
                      <a:alpha val="40000"/>
                    </a:schemeClr>
                  </a:glow>
                </a:effectLst>
              </a:rPr>
              <a:t>.</a:t>
            </a:r>
            <a:endParaRPr lang="ko-KR" altLang="en-US" sz="1400" b="1" dirty="0">
              <a:effectLst>
                <a:glow rad="101600">
                  <a:schemeClr val="accent2">
                    <a:satMod val="175000"/>
                    <a:alpha val="40000"/>
                  </a:schemeClr>
                </a:glow>
              </a:effectLst>
            </a:endParaRPr>
          </a:p>
        </p:txBody>
      </p:sp>
      <p:sp>
        <p:nvSpPr>
          <p:cNvPr id="9" name="슬라이드 번호 개체 틀 8"/>
          <p:cNvSpPr>
            <a:spLocks noGrp="1"/>
          </p:cNvSpPr>
          <p:nvPr>
            <p:ph type="sldNum" sz="quarter" idx="12"/>
          </p:nvPr>
        </p:nvSpPr>
        <p:spPr/>
        <p:txBody>
          <a:bodyPr/>
          <a:lstStyle/>
          <a:p>
            <a:fld id="{FD3E3D6F-262A-4B9E-9FAD-CA8FD9714AB0}" type="slidenum">
              <a:rPr lang="ko-KR" altLang="en-US" smtClean="0"/>
              <a:pPr/>
              <a:t>6</a:t>
            </a:fld>
            <a:endParaRPr lang="ko-KR" altLang="en-US"/>
          </a:p>
        </p:txBody>
      </p:sp>
      <p:graphicFrame>
        <p:nvGraphicFramePr>
          <p:cNvPr id="8" name="개체 7"/>
          <p:cNvGraphicFramePr>
            <a:graphicFrameLocks/>
          </p:cNvGraphicFramePr>
          <p:nvPr>
            <p:extLst>
              <p:ext uri="{D42A27DB-BD31-4B8C-83A1-F6EECF244321}">
                <p14:modId xmlns:p14="http://schemas.microsoft.com/office/powerpoint/2010/main" val="942568072"/>
              </p:ext>
            </p:extLst>
          </p:nvPr>
        </p:nvGraphicFramePr>
        <p:xfrm>
          <a:off x="395936" y="3544472"/>
          <a:ext cx="3600000" cy="2332800"/>
        </p:xfrm>
        <a:graphic>
          <a:graphicData uri="http://schemas.openxmlformats.org/presentationml/2006/ole">
            <mc:AlternateContent xmlns:mc="http://schemas.openxmlformats.org/markup-compatibility/2006">
              <mc:Choice xmlns:v="urn:schemas-microsoft-com:vml" Requires="v">
                <p:oleObj spid="_x0000_s1056" name="Graph" r:id="rId5" imgW="4131360" imgH="2895840" progId="Origin50.Graph">
                  <p:embed/>
                </p:oleObj>
              </mc:Choice>
              <mc:Fallback>
                <p:oleObj name="Graph" r:id="rId5" imgW="4131360" imgH="2895840" progId="Origin50.Graph">
                  <p:embed/>
                  <p:pic>
                    <p:nvPicPr>
                      <p:cNvPr id="0" name=""/>
                      <p:cNvPicPr/>
                      <p:nvPr/>
                    </p:nvPicPr>
                    <p:blipFill>
                      <a:blip r:embed="rId6"/>
                      <a:stretch>
                        <a:fillRect/>
                      </a:stretch>
                    </p:blipFill>
                    <p:spPr>
                      <a:xfrm>
                        <a:off x="395936" y="3544472"/>
                        <a:ext cx="3600000" cy="2332800"/>
                      </a:xfrm>
                      <a:prstGeom prst="rect">
                        <a:avLst/>
                      </a:prstGeom>
                    </p:spPr>
                  </p:pic>
                </p:oleObj>
              </mc:Fallback>
            </mc:AlternateContent>
          </a:graphicData>
        </a:graphic>
      </p:graphicFrame>
    </p:spTree>
    <p:extLst>
      <p:ext uri="{BB962C8B-B14F-4D97-AF65-F5344CB8AC3E}">
        <p14:creationId xmlns:p14="http://schemas.microsoft.com/office/powerpoint/2010/main" val="3597500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0"/>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6" name="직사각형 5"/>
          <p:cNvSpPr/>
          <p:nvPr/>
        </p:nvSpPr>
        <p:spPr>
          <a:xfrm>
            <a:off x="0" y="6452558"/>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7" name="TextBox 6"/>
          <p:cNvSpPr txBox="1"/>
          <p:nvPr/>
        </p:nvSpPr>
        <p:spPr>
          <a:xfrm>
            <a:off x="2483767" y="836712"/>
            <a:ext cx="3960441" cy="523220"/>
          </a:xfrm>
          <a:prstGeom prst="rect">
            <a:avLst/>
          </a:prstGeom>
          <a:noFill/>
        </p:spPr>
        <p:txBody>
          <a:bodyPr wrap="square" rtlCol="0">
            <a:spAutoFit/>
          </a:bodyPr>
          <a:lstStyle/>
          <a:p>
            <a:pPr algn="ctr"/>
            <a:r>
              <a:rPr lang="en-US" altLang="ko-KR" sz="2800" b="1" dirty="0">
                <a:latin typeface="Adobe 고딕 Std B" pitchFamily="34" charset="-127"/>
                <a:ea typeface="Adobe 고딕 Std B" pitchFamily="34" charset="-127"/>
              </a:rPr>
              <a:t>Conclusion</a:t>
            </a:r>
            <a:endParaRPr lang="ko-KR" altLang="en-US" sz="2800" b="1" dirty="0">
              <a:latin typeface="Adobe 고딕 Std B" pitchFamily="34" charset="-127"/>
              <a:ea typeface="Adobe 고딕 Std B" pitchFamily="34" charset="-127"/>
            </a:endParaRPr>
          </a:p>
        </p:txBody>
      </p:sp>
      <p:sp>
        <p:nvSpPr>
          <p:cNvPr id="16" name="타원 15"/>
          <p:cNvSpPr/>
          <p:nvPr/>
        </p:nvSpPr>
        <p:spPr>
          <a:xfrm>
            <a:off x="1547664" y="908720"/>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타원 16"/>
          <p:cNvSpPr/>
          <p:nvPr/>
        </p:nvSpPr>
        <p:spPr>
          <a:xfrm>
            <a:off x="7524328" y="925283"/>
            <a:ext cx="360040" cy="36004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8" name="직선 연결선 17"/>
          <p:cNvCxnSpPr/>
          <p:nvPr/>
        </p:nvCxnSpPr>
        <p:spPr>
          <a:xfrm>
            <a:off x="1977610" y="1124744"/>
            <a:ext cx="1370254" cy="0"/>
          </a:xfrm>
          <a:prstGeom prst="line">
            <a:avLst/>
          </a:prstGeom>
        </p:spPr>
        <p:style>
          <a:lnRef idx="1">
            <a:schemeClr val="dk1"/>
          </a:lnRef>
          <a:fillRef idx="0">
            <a:schemeClr val="dk1"/>
          </a:fillRef>
          <a:effectRef idx="0">
            <a:schemeClr val="dk1"/>
          </a:effectRef>
          <a:fontRef idx="minor">
            <a:schemeClr val="tx1"/>
          </a:fontRef>
        </p:style>
      </p:cxnSp>
      <p:sp>
        <p:nvSpPr>
          <p:cNvPr id="21" name="1/2 액자 20"/>
          <p:cNvSpPr/>
          <p:nvPr/>
        </p:nvSpPr>
        <p:spPr>
          <a:xfrm rot="18900000">
            <a:off x="1651546" y="1012602"/>
            <a:ext cx="153901" cy="153901"/>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2" name="1/2 액자 21"/>
          <p:cNvSpPr/>
          <p:nvPr/>
        </p:nvSpPr>
        <p:spPr>
          <a:xfrm rot="8100000">
            <a:off x="7591559" y="1015545"/>
            <a:ext cx="168115" cy="168115"/>
          </a:xfrm>
          <a:prstGeom prst="halfFrame">
            <a:avLst>
              <a:gd name="adj1" fmla="val 8805"/>
              <a:gd name="adj2" fmla="val 684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cxnSp>
        <p:nvCxnSpPr>
          <p:cNvPr id="26" name="직선 연결선 25"/>
          <p:cNvCxnSpPr/>
          <p:nvPr/>
        </p:nvCxnSpPr>
        <p:spPr>
          <a:xfrm>
            <a:off x="5796136" y="1091616"/>
            <a:ext cx="1368152" cy="0"/>
          </a:xfrm>
          <a:prstGeom prst="line">
            <a:avLst/>
          </a:prstGeom>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2669335" y="6127412"/>
            <a:ext cx="3749744" cy="253916"/>
          </a:xfrm>
          <a:prstGeom prst="rect">
            <a:avLst/>
          </a:prstGeom>
          <a:noFill/>
        </p:spPr>
        <p:txBody>
          <a:bodyPr wrap="none" rtlCol="0">
            <a:spAutoFit/>
          </a:bodyPr>
          <a:lstStyle/>
          <a:p>
            <a:pPr algn="ctr"/>
            <a:r>
              <a:rPr lang="en-US" altLang="ko-KR" sz="1050" b="1" dirty="0" err="1">
                <a:latin typeface="Adobe Fangsong Std R" pitchFamily="18" charset="-128"/>
                <a:ea typeface="1훈프로방스 R" pitchFamily="18" charset="-127"/>
              </a:rPr>
              <a:t>Hoseo</a:t>
            </a:r>
            <a:r>
              <a:rPr lang="en-US" altLang="ko-KR" sz="1050" b="1" dirty="0">
                <a:latin typeface="Adobe Fangsong Std R" pitchFamily="18" charset="-128"/>
                <a:ea typeface="1훈프로방스 R" pitchFamily="18" charset="-127"/>
              </a:rPr>
              <a:t> University – Electronic Device LAB – Hwang  Sang  Ho</a:t>
            </a:r>
            <a:endParaRPr lang="ko-KR" altLang="en-US" sz="1050" b="1" dirty="0">
              <a:latin typeface="Adobe Fangsong Std R" pitchFamily="18" charset="-128"/>
              <a:ea typeface="1훈프로방스 R" pitchFamily="18" charset="-127"/>
            </a:endParaRPr>
          </a:p>
        </p:txBody>
      </p:sp>
      <p:cxnSp>
        <p:nvCxnSpPr>
          <p:cNvPr id="28" name="직선 연결선 27"/>
          <p:cNvCxnSpPr>
            <a:stCxn id="27" idx="3"/>
          </p:cNvCxnSpPr>
          <p:nvPr/>
        </p:nvCxnSpPr>
        <p:spPr>
          <a:xfrm flipV="1">
            <a:off x="6419079" y="6248854"/>
            <a:ext cx="2724921" cy="5516"/>
          </a:xfrm>
          <a:prstGeom prst="line">
            <a:avLst/>
          </a:prstGeom>
        </p:spPr>
        <p:style>
          <a:lnRef idx="1">
            <a:schemeClr val="dk1"/>
          </a:lnRef>
          <a:fillRef idx="0">
            <a:schemeClr val="dk1"/>
          </a:fillRef>
          <a:effectRef idx="0">
            <a:schemeClr val="dk1"/>
          </a:effectRef>
          <a:fontRef idx="minor">
            <a:schemeClr val="tx1"/>
          </a:fontRef>
        </p:style>
      </p:cxnSp>
      <p:cxnSp>
        <p:nvCxnSpPr>
          <p:cNvPr id="29" name="직선 연결선 28"/>
          <p:cNvCxnSpPr/>
          <p:nvPr/>
        </p:nvCxnSpPr>
        <p:spPr>
          <a:xfrm>
            <a:off x="0" y="6237312"/>
            <a:ext cx="2699792" cy="11542"/>
          </a:xfrm>
          <a:prstGeom prst="line">
            <a:avLst/>
          </a:prstGeom>
        </p:spPr>
        <p:style>
          <a:lnRef idx="1">
            <a:schemeClr val="dk1"/>
          </a:lnRef>
          <a:fillRef idx="0">
            <a:schemeClr val="dk1"/>
          </a:fillRef>
          <a:effectRef idx="0">
            <a:schemeClr val="dk1"/>
          </a:effectRef>
          <a:fontRef idx="minor">
            <a:schemeClr val="tx1"/>
          </a:fontRef>
        </p:style>
      </p:cxnSp>
      <p:sp>
        <p:nvSpPr>
          <p:cNvPr id="23" name="내용 개체 틀 4"/>
          <p:cNvSpPr txBox="1">
            <a:spLocks/>
          </p:cNvSpPr>
          <p:nvPr/>
        </p:nvSpPr>
        <p:spPr>
          <a:xfrm>
            <a:off x="395536" y="1816224"/>
            <a:ext cx="8136904" cy="2908919"/>
          </a:xfrm>
          <a:prstGeom prst="rect">
            <a:avLst/>
          </a:prstGeom>
          <a:solidFill>
            <a:schemeClr val="bg1">
              <a:lumMod val="85000"/>
            </a:schemeClr>
          </a:solidFill>
          <a:ln w="38100">
            <a:solidFill>
              <a:schemeClr val="tx1">
                <a:lumMod val="95000"/>
                <a:lumOff val="5000"/>
              </a:schemeClr>
            </a:solidFill>
          </a:ln>
        </p:spPr>
        <p:txBody>
          <a:bodyPr vert="horz" lIns="91440" tIns="45720" rIns="91440" bIns="45720" rtlCol="0">
            <a:normAutofit fontScale="92500"/>
          </a:bodyPr>
          <a:lstStyle>
            <a:lvl1pPr marL="0" indent="0" algn="ctr" defTabSz="914400" rtl="0" eaLnBrk="1" latinLnBrk="1"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1"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1"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1"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1"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1"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1"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1"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1"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buFont typeface="Wingdings" pitchFamily="2" charset="2"/>
              <a:buChar char="ü"/>
            </a:pPr>
            <a:r>
              <a:rPr lang="en-US" altLang="ko-KR" sz="1600" b="1" dirty="0">
                <a:solidFill>
                  <a:schemeClr val="tx1"/>
                </a:solidFill>
              </a:rPr>
              <a:t>Solution based insulator was applied to the top gate a-IGZO oxide TFT.</a:t>
            </a:r>
          </a:p>
          <a:p>
            <a:pPr algn="l"/>
            <a:endParaRPr lang="en-US" altLang="ko-KR" sz="1600" b="1" dirty="0">
              <a:solidFill>
                <a:schemeClr val="tx1"/>
              </a:solidFill>
            </a:endParaRPr>
          </a:p>
          <a:p>
            <a:pPr algn="l">
              <a:buFont typeface="Wingdings" pitchFamily="2" charset="2"/>
              <a:buChar char="ü"/>
            </a:pPr>
            <a:r>
              <a:rPr lang="en-US" altLang="ko-KR" sz="1600" b="1" dirty="0">
                <a:solidFill>
                  <a:schemeClr val="tx1"/>
                </a:solidFill>
              </a:rPr>
              <a:t>Since the solution process is free from plasma ion damage, the defect generation </a:t>
            </a:r>
          </a:p>
          <a:p>
            <a:pPr algn="l"/>
            <a:r>
              <a:rPr lang="en-US" altLang="ko-KR" sz="1600" b="1" dirty="0">
                <a:solidFill>
                  <a:schemeClr val="tx1"/>
                </a:solidFill>
              </a:rPr>
              <a:t>  by ion bombardment can be avoided.  </a:t>
            </a:r>
          </a:p>
          <a:p>
            <a:pPr algn="l"/>
            <a:endParaRPr lang="en-US" altLang="ko-KR" sz="1600" b="1" dirty="0">
              <a:solidFill>
                <a:schemeClr val="tx1"/>
              </a:solidFill>
            </a:endParaRPr>
          </a:p>
          <a:p>
            <a:pPr algn="l">
              <a:buFont typeface="Wingdings" pitchFamily="2" charset="2"/>
              <a:buChar char="ü"/>
            </a:pPr>
            <a:r>
              <a:rPr lang="en-US" altLang="ko-KR" sz="1600" b="1" dirty="0">
                <a:solidFill>
                  <a:schemeClr val="tx1"/>
                </a:solidFill>
              </a:rPr>
              <a:t>SOG was used in this experiment for the buffer layer, gate insulator, and passivation. </a:t>
            </a:r>
          </a:p>
          <a:p>
            <a:pPr algn="l">
              <a:buFont typeface="Wingdings" pitchFamily="2" charset="2"/>
              <a:buChar char="ü"/>
            </a:pPr>
            <a:endParaRPr lang="en-US" altLang="ko-KR" sz="1600" b="1" dirty="0">
              <a:solidFill>
                <a:schemeClr val="tx1"/>
              </a:solidFill>
            </a:endParaRPr>
          </a:p>
          <a:p>
            <a:pPr algn="l">
              <a:buFont typeface="Wingdings" pitchFamily="2" charset="2"/>
              <a:buChar char="ü"/>
            </a:pPr>
            <a:r>
              <a:rPr lang="en-US" altLang="ko-KR" sz="1600" b="1" dirty="0">
                <a:solidFill>
                  <a:schemeClr val="tx1"/>
                </a:solidFill>
              </a:rPr>
              <a:t>We investigated the dilution effect of IPA on SOG for the better dielectric property. </a:t>
            </a:r>
          </a:p>
          <a:p>
            <a:pPr algn="l">
              <a:buFont typeface="Wingdings" pitchFamily="2" charset="2"/>
              <a:buChar char="ü"/>
            </a:pPr>
            <a:endParaRPr lang="en-US" altLang="ko-KR" sz="1600" b="1" dirty="0">
              <a:solidFill>
                <a:schemeClr val="tx1"/>
              </a:solidFill>
            </a:endParaRPr>
          </a:p>
          <a:p>
            <a:pPr algn="l">
              <a:buFont typeface="Wingdings" pitchFamily="2" charset="2"/>
              <a:buChar char="ü"/>
            </a:pPr>
            <a:r>
              <a:rPr lang="en-US" altLang="ko-KR" sz="1600" b="1" dirty="0">
                <a:solidFill>
                  <a:schemeClr val="tx1"/>
                </a:solidFill>
              </a:rPr>
              <a:t>With dilution, the dielectric properties of SOG were improved. </a:t>
            </a:r>
            <a:endParaRPr lang="ko-KR" altLang="ko-KR" sz="1600" b="1" dirty="0">
              <a:solidFill>
                <a:schemeClr val="tx1"/>
              </a:solidFill>
            </a:endParaRPr>
          </a:p>
          <a:p>
            <a:endParaRPr lang="ko-KR" altLang="en-US" dirty="0"/>
          </a:p>
        </p:txBody>
      </p:sp>
      <p:pic>
        <p:nvPicPr>
          <p:cNvPr id="24" name="그림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81" y="468660"/>
            <a:ext cx="1400175" cy="800100"/>
          </a:xfrm>
          <a:prstGeom prst="rect">
            <a:avLst/>
          </a:prstGeom>
        </p:spPr>
      </p:pic>
      <p:sp>
        <p:nvSpPr>
          <p:cNvPr id="8" name="슬라이드 번호 개체 틀 7"/>
          <p:cNvSpPr>
            <a:spLocks noGrp="1"/>
          </p:cNvSpPr>
          <p:nvPr>
            <p:ph type="sldNum" sz="quarter" idx="12"/>
          </p:nvPr>
        </p:nvSpPr>
        <p:spPr/>
        <p:txBody>
          <a:bodyPr/>
          <a:lstStyle/>
          <a:p>
            <a:fld id="{FD3E3D6F-262A-4B9E-9FAD-CA8FD9714AB0}" type="slidenum">
              <a:rPr lang="ko-KR" altLang="en-US" smtClean="0"/>
              <a:pPr/>
              <a:t>7</a:t>
            </a:fld>
            <a:endParaRPr lang="ko-KR" altLang="en-US"/>
          </a:p>
        </p:txBody>
      </p:sp>
    </p:spTree>
    <p:extLst>
      <p:ext uri="{BB962C8B-B14F-4D97-AF65-F5344CB8AC3E}">
        <p14:creationId xmlns:p14="http://schemas.microsoft.com/office/powerpoint/2010/main" val="301948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0"/>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6" name="직사각형 5"/>
          <p:cNvSpPr/>
          <p:nvPr/>
        </p:nvSpPr>
        <p:spPr>
          <a:xfrm>
            <a:off x="0" y="6452558"/>
            <a:ext cx="9144000" cy="40466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ko-KR" altLang="en-US"/>
          </a:p>
        </p:txBody>
      </p:sp>
      <p:sp>
        <p:nvSpPr>
          <p:cNvPr id="7" name="TextBox 6"/>
          <p:cNvSpPr txBox="1"/>
          <p:nvPr/>
        </p:nvSpPr>
        <p:spPr>
          <a:xfrm>
            <a:off x="1020082" y="4365104"/>
            <a:ext cx="3347391" cy="646331"/>
          </a:xfrm>
          <a:prstGeom prst="rect">
            <a:avLst/>
          </a:prstGeom>
          <a:noFill/>
        </p:spPr>
        <p:txBody>
          <a:bodyPr wrap="none" rtlCol="0">
            <a:spAutoFit/>
          </a:bodyPr>
          <a:lstStyle/>
          <a:p>
            <a:r>
              <a:rPr lang="en-US" altLang="ko-KR" sz="3600" dirty="0">
                <a:latin typeface="Adobe 고딕 Std B" pitchFamily="34" charset="-127"/>
                <a:ea typeface="Adobe 고딕 Std B" pitchFamily="34" charset="-127"/>
              </a:rPr>
              <a:t>&lt;THANK YOU&gt;</a:t>
            </a:r>
            <a:endParaRPr lang="ko-KR" altLang="en-US" sz="3600" dirty="0">
              <a:latin typeface="Adobe 고딕 Std B" pitchFamily="34" charset="-127"/>
              <a:ea typeface="Adobe 고딕 Std B" pitchFamily="34" charset="-127"/>
            </a:endParaRPr>
          </a:p>
        </p:txBody>
      </p:sp>
      <p:cxnSp>
        <p:nvCxnSpPr>
          <p:cNvPr id="15" name="직선 연결선 14"/>
          <p:cNvCxnSpPr/>
          <p:nvPr/>
        </p:nvCxnSpPr>
        <p:spPr>
          <a:xfrm>
            <a:off x="-108520" y="4700774"/>
            <a:ext cx="1223120" cy="0"/>
          </a:xfrm>
          <a:prstGeom prst="line">
            <a:avLst/>
          </a:prstGeom>
        </p:spPr>
        <p:style>
          <a:lnRef idx="1">
            <a:schemeClr val="dk1"/>
          </a:lnRef>
          <a:fillRef idx="0">
            <a:schemeClr val="dk1"/>
          </a:fillRef>
          <a:effectRef idx="0">
            <a:schemeClr val="dk1"/>
          </a:effectRef>
          <a:fontRef idx="minor">
            <a:schemeClr val="tx1"/>
          </a:fontRef>
        </p:style>
      </p:cxnSp>
      <p:cxnSp>
        <p:nvCxnSpPr>
          <p:cNvPr id="17" name="직선 연결선 16"/>
          <p:cNvCxnSpPr/>
          <p:nvPr/>
        </p:nvCxnSpPr>
        <p:spPr>
          <a:xfrm>
            <a:off x="4211960" y="4688269"/>
            <a:ext cx="4932040" cy="1"/>
          </a:xfrm>
          <a:prstGeom prst="line">
            <a:avLst/>
          </a:prstGeom>
        </p:spPr>
        <p:style>
          <a:lnRef idx="1">
            <a:schemeClr val="dk1"/>
          </a:lnRef>
          <a:fillRef idx="0">
            <a:schemeClr val="dk1"/>
          </a:fillRef>
          <a:effectRef idx="0">
            <a:schemeClr val="dk1"/>
          </a:effectRef>
          <a:fontRef idx="minor">
            <a:schemeClr val="tx1"/>
          </a:fontRef>
        </p:style>
      </p:cxnSp>
      <p:pic>
        <p:nvPicPr>
          <p:cNvPr id="8" name="내용 개체 틀 3"/>
          <p:cNvPicPr>
            <a:picLocks noChangeAspect="1"/>
          </p:cNvPicPr>
          <p:nvPr/>
        </p:nvPicPr>
        <p:blipFill rotWithShape="1">
          <a:blip r:embed="rId3">
            <a:extLst>
              <a:ext uri="{28A0092B-C50C-407E-A947-70E740481C1C}">
                <a14:useLocalDpi xmlns:a14="http://schemas.microsoft.com/office/drawing/2010/main" val="0"/>
              </a:ext>
            </a:extLst>
          </a:blip>
          <a:srcRect l="16659" t="2164" r="13571" b="6265"/>
          <a:stretch/>
        </p:blipFill>
        <p:spPr>
          <a:xfrm>
            <a:off x="3819482" y="1367039"/>
            <a:ext cx="1832638" cy="2498402"/>
          </a:xfrm>
          <a:prstGeom prst="rect">
            <a:avLst/>
          </a:prstGeom>
        </p:spPr>
      </p:pic>
      <p:sp>
        <p:nvSpPr>
          <p:cNvPr id="9" name="TextBox 8"/>
          <p:cNvSpPr txBox="1"/>
          <p:nvPr/>
        </p:nvSpPr>
        <p:spPr>
          <a:xfrm>
            <a:off x="1440161" y="2616240"/>
            <a:ext cx="8964487" cy="523220"/>
          </a:xfrm>
          <a:prstGeom prst="rect">
            <a:avLst/>
          </a:prstGeom>
          <a:noFill/>
        </p:spPr>
        <p:txBody>
          <a:bodyPr wrap="square" rtlCol="0">
            <a:spAutoFit/>
          </a:bodyPr>
          <a:lstStyle/>
          <a:p>
            <a:pPr algn="just"/>
            <a:r>
              <a:rPr lang="en-US" altLang="ko-KR" sz="2800" dirty="0"/>
              <a:t> Question                           Answer</a:t>
            </a:r>
            <a:endParaRPr lang="ko-KR" altLang="en-US" sz="2800" dirty="0"/>
          </a:p>
        </p:txBody>
      </p:sp>
      <p:pic>
        <p:nvPicPr>
          <p:cNvPr id="10" name="그림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59657" y="1764804"/>
            <a:ext cx="1400175" cy="800100"/>
          </a:xfrm>
          <a:prstGeom prst="rect">
            <a:avLst/>
          </a:prstGeom>
        </p:spPr>
      </p:pic>
      <p:pic>
        <p:nvPicPr>
          <p:cNvPr id="2" name="그림 1"/>
          <p:cNvPicPr>
            <a:picLocks/>
          </p:cNvPicPr>
          <p:nvPr/>
        </p:nvPicPr>
        <p:blipFill>
          <a:blip r:embed="rId5">
            <a:extLst>
              <a:ext uri="{28A0092B-C50C-407E-A947-70E740481C1C}">
                <a14:useLocalDpi xmlns:a14="http://schemas.microsoft.com/office/drawing/2010/main" val="0"/>
              </a:ext>
            </a:extLst>
          </a:blip>
          <a:stretch>
            <a:fillRect/>
          </a:stretch>
        </p:blipFill>
        <p:spPr>
          <a:xfrm>
            <a:off x="6372352" y="1916832"/>
            <a:ext cx="1368000" cy="792000"/>
          </a:xfrm>
          <a:prstGeom prst="rect">
            <a:avLst/>
          </a:prstGeom>
        </p:spPr>
      </p:pic>
      <p:sp>
        <p:nvSpPr>
          <p:cNvPr id="5" name="슬라이드 번호 개체 틀 4"/>
          <p:cNvSpPr>
            <a:spLocks noGrp="1"/>
          </p:cNvSpPr>
          <p:nvPr>
            <p:ph type="sldNum" sz="quarter" idx="12"/>
          </p:nvPr>
        </p:nvSpPr>
        <p:spPr/>
        <p:txBody>
          <a:bodyPr/>
          <a:lstStyle/>
          <a:p>
            <a:fld id="{FD3E3D6F-262A-4B9E-9FAD-CA8FD9714AB0}" type="slidenum">
              <a:rPr lang="ko-KR" altLang="en-US" smtClean="0"/>
              <a:pPr/>
              <a:t>8</a:t>
            </a:fld>
            <a:endParaRPr lang="ko-KR" altLang="en-US"/>
          </a:p>
        </p:txBody>
      </p:sp>
    </p:spTree>
    <p:extLst>
      <p:ext uri="{BB962C8B-B14F-4D97-AF65-F5344CB8AC3E}">
        <p14:creationId xmlns:p14="http://schemas.microsoft.com/office/powerpoint/2010/main" val="3760767131"/>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1105</TotalTime>
  <Words>1200</Words>
  <Application>Microsoft Office PowerPoint</Application>
  <PresentationFormat>화면 슬라이드 쇼(4:3)</PresentationFormat>
  <Paragraphs>219</Paragraphs>
  <Slides>8</Slides>
  <Notes>8</Notes>
  <HiddenSlides>0</HiddenSlides>
  <MMClips>0</MMClips>
  <ScaleCrop>false</ScaleCrop>
  <HeadingPairs>
    <vt:vector size="8" baseType="variant">
      <vt:variant>
        <vt:lpstr>사용한 글꼴</vt:lpstr>
      </vt:variant>
      <vt:variant>
        <vt:i4>7</vt:i4>
      </vt:variant>
      <vt:variant>
        <vt:lpstr>테마</vt:lpstr>
      </vt:variant>
      <vt:variant>
        <vt:i4>1</vt:i4>
      </vt:variant>
      <vt:variant>
        <vt:lpstr>포함된 OLE 서버</vt:lpstr>
      </vt:variant>
      <vt:variant>
        <vt:i4>1</vt:i4>
      </vt:variant>
      <vt:variant>
        <vt:lpstr>슬라이드 제목</vt:lpstr>
      </vt:variant>
      <vt:variant>
        <vt:i4>8</vt:i4>
      </vt:variant>
    </vt:vector>
  </HeadingPairs>
  <TitlesOfParts>
    <vt:vector size="17" baseType="lpstr">
      <vt:lpstr>1훈프로방스 R</vt:lpstr>
      <vt:lpstr>Adobe Fangsong Std R</vt:lpstr>
      <vt:lpstr>Adobe 고딕 Std B</vt:lpstr>
      <vt:lpstr>MS Mincho</vt:lpstr>
      <vt:lpstr>맑은 고딕</vt:lpstr>
      <vt:lpstr>Arial</vt:lpstr>
      <vt:lpstr>Wingdings</vt:lpstr>
      <vt:lpstr>Office 테마</vt:lpstr>
      <vt:lpstr>Graph</vt:lpstr>
      <vt:lpstr>Oxide Thin Film Transistor</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USER</dc:creator>
  <cp:lastModifiedBy>B. S. Bae</cp:lastModifiedBy>
  <cp:revision>43</cp:revision>
  <dcterms:created xsi:type="dcterms:W3CDTF">2014-05-22T12:23:35Z</dcterms:created>
  <dcterms:modified xsi:type="dcterms:W3CDTF">2017-01-10T18:39:29Z</dcterms:modified>
</cp:coreProperties>
</file>