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81" r:id="rId2"/>
    <p:sldId id="282" r:id="rId3"/>
    <p:sldId id="283" r:id="rId4"/>
    <p:sldId id="286" r:id="rId5"/>
    <p:sldId id="289" r:id="rId6"/>
    <p:sldId id="299" r:id="rId7"/>
    <p:sldId id="297" r:id="rId8"/>
    <p:sldId id="298" r:id="rId9"/>
    <p:sldId id="284" r:id="rId10"/>
    <p:sldId id="301" r:id="rId11"/>
    <p:sldId id="303" r:id="rId12"/>
    <p:sldId id="294" r:id="rId13"/>
  </p:sldIdLst>
  <p:sldSz cx="12192000" cy="6858000"/>
  <p:notesSz cx="6858000" cy="9144000"/>
  <p:embeddedFontLst>
    <p:embeddedFont>
      <p:font typeface="Cambria Math" panose="02040503050406030204" pitchFamily="18" charset="0"/>
      <p:regular r:id="rId15"/>
    </p:embeddedFont>
    <p:embeddedFont>
      <p:font typeface="맑은 고딕" panose="020B0503020000020004" pitchFamily="50" charset="-127"/>
      <p:regular r:id="rId16"/>
      <p:bold r:id="rId17"/>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pos="175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654"/>
    <a:srgbClr val="E49173"/>
    <a:srgbClr val="FFCCCC"/>
    <a:srgbClr val="FF9999"/>
    <a:srgbClr val="F7CBB7"/>
    <a:srgbClr val="F7CB94"/>
    <a:srgbClr val="F7EFE2"/>
    <a:srgbClr val="FFCC00"/>
    <a:srgbClr val="F7D9D9"/>
    <a:srgbClr val="F9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2" autoAdjust="0"/>
    <p:restoredTop sz="80743" autoAdjust="0"/>
  </p:normalViewPr>
  <p:slideViewPr>
    <p:cSldViewPr snapToGrid="0" showGuides="1">
      <p:cViewPr varScale="1">
        <p:scale>
          <a:sx n="64" d="100"/>
          <a:sy n="64" d="100"/>
        </p:scale>
        <p:origin x="96" y="606"/>
      </p:cViewPr>
      <p:guideLst>
        <p:guide orient="horz" pos="2092"/>
        <p:guide pos="3840"/>
        <p:guide pos="1753"/>
      </p:guideLst>
    </p:cSldViewPr>
  </p:slideViewPr>
  <p:notesTextViewPr>
    <p:cViewPr>
      <p:scale>
        <a:sx n="1" d="1"/>
        <a:sy n="1" d="1"/>
      </p:scale>
      <p:origin x="0" y="0"/>
    </p:cViewPr>
  </p:notesTextViewPr>
  <p:sorterViewPr>
    <p:cViewPr>
      <p:scale>
        <a:sx n="100" d="100"/>
        <a:sy n="100" d="100"/>
      </p:scale>
      <p:origin x="0" y="-738"/>
    </p:cViewPr>
  </p:sorterViewPr>
  <p:notesViewPr>
    <p:cSldViewPr snapToGrid="0">
      <p:cViewPr>
        <p:scale>
          <a:sx n="86" d="100"/>
          <a:sy n="86" d="100"/>
        </p:scale>
        <p:origin x="-2886"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439DD-F1B3-4111-983E-29E211AB2D13}" type="datetimeFigureOut">
              <a:rPr lang="ko-KR" altLang="en-US" smtClean="0"/>
              <a:t>2017-01-11</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5CA57-8A95-4AE8-8167-6BC38585AC39}" type="slidenum">
              <a:rPr lang="ko-KR" altLang="en-US" smtClean="0"/>
              <a:t>‹#›</a:t>
            </a:fld>
            <a:endParaRPr lang="ko-KR" altLang="en-US"/>
          </a:p>
        </p:txBody>
      </p:sp>
    </p:spTree>
    <p:extLst>
      <p:ext uri="{BB962C8B-B14F-4D97-AF65-F5344CB8AC3E}">
        <p14:creationId xmlns:p14="http://schemas.microsoft.com/office/powerpoint/2010/main" val="49989067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Hello, My name is Han Ye Lin and I am preparing a master course at the electronic device lab of </a:t>
            </a:r>
            <a:r>
              <a:rPr lang="en-US" altLang="ko-KR" sz="1200" kern="1200" dirty="0" err="1">
                <a:solidFill>
                  <a:schemeClr val="tx1"/>
                </a:solidFill>
                <a:effectLst/>
                <a:latin typeface="+mn-lt"/>
                <a:ea typeface="+mn-ea"/>
                <a:cs typeface="+mn-cs"/>
              </a:rPr>
              <a:t>Hoseo</a:t>
            </a:r>
            <a:r>
              <a:rPr lang="en-US" altLang="ko-KR" sz="1200" kern="1200" dirty="0">
                <a:solidFill>
                  <a:schemeClr val="tx1"/>
                </a:solidFill>
                <a:effectLst/>
                <a:latin typeface="+mn-lt"/>
                <a:ea typeface="+mn-ea"/>
                <a:cs typeface="+mn-cs"/>
              </a:rPr>
              <a:t> University.</a:t>
            </a:r>
          </a:p>
          <a:p>
            <a:pPr fontAlgn="base" latinLnBrk="1"/>
            <a:r>
              <a:rPr lang="en-US" altLang="ko-KR" sz="1200" kern="1200" dirty="0">
                <a:solidFill>
                  <a:schemeClr val="tx1"/>
                </a:solidFill>
                <a:effectLst/>
                <a:latin typeface="+mn-lt"/>
                <a:ea typeface="+mn-ea"/>
                <a:cs typeface="+mn-cs"/>
              </a:rPr>
              <a:t>I have been studying the TFT process for a year and now I am studying the  TFT circuit design.</a:t>
            </a:r>
          </a:p>
          <a:p>
            <a:pPr fontAlgn="base" latinLnBrk="1"/>
            <a:r>
              <a:rPr lang="en-US" altLang="ko-KR" sz="1200" kern="1200" dirty="0">
                <a:solidFill>
                  <a:schemeClr val="tx1"/>
                </a:solidFill>
                <a:effectLst/>
                <a:latin typeface="+mn-lt"/>
                <a:ea typeface="+mn-ea"/>
                <a:cs typeface="+mn-cs"/>
              </a:rPr>
              <a:t>So today the topic of my presentation is   Evaluation of Water Level Sensor based on Capacitive Sensor Circuit.</a:t>
            </a:r>
          </a:p>
          <a:p>
            <a:endParaRPr lang="ko-KR" altLang="en-US" dirty="0"/>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1</a:t>
            </a:fld>
            <a:endParaRPr lang="ko-KR" altLang="en-US"/>
          </a:p>
        </p:txBody>
      </p:sp>
    </p:spTree>
    <p:extLst>
      <p:ext uri="{BB962C8B-B14F-4D97-AF65-F5344CB8AC3E}">
        <p14:creationId xmlns:p14="http://schemas.microsoft.com/office/powerpoint/2010/main" val="73501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An additional simulation was done for various water level. .</a:t>
            </a:r>
          </a:p>
          <a:p>
            <a:pPr fontAlgn="base" latinLnBrk="0"/>
            <a:r>
              <a:rPr lang="en-US" altLang="ko-KR" sz="1200" kern="1200" dirty="0">
                <a:solidFill>
                  <a:schemeClr val="tx1"/>
                </a:solidFill>
                <a:effectLst/>
                <a:latin typeface="+mn-lt"/>
                <a:ea typeface="+mn-ea"/>
                <a:cs typeface="+mn-cs"/>
              </a:rPr>
              <a:t>The simulation results show that  not only the presence of water but also the level of water can be detectable. As the water level gradually increases, the area of the dielectric varies, so the magnitude of the capacitance changes step by step, So we can see the difference in output voltage.</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10</a:t>
            </a:fld>
            <a:endParaRPr lang="ko-KR" altLang="en-US"/>
          </a:p>
        </p:txBody>
      </p:sp>
    </p:spTree>
    <p:extLst>
      <p:ext uri="{BB962C8B-B14F-4D97-AF65-F5344CB8AC3E}">
        <p14:creationId xmlns:p14="http://schemas.microsoft.com/office/powerpoint/2010/main" val="171691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This is a summary and conclusion.</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Unlike existing sensor circuits using 2Signal line and 1TR, we developed the sensor circuits with only one TR which was applied for water level sensor.</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We verified that we can detect not only the presence of water but also the water level through the simulation of the circuit.</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The water level sensor based on this capacitive sensor circuit will be inexpensive and simple to be used in water tanks.</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In the future we will experiment further for various sizes of the sample and test them in real water tank. </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11</a:t>
            </a:fld>
            <a:endParaRPr lang="ko-KR" altLang="en-US"/>
          </a:p>
        </p:txBody>
      </p:sp>
    </p:spTree>
    <p:extLst>
      <p:ext uri="{BB962C8B-B14F-4D97-AF65-F5344CB8AC3E}">
        <p14:creationId xmlns:p14="http://schemas.microsoft.com/office/powerpoint/2010/main" val="12519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a:t>감사합니다</a:t>
            </a:r>
            <a:r>
              <a:rPr lang="en-US" altLang="ko-KR"/>
              <a:t>.</a:t>
            </a:r>
            <a:endParaRPr lang="ko-KR" altLang="en-US"/>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12</a:t>
            </a:fld>
            <a:endParaRPr lang="ko-KR" altLang="en-US"/>
          </a:p>
        </p:txBody>
      </p:sp>
    </p:spTree>
    <p:extLst>
      <p:ext uri="{BB962C8B-B14F-4D97-AF65-F5344CB8AC3E}">
        <p14:creationId xmlns:p14="http://schemas.microsoft.com/office/powerpoint/2010/main" val="78754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fontAlgn="base" latinLnBrk="1"/>
            <a:r>
              <a:rPr lang="en-US" altLang="ko-KR" sz="1200" kern="1200">
                <a:solidFill>
                  <a:schemeClr val="tx1"/>
                </a:solidFill>
                <a:effectLst/>
                <a:latin typeface="+mn-lt"/>
                <a:ea typeface="+mn-ea"/>
                <a:cs typeface="+mn-cs"/>
              </a:rPr>
              <a:t>I will presented introduction, simulation, measurement and result of the proposed circuit.</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2</a:t>
            </a:fld>
            <a:endParaRPr lang="ko-KR" altLang="en-US"/>
          </a:p>
        </p:txBody>
      </p:sp>
    </p:spTree>
    <p:extLst>
      <p:ext uri="{BB962C8B-B14F-4D97-AF65-F5344CB8AC3E}">
        <p14:creationId xmlns:p14="http://schemas.microsoft.com/office/powerpoint/2010/main" val="199292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The fingerprint recognition touch sensor presented by Kang In-</a:t>
            </a:r>
            <a:r>
              <a:rPr lang="en-US" altLang="ko-KR" sz="1200" kern="1200" dirty="0" err="1">
                <a:solidFill>
                  <a:schemeClr val="tx1"/>
                </a:solidFill>
                <a:effectLst/>
                <a:latin typeface="+mn-lt"/>
                <a:ea typeface="+mn-ea"/>
                <a:cs typeface="+mn-cs"/>
              </a:rPr>
              <a:t>hye</a:t>
            </a:r>
            <a:r>
              <a:rPr lang="en-US" altLang="ko-KR" sz="1200" kern="1200" dirty="0">
                <a:solidFill>
                  <a:schemeClr val="tx1"/>
                </a:solidFill>
                <a:effectLst/>
                <a:latin typeface="+mn-lt"/>
                <a:ea typeface="+mn-ea"/>
                <a:cs typeface="+mn-cs"/>
              </a:rPr>
              <a:t> earlier is capacitive and operates with the difference of parasitic capacitance between touching and non-touching.</a:t>
            </a:r>
          </a:p>
          <a:p>
            <a:pPr fontAlgn="base" latinLnBrk="1"/>
            <a:r>
              <a:rPr lang="en-US" altLang="ko-KR" sz="1200" kern="1200" dirty="0">
                <a:solidFill>
                  <a:schemeClr val="tx1"/>
                </a:solidFill>
                <a:effectLst/>
                <a:latin typeface="+mn-lt"/>
                <a:ea typeface="+mn-ea"/>
                <a:cs typeface="+mn-cs"/>
              </a:rPr>
              <a:t>This minimizes used devices and signal lines, because it uses just one TR  much simple than the conventional circuit configuration. </a:t>
            </a:r>
          </a:p>
          <a:p>
            <a:pPr fontAlgn="base" latinLnBrk="1"/>
            <a:endParaRPr lang="en-US" altLang="ko-KR" sz="1200" kern="1200" dirty="0">
              <a:solidFill>
                <a:schemeClr val="tx1"/>
              </a:solidFill>
              <a:effectLst/>
              <a:latin typeface="+mn-lt"/>
              <a:ea typeface="+mn-ea"/>
              <a:cs typeface="+mn-cs"/>
            </a:endParaRPr>
          </a:p>
          <a:p>
            <a:pPr fontAlgn="base" latinLnBrk="1"/>
            <a:r>
              <a:rPr lang="en-US" altLang="ko-KR" sz="1200" kern="1200" dirty="0">
                <a:solidFill>
                  <a:schemeClr val="tx1"/>
                </a:solidFill>
                <a:effectLst/>
                <a:latin typeface="+mn-lt"/>
                <a:ea typeface="+mn-ea"/>
                <a:cs typeface="+mn-cs"/>
              </a:rPr>
              <a:t>Let's briefly explain the operation principle of a circuit, *as the capacitance of the sensing electrode is increased *due to the finger touching, even if the signal of the scanning line is high, the voltage of NET3 is not increased, so that the magnitude of the gate voltage of T1 does not increase greatly and the *Readout voltage does not increase either.</a:t>
            </a:r>
          </a:p>
          <a:p>
            <a:pPr fontAlgn="base" latinLnBrk="1"/>
            <a:endParaRPr lang="en-US" altLang="ko-KR" sz="1200" kern="1200" dirty="0">
              <a:solidFill>
                <a:schemeClr val="tx1"/>
              </a:solidFill>
              <a:effectLst/>
              <a:latin typeface="+mn-lt"/>
              <a:ea typeface="+mn-ea"/>
              <a:cs typeface="+mn-cs"/>
            </a:endParaRPr>
          </a:p>
          <a:p>
            <a:pPr fontAlgn="base" latinLnBrk="1"/>
            <a:r>
              <a:rPr lang="en-US" altLang="ko-KR" sz="1200" kern="1200" dirty="0">
                <a:solidFill>
                  <a:schemeClr val="tx1"/>
                </a:solidFill>
                <a:effectLst/>
                <a:latin typeface="+mn-lt"/>
                <a:ea typeface="+mn-ea"/>
                <a:cs typeface="+mn-cs"/>
              </a:rPr>
              <a:t>Conversely, when the finger is not touched, the capacitance is relatively small, and when the scan line becomes high voltage, the voltage of NET3 rises and T1 becomes ON and the current increases. So Readout Voltage is high.</a:t>
            </a:r>
          </a:p>
          <a:p>
            <a:pPr fontAlgn="base" latinLnBrk="1"/>
            <a:endParaRPr lang="en-US" altLang="ko-KR" sz="1200" kern="1200" dirty="0">
              <a:solidFill>
                <a:schemeClr val="tx1"/>
              </a:solidFill>
              <a:effectLst/>
              <a:latin typeface="+mn-lt"/>
              <a:ea typeface="+mn-ea"/>
              <a:cs typeface="+mn-cs"/>
            </a:endParaRPr>
          </a:p>
          <a:p>
            <a:pPr fontAlgn="base" latinLnBrk="1"/>
            <a:r>
              <a:rPr lang="en-US" altLang="ko-KR" sz="1200" kern="1200" dirty="0">
                <a:solidFill>
                  <a:schemeClr val="tx1"/>
                </a:solidFill>
                <a:effectLst/>
                <a:latin typeface="+mn-lt"/>
                <a:ea typeface="+mn-ea"/>
                <a:cs typeface="+mn-cs"/>
              </a:rPr>
              <a:t>In order to reset the lead-out line, it is necessary to give a lead reset signal to the external circuit. </a:t>
            </a:r>
          </a:p>
          <a:p>
            <a:pPr fontAlgn="base" latinLnBrk="1"/>
            <a:r>
              <a:rPr lang="en-US" altLang="ko-KR" sz="1200" kern="1200" dirty="0">
                <a:solidFill>
                  <a:schemeClr val="tx1"/>
                </a:solidFill>
                <a:effectLst/>
                <a:latin typeface="+mn-lt"/>
                <a:ea typeface="+mn-ea"/>
                <a:cs typeface="+mn-cs"/>
              </a:rPr>
              <a:t>Based on this fingerprint recognition touch sensor, I applied it to the water level sensor which can recognize the amount of water.</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3</a:t>
            </a:fld>
            <a:endParaRPr lang="ko-KR" altLang="en-US" dirty="0"/>
          </a:p>
        </p:txBody>
      </p:sp>
    </p:spTree>
    <p:extLst>
      <p:ext uri="{BB962C8B-B14F-4D97-AF65-F5344CB8AC3E}">
        <p14:creationId xmlns:p14="http://schemas.microsoft.com/office/powerpoint/2010/main" val="182594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The figure above shows the touch sensor applied to the</a:t>
            </a:r>
            <a:r>
              <a:rPr lang="en-US" altLang="ko-KR" sz="1200" kern="1200" baseline="0" dirty="0">
                <a:solidFill>
                  <a:schemeClr val="tx1"/>
                </a:solidFill>
                <a:effectLst/>
                <a:latin typeface="+mn-lt"/>
                <a:ea typeface="+mn-ea"/>
                <a:cs typeface="+mn-cs"/>
              </a:rPr>
              <a:t> Water </a:t>
            </a:r>
            <a:r>
              <a:rPr lang="en-US" altLang="ko-KR" sz="1200" kern="1200" dirty="0">
                <a:solidFill>
                  <a:schemeClr val="tx1"/>
                </a:solidFill>
                <a:effectLst/>
                <a:latin typeface="+mn-lt"/>
                <a:ea typeface="+mn-ea"/>
                <a:cs typeface="+mn-cs"/>
              </a:rPr>
              <a:t>level sensor.</a:t>
            </a:r>
          </a:p>
          <a:p>
            <a:pPr fontAlgn="base" latinLnBrk="0"/>
            <a:r>
              <a:rPr lang="en-US" altLang="ko-KR" sz="1200" kern="1200" dirty="0">
                <a:solidFill>
                  <a:schemeClr val="tx1"/>
                </a:solidFill>
                <a:effectLst/>
                <a:latin typeface="+mn-lt"/>
                <a:ea typeface="+mn-ea"/>
                <a:cs typeface="+mn-cs"/>
              </a:rPr>
              <a:t>First, *when there is no water in the water tank, you need to consider not only the capacitance of the PCB board between the two metals, but also the capacitance in the air as well as the plastic case.</a:t>
            </a:r>
          </a:p>
          <a:p>
            <a:pPr fontAlgn="base" latinLnBrk="0"/>
            <a:r>
              <a:rPr lang="en-US" altLang="ko-KR" sz="1200" kern="1200" dirty="0">
                <a:solidFill>
                  <a:schemeClr val="tx1"/>
                </a:solidFill>
                <a:effectLst/>
                <a:latin typeface="+mn-lt"/>
                <a:ea typeface="+mn-ea"/>
                <a:cs typeface="+mn-cs"/>
              </a:rPr>
              <a:t>*The formula to calculate each capacitance is as follows.</a:t>
            </a:r>
          </a:p>
          <a:p>
            <a:pPr fontAlgn="base" latinLnBrk="0"/>
            <a:r>
              <a:rPr lang="en-US" altLang="ko-KR" sz="1200" kern="1200" dirty="0">
                <a:solidFill>
                  <a:schemeClr val="tx1"/>
                </a:solidFill>
                <a:effectLst/>
                <a:latin typeface="+mn-lt"/>
                <a:ea typeface="+mn-ea"/>
                <a:cs typeface="+mn-cs"/>
              </a:rPr>
              <a:t>Since the Epsilon is the fixed permittivity value of the material used, and the thickness and area are determined by the process and design. </a:t>
            </a:r>
          </a:p>
          <a:p>
            <a:pPr fontAlgn="base" latinLnBrk="0"/>
            <a:r>
              <a:rPr lang="en-US" altLang="ko-KR" sz="1200" kern="1200" dirty="0">
                <a:solidFill>
                  <a:schemeClr val="tx1"/>
                </a:solidFill>
                <a:effectLst/>
                <a:latin typeface="+mn-lt"/>
                <a:ea typeface="+mn-ea"/>
                <a:cs typeface="+mn-cs"/>
              </a:rPr>
              <a:t>So capacitance values can be calculated and their values are shown in the table.</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Therefore, when there is no water, as in the above equation, the two capacitors are added in series so that the capacitance becomes relatively small, and if there is water,* the capacitance increases.</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4</a:t>
            </a:fld>
            <a:endParaRPr lang="ko-KR" altLang="en-US"/>
          </a:p>
        </p:txBody>
      </p:sp>
    </p:spTree>
    <p:extLst>
      <p:ext uri="{BB962C8B-B14F-4D97-AF65-F5344CB8AC3E}">
        <p14:creationId xmlns:p14="http://schemas.microsoft.com/office/powerpoint/2010/main" val="330812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After setting these values, I will show you the simulation result.</a:t>
            </a:r>
          </a:p>
          <a:p>
            <a:pPr fontAlgn="base" latinLnBrk="0"/>
            <a:r>
              <a:rPr lang="en-US" altLang="ko-KR" sz="1200" kern="1200" dirty="0">
                <a:solidFill>
                  <a:schemeClr val="tx1"/>
                </a:solidFill>
                <a:effectLst/>
                <a:latin typeface="+mn-lt"/>
                <a:ea typeface="+mn-ea"/>
                <a:cs typeface="+mn-cs"/>
              </a:rPr>
              <a:t>First, with the scan pulse of 5V to the scan line and we checked  the output. With  the absence of water, capacitance C2 is small  due to the series addition of the capacitance A. But the capacitance C2 is increased when water present. </a:t>
            </a:r>
          </a:p>
          <a:p>
            <a:pPr fontAlgn="base" latinLnBrk="0"/>
            <a:r>
              <a:rPr lang="en-US" altLang="ko-KR" sz="1200" kern="1200" dirty="0">
                <a:solidFill>
                  <a:schemeClr val="tx1"/>
                </a:solidFill>
                <a:effectLst/>
                <a:latin typeface="+mn-lt"/>
                <a:ea typeface="+mn-ea"/>
                <a:cs typeface="+mn-cs"/>
              </a:rPr>
              <a:t>As a result, we can see the difference of output voltage of 5V.</a:t>
            </a:r>
          </a:p>
          <a:p>
            <a:pPr fontAlgn="base" latinLnBrk="0"/>
            <a:r>
              <a:rPr lang="en-US" altLang="ko-KR" sz="1200" kern="1200" dirty="0">
                <a:solidFill>
                  <a:schemeClr val="tx1"/>
                </a:solidFill>
                <a:effectLst/>
                <a:latin typeface="+mn-lt"/>
                <a:ea typeface="+mn-ea"/>
                <a:cs typeface="+mn-cs"/>
              </a:rPr>
              <a:t>Therefore, this output voltage of 5V * makes it possible to distinguish between water-in and water-out.</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5</a:t>
            </a:fld>
            <a:endParaRPr lang="ko-KR" altLang="en-US"/>
          </a:p>
        </p:txBody>
      </p:sp>
    </p:spTree>
    <p:extLst>
      <p:ext uri="{BB962C8B-B14F-4D97-AF65-F5344CB8AC3E}">
        <p14:creationId xmlns:p14="http://schemas.microsoft.com/office/powerpoint/2010/main" val="251988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In order to measure this simulated circuit by making device, mask was made and process was done.</a:t>
            </a:r>
          </a:p>
          <a:p>
            <a:pPr fontAlgn="base" latinLnBrk="0"/>
            <a:r>
              <a:rPr lang="en-US" altLang="ko-KR" sz="1200" kern="1200" dirty="0">
                <a:solidFill>
                  <a:schemeClr val="tx1"/>
                </a:solidFill>
                <a:effectLst/>
                <a:latin typeface="+mn-lt"/>
                <a:ea typeface="+mn-ea"/>
                <a:cs typeface="+mn-cs"/>
              </a:rPr>
              <a:t>The structure is </a:t>
            </a:r>
            <a:r>
              <a:rPr lang="en-US" altLang="ko-KR" sz="1200" kern="1200" dirty="0" err="1">
                <a:solidFill>
                  <a:schemeClr val="tx1"/>
                </a:solidFill>
                <a:effectLst/>
                <a:latin typeface="+mn-lt"/>
                <a:ea typeface="+mn-ea"/>
                <a:cs typeface="+mn-cs"/>
              </a:rPr>
              <a:t>simpe</a:t>
            </a:r>
            <a:r>
              <a:rPr lang="en-US" altLang="ko-KR" sz="1200" kern="1200" dirty="0">
                <a:solidFill>
                  <a:schemeClr val="tx1"/>
                </a:solidFill>
                <a:effectLst/>
                <a:latin typeface="+mn-lt"/>
                <a:ea typeface="+mn-ea"/>
                <a:cs typeface="+mn-cs"/>
              </a:rPr>
              <a:t> that the metal Cr is deposited on the glass substrate and the insulation film is coated with SOG.</a:t>
            </a:r>
          </a:p>
          <a:p>
            <a:pPr fontAlgn="base" latinLnBrk="0"/>
            <a:r>
              <a:rPr lang="en-US" altLang="ko-KR" sz="1200" kern="1200" dirty="0">
                <a:solidFill>
                  <a:schemeClr val="tx1"/>
                </a:solidFill>
                <a:effectLst/>
                <a:latin typeface="+mn-lt"/>
                <a:ea typeface="+mn-ea"/>
                <a:cs typeface="+mn-cs"/>
              </a:rPr>
              <a:t>After depositing Al metal on it, finally, SOG was coated to form a passivation layer..</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The picture is a mask layout, and the right picture is one of the patterns in the mask layout.</a:t>
            </a:r>
          </a:p>
          <a:p>
            <a:pPr fontAlgn="base" latinLnBrk="0"/>
            <a:r>
              <a:rPr lang="en-US" altLang="ko-KR" sz="1200" kern="1200" dirty="0">
                <a:solidFill>
                  <a:schemeClr val="tx1"/>
                </a:solidFill>
                <a:effectLst/>
                <a:latin typeface="+mn-lt"/>
                <a:ea typeface="+mn-ea"/>
                <a:cs typeface="+mn-cs"/>
              </a:rPr>
              <a:t>The water level was measured using the sample produced.</a:t>
            </a:r>
          </a:p>
          <a:p>
            <a:pPr fontAlgn="base" latinLnBrk="0"/>
            <a:endParaRPr lang="en-US" altLang="ko-KR" sz="1200" kern="1200" dirty="0">
              <a:solidFill>
                <a:schemeClr val="tx1"/>
              </a:solidFill>
              <a:effectLst/>
              <a:latin typeface="+mn-lt"/>
              <a:ea typeface="+mn-ea"/>
              <a:cs typeface="+mn-cs"/>
            </a:endParaRPr>
          </a:p>
          <a:p>
            <a:pPr fontAlgn="base" latinLnBrk="0"/>
            <a:r>
              <a:rPr lang="en-US" altLang="ko-KR" sz="1200" kern="1200" dirty="0">
                <a:solidFill>
                  <a:schemeClr val="tx1"/>
                </a:solidFill>
                <a:effectLst/>
                <a:latin typeface="+mn-lt"/>
                <a:ea typeface="+mn-ea"/>
                <a:cs typeface="+mn-cs"/>
              </a:rPr>
              <a:t>Since we did not use TFT Process  we used MOSFET</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6</a:t>
            </a:fld>
            <a:endParaRPr lang="ko-KR" altLang="en-US"/>
          </a:p>
        </p:txBody>
      </p:sp>
    </p:spTree>
    <p:extLst>
      <p:ext uri="{BB962C8B-B14F-4D97-AF65-F5344CB8AC3E}">
        <p14:creationId xmlns:p14="http://schemas.microsoft.com/office/powerpoint/2010/main" val="22986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effectLst/>
              </a:rPr>
              <a:t>First, prepare the signals of the scan line and the read reset line like the configured circuit.</a:t>
            </a:r>
            <a:br>
              <a:rPr lang="en-US" altLang="ko-KR" dirty="0">
                <a:effectLst/>
              </a:rPr>
            </a:br>
            <a:r>
              <a:rPr lang="en-US" altLang="ko-KR" dirty="0">
                <a:effectLst/>
              </a:rPr>
              <a:t>Then attach the MOSFET to the pad using silver paste on the sample.</a:t>
            </a:r>
            <a:br>
              <a:rPr lang="en-US" altLang="ko-KR" dirty="0">
                <a:effectLst/>
              </a:rPr>
            </a:br>
            <a:r>
              <a:rPr lang="en-US" altLang="ko-KR" dirty="0">
                <a:effectLst/>
              </a:rPr>
              <a:t>A read out line is connected to the ground using a MOSFET </a:t>
            </a:r>
            <a:r>
              <a:rPr lang="en-US" altLang="ko-KR" dirty="0">
                <a:effectLst/>
              </a:rPr>
              <a:t>for the reset of the read out line</a:t>
            </a:r>
            <a:r>
              <a:rPr lang="en-US" altLang="ko-KR" dirty="0">
                <a:effectLst/>
              </a:rPr>
              <a:t>.</a:t>
            </a:r>
            <a:endParaRPr lang="ko-KR" altLang="en-US" dirty="0"/>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7</a:t>
            </a:fld>
            <a:endParaRPr lang="ko-KR" altLang="en-US"/>
          </a:p>
        </p:txBody>
      </p:sp>
    </p:spTree>
    <p:extLst>
      <p:ext uri="{BB962C8B-B14F-4D97-AF65-F5344CB8AC3E}">
        <p14:creationId xmlns:p14="http://schemas.microsoft.com/office/powerpoint/2010/main" val="418156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Probe pins and sample pads are connected to measure Readout value, the output without water  is shown here.</a:t>
            </a:r>
          </a:p>
          <a:p>
            <a:pPr fontAlgn="base" latinLnBrk="0"/>
            <a:r>
              <a:rPr lang="en-US" altLang="ko-KR" sz="1200" kern="1200" dirty="0">
                <a:solidFill>
                  <a:schemeClr val="tx1"/>
                </a:solidFill>
                <a:effectLst/>
                <a:latin typeface="+mn-lt"/>
                <a:ea typeface="+mn-ea"/>
                <a:cs typeface="+mn-cs"/>
              </a:rPr>
              <a:t>And first, touch the sample to test whether the sensor works.</a:t>
            </a:r>
            <a:r>
              <a:rPr lang="en-US" altLang="ko-KR" sz="1200" kern="1200" baseline="0" dirty="0">
                <a:solidFill>
                  <a:schemeClr val="tx1"/>
                </a:solidFill>
                <a:effectLst/>
                <a:latin typeface="+mn-lt"/>
                <a:ea typeface="+mn-ea"/>
                <a:cs typeface="+mn-cs"/>
              </a:rPr>
              <a:t> </a:t>
            </a:r>
          </a:p>
          <a:p>
            <a:pPr fontAlgn="base" latinLnBrk="0"/>
            <a:r>
              <a:rPr lang="en-US" altLang="ko-KR" sz="1200" kern="1200" dirty="0">
                <a:solidFill>
                  <a:schemeClr val="tx1"/>
                </a:solidFill>
                <a:effectLst/>
                <a:latin typeface="+mn-lt"/>
                <a:ea typeface="+mn-ea"/>
                <a:cs typeface="+mn-cs"/>
              </a:rPr>
              <a:t>As shown in the graph above, after making sure the sensing of the sensor, fill water to the bottom of the sample.</a:t>
            </a:r>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8</a:t>
            </a:fld>
            <a:endParaRPr lang="ko-KR" altLang="en-US"/>
          </a:p>
        </p:txBody>
      </p:sp>
    </p:spTree>
    <p:extLst>
      <p:ext uri="{BB962C8B-B14F-4D97-AF65-F5344CB8AC3E}">
        <p14:creationId xmlns:p14="http://schemas.microsoft.com/office/powerpoint/2010/main" val="202061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a result, output voltage difference of 1.5v, 1v, 3v was obtained for several capacitances of C1, and it shows that the sensor can be applied to the water level sensor using this simple structure.</a:t>
            </a:r>
            <a:endParaRPr lang="ko-KR" altLang="en-US" dirty="0"/>
          </a:p>
        </p:txBody>
      </p:sp>
      <p:sp>
        <p:nvSpPr>
          <p:cNvPr id="4" name="슬라이드 번호 개체 틀 3"/>
          <p:cNvSpPr>
            <a:spLocks noGrp="1"/>
          </p:cNvSpPr>
          <p:nvPr>
            <p:ph type="sldNum" sz="quarter" idx="10"/>
          </p:nvPr>
        </p:nvSpPr>
        <p:spPr/>
        <p:txBody>
          <a:bodyPr/>
          <a:lstStyle/>
          <a:p>
            <a:fld id="{0045CA57-8A95-4AE8-8167-6BC38585AC39}" type="slidenum">
              <a:rPr lang="ko-KR" altLang="en-US" smtClean="0"/>
              <a:t>9</a:t>
            </a:fld>
            <a:endParaRPr lang="ko-KR" altLang="en-US"/>
          </a:p>
        </p:txBody>
      </p:sp>
    </p:spTree>
    <p:extLst>
      <p:ext uri="{BB962C8B-B14F-4D97-AF65-F5344CB8AC3E}">
        <p14:creationId xmlns:p14="http://schemas.microsoft.com/office/powerpoint/2010/main" val="3296393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a:p>
        </p:txBody>
      </p:sp>
      <p:pic>
        <p:nvPicPr>
          <p:cNvPr id="7" name="Picture 2" descr="http://postfiles4.naver.net/20101110_195/lmlm4864_1289377936723BcAr5_JPEG/%B1%D7%B7%B9%C0%CC.jpg?type=w3"/>
          <p:cNvPicPr preferRelativeResize="0">
            <a:picLocks noChangeArrowheads="1"/>
          </p:cNvPicPr>
          <p:nvPr userDrawn="1"/>
        </p:nvPicPr>
        <p:blipFill>
          <a:blip r:embed="rId2" cstate="print"/>
          <a:srcRect/>
          <a:stretch>
            <a:fillRect/>
          </a:stretch>
        </p:blipFill>
        <p:spPr bwMode="auto">
          <a:xfrm>
            <a:off x="-116115" y="0"/>
            <a:ext cx="12308115"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241542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130969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2"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2"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308517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140579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1" y="1709742"/>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70790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68445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9"/>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9"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2"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155578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172287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378732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394922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390BB7C-ED8A-4757-AD83-71D1217BD5FA}" type="datetimeFigureOut">
              <a:rPr lang="ko-KR" altLang="en-US" smtClean="0"/>
              <a:t>2017-01-11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281121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0BB7C-ED8A-4757-AD83-71D1217BD5FA}" type="datetimeFigureOut">
              <a:rPr lang="ko-KR" altLang="en-US" smtClean="0"/>
              <a:t>2017-01-11</a:t>
            </a:fld>
            <a:endParaRPr lang="ko-KR" altLang="en-US"/>
          </a:p>
        </p:txBody>
      </p:sp>
      <p:sp>
        <p:nvSpPr>
          <p:cNvPr id="5" name="바닥글 개체 틀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40536-C8E0-4247-A6C3-5135EE3E1BC4}" type="slidenum">
              <a:rPr lang="ko-KR" altLang="en-US" smtClean="0"/>
              <a:t>‹#›</a:t>
            </a:fld>
            <a:endParaRPr lang="ko-KR" altLang="en-US"/>
          </a:p>
        </p:txBody>
      </p:sp>
    </p:spTree>
    <p:extLst>
      <p:ext uri="{BB962C8B-B14F-4D97-AF65-F5344CB8AC3E}">
        <p14:creationId xmlns:p14="http://schemas.microsoft.com/office/powerpoint/2010/main" val="418575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3.png"/><Relationship Id="rId4" Type="http://schemas.openxmlformats.org/officeDocument/2006/relationships/image" Target="../media/image22.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7.wmf"/><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34.png"/><Relationship Id="rId1" Type="http://schemas.openxmlformats.org/officeDocument/2006/relationships/vmlDrawing" Target="../drawings/vmlDrawing1.vml"/><Relationship Id="rId6" Type="http://schemas.openxmlformats.org/officeDocument/2006/relationships/image" Target="../media/image28.jpeg"/><Relationship Id="rId11" Type="http://schemas.openxmlformats.org/officeDocument/2006/relationships/image" Target="../media/image31.png"/><Relationship Id="rId5" Type="http://schemas.openxmlformats.org/officeDocument/2006/relationships/image" Target="../media/image25.wmf"/><Relationship Id="rId15" Type="http://schemas.openxmlformats.org/officeDocument/2006/relationships/image" Target="../media/image33.png"/><Relationship Id="rId10"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26.wmf"/><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290683" y="885528"/>
            <a:ext cx="9470568" cy="5053263"/>
          </a:xfrm>
          <a:prstGeom prst="rect">
            <a:avLst/>
          </a:prstGeom>
          <a:solidFill>
            <a:srgbClr val="F7EFE2"/>
          </a:solidFill>
          <a:ln w="22225">
            <a:solidFill>
              <a:srgbClr val="E49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직사각형 1"/>
          <p:cNvSpPr/>
          <p:nvPr/>
        </p:nvSpPr>
        <p:spPr>
          <a:xfrm>
            <a:off x="1662111" y="4635571"/>
            <a:ext cx="9031968" cy="1200329"/>
          </a:xfrm>
          <a:prstGeom prst="rect">
            <a:avLst/>
          </a:prstGeom>
          <a:noFill/>
        </p:spPr>
        <p:txBody>
          <a:bodyPr wrap="square" rtlCol="0">
            <a:spAutoFit/>
          </a:bodyPr>
          <a:lstStyle/>
          <a:p>
            <a:pPr algn="r"/>
            <a:r>
              <a:rPr lang="en-US" altLang="ko-KR" sz="2400" b="1" dirty="0">
                <a:ln>
                  <a:solidFill>
                    <a:schemeClr val="bg1">
                      <a:alpha val="0"/>
                    </a:schemeClr>
                  </a:solidFill>
                </a:ln>
                <a:solidFill>
                  <a:srgbClr val="645654"/>
                </a:solidFill>
                <a:latin typeface="Arial" panose="020B0604020202020204" pitchFamily="34" charset="0"/>
                <a:cs typeface="Arial" panose="020B0604020202020204" pitchFamily="34" charset="0"/>
              </a:rPr>
              <a:t>Hoseo University</a:t>
            </a:r>
          </a:p>
          <a:p>
            <a:pPr algn="r"/>
            <a:r>
              <a:rPr lang="en-US" altLang="ko-KR" sz="2400" b="1" dirty="0">
                <a:ln>
                  <a:solidFill>
                    <a:schemeClr val="bg1">
                      <a:alpha val="0"/>
                    </a:schemeClr>
                  </a:solidFill>
                </a:ln>
                <a:solidFill>
                  <a:srgbClr val="645654"/>
                </a:solidFill>
                <a:latin typeface="Arial" panose="020B0604020202020204" pitchFamily="34" charset="0"/>
                <a:cs typeface="Arial" panose="020B0604020202020204" pitchFamily="34" charset="0"/>
              </a:rPr>
              <a:t>Electronic Device Laboratory</a:t>
            </a:r>
          </a:p>
          <a:p>
            <a:pPr algn="r"/>
            <a:r>
              <a:rPr lang="en-US" altLang="ko-KR" sz="2400" b="1" dirty="0">
                <a:ln>
                  <a:solidFill>
                    <a:schemeClr val="bg1">
                      <a:alpha val="0"/>
                    </a:schemeClr>
                  </a:solidFill>
                </a:ln>
                <a:solidFill>
                  <a:srgbClr val="645654"/>
                </a:solidFill>
                <a:latin typeface="Arial" panose="020B0604020202020204" pitchFamily="34" charset="0"/>
                <a:cs typeface="Arial" panose="020B0604020202020204" pitchFamily="34" charset="0"/>
              </a:rPr>
              <a:t>Han Ye Lin</a:t>
            </a:r>
            <a:endParaRPr lang="ko-KR" altLang="en-US" sz="24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sp>
        <p:nvSpPr>
          <p:cNvPr id="3" name="직사각형 2"/>
          <p:cNvSpPr/>
          <p:nvPr/>
        </p:nvSpPr>
        <p:spPr>
          <a:xfrm>
            <a:off x="1540044" y="1260635"/>
            <a:ext cx="8989995" cy="2123658"/>
          </a:xfrm>
          <a:prstGeom prst="rect">
            <a:avLst/>
          </a:prstGeom>
          <a:noFill/>
        </p:spPr>
        <p:txBody>
          <a:bodyPr wrap="square" rtlCol="0">
            <a:spAutoFit/>
          </a:bodyPr>
          <a:lstStyle/>
          <a:p>
            <a:pPr algn="ctr"/>
            <a:r>
              <a:rPr lang="en-US" altLang="ko-KR" sz="4400" b="1" i="1" dirty="0">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Evaluation of</a:t>
            </a:r>
          </a:p>
          <a:p>
            <a:pPr algn="ctr"/>
            <a:r>
              <a:rPr lang="en-US" altLang="ko-KR" sz="4400" b="1" i="1" dirty="0">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Level Sensor based on </a:t>
            </a:r>
          </a:p>
          <a:p>
            <a:pPr algn="ctr"/>
            <a:r>
              <a:rPr lang="en-US" altLang="ko-KR" sz="4400" b="1" i="1" dirty="0">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Capacitive Sensor Circuit</a:t>
            </a:r>
            <a:endParaRPr lang="ko-KR" altLang="en-US" sz="4400" b="1" i="1" dirty="0">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7476A765-8FB6-466C-AD7F-198A8258B77D}" type="slidenum">
              <a:rPr lang="ko-KR" altLang="en-US" smtClean="0"/>
              <a:t>10</a:t>
            </a:fld>
            <a:endParaRPr lang="ko-KR" altLang="en-US"/>
          </a:p>
        </p:txBody>
      </p:sp>
      <p:sp>
        <p:nvSpPr>
          <p:cNvPr id="4101" name="직사각형 4100"/>
          <p:cNvSpPr/>
          <p:nvPr/>
        </p:nvSpPr>
        <p:spPr>
          <a:xfrm>
            <a:off x="3992211" y="5306747"/>
            <a:ext cx="6956838" cy="1296016"/>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b="1">
                <a:solidFill>
                  <a:schemeClr val="tx1"/>
                </a:solidFill>
              </a:rPr>
              <a:t>As the area of the dielectric varies </a:t>
            </a:r>
          </a:p>
          <a:p>
            <a:pPr algn="ctr"/>
            <a:r>
              <a:rPr lang="en-US" altLang="ko-KR" b="1">
                <a:solidFill>
                  <a:schemeClr val="tx1"/>
                </a:solidFill>
              </a:rPr>
              <a:t>with the height of the water filled, </a:t>
            </a:r>
          </a:p>
          <a:p>
            <a:pPr algn="ctr"/>
            <a:r>
              <a:rPr lang="en-US" altLang="ko-KR" b="1">
                <a:solidFill>
                  <a:schemeClr val="tx1"/>
                </a:solidFill>
              </a:rPr>
              <a:t>the magnitude of capacitance changes step by step.</a:t>
            </a:r>
          </a:p>
          <a:p>
            <a:pPr algn="ctr"/>
            <a:r>
              <a:rPr lang="en-US" altLang="ko-KR" b="1">
                <a:solidFill>
                  <a:schemeClr val="tx1"/>
                </a:solidFill>
                <a:effectLst>
                  <a:outerShdw blurRad="38100" dist="38100" dir="2700000" algn="tl">
                    <a:srgbClr val="000000">
                      <a:alpha val="43137"/>
                    </a:srgbClr>
                  </a:outerShdw>
                </a:effectLst>
              </a:rPr>
              <a:t>The difference of output voltage (ReadOut) can be checked.</a:t>
            </a:r>
          </a:p>
        </p:txBody>
      </p:sp>
      <p:sp>
        <p:nvSpPr>
          <p:cNvPr id="4102" name="오른쪽 화살표 4101"/>
          <p:cNvSpPr/>
          <p:nvPr/>
        </p:nvSpPr>
        <p:spPr>
          <a:xfrm>
            <a:off x="8490857" y="4752755"/>
            <a:ext cx="3474179" cy="190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901" y="21414"/>
            <a:ext cx="1005100" cy="75382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7" name="모서리가 둥근 직사각형 166"/>
          <p:cNvSpPr/>
          <p:nvPr/>
        </p:nvSpPr>
        <p:spPr>
          <a:xfrm>
            <a:off x="257119" y="1245769"/>
            <a:ext cx="3400481" cy="551420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68" name="그룹 167"/>
          <p:cNvGrpSpPr/>
          <p:nvPr/>
        </p:nvGrpSpPr>
        <p:grpSpPr>
          <a:xfrm>
            <a:off x="1116745" y="2592554"/>
            <a:ext cx="1813407" cy="3642550"/>
            <a:chOff x="6606868" y="2494949"/>
            <a:chExt cx="1813406" cy="3642550"/>
          </a:xfrm>
        </p:grpSpPr>
        <p:grpSp>
          <p:nvGrpSpPr>
            <p:cNvPr id="169" name="그룹 168"/>
            <p:cNvGrpSpPr/>
            <p:nvPr/>
          </p:nvGrpSpPr>
          <p:grpSpPr>
            <a:xfrm rot="5400000">
              <a:off x="5684206" y="3964700"/>
              <a:ext cx="2666324" cy="820996"/>
              <a:chOff x="5506076" y="3427480"/>
              <a:chExt cx="2666324" cy="977648"/>
            </a:xfrm>
          </p:grpSpPr>
          <p:sp>
            <p:nvSpPr>
              <p:cNvPr id="176" name="직사각형 175"/>
              <p:cNvSpPr/>
              <p:nvPr/>
            </p:nvSpPr>
            <p:spPr>
              <a:xfrm>
                <a:off x="5508104" y="4101085"/>
                <a:ext cx="2664296" cy="30404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dirty="0">
                    <a:solidFill>
                      <a:schemeClr val="tx1"/>
                    </a:solidFill>
                  </a:rPr>
                  <a:t>Plastic case</a:t>
                </a:r>
                <a:endParaRPr lang="ko-KR" altLang="en-US" sz="1100" b="1" dirty="0">
                  <a:solidFill>
                    <a:schemeClr val="tx1"/>
                  </a:solidFill>
                </a:endParaRPr>
              </a:p>
            </p:txBody>
          </p:sp>
          <p:sp>
            <p:nvSpPr>
              <p:cNvPr id="177" name="직사각형 176"/>
              <p:cNvSpPr/>
              <p:nvPr/>
            </p:nvSpPr>
            <p:spPr>
              <a:xfrm>
                <a:off x="6515678" y="3920309"/>
                <a:ext cx="1292721" cy="1887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Metal</a:t>
                </a:r>
                <a:endParaRPr lang="ko-KR" altLang="en-US" sz="1100" b="1" dirty="0">
                  <a:solidFill>
                    <a:schemeClr val="tx1"/>
                  </a:solidFill>
                </a:endParaRPr>
              </a:p>
            </p:txBody>
          </p:sp>
          <p:sp>
            <p:nvSpPr>
              <p:cNvPr id="178" name="직사각형 177"/>
              <p:cNvSpPr/>
              <p:nvPr/>
            </p:nvSpPr>
            <p:spPr>
              <a:xfrm>
                <a:off x="5506076" y="3616265"/>
                <a:ext cx="2664296" cy="3040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dirty="0">
                    <a:solidFill>
                      <a:schemeClr val="tx1"/>
                    </a:solidFill>
                  </a:rPr>
                  <a:t>PCB Substrate</a:t>
                </a:r>
                <a:endParaRPr lang="ko-KR" altLang="en-US" sz="1100" b="1" dirty="0">
                  <a:solidFill>
                    <a:schemeClr val="tx1"/>
                  </a:solidFill>
                </a:endParaRPr>
              </a:p>
            </p:txBody>
          </p:sp>
          <p:sp>
            <p:nvSpPr>
              <p:cNvPr id="179" name="직사각형 178"/>
              <p:cNvSpPr/>
              <p:nvPr/>
            </p:nvSpPr>
            <p:spPr>
              <a:xfrm>
                <a:off x="5962964" y="3427480"/>
                <a:ext cx="1105428" cy="1887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Metal</a:t>
                </a:r>
                <a:endParaRPr lang="ko-KR" altLang="en-US" sz="1100" b="1" dirty="0">
                  <a:solidFill>
                    <a:schemeClr val="tx1"/>
                  </a:solidFill>
                </a:endParaRPr>
              </a:p>
            </p:txBody>
          </p:sp>
          <p:grpSp>
            <p:nvGrpSpPr>
              <p:cNvPr id="180" name="그룹 179"/>
              <p:cNvGrpSpPr/>
              <p:nvPr/>
            </p:nvGrpSpPr>
            <p:grpSpPr>
              <a:xfrm>
                <a:off x="6734032" y="3615193"/>
                <a:ext cx="234215" cy="304039"/>
                <a:chOff x="3810505" y="1906439"/>
                <a:chExt cx="234215" cy="358888"/>
              </a:xfrm>
            </p:grpSpPr>
            <p:cxnSp>
              <p:nvCxnSpPr>
                <p:cNvPr id="186" name="직선 연결선 185"/>
                <p:cNvCxnSpPr/>
                <p:nvPr/>
              </p:nvCxnSpPr>
              <p:spPr>
                <a:xfrm>
                  <a:off x="3915630" y="1906439"/>
                  <a:ext cx="0" cy="1440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직선 연결선 187"/>
                <p:cNvCxnSpPr/>
                <p:nvPr/>
              </p:nvCxnSpPr>
              <p:spPr>
                <a:xfrm>
                  <a:off x="3919348" y="2121310"/>
                  <a:ext cx="0" cy="1440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직선 연결선 188"/>
                <p:cNvCxnSpPr/>
                <p:nvPr/>
              </p:nvCxnSpPr>
              <p:spPr>
                <a:xfrm flipH="1">
                  <a:off x="3810505" y="2111978"/>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직선 연결선 189"/>
                <p:cNvCxnSpPr/>
                <p:nvPr/>
              </p:nvCxnSpPr>
              <p:spPr>
                <a:xfrm flipH="1">
                  <a:off x="3810508" y="2049308"/>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그룹 180"/>
              <p:cNvGrpSpPr/>
              <p:nvPr/>
            </p:nvGrpSpPr>
            <p:grpSpPr>
              <a:xfrm>
                <a:off x="7439068" y="4101084"/>
                <a:ext cx="234212" cy="304043"/>
                <a:chOff x="4535150" y="1907702"/>
                <a:chExt cx="234212" cy="358892"/>
              </a:xfrm>
            </p:grpSpPr>
            <p:cxnSp>
              <p:nvCxnSpPr>
                <p:cNvPr id="182" name="직선 연결선 181"/>
                <p:cNvCxnSpPr/>
                <p:nvPr/>
              </p:nvCxnSpPr>
              <p:spPr>
                <a:xfrm>
                  <a:off x="4640289" y="190770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직선 연결선 182"/>
                <p:cNvCxnSpPr/>
                <p:nvPr/>
              </p:nvCxnSpPr>
              <p:spPr>
                <a:xfrm>
                  <a:off x="4644008" y="2122578"/>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직선 연결선 183"/>
                <p:cNvCxnSpPr/>
                <p:nvPr/>
              </p:nvCxnSpPr>
              <p:spPr>
                <a:xfrm flipH="1">
                  <a:off x="4535150" y="2113247"/>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직선 연결선 184"/>
                <p:cNvCxnSpPr/>
                <p:nvPr/>
              </p:nvCxnSpPr>
              <p:spPr>
                <a:xfrm flipH="1">
                  <a:off x="4535150" y="2050570"/>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70" name="그룹 169"/>
            <p:cNvGrpSpPr/>
            <p:nvPr/>
          </p:nvGrpSpPr>
          <p:grpSpPr>
            <a:xfrm>
              <a:off x="6606868" y="2494949"/>
              <a:ext cx="1813406" cy="3642550"/>
              <a:chOff x="5108538" y="2840827"/>
              <a:chExt cx="1813406" cy="3642550"/>
            </a:xfrm>
            <a:solidFill>
              <a:schemeClr val="accent6">
                <a:lumMod val="20000"/>
                <a:lumOff val="80000"/>
              </a:schemeClr>
            </a:solidFill>
          </p:grpSpPr>
          <p:sp>
            <p:nvSpPr>
              <p:cNvPr id="171" name="직사각형 170"/>
              <p:cNvSpPr/>
              <p:nvPr/>
            </p:nvSpPr>
            <p:spPr>
              <a:xfrm>
                <a:off x="5110966" y="2845435"/>
                <a:ext cx="252898" cy="54708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2" name="직사각형 171"/>
              <p:cNvSpPr/>
              <p:nvPr/>
            </p:nvSpPr>
            <p:spPr>
              <a:xfrm rot="5400000">
                <a:off x="5912806" y="2040403"/>
                <a:ext cx="208713" cy="1809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3" name="직사각형 172"/>
              <p:cNvSpPr/>
              <p:nvPr/>
            </p:nvSpPr>
            <p:spPr>
              <a:xfrm>
                <a:off x="6717847" y="2900855"/>
                <a:ext cx="204097" cy="353589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4" name="직사각형 173"/>
              <p:cNvSpPr/>
              <p:nvPr/>
            </p:nvSpPr>
            <p:spPr>
              <a:xfrm rot="5400000">
                <a:off x="5938806" y="5381905"/>
                <a:ext cx="204100" cy="176217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5" name="직사각형 174"/>
              <p:cNvSpPr/>
              <p:nvPr/>
            </p:nvSpPr>
            <p:spPr>
              <a:xfrm>
                <a:off x="5108538" y="5944669"/>
                <a:ext cx="255326" cy="53870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cxnSp>
        <p:nvCxnSpPr>
          <p:cNvPr id="191" name="직선 연결선 190"/>
          <p:cNvCxnSpPr>
            <a:stCxn id="179" idx="0"/>
          </p:cNvCxnSpPr>
          <p:nvPr/>
        </p:nvCxnSpPr>
        <p:spPr>
          <a:xfrm>
            <a:off x="1937739" y="4149240"/>
            <a:ext cx="396544" cy="93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직선 연결선 191"/>
          <p:cNvCxnSpPr/>
          <p:nvPr/>
        </p:nvCxnSpPr>
        <p:spPr>
          <a:xfrm flipV="1">
            <a:off x="1523879" y="4590919"/>
            <a:ext cx="882412" cy="666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직선 연결선 192"/>
          <p:cNvCxnSpPr/>
          <p:nvPr/>
        </p:nvCxnSpPr>
        <p:spPr>
          <a:xfrm flipH="1" flipV="1">
            <a:off x="2146705" y="3812551"/>
            <a:ext cx="198272" cy="269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직선 연결선 195"/>
          <p:cNvCxnSpPr>
            <a:stCxn id="179" idx="1"/>
          </p:cNvCxnSpPr>
          <p:nvPr/>
        </p:nvCxnSpPr>
        <p:spPr>
          <a:xfrm flipH="1" flipV="1">
            <a:off x="1779205" y="1652313"/>
            <a:ext cx="79267" cy="1944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7" name="모서리가 둥근 직사각형 196"/>
          <p:cNvSpPr/>
          <p:nvPr/>
        </p:nvSpPr>
        <p:spPr>
          <a:xfrm>
            <a:off x="2334283" y="4028577"/>
            <a:ext cx="288032" cy="6733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ko-KR" sz="1200" b="1" dirty="0"/>
              <a:t>Mosfet</a:t>
            </a:r>
            <a:endParaRPr lang="ko-KR" altLang="en-US" sz="1200" b="1" dirty="0"/>
          </a:p>
        </p:txBody>
      </p:sp>
      <p:cxnSp>
        <p:nvCxnSpPr>
          <p:cNvPr id="200" name="직선 연결선 199"/>
          <p:cNvCxnSpPr/>
          <p:nvPr/>
        </p:nvCxnSpPr>
        <p:spPr>
          <a:xfrm flipH="1" flipV="1">
            <a:off x="2066305" y="1898598"/>
            <a:ext cx="79267" cy="1944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1" name="직사각형 200"/>
          <p:cNvSpPr/>
          <p:nvPr/>
        </p:nvSpPr>
        <p:spPr>
          <a:xfrm>
            <a:off x="1535485" y="4224376"/>
            <a:ext cx="232115" cy="552714"/>
          </a:xfrm>
          <a:prstGeom prst="rect">
            <a:avLst/>
          </a:prstGeom>
          <a:noFill/>
          <a:ln w="19050">
            <a:solidFill>
              <a:schemeClr val="accent6">
                <a:lumMod val="75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p>
        </p:txBody>
      </p:sp>
      <p:sp>
        <p:nvSpPr>
          <p:cNvPr id="202" name="직사각형 201"/>
          <p:cNvSpPr/>
          <p:nvPr/>
        </p:nvSpPr>
        <p:spPr>
          <a:xfrm>
            <a:off x="1358209" y="1652309"/>
            <a:ext cx="1264107" cy="2462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rPr>
              <a:t>Signal wiring</a:t>
            </a:r>
            <a:endParaRPr lang="ko-KR" altLang="en-US" sz="1200" b="1" dirty="0">
              <a:solidFill>
                <a:schemeClr val="tx1"/>
              </a:solidFill>
            </a:endParaRPr>
          </a:p>
        </p:txBody>
      </p:sp>
      <p:sp>
        <p:nvSpPr>
          <p:cNvPr id="203" name="직사각형 110"/>
          <p:cNvSpPr/>
          <p:nvPr/>
        </p:nvSpPr>
        <p:spPr>
          <a:xfrm rot="5400000">
            <a:off x="1758941" y="4878609"/>
            <a:ext cx="437620" cy="2897702"/>
          </a:xfrm>
          <a:custGeom>
            <a:avLst/>
            <a:gdLst>
              <a:gd name="connsiteX0" fmla="*/ 0 w 383313"/>
              <a:gd name="connsiteY0" fmla="*/ 0 h 3430568"/>
              <a:gd name="connsiteX1" fmla="*/ 383313 w 383313"/>
              <a:gd name="connsiteY1" fmla="*/ 0 h 3430568"/>
              <a:gd name="connsiteX2" fmla="*/ 383313 w 383313"/>
              <a:gd name="connsiteY2" fmla="*/ 3430568 h 3430568"/>
              <a:gd name="connsiteX3" fmla="*/ 0 w 383313"/>
              <a:gd name="connsiteY3" fmla="*/ 3430568 h 3430568"/>
              <a:gd name="connsiteX4" fmla="*/ 0 w 383313"/>
              <a:gd name="connsiteY4" fmla="*/ 0 h 3430568"/>
              <a:gd name="connsiteX0" fmla="*/ 0 w 383316"/>
              <a:gd name="connsiteY0" fmla="*/ 0 h 3430568"/>
              <a:gd name="connsiteX1" fmla="*/ 383316 w 383316"/>
              <a:gd name="connsiteY1" fmla="*/ 304800 h 3430568"/>
              <a:gd name="connsiteX2" fmla="*/ 383313 w 383316"/>
              <a:gd name="connsiteY2" fmla="*/ 3430568 h 3430568"/>
              <a:gd name="connsiteX3" fmla="*/ 0 w 383316"/>
              <a:gd name="connsiteY3" fmla="*/ 3430568 h 3430568"/>
              <a:gd name="connsiteX4" fmla="*/ 0 w 383316"/>
              <a:gd name="connsiteY4" fmla="*/ 0 h 3430568"/>
              <a:gd name="connsiteX0" fmla="*/ 0 w 401245"/>
              <a:gd name="connsiteY0" fmla="*/ 0 h 3394709"/>
              <a:gd name="connsiteX1" fmla="*/ 401245 w 401245"/>
              <a:gd name="connsiteY1" fmla="*/ 268941 h 3394709"/>
              <a:gd name="connsiteX2" fmla="*/ 401242 w 401245"/>
              <a:gd name="connsiteY2" fmla="*/ 3394709 h 3394709"/>
              <a:gd name="connsiteX3" fmla="*/ 17929 w 401245"/>
              <a:gd name="connsiteY3" fmla="*/ 3394709 h 3394709"/>
              <a:gd name="connsiteX4" fmla="*/ 0 w 401245"/>
              <a:gd name="connsiteY4" fmla="*/ 0 h 3394709"/>
              <a:gd name="connsiteX0" fmla="*/ 0 w 401242"/>
              <a:gd name="connsiteY0" fmla="*/ 0 h 3394709"/>
              <a:gd name="connsiteX1" fmla="*/ 383316 w 401242"/>
              <a:gd name="connsiteY1" fmla="*/ 322730 h 3394709"/>
              <a:gd name="connsiteX2" fmla="*/ 401242 w 401242"/>
              <a:gd name="connsiteY2" fmla="*/ 3394709 h 3394709"/>
              <a:gd name="connsiteX3" fmla="*/ 17929 w 401242"/>
              <a:gd name="connsiteY3" fmla="*/ 3394709 h 3394709"/>
              <a:gd name="connsiteX4" fmla="*/ 0 w 401242"/>
              <a:gd name="connsiteY4" fmla="*/ 0 h 3394709"/>
              <a:gd name="connsiteX0" fmla="*/ 0 w 401242"/>
              <a:gd name="connsiteY0" fmla="*/ 0 h 3394709"/>
              <a:gd name="connsiteX1" fmla="*/ 383316 w 401242"/>
              <a:gd name="connsiteY1" fmla="*/ 322730 h 3394709"/>
              <a:gd name="connsiteX2" fmla="*/ 401242 w 401242"/>
              <a:gd name="connsiteY2" fmla="*/ 3394709 h 3394709"/>
              <a:gd name="connsiteX3" fmla="*/ 17929 w 401242"/>
              <a:gd name="connsiteY3" fmla="*/ 3394709 h 3394709"/>
              <a:gd name="connsiteX4" fmla="*/ 0 w 401242"/>
              <a:gd name="connsiteY4" fmla="*/ 0 h 3394709"/>
              <a:gd name="connsiteX0" fmla="*/ 0 w 401245"/>
              <a:gd name="connsiteY0" fmla="*/ 0 h 3394709"/>
              <a:gd name="connsiteX1" fmla="*/ 383316 w 401245"/>
              <a:gd name="connsiteY1" fmla="*/ 322730 h 3394709"/>
              <a:gd name="connsiteX2" fmla="*/ 401245 w 401245"/>
              <a:gd name="connsiteY2" fmla="*/ 2946474 h 3394709"/>
              <a:gd name="connsiteX3" fmla="*/ 17929 w 401245"/>
              <a:gd name="connsiteY3" fmla="*/ 3394709 h 3394709"/>
              <a:gd name="connsiteX4" fmla="*/ 0 w 401245"/>
              <a:gd name="connsiteY4" fmla="*/ 0 h 3394709"/>
              <a:gd name="connsiteX0" fmla="*/ 18723 w 419968"/>
              <a:gd name="connsiteY0" fmla="*/ 0 h 3340921"/>
              <a:gd name="connsiteX1" fmla="*/ 402039 w 419968"/>
              <a:gd name="connsiteY1" fmla="*/ 322730 h 3340921"/>
              <a:gd name="connsiteX2" fmla="*/ 419968 w 419968"/>
              <a:gd name="connsiteY2" fmla="*/ 2946474 h 3340921"/>
              <a:gd name="connsiteX3" fmla="*/ 794 w 419968"/>
              <a:gd name="connsiteY3" fmla="*/ 3340921 h 3340921"/>
              <a:gd name="connsiteX4" fmla="*/ 18723 w 419968"/>
              <a:gd name="connsiteY4" fmla="*/ 0 h 3340921"/>
              <a:gd name="connsiteX0" fmla="*/ 18723 w 419968"/>
              <a:gd name="connsiteY0" fmla="*/ 0 h 3340921"/>
              <a:gd name="connsiteX1" fmla="*/ 402039 w 419968"/>
              <a:gd name="connsiteY1" fmla="*/ 322730 h 3340921"/>
              <a:gd name="connsiteX2" fmla="*/ 419968 w 419968"/>
              <a:gd name="connsiteY2" fmla="*/ 2946474 h 3340921"/>
              <a:gd name="connsiteX3" fmla="*/ 794 w 419968"/>
              <a:gd name="connsiteY3" fmla="*/ 3340921 h 3340921"/>
              <a:gd name="connsiteX4" fmla="*/ 18723 w 419968"/>
              <a:gd name="connsiteY4" fmla="*/ 0 h 3340921"/>
              <a:gd name="connsiteX0" fmla="*/ 36375 w 437620"/>
              <a:gd name="connsiteY0" fmla="*/ 0 h 3296097"/>
              <a:gd name="connsiteX1" fmla="*/ 419691 w 437620"/>
              <a:gd name="connsiteY1" fmla="*/ 322730 h 3296097"/>
              <a:gd name="connsiteX2" fmla="*/ 437620 w 437620"/>
              <a:gd name="connsiteY2" fmla="*/ 2946474 h 3296097"/>
              <a:gd name="connsiteX3" fmla="*/ 518 w 437620"/>
              <a:gd name="connsiteY3" fmla="*/ 3296097 h 3296097"/>
              <a:gd name="connsiteX4" fmla="*/ 36375 w 437620"/>
              <a:gd name="connsiteY4" fmla="*/ 0 h 3296097"/>
              <a:gd name="connsiteX0" fmla="*/ 36375 w 437620"/>
              <a:gd name="connsiteY0" fmla="*/ 0 h 3296097"/>
              <a:gd name="connsiteX1" fmla="*/ 419691 w 437620"/>
              <a:gd name="connsiteY1" fmla="*/ 322730 h 3296097"/>
              <a:gd name="connsiteX2" fmla="*/ 437620 w 437620"/>
              <a:gd name="connsiteY2" fmla="*/ 2946474 h 3296097"/>
              <a:gd name="connsiteX3" fmla="*/ 518 w 437620"/>
              <a:gd name="connsiteY3" fmla="*/ 3296097 h 3296097"/>
              <a:gd name="connsiteX4" fmla="*/ 36375 w 437620"/>
              <a:gd name="connsiteY4" fmla="*/ 0 h 329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20" h="3296097">
                <a:moveTo>
                  <a:pt x="36375" y="0"/>
                </a:moveTo>
                <a:cubicBezTo>
                  <a:pt x="164147" y="107577"/>
                  <a:pt x="229169" y="80683"/>
                  <a:pt x="419691" y="322730"/>
                </a:cubicBezTo>
                <a:cubicBezTo>
                  <a:pt x="419690" y="1364653"/>
                  <a:pt x="437621" y="1904551"/>
                  <a:pt x="437620" y="2946474"/>
                </a:cubicBezTo>
                <a:cubicBezTo>
                  <a:pt x="297895" y="3077956"/>
                  <a:pt x="319543" y="3128756"/>
                  <a:pt x="518" y="3296097"/>
                </a:cubicBezTo>
                <a:cubicBezTo>
                  <a:pt x="-5458" y="2164527"/>
                  <a:pt x="42351" y="1131570"/>
                  <a:pt x="36375" y="0"/>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sp>
        <p:nvSpPr>
          <p:cNvPr id="204" name="TextBox 203"/>
          <p:cNvSpPr txBox="1"/>
          <p:nvPr/>
        </p:nvSpPr>
        <p:spPr>
          <a:xfrm>
            <a:off x="1444611" y="6142791"/>
            <a:ext cx="1495776" cy="369332"/>
          </a:xfrm>
          <a:prstGeom prst="rect">
            <a:avLst/>
          </a:prstGeom>
          <a:noFill/>
        </p:spPr>
        <p:txBody>
          <a:bodyPr wrap="square" rtlCol="0">
            <a:spAutoFit/>
          </a:bodyPr>
          <a:lstStyle/>
          <a:p>
            <a:r>
              <a:rPr lang="en-US" altLang="ko-KR" b="1" dirty="0"/>
              <a:t>W A T E R</a:t>
            </a:r>
            <a:endParaRPr lang="ko-KR" altLang="en-US" b="1" dirty="0"/>
          </a:p>
        </p:txBody>
      </p:sp>
      <p:sp>
        <p:nvSpPr>
          <p:cNvPr id="205" name="직사각형 204"/>
          <p:cNvSpPr/>
          <p:nvPr/>
        </p:nvSpPr>
        <p:spPr>
          <a:xfrm rot="5400000">
            <a:off x="2136757" y="4879893"/>
            <a:ext cx="2088129" cy="491562"/>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grpSp>
        <p:nvGrpSpPr>
          <p:cNvPr id="206" name="그룹 205"/>
          <p:cNvGrpSpPr/>
          <p:nvPr/>
        </p:nvGrpSpPr>
        <p:grpSpPr>
          <a:xfrm>
            <a:off x="512192" y="5069732"/>
            <a:ext cx="611635" cy="242460"/>
            <a:chOff x="5508105" y="4994633"/>
            <a:chExt cx="1080833" cy="234212"/>
          </a:xfrm>
        </p:grpSpPr>
        <p:cxnSp>
          <p:nvCxnSpPr>
            <p:cNvPr id="207" name="직선 연결선 206"/>
            <p:cNvCxnSpPr/>
            <p:nvPr/>
          </p:nvCxnSpPr>
          <p:spPr>
            <a:xfrm flipH="1">
              <a:off x="5997260" y="5099772"/>
              <a:ext cx="5916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직선 연결선 207"/>
            <p:cNvCxnSpPr/>
            <p:nvPr/>
          </p:nvCxnSpPr>
          <p:spPr>
            <a:xfrm flipH="1" flipV="1">
              <a:off x="5508105" y="5099772"/>
              <a:ext cx="380820" cy="3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직선 연결선 208"/>
            <p:cNvCxnSpPr/>
            <p:nvPr/>
          </p:nvCxnSpPr>
          <p:spPr>
            <a:xfrm rot="5400000" flipH="1">
              <a:off x="5778456" y="5111739"/>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직선 연결선 209"/>
            <p:cNvCxnSpPr/>
            <p:nvPr/>
          </p:nvCxnSpPr>
          <p:spPr>
            <a:xfrm rot="5400000" flipH="1">
              <a:off x="5890374" y="5111739"/>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1" name="TextBox 210"/>
          <p:cNvSpPr txBox="1"/>
          <p:nvPr/>
        </p:nvSpPr>
        <p:spPr>
          <a:xfrm>
            <a:off x="2561172" y="1682087"/>
            <a:ext cx="987059" cy="523220"/>
          </a:xfrm>
          <a:prstGeom prst="rect">
            <a:avLst/>
          </a:prstGeom>
          <a:noFill/>
        </p:spPr>
        <p:txBody>
          <a:bodyPr wrap="square" rtlCol="0">
            <a:spAutoFit/>
          </a:bodyPr>
          <a:lstStyle/>
          <a:p>
            <a:pPr algn="ctr"/>
            <a:r>
              <a:rPr lang="en-US" altLang="ko-KR" sz="1400" b="1" dirty="0"/>
              <a:t>Water tank</a:t>
            </a:r>
            <a:endParaRPr lang="ko-KR" altLang="en-US" sz="1400" b="1" dirty="0"/>
          </a:p>
        </p:txBody>
      </p:sp>
      <p:sp>
        <p:nvSpPr>
          <p:cNvPr id="212" name="TextBox 211"/>
          <p:cNvSpPr txBox="1"/>
          <p:nvPr/>
        </p:nvSpPr>
        <p:spPr>
          <a:xfrm>
            <a:off x="594949" y="4774109"/>
            <a:ext cx="587843" cy="276999"/>
          </a:xfrm>
          <a:prstGeom prst="rect">
            <a:avLst/>
          </a:prstGeom>
          <a:noFill/>
        </p:spPr>
        <p:txBody>
          <a:bodyPr wrap="square" rtlCol="0">
            <a:spAutoFit/>
          </a:bodyPr>
          <a:lstStyle/>
          <a:p>
            <a:r>
              <a:rPr lang="en-US" altLang="ko-KR" sz="1200" b="1" dirty="0"/>
              <a:t>Air</a:t>
            </a:r>
            <a:endParaRPr lang="ko-KR" altLang="en-US" sz="1200" b="1" dirty="0"/>
          </a:p>
        </p:txBody>
      </p:sp>
      <p:sp>
        <p:nvSpPr>
          <p:cNvPr id="213" name="직사각형 212"/>
          <p:cNvSpPr/>
          <p:nvPr/>
        </p:nvSpPr>
        <p:spPr>
          <a:xfrm rot="5400000">
            <a:off x="-237046" y="4765968"/>
            <a:ext cx="2087963" cy="60812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sp>
        <p:nvSpPr>
          <p:cNvPr id="214" name="모서리가 둥근 직사각형 213"/>
          <p:cNvSpPr/>
          <p:nvPr/>
        </p:nvSpPr>
        <p:spPr>
          <a:xfrm>
            <a:off x="512189" y="1441759"/>
            <a:ext cx="2914414" cy="509730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5" name="직사각형 214"/>
          <p:cNvSpPr/>
          <p:nvPr/>
        </p:nvSpPr>
        <p:spPr>
          <a:xfrm>
            <a:off x="1123824" y="4155686"/>
            <a:ext cx="234387" cy="1279834"/>
          </a:xfrm>
          <a:prstGeom prst="rect">
            <a:avLst/>
          </a:prstGeom>
          <a:noFill/>
          <a:ln w="19050">
            <a:solidFill>
              <a:srgbClr val="FF66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p>
        </p:txBody>
      </p:sp>
      <p:graphicFrame>
        <p:nvGraphicFramePr>
          <p:cNvPr id="37" name="개체 36"/>
          <p:cNvGraphicFramePr>
            <a:graphicFrameLocks noChangeAspect="1"/>
          </p:cNvGraphicFramePr>
          <p:nvPr>
            <p:extLst>
              <p:ext uri="{D42A27DB-BD31-4B8C-83A1-F6EECF244321}">
                <p14:modId xmlns:p14="http://schemas.microsoft.com/office/powerpoint/2010/main" val="339670802"/>
              </p:ext>
            </p:extLst>
          </p:nvPr>
        </p:nvGraphicFramePr>
        <p:xfrm>
          <a:off x="7746002" y="1337761"/>
          <a:ext cx="4726380" cy="3383770"/>
        </p:xfrm>
        <a:graphic>
          <a:graphicData uri="http://schemas.openxmlformats.org/presentationml/2006/ole">
            <mc:AlternateContent xmlns:mc="http://schemas.openxmlformats.org/markup-compatibility/2006">
              <mc:Choice xmlns:v="urn:schemas-microsoft-com:vml" Requires="v">
                <p:oleObj spid="_x0000_s2072" name="Graph" r:id="rId6" imgW="4131360" imgH="2895840" progId="Origin50.Graph">
                  <p:embed/>
                </p:oleObj>
              </mc:Choice>
              <mc:Fallback>
                <p:oleObj name="Graph" r:id="rId6" imgW="4131360" imgH="2895840" progId="Origin50.Graph">
                  <p:embed/>
                  <p:pic>
                    <p:nvPicPr>
                      <p:cNvPr id="0" name="개체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6002" y="1337761"/>
                        <a:ext cx="4726380" cy="3383770"/>
                      </a:xfrm>
                      <a:prstGeom prst="rect">
                        <a:avLst/>
                      </a:prstGeom>
                      <a:noFill/>
                      <a:ln>
                        <a:noFill/>
                      </a:ln>
                    </p:spPr>
                  </p:pic>
                </p:oleObj>
              </mc:Fallback>
            </mc:AlternateContent>
          </a:graphicData>
        </a:graphic>
      </p:graphicFrame>
      <p:pic>
        <p:nvPicPr>
          <p:cNvPr id="216" name="그림 2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1754" y="1632622"/>
            <a:ext cx="4052323" cy="3158423"/>
          </a:xfrm>
          <a:prstGeom prst="rect">
            <a:avLst/>
          </a:prstGeom>
        </p:spPr>
      </p:pic>
      <p:sp>
        <p:nvSpPr>
          <p:cNvPr id="217" name="직사각형 216"/>
          <p:cNvSpPr/>
          <p:nvPr/>
        </p:nvSpPr>
        <p:spPr>
          <a:xfrm>
            <a:off x="6410895" y="1140030"/>
            <a:ext cx="1473183" cy="6075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solidFill>
              </a:rPr>
              <a:t>When there is no water</a:t>
            </a:r>
            <a:endParaRPr lang="ko-KR" altLang="en-US" sz="1600" b="1">
              <a:solidFill>
                <a:schemeClr val="tx1"/>
              </a:solidFill>
            </a:endParaRPr>
          </a:p>
        </p:txBody>
      </p:sp>
      <p:cxnSp>
        <p:nvCxnSpPr>
          <p:cNvPr id="218" name="직선 화살표 연결선 217"/>
          <p:cNvCxnSpPr/>
          <p:nvPr/>
        </p:nvCxnSpPr>
        <p:spPr>
          <a:xfrm flipH="1">
            <a:off x="6002952" y="1566180"/>
            <a:ext cx="436432" cy="362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9" name="직사각형 218"/>
          <p:cNvSpPr/>
          <p:nvPr/>
        </p:nvSpPr>
        <p:spPr>
          <a:xfrm>
            <a:off x="4538132" y="4721530"/>
            <a:ext cx="2456145" cy="3511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solidFill>
              </a:rPr>
              <a:t>When the water is full</a:t>
            </a:r>
            <a:endParaRPr lang="ko-KR" altLang="en-US" sz="1600" b="1">
              <a:solidFill>
                <a:schemeClr val="tx1"/>
              </a:solidFill>
            </a:endParaRPr>
          </a:p>
        </p:txBody>
      </p:sp>
      <p:cxnSp>
        <p:nvCxnSpPr>
          <p:cNvPr id="220" name="직선 화살표 연결선 219"/>
          <p:cNvCxnSpPr/>
          <p:nvPr/>
        </p:nvCxnSpPr>
        <p:spPr>
          <a:xfrm flipV="1">
            <a:off x="5198023" y="4445175"/>
            <a:ext cx="659892" cy="276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2" name="그룹 221"/>
          <p:cNvGrpSpPr/>
          <p:nvPr/>
        </p:nvGrpSpPr>
        <p:grpSpPr>
          <a:xfrm>
            <a:off x="275771" y="423710"/>
            <a:ext cx="6718506" cy="584775"/>
            <a:chOff x="275771" y="423706"/>
            <a:chExt cx="6718506" cy="584775"/>
          </a:xfrm>
        </p:grpSpPr>
        <p:cxnSp>
          <p:nvCxnSpPr>
            <p:cNvPr id="223" name="직선 연결선 222"/>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224" name="직사각형 223"/>
            <p:cNvSpPr/>
            <p:nvPr/>
          </p:nvSpPr>
          <p:spPr>
            <a:xfrm>
              <a:off x="275771" y="423706"/>
              <a:ext cx="6718506"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Simulation - Detecting water level</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259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1" nodeType="clickEffect">
                                  <p:stCondLst>
                                    <p:cond delay="0"/>
                                  </p:stCondLst>
                                  <p:childTnLst>
                                    <p:set>
                                      <p:cBhvr>
                                        <p:cTn id="18" dur="1" fill="hold">
                                          <p:stCondLst>
                                            <p:cond delay="0"/>
                                          </p:stCondLst>
                                        </p:cTn>
                                        <p:tgtEl>
                                          <p:spTgt spid="205"/>
                                        </p:tgtEl>
                                        <p:attrNameLst>
                                          <p:attrName>style.visibility</p:attrName>
                                        </p:attrNameLst>
                                      </p:cBhvr>
                                      <p:to>
                                        <p:strVal val="visible"/>
                                      </p:to>
                                    </p:set>
                                    <p:anim calcmode="lin" valueType="num">
                                      <p:cBhvr additive="base">
                                        <p:cTn id="19" dur="2000"/>
                                        <p:tgtEl>
                                          <p:spTgt spid="205"/>
                                        </p:tgtEl>
                                        <p:attrNameLst>
                                          <p:attrName>ppt_y</p:attrName>
                                        </p:attrNameLst>
                                      </p:cBhvr>
                                      <p:tavLst>
                                        <p:tav tm="0">
                                          <p:val>
                                            <p:strVal val="#ppt_y+#ppt_h*1.125000"/>
                                          </p:val>
                                        </p:tav>
                                        <p:tav tm="100000">
                                          <p:val>
                                            <p:strVal val="#ppt_y"/>
                                          </p:val>
                                        </p:tav>
                                      </p:tavLst>
                                    </p:anim>
                                    <p:animEffect transition="in" filter="wipe(up)">
                                      <p:cBhvr>
                                        <p:cTn id="20" dur="2000"/>
                                        <p:tgtEl>
                                          <p:spTgt spid="205"/>
                                        </p:tgtEl>
                                      </p:cBhvr>
                                    </p:animEffect>
                                  </p:childTnLst>
                                </p:cTn>
                              </p:par>
                              <p:par>
                                <p:cTn id="21" presetID="12" presetClass="entr" presetSubtype="4" fill="hold" grpId="1" nodeType="withEffect">
                                  <p:stCondLst>
                                    <p:cond delay="0"/>
                                  </p:stCondLst>
                                  <p:childTnLst>
                                    <p:set>
                                      <p:cBhvr>
                                        <p:cTn id="22" dur="1" fill="hold">
                                          <p:stCondLst>
                                            <p:cond delay="0"/>
                                          </p:stCondLst>
                                        </p:cTn>
                                        <p:tgtEl>
                                          <p:spTgt spid="213"/>
                                        </p:tgtEl>
                                        <p:attrNameLst>
                                          <p:attrName>style.visibility</p:attrName>
                                        </p:attrNameLst>
                                      </p:cBhvr>
                                      <p:to>
                                        <p:strVal val="visible"/>
                                      </p:to>
                                    </p:set>
                                    <p:anim calcmode="lin" valueType="num">
                                      <p:cBhvr additive="base">
                                        <p:cTn id="23" dur="2000"/>
                                        <p:tgtEl>
                                          <p:spTgt spid="213"/>
                                        </p:tgtEl>
                                        <p:attrNameLst>
                                          <p:attrName>ppt_y</p:attrName>
                                        </p:attrNameLst>
                                      </p:cBhvr>
                                      <p:tavLst>
                                        <p:tav tm="0">
                                          <p:val>
                                            <p:strVal val="#ppt_y+#ppt_h*1.125000"/>
                                          </p:val>
                                        </p:tav>
                                        <p:tav tm="100000">
                                          <p:val>
                                            <p:strVal val="#ppt_y"/>
                                          </p:val>
                                        </p:tav>
                                      </p:tavLst>
                                    </p:anim>
                                    <p:animEffect transition="in" filter="wipe(up)">
                                      <p:cBhvr>
                                        <p:cTn id="24" dur="2000"/>
                                        <p:tgtEl>
                                          <p:spTgt spid="213"/>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4102"/>
                                        </p:tgtEl>
                                        <p:attrNameLst>
                                          <p:attrName>style.visibility</p:attrName>
                                        </p:attrNameLst>
                                      </p:cBhvr>
                                      <p:to>
                                        <p:strVal val="visible"/>
                                      </p:to>
                                    </p:set>
                                    <p:anim calcmode="lin" valueType="num">
                                      <p:cBhvr additive="base">
                                        <p:cTn id="28" dur="1000"/>
                                        <p:tgtEl>
                                          <p:spTgt spid="4102"/>
                                        </p:tgtEl>
                                        <p:attrNameLst>
                                          <p:attrName>ppt_x</p:attrName>
                                        </p:attrNameLst>
                                      </p:cBhvr>
                                      <p:tavLst>
                                        <p:tav tm="0">
                                          <p:val>
                                            <p:strVal val="#ppt_x-#ppt_w*1.125000"/>
                                          </p:val>
                                        </p:tav>
                                        <p:tav tm="100000">
                                          <p:val>
                                            <p:strVal val="#ppt_x"/>
                                          </p:val>
                                        </p:tav>
                                      </p:tavLst>
                                    </p:anim>
                                    <p:animEffect transition="in" filter="wipe(right)">
                                      <p:cBhvr>
                                        <p:cTn id="29" dur="10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205" grpId="1" animBg="1"/>
      <p:bldP spid="213" grpId="1" animBg="1"/>
      <p:bldP spid="217" grpId="0" animBg="1"/>
      <p:bldP spid="2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14450" y="1564368"/>
            <a:ext cx="10515600" cy="4351338"/>
          </a:xfrm>
        </p:spPr>
        <p:txBody>
          <a:bodyPr>
            <a:normAutofit fontScale="92500" lnSpcReduction="10000"/>
          </a:bodyPr>
          <a:lstStyle/>
          <a:p>
            <a:pPr>
              <a:buFont typeface="Wingdings" panose="05000000000000000000" pitchFamily="2" charset="2"/>
              <a:buChar char="v"/>
            </a:pPr>
            <a:r>
              <a:rPr lang="en-US" altLang="ko-KR" b="1">
                <a:ln>
                  <a:solidFill>
                    <a:schemeClr val="tx1">
                      <a:alpha val="70000"/>
                    </a:schemeClr>
                  </a:solidFill>
                </a:ln>
                <a:solidFill>
                  <a:srgbClr val="645654"/>
                </a:solidFill>
              </a:rPr>
              <a:t>Simple </a:t>
            </a:r>
            <a:r>
              <a:rPr lang="en-US" altLang="ko-KR" b="1">
                <a:ln>
                  <a:solidFill>
                    <a:schemeClr val="tx1">
                      <a:alpha val="70000"/>
                    </a:schemeClr>
                  </a:solidFill>
                </a:ln>
              </a:rPr>
              <a:t>fingerprint recognition touch sensor circuit</a:t>
            </a:r>
            <a:r>
              <a:rPr lang="en-US" altLang="ko-KR" b="1">
                <a:ln>
                  <a:solidFill>
                    <a:schemeClr val="tx1">
                      <a:alpha val="70000"/>
                    </a:schemeClr>
                  </a:solidFill>
                </a:ln>
                <a:solidFill>
                  <a:srgbClr val="645654"/>
                </a:solidFill>
              </a:rPr>
              <a:t> with two signal line and one transistor can be applied to </a:t>
            </a:r>
            <a:r>
              <a:rPr lang="en-US" altLang="ko-KR" b="1">
                <a:ln>
                  <a:solidFill>
                    <a:schemeClr val="tx1">
                      <a:alpha val="70000"/>
                    </a:schemeClr>
                  </a:solidFill>
                </a:ln>
              </a:rPr>
              <a:t>water level detection.</a:t>
            </a:r>
          </a:p>
          <a:p>
            <a:pPr>
              <a:buFont typeface="Wingdings" panose="05000000000000000000" pitchFamily="2" charset="2"/>
              <a:buChar char="v"/>
            </a:pPr>
            <a:endParaRPr lang="en-US" altLang="ko-KR" b="1">
              <a:ln>
                <a:solidFill>
                  <a:schemeClr val="tx1">
                    <a:alpha val="70000"/>
                  </a:schemeClr>
                </a:solidFill>
              </a:ln>
              <a:solidFill>
                <a:srgbClr val="645654"/>
              </a:solidFill>
            </a:endParaRPr>
          </a:p>
          <a:p>
            <a:pPr fontAlgn="base" latinLnBrk="0">
              <a:buFont typeface="Wingdings" panose="05000000000000000000" pitchFamily="2" charset="2"/>
              <a:buChar char="v"/>
            </a:pPr>
            <a:r>
              <a:rPr lang="en-US" altLang="ko-KR" b="1">
                <a:ln>
                  <a:solidFill>
                    <a:schemeClr val="tx1">
                      <a:alpha val="70000"/>
                    </a:schemeClr>
                  </a:solidFill>
                </a:ln>
                <a:solidFill>
                  <a:srgbClr val="645654"/>
                </a:solidFill>
              </a:rPr>
              <a:t>We can detect not only the presence of water but also </a:t>
            </a:r>
            <a:r>
              <a:rPr lang="en-US" altLang="ko-KR" b="1">
                <a:ln>
                  <a:solidFill>
                    <a:schemeClr val="tx1">
                      <a:alpha val="70000"/>
                    </a:schemeClr>
                  </a:solidFill>
                </a:ln>
              </a:rPr>
              <a:t>the water level.</a:t>
            </a:r>
          </a:p>
          <a:p>
            <a:pPr>
              <a:buFont typeface="Wingdings" panose="05000000000000000000" pitchFamily="2" charset="2"/>
              <a:buChar char="v"/>
            </a:pPr>
            <a:endParaRPr lang="en-US" altLang="ko-KR" b="1">
              <a:ln>
                <a:solidFill>
                  <a:schemeClr val="tx1">
                    <a:alpha val="70000"/>
                  </a:schemeClr>
                </a:solidFill>
              </a:ln>
              <a:solidFill>
                <a:srgbClr val="645654"/>
              </a:solidFill>
            </a:endParaRPr>
          </a:p>
          <a:p>
            <a:pPr>
              <a:buFont typeface="Wingdings" panose="05000000000000000000" pitchFamily="2" charset="2"/>
              <a:buChar char="v"/>
            </a:pPr>
            <a:r>
              <a:rPr lang="en-US" altLang="ko-KR" b="1">
                <a:ln>
                  <a:solidFill>
                    <a:schemeClr val="tx1">
                      <a:alpha val="70000"/>
                    </a:schemeClr>
                  </a:solidFill>
                </a:ln>
                <a:solidFill>
                  <a:srgbClr val="645654"/>
                </a:solidFill>
              </a:rPr>
              <a:t>It can be used </a:t>
            </a:r>
            <a:r>
              <a:rPr lang="en-US" altLang="ko-KR" b="1">
                <a:ln>
                  <a:solidFill>
                    <a:schemeClr val="tx1">
                      <a:alpha val="70000"/>
                    </a:schemeClr>
                  </a:solidFill>
                </a:ln>
              </a:rPr>
              <a:t>cheaply and simply </a:t>
            </a:r>
            <a:r>
              <a:rPr lang="en-US" altLang="ko-KR" b="1">
                <a:ln>
                  <a:solidFill>
                    <a:schemeClr val="tx1">
                      <a:alpha val="70000"/>
                    </a:schemeClr>
                  </a:solidFill>
                </a:ln>
                <a:solidFill>
                  <a:srgbClr val="645654"/>
                </a:solidFill>
              </a:rPr>
              <a:t>in the part where the water level such </a:t>
            </a:r>
            <a:r>
              <a:rPr lang="en-US" altLang="ko-KR" b="1">
                <a:ln>
                  <a:solidFill>
                    <a:schemeClr val="tx1">
                      <a:alpha val="70000"/>
                    </a:schemeClr>
                  </a:solidFill>
                </a:ln>
              </a:rPr>
              <a:t>as boiler or water tank </a:t>
            </a:r>
            <a:r>
              <a:rPr lang="en-US" altLang="ko-KR" b="1">
                <a:ln>
                  <a:solidFill>
                    <a:schemeClr val="tx1">
                      <a:alpha val="70000"/>
                    </a:schemeClr>
                  </a:solidFill>
                </a:ln>
                <a:solidFill>
                  <a:srgbClr val="645654"/>
                </a:solidFill>
              </a:rPr>
              <a:t>should be measured.</a:t>
            </a:r>
          </a:p>
          <a:p>
            <a:pPr>
              <a:buFont typeface="Wingdings" panose="05000000000000000000" pitchFamily="2" charset="2"/>
              <a:buChar char="v"/>
            </a:pPr>
            <a:endParaRPr lang="en-US" altLang="ko-KR" b="1">
              <a:ln>
                <a:solidFill>
                  <a:schemeClr val="tx1">
                    <a:alpha val="70000"/>
                  </a:schemeClr>
                </a:solidFill>
              </a:ln>
              <a:solidFill>
                <a:srgbClr val="645654"/>
              </a:solidFill>
            </a:endParaRPr>
          </a:p>
          <a:p>
            <a:pPr>
              <a:buFont typeface="Wingdings" panose="05000000000000000000" pitchFamily="2" charset="2"/>
              <a:buChar char="v"/>
            </a:pPr>
            <a:r>
              <a:rPr lang="en-US" altLang="ko-KR" b="1">
                <a:ln>
                  <a:solidFill>
                    <a:schemeClr val="tx1">
                      <a:alpha val="70000"/>
                    </a:schemeClr>
                  </a:solidFill>
                </a:ln>
                <a:solidFill>
                  <a:srgbClr val="645654"/>
                </a:solidFill>
              </a:rPr>
              <a:t>I have plan to </a:t>
            </a:r>
            <a:r>
              <a:rPr lang="en-US" altLang="ko-KR" b="1">
                <a:ln>
                  <a:solidFill>
                    <a:schemeClr val="tx1">
                      <a:alpha val="70000"/>
                    </a:schemeClr>
                  </a:solidFill>
                </a:ln>
              </a:rPr>
              <a:t>actually make </a:t>
            </a:r>
            <a:r>
              <a:rPr lang="en-US" altLang="ko-KR" b="1">
                <a:ln>
                  <a:solidFill>
                    <a:schemeClr val="tx1">
                      <a:alpha val="70000"/>
                    </a:schemeClr>
                  </a:solidFill>
                </a:ln>
                <a:solidFill>
                  <a:srgbClr val="645654"/>
                </a:solidFill>
              </a:rPr>
              <a:t>and experiment it.</a:t>
            </a:r>
          </a:p>
        </p:txBody>
      </p:sp>
      <p:cxnSp>
        <p:nvCxnSpPr>
          <p:cNvPr id="4" name="직선 연결선 3"/>
          <p:cNvCxnSpPr/>
          <p:nvPr/>
        </p:nvCxnSpPr>
        <p:spPr>
          <a:xfrm>
            <a:off x="304799" y="972459"/>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5" name="직사각형 4"/>
          <p:cNvSpPr/>
          <p:nvPr/>
        </p:nvSpPr>
        <p:spPr>
          <a:xfrm>
            <a:off x="275771" y="423710"/>
            <a:ext cx="2414444"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Conclusion</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6901" y="21414"/>
            <a:ext cx="1005100" cy="75382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8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p:cNvGrpSpPr/>
          <p:nvPr/>
        </p:nvGrpSpPr>
        <p:grpSpPr>
          <a:xfrm>
            <a:off x="3286128" y="2476504"/>
            <a:ext cx="5633669" cy="1591107"/>
            <a:chOff x="3686629" y="2790394"/>
            <a:chExt cx="4818742" cy="1277213"/>
          </a:xfrm>
        </p:grpSpPr>
        <p:sp>
          <p:nvSpPr>
            <p:cNvPr id="5" name="직사각형 4"/>
            <p:cNvSpPr/>
            <p:nvPr/>
          </p:nvSpPr>
          <p:spPr>
            <a:xfrm>
              <a:off x="3686629" y="2790394"/>
              <a:ext cx="4818742" cy="1277213"/>
            </a:xfrm>
            <a:prstGeom prst="rect">
              <a:avLst/>
            </a:prstGeom>
            <a:solidFill>
              <a:srgbClr val="F7EFE2"/>
            </a:solidFill>
            <a:ln w="22225">
              <a:solidFill>
                <a:srgbClr val="E49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3686629" y="3198167"/>
              <a:ext cx="4818742" cy="419999"/>
            </a:xfrm>
            <a:prstGeom prst="rect">
              <a:avLst/>
            </a:prstGeom>
            <a:noFill/>
          </p:spPr>
          <p:txBody>
            <a:bodyPr wrap="square" rtlCol="0">
              <a:spAutoFit/>
            </a:bodyPr>
            <a:lstStyle/>
            <a:p>
              <a:pPr algn="ctr"/>
              <a:r>
                <a:rPr lang="en-US" altLang="ko-KR" sz="2800" b="1" i="1">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your attention</a:t>
              </a:r>
              <a:endParaRPr lang="ko-KR" altLang="en-US" sz="2800" b="1" i="1" dirty="0">
                <a:ln>
                  <a:solidFill>
                    <a:schemeClr val="bg1">
                      <a:alpha val="0"/>
                    </a:schemeClr>
                  </a:solidFill>
                </a:ln>
                <a:solidFill>
                  <a:srgbClr val="64565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40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4" name="직사각형 3"/>
          <p:cNvSpPr/>
          <p:nvPr/>
        </p:nvSpPr>
        <p:spPr>
          <a:xfrm>
            <a:off x="275774" y="423710"/>
            <a:ext cx="2167581" cy="584775"/>
          </a:xfrm>
          <a:prstGeom prst="rect">
            <a:avLst/>
          </a:prstGeom>
          <a:noFill/>
        </p:spPr>
        <p:txBody>
          <a:bodyPr wrap="none" rtlCol="0">
            <a:spAutoFit/>
          </a:bodyPr>
          <a:lstStyle/>
          <a:p>
            <a:r>
              <a:rPr lang="en-US" altLang="ko-KR" sz="3200" b="1" dirty="0">
                <a:ln>
                  <a:solidFill>
                    <a:schemeClr val="bg1">
                      <a:alpha val="0"/>
                    </a:schemeClr>
                  </a:solidFill>
                </a:ln>
                <a:solidFill>
                  <a:srgbClr val="645654"/>
                </a:solidFill>
                <a:latin typeface="Arial" panose="020B0604020202020204" pitchFamily="34" charset="0"/>
                <a:cs typeface="Arial" panose="020B0604020202020204" pitchFamily="34" charset="0"/>
              </a:rPr>
              <a:t>CONTENT</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grpSp>
        <p:nvGrpSpPr>
          <p:cNvPr id="39" name="그룹 38"/>
          <p:cNvGrpSpPr/>
          <p:nvPr/>
        </p:nvGrpSpPr>
        <p:grpSpPr>
          <a:xfrm>
            <a:off x="810526" y="2009909"/>
            <a:ext cx="2602191" cy="3229555"/>
            <a:chOff x="826797" y="2009905"/>
            <a:chExt cx="2602189" cy="3229555"/>
          </a:xfrm>
        </p:grpSpPr>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97" y="2009905"/>
              <a:ext cx="2602189" cy="2602189"/>
            </a:xfrm>
            <a:prstGeom prst="rect">
              <a:avLst/>
            </a:prstGeom>
          </p:spPr>
        </p:pic>
        <p:sp>
          <p:nvSpPr>
            <p:cNvPr id="10" name="직사각형 9"/>
            <p:cNvSpPr/>
            <p:nvPr/>
          </p:nvSpPr>
          <p:spPr>
            <a:xfrm>
              <a:off x="1102610" y="4654685"/>
              <a:ext cx="2050560" cy="584775"/>
            </a:xfrm>
            <a:prstGeom prst="rect">
              <a:avLst/>
            </a:prstGeom>
            <a:noFill/>
          </p:spPr>
          <p:txBody>
            <a:bodyPr wrap="none" rtlCol="0">
              <a:spAutoFit/>
            </a:bodyPr>
            <a:lstStyle/>
            <a:p>
              <a:r>
                <a:rPr lang="en-US" altLang="ko-KR" sz="3200" b="1">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Introduce</a:t>
              </a:r>
              <a:endParaRPr lang="ko-KR" altLang="en-US" sz="3200" b="1" dirty="0">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0" name="그룹 29"/>
          <p:cNvGrpSpPr/>
          <p:nvPr/>
        </p:nvGrpSpPr>
        <p:grpSpPr>
          <a:xfrm>
            <a:off x="3466780" y="2009908"/>
            <a:ext cx="2602189" cy="3229555"/>
            <a:chOff x="3426152" y="2009904"/>
            <a:chExt cx="2602189" cy="3229555"/>
          </a:xfrm>
        </p:grpSpPr>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152" y="2009904"/>
              <a:ext cx="2602189" cy="2602189"/>
            </a:xfrm>
            <a:prstGeom prst="rect">
              <a:avLst/>
            </a:prstGeom>
          </p:spPr>
        </p:pic>
        <p:sp>
          <p:nvSpPr>
            <p:cNvPr id="28" name="직사각형 27"/>
            <p:cNvSpPr/>
            <p:nvPr/>
          </p:nvSpPr>
          <p:spPr>
            <a:xfrm>
              <a:off x="3563601" y="4654684"/>
              <a:ext cx="2279791" cy="584775"/>
            </a:xfrm>
            <a:prstGeom prst="rect">
              <a:avLst/>
            </a:prstGeom>
            <a:noFill/>
          </p:spPr>
          <p:txBody>
            <a:bodyPr wrap="none" rtlCol="0">
              <a:spAutoFit/>
            </a:bodyPr>
            <a:lstStyle/>
            <a:p>
              <a:r>
                <a:rPr lang="en-US" altLang="ko-KR" sz="3200" b="1">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a:t>
              </a:r>
              <a:endParaRPr lang="ko-KR" altLang="en-US" sz="3200" b="1" dirty="0">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5" name="그림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033" y="2009909"/>
            <a:ext cx="2602189" cy="2602189"/>
          </a:xfrm>
          <a:prstGeom prst="rect">
            <a:avLst/>
          </a:prstGeom>
        </p:spPr>
      </p:pic>
      <p:grpSp>
        <p:nvGrpSpPr>
          <p:cNvPr id="38" name="그룹 37"/>
          <p:cNvGrpSpPr/>
          <p:nvPr/>
        </p:nvGrpSpPr>
        <p:grpSpPr>
          <a:xfrm>
            <a:off x="8779290" y="2009904"/>
            <a:ext cx="2602191" cy="3229556"/>
            <a:chOff x="11327839" y="2009904"/>
            <a:chExt cx="2602189" cy="3229556"/>
          </a:xfrm>
        </p:grpSpPr>
        <p:pic>
          <p:nvPicPr>
            <p:cNvPr id="7" name="그림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7839" y="2009904"/>
              <a:ext cx="2602189" cy="2602189"/>
            </a:xfrm>
            <a:prstGeom prst="rect">
              <a:avLst/>
            </a:prstGeom>
          </p:spPr>
        </p:pic>
        <p:sp>
          <p:nvSpPr>
            <p:cNvPr id="36" name="직사각형 35"/>
            <p:cNvSpPr/>
            <p:nvPr/>
          </p:nvSpPr>
          <p:spPr>
            <a:xfrm>
              <a:off x="11421711" y="4654685"/>
              <a:ext cx="2414443" cy="584775"/>
            </a:xfrm>
            <a:prstGeom prst="rect">
              <a:avLst/>
            </a:prstGeom>
            <a:noFill/>
          </p:spPr>
          <p:txBody>
            <a:bodyPr wrap="none" rtlCol="0">
              <a:spAutoFit/>
            </a:bodyPr>
            <a:lstStyle/>
            <a:p>
              <a:r>
                <a:rPr lang="en-US" altLang="ko-KR" sz="3200" b="1">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endParaRPr lang="ko-KR" altLang="en-US" sz="3200" b="1" dirty="0">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4" name="직사각형 23"/>
          <p:cNvSpPr/>
          <p:nvPr/>
        </p:nvSpPr>
        <p:spPr>
          <a:xfrm>
            <a:off x="6010922" y="4654689"/>
            <a:ext cx="2826415" cy="584775"/>
          </a:xfrm>
          <a:prstGeom prst="rect">
            <a:avLst/>
          </a:prstGeom>
          <a:noFill/>
        </p:spPr>
        <p:txBody>
          <a:bodyPr wrap="none" rtlCol="0">
            <a:spAutoFit/>
          </a:bodyPr>
          <a:lstStyle/>
          <a:p>
            <a:r>
              <a:rPr lang="en-US" altLang="ko-KR" sz="3200" b="1">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Measurement</a:t>
            </a:r>
            <a:endParaRPr lang="ko-KR" altLang="en-US" sz="3200" b="1" dirty="0">
              <a:ln>
                <a:solidFill>
                  <a:schemeClr val="bg1">
                    <a:alpha val="0"/>
                  </a:schemeClr>
                </a:solidFill>
              </a:ln>
              <a:solidFill>
                <a:srgbClr val="E4917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2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타원 62"/>
          <p:cNvSpPr/>
          <p:nvPr/>
        </p:nvSpPr>
        <p:spPr>
          <a:xfrm>
            <a:off x="8660951" y="2859939"/>
            <a:ext cx="651748" cy="546578"/>
          </a:xfrm>
          <a:prstGeom prst="ellipse">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7810689" y="3216157"/>
            <a:ext cx="850262" cy="72633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 name="직선 연결선 2"/>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4" name="직사각형 3"/>
          <p:cNvSpPr/>
          <p:nvPr/>
        </p:nvSpPr>
        <p:spPr>
          <a:xfrm>
            <a:off x="275771" y="423710"/>
            <a:ext cx="2050561"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Introduce</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cxnSp>
        <p:nvCxnSpPr>
          <p:cNvPr id="5" name="직선 연결선 4"/>
          <p:cNvCxnSpPr/>
          <p:nvPr/>
        </p:nvCxnSpPr>
        <p:spPr>
          <a:xfrm flipV="1">
            <a:off x="7463075" y="2353038"/>
            <a:ext cx="2212172" cy="16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343393" y="2355651"/>
            <a:ext cx="0" cy="246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그룹 6"/>
          <p:cNvGrpSpPr/>
          <p:nvPr/>
        </p:nvGrpSpPr>
        <p:grpSpPr>
          <a:xfrm>
            <a:off x="8191742" y="2599123"/>
            <a:ext cx="303303" cy="454375"/>
            <a:chOff x="5557428" y="1916832"/>
            <a:chExt cx="261391" cy="332217"/>
          </a:xfrm>
        </p:grpSpPr>
        <p:cxnSp>
          <p:nvCxnSpPr>
            <p:cNvPr id="8" name="직선 연결선 7"/>
            <p:cNvCxnSpPr/>
            <p:nvPr/>
          </p:nvCxnSpPr>
          <p:spPr>
            <a:xfrm>
              <a:off x="5557430" y="2060848"/>
              <a:ext cx="261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5557428" y="2107528"/>
              <a:ext cx="2613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flipV="1">
              <a:off x="5688124" y="1916832"/>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flipV="1">
              <a:off x="5688125" y="2105033"/>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직선 연결선 11"/>
          <p:cNvCxnSpPr/>
          <p:nvPr/>
        </p:nvCxnSpPr>
        <p:spPr>
          <a:xfrm flipV="1">
            <a:off x="8343393" y="3047311"/>
            <a:ext cx="0" cy="16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그룹 12"/>
          <p:cNvGrpSpPr/>
          <p:nvPr/>
        </p:nvGrpSpPr>
        <p:grpSpPr>
          <a:xfrm>
            <a:off x="8176574" y="3627249"/>
            <a:ext cx="333632" cy="198014"/>
            <a:chOff x="3851920" y="2708920"/>
            <a:chExt cx="216024" cy="144778"/>
          </a:xfrm>
        </p:grpSpPr>
        <p:cxnSp>
          <p:nvCxnSpPr>
            <p:cNvPr id="14" name="직선 연결선 13"/>
            <p:cNvCxnSpPr/>
            <p:nvPr/>
          </p:nvCxnSpPr>
          <p:spPr>
            <a:xfrm>
              <a:off x="3851920" y="2780928"/>
              <a:ext cx="216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3878781" y="2806040"/>
              <a:ext cx="162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3909544" y="2830819"/>
              <a:ext cx="1007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934075" y="2853698"/>
              <a:ext cx="51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flipV="1">
              <a:off x="3959932" y="2708920"/>
              <a:ext cx="0"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직선 연결선 18"/>
          <p:cNvCxnSpPr/>
          <p:nvPr/>
        </p:nvCxnSpPr>
        <p:spPr>
          <a:xfrm>
            <a:off x="8343391" y="3130180"/>
            <a:ext cx="4448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그룹 19"/>
          <p:cNvGrpSpPr/>
          <p:nvPr/>
        </p:nvGrpSpPr>
        <p:grpSpPr>
          <a:xfrm>
            <a:off x="8788236" y="2355657"/>
            <a:ext cx="346580" cy="1415265"/>
            <a:chOff x="2339752" y="2562852"/>
            <a:chExt cx="224408" cy="1107481"/>
          </a:xfrm>
        </p:grpSpPr>
        <p:cxnSp>
          <p:nvCxnSpPr>
            <p:cNvPr id="21" name="직선 연결선 20"/>
            <p:cNvCxnSpPr/>
            <p:nvPr/>
          </p:nvCxnSpPr>
          <p:spPr>
            <a:xfrm>
              <a:off x="2339752" y="3052144"/>
              <a:ext cx="0" cy="242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2415860" y="3040577"/>
              <a:ext cx="0" cy="254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2411760" y="305214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2420144" y="32849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V="1">
              <a:off x="2555776" y="2562852"/>
              <a:ext cx="0" cy="495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flipV="1">
              <a:off x="2555776" y="3283486"/>
              <a:ext cx="0" cy="386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직선 연결선 26"/>
          <p:cNvCxnSpPr/>
          <p:nvPr/>
        </p:nvCxnSpPr>
        <p:spPr>
          <a:xfrm flipH="1">
            <a:off x="9440103" y="2132237"/>
            <a:ext cx="8615" cy="1893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a:endCxn id="49" idx="5"/>
          </p:cNvCxnSpPr>
          <p:nvPr/>
        </p:nvCxnSpPr>
        <p:spPr>
          <a:xfrm>
            <a:off x="9115088" y="3771228"/>
            <a:ext cx="358243" cy="45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그룹 40"/>
          <p:cNvGrpSpPr/>
          <p:nvPr/>
        </p:nvGrpSpPr>
        <p:grpSpPr>
          <a:xfrm>
            <a:off x="8191744" y="3180077"/>
            <a:ext cx="303303" cy="454375"/>
            <a:chOff x="5557428" y="1916832"/>
            <a:chExt cx="261391" cy="332217"/>
          </a:xfrm>
        </p:grpSpPr>
        <p:cxnSp>
          <p:nvCxnSpPr>
            <p:cNvPr id="42" name="직선 연결선 41"/>
            <p:cNvCxnSpPr/>
            <p:nvPr/>
          </p:nvCxnSpPr>
          <p:spPr>
            <a:xfrm>
              <a:off x="5557430" y="2060848"/>
              <a:ext cx="2613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557428" y="2107528"/>
              <a:ext cx="2613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flipV="1">
              <a:off x="5688124" y="1916832"/>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V="1">
              <a:off x="5688125" y="2105033"/>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타원 45"/>
          <p:cNvSpPr/>
          <p:nvPr/>
        </p:nvSpPr>
        <p:spPr>
          <a:xfrm>
            <a:off x="8305577" y="3088735"/>
            <a:ext cx="93981" cy="98486"/>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8296408" y="2320783"/>
            <a:ext cx="93981" cy="98486"/>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9074877" y="2320783"/>
            <a:ext cx="93981" cy="98486"/>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p:cNvSpPr/>
          <p:nvPr/>
        </p:nvSpPr>
        <p:spPr>
          <a:xfrm>
            <a:off x="9393113" y="3732659"/>
            <a:ext cx="93981" cy="98486"/>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p:cNvSpPr txBox="1"/>
          <p:nvPr/>
        </p:nvSpPr>
        <p:spPr>
          <a:xfrm>
            <a:off x="7796516" y="2681395"/>
            <a:ext cx="556053" cy="246221"/>
          </a:xfrm>
          <a:prstGeom prst="rect">
            <a:avLst/>
          </a:prstGeom>
          <a:noFill/>
          <a:ln w="28575">
            <a:noFill/>
          </a:ln>
        </p:spPr>
        <p:txBody>
          <a:bodyPr wrap="square" rtlCol="0">
            <a:spAutoFit/>
          </a:bodyPr>
          <a:lstStyle/>
          <a:p>
            <a:r>
              <a:rPr lang="en-US" altLang="ko-KR" sz="1000" b="1"/>
              <a:t>C1</a:t>
            </a:r>
            <a:endParaRPr lang="ko-KR" altLang="en-US" sz="1000" b="1"/>
          </a:p>
        </p:txBody>
      </p:sp>
      <p:sp>
        <p:nvSpPr>
          <p:cNvPr id="51" name="TextBox 50"/>
          <p:cNvSpPr txBox="1"/>
          <p:nvPr/>
        </p:nvSpPr>
        <p:spPr>
          <a:xfrm>
            <a:off x="7796516" y="3240240"/>
            <a:ext cx="556053" cy="246221"/>
          </a:xfrm>
          <a:prstGeom prst="rect">
            <a:avLst/>
          </a:prstGeom>
          <a:noFill/>
          <a:ln w="28575">
            <a:noFill/>
          </a:ln>
        </p:spPr>
        <p:txBody>
          <a:bodyPr wrap="square" rtlCol="0">
            <a:spAutoFit/>
          </a:bodyPr>
          <a:lstStyle/>
          <a:p>
            <a:r>
              <a:rPr lang="en-US" altLang="ko-KR" sz="1000" b="1">
                <a:solidFill>
                  <a:srgbClr val="FF0000"/>
                </a:solidFill>
              </a:rPr>
              <a:t>C2</a:t>
            </a:r>
            <a:endParaRPr lang="ko-KR" altLang="en-US" sz="1000" b="1">
              <a:solidFill>
                <a:srgbClr val="FF0000"/>
              </a:solidFill>
            </a:endParaRPr>
          </a:p>
        </p:txBody>
      </p:sp>
      <p:sp>
        <p:nvSpPr>
          <p:cNvPr id="53" name="타원 52"/>
          <p:cNvSpPr/>
          <p:nvPr/>
        </p:nvSpPr>
        <p:spPr>
          <a:xfrm>
            <a:off x="6907022" y="2220289"/>
            <a:ext cx="556053" cy="2927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p:cNvSpPr txBox="1"/>
          <p:nvPr/>
        </p:nvSpPr>
        <p:spPr>
          <a:xfrm>
            <a:off x="6935960" y="2238421"/>
            <a:ext cx="695288" cy="246221"/>
          </a:xfrm>
          <a:prstGeom prst="rect">
            <a:avLst/>
          </a:prstGeom>
          <a:noFill/>
          <a:ln w="28575">
            <a:noFill/>
          </a:ln>
        </p:spPr>
        <p:txBody>
          <a:bodyPr wrap="square" rtlCol="0">
            <a:spAutoFit/>
          </a:bodyPr>
          <a:lstStyle/>
          <a:p>
            <a:r>
              <a:rPr lang="en-US" altLang="ko-KR" sz="1000" b="1"/>
              <a:t>SCAN</a:t>
            </a:r>
            <a:endParaRPr lang="ko-KR" altLang="en-US" sz="1000" b="1"/>
          </a:p>
        </p:txBody>
      </p:sp>
      <p:grpSp>
        <p:nvGrpSpPr>
          <p:cNvPr id="55" name="그룹 54"/>
          <p:cNvGrpSpPr/>
          <p:nvPr/>
        </p:nvGrpSpPr>
        <p:grpSpPr>
          <a:xfrm>
            <a:off x="9167473" y="1758976"/>
            <a:ext cx="765949" cy="400110"/>
            <a:chOff x="683568" y="2109059"/>
            <a:chExt cx="495946" cy="292541"/>
          </a:xfrm>
        </p:grpSpPr>
        <p:sp>
          <p:nvSpPr>
            <p:cNvPr id="56" name="타원 55"/>
            <p:cNvSpPr/>
            <p:nvPr/>
          </p:nvSpPr>
          <p:spPr>
            <a:xfrm>
              <a:off x="683568" y="2128690"/>
              <a:ext cx="360040" cy="2532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p:cNvSpPr txBox="1"/>
            <p:nvPr/>
          </p:nvSpPr>
          <p:spPr>
            <a:xfrm>
              <a:off x="729321" y="2109059"/>
              <a:ext cx="450193" cy="292541"/>
            </a:xfrm>
            <a:prstGeom prst="rect">
              <a:avLst/>
            </a:prstGeom>
            <a:noFill/>
            <a:ln w="28575">
              <a:noFill/>
            </a:ln>
          </p:spPr>
          <p:txBody>
            <a:bodyPr wrap="square" rtlCol="0">
              <a:spAutoFit/>
            </a:bodyPr>
            <a:lstStyle/>
            <a:p>
              <a:r>
                <a:rPr lang="en-US" altLang="ko-KR" sz="1000" b="1"/>
                <a:t>Read Out</a:t>
              </a:r>
              <a:endParaRPr lang="ko-KR" altLang="en-US" sz="1000" b="1"/>
            </a:p>
          </p:txBody>
        </p:sp>
      </p:grpSp>
      <p:sp>
        <p:nvSpPr>
          <p:cNvPr id="61" name="TextBox 60"/>
          <p:cNvSpPr txBox="1"/>
          <p:nvPr/>
        </p:nvSpPr>
        <p:spPr>
          <a:xfrm>
            <a:off x="8908697" y="3008614"/>
            <a:ext cx="556053" cy="246221"/>
          </a:xfrm>
          <a:prstGeom prst="rect">
            <a:avLst/>
          </a:prstGeom>
          <a:noFill/>
          <a:ln w="28575">
            <a:noFill/>
          </a:ln>
        </p:spPr>
        <p:txBody>
          <a:bodyPr wrap="square" rtlCol="0">
            <a:spAutoFit/>
          </a:bodyPr>
          <a:lstStyle/>
          <a:p>
            <a:r>
              <a:rPr lang="en-US" altLang="ko-KR" sz="1000" b="1"/>
              <a:t>T1</a:t>
            </a:r>
            <a:endParaRPr lang="ko-KR" altLang="en-US" sz="1000" b="1"/>
          </a:p>
        </p:txBody>
      </p:sp>
      <p:sp>
        <p:nvSpPr>
          <p:cNvPr id="64" name="TextBox 63"/>
          <p:cNvSpPr txBox="1"/>
          <p:nvPr/>
        </p:nvSpPr>
        <p:spPr>
          <a:xfrm>
            <a:off x="7902248" y="3015181"/>
            <a:ext cx="497311" cy="230832"/>
          </a:xfrm>
          <a:prstGeom prst="rect">
            <a:avLst/>
          </a:prstGeom>
          <a:noFill/>
          <a:ln w="28575">
            <a:noFill/>
          </a:ln>
        </p:spPr>
        <p:txBody>
          <a:bodyPr wrap="square" rtlCol="0">
            <a:spAutoFit/>
          </a:bodyPr>
          <a:lstStyle/>
          <a:p>
            <a:r>
              <a:rPr lang="en-US" altLang="ko-KR" sz="900" b="1" dirty="0"/>
              <a:t>NET3</a:t>
            </a:r>
            <a:endParaRPr lang="ko-KR" altLang="en-US" sz="900" b="1" dirty="0"/>
          </a:p>
        </p:txBody>
      </p:sp>
      <p:grpSp>
        <p:nvGrpSpPr>
          <p:cNvPr id="65" name="그룹 64"/>
          <p:cNvGrpSpPr/>
          <p:nvPr/>
        </p:nvGrpSpPr>
        <p:grpSpPr>
          <a:xfrm>
            <a:off x="0" y="4622917"/>
            <a:ext cx="4024269" cy="1855487"/>
            <a:chOff x="4197349" y="1864144"/>
            <a:chExt cx="3261391" cy="1206201"/>
          </a:xfrm>
        </p:grpSpPr>
        <p:cxnSp>
          <p:nvCxnSpPr>
            <p:cNvPr id="66" name="직선 연결선 65"/>
            <p:cNvCxnSpPr/>
            <p:nvPr/>
          </p:nvCxnSpPr>
          <p:spPr>
            <a:xfrm flipH="1">
              <a:off x="5142548" y="1864144"/>
              <a:ext cx="2758" cy="1206201"/>
            </a:xfrm>
            <a:prstGeom prst="line">
              <a:avLst/>
            </a:prstGeom>
            <a:ln w="28575"/>
          </p:spPr>
          <p:style>
            <a:lnRef idx="1">
              <a:schemeClr val="dk1"/>
            </a:lnRef>
            <a:fillRef idx="0">
              <a:schemeClr val="dk1"/>
            </a:fillRef>
            <a:effectRef idx="0">
              <a:schemeClr val="dk1"/>
            </a:effectRef>
            <a:fontRef idx="minor">
              <a:schemeClr val="tx1"/>
            </a:fontRef>
          </p:style>
        </p:cxnSp>
        <p:grpSp>
          <p:nvGrpSpPr>
            <p:cNvPr id="67" name="그룹 66"/>
            <p:cNvGrpSpPr/>
            <p:nvPr/>
          </p:nvGrpSpPr>
          <p:grpSpPr>
            <a:xfrm>
              <a:off x="5148064" y="1969506"/>
              <a:ext cx="1142699" cy="288032"/>
              <a:chOff x="5148064" y="1969506"/>
              <a:chExt cx="1142699" cy="288032"/>
            </a:xfrm>
          </p:grpSpPr>
          <p:cxnSp>
            <p:nvCxnSpPr>
              <p:cNvPr id="105" name="직선 연결선 104"/>
              <p:cNvCxnSpPr/>
              <p:nvPr/>
            </p:nvCxnSpPr>
            <p:spPr>
              <a:xfrm>
                <a:off x="5148064" y="2255389"/>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6" name="직선 연결선 105"/>
              <p:cNvCxnSpPr/>
              <p:nvPr/>
            </p:nvCxnSpPr>
            <p:spPr>
              <a:xfrm rot="16200000">
                <a:off x="5292080" y="2113522"/>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7" name="직선 연결선 106"/>
              <p:cNvCxnSpPr/>
              <p:nvPr/>
            </p:nvCxnSpPr>
            <p:spPr>
              <a:xfrm>
                <a:off x="5722433" y="2255389"/>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8" name="직선 연결선 107"/>
              <p:cNvCxnSpPr/>
              <p:nvPr/>
            </p:nvCxnSpPr>
            <p:spPr>
              <a:xfrm>
                <a:off x="6002731" y="2256598"/>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9" name="직선 연결선 108"/>
              <p:cNvCxnSpPr/>
              <p:nvPr/>
            </p:nvCxnSpPr>
            <p:spPr>
              <a:xfrm>
                <a:off x="5434401" y="1969506"/>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0" name="직선 연결선 109"/>
              <p:cNvCxnSpPr/>
              <p:nvPr/>
            </p:nvCxnSpPr>
            <p:spPr>
              <a:xfrm rot="16200000">
                <a:off x="5578417" y="2113522"/>
                <a:ext cx="28803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68" name="그룹 67"/>
            <p:cNvGrpSpPr/>
            <p:nvPr/>
          </p:nvGrpSpPr>
          <p:grpSpPr>
            <a:xfrm>
              <a:off x="5154270" y="2515037"/>
              <a:ext cx="1152873" cy="374197"/>
              <a:chOff x="5154270" y="2515037"/>
              <a:chExt cx="1152873" cy="374197"/>
            </a:xfrm>
          </p:grpSpPr>
          <p:cxnSp>
            <p:nvCxnSpPr>
              <p:cNvPr id="98" name="직선 연결선 97"/>
              <p:cNvCxnSpPr/>
              <p:nvPr/>
            </p:nvCxnSpPr>
            <p:spPr>
              <a:xfrm>
                <a:off x="5154270" y="2517817"/>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직선 연결선 98"/>
              <p:cNvCxnSpPr/>
              <p:nvPr/>
            </p:nvCxnSpPr>
            <p:spPr>
              <a:xfrm>
                <a:off x="6019111" y="288923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직선 연결선 99"/>
              <p:cNvCxnSpPr/>
              <p:nvPr/>
            </p:nvCxnSpPr>
            <p:spPr>
              <a:xfrm>
                <a:off x="5734708" y="2520597"/>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직선 연결선 100"/>
              <p:cNvCxnSpPr/>
              <p:nvPr/>
            </p:nvCxnSpPr>
            <p:spPr>
              <a:xfrm>
                <a:off x="5446676" y="2879649"/>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직선 연결선 101"/>
              <p:cNvCxnSpPr/>
              <p:nvPr/>
            </p:nvCxnSpPr>
            <p:spPr>
              <a:xfrm flipV="1">
                <a:off x="5446676" y="251503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직선 연결선 102"/>
              <p:cNvCxnSpPr/>
              <p:nvPr/>
            </p:nvCxnSpPr>
            <p:spPr>
              <a:xfrm flipV="1">
                <a:off x="5731079" y="251503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직선 연결선 103"/>
              <p:cNvCxnSpPr/>
              <p:nvPr/>
            </p:nvCxnSpPr>
            <p:spPr>
              <a:xfrm flipV="1">
                <a:off x="6019111" y="251781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9" name="그룹 68"/>
            <p:cNvGrpSpPr/>
            <p:nvPr/>
          </p:nvGrpSpPr>
          <p:grpSpPr>
            <a:xfrm>
              <a:off x="6305867" y="2527056"/>
              <a:ext cx="1152873" cy="374197"/>
              <a:chOff x="5154270" y="2515037"/>
              <a:chExt cx="1152873" cy="374197"/>
            </a:xfrm>
          </p:grpSpPr>
          <p:cxnSp>
            <p:nvCxnSpPr>
              <p:cNvPr id="91" name="직선 연결선 90"/>
              <p:cNvCxnSpPr/>
              <p:nvPr/>
            </p:nvCxnSpPr>
            <p:spPr>
              <a:xfrm>
                <a:off x="5154270" y="2517817"/>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직선 연결선 91"/>
              <p:cNvCxnSpPr/>
              <p:nvPr/>
            </p:nvCxnSpPr>
            <p:spPr>
              <a:xfrm>
                <a:off x="6019111" y="288923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직선 연결선 92"/>
              <p:cNvCxnSpPr/>
              <p:nvPr/>
            </p:nvCxnSpPr>
            <p:spPr>
              <a:xfrm>
                <a:off x="5734708" y="2520597"/>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직선 연결선 93"/>
              <p:cNvCxnSpPr/>
              <p:nvPr/>
            </p:nvCxnSpPr>
            <p:spPr>
              <a:xfrm>
                <a:off x="5446676" y="2879649"/>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직선 연결선 94"/>
              <p:cNvCxnSpPr/>
              <p:nvPr/>
            </p:nvCxnSpPr>
            <p:spPr>
              <a:xfrm flipV="1">
                <a:off x="5446676" y="251503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직선 연결선 95"/>
              <p:cNvCxnSpPr/>
              <p:nvPr/>
            </p:nvCxnSpPr>
            <p:spPr>
              <a:xfrm flipV="1">
                <a:off x="5731079" y="251503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직선 연결선 96"/>
              <p:cNvCxnSpPr/>
              <p:nvPr/>
            </p:nvCxnSpPr>
            <p:spPr>
              <a:xfrm flipV="1">
                <a:off x="6019111" y="2517817"/>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0" name="직선 연결선 69"/>
            <p:cNvCxnSpPr/>
            <p:nvPr/>
          </p:nvCxnSpPr>
          <p:spPr>
            <a:xfrm flipV="1">
              <a:off x="6310186" y="2526892"/>
              <a:ext cx="0" cy="36983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1" name="그룹 70"/>
            <p:cNvGrpSpPr/>
            <p:nvPr/>
          </p:nvGrpSpPr>
          <p:grpSpPr>
            <a:xfrm>
              <a:off x="6577101" y="1971368"/>
              <a:ext cx="864095" cy="288032"/>
              <a:chOff x="5426668" y="1969506"/>
              <a:chExt cx="864095" cy="288032"/>
            </a:xfrm>
          </p:grpSpPr>
          <p:cxnSp>
            <p:nvCxnSpPr>
              <p:cNvPr id="86" name="직선 연결선 85"/>
              <p:cNvCxnSpPr/>
              <p:nvPr/>
            </p:nvCxnSpPr>
            <p:spPr>
              <a:xfrm rot="16200000">
                <a:off x="5284346" y="2113522"/>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7" name="직선 연결선 86"/>
              <p:cNvCxnSpPr/>
              <p:nvPr/>
            </p:nvCxnSpPr>
            <p:spPr>
              <a:xfrm>
                <a:off x="5714699" y="2255389"/>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8" name="직선 연결선 87"/>
              <p:cNvCxnSpPr/>
              <p:nvPr/>
            </p:nvCxnSpPr>
            <p:spPr>
              <a:xfrm>
                <a:off x="6002731" y="2252789"/>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9" name="직선 연결선 88"/>
              <p:cNvCxnSpPr/>
              <p:nvPr/>
            </p:nvCxnSpPr>
            <p:spPr>
              <a:xfrm>
                <a:off x="5426668" y="1969506"/>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0" name="직선 연결선 89"/>
              <p:cNvCxnSpPr/>
              <p:nvPr/>
            </p:nvCxnSpPr>
            <p:spPr>
              <a:xfrm rot="16200000">
                <a:off x="5570683" y="2113522"/>
                <a:ext cx="288032"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72" name="직선 연결선 71"/>
            <p:cNvCxnSpPr/>
            <p:nvPr/>
          </p:nvCxnSpPr>
          <p:spPr>
            <a:xfrm>
              <a:off x="6289069" y="2257251"/>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직선 연결선 72"/>
            <p:cNvCxnSpPr/>
            <p:nvPr/>
          </p:nvCxnSpPr>
          <p:spPr>
            <a:xfrm flipH="1">
              <a:off x="5108460" y="2253438"/>
              <a:ext cx="79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p:nvPr/>
          </p:nvCxnSpPr>
          <p:spPr>
            <a:xfrm flipH="1">
              <a:off x="5110566" y="1964172"/>
              <a:ext cx="79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flipH="1">
              <a:off x="5102944" y="2516692"/>
              <a:ext cx="79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flipH="1">
              <a:off x="5107044" y="2879649"/>
              <a:ext cx="79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flipH="1">
              <a:off x="5106220" y="2742242"/>
              <a:ext cx="792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a:off x="5181322" y="2740772"/>
              <a:ext cx="2277418" cy="452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974693" y="1864144"/>
              <a:ext cx="106518" cy="176830"/>
            </a:xfrm>
            <a:prstGeom prst="rect">
              <a:avLst/>
            </a:prstGeom>
            <a:noFill/>
            <a:ln w="28575">
              <a:noFill/>
            </a:ln>
          </p:spPr>
          <p:txBody>
            <a:bodyPr wrap="square" rtlCol="0">
              <a:spAutoFit/>
            </a:bodyPr>
            <a:lstStyle/>
            <a:p>
              <a:r>
                <a:rPr lang="en-US" altLang="ko-KR" sz="900" b="1"/>
                <a:t>5</a:t>
              </a:r>
              <a:endParaRPr lang="ko-KR" altLang="en-US" sz="900" b="1"/>
            </a:p>
          </p:txBody>
        </p:sp>
        <p:sp>
          <p:nvSpPr>
            <p:cNvPr id="80" name="TextBox 79"/>
            <p:cNvSpPr txBox="1"/>
            <p:nvPr/>
          </p:nvSpPr>
          <p:spPr>
            <a:xfrm>
              <a:off x="4974693" y="2146622"/>
              <a:ext cx="106518" cy="176830"/>
            </a:xfrm>
            <a:prstGeom prst="rect">
              <a:avLst/>
            </a:prstGeom>
            <a:noFill/>
            <a:ln w="28575">
              <a:noFill/>
            </a:ln>
          </p:spPr>
          <p:txBody>
            <a:bodyPr wrap="square" rtlCol="0">
              <a:spAutoFit/>
            </a:bodyPr>
            <a:lstStyle/>
            <a:p>
              <a:r>
                <a:rPr lang="en-US" altLang="ko-KR" sz="900" b="1"/>
                <a:t>0</a:t>
              </a:r>
              <a:endParaRPr lang="ko-KR" altLang="en-US" sz="900" b="1"/>
            </a:p>
          </p:txBody>
        </p:sp>
        <p:sp>
          <p:nvSpPr>
            <p:cNvPr id="81" name="TextBox 80"/>
            <p:cNvSpPr txBox="1"/>
            <p:nvPr/>
          </p:nvSpPr>
          <p:spPr>
            <a:xfrm>
              <a:off x="4881357" y="2407693"/>
              <a:ext cx="293186" cy="176830"/>
            </a:xfrm>
            <a:prstGeom prst="rect">
              <a:avLst/>
            </a:prstGeom>
            <a:noFill/>
            <a:ln w="28575">
              <a:noFill/>
            </a:ln>
          </p:spPr>
          <p:txBody>
            <a:bodyPr wrap="square" rtlCol="0">
              <a:spAutoFit/>
            </a:bodyPr>
            <a:lstStyle/>
            <a:p>
              <a:r>
                <a:rPr lang="en-US" altLang="ko-KR" sz="900" b="1"/>
                <a:t>15</a:t>
              </a:r>
              <a:endParaRPr lang="ko-KR" altLang="en-US" sz="900" b="1"/>
            </a:p>
          </p:txBody>
        </p:sp>
        <p:sp>
          <p:nvSpPr>
            <p:cNvPr id="82" name="TextBox 81"/>
            <p:cNvSpPr txBox="1"/>
            <p:nvPr/>
          </p:nvSpPr>
          <p:spPr>
            <a:xfrm>
              <a:off x="4979595" y="2634014"/>
              <a:ext cx="106518" cy="176830"/>
            </a:xfrm>
            <a:prstGeom prst="rect">
              <a:avLst/>
            </a:prstGeom>
            <a:noFill/>
            <a:ln w="28575">
              <a:noFill/>
            </a:ln>
          </p:spPr>
          <p:txBody>
            <a:bodyPr wrap="square" rtlCol="0">
              <a:spAutoFit/>
            </a:bodyPr>
            <a:lstStyle/>
            <a:p>
              <a:r>
                <a:rPr lang="en-US" altLang="ko-KR" sz="900" b="1"/>
                <a:t>0</a:t>
              </a:r>
              <a:endParaRPr lang="ko-KR" altLang="en-US" sz="900" b="1"/>
            </a:p>
          </p:txBody>
        </p:sp>
        <p:sp>
          <p:nvSpPr>
            <p:cNvPr id="83" name="TextBox 82"/>
            <p:cNvSpPr txBox="1"/>
            <p:nvPr/>
          </p:nvSpPr>
          <p:spPr>
            <a:xfrm>
              <a:off x="4837435" y="2779138"/>
              <a:ext cx="437203" cy="176830"/>
            </a:xfrm>
            <a:prstGeom prst="rect">
              <a:avLst/>
            </a:prstGeom>
            <a:noFill/>
            <a:ln w="28575">
              <a:noFill/>
            </a:ln>
          </p:spPr>
          <p:txBody>
            <a:bodyPr wrap="square" rtlCol="0">
              <a:spAutoFit/>
            </a:bodyPr>
            <a:lstStyle/>
            <a:p>
              <a:r>
                <a:rPr lang="en-US" altLang="ko-KR" sz="900" b="1"/>
                <a:t>-10</a:t>
              </a:r>
              <a:endParaRPr lang="ko-KR" altLang="en-US" sz="900" b="1"/>
            </a:p>
          </p:txBody>
        </p:sp>
        <p:sp>
          <p:nvSpPr>
            <p:cNvPr id="84" name="직사각형 83"/>
            <p:cNvSpPr/>
            <p:nvPr/>
          </p:nvSpPr>
          <p:spPr>
            <a:xfrm>
              <a:off x="4421951" y="2169535"/>
              <a:ext cx="574174" cy="15580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a:solidFill>
                    <a:schemeClr val="tx1"/>
                  </a:solidFill>
                </a:rPr>
                <a:t>SCAN</a:t>
              </a:r>
              <a:endParaRPr lang="ko-KR" altLang="en-US" sz="1050" b="1">
                <a:solidFill>
                  <a:schemeClr val="tx1"/>
                </a:solidFill>
              </a:endParaRPr>
            </a:p>
          </p:txBody>
        </p:sp>
        <p:sp>
          <p:nvSpPr>
            <p:cNvPr id="85" name="직사각형 84"/>
            <p:cNvSpPr/>
            <p:nvPr/>
          </p:nvSpPr>
          <p:spPr>
            <a:xfrm>
              <a:off x="4197349" y="2649232"/>
              <a:ext cx="786346" cy="16042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a:solidFill>
                    <a:schemeClr val="tx1"/>
                  </a:solidFill>
                </a:rPr>
                <a:t>READRESET</a:t>
              </a:r>
              <a:endParaRPr lang="ko-KR" altLang="en-US" sz="1050" b="1">
                <a:solidFill>
                  <a:schemeClr val="tx1"/>
                </a:solidFill>
              </a:endParaRPr>
            </a:p>
          </p:txBody>
        </p:sp>
      </p:grpSp>
      <p:grpSp>
        <p:nvGrpSpPr>
          <p:cNvPr id="119" name="그룹 118"/>
          <p:cNvGrpSpPr/>
          <p:nvPr/>
        </p:nvGrpSpPr>
        <p:grpSpPr>
          <a:xfrm>
            <a:off x="807486" y="1814963"/>
            <a:ext cx="3103632" cy="2380464"/>
            <a:chOff x="574157" y="1186914"/>
            <a:chExt cx="3103632" cy="2380464"/>
          </a:xfrm>
        </p:grpSpPr>
        <p:pic>
          <p:nvPicPr>
            <p:cNvPr id="120" name="Picture 5"/>
            <p:cNvPicPr preferRelativeResize="0">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4157" y="1186914"/>
              <a:ext cx="3103632" cy="238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TextBox 120"/>
            <p:cNvSpPr txBox="1"/>
            <p:nvPr/>
          </p:nvSpPr>
          <p:spPr>
            <a:xfrm>
              <a:off x="1595553" y="1908252"/>
              <a:ext cx="364202" cy="276999"/>
            </a:xfrm>
            <a:prstGeom prst="rect">
              <a:avLst/>
            </a:prstGeom>
            <a:noFill/>
          </p:spPr>
          <p:txBody>
            <a:bodyPr wrap="none" rtlCol="0">
              <a:spAutoFit/>
            </a:bodyPr>
            <a:lstStyle>
              <a:defPPr>
                <a:defRPr lang="en-US"/>
              </a:defPPr>
              <a:lvl1pPr>
                <a:defRPr sz="1200" b="1"/>
              </a:lvl1pPr>
            </a:lstStyle>
            <a:p>
              <a:r>
                <a:rPr lang="en-US" altLang="ko-KR"/>
                <a:t>T1</a:t>
              </a:r>
              <a:endParaRPr lang="ko-KR" altLang="en-US"/>
            </a:p>
          </p:txBody>
        </p:sp>
        <p:sp>
          <p:nvSpPr>
            <p:cNvPr id="126" name="TextBox 125"/>
            <p:cNvSpPr txBox="1"/>
            <p:nvPr/>
          </p:nvSpPr>
          <p:spPr>
            <a:xfrm>
              <a:off x="2702648" y="2304533"/>
              <a:ext cx="364202" cy="276999"/>
            </a:xfrm>
            <a:prstGeom prst="rect">
              <a:avLst/>
            </a:prstGeom>
            <a:noFill/>
          </p:spPr>
          <p:txBody>
            <a:bodyPr wrap="none" rtlCol="0">
              <a:spAutoFit/>
            </a:bodyPr>
            <a:lstStyle>
              <a:defPPr>
                <a:defRPr lang="en-US"/>
              </a:defPPr>
              <a:lvl1pPr>
                <a:defRPr sz="1200" b="1"/>
              </a:lvl1pPr>
            </a:lstStyle>
            <a:p>
              <a:r>
                <a:rPr lang="en-US" altLang="ko-KR"/>
                <a:t>T2</a:t>
              </a:r>
              <a:endParaRPr lang="ko-KR" altLang="en-US"/>
            </a:p>
          </p:txBody>
        </p:sp>
      </p:grpSp>
      <p:graphicFrame>
        <p:nvGraphicFramePr>
          <p:cNvPr id="117" name="표 116"/>
          <p:cNvGraphicFramePr>
            <a:graphicFrameLocks noGrp="1"/>
          </p:cNvGraphicFramePr>
          <p:nvPr>
            <p:extLst>
              <p:ext uri="{D42A27DB-BD31-4B8C-83A1-F6EECF244321}">
                <p14:modId xmlns:p14="http://schemas.microsoft.com/office/powerpoint/2010/main" val="4098885011"/>
              </p:ext>
            </p:extLst>
          </p:nvPr>
        </p:nvGraphicFramePr>
        <p:xfrm>
          <a:off x="4429496" y="4450599"/>
          <a:ext cx="7584845" cy="1958498"/>
        </p:xfrm>
        <a:graphic>
          <a:graphicData uri="http://schemas.openxmlformats.org/drawingml/2006/table">
            <a:tbl>
              <a:tblPr firstRow="1" bandRow="1">
                <a:tableStyleId>{5940675A-B579-460E-94D1-54222C63F5DA}</a:tableStyleId>
              </a:tblPr>
              <a:tblGrid>
                <a:gridCol w="3705101">
                  <a:extLst>
                    <a:ext uri="{9D8B030D-6E8A-4147-A177-3AD203B41FA5}">
                      <a16:colId xmlns:a16="http://schemas.microsoft.com/office/drawing/2014/main" val="20000"/>
                    </a:ext>
                  </a:extLst>
                </a:gridCol>
                <a:gridCol w="3879744">
                  <a:extLst>
                    <a:ext uri="{9D8B030D-6E8A-4147-A177-3AD203B41FA5}">
                      <a16:colId xmlns:a16="http://schemas.microsoft.com/office/drawing/2014/main" val="20001"/>
                    </a:ext>
                  </a:extLst>
                </a:gridCol>
              </a:tblGrid>
              <a:tr h="513287">
                <a:tc>
                  <a:txBody>
                    <a:bodyPr/>
                    <a:lstStyle/>
                    <a:p>
                      <a:pPr algn="ctr" latinLnBrk="1"/>
                      <a:r>
                        <a:rPr lang="en-US" altLang="ko-KR" sz="2000" b="1">
                          <a:solidFill>
                            <a:schemeClr val="tx1"/>
                          </a:solidFill>
                        </a:rPr>
                        <a:t>When a finger touches</a:t>
                      </a:r>
                      <a:r>
                        <a:rPr lang="en-US" altLang="ko-KR" sz="2000" b="1" baseline="0">
                          <a:solidFill>
                            <a:schemeClr val="tx1"/>
                          </a:solidFill>
                        </a:rPr>
                        <a:t> it</a:t>
                      </a:r>
                      <a:endParaRPr lang="ko-KR" altLang="en-US" sz="2000" b="1">
                        <a:solidFill>
                          <a:schemeClr val="tx1"/>
                        </a:solidFill>
                      </a:endParaRPr>
                    </a:p>
                  </a:txBody>
                  <a:tcPr anchor="ctr">
                    <a:solidFill>
                      <a:srgbClr val="FF9999"/>
                    </a:solidFill>
                  </a:tcPr>
                </a:tc>
                <a:tc>
                  <a:txBody>
                    <a:bodyPr/>
                    <a:lstStyle/>
                    <a:p>
                      <a:pPr algn="ctr" latinLnBrk="1"/>
                      <a:r>
                        <a:rPr lang="en-US" altLang="ko-KR" sz="2000" b="1">
                          <a:solidFill>
                            <a:schemeClr val="tx1"/>
                          </a:solidFill>
                        </a:rPr>
                        <a:t>When a finger non touches</a:t>
                      </a:r>
                      <a:r>
                        <a:rPr lang="en-US" altLang="ko-KR" sz="2000" b="1" baseline="0">
                          <a:solidFill>
                            <a:schemeClr val="tx1"/>
                          </a:solidFill>
                        </a:rPr>
                        <a:t> it</a:t>
                      </a:r>
                      <a:endParaRPr lang="ko-KR" altLang="en-US" sz="2000" b="1">
                        <a:solidFill>
                          <a:schemeClr val="tx1"/>
                        </a:solidFill>
                      </a:endParaRPr>
                    </a:p>
                  </a:txBody>
                  <a:tcPr anchor="ctr">
                    <a:solidFill>
                      <a:srgbClr val="FF9999"/>
                    </a:solidFill>
                  </a:tcPr>
                </a:tc>
                <a:extLst>
                  <a:ext uri="{0D108BD9-81ED-4DB2-BD59-A6C34878D82A}">
                    <a16:rowId xmlns:a16="http://schemas.microsoft.com/office/drawing/2014/main" val="10000"/>
                  </a:ext>
                </a:extLst>
              </a:tr>
              <a:tr h="505196">
                <a:tc>
                  <a:txBody>
                    <a:bodyPr/>
                    <a:lstStyle/>
                    <a:p>
                      <a:pPr algn="ctr" latinLnBrk="1"/>
                      <a:r>
                        <a:rPr lang="en-US" altLang="ko-KR" b="1">
                          <a:solidFill>
                            <a:srgbClr val="645654"/>
                          </a:solidFill>
                        </a:rPr>
                        <a:t>Capacitance</a:t>
                      </a:r>
                      <a:r>
                        <a:rPr lang="en-US" altLang="ko-KR" b="1" baseline="0">
                          <a:solidFill>
                            <a:srgbClr val="645654"/>
                          </a:solidFill>
                        </a:rPr>
                        <a:t> increase of C2</a:t>
                      </a:r>
                      <a:endParaRPr lang="ko-KR" altLang="en-US" b="1">
                        <a:solidFill>
                          <a:srgbClr val="645654"/>
                        </a:solidFill>
                      </a:endParaRPr>
                    </a:p>
                  </a:txBody>
                  <a:tcPr anchor="ctr"/>
                </a:tc>
                <a:tc>
                  <a:txBody>
                    <a:bodyPr/>
                    <a:lstStyle/>
                    <a:p>
                      <a:pPr algn="ctr" latinLnBrk="1"/>
                      <a:r>
                        <a:rPr lang="en-US" altLang="ko-KR" b="1">
                          <a:solidFill>
                            <a:srgbClr val="645654"/>
                          </a:solidFill>
                        </a:rPr>
                        <a:t>Small capcitance</a:t>
                      </a:r>
                      <a:r>
                        <a:rPr lang="en-US" altLang="ko-KR" b="1" baseline="0">
                          <a:solidFill>
                            <a:srgbClr val="645654"/>
                          </a:solidFill>
                        </a:rPr>
                        <a:t> of C2</a:t>
                      </a:r>
                      <a:endParaRPr lang="ko-KR" altLang="en-US" b="1">
                        <a:solidFill>
                          <a:srgbClr val="645654"/>
                        </a:solidFill>
                      </a:endParaRPr>
                    </a:p>
                  </a:txBody>
                  <a:tcPr anchor="ctr"/>
                </a:tc>
                <a:extLst>
                  <a:ext uri="{0D108BD9-81ED-4DB2-BD59-A6C34878D82A}">
                    <a16:rowId xmlns:a16="http://schemas.microsoft.com/office/drawing/2014/main" val="10001"/>
                  </a:ext>
                </a:extLst>
              </a:tr>
              <a:tr h="940015">
                <a:tc>
                  <a:txBody>
                    <a:bodyPr/>
                    <a:lstStyle/>
                    <a:p>
                      <a:pPr algn="ctr" latinLnBrk="1"/>
                      <a:r>
                        <a:rPr lang="en-US" altLang="ko-KR" b="1">
                          <a:solidFill>
                            <a:srgbClr val="645654"/>
                          </a:solidFill>
                        </a:rPr>
                        <a:t>SCAN </a:t>
                      </a:r>
                      <a:r>
                        <a:rPr lang="en-US" altLang="ko-KR" b="1">
                          <a:solidFill>
                            <a:srgbClr val="FF0000"/>
                          </a:solidFill>
                        </a:rPr>
                        <a:t>high</a:t>
                      </a:r>
                      <a:r>
                        <a:rPr lang="en-US" altLang="ko-KR" b="1">
                          <a:solidFill>
                            <a:srgbClr val="645654"/>
                          </a:solidFill>
                        </a:rPr>
                        <a:t> </a:t>
                      </a:r>
                      <a:r>
                        <a:rPr lang="en-US" altLang="ko-KR" b="1">
                          <a:solidFill>
                            <a:srgbClr val="645654"/>
                          </a:solidFill>
                          <a:sym typeface="Wingdings" panose="05000000000000000000" pitchFamily="2" charset="2"/>
                        </a:rPr>
                        <a:t></a:t>
                      </a:r>
                    </a:p>
                    <a:p>
                      <a:pPr algn="ctr" latinLnBrk="1"/>
                      <a:r>
                        <a:rPr lang="en-US" altLang="ko-KR" b="1">
                          <a:solidFill>
                            <a:srgbClr val="645654"/>
                          </a:solidFill>
                          <a:sym typeface="Wingdings" panose="05000000000000000000" pitchFamily="2" charset="2"/>
                        </a:rPr>
                        <a:t>NET3</a:t>
                      </a:r>
                      <a:r>
                        <a:rPr lang="ko-KR" altLang="en-US" b="1">
                          <a:solidFill>
                            <a:srgbClr val="645654"/>
                          </a:solidFill>
                          <a:sym typeface="Wingdings" panose="05000000000000000000" pitchFamily="2" charset="2"/>
                        </a:rPr>
                        <a:t> </a:t>
                      </a:r>
                      <a:r>
                        <a:rPr lang="en-US" altLang="ko-KR" b="1">
                          <a:solidFill>
                            <a:srgbClr val="645654"/>
                          </a:solidFill>
                          <a:sym typeface="Wingdings" panose="05000000000000000000" pitchFamily="2" charset="2"/>
                        </a:rPr>
                        <a:t>Voltage</a:t>
                      </a:r>
                      <a:r>
                        <a:rPr lang="ko-KR" altLang="en-US" b="1">
                          <a:solidFill>
                            <a:srgbClr val="645654"/>
                          </a:solidFill>
                          <a:sym typeface="Wingdings" panose="05000000000000000000" pitchFamily="2" charset="2"/>
                        </a:rPr>
                        <a:t> </a:t>
                      </a:r>
                      <a:r>
                        <a:rPr lang="en-US" altLang="ko-KR" b="1">
                          <a:solidFill>
                            <a:srgbClr val="FF0000"/>
                          </a:solidFill>
                          <a:sym typeface="Wingdings" panose="05000000000000000000" pitchFamily="2" charset="2"/>
                        </a:rPr>
                        <a:t>low</a:t>
                      </a:r>
                      <a:r>
                        <a:rPr lang="ko-KR" altLang="en-US" b="1" baseline="0">
                          <a:solidFill>
                            <a:srgbClr val="645654"/>
                          </a:solidFill>
                          <a:sym typeface="Wingdings" panose="05000000000000000000" pitchFamily="2" charset="2"/>
                        </a:rPr>
                        <a:t> </a:t>
                      </a:r>
                      <a:r>
                        <a:rPr lang="en-US" altLang="ko-KR" b="1">
                          <a:solidFill>
                            <a:srgbClr val="645654"/>
                          </a:solidFill>
                          <a:sym typeface="Wingdings" panose="05000000000000000000" pitchFamily="2" charset="2"/>
                        </a:rPr>
                        <a:t></a:t>
                      </a:r>
                    </a:p>
                    <a:p>
                      <a:pPr algn="ctr" latinLnBrk="1"/>
                      <a:r>
                        <a:rPr lang="en-US" altLang="ko-KR" b="1">
                          <a:solidFill>
                            <a:srgbClr val="645654"/>
                          </a:solidFill>
                          <a:sym typeface="Wingdings" panose="05000000000000000000" pitchFamily="2" charset="2"/>
                        </a:rPr>
                        <a:t>T1 </a:t>
                      </a:r>
                      <a:r>
                        <a:rPr lang="en-US" altLang="ko-KR" b="1">
                          <a:solidFill>
                            <a:srgbClr val="FF0000"/>
                          </a:solidFill>
                          <a:sym typeface="Wingdings" panose="05000000000000000000" pitchFamily="2" charset="2"/>
                        </a:rPr>
                        <a:t>off</a:t>
                      </a:r>
                      <a:r>
                        <a:rPr lang="en-US" altLang="ko-KR" b="1" baseline="0">
                          <a:solidFill>
                            <a:srgbClr val="645654"/>
                          </a:solidFill>
                          <a:sym typeface="Wingdings" panose="05000000000000000000" pitchFamily="2" charset="2"/>
                        </a:rPr>
                        <a:t>  Readout Voltage</a:t>
                      </a:r>
                      <a:r>
                        <a:rPr lang="ko-KR" altLang="en-US" b="1" baseline="0">
                          <a:solidFill>
                            <a:srgbClr val="FF0000"/>
                          </a:solidFill>
                          <a:sym typeface="Wingdings" panose="05000000000000000000" pitchFamily="2" charset="2"/>
                        </a:rPr>
                        <a:t> </a:t>
                      </a:r>
                      <a:r>
                        <a:rPr lang="en-US" altLang="ko-KR" b="1" baseline="0">
                          <a:solidFill>
                            <a:srgbClr val="FF0000"/>
                          </a:solidFill>
                          <a:sym typeface="Wingdings" panose="05000000000000000000" pitchFamily="2" charset="2"/>
                        </a:rPr>
                        <a:t>X</a:t>
                      </a:r>
                      <a:endParaRPr lang="ko-KR" altLang="en-US" b="1">
                        <a:solidFill>
                          <a:srgbClr val="FF0000"/>
                        </a:solidFill>
                      </a:endParaRPr>
                    </a:p>
                  </a:txBody>
                  <a:tcPr anchor="ctr"/>
                </a:tc>
                <a:tc>
                  <a:txBody>
                    <a:bodyPr/>
                    <a:lstStyle/>
                    <a:p>
                      <a:pPr algn="ctr" latinLnBrk="1"/>
                      <a:r>
                        <a:rPr lang="en-US" altLang="ko-KR" b="1">
                          <a:solidFill>
                            <a:srgbClr val="645654"/>
                          </a:solidFill>
                        </a:rPr>
                        <a:t>SCAN</a:t>
                      </a:r>
                      <a:r>
                        <a:rPr lang="en-US" altLang="ko-KR" b="1" baseline="0">
                          <a:solidFill>
                            <a:srgbClr val="645654"/>
                          </a:solidFill>
                        </a:rPr>
                        <a:t> </a:t>
                      </a:r>
                      <a:r>
                        <a:rPr lang="en-US" altLang="ko-KR" b="1" baseline="0">
                          <a:solidFill>
                            <a:srgbClr val="FF0000"/>
                          </a:solidFill>
                        </a:rPr>
                        <a:t>high</a:t>
                      </a:r>
                      <a:r>
                        <a:rPr lang="en-US" altLang="ko-KR" b="1" baseline="0">
                          <a:solidFill>
                            <a:srgbClr val="645654"/>
                          </a:solidFill>
                        </a:rPr>
                        <a:t> </a:t>
                      </a:r>
                      <a:r>
                        <a:rPr lang="en-US" altLang="ko-KR" b="1" baseline="0">
                          <a:solidFill>
                            <a:srgbClr val="645654"/>
                          </a:solidFill>
                          <a:sym typeface="Wingdings" panose="05000000000000000000" pitchFamily="2" charset="2"/>
                        </a:rPr>
                        <a:t></a:t>
                      </a:r>
                    </a:p>
                    <a:p>
                      <a:pPr algn="ctr" latinLnBrk="1"/>
                      <a:r>
                        <a:rPr lang="en-US" altLang="ko-KR" b="1" baseline="0">
                          <a:solidFill>
                            <a:srgbClr val="645654"/>
                          </a:solidFill>
                          <a:sym typeface="Wingdings" panose="05000000000000000000" pitchFamily="2" charset="2"/>
                        </a:rPr>
                        <a:t>NET3 Voltage </a:t>
                      </a:r>
                      <a:r>
                        <a:rPr lang="en-US" altLang="ko-KR" b="1" baseline="0">
                          <a:solidFill>
                            <a:srgbClr val="FF0000"/>
                          </a:solidFill>
                          <a:sym typeface="Wingdings" panose="05000000000000000000" pitchFamily="2" charset="2"/>
                        </a:rPr>
                        <a:t>high</a:t>
                      </a:r>
                      <a:r>
                        <a:rPr lang="en-US" altLang="ko-KR" b="1" baseline="0">
                          <a:solidFill>
                            <a:srgbClr val="645654"/>
                          </a:solidFill>
                          <a:sym typeface="Wingdings" panose="05000000000000000000" pitchFamily="2" charset="2"/>
                        </a:rPr>
                        <a:t> </a:t>
                      </a:r>
                    </a:p>
                    <a:p>
                      <a:pPr algn="ctr" latinLnBrk="1"/>
                      <a:r>
                        <a:rPr lang="en-US" altLang="ko-KR" b="1" baseline="0">
                          <a:solidFill>
                            <a:srgbClr val="645654"/>
                          </a:solidFill>
                          <a:sym typeface="Wingdings" panose="05000000000000000000" pitchFamily="2" charset="2"/>
                        </a:rPr>
                        <a:t>T1 </a:t>
                      </a:r>
                      <a:r>
                        <a:rPr lang="en-US" altLang="ko-KR" b="1" baseline="0">
                          <a:solidFill>
                            <a:srgbClr val="FF0000"/>
                          </a:solidFill>
                          <a:sym typeface="Wingdings" panose="05000000000000000000" pitchFamily="2" charset="2"/>
                        </a:rPr>
                        <a:t>on</a:t>
                      </a:r>
                      <a:r>
                        <a:rPr lang="en-US" altLang="ko-KR" b="1" baseline="0">
                          <a:solidFill>
                            <a:srgbClr val="645654"/>
                          </a:solidFill>
                          <a:sym typeface="Wingdings" panose="05000000000000000000" pitchFamily="2" charset="2"/>
                        </a:rPr>
                        <a:t>  Readout Voltage </a:t>
                      </a:r>
                      <a:r>
                        <a:rPr lang="en-US" altLang="ko-KR" b="1" baseline="0">
                          <a:solidFill>
                            <a:srgbClr val="FF0000"/>
                          </a:solidFill>
                          <a:sym typeface="Wingdings" panose="05000000000000000000" pitchFamily="2" charset="2"/>
                        </a:rPr>
                        <a:t>high</a:t>
                      </a:r>
                      <a:endParaRPr lang="ko-KR" altLang="en-US" b="1">
                        <a:solidFill>
                          <a:srgbClr val="FF0000"/>
                        </a:solidFill>
                      </a:endParaRPr>
                    </a:p>
                  </a:txBody>
                  <a:tcPr anchor="ctr"/>
                </a:tc>
                <a:extLst>
                  <a:ext uri="{0D108BD9-81ED-4DB2-BD59-A6C34878D82A}">
                    <a16:rowId xmlns:a16="http://schemas.microsoft.com/office/drawing/2014/main" val="10002"/>
                  </a:ext>
                </a:extLst>
              </a:tr>
            </a:tbl>
          </a:graphicData>
        </a:graphic>
      </p:graphicFrame>
      <p:sp>
        <p:nvSpPr>
          <p:cNvPr id="133" name="TextBox 132"/>
          <p:cNvSpPr txBox="1"/>
          <p:nvPr/>
        </p:nvSpPr>
        <p:spPr>
          <a:xfrm>
            <a:off x="1388995" y="1273959"/>
            <a:ext cx="2349220" cy="400110"/>
          </a:xfrm>
          <a:prstGeom prst="rect">
            <a:avLst/>
          </a:prstGeom>
          <a:solidFill>
            <a:srgbClr val="F7EFE2"/>
          </a:solidFill>
        </p:spPr>
        <p:txBody>
          <a:bodyPr wrap="square" rtlCol="0">
            <a:spAutoFit/>
          </a:bodyPr>
          <a:lstStyle/>
          <a:p>
            <a:r>
              <a:rPr lang="en-US" altLang="ko-KR" sz="2000" b="1">
                <a:solidFill>
                  <a:srgbClr val="645654"/>
                </a:solidFill>
              </a:rPr>
              <a:t>Reference Circuit</a:t>
            </a:r>
            <a:endParaRPr lang="ko-KR" altLang="en-US" sz="2000" b="1">
              <a:solidFill>
                <a:srgbClr val="645654"/>
              </a:solidFill>
            </a:endParaRPr>
          </a:p>
        </p:txBody>
      </p:sp>
      <p:sp>
        <p:nvSpPr>
          <p:cNvPr id="135" name="직사각형 134"/>
          <p:cNvSpPr/>
          <p:nvPr/>
        </p:nvSpPr>
        <p:spPr>
          <a:xfrm>
            <a:off x="4067077" y="2289757"/>
            <a:ext cx="1765287" cy="794350"/>
          </a:xfrm>
          <a:prstGeom prst="rect">
            <a:avLst/>
          </a:prstGeom>
          <a:solidFill>
            <a:srgbClr val="F7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645654"/>
                </a:solidFill>
              </a:rPr>
              <a:t>2 TFT</a:t>
            </a:r>
          </a:p>
          <a:p>
            <a:pPr algn="ctr"/>
            <a:r>
              <a:rPr lang="en-US" altLang="ko-KR" b="1">
                <a:solidFill>
                  <a:srgbClr val="645654"/>
                </a:solidFill>
              </a:rPr>
              <a:t>4 Signal line</a:t>
            </a:r>
            <a:endParaRPr lang="ko-KR" altLang="en-US" b="1">
              <a:solidFill>
                <a:srgbClr val="645654"/>
              </a:solidFill>
            </a:endParaRPr>
          </a:p>
        </p:txBody>
      </p:sp>
      <p:sp>
        <p:nvSpPr>
          <p:cNvPr id="136" name="직사각형 135"/>
          <p:cNvSpPr/>
          <p:nvPr/>
        </p:nvSpPr>
        <p:spPr>
          <a:xfrm>
            <a:off x="9933422" y="2339332"/>
            <a:ext cx="1800505" cy="670936"/>
          </a:xfrm>
          <a:prstGeom prst="rect">
            <a:avLst/>
          </a:prstGeom>
          <a:solidFill>
            <a:srgbClr val="F7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645654"/>
                </a:solidFill>
              </a:rPr>
              <a:t>1 TFT</a:t>
            </a:r>
          </a:p>
          <a:p>
            <a:pPr algn="ctr"/>
            <a:r>
              <a:rPr lang="en-US" altLang="ko-KR" b="1">
                <a:solidFill>
                  <a:srgbClr val="645654"/>
                </a:solidFill>
              </a:rPr>
              <a:t>2 Signal line</a:t>
            </a:r>
            <a:endParaRPr lang="ko-KR" altLang="en-US" b="1">
              <a:solidFill>
                <a:srgbClr val="645654"/>
              </a:solidFill>
            </a:endParaRPr>
          </a:p>
        </p:txBody>
      </p:sp>
      <p:sp>
        <p:nvSpPr>
          <p:cNvPr id="137" name="TextBox 136"/>
          <p:cNvSpPr txBox="1"/>
          <p:nvPr/>
        </p:nvSpPr>
        <p:spPr>
          <a:xfrm>
            <a:off x="7543828" y="1273959"/>
            <a:ext cx="2349220" cy="400110"/>
          </a:xfrm>
          <a:prstGeom prst="rect">
            <a:avLst/>
          </a:prstGeom>
          <a:solidFill>
            <a:srgbClr val="F7EFE2"/>
          </a:solidFill>
        </p:spPr>
        <p:txBody>
          <a:bodyPr wrap="square" rtlCol="0">
            <a:spAutoFit/>
          </a:bodyPr>
          <a:lstStyle/>
          <a:p>
            <a:r>
              <a:rPr lang="en-US" altLang="ko-KR" sz="2000" b="1">
                <a:solidFill>
                  <a:srgbClr val="645654"/>
                </a:solidFill>
              </a:rPr>
              <a:t>Proposed Circuit</a:t>
            </a:r>
            <a:endParaRPr lang="ko-KR" altLang="en-US" sz="2000" b="1">
              <a:solidFill>
                <a:srgbClr val="645654"/>
              </a:solidFill>
            </a:endParaRPr>
          </a:p>
        </p:txBody>
      </p:sp>
    </p:spTree>
    <p:extLst>
      <p:ext uri="{BB962C8B-B14F-4D97-AF65-F5344CB8AC3E}">
        <p14:creationId xmlns:p14="http://schemas.microsoft.com/office/powerpoint/2010/main" val="21306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mph" presetSubtype="2" fill="hold" nodeType="withEffect">
                                  <p:stCondLst>
                                    <p:cond delay="0"/>
                                  </p:stCondLst>
                                  <p:childTnLst>
                                    <p:animClr clrSpc="rgb" dir="cw">
                                      <p:cBhvr>
                                        <p:cTn id="14" dur="2000" fill="hold"/>
                                        <p:tgtEl>
                                          <p:spTgt spid="53"/>
                                        </p:tgtEl>
                                        <p:attrNameLst>
                                          <p:attrName>fillcolor</p:attrName>
                                        </p:attrNameLst>
                                      </p:cBhvr>
                                      <p:to>
                                        <a:srgbClr val="FFE599"/>
                                      </p:to>
                                    </p:animClr>
                                    <p:set>
                                      <p:cBhvr>
                                        <p:cTn id="15" dur="2000" fill="hold"/>
                                        <p:tgtEl>
                                          <p:spTgt spid="53"/>
                                        </p:tgtEl>
                                        <p:attrNameLst>
                                          <p:attrName>fill.type</p:attrName>
                                        </p:attrNameLst>
                                      </p:cBhvr>
                                      <p:to>
                                        <p:strVal val="solid"/>
                                      </p:to>
                                    </p:set>
                                    <p:set>
                                      <p:cBhvr>
                                        <p:cTn id="16" dur="2000" fill="hold"/>
                                        <p:tgtEl>
                                          <p:spTgt spid="53"/>
                                        </p:tgtEl>
                                        <p:attrNameLst>
                                          <p:attrName>fill.on</p:attrName>
                                        </p:attrNameLst>
                                      </p:cBhvr>
                                      <p:to>
                                        <p:strVal val="true"/>
                                      </p:to>
                                    </p:se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repeatCount="indefinite" fill="hold" grpId="0" nodeType="clickEffect">
                                  <p:stCondLst>
                                    <p:cond delay="0"/>
                                  </p:stCondLst>
                                  <p:endCondLst>
                                    <p:cond evt="onNext" delay="0">
                                      <p:tgtEl>
                                        <p:sldTgt/>
                                      </p:tgtEl>
                                    </p:cond>
                                  </p:endCondLst>
                                  <p:childTnLst>
                                    <p:animEffect transition="out" filter="fade">
                                      <p:cBhvr>
                                        <p:cTn id="23" dur="1000" tmFilter="0, 0; .2, .5; .8, .5; 1, 0"/>
                                        <p:tgtEl>
                                          <p:spTgt spid="49"/>
                                        </p:tgtEl>
                                      </p:cBhvr>
                                    </p:animEffect>
                                    <p:animScale>
                                      <p:cBhvr>
                                        <p:cTn id="24" dur="50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animBg="1"/>
      <p:bldP spid="2"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직사각형 200"/>
          <p:cNvSpPr/>
          <p:nvPr/>
        </p:nvSpPr>
        <p:spPr>
          <a:xfrm>
            <a:off x="7279574" y="6108650"/>
            <a:ext cx="1448790" cy="39535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72" name="직사각형 3071"/>
          <p:cNvSpPr/>
          <p:nvPr/>
        </p:nvSpPr>
        <p:spPr>
          <a:xfrm>
            <a:off x="10307782" y="6128646"/>
            <a:ext cx="1567543" cy="39535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63" name="표 62"/>
          <p:cNvGraphicFramePr>
            <a:graphicFrameLocks noGrp="1"/>
          </p:cNvGraphicFramePr>
          <p:nvPr>
            <p:extLst>
              <p:ext uri="{D42A27DB-BD31-4B8C-83A1-F6EECF244321}">
                <p14:modId xmlns:p14="http://schemas.microsoft.com/office/powerpoint/2010/main" val="3416860241"/>
              </p:ext>
            </p:extLst>
          </p:nvPr>
        </p:nvGraphicFramePr>
        <p:xfrm>
          <a:off x="3990112" y="5072633"/>
          <a:ext cx="7892456" cy="1435723"/>
        </p:xfrm>
        <a:graphic>
          <a:graphicData uri="http://schemas.openxmlformats.org/drawingml/2006/table">
            <a:tbl>
              <a:tblPr firstRow="1" bandRow="1">
                <a:tableStyleId>{5940675A-B579-460E-94D1-54222C63F5DA}</a:tableStyleId>
              </a:tblPr>
              <a:tblGrid>
                <a:gridCol w="1710044">
                  <a:extLst>
                    <a:ext uri="{9D8B030D-6E8A-4147-A177-3AD203B41FA5}">
                      <a16:colId xmlns:a16="http://schemas.microsoft.com/office/drawing/2014/main" val="20000"/>
                    </a:ext>
                  </a:extLst>
                </a:gridCol>
                <a:gridCol w="1566783">
                  <a:extLst>
                    <a:ext uri="{9D8B030D-6E8A-4147-A177-3AD203B41FA5}">
                      <a16:colId xmlns:a16="http://schemas.microsoft.com/office/drawing/2014/main" val="20001"/>
                    </a:ext>
                  </a:extLst>
                </a:gridCol>
                <a:gridCol w="1458647">
                  <a:extLst>
                    <a:ext uri="{9D8B030D-6E8A-4147-A177-3AD203B41FA5}">
                      <a16:colId xmlns:a16="http://schemas.microsoft.com/office/drawing/2014/main" val="20002"/>
                    </a:ext>
                  </a:extLst>
                </a:gridCol>
                <a:gridCol w="1578491">
                  <a:extLst>
                    <a:ext uri="{9D8B030D-6E8A-4147-A177-3AD203B41FA5}">
                      <a16:colId xmlns:a16="http://schemas.microsoft.com/office/drawing/2014/main" val="20003"/>
                    </a:ext>
                  </a:extLst>
                </a:gridCol>
                <a:gridCol w="1578491">
                  <a:extLst>
                    <a:ext uri="{9D8B030D-6E8A-4147-A177-3AD203B41FA5}">
                      <a16:colId xmlns:a16="http://schemas.microsoft.com/office/drawing/2014/main" val="20004"/>
                    </a:ext>
                  </a:extLst>
                </a:gridCol>
              </a:tblGrid>
              <a:tr h="37536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64565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tx1"/>
                          </a:solidFill>
                          <a:effectLst/>
                        </a:rPr>
                        <a:t>With Water</a:t>
                      </a:r>
                      <a:endParaRPr lang="ko-KR" altLang="en-US" sz="2000" b="1"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b="1" dirty="0"/>
                    </a:p>
                  </a:txBody>
                  <a:tcPr anchor="ctr">
                    <a:solidFill>
                      <a:srgbClr val="FF9999"/>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tx1"/>
                          </a:solidFill>
                          <a:effectLst/>
                        </a:rPr>
                        <a:t>Without Water</a:t>
                      </a:r>
                      <a:endParaRPr lang="ko-KR" altLang="en-US" sz="2000" b="1"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b="1" dirty="0"/>
                    </a:p>
                  </a:txBody>
                  <a:tcPr anchor="ctr">
                    <a:solidFill>
                      <a:srgbClr val="FF9999"/>
                    </a:solidFill>
                  </a:tcPr>
                </a:tc>
                <a:extLst>
                  <a:ext uri="{0D108BD9-81ED-4DB2-BD59-A6C34878D82A}">
                    <a16:rowId xmlns:a16="http://schemas.microsoft.com/office/drawing/2014/main" val="10000"/>
                  </a:ext>
                </a:extLst>
              </a:tr>
              <a:tr h="664114">
                <a:tc>
                  <a:txBody>
                    <a:bodyPr/>
                    <a:lstStyle/>
                    <a:p>
                      <a:pPr algn="ctr" latinLnBrk="1"/>
                      <a:r>
                        <a:rPr lang="en-US" altLang="ko-KR" sz="1800" b="1">
                          <a:solidFill>
                            <a:srgbClr val="645654"/>
                          </a:solidFill>
                          <a:effectLst/>
                        </a:rPr>
                        <a:t>Dielectric</a:t>
                      </a:r>
                      <a:r>
                        <a:rPr lang="en-US" altLang="ko-KR" sz="1800" b="1" baseline="0">
                          <a:solidFill>
                            <a:srgbClr val="645654"/>
                          </a:solidFill>
                          <a:effectLst/>
                        </a:rPr>
                        <a:t> material</a:t>
                      </a:r>
                      <a:endParaRPr lang="ko-KR" altLang="en-US" sz="1800" b="1" dirty="0">
                        <a:solidFill>
                          <a:srgbClr val="64565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latinLnBrk="1"/>
                      <a:r>
                        <a:rPr lang="en-US" altLang="ko-KR" sz="1600" b="1" dirty="0">
                          <a:solidFill>
                            <a:srgbClr val="645654"/>
                          </a:solidFill>
                        </a:rPr>
                        <a:t>PCB</a:t>
                      </a:r>
                    </a:p>
                    <a:p>
                      <a:pPr algn="ctr" latinLnBrk="1"/>
                      <a:r>
                        <a:rPr lang="en-US" altLang="ko-KR" sz="1600" b="1" baseline="0" dirty="0">
                          <a:solidFill>
                            <a:srgbClr val="645654"/>
                          </a:solidFill>
                        </a:rPr>
                        <a:t>Substrate</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Plastic</a:t>
                      </a:r>
                      <a:r>
                        <a:rPr lang="en-US" altLang="ko-KR" sz="1600" b="1" baseline="0" dirty="0">
                          <a:solidFill>
                            <a:srgbClr val="645654"/>
                          </a:solidFill>
                        </a:rPr>
                        <a:t> case</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PCB</a:t>
                      </a:r>
                    </a:p>
                    <a:p>
                      <a:pPr algn="ctr" latinLnBrk="1"/>
                      <a:r>
                        <a:rPr lang="en-US" altLang="ko-KR" sz="1600" b="1" baseline="0" dirty="0">
                          <a:solidFill>
                            <a:srgbClr val="645654"/>
                          </a:solidFill>
                        </a:rPr>
                        <a:t>Substrate</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Plastic</a:t>
                      </a:r>
                      <a:r>
                        <a:rPr lang="en-US" altLang="ko-KR" sz="1600" b="1" baseline="0" dirty="0">
                          <a:solidFill>
                            <a:srgbClr val="645654"/>
                          </a:solidFill>
                        </a:rPr>
                        <a:t> case + Air</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5369">
                <a:tc>
                  <a:txBody>
                    <a:bodyPr/>
                    <a:lstStyle/>
                    <a:p>
                      <a:pPr algn="ctr" latinLnBrk="1"/>
                      <a:r>
                        <a:rPr lang="en-US" altLang="ko-KR" sz="1800" b="1" dirty="0">
                          <a:solidFill>
                            <a:srgbClr val="645654"/>
                          </a:solidFill>
                          <a:effectLst/>
                        </a:rPr>
                        <a:t>Capacitance</a:t>
                      </a:r>
                      <a:endParaRPr lang="ko-KR" altLang="en-US" sz="1800" b="1" dirty="0">
                        <a:solidFill>
                          <a:srgbClr val="64565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latinLnBrk="1"/>
                      <a:r>
                        <a:rPr lang="en-US" altLang="ko-KR" sz="1600" b="1" dirty="0">
                          <a:solidFill>
                            <a:srgbClr val="645654"/>
                          </a:solidFill>
                        </a:rPr>
                        <a:t>C</a:t>
                      </a:r>
                      <a:r>
                        <a:rPr lang="en-US" altLang="ko-KR" sz="1600" b="1" baseline="-25000" dirty="0">
                          <a:solidFill>
                            <a:srgbClr val="645654"/>
                          </a:solidFill>
                        </a:rPr>
                        <a:t>1</a:t>
                      </a:r>
                      <a:r>
                        <a:rPr lang="en-US" altLang="ko-KR" sz="1600" b="1" baseline="0" dirty="0">
                          <a:solidFill>
                            <a:srgbClr val="645654"/>
                          </a:solidFill>
                        </a:rPr>
                        <a:t>=1.18pF</a:t>
                      </a:r>
                      <a:endParaRPr lang="ko-KR" altLang="en-US" sz="1600" b="1" baseline="-25000"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C</a:t>
                      </a:r>
                      <a:r>
                        <a:rPr lang="en-US" altLang="ko-KR" sz="1600" b="1" baseline="-25000" dirty="0">
                          <a:solidFill>
                            <a:srgbClr val="645654"/>
                          </a:solidFill>
                        </a:rPr>
                        <a:t>2</a:t>
                      </a:r>
                      <a:r>
                        <a:rPr lang="en-US" altLang="ko-KR" sz="1600" b="1" dirty="0">
                          <a:solidFill>
                            <a:srgbClr val="645654"/>
                          </a:solidFill>
                        </a:rPr>
                        <a:t>=12pF</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C</a:t>
                      </a:r>
                      <a:r>
                        <a:rPr lang="en-US" altLang="ko-KR" sz="1600" b="1" baseline="-25000" dirty="0">
                          <a:solidFill>
                            <a:srgbClr val="645654"/>
                          </a:solidFill>
                        </a:rPr>
                        <a:t>1</a:t>
                      </a:r>
                      <a:r>
                        <a:rPr lang="en-US" altLang="ko-KR" sz="1600" b="1" baseline="0" dirty="0">
                          <a:solidFill>
                            <a:srgbClr val="645654"/>
                          </a:solidFill>
                        </a:rPr>
                        <a:t>=1.18pF</a:t>
                      </a:r>
                      <a:endParaRPr lang="ko-KR" altLang="en-US" sz="1600" b="1" baseline="-25000"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600" b="1" dirty="0">
                          <a:solidFill>
                            <a:srgbClr val="645654"/>
                          </a:solidFill>
                        </a:rPr>
                        <a:t>C</a:t>
                      </a:r>
                      <a:r>
                        <a:rPr lang="en-US" altLang="ko-KR" sz="1600" b="1" baseline="-25000" dirty="0">
                          <a:solidFill>
                            <a:srgbClr val="645654"/>
                          </a:solidFill>
                        </a:rPr>
                        <a:t>2</a:t>
                      </a:r>
                      <a:r>
                        <a:rPr lang="en-US" altLang="ko-KR" sz="1600" b="1" dirty="0">
                          <a:solidFill>
                            <a:srgbClr val="645654"/>
                          </a:solidFill>
                        </a:rPr>
                        <a:t>=0.125pF</a:t>
                      </a:r>
                      <a:endParaRPr lang="ko-KR" altLang="en-US" sz="1600" b="1" dirty="0">
                        <a:solidFill>
                          <a:srgbClr val="64565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pSp>
        <p:nvGrpSpPr>
          <p:cNvPr id="2" name="그룹 1"/>
          <p:cNvGrpSpPr/>
          <p:nvPr/>
        </p:nvGrpSpPr>
        <p:grpSpPr>
          <a:xfrm>
            <a:off x="275771" y="423710"/>
            <a:ext cx="6301663" cy="584775"/>
            <a:chOff x="275771" y="423706"/>
            <a:chExt cx="6301661" cy="584775"/>
          </a:xfrm>
        </p:grpSpPr>
        <p:cxnSp>
          <p:nvCxnSpPr>
            <p:cNvPr id="3" name="직선 연결선 2"/>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4" name="직사각형 3"/>
            <p:cNvSpPr/>
            <p:nvPr/>
          </p:nvSpPr>
          <p:spPr>
            <a:xfrm>
              <a:off x="275771" y="423706"/>
              <a:ext cx="6301661" cy="584775"/>
            </a:xfrm>
            <a:prstGeom prst="rect">
              <a:avLst/>
            </a:prstGeom>
            <a:noFill/>
          </p:spPr>
          <p:txBody>
            <a:bodyPr wrap="none" rtlCol="0">
              <a:spAutoFit/>
            </a:bodyPr>
            <a:lstStyle/>
            <a:p>
              <a:r>
                <a:rPr lang="en-US" altLang="ko-KR" sz="3200" b="1" dirty="0">
                  <a:ln>
                    <a:solidFill>
                      <a:schemeClr val="bg1">
                        <a:alpha val="0"/>
                      </a:schemeClr>
                    </a:solidFill>
                  </a:ln>
                  <a:solidFill>
                    <a:srgbClr val="645654"/>
                  </a:solidFill>
                  <a:latin typeface="Arial" panose="020B0604020202020204" pitchFamily="34" charset="0"/>
                  <a:cs typeface="Arial" panose="020B0604020202020204" pitchFamily="34" charset="0"/>
                </a:rPr>
                <a:t>Water Level Sensor Application</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grpSp>
      <p:sp>
        <p:nvSpPr>
          <p:cNvPr id="12" name="모서리가 둥근 직사각형 11"/>
          <p:cNvSpPr/>
          <p:nvPr/>
        </p:nvSpPr>
        <p:spPr>
          <a:xfrm>
            <a:off x="257119" y="1245769"/>
            <a:ext cx="3400481" cy="551420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3" name="그룹 12"/>
          <p:cNvGrpSpPr/>
          <p:nvPr/>
        </p:nvGrpSpPr>
        <p:grpSpPr>
          <a:xfrm>
            <a:off x="1116745" y="2592554"/>
            <a:ext cx="1813407" cy="3642550"/>
            <a:chOff x="6606868" y="2494949"/>
            <a:chExt cx="1813406" cy="3642550"/>
          </a:xfrm>
        </p:grpSpPr>
        <p:grpSp>
          <p:nvGrpSpPr>
            <p:cNvPr id="14" name="그룹 13"/>
            <p:cNvGrpSpPr/>
            <p:nvPr/>
          </p:nvGrpSpPr>
          <p:grpSpPr>
            <a:xfrm rot="5400000">
              <a:off x="5684206" y="3964700"/>
              <a:ext cx="2666324" cy="820996"/>
              <a:chOff x="5506076" y="3427480"/>
              <a:chExt cx="2666324" cy="977648"/>
            </a:xfrm>
          </p:grpSpPr>
          <p:sp>
            <p:nvSpPr>
              <p:cNvPr id="21" name="직사각형 20"/>
              <p:cNvSpPr/>
              <p:nvPr/>
            </p:nvSpPr>
            <p:spPr>
              <a:xfrm>
                <a:off x="5508104" y="4101085"/>
                <a:ext cx="2664296" cy="30404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dirty="0">
                    <a:solidFill>
                      <a:schemeClr val="tx1"/>
                    </a:solidFill>
                  </a:rPr>
                  <a:t>Plastic case</a:t>
                </a:r>
                <a:endParaRPr lang="ko-KR" altLang="en-US" sz="1100" b="1" dirty="0">
                  <a:solidFill>
                    <a:schemeClr val="tx1"/>
                  </a:solidFill>
                </a:endParaRPr>
              </a:p>
            </p:txBody>
          </p:sp>
          <p:sp>
            <p:nvSpPr>
              <p:cNvPr id="24" name="직사각형 23"/>
              <p:cNvSpPr/>
              <p:nvPr/>
            </p:nvSpPr>
            <p:spPr>
              <a:xfrm>
                <a:off x="6515678" y="3920309"/>
                <a:ext cx="1292721" cy="1887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Metal</a:t>
                </a:r>
                <a:endParaRPr lang="ko-KR" altLang="en-US" sz="1100" b="1" dirty="0">
                  <a:solidFill>
                    <a:schemeClr val="tx1"/>
                  </a:solidFill>
                </a:endParaRPr>
              </a:p>
            </p:txBody>
          </p:sp>
          <p:sp>
            <p:nvSpPr>
              <p:cNvPr id="25" name="직사각형 24"/>
              <p:cNvSpPr/>
              <p:nvPr/>
            </p:nvSpPr>
            <p:spPr>
              <a:xfrm>
                <a:off x="5506076" y="3616265"/>
                <a:ext cx="2664296" cy="3040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dirty="0">
                    <a:solidFill>
                      <a:schemeClr val="tx1"/>
                    </a:solidFill>
                  </a:rPr>
                  <a:t>PCB Substrate</a:t>
                </a:r>
                <a:endParaRPr lang="ko-KR" altLang="en-US" sz="1100" b="1" dirty="0">
                  <a:solidFill>
                    <a:schemeClr val="tx1"/>
                  </a:solidFill>
                </a:endParaRPr>
              </a:p>
            </p:txBody>
          </p:sp>
          <p:sp>
            <p:nvSpPr>
              <p:cNvPr id="26" name="직사각형 25"/>
              <p:cNvSpPr/>
              <p:nvPr/>
            </p:nvSpPr>
            <p:spPr>
              <a:xfrm>
                <a:off x="5962964" y="3427480"/>
                <a:ext cx="1105428" cy="1887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Metal</a:t>
                </a:r>
                <a:endParaRPr lang="ko-KR" altLang="en-US" sz="1100" b="1" dirty="0">
                  <a:solidFill>
                    <a:schemeClr val="tx1"/>
                  </a:solidFill>
                </a:endParaRPr>
              </a:p>
            </p:txBody>
          </p:sp>
          <p:grpSp>
            <p:nvGrpSpPr>
              <p:cNvPr id="27" name="그룹 26"/>
              <p:cNvGrpSpPr/>
              <p:nvPr/>
            </p:nvGrpSpPr>
            <p:grpSpPr>
              <a:xfrm>
                <a:off x="6734032" y="3615193"/>
                <a:ext cx="234215" cy="304039"/>
                <a:chOff x="3810505" y="1906439"/>
                <a:chExt cx="234215" cy="358888"/>
              </a:xfrm>
            </p:grpSpPr>
            <p:cxnSp>
              <p:nvCxnSpPr>
                <p:cNvPr id="37" name="직선 연결선 36"/>
                <p:cNvCxnSpPr/>
                <p:nvPr/>
              </p:nvCxnSpPr>
              <p:spPr>
                <a:xfrm>
                  <a:off x="3915630" y="1906439"/>
                  <a:ext cx="0" cy="1440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3919348" y="2121310"/>
                  <a:ext cx="0" cy="1440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a:off x="3810505" y="2111978"/>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flipH="1">
                  <a:off x="3810508" y="2049308"/>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그룹 27"/>
              <p:cNvGrpSpPr/>
              <p:nvPr/>
            </p:nvGrpSpPr>
            <p:grpSpPr>
              <a:xfrm>
                <a:off x="7439068" y="4101084"/>
                <a:ext cx="234212" cy="304043"/>
                <a:chOff x="4535150" y="1907702"/>
                <a:chExt cx="234212" cy="358892"/>
              </a:xfrm>
            </p:grpSpPr>
            <p:cxnSp>
              <p:nvCxnSpPr>
                <p:cNvPr id="29" name="직선 연결선 28"/>
                <p:cNvCxnSpPr/>
                <p:nvPr/>
              </p:nvCxnSpPr>
              <p:spPr>
                <a:xfrm>
                  <a:off x="4640289" y="190770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4644008" y="2122578"/>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H="1">
                  <a:off x="4535150" y="2113247"/>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flipH="1">
                  <a:off x="4535150" y="2050570"/>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5" name="그룹 14"/>
            <p:cNvGrpSpPr/>
            <p:nvPr/>
          </p:nvGrpSpPr>
          <p:grpSpPr>
            <a:xfrm>
              <a:off x="6606868" y="2494949"/>
              <a:ext cx="1813406" cy="3642550"/>
              <a:chOff x="5108538" y="2840827"/>
              <a:chExt cx="1813406" cy="3642550"/>
            </a:xfrm>
            <a:solidFill>
              <a:schemeClr val="accent6">
                <a:lumMod val="20000"/>
                <a:lumOff val="80000"/>
              </a:schemeClr>
            </a:solidFill>
          </p:grpSpPr>
          <p:sp>
            <p:nvSpPr>
              <p:cNvPr id="16" name="직사각형 15"/>
              <p:cNvSpPr/>
              <p:nvPr/>
            </p:nvSpPr>
            <p:spPr>
              <a:xfrm>
                <a:off x="5110966" y="2845435"/>
                <a:ext cx="252898" cy="54708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직사각형 16"/>
              <p:cNvSpPr/>
              <p:nvPr/>
            </p:nvSpPr>
            <p:spPr>
              <a:xfrm rot="5400000">
                <a:off x="5912806" y="2040403"/>
                <a:ext cx="208713" cy="18095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6717847" y="2900855"/>
                <a:ext cx="204097" cy="353589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직사각형 18"/>
              <p:cNvSpPr/>
              <p:nvPr/>
            </p:nvSpPr>
            <p:spPr>
              <a:xfrm rot="5400000">
                <a:off x="5938806" y="5381905"/>
                <a:ext cx="204100" cy="176217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직사각형 19"/>
              <p:cNvSpPr/>
              <p:nvPr/>
            </p:nvSpPr>
            <p:spPr>
              <a:xfrm>
                <a:off x="5108538" y="5944669"/>
                <a:ext cx="255326" cy="53870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cxnSp>
        <p:nvCxnSpPr>
          <p:cNvPr id="41" name="직선 연결선 40"/>
          <p:cNvCxnSpPr>
            <a:stCxn id="26" idx="0"/>
          </p:cNvCxnSpPr>
          <p:nvPr/>
        </p:nvCxnSpPr>
        <p:spPr>
          <a:xfrm>
            <a:off x="1937739" y="4149240"/>
            <a:ext cx="396544" cy="93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flipV="1">
            <a:off x="1523879" y="4590919"/>
            <a:ext cx="882412" cy="666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flipH="1" flipV="1">
            <a:off x="2146705" y="3812551"/>
            <a:ext cx="198272" cy="269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a:stCxn id="26" idx="1"/>
          </p:cNvCxnSpPr>
          <p:nvPr/>
        </p:nvCxnSpPr>
        <p:spPr>
          <a:xfrm flipH="1" flipV="1">
            <a:off x="1779205" y="1652313"/>
            <a:ext cx="79267" cy="1944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모서리가 둥근 직사각형 44"/>
          <p:cNvSpPr/>
          <p:nvPr/>
        </p:nvSpPr>
        <p:spPr>
          <a:xfrm>
            <a:off x="2334283" y="4028577"/>
            <a:ext cx="288032" cy="6733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ko-KR" sz="1200" b="1" dirty="0"/>
              <a:t>Mosfet</a:t>
            </a:r>
            <a:endParaRPr lang="ko-KR" altLang="en-US" sz="1200" b="1" dirty="0"/>
          </a:p>
        </p:txBody>
      </p:sp>
      <p:cxnSp>
        <p:nvCxnSpPr>
          <p:cNvPr id="46" name="직선 연결선 45"/>
          <p:cNvCxnSpPr/>
          <p:nvPr/>
        </p:nvCxnSpPr>
        <p:spPr>
          <a:xfrm flipH="1" flipV="1">
            <a:off x="2066305" y="1898598"/>
            <a:ext cx="79267" cy="1944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직사각형 46"/>
          <p:cNvSpPr/>
          <p:nvPr/>
        </p:nvSpPr>
        <p:spPr>
          <a:xfrm>
            <a:off x="1535485" y="4224376"/>
            <a:ext cx="232115" cy="552714"/>
          </a:xfrm>
          <a:prstGeom prst="rect">
            <a:avLst/>
          </a:prstGeom>
          <a:noFill/>
          <a:ln w="19050">
            <a:solidFill>
              <a:schemeClr val="accent6">
                <a:lumMod val="75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p>
        </p:txBody>
      </p:sp>
      <p:sp>
        <p:nvSpPr>
          <p:cNvPr id="48" name="직사각형 47"/>
          <p:cNvSpPr/>
          <p:nvPr/>
        </p:nvSpPr>
        <p:spPr>
          <a:xfrm>
            <a:off x="1358209" y="1652309"/>
            <a:ext cx="1264107" cy="2462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rPr>
              <a:t>Signal wiring</a:t>
            </a:r>
            <a:endParaRPr lang="ko-KR" altLang="en-US" sz="1200" b="1" dirty="0">
              <a:solidFill>
                <a:schemeClr val="tx1"/>
              </a:solidFill>
            </a:endParaRPr>
          </a:p>
        </p:txBody>
      </p:sp>
      <p:sp>
        <p:nvSpPr>
          <p:cNvPr id="49" name="직사각형 110"/>
          <p:cNvSpPr/>
          <p:nvPr/>
        </p:nvSpPr>
        <p:spPr>
          <a:xfrm rot="5400000">
            <a:off x="1758941" y="4878609"/>
            <a:ext cx="437620" cy="2897702"/>
          </a:xfrm>
          <a:custGeom>
            <a:avLst/>
            <a:gdLst>
              <a:gd name="connsiteX0" fmla="*/ 0 w 383313"/>
              <a:gd name="connsiteY0" fmla="*/ 0 h 3430568"/>
              <a:gd name="connsiteX1" fmla="*/ 383313 w 383313"/>
              <a:gd name="connsiteY1" fmla="*/ 0 h 3430568"/>
              <a:gd name="connsiteX2" fmla="*/ 383313 w 383313"/>
              <a:gd name="connsiteY2" fmla="*/ 3430568 h 3430568"/>
              <a:gd name="connsiteX3" fmla="*/ 0 w 383313"/>
              <a:gd name="connsiteY3" fmla="*/ 3430568 h 3430568"/>
              <a:gd name="connsiteX4" fmla="*/ 0 w 383313"/>
              <a:gd name="connsiteY4" fmla="*/ 0 h 3430568"/>
              <a:gd name="connsiteX0" fmla="*/ 0 w 383316"/>
              <a:gd name="connsiteY0" fmla="*/ 0 h 3430568"/>
              <a:gd name="connsiteX1" fmla="*/ 383316 w 383316"/>
              <a:gd name="connsiteY1" fmla="*/ 304800 h 3430568"/>
              <a:gd name="connsiteX2" fmla="*/ 383313 w 383316"/>
              <a:gd name="connsiteY2" fmla="*/ 3430568 h 3430568"/>
              <a:gd name="connsiteX3" fmla="*/ 0 w 383316"/>
              <a:gd name="connsiteY3" fmla="*/ 3430568 h 3430568"/>
              <a:gd name="connsiteX4" fmla="*/ 0 w 383316"/>
              <a:gd name="connsiteY4" fmla="*/ 0 h 3430568"/>
              <a:gd name="connsiteX0" fmla="*/ 0 w 401245"/>
              <a:gd name="connsiteY0" fmla="*/ 0 h 3394709"/>
              <a:gd name="connsiteX1" fmla="*/ 401245 w 401245"/>
              <a:gd name="connsiteY1" fmla="*/ 268941 h 3394709"/>
              <a:gd name="connsiteX2" fmla="*/ 401242 w 401245"/>
              <a:gd name="connsiteY2" fmla="*/ 3394709 h 3394709"/>
              <a:gd name="connsiteX3" fmla="*/ 17929 w 401245"/>
              <a:gd name="connsiteY3" fmla="*/ 3394709 h 3394709"/>
              <a:gd name="connsiteX4" fmla="*/ 0 w 401245"/>
              <a:gd name="connsiteY4" fmla="*/ 0 h 3394709"/>
              <a:gd name="connsiteX0" fmla="*/ 0 w 401242"/>
              <a:gd name="connsiteY0" fmla="*/ 0 h 3394709"/>
              <a:gd name="connsiteX1" fmla="*/ 383316 w 401242"/>
              <a:gd name="connsiteY1" fmla="*/ 322730 h 3394709"/>
              <a:gd name="connsiteX2" fmla="*/ 401242 w 401242"/>
              <a:gd name="connsiteY2" fmla="*/ 3394709 h 3394709"/>
              <a:gd name="connsiteX3" fmla="*/ 17929 w 401242"/>
              <a:gd name="connsiteY3" fmla="*/ 3394709 h 3394709"/>
              <a:gd name="connsiteX4" fmla="*/ 0 w 401242"/>
              <a:gd name="connsiteY4" fmla="*/ 0 h 3394709"/>
              <a:gd name="connsiteX0" fmla="*/ 0 w 401242"/>
              <a:gd name="connsiteY0" fmla="*/ 0 h 3394709"/>
              <a:gd name="connsiteX1" fmla="*/ 383316 w 401242"/>
              <a:gd name="connsiteY1" fmla="*/ 322730 h 3394709"/>
              <a:gd name="connsiteX2" fmla="*/ 401242 w 401242"/>
              <a:gd name="connsiteY2" fmla="*/ 3394709 h 3394709"/>
              <a:gd name="connsiteX3" fmla="*/ 17929 w 401242"/>
              <a:gd name="connsiteY3" fmla="*/ 3394709 h 3394709"/>
              <a:gd name="connsiteX4" fmla="*/ 0 w 401242"/>
              <a:gd name="connsiteY4" fmla="*/ 0 h 3394709"/>
              <a:gd name="connsiteX0" fmla="*/ 0 w 401245"/>
              <a:gd name="connsiteY0" fmla="*/ 0 h 3394709"/>
              <a:gd name="connsiteX1" fmla="*/ 383316 w 401245"/>
              <a:gd name="connsiteY1" fmla="*/ 322730 h 3394709"/>
              <a:gd name="connsiteX2" fmla="*/ 401245 w 401245"/>
              <a:gd name="connsiteY2" fmla="*/ 2946474 h 3394709"/>
              <a:gd name="connsiteX3" fmla="*/ 17929 w 401245"/>
              <a:gd name="connsiteY3" fmla="*/ 3394709 h 3394709"/>
              <a:gd name="connsiteX4" fmla="*/ 0 w 401245"/>
              <a:gd name="connsiteY4" fmla="*/ 0 h 3394709"/>
              <a:gd name="connsiteX0" fmla="*/ 18723 w 419968"/>
              <a:gd name="connsiteY0" fmla="*/ 0 h 3340921"/>
              <a:gd name="connsiteX1" fmla="*/ 402039 w 419968"/>
              <a:gd name="connsiteY1" fmla="*/ 322730 h 3340921"/>
              <a:gd name="connsiteX2" fmla="*/ 419968 w 419968"/>
              <a:gd name="connsiteY2" fmla="*/ 2946474 h 3340921"/>
              <a:gd name="connsiteX3" fmla="*/ 794 w 419968"/>
              <a:gd name="connsiteY3" fmla="*/ 3340921 h 3340921"/>
              <a:gd name="connsiteX4" fmla="*/ 18723 w 419968"/>
              <a:gd name="connsiteY4" fmla="*/ 0 h 3340921"/>
              <a:gd name="connsiteX0" fmla="*/ 18723 w 419968"/>
              <a:gd name="connsiteY0" fmla="*/ 0 h 3340921"/>
              <a:gd name="connsiteX1" fmla="*/ 402039 w 419968"/>
              <a:gd name="connsiteY1" fmla="*/ 322730 h 3340921"/>
              <a:gd name="connsiteX2" fmla="*/ 419968 w 419968"/>
              <a:gd name="connsiteY2" fmla="*/ 2946474 h 3340921"/>
              <a:gd name="connsiteX3" fmla="*/ 794 w 419968"/>
              <a:gd name="connsiteY3" fmla="*/ 3340921 h 3340921"/>
              <a:gd name="connsiteX4" fmla="*/ 18723 w 419968"/>
              <a:gd name="connsiteY4" fmla="*/ 0 h 3340921"/>
              <a:gd name="connsiteX0" fmla="*/ 36375 w 437620"/>
              <a:gd name="connsiteY0" fmla="*/ 0 h 3296097"/>
              <a:gd name="connsiteX1" fmla="*/ 419691 w 437620"/>
              <a:gd name="connsiteY1" fmla="*/ 322730 h 3296097"/>
              <a:gd name="connsiteX2" fmla="*/ 437620 w 437620"/>
              <a:gd name="connsiteY2" fmla="*/ 2946474 h 3296097"/>
              <a:gd name="connsiteX3" fmla="*/ 518 w 437620"/>
              <a:gd name="connsiteY3" fmla="*/ 3296097 h 3296097"/>
              <a:gd name="connsiteX4" fmla="*/ 36375 w 437620"/>
              <a:gd name="connsiteY4" fmla="*/ 0 h 3296097"/>
              <a:gd name="connsiteX0" fmla="*/ 36375 w 437620"/>
              <a:gd name="connsiteY0" fmla="*/ 0 h 3296097"/>
              <a:gd name="connsiteX1" fmla="*/ 419691 w 437620"/>
              <a:gd name="connsiteY1" fmla="*/ 322730 h 3296097"/>
              <a:gd name="connsiteX2" fmla="*/ 437620 w 437620"/>
              <a:gd name="connsiteY2" fmla="*/ 2946474 h 3296097"/>
              <a:gd name="connsiteX3" fmla="*/ 518 w 437620"/>
              <a:gd name="connsiteY3" fmla="*/ 3296097 h 3296097"/>
              <a:gd name="connsiteX4" fmla="*/ 36375 w 437620"/>
              <a:gd name="connsiteY4" fmla="*/ 0 h 329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20" h="3296097">
                <a:moveTo>
                  <a:pt x="36375" y="0"/>
                </a:moveTo>
                <a:cubicBezTo>
                  <a:pt x="164147" y="107577"/>
                  <a:pt x="229169" y="80683"/>
                  <a:pt x="419691" y="322730"/>
                </a:cubicBezTo>
                <a:cubicBezTo>
                  <a:pt x="419690" y="1364653"/>
                  <a:pt x="437621" y="1904551"/>
                  <a:pt x="437620" y="2946474"/>
                </a:cubicBezTo>
                <a:cubicBezTo>
                  <a:pt x="297895" y="3077956"/>
                  <a:pt x="319543" y="3128756"/>
                  <a:pt x="518" y="3296097"/>
                </a:cubicBezTo>
                <a:cubicBezTo>
                  <a:pt x="-5458" y="2164527"/>
                  <a:pt x="42351" y="1131570"/>
                  <a:pt x="36375" y="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sp>
        <p:nvSpPr>
          <p:cNvPr id="50" name="TextBox 49"/>
          <p:cNvSpPr txBox="1"/>
          <p:nvPr/>
        </p:nvSpPr>
        <p:spPr>
          <a:xfrm>
            <a:off x="1444611" y="6142791"/>
            <a:ext cx="1495776" cy="369332"/>
          </a:xfrm>
          <a:prstGeom prst="rect">
            <a:avLst/>
          </a:prstGeom>
          <a:noFill/>
        </p:spPr>
        <p:txBody>
          <a:bodyPr wrap="square" rtlCol="0">
            <a:spAutoFit/>
          </a:bodyPr>
          <a:lstStyle/>
          <a:p>
            <a:r>
              <a:rPr lang="en-US" altLang="ko-KR" b="1" dirty="0"/>
              <a:t>W A T E R</a:t>
            </a:r>
            <a:endParaRPr lang="ko-KR" altLang="en-US" b="1" dirty="0"/>
          </a:p>
        </p:txBody>
      </p:sp>
      <p:sp>
        <p:nvSpPr>
          <p:cNvPr id="51" name="직사각형 50"/>
          <p:cNvSpPr/>
          <p:nvPr/>
        </p:nvSpPr>
        <p:spPr>
          <a:xfrm rot="5400000">
            <a:off x="2136757" y="4879893"/>
            <a:ext cx="2088129" cy="49156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grpSp>
        <p:nvGrpSpPr>
          <p:cNvPr id="52" name="그룹 51"/>
          <p:cNvGrpSpPr/>
          <p:nvPr/>
        </p:nvGrpSpPr>
        <p:grpSpPr>
          <a:xfrm>
            <a:off x="512192" y="5069732"/>
            <a:ext cx="611635" cy="242460"/>
            <a:chOff x="5508105" y="4994633"/>
            <a:chExt cx="1080833" cy="234212"/>
          </a:xfrm>
        </p:grpSpPr>
        <p:cxnSp>
          <p:nvCxnSpPr>
            <p:cNvPr id="53" name="직선 연결선 52"/>
            <p:cNvCxnSpPr/>
            <p:nvPr/>
          </p:nvCxnSpPr>
          <p:spPr>
            <a:xfrm flipH="1">
              <a:off x="5997260" y="5099772"/>
              <a:ext cx="5916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flipH="1" flipV="1">
              <a:off x="5508105" y="5099772"/>
              <a:ext cx="380820" cy="3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rot="5400000" flipH="1">
              <a:off x="5778456" y="5111739"/>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rot="5400000" flipH="1">
              <a:off x="5890374" y="5111739"/>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561172" y="1682087"/>
            <a:ext cx="987059" cy="523220"/>
          </a:xfrm>
          <a:prstGeom prst="rect">
            <a:avLst/>
          </a:prstGeom>
          <a:noFill/>
        </p:spPr>
        <p:txBody>
          <a:bodyPr wrap="square" rtlCol="0">
            <a:spAutoFit/>
          </a:bodyPr>
          <a:lstStyle/>
          <a:p>
            <a:pPr algn="ctr"/>
            <a:r>
              <a:rPr lang="en-US" altLang="ko-KR" sz="1400" b="1" dirty="0"/>
              <a:t>Water tank</a:t>
            </a:r>
            <a:endParaRPr lang="ko-KR" altLang="en-US" sz="1400" b="1" dirty="0"/>
          </a:p>
        </p:txBody>
      </p:sp>
      <p:sp>
        <p:nvSpPr>
          <p:cNvPr id="58" name="TextBox 57"/>
          <p:cNvSpPr txBox="1"/>
          <p:nvPr/>
        </p:nvSpPr>
        <p:spPr>
          <a:xfrm>
            <a:off x="594949" y="4774109"/>
            <a:ext cx="587843" cy="276999"/>
          </a:xfrm>
          <a:prstGeom prst="rect">
            <a:avLst/>
          </a:prstGeom>
          <a:noFill/>
        </p:spPr>
        <p:txBody>
          <a:bodyPr wrap="square" rtlCol="0">
            <a:spAutoFit/>
          </a:bodyPr>
          <a:lstStyle/>
          <a:p>
            <a:r>
              <a:rPr lang="en-US" altLang="ko-KR" sz="1200" b="1" dirty="0"/>
              <a:t>Air</a:t>
            </a:r>
            <a:endParaRPr lang="ko-KR" altLang="en-US" sz="1200" b="1" dirty="0"/>
          </a:p>
        </p:txBody>
      </p:sp>
      <p:sp>
        <p:nvSpPr>
          <p:cNvPr id="59" name="직사각형 58"/>
          <p:cNvSpPr/>
          <p:nvPr/>
        </p:nvSpPr>
        <p:spPr>
          <a:xfrm rot="5400000">
            <a:off x="-237046" y="4765968"/>
            <a:ext cx="2087963" cy="608123"/>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b="1" dirty="0">
              <a:solidFill>
                <a:schemeClr val="tx1"/>
              </a:solidFill>
            </a:endParaRPr>
          </a:p>
        </p:txBody>
      </p:sp>
      <p:sp>
        <p:nvSpPr>
          <p:cNvPr id="60" name="모서리가 둥근 직사각형 59"/>
          <p:cNvSpPr/>
          <p:nvPr/>
        </p:nvSpPr>
        <p:spPr>
          <a:xfrm>
            <a:off x="512189" y="1441759"/>
            <a:ext cx="2914414" cy="509730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1" name="직사각형 60"/>
          <p:cNvSpPr/>
          <p:nvPr/>
        </p:nvSpPr>
        <p:spPr>
          <a:xfrm>
            <a:off x="1123824" y="4155686"/>
            <a:ext cx="234387" cy="1279834"/>
          </a:xfrm>
          <a:prstGeom prst="rect">
            <a:avLst/>
          </a:prstGeom>
          <a:noFill/>
          <a:ln w="19050">
            <a:solidFill>
              <a:srgbClr val="FF66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83" name="직사각형 82"/>
              <p:cNvSpPr/>
              <p:nvPr/>
            </p:nvSpPr>
            <p:spPr>
              <a:xfrm>
                <a:off x="9095340" y="1761196"/>
                <a:ext cx="2098459" cy="659411"/>
              </a:xfrm>
              <a:prstGeom prst="rect">
                <a:avLst/>
              </a:prstGeom>
              <a:solidFill>
                <a:srgbClr val="F7CBB7"/>
              </a:solidFill>
              <a:ln w="19050">
                <a:no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ko-KR" b="1" i="1" smtClean="0">
                              <a:latin typeface="Cambria Math" panose="02040503050406030204" pitchFamily="18" charset="0"/>
                            </a:rPr>
                          </m:ctrlPr>
                        </m:fPr>
                        <m:num>
                          <m:r>
                            <a:rPr lang="en-US" altLang="ko-KR" b="1" i="1" smtClean="0">
                              <a:latin typeface="Cambria Math" panose="02040503050406030204" pitchFamily="18" charset="0"/>
                            </a:rPr>
                            <m:t>𝟏</m:t>
                          </m:r>
                        </m:num>
                        <m:den>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𝑪</m:t>
                              </m:r>
                            </m:e>
                            <m:sub>
                              <m:r>
                                <a:rPr lang="en-US" altLang="ko-KR" b="1" i="1" smtClean="0">
                                  <a:latin typeface="Cambria Math"/>
                                </a:rPr>
                                <m:t>𝟐</m:t>
                              </m:r>
                            </m:sub>
                          </m:sSub>
                        </m:den>
                      </m:f>
                      <m:r>
                        <a:rPr lang="en-US" altLang="ko-KR" b="1" i="1">
                          <a:latin typeface="Cambria Math" panose="02040503050406030204" pitchFamily="18" charset="0"/>
                        </a:rPr>
                        <m:t>=(</m:t>
                      </m:r>
                      <m:f>
                        <m:fPr>
                          <m:ctrlPr>
                            <a:rPr lang="en-US" altLang="ko-KR" b="1" i="1">
                              <a:latin typeface="Cambria Math" panose="02040503050406030204" pitchFamily="18" charset="0"/>
                            </a:rPr>
                          </m:ctrlPr>
                        </m:fPr>
                        <m:num>
                          <m:r>
                            <a:rPr lang="en-US" altLang="ko-KR" b="1" i="1">
                              <a:latin typeface="Cambria Math" panose="02040503050406030204" pitchFamily="18" charset="0"/>
                            </a:rPr>
                            <m:t>𝟏</m:t>
                          </m:r>
                        </m:num>
                        <m:den>
                          <m:sSub>
                            <m:sSubPr>
                              <m:ctrlPr>
                                <a:rPr lang="en-US" altLang="ko-KR" b="1" i="1">
                                  <a:latin typeface="Cambria Math" panose="02040503050406030204" pitchFamily="18" charset="0"/>
                                </a:rPr>
                              </m:ctrlPr>
                            </m:sSubPr>
                            <m:e>
                              <m:r>
                                <a:rPr lang="en-US" altLang="ko-KR" b="1" i="1">
                                  <a:latin typeface="Cambria Math" panose="02040503050406030204" pitchFamily="18" charset="0"/>
                                </a:rPr>
                                <m:t>𝑪</m:t>
                              </m:r>
                            </m:e>
                            <m:sub>
                              <m:r>
                                <a:rPr lang="en-US" altLang="ko-KR" b="1" i="1" smtClean="0">
                                  <a:latin typeface="Cambria Math"/>
                                </a:rPr>
                                <m:t>𝑷</m:t>
                              </m:r>
                              <m:r>
                                <a:rPr lang="en-US" altLang="ko-KR" b="1" i="1" smtClean="0">
                                  <a:latin typeface="Cambria Math"/>
                                </a:rPr>
                                <m:t>.</m:t>
                              </m:r>
                              <m:r>
                                <a:rPr lang="en-US" altLang="ko-KR" b="1" i="1" smtClean="0">
                                  <a:latin typeface="Cambria Math"/>
                                </a:rPr>
                                <m:t>𝒄</m:t>
                              </m:r>
                            </m:sub>
                          </m:sSub>
                        </m:den>
                      </m:f>
                      <m:r>
                        <a:rPr lang="en-US" altLang="ko-KR" b="1" i="1">
                          <a:latin typeface="Cambria Math" panose="02040503050406030204" pitchFamily="18" charset="0"/>
                        </a:rPr>
                        <m:t>+</m:t>
                      </m:r>
                      <m:f>
                        <m:fPr>
                          <m:ctrlPr>
                            <a:rPr lang="en-US" altLang="ko-KR" b="1" i="1">
                              <a:latin typeface="Cambria Math" panose="02040503050406030204" pitchFamily="18" charset="0"/>
                            </a:rPr>
                          </m:ctrlPr>
                        </m:fPr>
                        <m:num>
                          <m:r>
                            <a:rPr lang="en-US" altLang="ko-KR" b="1" i="1">
                              <a:latin typeface="Cambria Math" panose="02040503050406030204" pitchFamily="18" charset="0"/>
                            </a:rPr>
                            <m:t>𝟏</m:t>
                          </m:r>
                        </m:num>
                        <m:den>
                          <m:sSub>
                            <m:sSubPr>
                              <m:ctrlPr>
                                <a:rPr lang="en-US" altLang="ko-KR" b="1" i="1">
                                  <a:latin typeface="Cambria Math" panose="02040503050406030204" pitchFamily="18" charset="0"/>
                                </a:rPr>
                              </m:ctrlPr>
                            </m:sSubPr>
                            <m:e>
                              <m:r>
                                <a:rPr lang="en-US" altLang="ko-KR" b="1" i="1">
                                  <a:latin typeface="Cambria Math" panose="02040503050406030204" pitchFamily="18" charset="0"/>
                                </a:rPr>
                                <m:t>𝑪</m:t>
                              </m:r>
                            </m:e>
                            <m:sub>
                              <m:r>
                                <a:rPr lang="en-US" altLang="ko-KR" b="1" i="1" smtClean="0">
                                  <a:latin typeface="Cambria Math"/>
                                </a:rPr>
                                <m:t>𝑨𝒊𝒓</m:t>
                              </m:r>
                            </m:sub>
                          </m:sSub>
                        </m:den>
                      </m:f>
                      <m:r>
                        <a:rPr lang="en-US" altLang="ko-KR" i="1">
                          <a:latin typeface="Cambria Math" panose="02040503050406030204" pitchFamily="18" charset="0"/>
                        </a:rPr>
                        <m:t>)</m:t>
                      </m:r>
                    </m:oMath>
                  </m:oMathPara>
                </a14:m>
                <a:endParaRPr lang="ko-KR" altLang="en-US" dirty="0"/>
              </a:p>
            </p:txBody>
          </p:sp>
        </mc:Choice>
        <mc:Fallback xmlns="">
          <p:sp>
            <p:nvSpPr>
              <p:cNvPr id="83" name="직사각형 82"/>
              <p:cNvSpPr>
                <a:spLocks noRot="1" noChangeAspect="1" noMove="1" noResize="1" noEditPoints="1" noAdjustHandles="1" noChangeArrowheads="1" noChangeShapeType="1" noTextEdit="1"/>
              </p:cNvSpPr>
              <p:nvPr/>
            </p:nvSpPr>
            <p:spPr>
              <a:xfrm>
                <a:off x="9095340" y="1761196"/>
                <a:ext cx="2098459" cy="659411"/>
              </a:xfrm>
              <a:prstGeom prst="rect">
                <a:avLst/>
              </a:prstGeom>
              <a:blipFill rotWithShape="1">
                <a:blip r:embed="rId4"/>
                <a:stretch>
                  <a:fillRect/>
                </a:stretch>
              </a:blipFill>
              <a:ln w="19050">
                <a:noFill/>
              </a:ln>
            </p:spPr>
            <p:txBody>
              <a:bodyPr/>
              <a:lstStyle/>
              <a:p>
                <a:r>
                  <a:rPr lang="ko-KR" altLang="en-US">
                    <a:noFill/>
                  </a:rPr>
                  <a:t> </a:t>
                </a:r>
              </a:p>
            </p:txBody>
          </p:sp>
        </mc:Fallback>
      </mc:AlternateContent>
      <p:grpSp>
        <p:nvGrpSpPr>
          <p:cNvPr id="70" name="그룹 69"/>
          <p:cNvGrpSpPr/>
          <p:nvPr/>
        </p:nvGrpSpPr>
        <p:grpSpPr>
          <a:xfrm>
            <a:off x="4030538" y="1345861"/>
            <a:ext cx="4412818" cy="1524842"/>
            <a:chOff x="5218927" y="2303822"/>
            <a:chExt cx="4412818" cy="1524842"/>
          </a:xfrm>
        </p:grpSpPr>
        <mc:AlternateContent xmlns:mc="http://schemas.openxmlformats.org/markup-compatibility/2006" xmlns:a14="http://schemas.microsoft.com/office/drawing/2010/main">
          <mc:Choice Requires="a14">
            <p:sp>
              <p:nvSpPr>
                <p:cNvPr id="197" name="TextBox 196"/>
                <p:cNvSpPr txBox="1"/>
                <p:nvPr/>
              </p:nvSpPr>
              <p:spPr>
                <a:xfrm>
                  <a:off x="5218927" y="2303822"/>
                  <a:ext cx="1722478" cy="1524841"/>
                </a:xfrm>
                <a:prstGeom prst="rect">
                  <a:avLst/>
                </a:prstGeom>
                <a:solidFill>
                  <a:srgbClr val="F7CBB7"/>
                </a:solidFill>
                <a:ln>
                  <a:noFill/>
                </a:ln>
              </p:spPr>
              <p:txBody>
                <a:bodyPr wrap="square" rtlCol="0">
                  <a:spAutoFit/>
                </a:bodyPr>
                <a:lstStyle/>
                <a:p>
                  <a:endParaRPr lang="en-US" altLang="ko-KR"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ko-KR" sz="2400" i="1">
                            <a:latin typeface="Cambria Math" panose="02040503050406030204" pitchFamily="18" charset="0"/>
                          </a:rPr>
                          <m:t>𝐶</m:t>
                        </m:r>
                        <m:r>
                          <a:rPr lang="en-US" altLang="ko-KR" sz="2400" i="1">
                            <a:latin typeface="Cambria Math" panose="02040503050406030204" pitchFamily="18" charset="0"/>
                          </a:rPr>
                          <m:t>=</m:t>
                        </m:r>
                        <m:f>
                          <m:fPr>
                            <m:ctrlPr>
                              <a:rPr lang="en-US" altLang="ko-KR" sz="2400" i="1">
                                <a:latin typeface="Cambria Math" panose="02040503050406030204" pitchFamily="18" charset="0"/>
                              </a:rPr>
                            </m:ctrlPr>
                          </m:fPr>
                          <m:num>
                            <m:sSub>
                              <m:sSubPr>
                                <m:ctrlPr>
                                  <a:rPr lang="en-US" altLang="ko-KR" sz="2400" i="1">
                                    <a:latin typeface="Cambria Math" panose="02040503050406030204" pitchFamily="18" charset="0"/>
                                  </a:rPr>
                                </m:ctrlPr>
                              </m:sSubPr>
                              <m:e>
                                <m:r>
                                  <m:rPr>
                                    <m:sty m:val="p"/>
                                  </m:rPr>
                                  <a:rPr lang="en-US" altLang="ko-KR" sz="2400" i="1">
                                    <a:latin typeface="Cambria Math" panose="02040503050406030204" pitchFamily="18" charset="0"/>
                                  </a:rPr>
                                  <m:t>ε</m:t>
                                </m:r>
                              </m:e>
                              <m:sub>
                                <m:r>
                                  <a:rPr lang="en-US" altLang="ko-KR" sz="2400" i="1">
                                    <a:latin typeface="Cambria Math" panose="02040503050406030204" pitchFamily="18" charset="0"/>
                                  </a:rPr>
                                  <m:t>0</m:t>
                                </m:r>
                              </m:sub>
                            </m:sSub>
                            <m:r>
                              <m:rPr>
                                <m:sty m:val="p"/>
                              </m:rPr>
                              <a:rPr lang="el-GR" altLang="ko-KR" sz="2400" i="1">
                                <a:latin typeface="Cambria Math" panose="02040503050406030204" pitchFamily="18" charset="0"/>
                              </a:rPr>
                              <m:t>ε</m:t>
                            </m:r>
                            <m:r>
                              <a:rPr lang="en-US" altLang="ko-KR" sz="2400" i="1">
                                <a:latin typeface="Cambria Math" panose="02040503050406030204" pitchFamily="18" charset="0"/>
                              </a:rPr>
                              <m:t>𝐴</m:t>
                            </m:r>
                          </m:num>
                          <m:den>
                            <m:r>
                              <a:rPr lang="en-US" altLang="ko-KR" sz="2400" i="1">
                                <a:latin typeface="Cambria Math" panose="02040503050406030204" pitchFamily="18" charset="0"/>
                              </a:rPr>
                              <m:t>𝑑</m:t>
                            </m:r>
                          </m:den>
                        </m:f>
                      </m:oMath>
                    </m:oMathPara>
                  </a14:m>
                  <a:endParaRPr lang="en-US" altLang="ko-KR" sz="2400" dirty="0"/>
                </a:p>
                <a:p>
                  <a:endParaRPr lang="en-US" altLang="ko-KR" sz="2400" dirty="0"/>
                </a:p>
              </p:txBody>
            </p:sp>
          </mc:Choice>
          <mc:Fallback xmlns="">
            <p:sp>
              <p:nvSpPr>
                <p:cNvPr id="197" name="TextBox 196"/>
                <p:cNvSpPr txBox="1">
                  <a:spLocks noRot="1" noChangeAspect="1" noMove="1" noResize="1" noEditPoints="1" noAdjustHandles="1" noChangeArrowheads="1" noChangeShapeType="1" noTextEdit="1"/>
                </p:cNvSpPr>
                <p:nvPr/>
              </p:nvSpPr>
              <p:spPr>
                <a:xfrm>
                  <a:off x="5218927" y="2303822"/>
                  <a:ext cx="1722478" cy="1524841"/>
                </a:xfrm>
                <a:prstGeom prst="rect">
                  <a:avLst/>
                </a:prstGeom>
                <a:blipFill rotWithShape="1">
                  <a:blip r:embed="rId5"/>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직사각형 63"/>
                <p:cNvSpPr/>
                <p:nvPr/>
              </p:nvSpPr>
              <p:spPr>
                <a:xfrm>
                  <a:off x="6934443" y="2303822"/>
                  <a:ext cx="2697302" cy="1524842"/>
                </a:xfrm>
                <a:prstGeom prst="rect">
                  <a:avLst/>
                </a:prstGeom>
                <a:solidFill>
                  <a:srgbClr val="F7C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altLang="ko-KR" b="1" i="1" smtClean="0">
                              <a:solidFill>
                                <a:srgbClr val="645654"/>
                              </a:solidFill>
                              <a:latin typeface="Cambria Math" panose="02040503050406030204" pitchFamily="18" charset="0"/>
                            </a:rPr>
                          </m:ctrlPr>
                        </m:sSubPr>
                        <m:e>
                          <m:r>
                            <a:rPr lang="en-US" altLang="ko-KR" b="1" i="1">
                              <a:solidFill>
                                <a:srgbClr val="645654"/>
                              </a:solidFill>
                              <a:latin typeface="Cambria Math" panose="02040503050406030204" pitchFamily="18" charset="0"/>
                            </a:rPr>
                            <m:t>𝜺</m:t>
                          </m:r>
                        </m:e>
                        <m:sub>
                          <m:r>
                            <a:rPr lang="en-US" altLang="ko-KR" b="1" i="1">
                              <a:solidFill>
                                <a:srgbClr val="645654"/>
                              </a:solidFill>
                              <a:latin typeface="Cambria Math" panose="02040503050406030204" pitchFamily="18" charset="0"/>
                            </a:rPr>
                            <m:t>𝟎</m:t>
                          </m:r>
                        </m:sub>
                      </m:sSub>
                    </m:oMath>
                  </a14:m>
                  <a:r>
                    <a:rPr lang="en-US" altLang="ko-KR" b="1" dirty="0">
                      <a:solidFill>
                        <a:srgbClr val="645654"/>
                      </a:solidFill>
                    </a:rPr>
                    <a:t>: 8.855X10</a:t>
                  </a:r>
                  <a:r>
                    <a:rPr lang="en-US" altLang="ko-KR" b="1" baseline="30000" dirty="0">
                      <a:solidFill>
                        <a:srgbClr val="645654"/>
                      </a:solidFill>
                    </a:rPr>
                    <a:t>-12</a:t>
                  </a:r>
                  <a:r>
                    <a:rPr lang="en-US" altLang="ko-KR" b="1" dirty="0">
                      <a:solidFill>
                        <a:srgbClr val="645654"/>
                      </a:solidFill>
                    </a:rPr>
                    <a:t>F/m</a:t>
                  </a:r>
                </a:p>
                <a:p>
                  <a14:m>
                    <m:oMath xmlns:m="http://schemas.openxmlformats.org/officeDocument/2006/math">
                      <m:r>
                        <a:rPr lang="el-GR" altLang="ko-KR" b="1" i="1">
                          <a:solidFill>
                            <a:srgbClr val="645654"/>
                          </a:solidFill>
                          <a:latin typeface="Cambria Math" panose="02040503050406030204" pitchFamily="18" charset="0"/>
                        </a:rPr>
                        <m:t>𝜺</m:t>
                      </m:r>
                    </m:oMath>
                  </a14:m>
                  <a:r>
                    <a:rPr lang="en-US" altLang="ko-KR" b="1">
                      <a:solidFill>
                        <a:srgbClr val="645654"/>
                      </a:solidFill>
                    </a:rPr>
                    <a:t>: relative permittivity</a:t>
                  </a:r>
                  <a:endParaRPr lang="en-US" altLang="ko-KR" b="1" dirty="0">
                    <a:solidFill>
                      <a:srgbClr val="645654"/>
                    </a:solidFill>
                  </a:endParaRPr>
                </a:p>
                <a:p>
                  <a14:m>
                    <m:oMath xmlns:m="http://schemas.openxmlformats.org/officeDocument/2006/math">
                      <m:r>
                        <a:rPr lang="en-US" altLang="ko-KR" b="1" i="1">
                          <a:solidFill>
                            <a:srgbClr val="645654"/>
                          </a:solidFill>
                          <a:latin typeface="Cambria Math" panose="02040503050406030204" pitchFamily="18" charset="0"/>
                        </a:rPr>
                        <m:t>𝒅</m:t>
                      </m:r>
                    </m:oMath>
                  </a14:m>
                  <a:r>
                    <a:rPr lang="en-US" altLang="ko-KR" b="1">
                      <a:solidFill>
                        <a:srgbClr val="645654"/>
                      </a:solidFill>
                    </a:rPr>
                    <a:t>: dielectric thickness</a:t>
                  </a:r>
                  <a:endParaRPr lang="en-US" altLang="ko-KR" b="1" dirty="0">
                    <a:solidFill>
                      <a:srgbClr val="645654"/>
                    </a:solidFill>
                  </a:endParaRPr>
                </a:p>
                <a:p>
                  <a14:m>
                    <m:oMath xmlns:m="http://schemas.openxmlformats.org/officeDocument/2006/math">
                      <m:r>
                        <a:rPr lang="en-US" altLang="ko-KR" b="1" i="1">
                          <a:solidFill>
                            <a:srgbClr val="645654"/>
                          </a:solidFill>
                          <a:latin typeface="Cambria Math" panose="02040503050406030204" pitchFamily="18" charset="0"/>
                        </a:rPr>
                        <m:t>𝑨</m:t>
                      </m:r>
                    </m:oMath>
                  </a14:m>
                  <a:r>
                    <a:rPr lang="en-US" altLang="ko-KR" b="1">
                      <a:solidFill>
                        <a:srgbClr val="645654"/>
                      </a:solidFill>
                    </a:rPr>
                    <a:t>: area</a:t>
                  </a:r>
                  <a:endParaRPr lang="ko-KR" altLang="en-US" b="1" dirty="0">
                    <a:solidFill>
                      <a:srgbClr val="645654"/>
                    </a:solidFill>
                  </a:endParaRPr>
                </a:p>
              </p:txBody>
            </p:sp>
          </mc:Choice>
          <mc:Fallback xmlns="">
            <p:sp>
              <p:nvSpPr>
                <p:cNvPr id="64" name="직사각형 63"/>
                <p:cNvSpPr>
                  <a:spLocks noRot="1" noChangeAspect="1" noMove="1" noResize="1" noEditPoints="1" noAdjustHandles="1" noChangeArrowheads="1" noChangeShapeType="1" noTextEdit="1"/>
                </p:cNvSpPr>
                <p:nvPr/>
              </p:nvSpPr>
              <p:spPr>
                <a:xfrm>
                  <a:off x="6934443" y="2303822"/>
                  <a:ext cx="2697302" cy="1524842"/>
                </a:xfrm>
                <a:prstGeom prst="rect">
                  <a:avLst/>
                </a:prstGeom>
                <a:blipFill rotWithShape="1">
                  <a:blip r:embed="rId6"/>
                  <a:stretch>
                    <a:fillRect/>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198" name="표 197"/>
              <p:cNvGraphicFramePr>
                <a:graphicFrameLocks noGrp="1"/>
              </p:cNvGraphicFramePr>
              <p:nvPr>
                <p:extLst>
                  <p:ext uri="{D42A27DB-BD31-4B8C-83A1-F6EECF244321}">
                    <p14:modId xmlns:p14="http://schemas.microsoft.com/office/powerpoint/2010/main" val="925905063"/>
                  </p:ext>
                </p:extLst>
              </p:nvPr>
            </p:nvGraphicFramePr>
            <p:xfrm>
              <a:off x="4030538" y="3134155"/>
              <a:ext cx="7872393" cy="1478280"/>
            </p:xfrm>
            <a:graphic>
              <a:graphicData uri="http://schemas.openxmlformats.org/drawingml/2006/table">
                <a:tbl>
                  <a:tblPr firstRow="1" bandRow="1">
                    <a:tableStyleId>{5940675A-B579-460E-94D1-54222C63F5DA}</a:tableStyleId>
                  </a:tblPr>
                  <a:tblGrid>
                    <a:gridCol w="1598366">
                      <a:extLst>
                        <a:ext uri="{9D8B030D-6E8A-4147-A177-3AD203B41FA5}">
                          <a16:colId xmlns:a16="http://schemas.microsoft.com/office/drawing/2014/main" val="20000"/>
                        </a:ext>
                      </a:extLst>
                    </a:gridCol>
                    <a:gridCol w="1611657">
                      <a:extLst>
                        <a:ext uri="{9D8B030D-6E8A-4147-A177-3AD203B41FA5}">
                          <a16:colId xmlns:a16="http://schemas.microsoft.com/office/drawing/2014/main" val="20001"/>
                        </a:ext>
                      </a:extLst>
                    </a:gridCol>
                    <a:gridCol w="1499361">
                      <a:extLst>
                        <a:ext uri="{9D8B030D-6E8A-4147-A177-3AD203B41FA5}">
                          <a16:colId xmlns:a16="http://schemas.microsoft.com/office/drawing/2014/main" val="20002"/>
                        </a:ext>
                      </a:extLst>
                    </a:gridCol>
                    <a:gridCol w="1533289">
                      <a:extLst>
                        <a:ext uri="{9D8B030D-6E8A-4147-A177-3AD203B41FA5}">
                          <a16:colId xmlns:a16="http://schemas.microsoft.com/office/drawing/2014/main" val="20003"/>
                        </a:ext>
                      </a:extLst>
                    </a:gridCol>
                    <a:gridCol w="1629720">
                      <a:extLst>
                        <a:ext uri="{9D8B030D-6E8A-4147-A177-3AD203B41FA5}">
                          <a16:colId xmlns:a16="http://schemas.microsoft.com/office/drawing/2014/main" val="20004"/>
                        </a:ext>
                      </a:extLst>
                    </a:gridCol>
                  </a:tblGrid>
                  <a:tr h="240579">
                    <a:tc>
                      <a:txBody>
                        <a:bodyPr/>
                        <a:lstStyle/>
                        <a:p>
                          <a:pPr algn="ctr" latinLnBrk="1"/>
                          <a:r>
                            <a:rPr lang="en-US" altLang="ko-KR" sz="1800" b="1">
                              <a:solidFill>
                                <a:schemeClr val="tx1"/>
                              </a:solidFill>
                            </a:rPr>
                            <a:t>Dielectric</a:t>
                          </a:r>
                          <a:endParaRPr lang="ko-KR" altLang="en-US" sz="1800" b="1" dirty="0">
                            <a:solidFill>
                              <a:schemeClr val="tx1"/>
                            </a:solidFill>
                          </a:endParaRPr>
                        </a:p>
                      </a:txBody>
                      <a:tcPr>
                        <a:solidFill>
                          <a:srgbClr val="FF9999"/>
                        </a:solidFill>
                      </a:tcPr>
                    </a:tc>
                    <a:tc>
                      <a:txBody>
                        <a:bodyPr/>
                        <a:lstStyle/>
                        <a:p>
                          <a:pPr algn="ctr" latinLnBrk="1"/>
                          <a:r>
                            <a:rPr lang="en-US" altLang="ko-KR" sz="1800" b="1">
                              <a:solidFill>
                                <a:schemeClr val="tx1"/>
                              </a:solidFill>
                              <a:effectLst/>
                            </a:rPr>
                            <a:t>Capacitance</a:t>
                          </a:r>
                          <a:endParaRPr lang="ko-KR" altLang="en-US" sz="1800" b="1" dirty="0">
                            <a:solidFill>
                              <a:schemeClr val="tx1"/>
                            </a:solidFill>
                            <a:effectLst/>
                          </a:endParaRPr>
                        </a:p>
                      </a:txBody>
                      <a:tcPr>
                        <a:solidFill>
                          <a:srgbClr val="FF9999"/>
                        </a:solidFill>
                      </a:tcPr>
                    </a:tc>
                    <a:tc>
                      <a:txBody>
                        <a:bodyPr/>
                        <a:lstStyle/>
                        <a:p>
                          <a:pPr algn="ctr" latinLnBrk="1"/>
                          <a:r>
                            <a:rPr lang="en-US" altLang="ko-KR" sz="1800" b="1">
                              <a:solidFill>
                                <a:schemeClr val="tx1"/>
                              </a:solidFill>
                            </a:rPr>
                            <a:t>Permittivity</a:t>
                          </a:r>
                          <a:endParaRPr lang="ko-KR" altLang="en-US" sz="1800" b="1" dirty="0">
                            <a:solidFill>
                              <a:schemeClr val="tx1"/>
                            </a:solidFill>
                          </a:endParaRPr>
                        </a:p>
                      </a:txBody>
                      <a:tcPr>
                        <a:solidFill>
                          <a:srgbClr val="FF9999"/>
                        </a:solidFill>
                      </a:tcPr>
                    </a:tc>
                    <a:tc>
                      <a:txBody>
                        <a:bodyPr/>
                        <a:lstStyle/>
                        <a:p>
                          <a:pPr algn="ctr" latinLnBrk="1"/>
                          <a:r>
                            <a:rPr lang="en-US" altLang="ko-KR" sz="1800" b="1">
                              <a:solidFill>
                                <a:schemeClr val="tx1"/>
                              </a:solidFill>
                            </a:rPr>
                            <a:t>thickness</a:t>
                          </a:r>
                          <a:endParaRPr lang="ko-KR" altLang="en-US" sz="1800" b="1" dirty="0">
                            <a:solidFill>
                              <a:schemeClr val="tx1"/>
                            </a:solidFill>
                          </a:endParaRPr>
                        </a:p>
                      </a:txBody>
                      <a:tcPr>
                        <a:solidFill>
                          <a:srgbClr val="FF9999"/>
                        </a:solidFill>
                      </a:tcPr>
                    </a:tc>
                    <a:tc>
                      <a:txBody>
                        <a:bodyPr/>
                        <a:lstStyle/>
                        <a:p>
                          <a:pPr algn="ctr" latinLnBrk="1"/>
                          <a:r>
                            <a:rPr lang="en-US" altLang="ko-KR" sz="1800" b="1">
                              <a:solidFill>
                                <a:schemeClr val="tx1"/>
                              </a:solidFill>
                            </a:rPr>
                            <a:t>overlap area</a:t>
                          </a:r>
                          <a:endParaRPr lang="ko-KR" altLang="en-US" sz="1800" b="1" dirty="0">
                            <a:solidFill>
                              <a:schemeClr val="tx1"/>
                            </a:solidFill>
                          </a:endParaRPr>
                        </a:p>
                      </a:txBody>
                      <a:tcPr>
                        <a:solidFill>
                          <a:srgbClr val="FF9999"/>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a:solidFill>
                                <a:srgbClr val="645654"/>
                              </a:solidFill>
                            </a:rPr>
                            <a:t>PCB</a:t>
                          </a:r>
                          <a:r>
                            <a:rPr lang="ko-KR" altLang="en-US" sz="1600" b="1">
                              <a:solidFill>
                                <a:srgbClr val="645654"/>
                              </a:solidFill>
                            </a:rPr>
                            <a:t> </a:t>
                          </a:r>
                          <a:r>
                            <a:rPr lang="en-US" altLang="ko-KR" sz="1600" b="1">
                              <a:solidFill>
                                <a:srgbClr val="645654"/>
                              </a:solidFill>
                            </a:rPr>
                            <a:t>substrate</a:t>
                          </a:r>
                          <a:endParaRPr lang="ko-KR" altLang="en-US" sz="1600" b="1" dirty="0">
                            <a:solidFill>
                              <a:srgbClr val="645654"/>
                            </a:solidFill>
                          </a:endParaRPr>
                        </a:p>
                      </a:txBody>
                      <a:tcPr>
                        <a:solidFill>
                          <a:srgbClr val="FF9999"/>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lang="en-US" altLang="ko-KR" sz="1600" b="1" i="1" smtClean="0">
                                      <a:solidFill>
                                        <a:srgbClr val="645654"/>
                                      </a:solidFill>
                                      <a:latin typeface="Cambria Math" panose="02040503050406030204" pitchFamily="18" charset="0"/>
                                    </a:rPr>
                                  </m:ctrlPr>
                                </m:sSubPr>
                                <m:e>
                                  <m:r>
                                    <a:rPr lang="en-US" altLang="ko-KR" sz="1600" b="1" i="1" smtClean="0">
                                      <a:solidFill>
                                        <a:srgbClr val="645654"/>
                                      </a:solidFill>
                                      <a:latin typeface="Cambria Math"/>
                                    </a:rPr>
                                    <m:t>𝐂</m:t>
                                  </m:r>
                                </m:e>
                                <m:sub>
                                  <m:r>
                                    <a:rPr lang="en-US" altLang="ko-KR" sz="1600" b="1" smtClean="0">
                                      <a:solidFill>
                                        <a:srgbClr val="645654"/>
                                      </a:solidFill>
                                      <a:latin typeface="Cambria Math"/>
                                    </a:rPr>
                                    <m:t>𝟏</m:t>
                                  </m:r>
                                </m:sub>
                              </m:sSub>
                            </m:oMath>
                          </a14:m>
                          <a:r>
                            <a:rPr lang="en-US" altLang="ko-KR" sz="1600" b="1" dirty="0">
                              <a:solidFill>
                                <a:srgbClr val="645654"/>
                              </a:solidFill>
                            </a:rPr>
                            <a:t>=1.18pF</a:t>
                          </a: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(FR4)</a:t>
                          </a:r>
                          <a:r>
                            <a:rPr lang="ko-KR" altLang="en-US" sz="1600" b="1" dirty="0">
                              <a:solidFill>
                                <a:srgbClr val="645654"/>
                              </a:solidFill>
                            </a:rPr>
                            <a:t> </a:t>
                          </a:r>
                          <a:r>
                            <a:rPr lang="en-US" altLang="ko-KR" sz="1600" b="1" dirty="0">
                              <a:solidFill>
                                <a:srgbClr val="645654"/>
                              </a:solidFill>
                            </a:rPr>
                            <a:t>K=4</a:t>
                          </a:r>
                          <a:endParaRPr lang="ko-KR" altLang="en-US" sz="1600" b="1" dirty="0">
                            <a:solidFill>
                              <a:srgbClr val="645654"/>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d=3mm</a:t>
                          </a:r>
                          <a:endParaRPr lang="ko-KR" altLang="en-US" sz="1600" b="1" dirty="0">
                            <a:solidFill>
                              <a:srgbClr val="645654"/>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A=1</a:t>
                          </a:r>
                          <a14:m>
                            <m:oMath xmlns:m="http://schemas.openxmlformats.org/officeDocument/2006/math">
                              <m:sSup>
                                <m:sSupPr>
                                  <m:ctrlPr>
                                    <a:rPr lang="en-US" altLang="ko-KR" sz="1600" b="1" i="1" smtClean="0">
                                      <a:solidFill>
                                        <a:srgbClr val="645654"/>
                                      </a:solidFill>
                                      <a:latin typeface="Cambria Math" panose="02040503050406030204" pitchFamily="18" charset="0"/>
                                    </a:rPr>
                                  </m:ctrlPr>
                                </m:sSupPr>
                                <m:e>
                                  <m:r>
                                    <a:rPr lang="en-US" altLang="ko-KR" sz="1600" b="1" smtClean="0">
                                      <a:solidFill>
                                        <a:srgbClr val="645654"/>
                                      </a:solidFill>
                                      <a:latin typeface="Cambria Math"/>
                                    </a:rPr>
                                    <m:t>𝐜𝐦</m:t>
                                  </m:r>
                                </m:e>
                                <m:sup>
                                  <m:r>
                                    <a:rPr lang="en-US" altLang="ko-KR" sz="1600" b="1" smtClean="0">
                                      <a:solidFill>
                                        <a:srgbClr val="645654"/>
                                      </a:solidFill>
                                      <a:latin typeface="Cambria Math"/>
                                    </a:rPr>
                                    <m:t>𝟐</m:t>
                                  </m:r>
                                </m:sup>
                              </m:sSup>
                            </m:oMath>
                          </a14:m>
                          <a:endParaRPr lang="ko-KR" altLang="en-US" sz="1600" b="1" dirty="0">
                            <a:solidFill>
                              <a:srgbClr val="645654"/>
                            </a:solidFill>
                          </a:endParaRP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Plastic case</a:t>
                          </a:r>
                          <a:endParaRPr lang="ko-KR" altLang="en-US" sz="1600" b="1" dirty="0">
                            <a:solidFill>
                              <a:srgbClr val="645654"/>
                            </a:solidFill>
                          </a:endParaRPr>
                        </a:p>
                      </a:txBody>
                      <a:tcPr>
                        <a:solidFill>
                          <a:srgbClr val="FF9999"/>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lang="en-US" altLang="ko-KR" sz="1600" b="1" i="1" smtClean="0">
                                      <a:solidFill>
                                        <a:srgbClr val="645654"/>
                                      </a:solidFill>
                                      <a:latin typeface="Cambria Math" panose="02040503050406030204" pitchFamily="18" charset="0"/>
                                    </a:rPr>
                                  </m:ctrlPr>
                                </m:sSubPr>
                                <m:e>
                                  <m:r>
                                    <a:rPr lang="en-US" altLang="ko-KR" sz="1600" b="1" i="1" smtClean="0">
                                      <a:solidFill>
                                        <a:srgbClr val="645654"/>
                                      </a:solidFill>
                                      <a:latin typeface="Cambria Math"/>
                                    </a:rPr>
                                    <m:t>𝐂</m:t>
                                  </m:r>
                                </m:e>
                                <m:sub>
                                  <m:r>
                                    <a:rPr lang="en-US" altLang="ko-KR" sz="1600" b="1" smtClean="0">
                                      <a:solidFill>
                                        <a:srgbClr val="645654"/>
                                      </a:solidFill>
                                      <a:latin typeface="Cambria Math"/>
                                    </a:rPr>
                                    <m:t>𝟐</m:t>
                                  </m:r>
                                </m:sub>
                              </m:sSub>
                            </m:oMath>
                          </a14:m>
                          <a:r>
                            <a:rPr lang="en-US" altLang="ko-KR" sz="1600" b="1" dirty="0">
                              <a:solidFill>
                                <a:srgbClr val="645654"/>
                              </a:solidFill>
                            </a:rPr>
                            <a:t>=12</a:t>
                          </a:r>
                          <a14:m>
                            <m:oMath xmlns:m="http://schemas.openxmlformats.org/officeDocument/2006/math">
                              <m:r>
                                <a:rPr lang="en-US" altLang="ko-KR" sz="1600" b="1" smtClean="0">
                                  <a:solidFill>
                                    <a:srgbClr val="645654"/>
                                  </a:solidFill>
                                  <a:latin typeface="Cambria Math"/>
                                </a:rPr>
                                <m:t>𝐩𝐅</m:t>
                              </m:r>
                            </m:oMath>
                          </a14:m>
                          <a:endParaRPr lang="en-US" altLang="ko-KR" sz="1600" b="1" dirty="0">
                            <a:solidFill>
                              <a:srgbClr val="645654"/>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(POM) k=3.8</a:t>
                          </a:r>
                          <a:endParaRPr lang="ko-KR" altLang="en-US" sz="1600" b="1" dirty="0">
                            <a:solidFill>
                              <a:srgbClr val="645654"/>
                            </a:solidFill>
                          </a:endParaRPr>
                        </a:p>
                      </a:txBody>
                      <a:tcPr/>
                    </a:tc>
                    <a:tc>
                      <a:txBody>
                        <a:bodyPr/>
                        <a:lstStyle/>
                        <a:p>
                          <a:pPr algn="ctr" latinLnBrk="1"/>
                          <a:r>
                            <a:rPr lang="en-US" altLang="ko-KR" sz="1600" b="1" dirty="0">
                              <a:solidFill>
                                <a:srgbClr val="645654"/>
                              </a:solidFill>
                            </a:rPr>
                            <a:t>d=7mm</a:t>
                          </a:r>
                          <a:endParaRPr lang="ko-KR" altLang="en-US" sz="1600" b="1" dirty="0">
                            <a:solidFill>
                              <a:srgbClr val="645654"/>
                            </a:solidFill>
                          </a:endParaRPr>
                        </a:p>
                      </a:txBody>
                      <a:tcPr/>
                    </a:tc>
                    <a:tc>
                      <a:txBody>
                        <a:bodyPr/>
                        <a:lstStyle/>
                        <a:p>
                          <a:pPr algn="ctr" latinLnBrk="1"/>
                          <a:r>
                            <a:rPr lang="en-US" altLang="ko-KR" sz="1600" b="1" dirty="0">
                              <a:solidFill>
                                <a:srgbClr val="645654"/>
                              </a:solidFill>
                            </a:rPr>
                            <a:t>A=2.5</a:t>
                          </a:r>
                          <a14:m>
                            <m:oMath xmlns:m="http://schemas.openxmlformats.org/officeDocument/2006/math">
                              <m:sSup>
                                <m:sSupPr>
                                  <m:ctrlPr>
                                    <a:rPr lang="en-US" altLang="ko-KR" sz="1600" b="1" i="1" smtClean="0">
                                      <a:solidFill>
                                        <a:srgbClr val="645654"/>
                                      </a:solidFill>
                                      <a:latin typeface="Cambria Math" panose="02040503050406030204" pitchFamily="18" charset="0"/>
                                    </a:rPr>
                                  </m:ctrlPr>
                                </m:sSupPr>
                                <m:e>
                                  <m:r>
                                    <a:rPr lang="en-US" altLang="ko-KR" sz="1600" b="1" smtClean="0">
                                      <a:solidFill>
                                        <a:srgbClr val="645654"/>
                                      </a:solidFill>
                                      <a:latin typeface="Cambria Math"/>
                                    </a:rPr>
                                    <m:t>𝐜𝐦</m:t>
                                  </m:r>
                                </m:e>
                                <m:sup>
                                  <m:r>
                                    <a:rPr lang="en-US" altLang="ko-KR" sz="1600" b="1" smtClean="0">
                                      <a:solidFill>
                                        <a:srgbClr val="645654"/>
                                      </a:solidFill>
                                      <a:latin typeface="Cambria Math"/>
                                    </a:rPr>
                                    <m:t>𝟐</m:t>
                                  </m:r>
                                </m:sup>
                              </m:sSup>
                            </m:oMath>
                          </a14:m>
                          <a:endParaRPr lang="ko-KR" altLang="en-US" sz="1600" b="1" dirty="0">
                            <a:solidFill>
                              <a:srgbClr val="645654"/>
                            </a:solidFill>
                          </a:endParaRP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Air</a:t>
                          </a:r>
                          <a:endParaRPr lang="ko-KR" altLang="en-US" sz="1600" b="1" dirty="0">
                            <a:solidFill>
                              <a:srgbClr val="645654"/>
                            </a:solidFill>
                          </a:endParaRPr>
                        </a:p>
                      </a:txBody>
                      <a:tcPr>
                        <a:solidFill>
                          <a:srgbClr val="FF9999"/>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lang="en-US" altLang="ko-KR" sz="1600" b="1" i="1" smtClean="0">
                                      <a:solidFill>
                                        <a:srgbClr val="645654"/>
                                      </a:solidFill>
                                      <a:latin typeface="Cambria Math" panose="02040503050406030204" pitchFamily="18" charset="0"/>
                                    </a:rPr>
                                  </m:ctrlPr>
                                </m:sSubPr>
                                <m:e>
                                  <m:r>
                                    <a:rPr lang="en-US" altLang="ko-KR" sz="1600" b="1" i="1" smtClean="0">
                                      <a:solidFill>
                                        <a:srgbClr val="645654"/>
                                      </a:solidFill>
                                      <a:latin typeface="Cambria Math"/>
                                    </a:rPr>
                                    <m:t>𝐂</m:t>
                                  </m:r>
                                </m:e>
                                <m:sub>
                                  <m:r>
                                    <a:rPr lang="en-US" altLang="ko-KR" sz="1600" b="1" smtClean="0">
                                      <a:solidFill>
                                        <a:srgbClr val="645654"/>
                                      </a:solidFill>
                                      <a:latin typeface="Cambria Math"/>
                                    </a:rPr>
                                    <m:t>𝟑</m:t>
                                  </m:r>
                                </m:sub>
                              </m:sSub>
                            </m:oMath>
                          </a14:m>
                          <a:r>
                            <a:rPr lang="en-US" altLang="ko-KR" sz="1600" b="1" dirty="0">
                              <a:solidFill>
                                <a:srgbClr val="645654"/>
                              </a:solidFill>
                            </a:rPr>
                            <a:t>=126pF</a:t>
                          </a: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rgbClr val="645654"/>
                              </a:solidFill>
                            </a:rPr>
                            <a:t>K=1</a:t>
                          </a:r>
                          <a:endParaRPr lang="ko-KR" altLang="en-US" sz="1600" b="1" dirty="0">
                            <a:solidFill>
                              <a:srgbClr val="645654"/>
                            </a:solidFill>
                          </a:endParaRPr>
                        </a:p>
                      </a:txBody>
                      <a:tcPr/>
                    </a:tc>
                    <a:tc>
                      <a:txBody>
                        <a:bodyPr/>
                        <a:lstStyle/>
                        <a:p>
                          <a:pPr algn="ctr" latinLnBrk="1"/>
                          <a:r>
                            <a:rPr lang="en-US" altLang="ko-KR" sz="1600" b="1" dirty="0">
                              <a:solidFill>
                                <a:srgbClr val="645654"/>
                              </a:solidFill>
                            </a:rPr>
                            <a:t>D=7mm</a:t>
                          </a:r>
                          <a:endParaRPr lang="ko-KR" altLang="en-US" sz="1600" b="1" dirty="0">
                            <a:solidFill>
                              <a:srgbClr val="645654"/>
                            </a:solidFill>
                          </a:endParaRPr>
                        </a:p>
                      </a:txBody>
                      <a:tcPr/>
                    </a:tc>
                    <a:tc>
                      <a:txBody>
                        <a:bodyPr/>
                        <a:lstStyle/>
                        <a:p>
                          <a:pPr algn="ctr" latinLnBrk="1"/>
                          <a:r>
                            <a:rPr lang="en-US" altLang="ko-KR" sz="1600" b="1" dirty="0">
                              <a:solidFill>
                                <a:srgbClr val="645654"/>
                              </a:solidFill>
                            </a:rPr>
                            <a:t>A=1</a:t>
                          </a:r>
                          <a14:m>
                            <m:oMath xmlns:m="http://schemas.openxmlformats.org/officeDocument/2006/math">
                              <m:sSup>
                                <m:sSupPr>
                                  <m:ctrlPr>
                                    <a:rPr lang="en-US" altLang="ko-KR" sz="1600" b="1" i="1" smtClean="0">
                                      <a:solidFill>
                                        <a:srgbClr val="645654"/>
                                      </a:solidFill>
                                      <a:latin typeface="Cambria Math" panose="02040503050406030204" pitchFamily="18" charset="0"/>
                                    </a:rPr>
                                  </m:ctrlPr>
                                </m:sSupPr>
                                <m:e>
                                  <m:r>
                                    <a:rPr lang="en-US" altLang="ko-KR" sz="1600" b="1" smtClean="0">
                                      <a:solidFill>
                                        <a:srgbClr val="645654"/>
                                      </a:solidFill>
                                      <a:latin typeface="Cambria Math"/>
                                    </a:rPr>
                                    <m:t>𝐜𝐦</m:t>
                                  </m:r>
                                </m:e>
                                <m:sup>
                                  <m:r>
                                    <a:rPr lang="en-US" altLang="ko-KR" sz="1600" b="1" smtClean="0">
                                      <a:solidFill>
                                        <a:srgbClr val="645654"/>
                                      </a:solidFill>
                                      <a:latin typeface="Cambria Math"/>
                                    </a:rPr>
                                    <m:t>𝟐</m:t>
                                  </m:r>
                                </m:sup>
                              </m:sSup>
                            </m:oMath>
                          </a14:m>
                          <a:endParaRPr lang="ko-KR" altLang="en-US" sz="1600" b="1" dirty="0">
                            <a:solidFill>
                              <a:srgbClr val="645654"/>
                            </a:solidFill>
                          </a:endParaRPr>
                        </a:p>
                      </a:txBody>
                      <a:tcPr/>
                    </a:tc>
                    <a:extLst>
                      <a:ext uri="{0D108BD9-81ED-4DB2-BD59-A6C34878D82A}">
                        <a16:rowId xmlns:a16="http://schemas.microsoft.com/office/drawing/2014/main" val="10003"/>
                      </a:ext>
                    </a:extLst>
                  </a:tr>
                </a:tbl>
              </a:graphicData>
            </a:graphic>
          </p:graphicFrame>
        </mc:Choice>
        <mc:Fallback xmlns="">
          <p:graphicFrame>
            <p:nvGraphicFramePr>
              <p:cNvPr id="198" name="표 197"/>
              <p:cNvGraphicFramePr>
                <a:graphicFrameLocks noGrp="1"/>
              </p:cNvGraphicFramePr>
              <p:nvPr>
                <p:extLst>
                  <p:ext uri="{D42A27DB-BD31-4B8C-83A1-F6EECF244321}">
                    <p14:modId xmlns:p14="http://schemas.microsoft.com/office/powerpoint/2010/main" val="925905063"/>
                  </p:ext>
                </p:extLst>
              </p:nvPr>
            </p:nvGraphicFramePr>
            <p:xfrm>
              <a:off x="4030538" y="3134155"/>
              <a:ext cx="7872393" cy="1478280"/>
            </p:xfrm>
            <a:graphic>
              <a:graphicData uri="http://schemas.openxmlformats.org/drawingml/2006/table">
                <a:tbl>
                  <a:tblPr firstRow="1" bandRow="1">
                    <a:tableStyleId>{5940675A-B579-460E-94D1-54222C63F5DA}</a:tableStyleId>
                  </a:tblPr>
                  <a:tblGrid>
                    <a:gridCol w="1598366"/>
                    <a:gridCol w="1611657"/>
                    <a:gridCol w="1499361"/>
                    <a:gridCol w="1533289"/>
                    <a:gridCol w="1629720"/>
                  </a:tblGrid>
                  <a:tr h="365760">
                    <a:tc>
                      <a:txBody>
                        <a:bodyPr/>
                        <a:lstStyle/>
                        <a:p>
                          <a:pPr algn="ctr" latinLnBrk="1"/>
                          <a:r>
                            <a:rPr lang="en-US" altLang="ko-KR" sz="1800" b="1" smtClean="0">
                              <a:solidFill>
                                <a:schemeClr val="tx1"/>
                              </a:solidFill>
                            </a:rPr>
                            <a:t>Dielectric</a:t>
                          </a:r>
                          <a:endParaRPr lang="ko-KR" altLang="en-US" sz="1800" b="1" dirty="0">
                            <a:solidFill>
                              <a:schemeClr val="tx1"/>
                            </a:solidFill>
                          </a:endParaRPr>
                        </a:p>
                      </a:txBody>
                      <a:tcPr>
                        <a:solidFill>
                          <a:srgbClr val="FF9999"/>
                        </a:solidFill>
                      </a:tcPr>
                    </a:tc>
                    <a:tc>
                      <a:txBody>
                        <a:bodyPr/>
                        <a:lstStyle/>
                        <a:p>
                          <a:pPr algn="ctr" latinLnBrk="1"/>
                          <a:r>
                            <a:rPr lang="en-US" altLang="ko-KR" sz="1800" b="1" smtClean="0">
                              <a:solidFill>
                                <a:schemeClr val="tx1"/>
                              </a:solidFill>
                              <a:effectLst/>
                            </a:rPr>
                            <a:t>Capacitance</a:t>
                          </a:r>
                          <a:endParaRPr lang="ko-KR" altLang="en-US" sz="1800" b="1" dirty="0">
                            <a:solidFill>
                              <a:schemeClr val="tx1"/>
                            </a:solidFill>
                            <a:effectLst/>
                          </a:endParaRPr>
                        </a:p>
                      </a:txBody>
                      <a:tcPr>
                        <a:solidFill>
                          <a:srgbClr val="FF9999"/>
                        </a:solidFill>
                      </a:tcPr>
                    </a:tc>
                    <a:tc>
                      <a:txBody>
                        <a:bodyPr/>
                        <a:lstStyle/>
                        <a:p>
                          <a:pPr algn="ctr" latinLnBrk="1"/>
                          <a:r>
                            <a:rPr lang="en-US" altLang="ko-KR" sz="1800" b="1" smtClean="0">
                              <a:solidFill>
                                <a:schemeClr val="tx1"/>
                              </a:solidFill>
                            </a:rPr>
                            <a:t>Permittivity</a:t>
                          </a:r>
                          <a:endParaRPr lang="ko-KR" altLang="en-US" sz="1800" b="1" dirty="0">
                            <a:solidFill>
                              <a:schemeClr val="tx1"/>
                            </a:solidFill>
                          </a:endParaRPr>
                        </a:p>
                      </a:txBody>
                      <a:tcPr>
                        <a:solidFill>
                          <a:srgbClr val="FF9999"/>
                        </a:solidFill>
                      </a:tcPr>
                    </a:tc>
                    <a:tc>
                      <a:txBody>
                        <a:bodyPr/>
                        <a:lstStyle/>
                        <a:p>
                          <a:pPr algn="ctr" latinLnBrk="1"/>
                          <a:r>
                            <a:rPr lang="en-US" altLang="ko-KR" sz="1800" b="1" smtClean="0">
                              <a:solidFill>
                                <a:schemeClr val="tx1"/>
                              </a:solidFill>
                            </a:rPr>
                            <a:t>thickness</a:t>
                          </a:r>
                          <a:endParaRPr lang="ko-KR" altLang="en-US" sz="1800" b="1" dirty="0">
                            <a:solidFill>
                              <a:schemeClr val="tx1"/>
                            </a:solidFill>
                          </a:endParaRPr>
                        </a:p>
                      </a:txBody>
                      <a:tcPr>
                        <a:solidFill>
                          <a:srgbClr val="FF9999"/>
                        </a:solidFill>
                      </a:tcPr>
                    </a:tc>
                    <a:tc>
                      <a:txBody>
                        <a:bodyPr/>
                        <a:lstStyle/>
                        <a:p>
                          <a:pPr algn="ctr" latinLnBrk="1"/>
                          <a:r>
                            <a:rPr lang="en-US" altLang="ko-KR" sz="1800" b="1" smtClean="0">
                              <a:solidFill>
                                <a:schemeClr val="tx1"/>
                              </a:solidFill>
                            </a:rPr>
                            <a:t>overlap </a:t>
                          </a:r>
                          <a:r>
                            <a:rPr lang="en-US" altLang="ko-KR" sz="1800" b="1" smtClean="0">
                              <a:solidFill>
                                <a:schemeClr val="tx1"/>
                              </a:solidFill>
                            </a:rPr>
                            <a:t>area</a:t>
                          </a:r>
                          <a:endParaRPr lang="ko-KR" altLang="en-US" sz="1800" b="1" dirty="0">
                            <a:solidFill>
                              <a:schemeClr val="tx1"/>
                            </a:solidFill>
                          </a:endParaRPr>
                        </a:p>
                      </a:txBody>
                      <a:tcPr>
                        <a:solidFill>
                          <a:srgbClr val="FF9999"/>
                        </a:solidFill>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smtClean="0">
                              <a:solidFill>
                                <a:srgbClr val="645654"/>
                              </a:solidFill>
                            </a:rPr>
                            <a:t>PCB</a:t>
                          </a:r>
                          <a:r>
                            <a:rPr lang="ko-KR" altLang="en-US" sz="1600" b="1" smtClean="0">
                              <a:solidFill>
                                <a:srgbClr val="645654"/>
                              </a:solidFill>
                            </a:rPr>
                            <a:t> </a:t>
                          </a:r>
                          <a:r>
                            <a:rPr lang="en-US" altLang="ko-KR" sz="1600" b="1" smtClean="0">
                              <a:solidFill>
                                <a:srgbClr val="645654"/>
                              </a:solidFill>
                            </a:rPr>
                            <a:t>substrate</a:t>
                          </a:r>
                          <a:endParaRPr lang="ko-KR" altLang="en-US" sz="1600" b="1" dirty="0" smtClean="0">
                            <a:solidFill>
                              <a:srgbClr val="645654"/>
                            </a:solidFill>
                          </a:endParaRPr>
                        </a:p>
                      </a:txBody>
                      <a:tcPr>
                        <a:solidFill>
                          <a:srgbClr val="FF9999"/>
                        </a:solidFill>
                      </a:tcPr>
                    </a:tc>
                    <a:tc>
                      <a:txBody>
                        <a:bodyPr/>
                        <a:lstStyle/>
                        <a:p>
                          <a:endParaRPr lang="ko-KR"/>
                        </a:p>
                      </a:txBody>
                      <a:tcPr>
                        <a:blipFill rotWithShape="1">
                          <a:blip r:embed="rId7"/>
                          <a:stretch>
                            <a:fillRect l="-98868" t="-106557" r="-288679" b="-213115"/>
                          </a:stretch>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(FR4)</a:t>
                          </a:r>
                          <a:r>
                            <a:rPr lang="ko-KR" altLang="en-US" sz="1600" b="1" dirty="0" smtClean="0">
                              <a:solidFill>
                                <a:srgbClr val="645654"/>
                              </a:solidFill>
                            </a:rPr>
                            <a:t> </a:t>
                          </a:r>
                          <a:r>
                            <a:rPr lang="en-US" altLang="ko-KR" sz="1600" b="1" dirty="0" smtClean="0">
                              <a:solidFill>
                                <a:srgbClr val="645654"/>
                              </a:solidFill>
                            </a:rPr>
                            <a:t>K=4</a:t>
                          </a:r>
                          <a:endParaRPr lang="ko-KR" altLang="en-US" sz="1600" b="1" dirty="0">
                            <a:solidFill>
                              <a:srgbClr val="645654"/>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d=3mm</a:t>
                          </a:r>
                          <a:endParaRPr lang="ko-KR" altLang="en-US" sz="1600" b="1" dirty="0" smtClean="0">
                            <a:solidFill>
                              <a:srgbClr val="645654"/>
                            </a:solidFill>
                          </a:endParaRPr>
                        </a:p>
                      </a:txBody>
                      <a:tcPr/>
                    </a:tc>
                    <a:tc>
                      <a:txBody>
                        <a:bodyPr/>
                        <a:lstStyle/>
                        <a:p>
                          <a:endParaRPr lang="ko-KR"/>
                        </a:p>
                      </a:txBody>
                      <a:tcPr>
                        <a:blipFill rotWithShape="1">
                          <a:blip r:embed="rId7"/>
                          <a:stretch>
                            <a:fillRect l="-383895" t="-106557" b="-213115"/>
                          </a:stretch>
                        </a:blipFill>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Plastic case</a:t>
                          </a:r>
                          <a:endParaRPr lang="ko-KR" altLang="en-US" sz="1600" b="1" dirty="0" smtClean="0">
                            <a:solidFill>
                              <a:srgbClr val="645654"/>
                            </a:solidFill>
                          </a:endParaRPr>
                        </a:p>
                      </a:txBody>
                      <a:tcPr>
                        <a:solidFill>
                          <a:srgbClr val="FF9999"/>
                        </a:solidFill>
                      </a:tcPr>
                    </a:tc>
                    <a:tc>
                      <a:txBody>
                        <a:bodyPr/>
                        <a:lstStyle/>
                        <a:p>
                          <a:endParaRPr lang="ko-KR"/>
                        </a:p>
                      </a:txBody>
                      <a:tcPr>
                        <a:blipFill rotWithShape="1">
                          <a:blip r:embed="rId7"/>
                          <a:stretch>
                            <a:fillRect l="-98868" t="-206557" r="-288679" b="-113115"/>
                          </a:stretch>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(POM) k=3.8</a:t>
                          </a:r>
                          <a:endParaRPr lang="ko-KR" altLang="en-US" sz="1600" b="1" dirty="0">
                            <a:solidFill>
                              <a:srgbClr val="645654"/>
                            </a:solidFill>
                          </a:endParaRPr>
                        </a:p>
                      </a:txBody>
                      <a:tcPr/>
                    </a:tc>
                    <a:tc>
                      <a:txBody>
                        <a:bodyPr/>
                        <a:lstStyle/>
                        <a:p>
                          <a:pPr algn="ctr" latinLnBrk="1"/>
                          <a:r>
                            <a:rPr lang="en-US" altLang="ko-KR" sz="1600" b="1" dirty="0" smtClean="0">
                              <a:solidFill>
                                <a:srgbClr val="645654"/>
                              </a:solidFill>
                            </a:rPr>
                            <a:t>d=7mm</a:t>
                          </a:r>
                          <a:endParaRPr lang="ko-KR" altLang="en-US" sz="1600" b="1" dirty="0">
                            <a:solidFill>
                              <a:srgbClr val="645654"/>
                            </a:solidFill>
                          </a:endParaRPr>
                        </a:p>
                      </a:txBody>
                      <a:tcPr/>
                    </a:tc>
                    <a:tc>
                      <a:txBody>
                        <a:bodyPr/>
                        <a:lstStyle/>
                        <a:p>
                          <a:endParaRPr lang="ko-KR"/>
                        </a:p>
                      </a:txBody>
                      <a:tcPr>
                        <a:blipFill rotWithShape="1">
                          <a:blip r:embed="rId7"/>
                          <a:stretch>
                            <a:fillRect l="-383895" t="-206557" b="-113115"/>
                          </a:stretch>
                        </a:blipFill>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Air</a:t>
                          </a:r>
                          <a:endParaRPr lang="ko-KR" altLang="en-US" sz="1600" b="1" dirty="0" smtClean="0">
                            <a:solidFill>
                              <a:srgbClr val="645654"/>
                            </a:solidFill>
                          </a:endParaRPr>
                        </a:p>
                      </a:txBody>
                      <a:tcPr>
                        <a:solidFill>
                          <a:srgbClr val="FF9999"/>
                        </a:solidFill>
                      </a:tcPr>
                    </a:tc>
                    <a:tc>
                      <a:txBody>
                        <a:bodyPr/>
                        <a:lstStyle/>
                        <a:p>
                          <a:endParaRPr lang="ko-KR"/>
                        </a:p>
                      </a:txBody>
                      <a:tcPr>
                        <a:blipFill rotWithShape="1">
                          <a:blip r:embed="rId7"/>
                          <a:stretch>
                            <a:fillRect l="-98868" t="-306557" r="-288679" b="-13115"/>
                          </a:stretch>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rgbClr val="645654"/>
                              </a:solidFill>
                            </a:rPr>
                            <a:t>K=1</a:t>
                          </a:r>
                          <a:endParaRPr lang="ko-KR" altLang="en-US" sz="1600" b="1" dirty="0">
                            <a:solidFill>
                              <a:srgbClr val="645654"/>
                            </a:solidFill>
                          </a:endParaRPr>
                        </a:p>
                      </a:txBody>
                      <a:tcPr/>
                    </a:tc>
                    <a:tc>
                      <a:txBody>
                        <a:bodyPr/>
                        <a:lstStyle/>
                        <a:p>
                          <a:pPr algn="ctr" latinLnBrk="1"/>
                          <a:r>
                            <a:rPr lang="en-US" altLang="ko-KR" sz="1600" b="1" dirty="0" smtClean="0">
                              <a:solidFill>
                                <a:srgbClr val="645654"/>
                              </a:solidFill>
                            </a:rPr>
                            <a:t>D=7mm</a:t>
                          </a:r>
                          <a:endParaRPr lang="ko-KR" altLang="en-US" sz="1600" b="1" dirty="0">
                            <a:solidFill>
                              <a:srgbClr val="645654"/>
                            </a:solidFill>
                          </a:endParaRPr>
                        </a:p>
                      </a:txBody>
                      <a:tcPr/>
                    </a:tc>
                    <a:tc>
                      <a:txBody>
                        <a:bodyPr/>
                        <a:lstStyle/>
                        <a:p>
                          <a:endParaRPr lang="ko-KR"/>
                        </a:p>
                      </a:txBody>
                      <a:tcPr>
                        <a:blipFill rotWithShape="1">
                          <a:blip r:embed="rId7"/>
                          <a:stretch>
                            <a:fillRect l="-383895" t="-306557" b="-13115"/>
                          </a:stretch>
                        </a:blipFill>
                      </a:tcPr>
                    </a:tc>
                  </a:tr>
                </a:tbl>
              </a:graphicData>
            </a:graphic>
          </p:graphicFrame>
        </mc:Fallback>
      </mc:AlternateContent>
      <p:sp>
        <p:nvSpPr>
          <p:cNvPr id="71" name="직사각형 70"/>
          <p:cNvSpPr/>
          <p:nvPr/>
        </p:nvSpPr>
        <p:spPr>
          <a:xfrm>
            <a:off x="5628905" y="3872628"/>
            <a:ext cx="1603168" cy="74810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직사각형 4"/>
          <p:cNvSpPr/>
          <p:nvPr/>
        </p:nvSpPr>
        <p:spPr>
          <a:xfrm>
            <a:off x="4030538" y="1345861"/>
            <a:ext cx="4412818" cy="1524845"/>
          </a:xfrm>
          <a:prstGeom prst="rect">
            <a:avLst/>
          </a:prstGeom>
          <a:noFill/>
          <a:ln w="28575">
            <a:solidFill>
              <a:srgbClr val="645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27133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1"/>
                                        </p:tgtEl>
                                      </p:cBhvr>
                                    </p:animEffect>
                                    <p:anim calcmode="lin" valueType="num">
                                      <p:cBhvr>
                                        <p:cTn id="7" dur="1000"/>
                                        <p:tgtEl>
                                          <p:spTgt spid="51"/>
                                        </p:tgtEl>
                                        <p:attrNameLst>
                                          <p:attrName>ppt_x</p:attrName>
                                        </p:attrNameLst>
                                      </p:cBhvr>
                                      <p:tavLst>
                                        <p:tav tm="0">
                                          <p:val>
                                            <p:strVal val="ppt_x"/>
                                          </p:val>
                                        </p:tav>
                                        <p:tav tm="100000">
                                          <p:val>
                                            <p:strVal val="ppt_x"/>
                                          </p:val>
                                        </p:tav>
                                      </p:tavLst>
                                    </p:anim>
                                    <p:anim calcmode="lin" valueType="num">
                                      <p:cBhvr>
                                        <p:cTn id="8" dur="1000"/>
                                        <p:tgtEl>
                                          <p:spTgt spid="51"/>
                                        </p:tgtEl>
                                        <p:attrNameLst>
                                          <p:attrName>ppt_y</p:attrName>
                                        </p:attrNameLst>
                                      </p:cBhvr>
                                      <p:tavLst>
                                        <p:tav tm="0">
                                          <p:val>
                                            <p:strVal val="ppt_y"/>
                                          </p:val>
                                        </p:tav>
                                        <p:tav tm="100000">
                                          <p:val>
                                            <p:strVal val="ppt_y+.1"/>
                                          </p:val>
                                        </p:tav>
                                      </p:tavLst>
                                    </p:anim>
                                    <p:set>
                                      <p:cBhvr>
                                        <p:cTn id="9" dur="1" fill="hold">
                                          <p:stCondLst>
                                            <p:cond delay="999"/>
                                          </p:stCondLst>
                                        </p:cTn>
                                        <p:tgtEl>
                                          <p:spTgt spid="5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9"/>
                                        </p:tgtEl>
                                      </p:cBhvr>
                                    </p:animEffect>
                                    <p:anim calcmode="lin" valueType="num">
                                      <p:cBhvr>
                                        <p:cTn id="12" dur="1000"/>
                                        <p:tgtEl>
                                          <p:spTgt spid="59"/>
                                        </p:tgtEl>
                                        <p:attrNameLst>
                                          <p:attrName>ppt_x</p:attrName>
                                        </p:attrNameLst>
                                      </p:cBhvr>
                                      <p:tavLst>
                                        <p:tav tm="0">
                                          <p:val>
                                            <p:strVal val="ppt_x"/>
                                          </p:val>
                                        </p:tav>
                                        <p:tav tm="100000">
                                          <p:val>
                                            <p:strVal val="ppt_x"/>
                                          </p:val>
                                        </p:tav>
                                      </p:tavLst>
                                    </p:anim>
                                    <p:anim calcmode="lin" valueType="num">
                                      <p:cBhvr>
                                        <p:cTn id="13" dur="1000"/>
                                        <p:tgtEl>
                                          <p:spTgt spid="59"/>
                                        </p:tgtEl>
                                        <p:attrNameLst>
                                          <p:attrName>ppt_y</p:attrName>
                                        </p:attrNameLst>
                                      </p:cBhvr>
                                      <p:tavLst>
                                        <p:tav tm="0">
                                          <p:val>
                                            <p:strVal val="ppt_y"/>
                                          </p:val>
                                        </p:tav>
                                        <p:tav tm="100000">
                                          <p:val>
                                            <p:strVal val="ppt_y+.1"/>
                                          </p:val>
                                        </p:tav>
                                      </p:tavLst>
                                    </p:anim>
                                    <p:set>
                                      <p:cBhvr>
                                        <p:cTn id="14" dur="1" fill="hold">
                                          <p:stCondLst>
                                            <p:cond delay="999"/>
                                          </p:stCondLst>
                                        </p:cTn>
                                        <p:tgtEl>
                                          <p:spTgt spid="5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barn(inVertical)">
                                      <p:cBhvr>
                                        <p:cTn id="23" dur="500"/>
                                        <p:tgtEl>
                                          <p:spTgt spid="8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1"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par>
                                <p:cTn id="33" presetID="42" presetClass="entr" presetSubtype="0" fill="hold" grpId="1"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7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3072" grpId="0" animBg="1"/>
      <p:bldP spid="51" grpId="0" animBg="1"/>
      <p:bldP spid="51" grpId="1" animBg="1"/>
      <p:bldP spid="59" grpId="0" animBg="1"/>
      <p:bldP spid="59" grpId="1" animBg="1"/>
      <p:bldP spid="83" grpId="0" animBg="1"/>
      <p:bldP spid="71"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그룹 10"/>
          <p:cNvGrpSpPr/>
          <p:nvPr/>
        </p:nvGrpSpPr>
        <p:grpSpPr>
          <a:xfrm>
            <a:off x="275771" y="423710"/>
            <a:ext cx="6226628" cy="584775"/>
            <a:chOff x="275771" y="423706"/>
            <a:chExt cx="6226628" cy="584775"/>
          </a:xfrm>
        </p:grpSpPr>
        <p:cxnSp>
          <p:nvCxnSpPr>
            <p:cNvPr id="12" name="직선 연결선 11"/>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13" name="직사각형 12"/>
            <p:cNvSpPr/>
            <p:nvPr/>
          </p:nvSpPr>
          <p:spPr>
            <a:xfrm>
              <a:off x="275771" y="423706"/>
              <a:ext cx="2279791"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Simulation</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grpSp>
      <p:grpSp>
        <p:nvGrpSpPr>
          <p:cNvPr id="116" name="그룹 115"/>
          <p:cNvGrpSpPr/>
          <p:nvPr/>
        </p:nvGrpSpPr>
        <p:grpSpPr>
          <a:xfrm>
            <a:off x="174663" y="5162826"/>
            <a:ext cx="2710117" cy="1230576"/>
            <a:chOff x="680028" y="5446415"/>
            <a:chExt cx="2575831" cy="730694"/>
          </a:xfrm>
        </p:grpSpPr>
        <p:sp>
          <p:nvSpPr>
            <p:cNvPr id="121" name="직사각형 120"/>
            <p:cNvSpPr/>
            <p:nvPr/>
          </p:nvSpPr>
          <p:spPr>
            <a:xfrm>
              <a:off x="680028" y="5963019"/>
              <a:ext cx="2573667" cy="21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1" name="직사각형 230"/>
            <p:cNvSpPr/>
            <p:nvPr/>
          </p:nvSpPr>
          <p:spPr>
            <a:xfrm>
              <a:off x="682191" y="5820275"/>
              <a:ext cx="2573668" cy="1409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2" name="직사각형 231"/>
            <p:cNvSpPr/>
            <p:nvPr/>
          </p:nvSpPr>
          <p:spPr>
            <a:xfrm>
              <a:off x="2196488" y="5918146"/>
              <a:ext cx="61833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3" name="직사각형 232"/>
            <p:cNvSpPr/>
            <p:nvPr/>
          </p:nvSpPr>
          <p:spPr>
            <a:xfrm>
              <a:off x="1109521" y="5918927"/>
              <a:ext cx="61833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4" name="직선 연결선 233"/>
            <p:cNvCxnSpPr/>
            <p:nvPr/>
          </p:nvCxnSpPr>
          <p:spPr>
            <a:xfrm>
              <a:off x="1268538" y="5856391"/>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직선 연결선 234"/>
            <p:cNvCxnSpPr/>
            <p:nvPr/>
          </p:nvCxnSpPr>
          <p:spPr>
            <a:xfrm>
              <a:off x="1268536" y="5878804"/>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직선 연결선 235"/>
            <p:cNvCxnSpPr/>
            <p:nvPr/>
          </p:nvCxnSpPr>
          <p:spPr>
            <a:xfrm flipV="1">
              <a:off x="1392240" y="5825103"/>
              <a:ext cx="0" cy="312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직선 연결선 236"/>
            <p:cNvCxnSpPr/>
            <p:nvPr/>
          </p:nvCxnSpPr>
          <p:spPr>
            <a:xfrm flipV="1">
              <a:off x="1392241" y="5886930"/>
              <a:ext cx="0" cy="312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직선 연결선 237"/>
            <p:cNvCxnSpPr/>
            <p:nvPr/>
          </p:nvCxnSpPr>
          <p:spPr>
            <a:xfrm>
              <a:off x="2396043" y="5849911"/>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직선 연결선 238"/>
            <p:cNvCxnSpPr/>
            <p:nvPr/>
          </p:nvCxnSpPr>
          <p:spPr>
            <a:xfrm>
              <a:off x="2396041" y="5880992"/>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직선 연결선 239"/>
            <p:cNvCxnSpPr/>
            <p:nvPr/>
          </p:nvCxnSpPr>
          <p:spPr>
            <a:xfrm flipV="1">
              <a:off x="2519745" y="5818623"/>
              <a:ext cx="0" cy="312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직선 연결선 240"/>
            <p:cNvCxnSpPr/>
            <p:nvPr/>
          </p:nvCxnSpPr>
          <p:spPr>
            <a:xfrm flipV="1">
              <a:off x="2519746" y="5884784"/>
              <a:ext cx="0" cy="312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직선 연결선 241"/>
            <p:cNvCxnSpPr/>
            <p:nvPr/>
          </p:nvCxnSpPr>
          <p:spPr>
            <a:xfrm>
              <a:off x="1273255" y="5604455"/>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직선 연결선 242"/>
            <p:cNvCxnSpPr/>
            <p:nvPr/>
          </p:nvCxnSpPr>
          <p:spPr>
            <a:xfrm>
              <a:off x="1273255" y="5665858"/>
              <a:ext cx="2474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직선 연결선 243"/>
            <p:cNvCxnSpPr/>
            <p:nvPr/>
          </p:nvCxnSpPr>
          <p:spPr>
            <a:xfrm flipV="1">
              <a:off x="1391019" y="5446415"/>
              <a:ext cx="3" cy="158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직선 연결선 244"/>
            <p:cNvCxnSpPr/>
            <p:nvPr/>
          </p:nvCxnSpPr>
          <p:spPr>
            <a:xfrm flipV="1">
              <a:off x="1391022" y="5665316"/>
              <a:ext cx="0" cy="165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3105961" y="5691549"/>
            <a:ext cx="2199868" cy="307776"/>
          </a:xfrm>
          <a:prstGeom prst="rect">
            <a:avLst/>
          </a:prstGeom>
          <a:noFill/>
        </p:spPr>
        <p:txBody>
          <a:bodyPr wrap="square" rtlCol="0">
            <a:spAutoFit/>
          </a:bodyPr>
          <a:lstStyle/>
          <a:p>
            <a:r>
              <a:rPr lang="en-US" altLang="ko-KR" sz="1400" b="1"/>
              <a:t>B : Large capacitance</a:t>
            </a:r>
            <a:endParaRPr lang="ko-KR" altLang="en-US" sz="1400" b="1"/>
          </a:p>
        </p:txBody>
      </p:sp>
      <p:sp>
        <p:nvSpPr>
          <p:cNvPr id="118" name="왼쪽 화살표 117"/>
          <p:cNvSpPr/>
          <p:nvPr/>
        </p:nvSpPr>
        <p:spPr>
          <a:xfrm rot="17671607">
            <a:off x="1303617" y="4986608"/>
            <a:ext cx="615616" cy="315154"/>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TextBox 118"/>
          <p:cNvSpPr txBox="1"/>
          <p:nvPr/>
        </p:nvSpPr>
        <p:spPr>
          <a:xfrm>
            <a:off x="1725162" y="4554170"/>
            <a:ext cx="3212984" cy="307776"/>
          </a:xfrm>
          <a:prstGeom prst="rect">
            <a:avLst/>
          </a:prstGeom>
          <a:noFill/>
        </p:spPr>
        <p:txBody>
          <a:bodyPr wrap="square" rtlCol="0">
            <a:spAutoFit/>
          </a:bodyPr>
          <a:lstStyle/>
          <a:p>
            <a:r>
              <a:rPr lang="en-US" altLang="ko-KR" sz="1400" b="1">
                <a:effectLst>
                  <a:outerShdw blurRad="38100" dist="38100" dir="2700000" algn="tl">
                    <a:srgbClr val="000000">
                      <a:alpha val="43137"/>
                    </a:srgbClr>
                  </a:outerShdw>
                </a:effectLst>
              </a:rPr>
              <a:t>Detect differences in capacitance</a:t>
            </a:r>
            <a:endParaRPr lang="ko-KR" altLang="en-US" sz="1400" b="1">
              <a:effectLst>
                <a:outerShdw blurRad="38100" dist="38100" dir="2700000" algn="tl">
                  <a:srgbClr val="000000">
                    <a:alpha val="43137"/>
                  </a:srgbClr>
                </a:outerShdw>
              </a:effectLst>
            </a:endParaRPr>
          </a:p>
        </p:txBody>
      </p:sp>
      <p:sp>
        <p:nvSpPr>
          <p:cNvPr id="120" name="TextBox 119"/>
          <p:cNvSpPr txBox="1"/>
          <p:nvPr/>
        </p:nvSpPr>
        <p:spPr>
          <a:xfrm>
            <a:off x="3092906" y="5374158"/>
            <a:ext cx="2252154" cy="307776"/>
          </a:xfrm>
          <a:prstGeom prst="rect">
            <a:avLst/>
          </a:prstGeom>
          <a:noFill/>
        </p:spPr>
        <p:txBody>
          <a:bodyPr wrap="square" rtlCol="0">
            <a:spAutoFit/>
          </a:bodyPr>
          <a:lstStyle/>
          <a:p>
            <a:r>
              <a:rPr lang="en-US" altLang="ko-KR" sz="1400" b="1"/>
              <a:t>A : Small capacitance</a:t>
            </a:r>
            <a:endParaRPr lang="ko-KR" altLang="en-US" sz="1400" b="1"/>
          </a:p>
        </p:txBody>
      </p:sp>
      <p:sp>
        <p:nvSpPr>
          <p:cNvPr id="246" name="직사각형 245"/>
          <p:cNvSpPr/>
          <p:nvPr/>
        </p:nvSpPr>
        <p:spPr>
          <a:xfrm>
            <a:off x="1731950" y="4559981"/>
            <a:ext cx="2974700" cy="3077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7" name="TextBox 246"/>
          <p:cNvSpPr txBox="1"/>
          <p:nvPr/>
        </p:nvSpPr>
        <p:spPr>
          <a:xfrm>
            <a:off x="533326" y="5364540"/>
            <a:ext cx="450575" cy="307777"/>
          </a:xfrm>
          <a:prstGeom prst="rect">
            <a:avLst/>
          </a:prstGeom>
          <a:noFill/>
        </p:spPr>
        <p:txBody>
          <a:bodyPr wrap="square" rtlCol="0">
            <a:spAutoFit/>
          </a:bodyPr>
          <a:lstStyle/>
          <a:p>
            <a:r>
              <a:rPr lang="en-US" altLang="ko-KR" sz="1400" b="1"/>
              <a:t>A</a:t>
            </a:r>
            <a:endParaRPr lang="ko-KR" altLang="en-US" sz="1400" b="1"/>
          </a:p>
        </p:txBody>
      </p:sp>
      <p:sp>
        <p:nvSpPr>
          <p:cNvPr id="248" name="TextBox 247"/>
          <p:cNvSpPr txBox="1"/>
          <p:nvPr/>
        </p:nvSpPr>
        <p:spPr>
          <a:xfrm>
            <a:off x="1783042" y="5474708"/>
            <a:ext cx="450575" cy="307777"/>
          </a:xfrm>
          <a:prstGeom prst="rect">
            <a:avLst/>
          </a:prstGeom>
          <a:noFill/>
        </p:spPr>
        <p:txBody>
          <a:bodyPr wrap="square" rtlCol="0">
            <a:spAutoFit/>
          </a:bodyPr>
          <a:lstStyle/>
          <a:p>
            <a:r>
              <a:rPr lang="en-US" altLang="ko-KR" sz="1400" b="1"/>
              <a:t>B</a:t>
            </a:r>
            <a:endParaRPr lang="ko-KR" altLang="en-US" sz="1400" b="1"/>
          </a:p>
        </p:txBody>
      </p:sp>
      <p:grpSp>
        <p:nvGrpSpPr>
          <p:cNvPr id="9" name="그룹 8"/>
          <p:cNvGrpSpPr/>
          <p:nvPr/>
        </p:nvGrpSpPr>
        <p:grpSpPr>
          <a:xfrm>
            <a:off x="7821979" y="149213"/>
            <a:ext cx="2800952" cy="1565093"/>
            <a:chOff x="9269100" y="4630835"/>
            <a:chExt cx="2800952" cy="1565093"/>
          </a:xfrm>
        </p:grpSpPr>
        <p:sp>
          <p:nvSpPr>
            <p:cNvPr id="265" name="타원 264"/>
            <p:cNvSpPr/>
            <p:nvPr/>
          </p:nvSpPr>
          <p:spPr>
            <a:xfrm>
              <a:off x="9376307" y="4630835"/>
              <a:ext cx="2586539" cy="1565093"/>
            </a:xfrm>
            <a:prstGeom prst="ellipse">
              <a:avLst/>
            </a:prstGeom>
            <a:solidFill>
              <a:srgbClr val="FFCCCC"/>
            </a:solidFill>
            <a:ln>
              <a:noFill/>
            </a:ln>
            <a:effectLst>
              <a:glow rad="228600">
                <a:schemeClr val="accent2">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a:solidFill>
                  <a:schemeClr val="tx1"/>
                </a:solidFill>
              </a:endParaRPr>
            </a:p>
          </p:txBody>
        </p:sp>
        <p:sp>
          <p:nvSpPr>
            <p:cNvPr id="266" name="TextBox 265"/>
            <p:cNvSpPr txBox="1"/>
            <p:nvPr/>
          </p:nvSpPr>
          <p:spPr>
            <a:xfrm>
              <a:off x="9269100" y="4851747"/>
              <a:ext cx="2800952" cy="1169551"/>
            </a:xfrm>
            <a:prstGeom prst="rect">
              <a:avLst/>
            </a:prstGeom>
            <a:noFill/>
          </p:spPr>
          <p:txBody>
            <a:bodyPr wrap="square" rtlCol="0">
              <a:spAutoFit/>
            </a:bodyPr>
            <a:lstStyle/>
            <a:p>
              <a:pPr algn="ctr"/>
              <a:r>
                <a:rPr lang="en-US" altLang="ko-KR" sz="1400" b="1" dirty="0">
                  <a:solidFill>
                    <a:srgbClr val="645654"/>
                  </a:solidFill>
                </a:rPr>
                <a:t>The </a:t>
              </a:r>
              <a:r>
                <a:rPr lang="en-US" altLang="ko-KR" sz="1400" b="1" dirty="0">
                  <a:solidFill>
                    <a:srgbClr val="645654"/>
                  </a:solidFill>
                  <a:effectLst>
                    <a:outerShdw blurRad="38100" dist="38100" dir="2700000" algn="tl">
                      <a:srgbClr val="000000">
                        <a:alpha val="43137"/>
                      </a:srgbClr>
                    </a:outerShdw>
                  </a:effectLst>
                </a:rPr>
                <a:t>output gain of 5V</a:t>
              </a:r>
            </a:p>
            <a:p>
              <a:pPr algn="ctr"/>
              <a:r>
                <a:rPr lang="en-US" altLang="ko-KR" sz="1400" b="1" dirty="0">
                  <a:solidFill>
                    <a:srgbClr val="645654"/>
                  </a:solidFill>
                </a:rPr>
                <a:t>makes it possible to </a:t>
              </a:r>
              <a:r>
                <a:rPr lang="en-US" altLang="ko-KR" sz="1400" b="1" dirty="0">
                  <a:solidFill>
                    <a:srgbClr val="645654"/>
                  </a:solidFill>
                  <a:effectLst>
                    <a:outerShdw blurRad="38100" dist="38100" dir="2700000" algn="tl">
                      <a:srgbClr val="000000">
                        <a:alpha val="43137"/>
                      </a:srgbClr>
                    </a:outerShdw>
                  </a:effectLst>
                </a:rPr>
                <a:t>distinguish</a:t>
              </a:r>
              <a:r>
                <a:rPr lang="en-US" altLang="ko-KR" sz="1400" b="1" dirty="0">
                  <a:solidFill>
                    <a:srgbClr val="645654"/>
                  </a:solidFill>
                </a:rPr>
                <a:t> between </a:t>
              </a:r>
            </a:p>
            <a:p>
              <a:pPr algn="ctr"/>
              <a:r>
                <a:rPr lang="en-US" altLang="ko-KR" sz="1400" b="1" dirty="0">
                  <a:solidFill>
                    <a:srgbClr val="645654"/>
                  </a:solidFill>
                </a:rPr>
                <a:t>when the water is present and when it is not.</a:t>
              </a:r>
              <a:endParaRPr lang="ko-KR" altLang="en-US" sz="1400" b="1" dirty="0">
                <a:solidFill>
                  <a:srgbClr val="645654"/>
                </a:solidFill>
              </a:endParaRPr>
            </a:p>
          </p:txBody>
        </p:sp>
      </p:grpSp>
      <p:grpSp>
        <p:nvGrpSpPr>
          <p:cNvPr id="274" name="그룹 273"/>
          <p:cNvGrpSpPr/>
          <p:nvPr/>
        </p:nvGrpSpPr>
        <p:grpSpPr>
          <a:xfrm>
            <a:off x="425633" y="1313191"/>
            <a:ext cx="4532675" cy="2579777"/>
            <a:chOff x="596199" y="1906260"/>
            <a:chExt cx="3183706" cy="1954788"/>
          </a:xfrm>
        </p:grpSpPr>
        <p:grpSp>
          <p:nvGrpSpPr>
            <p:cNvPr id="275" name="그룹 274"/>
            <p:cNvGrpSpPr/>
            <p:nvPr/>
          </p:nvGrpSpPr>
          <p:grpSpPr>
            <a:xfrm>
              <a:off x="596199" y="1906260"/>
              <a:ext cx="3183706" cy="1954788"/>
              <a:chOff x="596199" y="1906260"/>
              <a:chExt cx="3183706" cy="1954788"/>
            </a:xfrm>
          </p:grpSpPr>
          <p:cxnSp>
            <p:nvCxnSpPr>
              <p:cNvPr id="277" name="직선 연결선 276"/>
              <p:cNvCxnSpPr/>
              <p:nvPr/>
            </p:nvCxnSpPr>
            <p:spPr>
              <a:xfrm>
                <a:off x="1530220" y="2066553"/>
                <a:ext cx="733046" cy="3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직선 연결선 277"/>
              <p:cNvCxnSpPr/>
              <p:nvPr/>
            </p:nvCxnSpPr>
            <p:spPr>
              <a:xfrm>
                <a:off x="1716098" y="2059209"/>
                <a:ext cx="0" cy="200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9" name="그룹 278"/>
              <p:cNvGrpSpPr/>
              <p:nvPr/>
            </p:nvGrpSpPr>
            <p:grpSpPr>
              <a:xfrm>
                <a:off x="1611248" y="2257752"/>
                <a:ext cx="209695" cy="370535"/>
                <a:chOff x="5557428" y="1916832"/>
                <a:chExt cx="261391" cy="332217"/>
              </a:xfrm>
            </p:grpSpPr>
            <p:cxnSp>
              <p:nvCxnSpPr>
                <p:cNvPr id="362" name="직선 연결선 361"/>
                <p:cNvCxnSpPr/>
                <p:nvPr/>
              </p:nvCxnSpPr>
              <p:spPr>
                <a:xfrm>
                  <a:off x="5557430" y="206084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직선 연결선 362"/>
                <p:cNvCxnSpPr/>
                <p:nvPr/>
              </p:nvCxnSpPr>
              <p:spPr>
                <a:xfrm>
                  <a:off x="5557428" y="210752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직선 연결선 363"/>
                <p:cNvCxnSpPr/>
                <p:nvPr/>
              </p:nvCxnSpPr>
              <p:spPr>
                <a:xfrm flipV="1">
                  <a:off x="5688124" y="1916832"/>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직선 연결선 364"/>
                <p:cNvCxnSpPr/>
                <p:nvPr/>
              </p:nvCxnSpPr>
              <p:spPr>
                <a:xfrm flipV="1">
                  <a:off x="5688125" y="2105033"/>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0" name="직선 연결선 279"/>
              <p:cNvCxnSpPr/>
              <p:nvPr/>
            </p:nvCxnSpPr>
            <p:spPr>
              <a:xfrm flipV="1">
                <a:off x="1716098" y="2623245"/>
                <a:ext cx="0" cy="1351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1" name="그룹 280"/>
              <p:cNvGrpSpPr/>
              <p:nvPr/>
            </p:nvGrpSpPr>
            <p:grpSpPr>
              <a:xfrm>
                <a:off x="1600764" y="3096173"/>
                <a:ext cx="230664" cy="161477"/>
                <a:chOff x="3851920" y="2708920"/>
                <a:chExt cx="216024" cy="144778"/>
              </a:xfrm>
            </p:grpSpPr>
            <p:cxnSp>
              <p:nvCxnSpPr>
                <p:cNvPr id="357" name="직선 연결선 356"/>
                <p:cNvCxnSpPr/>
                <p:nvPr/>
              </p:nvCxnSpPr>
              <p:spPr>
                <a:xfrm>
                  <a:off x="3851920" y="27809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직선 연결선 357"/>
                <p:cNvCxnSpPr/>
                <p:nvPr/>
              </p:nvCxnSpPr>
              <p:spPr>
                <a:xfrm>
                  <a:off x="3878781" y="2806040"/>
                  <a:ext cx="162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직선 연결선 358"/>
                <p:cNvCxnSpPr/>
                <p:nvPr/>
              </p:nvCxnSpPr>
              <p:spPr>
                <a:xfrm>
                  <a:off x="3909544" y="2830819"/>
                  <a:ext cx="100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직선 연결선 359"/>
                <p:cNvCxnSpPr/>
                <p:nvPr/>
              </p:nvCxnSpPr>
              <p:spPr>
                <a:xfrm>
                  <a:off x="3934075" y="2853698"/>
                  <a:ext cx="5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직선 연결선 360"/>
                <p:cNvCxnSpPr/>
                <p:nvPr/>
              </p:nvCxnSpPr>
              <p:spPr>
                <a:xfrm flipV="1">
                  <a:off x="3959932" y="270892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직선 연결선 281"/>
              <p:cNvCxnSpPr/>
              <p:nvPr/>
            </p:nvCxnSpPr>
            <p:spPr>
              <a:xfrm>
                <a:off x="1716095" y="2690823"/>
                <a:ext cx="3075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3" name="그룹 282"/>
              <p:cNvGrpSpPr/>
              <p:nvPr/>
            </p:nvGrpSpPr>
            <p:grpSpPr>
              <a:xfrm>
                <a:off x="2023650" y="2059210"/>
                <a:ext cx="239616" cy="1154123"/>
                <a:chOff x="2339752" y="2562852"/>
                <a:chExt cx="224408" cy="1107481"/>
              </a:xfrm>
            </p:grpSpPr>
            <p:cxnSp>
              <p:nvCxnSpPr>
                <p:cNvPr id="351" name="직선 연결선 350"/>
                <p:cNvCxnSpPr/>
                <p:nvPr/>
              </p:nvCxnSpPr>
              <p:spPr>
                <a:xfrm>
                  <a:off x="2339752" y="3052144"/>
                  <a:ext cx="0" cy="242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직선 연결선 351"/>
                <p:cNvCxnSpPr/>
                <p:nvPr/>
              </p:nvCxnSpPr>
              <p:spPr>
                <a:xfrm>
                  <a:off x="2415860" y="3040577"/>
                  <a:ext cx="0" cy="254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직선 연결선 352"/>
                <p:cNvCxnSpPr/>
                <p:nvPr/>
              </p:nvCxnSpPr>
              <p:spPr>
                <a:xfrm>
                  <a:off x="2411760" y="3052144"/>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직선 연결선 353"/>
                <p:cNvCxnSpPr/>
                <p:nvPr/>
              </p:nvCxnSpPr>
              <p:spPr>
                <a:xfrm>
                  <a:off x="2420144" y="3284984"/>
                  <a:ext cx="14401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5" name="직선 연결선 354"/>
                <p:cNvCxnSpPr/>
                <p:nvPr/>
              </p:nvCxnSpPr>
              <p:spPr>
                <a:xfrm flipV="1">
                  <a:off x="2555776" y="2562852"/>
                  <a:ext cx="0" cy="495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직선 연결선 355"/>
                <p:cNvCxnSpPr/>
                <p:nvPr/>
              </p:nvCxnSpPr>
              <p:spPr>
                <a:xfrm flipV="1">
                  <a:off x="2555776" y="3283486"/>
                  <a:ext cx="0" cy="3868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4" name="직선 연결선 283"/>
              <p:cNvCxnSpPr/>
              <p:nvPr/>
            </p:nvCxnSpPr>
            <p:spPr>
              <a:xfrm>
                <a:off x="2249625" y="3213586"/>
                <a:ext cx="183707" cy="6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5" name="그룹 284"/>
              <p:cNvGrpSpPr/>
              <p:nvPr/>
            </p:nvGrpSpPr>
            <p:grpSpPr>
              <a:xfrm>
                <a:off x="1611250" y="2731509"/>
                <a:ext cx="209695" cy="370535"/>
                <a:chOff x="5557428" y="1916832"/>
                <a:chExt cx="261391" cy="332217"/>
              </a:xfrm>
            </p:grpSpPr>
            <p:cxnSp>
              <p:nvCxnSpPr>
                <p:cNvPr id="347" name="직선 연결선 346"/>
                <p:cNvCxnSpPr/>
                <p:nvPr/>
              </p:nvCxnSpPr>
              <p:spPr>
                <a:xfrm>
                  <a:off x="5557430" y="206084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직선 연결선 347"/>
                <p:cNvCxnSpPr/>
                <p:nvPr/>
              </p:nvCxnSpPr>
              <p:spPr>
                <a:xfrm>
                  <a:off x="5557428" y="210752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직선 연결선 348"/>
                <p:cNvCxnSpPr/>
                <p:nvPr/>
              </p:nvCxnSpPr>
              <p:spPr>
                <a:xfrm flipV="1">
                  <a:off x="5688124" y="1916832"/>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직선 연결선 349"/>
                <p:cNvCxnSpPr/>
                <p:nvPr/>
              </p:nvCxnSpPr>
              <p:spPr>
                <a:xfrm flipV="1">
                  <a:off x="5688125" y="2105033"/>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타원 285"/>
              <p:cNvSpPr/>
              <p:nvPr/>
            </p:nvSpPr>
            <p:spPr>
              <a:xfrm>
                <a:off x="1689952" y="2657025"/>
                <a:ext cx="64976" cy="8031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7" name="타원 286"/>
              <p:cNvSpPr/>
              <p:nvPr/>
            </p:nvSpPr>
            <p:spPr>
              <a:xfrm>
                <a:off x="1683612" y="2030774"/>
                <a:ext cx="64976" cy="8031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8" name="TextBox 287"/>
              <p:cNvSpPr txBox="1"/>
              <p:nvPr/>
            </p:nvSpPr>
            <p:spPr>
              <a:xfrm>
                <a:off x="1356595" y="2341023"/>
                <a:ext cx="384440" cy="174910"/>
              </a:xfrm>
              <a:prstGeom prst="rect">
                <a:avLst/>
              </a:prstGeom>
              <a:noFill/>
              <a:ln w="19050">
                <a:noFill/>
              </a:ln>
            </p:spPr>
            <p:txBody>
              <a:bodyPr wrap="square" rtlCol="0">
                <a:spAutoFit/>
              </a:bodyPr>
              <a:lstStyle/>
              <a:p>
                <a:r>
                  <a:rPr lang="en-US" altLang="ko-KR" sz="900" b="1"/>
                  <a:t>C1</a:t>
                </a:r>
                <a:endParaRPr lang="ko-KR" altLang="en-US" sz="900" b="1"/>
              </a:p>
            </p:txBody>
          </p:sp>
          <p:sp>
            <p:nvSpPr>
              <p:cNvPr id="289" name="TextBox 288"/>
              <p:cNvSpPr txBox="1"/>
              <p:nvPr/>
            </p:nvSpPr>
            <p:spPr>
              <a:xfrm>
                <a:off x="1359267" y="2844886"/>
                <a:ext cx="384440" cy="174910"/>
              </a:xfrm>
              <a:prstGeom prst="rect">
                <a:avLst/>
              </a:prstGeom>
              <a:noFill/>
              <a:ln w="19050">
                <a:noFill/>
              </a:ln>
            </p:spPr>
            <p:txBody>
              <a:bodyPr wrap="square" rtlCol="0">
                <a:spAutoFit/>
              </a:bodyPr>
              <a:lstStyle/>
              <a:p>
                <a:r>
                  <a:rPr lang="en-US" altLang="ko-KR" sz="900" b="1"/>
                  <a:t>C2</a:t>
                </a:r>
                <a:endParaRPr lang="ko-KR" altLang="en-US" sz="900" b="1"/>
              </a:p>
            </p:txBody>
          </p:sp>
          <p:sp>
            <p:nvSpPr>
              <p:cNvPr id="290" name="TextBox 289"/>
              <p:cNvSpPr txBox="1"/>
              <p:nvPr/>
            </p:nvSpPr>
            <p:spPr>
              <a:xfrm>
                <a:off x="2099839" y="2609468"/>
                <a:ext cx="384440" cy="174910"/>
              </a:xfrm>
              <a:prstGeom prst="rect">
                <a:avLst/>
              </a:prstGeom>
              <a:noFill/>
              <a:ln w="19050">
                <a:noFill/>
              </a:ln>
            </p:spPr>
            <p:txBody>
              <a:bodyPr wrap="square" rtlCol="0">
                <a:spAutoFit/>
              </a:bodyPr>
              <a:lstStyle/>
              <a:p>
                <a:r>
                  <a:rPr lang="en-US" altLang="ko-KR" sz="900" b="1"/>
                  <a:t>T1</a:t>
                </a:r>
                <a:endParaRPr lang="ko-KR" altLang="en-US" sz="900" b="1"/>
              </a:p>
            </p:txBody>
          </p:sp>
          <p:grpSp>
            <p:nvGrpSpPr>
              <p:cNvPr id="291" name="그룹 290"/>
              <p:cNvGrpSpPr/>
              <p:nvPr/>
            </p:nvGrpSpPr>
            <p:grpSpPr>
              <a:xfrm>
                <a:off x="3249202" y="3124946"/>
                <a:ext cx="530703" cy="408155"/>
                <a:chOff x="3518415" y="3290111"/>
                <a:chExt cx="497020" cy="365947"/>
              </a:xfrm>
            </p:grpSpPr>
            <p:cxnSp>
              <p:nvCxnSpPr>
                <p:cNvPr id="334" name="직선 연결선 333"/>
                <p:cNvCxnSpPr/>
                <p:nvPr/>
              </p:nvCxnSpPr>
              <p:spPr>
                <a:xfrm>
                  <a:off x="3521074" y="3393335"/>
                  <a:ext cx="0" cy="110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직선 연결선 334"/>
                <p:cNvCxnSpPr/>
                <p:nvPr/>
              </p:nvCxnSpPr>
              <p:spPr>
                <a:xfrm>
                  <a:off x="3521074" y="3503476"/>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직선 연결선 335"/>
                <p:cNvCxnSpPr/>
                <p:nvPr/>
              </p:nvCxnSpPr>
              <p:spPr>
                <a:xfrm>
                  <a:off x="3737098" y="3393335"/>
                  <a:ext cx="0" cy="110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직선 연결선 336"/>
                <p:cNvCxnSpPr/>
                <p:nvPr/>
              </p:nvCxnSpPr>
              <p:spPr>
                <a:xfrm flipV="1">
                  <a:off x="3737098" y="3398122"/>
                  <a:ext cx="14135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직선 연결선 337"/>
                <p:cNvCxnSpPr/>
                <p:nvPr/>
              </p:nvCxnSpPr>
              <p:spPr>
                <a:xfrm>
                  <a:off x="3518415" y="3540387"/>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직선 연결선 338"/>
                <p:cNvCxnSpPr/>
                <p:nvPr/>
              </p:nvCxnSpPr>
              <p:spPr>
                <a:xfrm>
                  <a:off x="3626427" y="3540387"/>
                  <a:ext cx="0" cy="1156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0" name="그룹 339"/>
                <p:cNvGrpSpPr/>
                <p:nvPr/>
              </p:nvGrpSpPr>
              <p:grpSpPr>
                <a:xfrm rot="16200000">
                  <a:off x="3835034" y="3325734"/>
                  <a:ext cx="216024" cy="144778"/>
                  <a:chOff x="3851920" y="2708920"/>
                  <a:chExt cx="216024" cy="144778"/>
                </a:xfrm>
              </p:grpSpPr>
              <p:cxnSp>
                <p:nvCxnSpPr>
                  <p:cNvPr id="342" name="직선 연결선 341"/>
                  <p:cNvCxnSpPr/>
                  <p:nvPr/>
                </p:nvCxnSpPr>
                <p:spPr>
                  <a:xfrm>
                    <a:off x="3851920" y="27809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직선 연결선 342"/>
                  <p:cNvCxnSpPr/>
                  <p:nvPr/>
                </p:nvCxnSpPr>
                <p:spPr>
                  <a:xfrm>
                    <a:off x="3878781" y="2806040"/>
                    <a:ext cx="162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직선 연결선 343"/>
                  <p:cNvCxnSpPr/>
                  <p:nvPr/>
                </p:nvCxnSpPr>
                <p:spPr>
                  <a:xfrm>
                    <a:off x="3909544" y="2830819"/>
                    <a:ext cx="100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직선 연결선 344"/>
                  <p:cNvCxnSpPr/>
                  <p:nvPr/>
                </p:nvCxnSpPr>
                <p:spPr>
                  <a:xfrm>
                    <a:off x="3934075" y="2853698"/>
                    <a:ext cx="5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직선 연결선 345"/>
                  <p:cNvCxnSpPr/>
                  <p:nvPr/>
                </p:nvCxnSpPr>
                <p:spPr>
                  <a:xfrm flipV="1">
                    <a:off x="3959932" y="270892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1" name="TextBox 340"/>
                <p:cNvSpPr txBox="1"/>
                <p:nvPr/>
              </p:nvSpPr>
              <p:spPr>
                <a:xfrm>
                  <a:off x="3530172" y="3348959"/>
                  <a:ext cx="360040" cy="156822"/>
                </a:xfrm>
                <a:prstGeom prst="rect">
                  <a:avLst/>
                </a:prstGeom>
                <a:noFill/>
                <a:ln w="19050">
                  <a:noFill/>
                </a:ln>
              </p:spPr>
              <p:txBody>
                <a:bodyPr wrap="square" rtlCol="0">
                  <a:spAutoFit/>
                </a:bodyPr>
                <a:lstStyle/>
                <a:p>
                  <a:r>
                    <a:rPr lang="en-US" altLang="ko-KR" sz="900" b="1"/>
                    <a:t>T2</a:t>
                  </a:r>
                  <a:endParaRPr lang="ko-KR" altLang="en-US" sz="900" b="1"/>
                </a:p>
              </p:txBody>
            </p:sp>
          </p:grpSp>
          <p:grpSp>
            <p:nvGrpSpPr>
              <p:cNvPr id="292" name="그룹 291"/>
              <p:cNvGrpSpPr/>
              <p:nvPr/>
            </p:nvGrpSpPr>
            <p:grpSpPr>
              <a:xfrm rot="21285931">
                <a:off x="1053088" y="1971087"/>
                <a:ext cx="486212" cy="156033"/>
                <a:chOff x="4662010" y="3211866"/>
                <a:chExt cx="455353" cy="139897"/>
              </a:xfrm>
            </p:grpSpPr>
            <p:cxnSp>
              <p:nvCxnSpPr>
                <p:cNvPr id="325" name="직선 연결선 324"/>
                <p:cNvCxnSpPr/>
                <p:nvPr/>
              </p:nvCxnSpPr>
              <p:spPr>
                <a:xfrm>
                  <a:off x="4734018" y="3242606"/>
                  <a:ext cx="18002" cy="71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직선 연결선 325"/>
                <p:cNvCxnSpPr/>
                <p:nvPr/>
              </p:nvCxnSpPr>
              <p:spPr>
                <a:xfrm flipH="1">
                  <a:off x="4747787" y="3211866"/>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직선 연결선 326"/>
                <p:cNvCxnSpPr/>
                <p:nvPr/>
              </p:nvCxnSpPr>
              <p:spPr>
                <a:xfrm>
                  <a:off x="4819795" y="3215708"/>
                  <a:ext cx="36004" cy="116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직선 연결선 327"/>
                <p:cNvCxnSpPr/>
                <p:nvPr/>
              </p:nvCxnSpPr>
              <p:spPr>
                <a:xfrm flipH="1">
                  <a:off x="4851566" y="3229191"/>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직선 연결선 328"/>
                <p:cNvCxnSpPr/>
                <p:nvPr/>
              </p:nvCxnSpPr>
              <p:spPr>
                <a:xfrm>
                  <a:off x="4923574" y="3235754"/>
                  <a:ext cx="36004" cy="116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직선 연결선 329"/>
                <p:cNvCxnSpPr/>
                <p:nvPr/>
              </p:nvCxnSpPr>
              <p:spPr>
                <a:xfrm flipH="1">
                  <a:off x="4955345" y="3249237"/>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직선 연결선 330"/>
                <p:cNvCxnSpPr/>
                <p:nvPr/>
              </p:nvCxnSpPr>
              <p:spPr>
                <a:xfrm>
                  <a:off x="5027353" y="3241122"/>
                  <a:ext cx="18002" cy="87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직선 연결선 331"/>
                <p:cNvCxnSpPr/>
                <p:nvPr/>
              </p:nvCxnSpPr>
              <p:spPr>
                <a:xfrm flipH="1">
                  <a:off x="5045355" y="332150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직선 연결선 332"/>
                <p:cNvCxnSpPr/>
                <p:nvPr/>
              </p:nvCxnSpPr>
              <p:spPr>
                <a:xfrm flipH="1">
                  <a:off x="4662010" y="324923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3" name="직선 연결선 292"/>
              <p:cNvCxnSpPr/>
              <p:nvPr/>
            </p:nvCxnSpPr>
            <p:spPr>
              <a:xfrm flipH="1">
                <a:off x="969539" y="2037912"/>
                <a:ext cx="119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4" name="그룹 293"/>
              <p:cNvGrpSpPr/>
              <p:nvPr/>
            </p:nvGrpSpPr>
            <p:grpSpPr>
              <a:xfrm>
                <a:off x="596199" y="1906260"/>
                <a:ext cx="491808" cy="238700"/>
                <a:chOff x="683568" y="2167953"/>
                <a:chExt cx="460592" cy="214016"/>
              </a:xfrm>
            </p:grpSpPr>
            <p:sp>
              <p:nvSpPr>
                <p:cNvPr id="323" name="타원 322"/>
                <p:cNvSpPr/>
                <p:nvPr/>
              </p:nvSpPr>
              <p:spPr>
                <a:xfrm>
                  <a:off x="683568" y="2167953"/>
                  <a:ext cx="360040" cy="2140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4" name="TextBox 323"/>
                <p:cNvSpPr txBox="1"/>
                <p:nvPr/>
              </p:nvSpPr>
              <p:spPr>
                <a:xfrm>
                  <a:off x="693967" y="2189484"/>
                  <a:ext cx="450193" cy="167277"/>
                </a:xfrm>
                <a:prstGeom prst="rect">
                  <a:avLst/>
                </a:prstGeom>
                <a:noFill/>
                <a:ln w="19050">
                  <a:noFill/>
                </a:ln>
              </p:spPr>
              <p:txBody>
                <a:bodyPr wrap="square" rtlCol="0">
                  <a:spAutoFit/>
                </a:bodyPr>
                <a:lstStyle/>
                <a:p>
                  <a:r>
                    <a:rPr lang="en-US" altLang="ko-KR" sz="1000" b="1"/>
                    <a:t>SCAN</a:t>
                  </a:r>
                  <a:endParaRPr lang="ko-KR" altLang="en-US" sz="1000" b="1"/>
                </a:p>
              </p:txBody>
            </p:sp>
          </p:grpSp>
          <p:grpSp>
            <p:nvGrpSpPr>
              <p:cNvPr id="295" name="그룹 294"/>
              <p:cNvGrpSpPr/>
              <p:nvPr/>
            </p:nvGrpSpPr>
            <p:grpSpPr>
              <a:xfrm rot="21285931">
                <a:off x="2429828" y="3156200"/>
                <a:ext cx="486211" cy="156033"/>
                <a:chOff x="4661658" y="3215651"/>
                <a:chExt cx="455352" cy="139897"/>
              </a:xfrm>
            </p:grpSpPr>
            <p:cxnSp>
              <p:nvCxnSpPr>
                <p:cNvPr id="314" name="직선 연결선 313"/>
                <p:cNvCxnSpPr/>
                <p:nvPr/>
              </p:nvCxnSpPr>
              <p:spPr>
                <a:xfrm>
                  <a:off x="4733666" y="3246391"/>
                  <a:ext cx="18002" cy="71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직선 연결선 314"/>
                <p:cNvCxnSpPr/>
                <p:nvPr/>
              </p:nvCxnSpPr>
              <p:spPr>
                <a:xfrm flipH="1">
                  <a:off x="4747435" y="3215651"/>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직선 연결선 315"/>
                <p:cNvCxnSpPr/>
                <p:nvPr/>
              </p:nvCxnSpPr>
              <p:spPr>
                <a:xfrm>
                  <a:off x="4819442" y="3219493"/>
                  <a:ext cx="36004" cy="116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직선 연결선 316"/>
                <p:cNvCxnSpPr/>
                <p:nvPr/>
              </p:nvCxnSpPr>
              <p:spPr>
                <a:xfrm flipH="1">
                  <a:off x="4851214" y="3232976"/>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직선 연결선 317"/>
                <p:cNvCxnSpPr/>
                <p:nvPr/>
              </p:nvCxnSpPr>
              <p:spPr>
                <a:xfrm>
                  <a:off x="4923222" y="3239539"/>
                  <a:ext cx="36004" cy="116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직선 연결선 318"/>
                <p:cNvCxnSpPr/>
                <p:nvPr/>
              </p:nvCxnSpPr>
              <p:spPr>
                <a:xfrm flipH="1">
                  <a:off x="4954992" y="3253022"/>
                  <a:ext cx="72008" cy="9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직선 연결선 319"/>
                <p:cNvCxnSpPr/>
                <p:nvPr/>
              </p:nvCxnSpPr>
              <p:spPr>
                <a:xfrm>
                  <a:off x="5027001" y="3244907"/>
                  <a:ext cx="18002" cy="87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직선 연결선 320"/>
                <p:cNvCxnSpPr/>
                <p:nvPr/>
              </p:nvCxnSpPr>
              <p:spPr>
                <a:xfrm flipH="1">
                  <a:off x="5045002" y="332529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직선 연결선 321"/>
                <p:cNvCxnSpPr/>
                <p:nvPr/>
              </p:nvCxnSpPr>
              <p:spPr>
                <a:xfrm flipH="1">
                  <a:off x="4661658" y="325302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6" name="직선 연결선 295"/>
              <p:cNvCxnSpPr/>
              <p:nvPr/>
            </p:nvCxnSpPr>
            <p:spPr>
              <a:xfrm flipV="1">
                <a:off x="2918881" y="3250898"/>
                <a:ext cx="334977" cy="3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직선 연결선 296"/>
              <p:cNvCxnSpPr/>
              <p:nvPr/>
            </p:nvCxnSpPr>
            <p:spPr>
              <a:xfrm>
                <a:off x="3023194" y="3241221"/>
                <a:ext cx="0" cy="9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8" name="그룹 297"/>
              <p:cNvGrpSpPr/>
              <p:nvPr/>
            </p:nvGrpSpPr>
            <p:grpSpPr>
              <a:xfrm>
                <a:off x="2918881" y="3335927"/>
                <a:ext cx="209695" cy="370535"/>
                <a:chOff x="5557428" y="1916832"/>
                <a:chExt cx="261391" cy="332217"/>
              </a:xfrm>
            </p:grpSpPr>
            <p:cxnSp>
              <p:nvCxnSpPr>
                <p:cNvPr id="310" name="직선 연결선 309"/>
                <p:cNvCxnSpPr/>
                <p:nvPr/>
              </p:nvCxnSpPr>
              <p:spPr>
                <a:xfrm>
                  <a:off x="5557430" y="206084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직선 연결선 310"/>
                <p:cNvCxnSpPr/>
                <p:nvPr/>
              </p:nvCxnSpPr>
              <p:spPr>
                <a:xfrm>
                  <a:off x="5557428" y="2107528"/>
                  <a:ext cx="261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직선 연결선 311"/>
                <p:cNvCxnSpPr/>
                <p:nvPr/>
              </p:nvCxnSpPr>
              <p:spPr>
                <a:xfrm flipV="1">
                  <a:off x="5688124" y="1916832"/>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직선 연결선 312"/>
                <p:cNvCxnSpPr/>
                <p:nvPr/>
              </p:nvCxnSpPr>
              <p:spPr>
                <a:xfrm flipV="1">
                  <a:off x="5688125" y="2105033"/>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그룹 298"/>
              <p:cNvGrpSpPr/>
              <p:nvPr/>
            </p:nvGrpSpPr>
            <p:grpSpPr>
              <a:xfrm>
                <a:off x="2914553" y="3699571"/>
                <a:ext cx="230664" cy="161477"/>
                <a:chOff x="3858186" y="2708920"/>
                <a:chExt cx="216024" cy="144778"/>
              </a:xfrm>
            </p:grpSpPr>
            <p:cxnSp>
              <p:nvCxnSpPr>
                <p:cNvPr id="305" name="직선 연결선 304"/>
                <p:cNvCxnSpPr/>
                <p:nvPr/>
              </p:nvCxnSpPr>
              <p:spPr>
                <a:xfrm>
                  <a:off x="3858186" y="2780928"/>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직선 연결선 305"/>
                <p:cNvCxnSpPr/>
                <p:nvPr/>
              </p:nvCxnSpPr>
              <p:spPr>
                <a:xfrm>
                  <a:off x="3885047" y="2806040"/>
                  <a:ext cx="162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직선 연결선 306"/>
                <p:cNvCxnSpPr/>
                <p:nvPr/>
              </p:nvCxnSpPr>
              <p:spPr>
                <a:xfrm>
                  <a:off x="3915809" y="2830819"/>
                  <a:ext cx="100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직선 연결선 307"/>
                <p:cNvCxnSpPr/>
                <p:nvPr/>
              </p:nvCxnSpPr>
              <p:spPr>
                <a:xfrm>
                  <a:off x="3940340" y="2853698"/>
                  <a:ext cx="5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직선 연결선 308"/>
                <p:cNvCxnSpPr/>
                <p:nvPr/>
              </p:nvCxnSpPr>
              <p:spPr>
                <a:xfrm flipV="1">
                  <a:off x="3966198" y="270892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그룹 299"/>
              <p:cNvGrpSpPr/>
              <p:nvPr/>
            </p:nvGrpSpPr>
            <p:grpSpPr>
              <a:xfrm>
                <a:off x="3170147" y="3512263"/>
                <a:ext cx="524182" cy="256534"/>
                <a:chOff x="683568" y="2156484"/>
                <a:chExt cx="490911" cy="230005"/>
              </a:xfrm>
            </p:grpSpPr>
            <p:sp>
              <p:nvSpPr>
                <p:cNvPr id="303" name="타원 302"/>
                <p:cNvSpPr/>
                <p:nvPr/>
              </p:nvSpPr>
              <p:spPr>
                <a:xfrm>
                  <a:off x="683568" y="2167953"/>
                  <a:ext cx="360040" cy="2140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4" name="TextBox 303"/>
                <p:cNvSpPr txBox="1"/>
                <p:nvPr/>
              </p:nvSpPr>
              <p:spPr>
                <a:xfrm>
                  <a:off x="724286" y="2156484"/>
                  <a:ext cx="450193" cy="230005"/>
                </a:xfrm>
                <a:prstGeom prst="rect">
                  <a:avLst/>
                </a:prstGeom>
                <a:noFill/>
                <a:ln w="19050">
                  <a:noFill/>
                </a:ln>
              </p:spPr>
              <p:txBody>
                <a:bodyPr wrap="square" rtlCol="0">
                  <a:spAutoFit/>
                </a:bodyPr>
                <a:lstStyle/>
                <a:p>
                  <a:r>
                    <a:rPr lang="en-US" altLang="ko-KR" sz="800" b="1"/>
                    <a:t>Read Reset</a:t>
                  </a:r>
                  <a:endParaRPr lang="ko-KR" altLang="en-US" sz="800" b="1"/>
                </a:p>
              </p:txBody>
            </p:sp>
          </p:grpSp>
          <p:cxnSp>
            <p:nvCxnSpPr>
              <p:cNvPr id="301" name="직선 연결선 300"/>
              <p:cNvCxnSpPr>
                <a:stCxn id="276" idx="3"/>
              </p:cNvCxnSpPr>
              <p:nvPr/>
            </p:nvCxnSpPr>
            <p:spPr>
              <a:xfrm flipH="1">
                <a:off x="2237513" y="3066193"/>
                <a:ext cx="125940" cy="161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타원 301"/>
              <p:cNvSpPr/>
              <p:nvPr/>
            </p:nvSpPr>
            <p:spPr>
              <a:xfrm>
                <a:off x="2223888" y="3179878"/>
                <a:ext cx="60852" cy="72008"/>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6" name="타원 275"/>
            <p:cNvSpPr/>
            <p:nvPr/>
          </p:nvSpPr>
          <p:spPr>
            <a:xfrm>
              <a:off x="2285952" y="2866141"/>
              <a:ext cx="529212" cy="23437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a:solidFill>
                    <a:schemeClr val="tx1"/>
                  </a:solidFill>
                </a:rPr>
                <a:t>Read</a:t>
              </a:r>
            </a:p>
            <a:p>
              <a:pPr algn="ctr"/>
              <a:r>
                <a:rPr lang="en-US" altLang="ko-KR" sz="900" b="1">
                  <a:solidFill>
                    <a:schemeClr val="tx1"/>
                  </a:solidFill>
                </a:rPr>
                <a:t>Out</a:t>
              </a:r>
              <a:endParaRPr lang="ko-KR" altLang="en-US" sz="900" b="1">
                <a:solidFill>
                  <a:schemeClr val="tx1"/>
                </a:solidFill>
              </a:endParaRPr>
            </a:p>
          </p:txBody>
        </p:sp>
      </p:grpSp>
      <p:sp>
        <p:nvSpPr>
          <p:cNvPr id="366" name="TextBox 365"/>
          <p:cNvSpPr txBox="1"/>
          <p:nvPr/>
        </p:nvSpPr>
        <p:spPr>
          <a:xfrm>
            <a:off x="1521526" y="2231631"/>
            <a:ext cx="497311" cy="230832"/>
          </a:xfrm>
          <a:prstGeom prst="rect">
            <a:avLst/>
          </a:prstGeom>
          <a:noFill/>
        </p:spPr>
        <p:txBody>
          <a:bodyPr wrap="square" rtlCol="0">
            <a:spAutoFit/>
          </a:bodyPr>
          <a:lstStyle/>
          <a:p>
            <a:r>
              <a:rPr lang="en-US" altLang="ko-KR" sz="900" b="1" dirty="0"/>
              <a:t>NET3</a:t>
            </a:r>
            <a:endParaRPr lang="ko-KR" altLang="en-US" sz="900" b="1" dirty="0"/>
          </a:p>
        </p:txBody>
      </p:sp>
      <p:grpSp>
        <p:nvGrpSpPr>
          <p:cNvPr id="6" name="그룹 5"/>
          <p:cNvGrpSpPr/>
          <p:nvPr/>
        </p:nvGrpSpPr>
        <p:grpSpPr>
          <a:xfrm>
            <a:off x="9585063" y="5000336"/>
            <a:ext cx="527127" cy="437540"/>
            <a:chOff x="9585062" y="5000336"/>
            <a:chExt cx="527126" cy="437540"/>
          </a:xfrm>
        </p:grpSpPr>
        <p:cxnSp>
          <p:nvCxnSpPr>
            <p:cNvPr id="3" name="직선 화살표 연결선 2"/>
            <p:cNvCxnSpPr/>
            <p:nvPr/>
          </p:nvCxnSpPr>
          <p:spPr>
            <a:xfrm>
              <a:off x="9585062" y="5000336"/>
              <a:ext cx="0" cy="43754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585062" y="5062580"/>
              <a:ext cx="527126" cy="307777"/>
            </a:xfrm>
            <a:prstGeom prst="rect">
              <a:avLst/>
            </a:prstGeom>
            <a:noFill/>
          </p:spPr>
          <p:txBody>
            <a:bodyPr wrap="square" rtlCol="0">
              <a:spAutoFit/>
            </a:bodyPr>
            <a:lstStyle/>
            <a:p>
              <a:r>
                <a:rPr lang="en-US" altLang="ko-KR" sz="1400" b="1" dirty="0">
                  <a:solidFill>
                    <a:srgbClr val="FF0000"/>
                  </a:solidFill>
                </a:rPr>
                <a:t>5V</a:t>
              </a:r>
              <a:endParaRPr lang="ko-KR" altLang="en-US" sz="1400" b="1" dirty="0">
                <a:solidFill>
                  <a:srgbClr val="FF0000"/>
                </a:solidFill>
              </a:endParaRPr>
            </a:p>
          </p:txBody>
        </p:sp>
      </p:grpSp>
      <p:grpSp>
        <p:nvGrpSpPr>
          <p:cNvPr id="258" name="그룹 257"/>
          <p:cNvGrpSpPr/>
          <p:nvPr/>
        </p:nvGrpSpPr>
        <p:grpSpPr>
          <a:xfrm>
            <a:off x="6296749" y="2351133"/>
            <a:ext cx="5512271" cy="3321180"/>
            <a:chOff x="4474232" y="1652375"/>
            <a:chExt cx="4572000" cy="3096343"/>
          </a:xfrm>
        </p:grpSpPr>
        <p:pic>
          <p:nvPicPr>
            <p:cNvPr id="263" name="그림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232" y="1652375"/>
              <a:ext cx="4572000" cy="3096343"/>
            </a:xfrm>
            <a:prstGeom prst="rect">
              <a:avLst/>
            </a:prstGeom>
          </p:spPr>
        </p:pic>
        <p:sp>
          <p:nvSpPr>
            <p:cNvPr id="264" name="직사각형 263"/>
            <p:cNvSpPr/>
            <p:nvPr/>
          </p:nvSpPr>
          <p:spPr>
            <a:xfrm>
              <a:off x="8081680" y="1686731"/>
              <a:ext cx="955629" cy="3449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tx1"/>
                  </a:solidFill>
                  <a:effectLst>
                    <a:outerShdw blurRad="38100" dist="38100" dir="2700000" algn="tl">
                      <a:srgbClr val="000000">
                        <a:alpha val="43137"/>
                      </a:srgbClr>
                    </a:outerShdw>
                  </a:effectLst>
                </a:rPr>
                <a:t>ReadReset</a:t>
              </a:r>
              <a:endParaRPr lang="ko-KR" altLang="en-US" sz="1200" b="1">
                <a:solidFill>
                  <a:schemeClr val="tx1"/>
                </a:solidFill>
                <a:effectLst>
                  <a:outerShdw blurRad="38100" dist="38100" dir="2700000" algn="tl">
                    <a:srgbClr val="000000">
                      <a:alpha val="43137"/>
                    </a:srgbClr>
                  </a:outerShdw>
                </a:effectLst>
              </a:endParaRPr>
            </a:p>
          </p:txBody>
        </p:sp>
      </p:grpSp>
      <p:cxnSp>
        <p:nvCxnSpPr>
          <p:cNvPr id="259" name="직선 화살표 연결선 258"/>
          <p:cNvCxnSpPr>
            <a:stCxn id="260" idx="0"/>
          </p:cNvCxnSpPr>
          <p:nvPr/>
        </p:nvCxnSpPr>
        <p:spPr>
          <a:xfrm flipV="1">
            <a:off x="6937570" y="5068877"/>
            <a:ext cx="1754433" cy="7832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5954423" y="5852159"/>
            <a:ext cx="1966294" cy="369332"/>
          </a:xfrm>
          <a:prstGeom prst="rect">
            <a:avLst/>
          </a:prstGeom>
          <a:noFill/>
          <a:ln w="28575">
            <a:solidFill>
              <a:srgbClr val="CC00FF"/>
            </a:solidFill>
          </a:ln>
        </p:spPr>
        <p:txBody>
          <a:bodyPr wrap="square" rtlCol="0">
            <a:spAutoFit/>
          </a:bodyPr>
          <a:lstStyle/>
          <a:p>
            <a:r>
              <a:rPr lang="en-US" altLang="ko-KR" b="1"/>
              <a:t>A Output signal</a:t>
            </a:r>
            <a:endParaRPr lang="ko-KR" altLang="en-US" b="1" dirty="0"/>
          </a:p>
        </p:txBody>
      </p:sp>
      <p:sp>
        <p:nvSpPr>
          <p:cNvPr id="261" name="TextBox 260"/>
          <p:cNvSpPr txBox="1"/>
          <p:nvPr/>
        </p:nvSpPr>
        <p:spPr>
          <a:xfrm>
            <a:off x="6906294" y="6393401"/>
            <a:ext cx="2000200" cy="369332"/>
          </a:xfrm>
          <a:prstGeom prst="rect">
            <a:avLst/>
          </a:prstGeom>
          <a:noFill/>
          <a:ln w="28575">
            <a:solidFill>
              <a:srgbClr val="00FF00"/>
            </a:solidFill>
          </a:ln>
        </p:spPr>
        <p:txBody>
          <a:bodyPr wrap="square" rtlCol="0">
            <a:spAutoFit/>
          </a:bodyPr>
          <a:lstStyle/>
          <a:p>
            <a:r>
              <a:rPr lang="en-US" altLang="ko-KR" b="1"/>
              <a:t>B Output signal</a:t>
            </a:r>
            <a:endParaRPr lang="ko-KR" altLang="en-US" b="1" dirty="0"/>
          </a:p>
        </p:txBody>
      </p:sp>
      <p:cxnSp>
        <p:nvCxnSpPr>
          <p:cNvPr id="262" name="직선 화살표 연결선 261"/>
          <p:cNvCxnSpPr/>
          <p:nvPr/>
        </p:nvCxnSpPr>
        <p:spPr>
          <a:xfrm flipV="1">
            <a:off x="8270669" y="5521779"/>
            <a:ext cx="782217" cy="871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7" name="그룹 266"/>
          <p:cNvGrpSpPr/>
          <p:nvPr/>
        </p:nvGrpSpPr>
        <p:grpSpPr>
          <a:xfrm>
            <a:off x="10831873" y="3245477"/>
            <a:ext cx="955631" cy="1980874"/>
            <a:chOff x="10147414" y="1984138"/>
            <a:chExt cx="955631" cy="2086234"/>
          </a:xfrm>
        </p:grpSpPr>
        <p:sp>
          <p:nvSpPr>
            <p:cNvPr id="268" name="직사각형 267"/>
            <p:cNvSpPr/>
            <p:nvPr/>
          </p:nvSpPr>
          <p:spPr>
            <a:xfrm>
              <a:off x="10147416" y="1984138"/>
              <a:ext cx="955629" cy="3449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tx1"/>
                  </a:solidFill>
                  <a:effectLst>
                    <a:outerShdw blurRad="38100" dist="38100" dir="2700000" algn="tl">
                      <a:srgbClr val="000000">
                        <a:alpha val="43137"/>
                      </a:srgbClr>
                    </a:outerShdw>
                  </a:effectLst>
                </a:rPr>
                <a:t>SCAN</a:t>
              </a:r>
              <a:endParaRPr lang="ko-KR" altLang="en-US" sz="1200" b="1">
                <a:solidFill>
                  <a:schemeClr val="tx1"/>
                </a:solidFill>
                <a:effectLst>
                  <a:outerShdw blurRad="38100" dist="38100" dir="2700000" algn="tl">
                    <a:srgbClr val="000000">
                      <a:alpha val="43137"/>
                    </a:srgbClr>
                  </a:outerShdw>
                </a:effectLst>
              </a:endParaRPr>
            </a:p>
          </p:txBody>
        </p:sp>
        <p:sp>
          <p:nvSpPr>
            <p:cNvPr id="269" name="직사각형 268"/>
            <p:cNvSpPr/>
            <p:nvPr/>
          </p:nvSpPr>
          <p:spPr>
            <a:xfrm>
              <a:off x="10147415" y="2838920"/>
              <a:ext cx="955629" cy="3449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tx1"/>
                  </a:solidFill>
                  <a:effectLst>
                    <a:outerShdw blurRad="38100" dist="38100" dir="2700000" algn="tl">
                      <a:srgbClr val="000000">
                        <a:alpha val="43137"/>
                      </a:srgbClr>
                    </a:outerShdw>
                  </a:effectLst>
                </a:rPr>
                <a:t>NET3</a:t>
              </a:r>
              <a:endParaRPr lang="ko-KR" altLang="en-US" sz="1200" b="1">
                <a:solidFill>
                  <a:schemeClr val="tx1"/>
                </a:solidFill>
                <a:effectLst>
                  <a:outerShdw blurRad="38100" dist="38100" dir="2700000" algn="tl">
                    <a:srgbClr val="000000">
                      <a:alpha val="43137"/>
                    </a:srgbClr>
                  </a:outerShdw>
                </a:effectLst>
              </a:endParaRPr>
            </a:p>
          </p:txBody>
        </p:sp>
        <p:sp>
          <p:nvSpPr>
            <p:cNvPr id="270" name="직사각형 269"/>
            <p:cNvSpPr/>
            <p:nvPr/>
          </p:nvSpPr>
          <p:spPr>
            <a:xfrm>
              <a:off x="10147414" y="3725410"/>
              <a:ext cx="955629" cy="3449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tx1"/>
                  </a:solidFill>
                  <a:effectLst>
                    <a:outerShdw blurRad="38100" dist="38100" dir="2700000" algn="tl">
                      <a:srgbClr val="000000">
                        <a:alpha val="43137"/>
                      </a:srgbClr>
                    </a:outerShdw>
                  </a:effectLst>
                </a:rPr>
                <a:t>ReadOut</a:t>
              </a:r>
              <a:endParaRPr lang="ko-KR" altLang="en-US" sz="1200" b="1">
                <a:solidFill>
                  <a:schemeClr val="tx1"/>
                </a:solidFill>
                <a:effectLst>
                  <a:outerShdw blurRad="38100" dist="38100" dir="2700000" algn="tl">
                    <a:srgbClr val="000000">
                      <a:alpha val="43137"/>
                    </a:srgbClr>
                  </a:outerShdw>
                </a:effectLst>
              </a:endParaRPr>
            </a:p>
          </p:txBody>
        </p:sp>
      </p:grpSp>
      <p:sp>
        <p:nvSpPr>
          <p:cNvPr id="179" name="TextBox 178"/>
          <p:cNvSpPr txBox="1"/>
          <p:nvPr/>
        </p:nvSpPr>
        <p:spPr>
          <a:xfrm>
            <a:off x="5962892" y="5857750"/>
            <a:ext cx="1966294" cy="369332"/>
          </a:xfrm>
          <a:prstGeom prst="rect">
            <a:avLst/>
          </a:prstGeom>
          <a:solidFill>
            <a:srgbClr val="7030A0"/>
          </a:solidFill>
          <a:ln w="28575">
            <a:solidFill>
              <a:srgbClr val="CC00FF"/>
            </a:solidFill>
          </a:ln>
        </p:spPr>
        <p:txBody>
          <a:bodyPr wrap="square" rtlCol="0">
            <a:spAutoFit/>
          </a:bodyPr>
          <a:lstStyle/>
          <a:p>
            <a:r>
              <a:rPr lang="en-US" altLang="ko-KR" b="1">
                <a:solidFill>
                  <a:schemeClr val="bg1"/>
                </a:solidFill>
              </a:rPr>
              <a:t>Without Water</a:t>
            </a:r>
            <a:endParaRPr lang="ko-KR" altLang="en-US" b="1" dirty="0">
              <a:solidFill>
                <a:schemeClr val="bg1"/>
              </a:solidFill>
            </a:endParaRPr>
          </a:p>
        </p:txBody>
      </p:sp>
      <p:sp>
        <p:nvSpPr>
          <p:cNvPr id="180" name="TextBox 179"/>
          <p:cNvSpPr txBox="1"/>
          <p:nvPr/>
        </p:nvSpPr>
        <p:spPr>
          <a:xfrm>
            <a:off x="6894052" y="6393400"/>
            <a:ext cx="2012442" cy="369332"/>
          </a:xfrm>
          <a:prstGeom prst="rect">
            <a:avLst/>
          </a:prstGeom>
          <a:solidFill>
            <a:srgbClr val="92D050"/>
          </a:solidFill>
          <a:ln w="28575">
            <a:solidFill>
              <a:srgbClr val="00FF00"/>
            </a:solidFill>
          </a:ln>
        </p:spPr>
        <p:txBody>
          <a:bodyPr wrap="square" rtlCol="0">
            <a:spAutoFit/>
          </a:bodyPr>
          <a:lstStyle/>
          <a:p>
            <a:r>
              <a:rPr lang="en-US" altLang="ko-KR" b="1">
                <a:solidFill>
                  <a:schemeClr val="bg1"/>
                </a:solidFill>
              </a:rPr>
              <a:t>With Water</a:t>
            </a:r>
            <a:endParaRPr lang="ko-KR" altLang="en-US" b="1" dirty="0">
              <a:solidFill>
                <a:schemeClr val="bg1"/>
              </a:solidFill>
            </a:endParaRPr>
          </a:p>
        </p:txBody>
      </p:sp>
      <p:cxnSp>
        <p:nvCxnSpPr>
          <p:cNvPr id="8" name="직선 화살표 연결선 7"/>
          <p:cNvCxnSpPr/>
          <p:nvPr/>
        </p:nvCxnSpPr>
        <p:spPr>
          <a:xfrm>
            <a:off x="9585063" y="5000336"/>
            <a:ext cx="0" cy="43754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9585063" y="5000336"/>
                <a:ext cx="710843" cy="400110"/>
              </a:xfrm>
              <a:prstGeom prst="rect">
                <a:avLst/>
              </a:prstGeom>
              <a:noFill/>
            </p:spPr>
            <p:txBody>
              <a:bodyPr wrap="square" rtlCol="0">
                <a:spAutoFit/>
              </a:bodyPr>
              <a:lstStyle/>
              <a:p>
                <a14:m>
                  <m:oMath xmlns:m="http://schemas.openxmlformats.org/officeDocument/2006/math">
                    <m:r>
                      <a:rPr lang="ko-KR" altLang="en-US" sz="2000" b="1" i="1" smtClean="0">
                        <a:latin typeface="Cambria Math"/>
                      </a:rPr>
                      <m:t>𝚫</m:t>
                    </m:r>
                  </m:oMath>
                </a14:m>
                <a:r>
                  <a:rPr lang="en-US" altLang="ko-KR" sz="2000" b="1"/>
                  <a:t>5V</a:t>
                </a:r>
                <a:endParaRPr lang="ko-KR" altLang="en-US" sz="2000" b="1"/>
              </a:p>
            </p:txBody>
          </p:sp>
        </mc:Choice>
        <mc:Fallback xmlns="">
          <p:sp>
            <p:nvSpPr>
              <p:cNvPr id="14" name="TextBox 13"/>
              <p:cNvSpPr txBox="1">
                <a:spLocks noRot="1" noChangeAspect="1" noMove="1" noResize="1" noEditPoints="1" noAdjustHandles="1" noChangeArrowheads="1" noChangeShapeType="1" noTextEdit="1"/>
              </p:cNvSpPr>
              <p:nvPr/>
            </p:nvSpPr>
            <p:spPr>
              <a:xfrm>
                <a:off x="9585063" y="5000336"/>
                <a:ext cx="710843" cy="400110"/>
              </a:xfrm>
              <a:prstGeom prst="rect">
                <a:avLst/>
              </a:prstGeom>
              <a:blipFill rotWithShape="1">
                <a:blip r:embed="rId4"/>
                <a:stretch>
                  <a:fillRect t="-7576" r="-2564" b="-25758"/>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408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barn(inVertical)">
                                      <p:cBhvr>
                                        <p:cTn id="25" dur="500"/>
                                        <p:tgtEl>
                                          <p:spTgt spid="17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barn(inVertical)">
                                      <p:cBhvr>
                                        <p:cTn id="29" dur="500"/>
                                        <p:tgtEl>
                                          <p:spTgt spid="180"/>
                                        </p:tgtEl>
                                      </p:cBhvr>
                                    </p:animEffect>
                                  </p:childTnLst>
                                </p:cTn>
                              </p:par>
                            </p:childTnLst>
                          </p:cTn>
                        </p:par>
                        <p:par>
                          <p:cTn id="30" fill="hold">
                            <p:stCondLst>
                              <p:cond delay="1000"/>
                            </p:stCondLst>
                            <p:childTnLst>
                              <p:par>
                                <p:cTn id="31" presetID="26"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par>
                          <p:cTn id="47" fill="hold">
                            <p:stCondLst>
                              <p:cond delay="3000"/>
                            </p:stCondLst>
                            <p:childTnLst>
                              <p:par>
                                <p:cTn id="48" presetID="32" presetClass="emph" presetSubtype="0" fill="hold" nodeType="after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20" grpId="0"/>
      <p:bldP spid="260" grpId="0" animBg="1"/>
      <p:bldP spid="261" grpId="0" animBg="1"/>
      <p:bldP spid="179" grpId="0" animBg="1"/>
      <p:bldP spid="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직선 연결선 1"/>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275774" y="423710"/>
            <a:ext cx="2193229"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PROCESS</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sp>
        <p:nvSpPr>
          <p:cNvPr id="25" name="직사각형 24"/>
          <p:cNvSpPr/>
          <p:nvPr/>
        </p:nvSpPr>
        <p:spPr>
          <a:xfrm>
            <a:off x="399693" y="2998367"/>
            <a:ext cx="4925405" cy="6412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Air</a:t>
            </a:r>
            <a:endParaRPr lang="ko-KR" altLang="en-US" sz="1100" b="1" dirty="0">
              <a:solidFill>
                <a:schemeClr val="tx1"/>
              </a:solidFill>
            </a:endParaRPr>
          </a:p>
        </p:txBody>
      </p:sp>
      <p:sp>
        <p:nvSpPr>
          <p:cNvPr id="27" name="직사각형 26"/>
          <p:cNvSpPr/>
          <p:nvPr/>
        </p:nvSpPr>
        <p:spPr>
          <a:xfrm>
            <a:off x="397066" y="2487130"/>
            <a:ext cx="4925405" cy="1990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a:solidFill>
                  <a:schemeClr val="tx1"/>
                </a:solidFill>
              </a:rPr>
              <a:t>Gate Metal (Cr)</a:t>
            </a:r>
            <a:endParaRPr lang="ko-KR" altLang="en-US" sz="1100" b="1">
              <a:solidFill>
                <a:schemeClr val="tx1"/>
              </a:solidFill>
            </a:endParaRPr>
          </a:p>
        </p:txBody>
      </p:sp>
      <p:sp>
        <p:nvSpPr>
          <p:cNvPr id="29" name="직사각형 28"/>
          <p:cNvSpPr/>
          <p:nvPr/>
        </p:nvSpPr>
        <p:spPr>
          <a:xfrm>
            <a:off x="399693" y="1967448"/>
            <a:ext cx="4925405" cy="1990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a:solidFill>
                  <a:schemeClr val="tx1"/>
                </a:solidFill>
              </a:rPr>
              <a:t>S/D Metal (Al)</a:t>
            </a:r>
            <a:endParaRPr lang="ko-KR" altLang="en-US" sz="1100" b="1">
              <a:solidFill>
                <a:schemeClr val="tx1"/>
              </a:solidFill>
            </a:endParaRPr>
          </a:p>
        </p:txBody>
      </p:sp>
      <p:grpSp>
        <p:nvGrpSpPr>
          <p:cNvPr id="5" name="그룹 4"/>
          <p:cNvGrpSpPr/>
          <p:nvPr/>
        </p:nvGrpSpPr>
        <p:grpSpPr>
          <a:xfrm>
            <a:off x="393318" y="2166517"/>
            <a:ext cx="4925405" cy="320610"/>
            <a:chOff x="1048515" y="3377429"/>
            <a:chExt cx="4925405" cy="320610"/>
          </a:xfrm>
        </p:grpSpPr>
        <p:sp>
          <p:nvSpPr>
            <p:cNvPr id="28" name="직사각형 27"/>
            <p:cNvSpPr/>
            <p:nvPr/>
          </p:nvSpPr>
          <p:spPr>
            <a:xfrm>
              <a:off x="1048515" y="3377429"/>
              <a:ext cx="4925405" cy="3206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a:solidFill>
                    <a:schemeClr val="tx1"/>
                  </a:solidFill>
                </a:rPr>
                <a:t>Gate Insulator (SOG)</a:t>
              </a:r>
              <a:endParaRPr lang="ko-KR" altLang="en-US" sz="1100" b="1">
                <a:solidFill>
                  <a:schemeClr val="tx1"/>
                </a:solidFill>
              </a:endParaRPr>
            </a:p>
          </p:txBody>
        </p:sp>
        <p:grpSp>
          <p:nvGrpSpPr>
            <p:cNvPr id="30" name="그룹 29"/>
            <p:cNvGrpSpPr/>
            <p:nvPr/>
          </p:nvGrpSpPr>
          <p:grpSpPr>
            <a:xfrm>
              <a:off x="5011163" y="3377429"/>
              <a:ext cx="432981" cy="320610"/>
              <a:chOff x="4726062" y="1907702"/>
              <a:chExt cx="234212" cy="358892"/>
            </a:xfrm>
          </p:grpSpPr>
          <p:cxnSp>
            <p:nvCxnSpPr>
              <p:cNvPr id="31" name="직선 연결선 30"/>
              <p:cNvCxnSpPr/>
              <p:nvPr/>
            </p:nvCxnSpPr>
            <p:spPr>
              <a:xfrm>
                <a:off x="4831201" y="1907702"/>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a:off x="4834920" y="2122578"/>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H="1">
                <a:off x="4726062" y="2113247"/>
                <a:ext cx="23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flipH="1">
                <a:off x="4726062" y="2050570"/>
                <a:ext cx="23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그룹 3"/>
          <p:cNvGrpSpPr/>
          <p:nvPr/>
        </p:nvGrpSpPr>
        <p:grpSpPr>
          <a:xfrm>
            <a:off x="397066" y="2677752"/>
            <a:ext cx="4925405" cy="320611"/>
            <a:chOff x="1052263" y="3888664"/>
            <a:chExt cx="4925405" cy="320611"/>
          </a:xfrm>
        </p:grpSpPr>
        <p:sp>
          <p:nvSpPr>
            <p:cNvPr id="26" name="직사각형 25"/>
            <p:cNvSpPr/>
            <p:nvPr/>
          </p:nvSpPr>
          <p:spPr>
            <a:xfrm>
              <a:off x="1052263" y="3888665"/>
              <a:ext cx="4925405" cy="32061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Glass Substrate</a:t>
              </a:r>
              <a:endParaRPr lang="ko-KR" altLang="en-US" sz="1100" b="1" dirty="0">
                <a:solidFill>
                  <a:schemeClr val="tx1"/>
                </a:solidFill>
              </a:endParaRPr>
            </a:p>
          </p:txBody>
        </p:sp>
        <p:grpSp>
          <p:nvGrpSpPr>
            <p:cNvPr id="35" name="그룹 34"/>
            <p:cNvGrpSpPr/>
            <p:nvPr/>
          </p:nvGrpSpPr>
          <p:grpSpPr>
            <a:xfrm>
              <a:off x="4621979" y="3888664"/>
              <a:ext cx="432981" cy="320610"/>
              <a:chOff x="4535150" y="1907702"/>
              <a:chExt cx="234212" cy="358892"/>
            </a:xfrm>
          </p:grpSpPr>
          <p:cxnSp>
            <p:nvCxnSpPr>
              <p:cNvPr id="36" name="직선 연결선 35"/>
              <p:cNvCxnSpPr/>
              <p:nvPr/>
            </p:nvCxnSpPr>
            <p:spPr>
              <a:xfrm>
                <a:off x="4640289" y="1907702"/>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4644008" y="2122578"/>
                <a:ext cx="0"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H="1">
                <a:off x="4535150" y="2113247"/>
                <a:ext cx="23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a:off x="4535150" y="2050570"/>
                <a:ext cx="234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0" name="그룹 39"/>
          <p:cNvGrpSpPr/>
          <p:nvPr/>
        </p:nvGrpSpPr>
        <p:grpSpPr>
          <a:xfrm>
            <a:off x="3976309" y="2998362"/>
            <a:ext cx="432981" cy="656848"/>
            <a:chOff x="4535150" y="1907702"/>
            <a:chExt cx="234212" cy="358892"/>
          </a:xfrm>
        </p:grpSpPr>
        <p:cxnSp>
          <p:nvCxnSpPr>
            <p:cNvPr id="41" name="직선 연결선 40"/>
            <p:cNvCxnSpPr/>
            <p:nvPr/>
          </p:nvCxnSpPr>
          <p:spPr>
            <a:xfrm>
              <a:off x="4640289" y="190770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a:off x="4644008" y="2097635"/>
              <a:ext cx="1" cy="1689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flipH="1">
              <a:off x="4535150" y="2097635"/>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flipH="1">
              <a:off x="4535150" y="2050570"/>
              <a:ext cx="2342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직사각형 44"/>
          <p:cNvSpPr/>
          <p:nvPr/>
        </p:nvSpPr>
        <p:spPr>
          <a:xfrm>
            <a:off x="393317" y="2998367"/>
            <a:ext cx="4925405" cy="64121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a:solidFill>
                  <a:schemeClr val="tx1"/>
                </a:solidFill>
              </a:rPr>
              <a:t>Water</a:t>
            </a:r>
            <a:endParaRPr lang="ko-KR" altLang="en-US" sz="1100" b="1">
              <a:solidFill>
                <a:schemeClr val="tx1"/>
              </a:solidFill>
            </a:endParaRPr>
          </a:p>
        </p:txBody>
      </p:sp>
      <p:grpSp>
        <p:nvGrpSpPr>
          <p:cNvPr id="47" name="그룹 46"/>
          <p:cNvGrpSpPr/>
          <p:nvPr/>
        </p:nvGrpSpPr>
        <p:grpSpPr>
          <a:xfrm>
            <a:off x="8459414" y="5130074"/>
            <a:ext cx="1027883" cy="1244204"/>
            <a:chOff x="10921641" y="1835400"/>
            <a:chExt cx="673381" cy="861511"/>
          </a:xfrm>
        </p:grpSpPr>
        <p:cxnSp>
          <p:nvCxnSpPr>
            <p:cNvPr id="48" name="직선 연결선 47"/>
            <p:cNvCxnSpPr/>
            <p:nvPr/>
          </p:nvCxnSpPr>
          <p:spPr>
            <a:xfrm flipH="1">
              <a:off x="10996313" y="2082243"/>
              <a:ext cx="100953" cy="542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p:cNvCxnSpPr/>
            <p:nvPr/>
          </p:nvCxnSpPr>
          <p:spPr>
            <a:xfrm>
              <a:off x="11262421" y="2082243"/>
              <a:ext cx="0" cy="6146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직선 연결선 49"/>
            <p:cNvCxnSpPr/>
            <p:nvPr/>
          </p:nvCxnSpPr>
          <p:spPr>
            <a:xfrm>
              <a:off x="11406692" y="2070909"/>
              <a:ext cx="125578" cy="5535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모서리가 둥근 직사각형 50"/>
            <p:cNvSpPr/>
            <p:nvPr/>
          </p:nvSpPr>
          <p:spPr>
            <a:xfrm rot="16200000">
              <a:off x="11114316" y="1642725"/>
              <a:ext cx="288032" cy="6733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ko-KR" b="1" dirty="0" err="1">
                  <a:effectLst>
                    <a:outerShdw blurRad="38100" dist="38100" dir="2700000" algn="tl">
                      <a:srgbClr val="000000">
                        <a:alpha val="43137"/>
                      </a:srgbClr>
                    </a:outerShdw>
                  </a:effectLst>
                </a:rPr>
                <a:t>Mosfet</a:t>
              </a:r>
              <a:endParaRPr lang="ko-KR" altLang="en-US" b="1" dirty="0">
                <a:effectLst>
                  <a:outerShdw blurRad="38100" dist="38100" dir="2700000" algn="tl">
                    <a:srgbClr val="000000">
                      <a:alpha val="43137"/>
                    </a:srgbClr>
                  </a:outerShdw>
                </a:effectLst>
              </a:endParaRPr>
            </a:p>
          </p:txBody>
        </p:sp>
      </p:grpSp>
      <p:sp>
        <p:nvSpPr>
          <p:cNvPr id="52" name="직사각형 51"/>
          <p:cNvSpPr/>
          <p:nvPr/>
        </p:nvSpPr>
        <p:spPr>
          <a:xfrm>
            <a:off x="393318" y="1646834"/>
            <a:ext cx="4925405" cy="3206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a:solidFill>
                  <a:schemeClr val="tx1"/>
                </a:solidFill>
              </a:rPr>
              <a:t>Passivation (SOG)</a:t>
            </a:r>
            <a:endParaRPr lang="ko-KR" altLang="en-US" sz="1100" b="1">
              <a:solidFill>
                <a:schemeClr val="tx1"/>
              </a:solidFill>
            </a:endParaRPr>
          </a:p>
        </p:txBody>
      </p:sp>
      <p:sp>
        <p:nvSpPr>
          <p:cNvPr id="53" name="직사각형 52"/>
          <p:cNvSpPr/>
          <p:nvPr/>
        </p:nvSpPr>
        <p:spPr>
          <a:xfrm>
            <a:off x="393319" y="1646834"/>
            <a:ext cx="4931779" cy="1992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1098798" y="4952278"/>
            <a:ext cx="4343400" cy="1317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Since we did not use </a:t>
            </a:r>
            <a:r>
              <a:rPr lang="en-US" altLang="ko-KR" b="1" dirty="0">
                <a:solidFill>
                  <a:srgbClr val="C00000"/>
                </a:solidFill>
                <a:effectLst>
                  <a:outerShdw blurRad="38100" dist="38100" dir="2700000" algn="tl">
                    <a:srgbClr val="000000">
                      <a:alpha val="43137"/>
                    </a:srgbClr>
                  </a:outerShdw>
                </a:effectLst>
              </a:rPr>
              <a:t>TFT Process  we</a:t>
            </a:r>
            <a:r>
              <a:rPr lang="en-US" altLang="ko-KR" b="1" dirty="0">
                <a:solidFill>
                  <a:schemeClr val="tx1"/>
                </a:solidFill>
              </a:rPr>
              <a:t> used MOSFET</a:t>
            </a:r>
            <a:endParaRPr lang="ko-KR" altLang="en-US" b="1" dirty="0">
              <a:solidFill>
                <a:schemeClr val="tx1"/>
              </a:solidFill>
            </a:endParaRPr>
          </a:p>
        </p:txBody>
      </p:sp>
      <p:pic>
        <p:nvPicPr>
          <p:cNvPr id="58" name="그림 57"/>
          <p:cNvPicPr>
            <a:picLocks noChangeAspect="1"/>
          </p:cNvPicPr>
          <p:nvPr/>
        </p:nvPicPr>
        <p:blipFill>
          <a:blip r:embed="rId4"/>
          <a:stretch>
            <a:fillRect/>
          </a:stretch>
        </p:blipFill>
        <p:spPr>
          <a:xfrm>
            <a:off x="8524143" y="1450503"/>
            <a:ext cx="3229132" cy="2308571"/>
          </a:xfrm>
          <a:prstGeom prst="rect">
            <a:avLst/>
          </a:prstGeom>
          <a:ln>
            <a:noFill/>
          </a:ln>
        </p:spPr>
      </p:pic>
      <p:pic>
        <p:nvPicPr>
          <p:cNvPr id="63" name="그림 62"/>
          <p:cNvPicPr>
            <a:picLocks noChangeAspect="1"/>
          </p:cNvPicPr>
          <p:nvPr/>
        </p:nvPicPr>
        <p:blipFill>
          <a:blip r:embed="rId5"/>
          <a:stretch>
            <a:fillRect/>
          </a:stretch>
        </p:blipFill>
        <p:spPr>
          <a:xfrm>
            <a:off x="5748136" y="1356047"/>
            <a:ext cx="2458236" cy="2461237"/>
          </a:xfrm>
          <a:prstGeom prst="rect">
            <a:avLst/>
          </a:prstGeom>
          <a:ln w="28575">
            <a:solidFill>
              <a:schemeClr val="tx1"/>
            </a:solidFill>
          </a:ln>
        </p:spPr>
      </p:pic>
      <p:sp>
        <p:nvSpPr>
          <p:cNvPr id="10" name="TextBox 9"/>
          <p:cNvSpPr txBox="1"/>
          <p:nvPr/>
        </p:nvSpPr>
        <p:spPr>
          <a:xfrm>
            <a:off x="5670969" y="3998338"/>
            <a:ext cx="2612570" cy="369332"/>
          </a:xfrm>
          <a:prstGeom prst="rect">
            <a:avLst/>
          </a:prstGeom>
          <a:noFill/>
        </p:spPr>
        <p:txBody>
          <a:bodyPr wrap="square" rtlCol="0">
            <a:spAutoFit/>
          </a:bodyPr>
          <a:lstStyle/>
          <a:p>
            <a:pPr algn="ctr"/>
            <a:r>
              <a:rPr lang="en-US" altLang="ko-KR" b="1">
                <a:effectLst>
                  <a:outerShdw blurRad="38100" dist="38100" dir="2700000" algn="tl">
                    <a:srgbClr val="000000">
                      <a:alpha val="43137"/>
                    </a:srgbClr>
                  </a:outerShdw>
                </a:effectLst>
              </a:rPr>
              <a:t>&lt;Mask Layout&gt;</a:t>
            </a:r>
            <a:endParaRPr lang="ko-KR" altLang="en-US" b="1">
              <a:effectLst>
                <a:outerShdw blurRad="38100" dist="38100" dir="2700000" algn="tl">
                  <a:srgbClr val="000000">
                    <a:alpha val="43137"/>
                  </a:srgbClr>
                </a:outerShdw>
              </a:effectLst>
            </a:endParaRPr>
          </a:p>
        </p:txBody>
      </p:sp>
      <p:sp>
        <p:nvSpPr>
          <p:cNvPr id="65" name="TextBox 64"/>
          <p:cNvSpPr txBox="1"/>
          <p:nvPr/>
        </p:nvSpPr>
        <p:spPr>
          <a:xfrm>
            <a:off x="9391510" y="3959364"/>
            <a:ext cx="2612570" cy="369332"/>
          </a:xfrm>
          <a:prstGeom prst="rect">
            <a:avLst/>
          </a:prstGeom>
          <a:noFill/>
        </p:spPr>
        <p:txBody>
          <a:bodyPr wrap="square" rtlCol="0">
            <a:spAutoFit/>
          </a:bodyPr>
          <a:lstStyle/>
          <a:p>
            <a:pPr algn="ctr"/>
            <a:r>
              <a:rPr lang="en-US" altLang="ko-KR" b="1">
                <a:effectLst>
                  <a:outerShdw blurRad="38100" dist="38100" dir="2700000" algn="tl">
                    <a:srgbClr val="000000">
                      <a:alpha val="43137"/>
                    </a:srgbClr>
                  </a:outerShdw>
                </a:effectLst>
              </a:rPr>
              <a:t>&lt;one of the Pattern&gt;</a:t>
            </a:r>
            <a:endParaRPr lang="ko-KR" altLang="en-US" b="1">
              <a:effectLst>
                <a:outerShdw blurRad="38100" dist="38100" dir="2700000" algn="tl">
                  <a:srgbClr val="000000">
                    <a:alpha val="43137"/>
                  </a:srgbClr>
                </a:outerShdw>
              </a:effectLst>
            </a:endParaRPr>
          </a:p>
        </p:txBody>
      </p:sp>
      <p:sp>
        <p:nvSpPr>
          <p:cNvPr id="11" name="TextBox 10"/>
          <p:cNvSpPr txBox="1"/>
          <p:nvPr/>
        </p:nvSpPr>
        <p:spPr>
          <a:xfrm>
            <a:off x="399693" y="3774698"/>
            <a:ext cx="4925405" cy="369332"/>
          </a:xfrm>
          <a:prstGeom prst="rect">
            <a:avLst/>
          </a:prstGeom>
          <a:noFill/>
        </p:spPr>
        <p:txBody>
          <a:bodyPr wrap="square" rtlCol="0">
            <a:spAutoFit/>
          </a:bodyPr>
          <a:lstStyle/>
          <a:p>
            <a:pPr algn="ctr"/>
            <a:r>
              <a:rPr lang="en-US" altLang="ko-KR" b="1">
                <a:effectLst>
                  <a:outerShdw blurRad="38100" dist="38100" dir="2700000" algn="tl">
                    <a:srgbClr val="000000">
                      <a:alpha val="43137"/>
                    </a:srgbClr>
                  </a:outerShdw>
                </a:effectLst>
              </a:rPr>
              <a:t>&lt;Device Structure&gt;</a:t>
            </a:r>
            <a:endParaRPr lang="ko-KR" altLang="en-US" b="1">
              <a:effectLst>
                <a:outerShdw blurRad="38100" dist="38100" dir="2700000" algn="tl">
                  <a:srgbClr val="000000">
                    <a:alpha val="43137"/>
                  </a:srgbClr>
                </a:outerShdw>
              </a:effectLst>
            </a:endParaRPr>
          </a:p>
        </p:txBody>
      </p:sp>
      <p:sp>
        <p:nvSpPr>
          <p:cNvPr id="12" name="오른쪽 화살표 11"/>
          <p:cNvSpPr/>
          <p:nvPr/>
        </p:nvSpPr>
        <p:spPr>
          <a:xfrm>
            <a:off x="6056417" y="5259517"/>
            <a:ext cx="1626919" cy="629180"/>
          </a:xfrm>
          <a:prstGeom prst="rightArrow">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1966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circle(in)">
                                      <p:cBhvr>
                                        <p:cTn id="59" dur="2000"/>
                                        <p:tgtEl>
                                          <p:spTgt spid="47"/>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45" grpId="0" animBg="1"/>
      <p:bldP spid="52" grpId="0" animBg="1"/>
      <p:bldP spid="5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직사각형 60"/>
          <p:cNvSpPr/>
          <p:nvPr/>
        </p:nvSpPr>
        <p:spPr>
          <a:xfrm>
            <a:off x="224700" y="4851136"/>
            <a:ext cx="11729877" cy="1891391"/>
          </a:xfrm>
          <a:prstGeom prst="rect">
            <a:avLst/>
          </a:prstGeom>
          <a:noFill/>
          <a:ln w="38100">
            <a:solidFill>
              <a:srgbClr val="E49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 name="직선 연결선 1"/>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275771" y="423710"/>
            <a:ext cx="2826415"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Measurement</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pic>
        <p:nvPicPr>
          <p:cNvPr id="4"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25213" t="10190" r="25106" b="5083"/>
          <a:stretch/>
        </p:blipFill>
        <p:spPr bwMode="auto">
          <a:xfrm rot="16200000">
            <a:off x="5001745" y="1379383"/>
            <a:ext cx="2546455" cy="2506128"/>
          </a:xfrm>
          <a:prstGeom prst="rect">
            <a:avLst/>
          </a:prstGeom>
          <a:solidFill>
            <a:schemeClr val="tx1"/>
          </a:solidFill>
          <a:ln w="88900" cap="sq" cmpd="thickThin">
            <a:solidFill>
              <a:schemeClr val="tx1"/>
            </a:solidFill>
            <a:prstDash val="solid"/>
            <a:miter lim="800000"/>
          </a:ln>
          <a:effectLst>
            <a:innerShdw blurRad="76200">
              <a:srgbClr val="000000"/>
            </a:innerShdw>
          </a:effectLst>
          <a:extLst/>
        </p:spPr>
      </p:pic>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829" y="1359214"/>
            <a:ext cx="2584159" cy="2546454"/>
          </a:xfrm>
          <a:prstGeom prst="rect">
            <a:avLst/>
          </a:prstGeom>
          <a:solidFill>
            <a:schemeClr val="tx1"/>
          </a:solidFill>
          <a:ln w="88900" cap="sq" cmpd="thickThin">
            <a:solidFill>
              <a:schemeClr val="tx1"/>
            </a:solidFill>
            <a:prstDash val="solid"/>
            <a:miter lim="800000"/>
          </a:ln>
          <a:effectLst>
            <a:innerShdw blurRad="76200">
              <a:srgbClr val="000000"/>
            </a:innerShdw>
          </a:effectLst>
          <a:extLst/>
        </p:spPr>
      </p:pic>
      <p:pic>
        <p:nvPicPr>
          <p:cNvPr id="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852" y="1359212"/>
            <a:ext cx="2710403" cy="2546454"/>
          </a:xfrm>
          <a:prstGeom prst="rect">
            <a:avLst/>
          </a:prstGeom>
          <a:solidFill>
            <a:schemeClr val="tx1"/>
          </a:solidFill>
          <a:ln w="88900" cap="sq" cmpd="thickThin">
            <a:solidFill>
              <a:schemeClr val="tx1"/>
            </a:solidFill>
            <a:prstDash val="solid"/>
            <a:miter lim="800000"/>
          </a:ln>
          <a:effectLst>
            <a:innerShdw blurRad="76200">
              <a:srgbClr val="000000"/>
            </a:innerShdw>
          </a:effectLst>
          <a:extLst/>
        </p:spPr>
      </p:pic>
      <p:grpSp>
        <p:nvGrpSpPr>
          <p:cNvPr id="14" name="그룹 13"/>
          <p:cNvGrpSpPr/>
          <p:nvPr/>
        </p:nvGrpSpPr>
        <p:grpSpPr>
          <a:xfrm>
            <a:off x="1096298" y="4121588"/>
            <a:ext cx="3113511" cy="426719"/>
            <a:chOff x="1153023" y="4867185"/>
            <a:chExt cx="3113511" cy="469392"/>
          </a:xfrm>
        </p:grpSpPr>
        <p:cxnSp>
          <p:nvCxnSpPr>
            <p:cNvPr id="7" name="직선 연결선 6"/>
            <p:cNvCxnSpPr/>
            <p:nvPr/>
          </p:nvCxnSpPr>
          <p:spPr>
            <a:xfrm>
              <a:off x="1266257" y="4867185"/>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1153023" y="4930311"/>
              <a:ext cx="3113511" cy="406266"/>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Circuit Configuration</a:t>
              </a:r>
              <a:endParaRPr lang="ko-KR" altLang="en-US" b="1" dirty="0"/>
            </a:p>
          </p:txBody>
        </p:sp>
      </p:grpSp>
      <p:grpSp>
        <p:nvGrpSpPr>
          <p:cNvPr id="62" name="그룹 61"/>
          <p:cNvGrpSpPr/>
          <p:nvPr/>
        </p:nvGrpSpPr>
        <p:grpSpPr>
          <a:xfrm>
            <a:off x="4559186" y="4126446"/>
            <a:ext cx="3431569" cy="439591"/>
            <a:chOff x="4713001" y="4316526"/>
            <a:chExt cx="3113511" cy="566829"/>
          </a:xfrm>
        </p:grpSpPr>
        <p:cxnSp>
          <p:nvCxnSpPr>
            <p:cNvPr id="10" name="직선 연결선 9"/>
            <p:cNvCxnSpPr/>
            <p:nvPr/>
          </p:nvCxnSpPr>
          <p:spPr>
            <a:xfrm>
              <a:off x="4837863" y="4316526"/>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4713001" y="4407121"/>
              <a:ext cx="3113511" cy="476234"/>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MOSFET - mounted sample</a:t>
              </a:r>
              <a:endParaRPr lang="ko-KR" altLang="en-US" b="1" dirty="0"/>
            </a:p>
          </p:txBody>
        </p:sp>
      </p:grpSp>
      <p:grpSp>
        <p:nvGrpSpPr>
          <p:cNvPr id="63" name="그룹 62"/>
          <p:cNvGrpSpPr/>
          <p:nvPr/>
        </p:nvGrpSpPr>
        <p:grpSpPr>
          <a:xfrm>
            <a:off x="8056710" y="4114166"/>
            <a:ext cx="3424863" cy="646331"/>
            <a:chOff x="8063125" y="4297045"/>
            <a:chExt cx="3424862" cy="646331"/>
          </a:xfrm>
        </p:grpSpPr>
        <p:cxnSp>
          <p:nvCxnSpPr>
            <p:cNvPr id="12" name="직선 연결선 11"/>
            <p:cNvCxnSpPr/>
            <p:nvPr/>
          </p:nvCxnSpPr>
          <p:spPr>
            <a:xfrm>
              <a:off x="8332035" y="4316526"/>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13" name="직사각형 12"/>
            <p:cNvSpPr/>
            <p:nvPr/>
          </p:nvSpPr>
          <p:spPr>
            <a:xfrm>
              <a:off x="8063125" y="4297045"/>
              <a:ext cx="3424862" cy="646331"/>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Reset transistor is installed as an external MOSFET</a:t>
              </a:r>
              <a:endParaRPr lang="ko-KR" altLang="en-US" b="1" dirty="0"/>
            </a:p>
          </p:txBody>
        </p:sp>
      </p:grpSp>
      <p:grpSp>
        <p:nvGrpSpPr>
          <p:cNvPr id="15" name="그룹 14"/>
          <p:cNvGrpSpPr/>
          <p:nvPr/>
        </p:nvGrpSpPr>
        <p:grpSpPr>
          <a:xfrm>
            <a:off x="914896" y="5037495"/>
            <a:ext cx="3617267" cy="1574566"/>
            <a:chOff x="4216060" y="1864144"/>
            <a:chExt cx="3242680" cy="1206201"/>
          </a:xfrm>
        </p:grpSpPr>
        <p:cxnSp>
          <p:nvCxnSpPr>
            <p:cNvPr id="16" name="직선 연결선 15"/>
            <p:cNvCxnSpPr/>
            <p:nvPr/>
          </p:nvCxnSpPr>
          <p:spPr>
            <a:xfrm flipH="1">
              <a:off x="5142548" y="1864144"/>
              <a:ext cx="2758" cy="1206201"/>
            </a:xfrm>
            <a:prstGeom prst="line">
              <a:avLst/>
            </a:prstGeom>
          </p:spPr>
          <p:style>
            <a:lnRef idx="1">
              <a:schemeClr val="dk1"/>
            </a:lnRef>
            <a:fillRef idx="0">
              <a:schemeClr val="dk1"/>
            </a:fillRef>
            <a:effectRef idx="0">
              <a:schemeClr val="dk1"/>
            </a:effectRef>
            <a:fontRef idx="minor">
              <a:schemeClr val="tx1"/>
            </a:fontRef>
          </p:style>
        </p:cxnSp>
        <p:grpSp>
          <p:nvGrpSpPr>
            <p:cNvPr id="17" name="그룹 16"/>
            <p:cNvGrpSpPr/>
            <p:nvPr/>
          </p:nvGrpSpPr>
          <p:grpSpPr>
            <a:xfrm>
              <a:off x="5148064" y="1969506"/>
              <a:ext cx="1142699" cy="288032"/>
              <a:chOff x="5148064" y="1969506"/>
              <a:chExt cx="1142699" cy="288032"/>
            </a:xfrm>
          </p:grpSpPr>
          <p:cxnSp>
            <p:nvCxnSpPr>
              <p:cNvPr id="55" name="직선 연결선 54"/>
              <p:cNvCxnSpPr/>
              <p:nvPr/>
            </p:nvCxnSpPr>
            <p:spPr>
              <a:xfrm>
                <a:off x="5148064" y="2255389"/>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직선 연결선 55"/>
              <p:cNvCxnSpPr/>
              <p:nvPr/>
            </p:nvCxnSpPr>
            <p:spPr>
              <a:xfrm rot="16200000">
                <a:off x="5292080" y="2113522"/>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직선 연결선 56"/>
              <p:cNvCxnSpPr/>
              <p:nvPr/>
            </p:nvCxnSpPr>
            <p:spPr>
              <a:xfrm>
                <a:off x="5722433" y="2255389"/>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직선 연결선 57"/>
              <p:cNvCxnSpPr/>
              <p:nvPr/>
            </p:nvCxnSpPr>
            <p:spPr>
              <a:xfrm>
                <a:off x="6002731" y="2256598"/>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직선 연결선 58"/>
              <p:cNvCxnSpPr/>
              <p:nvPr/>
            </p:nvCxnSpPr>
            <p:spPr>
              <a:xfrm>
                <a:off x="5434401" y="1969506"/>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직선 연결선 59"/>
              <p:cNvCxnSpPr/>
              <p:nvPr/>
            </p:nvCxnSpPr>
            <p:spPr>
              <a:xfrm rot="16200000">
                <a:off x="5578417" y="2113522"/>
                <a:ext cx="288032"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 name="그룹 17"/>
            <p:cNvGrpSpPr/>
            <p:nvPr/>
          </p:nvGrpSpPr>
          <p:grpSpPr>
            <a:xfrm>
              <a:off x="5154270" y="2515037"/>
              <a:ext cx="1152873" cy="374197"/>
              <a:chOff x="5154270" y="2515037"/>
              <a:chExt cx="1152873" cy="374197"/>
            </a:xfrm>
          </p:grpSpPr>
          <p:cxnSp>
            <p:nvCxnSpPr>
              <p:cNvPr id="48" name="직선 연결선 47"/>
              <p:cNvCxnSpPr/>
              <p:nvPr/>
            </p:nvCxnSpPr>
            <p:spPr>
              <a:xfrm>
                <a:off x="5154270" y="2517817"/>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직선 연결선 48"/>
              <p:cNvCxnSpPr/>
              <p:nvPr/>
            </p:nvCxnSpPr>
            <p:spPr>
              <a:xfrm>
                <a:off x="6019111" y="288923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직선 연결선 49"/>
              <p:cNvCxnSpPr/>
              <p:nvPr/>
            </p:nvCxnSpPr>
            <p:spPr>
              <a:xfrm>
                <a:off x="5734708" y="2520597"/>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직선 연결선 50"/>
              <p:cNvCxnSpPr/>
              <p:nvPr/>
            </p:nvCxnSpPr>
            <p:spPr>
              <a:xfrm>
                <a:off x="5446676" y="2879649"/>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flipV="1">
                <a:off x="5446676" y="251503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flipV="1">
                <a:off x="5731079" y="251503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flipV="1">
                <a:off x="6019111" y="251781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그룹 18"/>
            <p:cNvGrpSpPr/>
            <p:nvPr/>
          </p:nvGrpSpPr>
          <p:grpSpPr>
            <a:xfrm>
              <a:off x="6305867" y="2527056"/>
              <a:ext cx="1152873" cy="374197"/>
              <a:chOff x="5154270" y="2515037"/>
              <a:chExt cx="1152873" cy="374197"/>
            </a:xfrm>
          </p:grpSpPr>
          <p:cxnSp>
            <p:nvCxnSpPr>
              <p:cNvPr id="41" name="직선 연결선 40"/>
              <p:cNvCxnSpPr/>
              <p:nvPr/>
            </p:nvCxnSpPr>
            <p:spPr>
              <a:xfrm>
                <a:off x="5154270" y="2517817"/>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a:off x="6019111" y="288923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5734708" y="2520597"/>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5446676" y="2879649"/>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V="1">
                <a:off x="5446676" y="251503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flipV="1">
                <a:off x="5731079" y="251503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V="1">
                <a:off x="6019111" y="2517817"/>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0" name="직선 연결선 19"/>
            <p:cNvCxnSpPr/>
            <p:nvPr/>
          </p:nvCxnSpPr>
          <p:spPr>
            <a:xfrm flipV="1">
              <a:off x="6310186" y="2526892"/>
              <a:ext cx="0" cy="36983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1" name="그룹 20"/>
            <p:cNvGrpSpPr/>
            <p:nvPr/>
          </p:nvGrpSpPr>
          <p:grpSpPr>
            <a:xfrm>
              <a:off x="6577101" y="1971368"/>
              <a:ext cx="864095" cy="288032"/>
              <a:chOff x="5426668" y="1969506"/>
              <a:chExt cx="864095" cy="288032"/>
            </a:xfrm>
          </p:grpSpPr>
          <p:cxnSp>
            <p:nvCxnSpPr>
              <p:cNvPr id="36" name="직선 연결선 35"/>
              <p:cNvCxnSpPr/>
              <p:nvPr/>
            </p:nvCxnSpPr>
            <p:spPr>
              <a:xfrm rot="16200000">
                <a:off x="5284346" y="2113522"/>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직선 연결선 36"/>
              <p:cNvCxnSpPr/>
              <p:nvPr/>
            </p:nvCxnSpPr>
            <p:spPr>
              <a:xfrm>
                <a:off x="5714699" y="2255389"/>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직선 연결선 37"/>
              <p:cNvCxnSpPr/>
              <p:nvPr/>
            </p:nvCxnSpPr>
            <p:spPr>
              <a:xfrm>
                <a:off x="6002731" y="2252789"/>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직선 연결선 38"/>
              <p:cNvCxnSpPr/>
              <p:nvPr/>
            </p:nvCxnSpPr>
            <p:spPr>
              <a:xfrm>
                <a:off x="5426668" y="1969506"/>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직선 연결선 39"/>
              <p:cNvCxnSpPr/>
              <p:nvPr/>
            </p:nvCxnSpPr>
            <p:spPr>
              <a:xfrm rot="16200000">
                <a:off x="5570683" y="2113522"/>
                <a:ext cx="288032" cy="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22" name="직선 연결선 21"/>
            <p:cNvCxnSpPr/>
            <p:nvPr/>
          </p:nvCxnSpPr>
          <p:spPr>
            <a:xfrm>
              <a:off x="6289069" y="2257251"/>
              <a:ext cx="288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직선 연결선 22"/>
            <p:cNvCxnSpPr/>
            <p:nvPr/>
          </p:nvCxnSpPr>
          <p:spPr>
            <a:xfrm flipH="1">
              <a:off x="5108460" y="2253438"/>
              <a:ext cx="79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H="1">
              <a:off x="5110566" y="1964172"/>
              <a:ext cx="79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H="1">
              <a:off x="5102944" y="2516692"/>
              <a:ext cx="79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flipH="1">
              <a:off x="5107044" y="2879649"/>
              <a:ext cx="79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flipH="1">
              <a:off x="5106220" y="2742242"/>
              <a:ext cx="79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a:off x="5181322" y="2740772"/>
              <a:ext cx="2277418" cy="452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74693" y="1864144"/>
              <a:ext cx="106518" cy="153253"/>
            </a:xfrm>
            <a:prstGeom prst="rect">
              <a:avLst/>
            </a:prstGeom>
            <a:noFill/>
          </p:spPr>
          <p:txBody>
            <a:bodyPr wrap="square" rtlCol="0">
              <a:spAutoFit/>
            </a:bodyPr>
            <a:lstStyle/>
            <a:p>
              <a:r>
                <a:rPr lang="en-US" altLang="ko-KR" sz="700" b="1"/>
                <a:t>5</a:t>
              </a:r>
              <a:endParaRPr lang="ko-KR" altLang="en-US" sz="700" b="1"/>
            </a:p>
          </p:txBody>
        </p:sp>
        <p:sp>
          <p:nvSpPr>
            <p:cNvPr id="30" name="TextBox 29"/>
            <p:cNvSpPr txBox="1"/>
            <p:nvPr/>
          </p:nvSpPr>
          <p:spPr>
            <a:xfrm>
              <a:off x="4974693" y="2146622"/>
              <a:ext cx="106518" cy="153253"/>
            </a:xfrm>
            <a:prstGeom prst="rect">
              <a:avLst/>
            </a:prstGeom>
            <a:noFill/>
          </p:spPr>
          <p:txBody>
            <a:bodyPr wrap="square" rtlCol="0">
              <a:spAutoFit/>
            </a:bodyPr>
            <a:lstStyle/>
            <a:p>
              <a:r>
                <a:rPr lang="en-US" altLang="ko-KR" sz="700" b="1"/>
                <a:t>0</a:t>
              </a:r>
              <a:endParaRPr lang="ko-KR" altLang="en-US" sz="700" b="1"/>
            </a:p>
          </p:txBody>
        </p:sp>
        <p:sp>
          <p:nvSpPr>
            <p:cNvPr id="31" name="TextBox 30"/>
            <p:cNvSpPr txBox="1"/>
            <p:nvPr/>
          </p:nvSpPr>
          <p:spPr>
            <a:xfrm>
              <a:off x="4881358" y="2407693"/>
              <a:ext cx="293186" cy="153253"/>
            </a:xfrm>
            <a:prstGeom prst="rect">
              <a:avLst/>
            </a:prstGeom>
            <a:noFill/>
          </p:spPr>
          <p:txBody>
            <a:bodyPr wrap="square" rtlCol="0">
              <a:spAutoFit/>
            </a:bodyPr>
            <a:lstStyle/>
            <a:p>
              <a:r>
                <a:rPr lang="en-US" altLang="ko-KR" sz="700" b="1"/>
                <a:t>15</a:t>
              </a:r>
              <a:endParaRPr lang="ko-KR" altLang="en-US" sz="700" b="1"/>
            </a:p>
          </p:txBody>
        </p:sp>
        <p:sp>
          <p:nvSpPr>
            <p:cNvPr id="32" name="TextBox 31"/>
            <p:cNvSpPr txBox="1"/>
            <p:nvPr/>
          </p:nvSpPr>
          <p:spPr>
            <a:xfrm>
              <a:off x="4979596" y="2634014"/>
              <a:ext cx="106518" cy="153253"/>
            </a:xfrm>
            <a:prstGeom prst="rect">
              <a:avLst/>
            </a:prstGeom>
            <a:noFill/>
          </p:spPr>
          <p:txBody>
            <a:bodyPr wrap="square" rtlCol="0">
              <a:spAutoFit/>
            </a:bodyPr>
            <a:lstStyle/>
            <a:p>
              <a:r>
                <a:rPr lang="en-US" altLang="ko-KR" sz="700" b="1"/>
                <a:t>0</a:t>
              </a:r>
              <a:endParaRPr lang="ko-KR" altLang="en-US" sz="700" b="1"/>
            </a:p>
          </p:txBody>
        </p:sp>
        <p:sp>
          <p:nvSpPr>
            <p:cNvPr id="33" name="TextBox 32"/>
            <p:cNvSpPr txBox="1"/>
            <p:nvPr/>
          </p:nvSpPr>
          <p:spPr>
            <a:xfrm>
              <a:off x="4854877" y="2779138"/>
              <a:ext cx="437203" cy="153253"/>
            </a:xfrm>
            <a:prstGeom prst="rect">
              <a:avLst/>
            </a:prstGeom>
            <a:noFill/>
          </p:spPr>
          <p:txBody>
            <a:bodyPr wrap="square" rtlCol="0">
              <a:spAutoFit/>
            </a:bodyPr>
            <a:lstStyle/>
            <a:p>
              <a:r>
                <a:rPr lang="en-US" altLang="ko-KR" sz="700" b="1"/>
                <a:t>-10</a:t>
              </a:r>
              <a:endParaRPr lang="ko-KR" altLang="en-US" sz="700" b="1"/>
            </a:p>
          </p:txBody>
        </p:sp>
        <p:sp>
          <p:nvSpPr>
            <p:cNvPr id="34" name="직사각형 33"/>
            <p:cNvSpPr/>
            <p:nvPr/>
          </p:nvSpPr>
          <p:spPr>
            <a:xfrm>
              <a:off x="4523617" y="2160936"/>
              <a:ext cx="472508" cy="164405"/>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a:solidFill>
                    <a:schemeClr val="tx1"/>
                  </a:solidFill>
                </a:rPr>
                <a:t>SCAN</a:t>
              </a:r>
              <a:endParaRPr lang="ko-KR" altLang="en-US" sz="800" b="1">
                <a:solidFill>
                  <a:schemeClr val="tx1"/>
                </a:solidFill>
              </a:endParaRPr>
            </a:p>
          </p:txBody>
        </p:sp>
        <p:sp>
          <p:nvSpPr>
            <p:cNvPr id="35" name="직사각형 34"/>
            <p:cNvSpPr/>
            <p:nvPr/>
          </p:nvSpPr>
          <p:spPr>
            <a:xfrm>
              <a:off x="4216060" y="2649232"/>
              <a:ext cx="767635" cy="164405"/>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a:solidFill>
                    <a:schemeClr val="tx1"/>
                  </a:solidFill>
                </a:rPr>
                <a:t>READRESET</a:t>
              </a:r>
              <a:endParaRPr lang="ko-KR" altLang="en-US" sz="800" b="1">
                <a:solidFill>
                  <a:schemeClr val="tx1"/>
                </a:solidFill>
              </a:endParaRPr>
            </a:p>
          </p:txBody>
        </p:sp>
      </p:grpSp>
      <p:pic>
        <p:nvPicPr>
          <p:cNvPr id="6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817" b="100000" l="1404" r="100000"/>
                    </a14:imgEffect>
                  </a14:imgLayer>
                </a14:imgProps>
              </a:ext>
              <a:ext uri="{28A0092B-C50C-407E-A947-70E740481C1C}">
                <a14:useLocalDpi xmlns:a14="http://schemas.microsoft.com/office/drawing/2010/main" val="0"/>
              </a:ext>
            </a:extLst>
          </a:blip>
          <a:srcRect l="2601" b="4088"/>
          <a:stretch/>
        </p:blipFill>
        <p:spPr bwMode="auto">
          <a:xfrm>
            <a:off x="6089639" y="5037495"/>
            <a:ext cx="1529695" cy="150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직사각형 8"/>
          <p:cNvSpPr/>
          <p:nvPr/>
        </p:nvSpPr>
        <p:spPr>
          <a:xfrm>
            <a:off x="224702" y="4830284"/>
            <a:ext cx="1033281" cy="680931"/>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Scan and </a:t>
            </a:r>
            <a:r>
              <a:rPr lang="en-US" altLang="ko-KR" sz="1400" b="1" dirty="0" err="1">
                <a:solidFill>
                  <a:schemeClr val="tx1"/>
                </a:solidFill>
              </a:rPr>
              <a:t>Readreset</a:t>
            </a:r>
            <a:r>
              <a:rPr lang="en-US" altLang="ko-KR" sz="1400" b="1" dirty="0">
                <a:solidFill>
                  <a:schemeClr val="tx1"/>
                </a:solidFill>
              </a:rPr>
              <a:t> Signal</a:t>
            </a:r>
            <a:endParaRPr lang="ko-KR" altLang="en-US" sz="1400" b="1" dirty="0">
              <a:solidFill>
                <a:schemeClr val="tx1"/>
              </a:solidFill>
            </a:endParaRPr>
          </a:p>
        </p:txBody>
      </p:sp>
      <p:sp>
        <p:nvSpPr>
          <p:cNvPr id="65" name="직사각형 64"/>
          <p:cNvSpPr/>
          <p:nvPr/>
        </p:nvSpPr>
        <p:spPr>
          <a:xfrm>
            <a:off x="4836193" y="4837002"/>
            <a:ext cx="1253447" cy="680931"/>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Attached using </a:t>
            </a:r>
          </a:p>
          <a:p>
            <a:pPr algn="ctr"/>
            <a:r>
              <a:rPr lang="en-US" altLang="ko-KR" sz="1400" b="1">
                <a:solidFill>
                  <a:schemeClr val="tx1"/>
                </a:solidFill>
              </a:rPr>
              <a:t>Silver paste</a:t>
            </a:r>
            <a:endParaRPr lang="ko-KR" altLang="en-US" sz="1400" b="1">
              <a:solidFill>
                <a:schemeClr val="tx1"/>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7338" y="4907810"/>
            <a:ext cx="3592984" cy="17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직선 연결선 1"/>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275771" y="423710"/>
            <a:ext cx="2826415"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Measurement</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pic>
        <p:nvPicPr>
          <p:cNvPr id="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1733" t="14443" r="20395" b="14447"/>
          <a:stretch/>
        </p:blipFill>
        <p:spPr bwMode="auto">
          <a:xfrm>
            <a:off x="1129759" y="1272498"/>
            <a:ext cx="2768476" cy="25845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l="27100" t="7147" r="27281" b="28661"/>
          <a:stretch/>
        </p:blipFill>
        <p:spPr bwMode="auto">
          <a:xfrm>
            <a:off x="4827715" y="1272494"/>
            <a:ext cx="2700000" cy="25951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87" t="15517" r="1776" b="44254"/>
          <a:stretch/>
        </p:blipFill>
        <p:spPr bwMode="auto">
          <a:xfrm>
            <a:off x="8383606" y="1261923"/>
            <a:ext cx="2704700" cy="25951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7" name="그룹 6"/>
          <p:cNvGrpSpPr/>
          <p:nvPr/>
        </p:nvGrpSpPr>
        <p:grpSpPr>
          <a:xfrm>
            <a:off x="4188508" y="4053566"/>
            <a:ext cx="4185677" cy="646331"/>
            <a:chOff x="720571" y="4845167"/>
            <a:chExt cx="4185677" cy="710966"/>
          </a:xfrm>
        </p:grpSpPr>
        <p:cxnSp>
          <p:nvCxnSpPr>
            <p:cNvPr id="8" name="직선 연결선 7"/>
            <p:cNvCxnSpPr/>
            <p:nvPr/>
          </p:nvCxnSpPr>
          <p:spPr>
            <a:xfrm>
              <a:off x="1266257" y="4867185"/>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9" name="직사각형 8"/>
            <p:cNvSpPr/>
            <p:nvPr/>
          </p:nvSpPr>
          <p:spPr>
            <a:xfrm>
              <a:off x="720571" y="4845167"/>
              <a:ext cx="4185677" cy="710966"/>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Touch to check the operation </a:t>
              </a:r>
            </a:p>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of the sensor</a:t>
              </a:r>
              <a:endParaRPr lang="ko-KR" altLang="en-US" b="1" dirty="0"/>
            </a:p>
          </p:txBody>
        </p:sp>
      </p:grpSp>
      <p:grpSp>
        <p:nvGrpSpPr>
          <p:cNvPr id="10" name="그룹 9"/>
          <p:cNvGrpSpPr/>
          <p:nvPr/>
        </p:nvGrpSpPr>
        <p:grpSpPr>
          <a:xfrm>
            <a:off x="761998" y="4053568"/>
            <a:ext cx="3426511" cy="385761"/>
            <a:chOff x="954318" y="4867185"/>
            <a:chExt cx="3426511" cy="424338"/>
          </a:xfrm>
        </p:grpSpPr>
        <p:cxnSp>
          <p:nvCxnSpPr>
            <p:cNvPr id="11" name="직선 연결선 10"/>
            <p:cNvCxnSpPr/>
            <p:nvPr/>
          </p:nvCxnSpPr>
          <p:spPr>
            <a:xfrm>
              <a:off x="1266257" y="4867185"/>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954318" y="4885257"/>
              <a:ext cx="3426511" cy="406266"/>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Output voltage measurement</a:t>
              </a:r>
              <a:endParaRPr lang="ko-KR" altLang="en-US" b="1" dirty="0"/>
            </a:p>
          </p:txBody>
        </p:sp>
      </p:grpSp>
      <p:grpSp>
        <p:nvGrpSpPr>
          <p:cNvPr id="13" name="그룹 12"/>
          <p:cNvGrpSpPr/>
          <p:nvPr/>
        </p:nvGrpSpPr>
        <p:grpSpPr>
          <a:xfrm>
            <a:off x="8179201" y="4073590"/>
            <a:ext cx="3113511" cy="380845"/>
            <a:chOff x="1153023" y="4867185"/>
            <a:chExt cx="3113511" cy="418930"/>
          </a:xfrm>
        </p:grpSpPr>
        <p:cxnSp>
          <p:nvCxnSpPr>
            <p:cNvPr id="14" name="직선 연결선 13"/>
            <p:cNvCxnSpPr/>
            <p:nvPr/>
          </p:nvCxnSpPr>
          <p:spPr>
            <a:xfrm>
              <a:off x="1266257" y="4867185"/>
              <a:ext cx="2883931"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1153023" y="4879850"/>
              <a:ext cx="3113511" cy="406265"/>
            </a:xfrm>
            <a:prstGeom prst="rect">
              <a:avLst/>
            </a:prstGeom>
          </p:spPr>
          <p:txBody>
            <a:bodyPr wrap="square">
              <a:spAutoFit/>
            </a:bodyPr>
            <a:lstStyle/>
            <a:p>
              <a:pPr algn="ctr"/>
              <a:r>
                <a:rPr lang="en-US" altLang="ko-KR" b="1">
                  <a:ln>
                    <a:solidFill>
                      <a:schemeClr val="bg1">
                        <a:alpha val="0"/>
                      </a:schemeClr>
                    </a:solidFill>
                  </a:ln>
                  <a:solidFill>
                    <a:srgbClr val="645654"/>
                  </a:solidFill>
                  <a:latin typeface="Arial" panose="020B0604020202020204" pitchFamily="34" charset="0"/>
                  <a:cs typeface="Arial" panose="020B0604020202020204" pitchFamily="34" charset="0"/>
                </a:rPr>
                <a:t>Measure after filling water</a:t>
              </a:r>
              <a:endParaRPr lang="ko-KR" altLang="en-US" b="1" dirty="0"/>
            </a:p>
          </p:txBody>
        </p:sp>
      </p:grpSp>
      <p:sp>
        <p:nvSpPr>
          <p:cNvPr id="16" name="직사각형 15"/>
          <p:cNvSpPr/>
          <p:nvPr/>
        </p:nvSpPr>
        <p:spPr>
          <a:xfrm>
            <a:off x="224700" y="4697132"/>
            <a:ext cx="11729877" cy="2045395"/>
          </a:xfrm>
          <a:prstGeom prst="rect">
            <a:avLst/>
          </a:prstGeom>
          <a:noFill/>
          <a:ln w="38100">
            <a:solidFill>
              <a:srgbClr val="E49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p:cNvGrpSpPr/>
          <p:nvPr/>
        </p:nvGrpSpPr>
        <p:grpSpPr>
          <a:xfrm>
            <a:off x="8374185" y="4526885"/>
            <a:ext cx="3379723" cy="2088232"/>
            <a:chOff x="384827" y="1412776"/>
            <a:chExt cx="3379723" cy="2088232"/>
          </a:xfrm>
        </p:grpSpPr>
        <p:sp>
          <p:nvSpPr>
            <p:cNvPr id="18" name="모서리가 둥근 직사각형 17"/>
            <p:cNvSpPr/>
            <p:nvPr/>
          </p:nvSpPr>
          <p:spPr>
            <a:xfrm>
              <a:off x="884230" y="2400421"/>
              <a:ext cx="2520280" cy="6840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884230" y="1412776"/>
              <a:ext cx="2520280" cy="2088232"/>
            </a:xfrm>
            <a:prstGeom prst="ellipse">
              <a:avLst/>
            </a:prstGeom>
            <a:blipFill>
              <a:blip r:embed="rId6"/>
              <a:tile tx="0" ty="0" sx="100000" sy="100000" flip="none" algn="tl"/>
            </a:blipFill>
            <a:ln>
              <a:solidFill>
                <a:schemeClr val="tx2">
                  <a:lumMod val="60000"/>
                  <a:lumOff val="4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1055874" y="1576517"/>
              <a:ext cx="2016224" cy="1728192"/>
            </a:xfrm>
            <a:prstGeom prst="rect">
              <a:avLst/>
            </a:prstGeom>
            <a:solidFill>
              <a:schemeClr val="bg1"/>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그룹 20"/>
            <p:cNvGrpSpPr/>
            <p:nvPr/>
          </p:nvGrpSpPr>
          <p:grpSpPr>
            <a:xfrm>
              <a:off x="384827" y="2327201"/>
              <a:ext cx="1231889" cy="771918"/>
              <a:chOff x="465211" y="2287009"/>
              <a:chExt cx="1231889" cy="771918"/>
            </a:xfrm>
          </p:grpSpPr>
          <p:sp>
            <p:nvSpPr>
              <p:cNvPr id="32" name="직사각형 31"/>
              <p:cNvSpPr/>
              <p:nvPr/>
            </p:nvSpPr>
            <p:spPr>
              <a:xfrm>
                <a:off x="1164977" y="2287009"/>
                <a:ext cx="180020" cy="118813"/>
              </a:xfrm>
              <a:prstGeom prst="rect">
                <a:avLst/>
              </a:prstGeom>
              <a:solidFill>
                <a:schemeClr val="tx1">
                  <a:lumMod val="50000"/>
                  <a:lumOff val="5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p:cNvSpPr/>
              <p:nvPr/>
            </p:nvSpPr>
            <p:spPr>
              <a:xfrm>
                <a:off x="1337060" y="2422841"/>
                <a:ext cx="180020" cy="118813"/>
              </a:xfrm>
              <a:prstGeom prst="rect">
                <a:avLst/>
              </a:prstGeom>
              <a:solidFill>
                <a:schemeClr val="tx1">
                  <a:lumMod val="50000"/>
                  <a:lumOff val="5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p:cNvSpPr/>
              <p:nvPr/>
            </p:nvSpPr>
            <p:spPr>
              <a:xfrm>
                <a:off x="1517080" y="2567947"/>
                <a:ext cx="180020" cy="118813"/>
              </a:xfrm>
              <a:prstGeom prst="rect">
                <a:avLst/>
              </a:prstGeom>
              <a:solidFill>
                <a:schemeClr val="tx1">
                  <a:lumMod val="50000"/>
                  <a:lumOff val="5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5" name="직선 연결선 34"/>
              <p:cNvCxnSpPr/>
              <p:nvPr/>
            </p:nvCxnSpPr>
            <p:spPr>
              <a:xfrm flipH="1">
                <a:off x="810552" y="2346416"/>
                <a:ext cx="404665" cy="50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flipH="1">
                <a:off x="810552" y="2606515"/>
                <a:ext cx="811006" cy="308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flipH="1">
                <a:off x="740214" y="2519025"/>
                <a:ext cx="634382" cy="396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직사각형 37"/>
              <p:cNvSpPr/>
              <p:nvPr/>
            </p:nvSpPr>
            <p:spPr>
              <a:xfrm>
                <a:off x="465211" y="2771211"/>
                <a:ext cx="504056" cy="287716"/>
              </a:xfrm>
              <a:prstGeom prst="rect">
                <a:avLst/>
              </a:prstGeom>
              <a:pattFill prst="dashVert">
                <a:fgClr>
                  <a:schemeClr val="bg1"/>
                </a:fgClr>
                <a:bgClr>
                  <a:schemeClr val="tx1"/>
                </a:bgClr>
              </a:pattFill>
              <a:ln>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2" name="직사각형 21"/>
            <p:cNvSpPr/>
            <p:nvPr/>
          </p:nvSpPr>
          <p:spPr>
            <a:xfrm>
              <a:off x="1546182" y="1873754"/>
              <a:ext cx="1325886" cy="1065900"/>
            </a:xfrm>
            <a:prstGeom prst="rect">
              <a:avLst/>
            </a:prstGeom>
            <a:pattFill prst="sphere">
              <a:fgClr>
                <a:schemeClr val="accent3">
                  <a:lumMod val="75000"/>
                </a:schemeClr>
              </a:fgClr>
              <a:bgClr>
                <a:schemeClr val="accent2">
                  <a:lumMod val="75000"/>
                </a:schemeClr>
              </a:bgClr>
            </a:patt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22"/>
            <p:cNvCxnSpPr/>
            <p:nvPr/>
          </p:nvCxnSpPr>
          <p:spPr>
            <a:xfrm>
              <a:off x="3152482" y="2287024"/>
              <a:ext cx="50405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직선 연결선 23"/>
            <p:cNvCxnSpPr/>
            <p:nvPr/>
          </p:nvCxnSpPr>
          <p:spPr>
            <a:xfrm>
              <a:off x="3656538" y="2299073"/>
              <a:ext cx="0" cy="262677"/>
            </a:xfrm>
            <a:prstGeom prst="line">
              <a:avLst/>
            </a:prstGeom>
            <a:ln w="19050"/>
          </p:spPr>
          <p:style>
            <a:lnRef idx="1">
              <a:schemeClr val="dk1"/>
            </a:lnRef>
            <a:fillRef idx="0">
              <a:schemeClr val="dk1"/>
            </a:fillRef>
            <a:effectRef idx="0">
              <a:schemeClr val="dk1"/>
            </a:effectRef>
            <a:fontRef idx="minor">
              <a:schemeClr val="tx1"/>
            </a:fontRef>
          </p:style>
        </p:cxnSp>
        <p:grpSp>
          <p:nvGrpSpPr>
            <p:cNvPr id="25" name="그룹 24"/>
            <p:cNvGrpSpPr/>
            <p:nvPr/>
          </p:nvGrpSpPr>
          <p:grpSpPr>
            <a:xfrm>
              <a:off x="3548526" y="2547383"/>
              <a:ext cx="216024" cy="144778"/>
              <a:chOff x="3851920" y="2708920"/>
              <a:chExt cx="216024" cy="144778"/>
            </a:xfrm>
          </p:grpSpPr>
          <p:cxnSp>
            <p:nvCxnSpPr>
              <p:cNvPr id="27" name="직선 연결선 26"/>
              <p:cNvCxnSpPr/>
              <p:nvPr/>
            </p:nvCxnSpPr>
            <p:spPr>
              <a:xfrm>
                <a:off x="3851920" y="2780928"/>
                <a:ext cx="21602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a:xfrm>
                <a:off x="3878781" y="2806040"/>
                <a:ext cx="16230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직선 연결선 28"/>
              <p:cNvCxnSpPr/>
              <p:nvPr/>
            </p:nvCxnSpPr>
            <p:spPr>
              <a:xfrm>
                <a:off x="3909544" y="2830819"/>
                <a:ext cx="10077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a:off x="3934075" y="2853698"/>
                <a:ext cx="5171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직선 연결선 30"/>
              <p:cNvCxnSpPr/>
              <p:nvPr/>
            </p:nvCxnSpPr>
            <p:spPr>
              <a:xfrm flipV="1">
                <a:off x="3959932" y="2708920"/>
                <a:ext cx="0" cy="72008"/>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26" name="직선 연결선 25"/>
            <p:cNvCxnSpPr/>
            <p:nvPr/>
          </p:nvCxnSpPr>
          <p:spPr>
            <a:xfrm>
              <a:off x="3153095" y="2279694"/>
              <a:ext cx="0" cy="84673"/>
            </a:xfrm>
            <a:prstGeom prst="line">
              <a:avLst/>
            </a:prstGeom>
            <a:ln w="19050"/>
          </p:spPr>
          <p:style>
            <a:lnRef idx="1">
              <a:schemeClr val="dk1"/>
            </a:lnRef>
            <a:fillRef idx="0">
              <a:schemeClr val="dk1"/>
            </a:fillRef>
            <a:effectRef idx="0">
              <a:schemeClr val="dk1"/>
            </a:effectRef>
            <a:fontRef idx="minor">
              <a:schemeClr val="tx1"/>
            </a:fontRef>
          </p:style>
        </p:cxnSp>
      </p:grpSp>
      <p:pic>
        <p:nvPicPr>
          <p:cNvPr id="121" name="그림 120"/>
          <p:cNvPicPr>
            <a:picLocks noChangeAspect="1"/>
          </p:cNvPicPr>
          <p:nvPr/>
        </p:nvPicPr>
        <p:blipFill>
          <a:blip r:embed="rId7"/>
          <a:stretch>
            <a:fillRect/>
          </a:stretch>
        </p:blipFill>
        <p:spPr>
          <a:xfrm>
            <a:off x="842707" y="4682570"/>
            <a:ext cx="2783288" cy="1989828"/>
          </a:xfrm>
          <a:prstGeom prst="rect">
            <a:avLst/>
          </a:prstGeom>
        </p:spPr>
      </p:pic>
      <p:grpSp>
        <p:nvGrpSpPr>
          <p:cNvPr id="126" name="그룹 125"/>
          <p:cNvGrpSpPr/>
          <p:nvPr/>
        </p:nvGrpSpPr>
        <p:grpSpPr>
          <a:xfrm>
            <a:off x="4311238" y="4748381"/>
            <a:ext cx="3767325" cy="1860268"/>
            <a:chOff x="4353273" y="4659905"/>
            <a:chExt cx="3391738" cy="1596432"/>
          </a:xfrm>
        </p:grpSpPr>
        <p:pic>
          <p:nvPicPr>
            <p:cNvPr id="123" name="그림 122"/>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819" t="58710" r="5456" b="7037"/>
            <a:stretch/>
          </p:blipFill>
          <p:spPr>
            <a:xfrm>
              <a:off x="4537142" y="5153211"/>
              <a:ext cx="3207869" cy="870306"/>
            </a:xfrm>
            <a:prstGeom prst="rect">
              <a:avLst/>
            </a:prstGeom>
          </p:spPr>
        </p:pic>
        <p:sp>
          <p:nvSpPr>
            <p:cNvPr id="124" name="TextBox 123"/>
            <p:cNvSpPr txBox="1"/>
            <p:nvPr/>
          </p:nvSpPr>
          <p:spPr>
            <a:xfrm flipV="1">
              <a:off x="4353273" y="4659905"/>
              <a:ext cx="304802" cy="1281887"/>
            </a:xfrm>
            <a:prstGeom prst="rect">
              <a:avLst/>
            </a:prstGeom>
            <a:noFill/>
          </p:spPr>
          <p:txBody>
            <a:bodyPr vert="eaVert" wrap="square" rtlCol="0" anchor="t" anchorCtr="0">
              <a:spAutoFit/>
            </a:bodyPr>
            <a:lstStyle/>
            <a:p>
              <a:r>
                <a:rPr lang="en-US" altLang="ko-KR" sz="1000" b="1"/>
                <a:t>Voltage (V)</a:t>
              </a:r>
              <a:endParaRPr lang="ko-KR" altLang="en-US" sz="1000" b="1"/>
            </a:p>
          </p:txBody>
        </p:sp>
        <p:sp>
          <p:nvSpPr>
            <p:cNvPr id="125" name="TextBox 124"/>
            <p:cNvSpPr txBox="1"/>
            <p:nvPr/>
          </p:nvSpPr>
          <p:spPr>
            <a:xfrm rot="5400000" flipV="1">
              <a:off x="6357130" y="5470125"/>
              <a:ext cx="290538" cy="1281886"/>
            </a:xfrm>
            <a:prstGeom prst="rect">
              <a:avLst/>
            </a:prstGeom>
            <a:noFill/>
          </p:spPr>
          <p:txBody>
            <a:bodyPr vert="eaVert" wrap="square" rtlCol="0" anchor="t" anchorCtr="0">
              <a:spAutoFit/>
            </a:bodyPr>
            <a:lstStyle/>
            <a:p>
              <a:r>
                <a:rPr lang="en-US" altLang="ko-KR" sz="1000" b="1"/>
                <a:t>Time (s)</a:t>
              </a:r>
              <a:endParaRPr lang="ko-KR" altLang="en-US" sz="1000" b="1"/>
            </a:p>
          </p:txBody>
        </p:sp>
      </p:grpSp>
      <p:sp>
        <p:nvSpPr>
          <p:cNvPr id="127" name="직사각형 126"/>
          <p:cNvSpPr/>
          <p:nvPr/>
        </p:nvSpPr>
        <p:spPr>
          <a:xfrm>
            <a:off x="5861007" y="5157855"/>
            <a:ext cx="1937775" cy="28637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100" b="1">
                <a:solidFill>
                  <a:schemeClr val="tx1"/>
                </a:solidFill>
              </a:rPr>
              <a:t>     non touch,       touch</a:t>
            </a:r>
            <a:endParaRPr lang="ko-KR" altLang="en-US" sz="1100" b="1">
              <a:solidFill>
                <a:schemeClr val="tx1"/>
              </a:solidFill>
            </a:endParaRPr>
          </a:p>
        </p:txBody>
      </p:sp>
      <p:cxnSp>
        <p:nvCxnSpPr>
          <p:cNvPr id="129" name="직선 연결선 128"/>
          <p:cNvCxnSpPr/>
          <p:nvPr/>
        </p:nvCxnSpPr>
        <p:spPr>
          <a:xfrm flipH="1">
            <a:off x="5882075" y="5322547"/>
            <a:ext cx="267516"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40" name="직선 연결선 139"/>
          <p:cNvCxnSpPr/>
          <p:nvPr/>
        </p:nvCxnSpPr>
        <p:spPr>
          <a:xfrm flipH="1">
            <a:off x="6964559" y="5316577"/>
            <a:ext cx="267516" cy="0"/>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141" name="직사각형 140"/>
          <p:cNvSpPr/>
          <p:nvPr/>
        </p:nvSpPr>
        <p:spPr>
          <a:xfrm>
            <a:off x="224700" y="4682571"/>
            <a:ext cx="905059" cy="503346"/>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Mask layout</a:t>
            </a:r>
            <a:endParaRPr lang="ko-KR" altLang="en-US" sz="1400" b="1" dirty="0">
              <a:solidFill>
                <a:schemeClr val="tx1"/>
              </a:solidFill>
            </a:endParaRPr>
          </a:p>
        </p:txBody>
      </p:sp>
      <p:sp>
        <p:nvSpPr>
          <p:cNvPr id="142" name="직사각형 141"/>
          <p:cNvSpPr/>
          <p:nvPr/>
        </p:nvSpPr>
        <p:spPr>
          <a:xfrm>
            <a:off x="4281664" y="4697128"/>
            <a:ext cx="1446475" cy="503346"/>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Output</a:t>
            </a:r>
          </a:p>
          <a:p>
            <a:pPr algn="ctr"/>
            <a:r>
              <a:rPr lang="en-US" altLang="ko-KR" sz="1400" b="1" dirty="0">
                <a:solidFill>
                  <a:schemeClr val="tx1"/>
                </a:solidFill>
              </a:rPr>
              <a:t>when touch</a:t>
            </a:r>
            <a:endParaRPr lang="ko-KR" altLang="en-US" sz="1400" b="1" dirty="0">
              <a:solidFill>
                <a:schemeClr val="tx1"/>
              </a:solidFill>
            </a:endParaRPr>
          </a:p>
        </p:txBody>
      </p:sp>
      <p:sp>
        <p:nvSpPr>
          <p:cNvPr id="49" name="직사각형 48"/>
          <p:cNvSpPr/>
          <p:nvPr/>
        </p:nvSpPr>
        <p:spPr>
          <a:xfrm>
            <a:off x="8168584" y="4686660"/>
            <a:ext cx="905059" cy="503346"/>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Diagram</a:t>
            </a:r>
            <a:endParaRPr lang="ko-KR" altLang="en-US" sz="1400" b="1" dirty="0">
              <a:solidFill>
                <a:schemeClr val="tx1"/>
              </a:solidFill>
            </a:endParaRPr>
          </a:p>
        </p:txBody>
      </p:sp>
    </p:spTree>
    <p:extLst>
      <p:ext uri="{BB962C8B-B14F-4D97-AF65-F5344CB8AC3E}">
        <p14:creationId xmlns:p14="http://schemas.microsoft.com/office/powerpoint/2010/main" val="18700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1" grpId="0" animBg="1"/>
      <p:bldP spid="142"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그룹 10"/>
          <p:cNvGrpSpPr/>
          <p:nvPr/>
        </p:nvGrpSpPr>
        <p:grpSpPr>
          <a:xfrm>
            <a:off x="275771" y="423710"/>
            <a:ext cx="6226628" cy="584775"/>
            <a:chOff x="275771" y="423706"/>
            <a:chExt cx="6226628" cy="584775"/>
          </a:xfrm>
        </p:grpSpPr>
        <p:cxnSp>
          <p:nvCxnSpPr>
            <p:cNvPr id="2" name="직선 연결선 1"/>
            <p:cNvCxnSpPr/>
            <p:nvPr/>
          </p:nvCxnSpPr>
          <p:spPr>
            <a:xfrm>
              <a:off x="304799" y="972455"/>
              <a:ext cx="6197600" cy="0"/>
            </a:xfrm>
            <a:prstGeom prst="line">
              <a:avLst/>
            </a:prstGeom>
            <a:ln w="38100">
              <a:solidFill>
                <a:srgbClr val="E49173"/>
              </a:solidFill>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275771" y="423706"/>
              <a:ext cx="4192173" cy="584775"/>
            </a:xfrm>
            <a:prstGeom prst="rect">
              <a:avLst/>
            </a:prstGeom>
            <a:noFill/>
          </p:spPr>
          <p:txBody>
            <a:bodyPr wrap="none" rtlCol="0">
              <a:spAutoFit/>
            </a:bodyPr>
            <a:lstStyle/>
            <a:p>
              <a:r>
                <a:rPr lang="en-US" altLang="ko-KR" sz="3200" b="1">
                  <a:ln>
                    <a:solidFill>
                      <a:schemeClr val="bg1">
                        <a:alpha val="0"/>
                      </a:schemeClr>
                    </a:solidFill>
                  </a:ln>
                  <a:solidFill>
                    <a:srgbClr val="645654"/>
                  </a:solidFill>
                  <a:latin typeface="Arial" panose="020B0604020202020204" pitchFamily="34" charset="0"/>
                  <a:cs typeface="Arial" panose="020B0604020202020204" pitchFamily="34" charset="0"/>
                </a:rPr>
                <a:t>Measurement Result</a:t>
              </a:r>
              <a:endParaRPr lang="ko-KR" altLang="en-US" sz="3200" b="1" dirty="0">
                <a:ln>
                  <a:solidFill>
                    <a:schemeClr val="bg1">
                      <a:alpha val="0"/>
                    </a:schemeClr>
                  </a:solidFill>
                </a:ln>
                <a:solidFill>
                  <a:srgbClr val="645654"/>
                </a:solidFill>
                <a:latin typeface="Arial" panose="020B0604020202020204" pitchFamily="34" charset="0"/>
                <a:cs typeface="Arial" panose="020B0604020202020204" pitchFamily="34" charset="0"/>
              </a:endParaRPr>
            </a:p>
          </p:txBody>
        </p:sp>
      </p:grpSp>
      <p:graphicFrame>
        <p:nvGraphicFramePr>
          <p:cNvPr id="36" name="개체 35"/>
          <p:cNvGraphicFramePr>
            <a:graphicFrameLocks noChangeAspect="1"/>
          </p:cNvGraphicFramePr>
          <p:nvPr>
            <p:extLst>
              <p:ext uri="{D42A27DB-BD31-4B8C-83A1-F6EECF244321}">
                <p14:modId xmlns:p14="http://schemas.microsoft.com/office/powerpoint/2010/main" val="1519304249"/>
              </p:ext>
            </p:extLst>
          </p:nvPr>
        </p:nvGraphicFramePr>
        <p:xfrm>
          <a:off x="99083" y="1413612"/>
          <a:ext cx="4336076" cy="3039586"/>
        </p:xfrm>
        <a:graphic>
          <a:graphicData uri="http://schemas.openxmlformats.org/presentationml/2006/ole">
            <mc:AlternateContent xmlns:mc="http://schemas.openxmlformats.org/markup-compatibility/2006">
              <mc:Choice xmlns:v="urn:schemas-microsoft-com:vml" Requires="v">
                <p:oleObj spid="_x0000_s1217" name="Graph" r:id="rId4" imgW="4131360" imgH="2895840" progId="Origin50.Graph">
                  <p:embed/>
                </p:oleObj>
              </mc:Choice>
              <mc:Fallback>
                <p:oleObj name="Graph" r:id="rId4" imgW="4131360" imgH="2895840" progId="Origin50.Graph">
                  <p:embed/>
                  <p:pic>
                    <p:nvPicPr>
                      <p:cNvPr id="0" name="개체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83" y="1413612"/>
                        <a:ext cx="4336076" cy="3039586"/>
                      </a:xfrm>
                      <a:prstGeom prst="rect">
                        <a:avLst/>
                      </a:prstGeom>
                      <a:noFill/>
                      <a:ln>
                        <a:noFill/>
                      </a:ln>
                      <a:extLst/>
                    </p:spPr>
                  </p:pic>
                </p:oleObj>
              </mc:Fallback>
            </mc:AlternateContent>
          </a:graphicData>
        </a:graphic>
      </p:graphicFrame>
      <p:pic>
        <p:nvPicPr>
          <p:cNvPr id="16" name="그림 15"/>
          <p:cNvPicPr>
            <a:picLocks noChangeAspect="1"/>
          </p:cNvPicPr>
          <p:nvPr/>
        </p:nvPicPr>
        <p:blipFill rotWithShape="1">
          <a:blip r:embed="rId6" cstate="print">
            <a:extLst>
              <a:ext uri="{28A0092B-C50C-407E-A947-70E740481C1C}">
                <a14:useLocalDpi xmlns:a14="http://schemas.microsoft.com/office/drawing/2010/main" val="0"/>
              </a:ext>
            </a:extLst>
          </a:blip>
          <a:srcRect l="15349" t="26201" r="29302" b="8217"/>
          <a:stretch/>
        </p:blipFill>
        <p:spPr>
          <a:xfrm>
            <a:off x="2267122" y="5014763"/>
            <a:ext cx="1889391" cy="1492842"/>
          </a:xfrm>
          <a:prstGeom prst="rect">
            <a:avLst/>
          </a:prstGeom>
        </p:spPr>
      </p:pic>
      <p:pic>
        <p:nvPicPr>
          <p:cNvPr id="28" name="그림 27"/>
          <p:cNvPicPr>
            <a:picLocks noChangeAspect="1"/>
          </p:cNvPicPr>
          <p:nvPr/>
        </p:nvPicPr>
        <p:blipFill>
          <a:blip r:embed="rId7"/>
          <a:stretch>
            <a:fillRect/>
          </a:stretch>
        </p:blipFill>
        <p:spPr>
          <a:xfrm>
            <a:off x="343299" y="5015887"/>
            <a:ext cx="1865720" cy="1491721"/>
          </a:xfrm>
          <a:prstGeom prst="rect">
            <a:avLst/>
          </a:prstGeom>
          <a:ln>
            <a:solidFill>
              <a:schemeClr val="tx1"/>
            </a:solidFill>
          </a:ln>
        </p:spPr>
      </p:pic>
      <p:graphicFrame>
        <p:nvGraphicFramePr>
          <p:cNvPr id="18" name="개체 17"/>
          <p:cNvGraphicFramePr>
            <a:graphicFrameLocks noChangeAspect="1"/>
          </p:cNvGraphicFramePr>
          <p:nvPr>
            <p:extLst>
              <p:ext uri="{D42A27DB-BD31-4B8C-83A1-F6EECF244321}">
                <p14:modId xmlns:p14="http://schemas.microsoft.com/office/powerpoint/2010/main" val="1598692415"/>
              </p:ext>
            </p:extLst>
          </p:nvPr>
        </p:nvGraphicFramePr>
        <p:xfrm>
          <a:off x="4061653" y="1451501"/>
          <a:ext cx="4243251" cy="2974516"/>
        </p:xfrm>
        <a:graphic>
          <a:graphicData uri="http://schemas.openxmlformats.org/presentationml/2006/ole">
            <mc:AlternateContent xmlns:mc="http://schemas.openxmlformats.org/markup-compatibility/2006">
              <mc:Choice xmlns:v="urn:schemas-microsoft-com:vml" Requires="v">
                <p:oleObj spid="_x0000_s1218" name="Graph" r:id="rId8" imgW="4131869" imgH="2895600" progId="Origin50.Graph">
                  <p:embed/>
                </p:oleObj>
              </mc:Choice>
              <mc:Fallback>
                <p:oleObj name="Graph" r:id="rId8" imgW="4131869" imgH="2895600" progId="Origin50.Graph">
                  <p:embed/>
                  <p:pic>
                    <p:nvPicPr>
                      <p:cNvPr id="0" name="개체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1653" y="1451501"/>
                        <a:ext cx="4243251" cy="2974516"/>
                      </a:xfrm>
                      <a:prstGeom prst="rect">
                        <a:avLst/>
                      </a:prstGeom>
                      <a:noFill/>
                      <a:ln>
                        <a:noFill/>
                      </a:ln>
                    </p:spPr>
                  </p:pic>
                </p:oleObj>
              </mc:Fallback>
            </mc:AlternateContent>
          </a:graphicData>
        </a:graphic>
      </p:graphicFrame>
      <p:pic>
        <p:nvPicPr>
          <p:cNvPr id="41" name="그림 40"/>
          <p:cNvPicPr>
            <a:picLocks noChangeAspect="1"/>
          </p:cNvPicPr>
          <p:nvPr/>
        </p:nvPicPr>
        <p:blipFill rotWithShape="1">
          <a:blip r:embed="rId10" cstate="print">
            <a:extLst>
              <a:ext uri="{28A0092B-C50C-407E-A947-70E740481C1C}">
                <a14:useLocalDpi xmlns:a14="http://schemas.microsoft.com/office/drawing/2010/main" val="0"/>
              </a:ext>
            </a:extLst>
          </a:blip>
          <a:srcRect l="18140" t="36899" r="30465" b="6667"/>
          <a:stretch/>
        </p:blipFill>
        <p:spPr>
          <a:xfrm>
            <a:off x="6212191" y="5021902"/>
            <a:ext cx="1766752" cy="1475702"/>
          </a:xfrm>
          <a:prstGeom prst="rect">
            <a:avLst/>
          </a:prstGeom>
        </p:spPr>
      </p:pic>
      <p:pic>
        <p:nvPicPr>
          <p:cNvPr id="42" name="그림 41"/>
          <p:cNvPicPr>
            <a:picLocks noChangeAspect="1"/>
          </p:cNvPicPr>
          <p:nvPr/>
        </p:nvPicPr>
        <p:blipFill>
          <a:blip r:embed="rId11"/>
          <a:stretch>
            <a:fillRect/>
          </a:stretch>
        </p:blipFill>
        <p:spPr>
          <a:xfrm>
            <a:off x="4360649" y="5021906"/>
            <a:ext cx="1781903" cy="1480573"/>
          </a:xfrm>
          <a:prstGeom prst="rect">
            <a:avLst/>
          </a:prstGeom>
          <a:ln>
            <a:solidFill>
              <a:schemeClr val="tx1"/>
            </a:solidFill>
          </a:ln>
        </p:spPr>
      </p:pic>
      <p:graphicFrame>
        <p:nvGraphicFramePr>
          <p:cNvPr id="19" name="개체 18"/>
          <p:cNvGraphicFramePr>
            <a:graphicFrameLocks noChangeAspect="1"/>
          </p:cNvGraphicFramePr>
          <p:nvPr>
            <p:extLst>
              <p:ext uri="{D42A27DB-BD31-4B8C-83A1-F6EECF244321}">
                <p14:modId xmlns:p14="http://schemas.microsoft.com/office/powerpoint/2010/main" val="1510972655"/>
              </p:ext>
            </p:extLst>
          </p:nvPr>
        </p:nvGraphicFramePr>
        <p:xfrm>
          <a:off x="7877557" y="1438943"/>
          <a:ext cx="4192523" cy="2938955"/>
        </p:xfrm>
        <a:graphic>
          <a:graphicData uri="http://schemas.openxmlformats.org/presentationml/2006/ole">
            <mc:AlternateContent xmlns:mc="http://schemas.openxmlformats.org/markup-compatibility/2006">
              <mc:Choice xmlns:v="urn:schemas-microsoft-com:vml" Requires="v">
                <p:oleObj spid="_x0000_s1219" name="Graph" r:id="rId12" imgW="4131869" imgH="2895600" progId="Origin50.Graph">
                  <p:embed/>
                </p:oleObj>
              </mc:Choice>
              <mc:Fallback>
                <p:oleObj name="Graph" r:id="rId12" imgW="4131869" imgH="2895600" progId="Origin50.Graph">
                  <p:embed/>
                  <p:pic>
                    <p:nvPicPr>
                      <p:cNvPr id="0" name="개체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77557" y="1438943"/>
                        <a:ext cx="4192523" cy="2938955"/>
                      </a:xfrm>
                      <a:prstGeom prst="rect">
                        <a:avLst/>
                      </a:prstGeom>
                      <a:noFill/>
                      <a:ln>
                        <a:noFill/>
                      </a:ln>
                    </p:spPr>
                  </p:pic>
                </p:oleObj>
              </mc:Fallback>
            </mc:AlternateContent>
          </a:graphicData>
        </a:graphic>
      </p:graphicFrame>
      <p:pic>
        <p:nvPicPr>
          <p:cNvPr id="43" name="그림 42"/>
          <p:cNvPicPr>
            <a:picLocks noChangeAspect="1"/>
          </p:cNvPicPr>
          <p:nvPr/>
        </p:nvPicPr>
        <p:blipFill rotWithShape="1">
          <a:blip r:embed="rId14" cstate="print">
            <a:extLst>
              <a:ext uri="{28A0092B-C50C-407E-A947-70E740481C1C}">
                <a14:useLocalDpi xmlns:a14="http://schemas.microsoft.com/office/drawing/2010/main" val="0"/>
              </a:ext>
            </a:extLst>
          </a:blip>
          <a:srcRect l="14651" t="19536" r="32791" b="19224"/>
          <a:stretch/>
        </p:blipFill>
        <p:spPr>
          <a:xfrm>
            <a:off x="10015851" y="5021905"/>
            <a:ext cx="1736596" cy="1475703"/>
          </a:xfrm>
          <a:prstGeom prst="rect">
            <a:avLst/>
          </a:prstGeom>
        </p:spPr>
      </p:pic>
      <p:pic>
        <p:nvPicPr>
          <p:cNvPr id="44" name="그림 43"/>
          <p:cNvPicPr>
            <a:picLocks noChangeAspect="1"/>
          </p:cNvPicPr>
          <p:nvPr/>
        </p:nvPicPr>
        <p:blipFill>
          <a:blip r:embed="rId15"/>
          <a:stretch>
            <a:fillRect/>
          </a:stretch>
        </p:blipFill>
        <p:spPr>
          <a:xfrm>
            <a:off x="8192331" y="5023105"/>
            <a:ext cx="1750567" cy="1492039"/>
          </a:xfrm>
          <a:prstGeom prst="rect">
            <a:avLst/>
          </a:prstGeom>
          <a:ln>
            <a:solidFill>
              <a:schemeClr val="tx1"/>
            </a:solidFill>
          </a:ln>
        </p:spPr>
      </p:pic>
      <p:sp>
        <p:nvSpPr>
          <p:cNvPr id="23" name="직사각형 22"/>
          <p:cNvSpPr/>
          <p:nvPr/>
        </p:nvSpPr>
        <p:spPr>
          <a:xfrm>
            <a:off x="343300" y="1145410"/>
            <a:ext cx="11409147" cy="385011"/>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1241660" y="1107480"/>
            <a:ext cx="2358189" cy="461665"/>
          </a:xfrm>
          <a:prstGeom prst="rect">
            <a:avLst/>
          </a:prstGeom>
          <a:noFill/>
        </p:spPr>
        <p:txBody>
          <a:bodyPr wrap="square" rtlCol="0">
            <a:spAutoFit/>
          </a:bodyPr>
          <a:lstStyle/>
          <a:p>
            <a:pPr algn="ctr"/>
            <a:r>
              <a:rPr lang="en-US" altLang="ko-KR" sz="2400" b="1">
                <a:effectLst>
                  <a:outerShdw blurRad="38100" dist="38100" dir="2700000" algn="tl">
                    <a:srgbClr val="000000">
                      <a:alpha val="43137"/>
                    </a:srgbClr>
                  </a:outerShdw>
                </a:effectLst>
              </a:rPr>
              <a:t>0.2fF</a:t>
            </a:r>
            <a:endParaRPr lang="ko-KR" altLang="en-US" sz="2400" b="1">
              <a:effectLst>
                <a:outerShdw blurRad="38100" dist="38100" dir="2700000" algn="tl">
                  <a:srgbClr val="000000">
                    <a:alpha val="43137"/>
                  </a:srgbClr>
                </a:outerShdw>
              </a:effectLst>
            </a:endParaRPr>
          </a:p>
        </p:txBody>
      </p:sp>
      <p:sp>
        <p:nvSpPr>
          <p:cNvPr id="52" name="TextBox 51"/>
          <p:cNvSpPr txBox="1"/>
          <p:nvPr/>
        </p:nvSpPr>
        <p:spPr>
          <a:xfrm>
            <a:off x="4881388" y="1099459"/>
            <a:ext cx="2358189" cy="461665"/>
          </a:xfrm>
          <a:prstGeom prst="rect">
            <a:avLst/>
          </a:prstGeom>
          <a:noFill/>
        </p:spPr>
        <p:txBody>
          <a:bodyPr wrap="square" rtlCol="0">
            <a:spAutoFit/>
          </a:bodyPr>
          <a:lstStyle/>
          <a:p>
            <a:pPr algn="ctr"/>
            <a:r>
              <a:rPr lang="en-US" altLang="ko-KR" sz="2400" b="1">
                <a:effectLst>
                  <a:outerShdw blurRad="38100" dist="38100" dir="2700000" algn="tl">
                    <a:srgbClr val="000000">
                      <a:alpha val="43137"/>
                    </a:srgbClr>
                  </a:outerShdw>
                </a:effectLst>
              </a:rPr>
              <a:t>1fF</a:t>
            </a:r>
            <a:endParaRPr lang="ko-KR" altLang="en-US" sz="2400" b="1">
              <a:effectLst>
                <a:outerShdw blurRad="38100" dist="38100" dir="2700000" algn="tl">
                  <a:srgbClr val="000000">
                    <a:alpha val="43137"/>
                  </a:srgbClr>
                </a:outerShdw>
              </a:effectLst>
            </a:endParaRPr>
          </a:p>
        </p:txBody>
      </p:sp>
      <p:sp>
        <p:nvSpPr>
          <p:cNvPr id="53" name="TextBox 52"/>
          <p:cNvSpPr txBox="1"/>
          <p:nvPr/>
        </p:nvSpPr>
        <p:spPr>
          <a:xfrm>
            <a:off x="8593756" y="1107480"/>
            <a:ext cx="2358189" cy="461665"/>
          </a:xfrm>
          <a:prstGeom prst="rect">
            <a:avLst/>
          </a:prstGeom>
          <a:noFill/>
        </p:spPr>
        <p:txBody>
          <a:bodyPr wrap="square" rtlCol="0">
            <a:spAutoFit/>
          </a:bodyPr>
          <a:lstStyle/>
          <a:p>
            <a:pPr algn="ctr"/>
            <a:r>
              <a:rPr lang="en-US" altLang="ko-KR" sz="2400" b="1">
                <a:effectLst>
                  <a:outerShdw blurRad="38100" dist="38100" dir="2700000" algn="tl">
                    <a:srgbClr val="000000">
                      <a:alpha val="43137"/>
                    </a:srgbClr>
                  </a:outerShdw>
                </a:effectLst>
              </a:rPr>
              <a:t>4fF</a:t>
            </a:r>
            <a:endParaRPr lang="ko-KR" altLang="en-US" sz="2400" b="1">
              <a:effectLst>
                <a:outerShdw blurRad="38100" dist="38100" dir="2700000" algn="tl">
                  <a:srgbClr val="000000">
                    <a:alpha val="43137"/>
                  </a:srgbClr>
                </a:outerShdw>
              </a:effectLst>
            </a:endParaRPr>
          </a:p>
        </p:txBody>
      </p:sp>
      <p:cxnSp>
        <p:nvCxnSpPr>
          <p:cNvPr id="26" name="직선 연결선 25"/>
          <p:cNvCxnSpPr/>
          <p:nvPr/>
        </p:nvCxnSpPr>
        <p:spPr>
          <a:xfrm>
            <a:off x="4215867" y="1145407"/>
            <a:ext cx="38501" cy="5611529"/>
          </a:xfrm>
          <a:prstGeom prst="line">
            <a:avLst/>
          </a:prstGeom>
          <a:ln w="28575">
            <a:solidFill>
              <a:srgbClr val="E49173"/>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8035492" y="1145407"/>
            <a:ext cx="38501" cy="5611529"/>
          </a:xfrm>
          <a:prstGeom prst="line">
            <a:avLst/>
          </a:prstGeom>
          <a:ln w="28575">
            <a:solidFill>
              <a:srgbClr val="E49173"/>
            </a:solidFill>
          </a:ln>
        </p:spPr>
        <p:style>
          <a:lnRef idx="1">
            <a:schemeClr val="accent1"/>
          </a:lnRef>
          <a:fillRef idx="0">
            <a:schemeClr val="accent1"/>
          </a:fillRef>
          <a:effectRef idx="0">
            <a:schemeClr val="accent1"/>
          </a:effectRef>
          <a:fontRef idx="minor">
            <a:schemeClr val="tx1"/>
          </a:fontRef>
        </p:style>
      </p:cxnSp>
      <p:sp>
        <p:nvSpPr>
          <p:cNvPr id="54" name="직사각형 53"/>
          <p:cNvSpPr/>
          <p:nvPr/>
        </p:nvSpPr>
        <p:spPr>
          <a:xfrm>
            <a:off x="304800" y="4485478"/>
            <a:ext cx="11409147" cy="385011"/>
          </a:xfrm>
          <a:prstGeom prst="rect">
            <a:avLst/>
          </a:prstGeom>
          <a:solidFill>
            <a:srgbClr val="E49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effectLst>
                  <a:outerShdw blurRad="38100" dist="38100" dir="2700000" algn="tl">
                    <a:srgbClr val="000000">
                      <a:alpha val="43137"/>
                    </a:srgbClr>
                  </a:outerShdw>
                </a:effectLst>
              </a:rPr>
              <a:t>Mask layout &amp; Microscopic observation </a:t>
            </a:r>
            <a:r>
              <a:rPr lang="en-US" altLang="ko-KR" b="1" dirty="0">
                <a:solidFill>
                  <a:srgbClr val="7030A0"/>
                </a:solidFill>
                <a:effectLst>
                  <a:outerShdw blurRad="38100" dist="38100" dir="2700000" algn="tl">
                    <a:srgbClr val="000000">
                      <a:alpha val="43137"/>
                    </a:srgbClr>
                  </a:outerShdw>
                </a:effectLst>
              </a:rPr>
              <a:t>[Cr/SOG/Al/SOG]</a:t>
            </a:r>
            <a:endParaRPr lang="ko-KR" altLang="en-US" b="1" dirty="0">
              <a:solidFill>
                <a:srgbClr val="7030A0"/>
              </a:solidFill>
              <a:effectLst>
                <a:outerShdw blurRad="38100" dist="38100" dir="2700000" algn="tl">
                  <a:srgbClr val="000000">
                    <a:alpha val="43137"/>
                  </a:srgbClr>
                </a:outerShdw>
              </a:effectLst>
            </a:endParaRPr>
          </a:p>
        </p:txBody>
      </p:sp>
      <p:cxnSp>
        <p:nvCxnSpPr>
          <p:cNvPr id="22" name="직선 화살표 연결선 21"/>
          <p:cNvCxnSpPr/>
          <p:nvPr/>
        </p:nvCxnSpPr>
        <p:spPr>
          <a:xfrm>
            <a:off x="1484351" y="3401136"/>
            <a:ext cx="0" cy="180264"/>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a:off x="9224211" y="3376892"/>
            <a:ext cx="0" cy="2157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52255" y="3355314"/>
            <a:ext cx="527127" cy="253916"/>
          </a:xfrm>
          <a:prstGeom prst="rect">
            <a:avLst/>
          </a:prstGeom>
          <a:noFill/>
        </p:spPr>
        <p:txBody>
          <a:bodyPr wrap="square" rtlCol="0">
            <a:spAutoFit/>
          </a:bodyPr>
          <a:lstStyle/>
          <a:p>
            <a:r>
              <a:rPr lang="en-US" altLang="ko-KR" sz="1050" b="1" dirty="0">
                <a:ln>
                  <a:solidFill>
                    <a:schemeClr val="tx1"/>
                  </a:solidFill>
                </a:ln>
              </a:rPr>
              <a:t>1.5V</a:t>
            </a:r>
            <a:endParaRPr lang="ko-KR" altLang="en-US" sz="1050" b="1" dirty="0">
              <a:ln>
                <a:solidFill>
                  <a:schemeClr val="tx1"/>
                </a:solidFill>
              </a:ln>
            </a:endParaRPr>
          </a:p>
        </p:txBody>
      </p:sp>
      <p:sp>
        <p:nvSpPr>
          <p:cNvPr id="34" name="TextBox 33"/>
          <p:cNvSpPr txBox="1"/>
          <p:nvPr/>
        </p:nvSpPr>
        <p:spPr>
          <a:xfrm>
            <a:off x="5441227" y="3435996"/>
            <a:ext cx="527127" cy="261610"/>
          </a:xfrm>
          <a:prstGeom prst="rect">
            <a:avLst/>
          </a:prstGeom>
          <a:noFill/>
        </p:spPr>
        <p:txBody>
          <a:bodyPr wrap="square" rtlCol="0">
            <a:spAutoFit/>
          </a:bodyPr>
          <a:lstStyle/>
          <a:p>
            <a:r>
              <a:rPr lang="en-US" altLang="ko-KR" sz="1050" b="1" dirty="0">
                <a:ln>
                  <a:solidFill>
                    <a:schemeClr val="tx1"/>
                  </a:solidFill>
                </a:ln>
              </a:rPr>
              <a:t>3V</a:t>
            </a:r>
            <a:endParaRPr lang="ko-KR" altLang="en-US" sz="1050" b="1" dirty="0">
              <a:ln>
                <a:solidFill>
                  <a:schemeClr val="tx1"/>
                </a:solidFill>
              </a:ln>
            </a:endParaRPr>
          </a:p>
        </p:txBody>
      </p:sp>
      <p:cxnSp>
        <p:nvCxnSpPr>
          <p:cNvPr id="35" name="직선 화살표 연결선 34"/>
          <p:cNvCxnSpPr/>
          <p:nvPr/>
        </p:nvCxnSpPr>
        <p:spPr>
          <a:xfrm>
            <a:off x="5441227" y="3421401"/>
            <a:ext cx="0" cy="29080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224213" y="3360463"/>
            <a:ext cx="527127" cy="261610"/>
          </a:xfrm>
          <a:prstGeom prst="rect">
            <a:avLst/>
          </a:prstGeom>
          <a:noFill/>
        </p:spPr>
        <p:txBody>
          <a:bodyPr wrap="square" rtlCol="0">
            <a:spAutoFit/>
          </a:bodyPr>
          <a:lstStyle/>
          <a:p>
            <a:r>
              <a:rPr lang="en-US" altLang="ko-KR" sz="1050" b="1" dirty="0">
                <a:ln>
                  <a:solidFill>
                    <a:schemeClr val="tx1"/>
                  </a:solidFill>
                </a:ln>
              </a:rPr>
              <a:t>2V</a:t>
            </a:r>
            <a:endParaRPr lang="ko-KR" altLang="en-US" sz="1050" b="1" dirty="0">
              <a:ln>
                <a:solidFill>
                  <a:schemeClr val="tx1"/>
                </a:solidFill>
              </a:ln>
            </a:endParaRPr>
          </a:p>
        </p:txBody>
      </p:sp>
      <p:grpSp>
        <p:nvGrpSpPr>
          <p:cNvPr id="27" name="그룹 26"/>
          <p:cNvGrpSpPr/>
          <p:nvPr/>
        </p:nvGrpSpPr>
        <p:grpSpPr>
          <a:xfrm>
            <a:off x="2860355" y="1261531"/>
            <a:ext cx="6048673" cy="4319740"/>
            <a:chOff x="4385837" y="3861048"/>
            <a:chExt cx="4218611" cy="2903182"/>
          </a:xfrm>
        </p:grpSpPr>
        <p:sp>
          <p:nvSpPr>
            <p:cNvPr id="29" name="직사각형 28"/>
            <p:cNvSpPr/>
            <p:nvPr/>
          </p:nvSpPr>
          <p:spPr>
            <a:xfrm>
              <a:off x="4385837" y="3861048"/>
              <a:ext cx="4218611" cy="290318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 name="Picture 11"/>
            <p:cNvPicPr>
              <a:picLocks noChangeAspect="1" noChangeArrowheads="1"/>
            </p:cNvPicPr>
            <p:nvPr/>
          </p:nvPicPr>
          <p:blipFill rotWithShape="1">
            <a:blip r:embed="rId16">
              <a:extLst>
                <a:ext uri="{28A0092B-C50C-407E-A947-70E740481C1C}">
                  <a14:useLocalDpi xmlns:a14="http://schemas.microsoft.com/office/drawing/2010/main" val="0"/>
                </a:ext>
              </a:extLst>
            </a:blip>
            <a:srcRect l="4869" t="8949" r="9954" b="620"/>
            <a:stretch/>
          </p:blipFill>
          <p:spPr bwMode="auto">
            <a:xfrm>
              <a:off x="4484574" y="3965313"/>
              <a:ext cx="3988217" cy="2798917"/>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08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1547</Words>
  <Application>Microsoft Office PowerPoint</Application>
  <PresentationFormat>와이드스크린</PresentationFormat>
  <Paragraphs>256</Paragraphs>
  <Slides>12</Slides>
  <Notes>12</Notes>
  <HiddenSlides>0</HiddenSlides>
  <MMClips>0</MMClips>
  <ScaleCrop>false</ScaleCrop>
  <HeadingPairs>
    <vt:vector size="8" baseType="variant">
      <vt:variant>
        <vt:lpstr>사용한 글꼴</vt:lpstr>
      </vt:variant>
      <vt:variant>
        <vt:i4>4</vt:i4>
      </vt:variant>
      <vt:variant>
        <vt:lpstr>테마</vt:lpstr>
      </vt:variant>
      <vt:variant>
        <vt:i4>1</vt:i4>
      </vt:variant>
      <vt:variant>
        <vt:lpstr>포함된 OLE 서버</vt:lpstr>
      </vt:variant>
      <vt:variant>
        <vt:i4>1</vt:i4>
      </vt:variant>
      <vt:variant>
        <vt:lpstr>슬라이드 제목</vt:lpstr>
      </vt:variant>
      <vt:variant>
        <vt:i4>12</vt:i4>
      </vt:variant>
    </vt:vector>
  </HeadingPairs>
  <TitlesOfParts>
    <vt:vector size="18" baseType="lpstr">
      <vt:lpstr>Arial</vt:lpstr>
      <vt:lpstr>Wingdings</vt:lpstr>
      <vt:lpstr>Cambria Math</vt:lpstr>
      <vt:lpstr>맑은 고딕</vt:lpstr>
      <vt:lpstr>Office 테마</vt:lpstr>
      <vt:lpstr>Graph</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NARU YANG</dc:creator>
  <cp:lastModifiedBy>B. S. Bae</cp:lastModifiedBy>
  <cp:revision>113</cp:revision>
  <cp:lastPrinted>2017-01-09T08:07:45Z</cp:lastPrinted>
  <dcterms:created xsi:type="dcterms:W3CDTF">2013-12-18T12:51:48Z</dcterms:created>
  <dcterms:modified xsi:type="dcterms:W3CDTF">2017-01-10T18:31:51Z</dcterms:modified>
</cp:coreProperties>
</file>