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12"/>
  </p:notesMasterIdLst>
  <p:sldIdLst>
    <p:sldId id="256" r:id="rId2"/>
    <p:sldId id="268" r:id="rId3"/>
    <p:sldId id="277" r:id="rId4"/>
    <p:sldId id="259" r:id="rId5"/>
    <p:sldId id="260" r:id="rId6"/>
    <p:sldId id="270" r:id="rId7"/>
    <p:sldId id="269" r:id="rId8"/>
    <p:sldId id="280" r:id="rId9"/>
    <p:sldId id="275" r:id="rId10"/>
    <p:sldId id="267" r:id="rId1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8">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5E2"/>
    <a:srgbClr val="000000"/>
    <a:srgbClr val="CE0000"/>
    <a:srgbClr val="FF9933"/>
    <a:srgbClr val="6B6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 uri="ACF4677E-8BD2-47ae-8A1F-98590045965D">
      <hp:hncThemeShow xmlns:hp="http://schemas.haansoft.com/office/presentation/8.0" xmlns:dsp="http://schemas.microsoft.com/office/drawing/2008/diagram" xmlns:dgm="http://schemas.openxmlformats.org/drawingml/2006/diagram" xmlns:c="http://schemas.openxmlformats.org/drawingml/2006/chart" xmlns=""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306" autoAdjust="0"/>
    <p:restoredTop sz="70567" autoAdjust="0"/>
  </p:normalViewPr>
  <p:slideViewPr>
    <p:cSldViewPr snapToObjects="1">
      <p:cViewPr>
        <p:scale>
          <a:sx n="80" d="100"/>
          <a:sy n="80" d="100"/>
        </p:scale>
        <p:origin x="-108" y="-72"/>
      </p:cViewPr>
      <p:guideLst>
        <p:guide orient="horz" pos="2158"/>
        <p:guide pos="3838"/>
      </p:guideLst>
    </p:cSldViewPr>
  </p:slideViewPr>
  <p:notesTextViewPr>
    <p:cViewPr>
      <p:scale>
        <a:sx n="100" d="100"/>
        <a:sy n="100" d="100"/>
      </p:scale>
      <p:origin x="0" y="0"/>
    </p:cViewPr>
  </p:notesTextViewPr>
  <p:notesViewPr>
    <p:cSldViewPr snapToObjects="1">
      <p:cViewPr varScale="1">
        <p:scale>
          <a:sx n="82" d="100"/>
          <a:sy n="82" d="100"/>
        </p:scale>
        <p:origin x="-2016" y="-84"/>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17661-E748-492B-A211-ACDABEA0AD1E}" type="doc">
      <dgm:prSet loTypeId="urn:microsoft.com/office/officeart/2005/8/layout/hierarchy3" loCatId="hierarchy" qsTypeId="urn:microsoft.com/office/officeart/2005/8/quickstyle/3d1" qsCatId="3D" csTypeId="urn:microsoft.com/office/officeart/2005/8/colors/accent1_2" csCatId="accent1" phldr="1"/>
      <dgm:spPr/>
      <dgm:t>
        <a:bodyPr/>
        <a:lstStyle/>
        <a:p>
          <a:pPr latinLnBrk="1"/>
          <a:endParaRPr lang="ko-KR" altLang="en-US"/>
        </a:p>
      </dgm:t>
    </dgm:pt>
    <dgm:pt modelId="{84BCB005-48A3-47B3-A05D-3CE3D0D0DCDF}">
      <dgm:prSet phldrT="[텍스트]"/>
      <dgm:spPr>
        <a:solidFill>
          <a:schemeClr val="tx1">
            <a:lumMod val="85000"/>
            <a:lumOff val="15000"/>
          </a:schemeClr>
        </a:solidFill>
      </dgm:spPr>
      <dgm:t>
        <a:bodyPr/>
        <a:lstStyle/>
        <a:p>
          <a:pPr latinLnBrk="1"/>
          <a:r>
            <a:rPr lang="en-US" altLang="ko-KR" dirty="0" smtClean="0">
              <a:latin typeface="맑은 고딕" panose="020B0503020000020004" pitchFamily="50" charset="-127"/>
              <a:ea typeface="맑은 고딕" panose="020B0503020000020004" pitchFamily="50" charset="-127"/>
            </a:rPr>
            <a:t>INDEX</a:t>
          </a:r>
          <a:endParaRPr lang="ko-KR" altLang="en-US" dirty="0">
            <a:latin typeface="맑은 고딕" panose="020B0503020000020004" pitchFamily="50" charset="-127"/>
            <a:ea typeface="맑은 고딕" panose="020B0503020000020004" pitchFamily="50" charset="-127"/>
          </a:endParaRPr>
        </a:p>
      </dgm:t>
    </dgm:pt>
    <dgm:pt modelId="{1E4CC544-3418-4605-9C2D-ECA35E52DB41}" type="parTrans" cxnId="{67EABD83-545C-4E97-9B79-0CC04500A567}">
      <dgm:prSet/>
      <dgm:spPr/>
      <dgm:t>
        <a:bodyPr/>
        <a:lstStyle/>
        <a:p>
          <a:pPr latinLnBrk="1"/>
          <a:endParaRPr lang="ko-KR" altLang="en-US">
            <a:latin typeface="맑은 고딕" panose="020B0503020000020004" pitchFamily="50" charset="-127"/>
            <a:ea typeface="맑은 고딕" panose="020B0503020000020004" pitchFamily="50" charset="-127"/>
          </a:endParaRPr>
        </a:p>
      </dgm:t>
    </dgm:pt>
    <dgm:pt modelId="{971A349A-4107-47C4-8B71-3B12FEDDB072}" type="sibTrans" cxnId="{67EABD83-545C-4E97-9B79-0CC04500A567}">
      <dgm:prSet/>
      <dgm:spPr/>
      <dgm:t>
        <a:bodyPr/>
        <a:lstStyle/>
        <a:p>
          <a:pPr latinLnBrk="1"/>
          <a:endParaRPr lang="ko-KR" altLang="en-US">
            <a:latin typeface="맑은 고딕" panose="020B0503020000020004" pitchFamily="50" charset="-127"/>
            <a:ea typeface="맑은 고딕" panose="020B0503020000020004" pitchFamily="50" charset="-127"/>
          </a:endParaRPr>
        </a:p>
      </dgm:t>
    </dgm:pt>
    <dgm:pt modelId="{2EB7914E-E69E-441F-BF96-14D7AFEEB313}">
      <dgm:prSet phldrT="[텍스트]"/>
      <dgm:spPr>
        <a:solidFill>
          <a:schemeClr val="bg1">
            <a:lumMod val="85000"/>
            <a:alpha val="90000"/>
          </a:schemeClr>
        </a:solidFill>
        <a:ln>
          <a:solidFill>
            <a:schemeClr val="bg1">
              <a:lumMod val="85000"/>
            </a:schemeClr>
          </a:solidFill>
        </a:ln>
      </dgm:spPr>
      <dgm:t>
        <a:bodyPr/>
        <a:lstStyle/>
        <a:p>
          <a:pPr latinLnBrk="1"/>
          <a:r>
            <a:rPr lang="en-US" altLang="ko-KR" dirty="0" smtClean="0">
              <a:latin typeface="맑은 고딕" panose="020B0503020000020004" pitchFamily="50" charset="-127"/>
              <a:ea typeface="맑은 고딕" panose="020B0503020000020004" pitchFamily="50" charset="-127"/>
            </a:rPr>
            <a:t>Introduction</a:t>
          </a:r>
          <a:endParaRPr lang="ko-KR" altLang="en-US" dirty="0">
            <a:latin typeface="맑은 고딕" panose="020B0503020000020004" pitchFamily="50" charset="-127"/>
            <a:ea typeface="맑은 고딕" panose="020B0503020000020004" pitchFamily="50" charset="-127"/>
          </a:endParaRPr>
        </a:p>
      </dgm:t>
    </dgm:pt>
    <dgm:pt modelId="{8CE89455-4CE5-436E-A0D6-0CCEA3CBE89F}" type="parTrans" cxnId="{79185B32-A1AB-452C-9859-4CFC06D5152A}">
      <dgm:prSet/>
      <dgm:spPr/>
      <dgm:t>
        <a:bodyPr/>
        <a:lstStyle/>
        <a:p>
          <a:pPr latinLnBrk="1"/>
          <a:endParaRPr lang="ko-KR" altLang="en-US">
            <a:latin typeface="맑은 고딕" panose="020B0503020000020004" pitchFamily="50" charset="-127"/>
            <a:ea typeface="맑은 고딕" panose="020B0503020000020004" pitchFamily="50" charset="-127"/>
          </a:endParaRPr>
        </a:p>
      </dgm:t>
    </dgm:pt>
    <dgm:pt modelId="{90B775C9-76B5-4290-9ADE-ED533897CE98}" type="sibTrans" cxnId="{79185B32-A1AB-452C-9859-4CFC06D5152A}">
      <dgm:prSet/>
      <dgm:spPr/>
      <dgm:t>
        <a:bodyPr/>
        <a:lstStyle/>
        <a:p>
          <a:pPr latinLnBrk="1"/>
          <a:endParaRPr lang="ko-KR" altLang="en-US">
            <a:latin typeface="맑은 고딕" panose="020B0503020000020004" pitchFamily="50" charset="-127"/>
            <a:ea typeface="맑은 고딕" panose="020B0503020000020004" pitchFamily="50" charset="-127"/>
          </a:endParaRPr>
        </a:p>
      </dgm:t>
    </dgm:pt>
    <dgm:pt modelId="{C805038F-F66B-4659-941E-3BFCDB22859E}">
      <dgm:prSet phldrT="[텍스트]"/>
      <dgm:spPr>
        <a:solidFill>
          <a:schemeClr val="bg1">
            <a:lumMod val="85000"/>
            <a:alpha val="90000"/>
          </a:schemeClr>
        </a:solidFill>
        <a:ln>
          <a:solidFill>
            <a:schemeClr val="bg1">
              <a:lumMod val="85000"/>
            </a:schemeClr>
          </a:solidFill>
        </a:ln>
      </dgm:spPr>
      <dgm:t>
        <a:bodyPr/>
        <a:lstStyle/>
        <a:p>
          <a:pPr latinLnBrk="1"/>
          <a:r>
            <a:rPr lang="en-US" altLang="ko-KR" dirty="0" smtClean="0">
              <a:latin typeface="맑은 고딕" panose="020B0503020000020004" pitchFamily="50" charset="-127"/>
              <a:ea typeface="맑은 고딕" panose="020B0503020000020004" pitchFamily="50" charset="-127"/>
            </a:rPr>
            <a:t>Experimental</a:t>
          </a:r>
          <a:endParaRPr lang="ko-KR" altLang="en-US" dirty="0">
            <a:latin typeface="맑은 고딕" panose="020B0503020000020004" pitchFamily="50" charset="-127"/>
            <a:ea typeface="맑은 고딕" panose="020B0503020000020004" pitchFamily="50" charset="-127"/>
          </a:endParaRPr>
        </a:p>
      </dgm:t>
    </dgm:pt>
    <dgm:pt modelId="{138E5DBB-3D30-4330-B5B1-967F4416AAF4}" type="parTrans" cxnId="{15A61E1F-BF1F-466D-AAD6-83A988C7B0D6}">
      <dgm:prSet/>
      <dgm:spPr/>
      <dgm:t>
        <a:bodyPr/>
        <a:lstStyle/>
        <a:p>
          <a:pPr latinLnBrk="1"/>
          <a:endParaRPr lang="ko-KR" altLang="en-US"/>
        </a:p>
      </dgm:t>
    </dgm:pt>
    <dgm:pt modelId="{51A6B539-2D0C-4124-8EE8-8513A937155E}" type="sibTrans" cxnId="{15A61E1F-BF1F-466D-AAD6-83A988C7B0D6}">
      <dgm:prSet/>
      <dgm:spPr/>
      <dgm:t>
        <a:bodyPr/>
        <a:lstStyle/>
        <a:p>
          <a:pPr latinLnBrk="1"/>
          <a:endParaRPr lang="ko-KR" altLang="en-US"/>
        </a:p>
      </dgm:t>
    </dgm:pt>
    <dgm:pt modelId="{E23B4160-C08F-4567-B9E7-34B5432B9E3F}">
      <dgm:prSet phldrT="[텍스트]"/>
      <dgm:spPr>
        <a:solidFill>
          <a:schemeClr val="bg1">
            <a:lumMod val="85000"/>
            <a:alpha val="90000"/>
          </a:schemeClr>
        </a:solidFill>
        <a:ln>
          <a:solidFill>
            <a:schemeClr val="bg1">
              <a:lumMod val="85000"/>
            </a:schemeClr>
          </a:solidFill>
        </a:ln>
      </dgm:spPr>
      <dgm:t>
        <a:bodyPr/>
        <a:lstStyle/>
        <a:p>
          <a:pPr latinLnBrk="1"/>
          <a:r>
            <a:rPr lang="en-US" altLang="ko-KR" dirty="0" smtClean="0">
              <a:latin typeface="맑은 고딕" panose="020B0503020000020004" pitchFamily="50" charset="-127"/>
              <a:ea typeface="맑은 고딕" panose="020B0503020000020004" pitchFamily="50" charset="-127"/>
            </a:rPr>
            <a:t>Results and Discussion</a:t>
          </a:r>
          <a:endParaRPr lang="ko-KR" altLang="en-US" dirty="0">
            <a:latin typeface="맑은 고딕" panose="020B0503020000020004" pitchFamily="50" charset="-127"/>
            <a:ea typeface="맑은 고딕" panose="020B0503020000020004" pitchFamily="50" charset="-127"/>
          </a:endParaRPr>
        </a:p>
      </dgm:t>
    </dgm:pt>
    <dgm:pt modelId="{0ED458ED-66E2-4900-8335-99D5E1A03256}" type="parTrans" cxnId="{7944ABFF-48AE-4608-8143-D294821827C4}">
      <dgm:prSet/>
      <dgm:spPr/>
      <dgm:t>
        <a:bodyPr/>
        <a:lstStyle/>
        <a:p>
          <a:pPr latinLnBrk="1"/>
          <a:endParaRPr lang="ko-KR" altLang="en-US"/>
        </a:p>
      </dgm:t>
    </dgm:pt>
    <dgm:pt modelId="{A2671FD5-E912-4814-B55A-9A25FF09606F}" type="sibTrans" cxnId="{7944ABFF-48AE-4608-8143-D294821827C4}">
      <dgm:prSet/>
      <dgm:spPr/>
      <dgm:t>
        <a:bodyPr/>
        <a:lstStyle/>
        <a:p>
          <a:pPr latinLnBrk="1"/>
          <a:endParaRPr lang="ko-KR" altLang="en-US"/>
        </a:p>
      </dgm:t>
    </dgm:pt>
    <dgm:pt modelId="{0A8C5859-F56B-4A1C-A7F7-20DC29B97C97}">
      <dgm:prSet phldrT="[텍스트]"/>
      <dgm:spPr>
        <a:solidFill>
          <a:schemeClr val="bg1">
            <a:lumMod val="85000"/>
            <a:alpha val="90000"/>
          </a:schemeClr>
        </a:solidFill>
        <a:ln>
          <a:solidFill>
            <a:schemeClr val="bg1">
              <a:lumMod val="85000"/>
            </a:schemeClr>
          </a:solidFill>
        </a:ln>
      </dgm:spPr>
      <dgm:t>
        <a:bodyPr/>
        <a:lstStyle/>
        <a:p>
          <a:pPr latinLnBrk="1"/>
          <a:r>
            <a:rPr lang="en-US" altLang="ko-KR" dirty="0" smtClean="0">
              <a:latin typeface="맑은 고딕" panose="020B0503020000020004" pitchFamily="50" charset="-127"/>
              <a:ea typeface="맑은 고딕" panose="020B0503020000020004" pitchFamily="50" charset="-127"/>
            </a:rPr>
            <a:t>conclusion</a:t>
          </a:r>
          <a:endParaRPr lang="ko-KR" altLang="en-US" dirty="0">
            <a:latin typeface="맑은 고딕" panose="020B0503020000020004" pitchFamily="50" charset="-127"/>
            <a:ea typeface="맑은 고딕" panose="020B0503020000020004" pitchFamily="50" charset="-127"/>
          </a:endParaRPr>
        </a:p>
      </dgm:t>
    </dgm:pt>
    <dgm:pt modelId="{C813B1BE-99BC-444C-AAB1-48292A5E02A0}" type="parTrans" cxnId="{746169B5-47B0-434B-9F6A-F75859B41E43}">
      <dgm:prSet/>
      <dgm:spPr/>
      <dgm:t>
        <a:bodyPr/>
        <a:lstStyle/>
        <a:p>
          <a:pPr latinLnBrk="1"/>
          <a:endParaRPr lang="ko-KR" altLang="en-US"/>
        </a:p>
      </dgm:t>
    </dgm:pt>
    <dgm:pt modelId="{72AA2F28-47CB-4E51-9DC9-FA1B05BABDBE}" type="sibTrans" cxnId="{746169B5-47B0-434B-9F6A-F75859B41E43}">
      <dgm:prSet/>
      <dgm:spPr/>
      <dgm:t>
        <a:bodyPr/>
        <a:lstStyle/>
        <a:p>
          <a:pPr latinLnBrk="1"/>
          <a:endParaRPr lang="ko-KR" altLang="en-US"/>
        </a:p>
      </dgm:t>
    </dgm:pt>
    <dgm:pt modelId="{53AC082B-B849-4FD6-ADFE-2484F951E21A}" type="pres">
      <dgm:prSet presAssocID="{31317661-E748-492B-A211-ACDABEA0AD1E}" presName="diagram" presStyleCnt="0">
        <dgm:presLayoutVars>
          <dgm:chPref val="1"/>
          <dgm:dir/>
          <dgm:animOne val="branch"/>
          <dgm:animLvl val="lvl"/>
          <dgm:resizeHandles/>
        </dgm:presLayoutVars>
      </dgm:prSet>
      <dgm:spPr/>
      <dgm:t>
        <a:bodyPr/>
        <a:lstStyle/>
        <a:p>
          <a:pPr latinLnBrk="1"/>
          <a:endParaRPr lang="ko-KR" altLang="en-US"/>
        </a:p>
      </dgm:t>
    </dgm:pt>
    <dgm:pt modelId="{B5C5857D-6974-49D7-BC37-11E409583972}" type="pres">
      <dgm:prSet presAssocID="{84BCB005-48A3-47B3-A05D-3CE3D0D0DCDF}" presName="root" presStyleCnt="0"/>
      <dgm:spPr/>
    </dgm:pt>
    <dgm:pt modelId="{C585FD31-F297-4CB9-B832-E2C439429FB1}" type="pres">
      <dgm:prSet presAssocID="{84BCB005-48A3-47B3-A05D-3CE3D0D0DCDF}" presName="rootComposite" presStyleCnt="0"/>
      <dgm:spPr/>
    </dgm:pt>
    <dgm:pt modelId="{B54CAE3E-E9D0-4AAA-B3FD-E0D35721E4F3}" type="pres">
      <dgm:prSet presAssocID="{84BCB005-48A3-47B3-A05D-3CE3D0D0DCDF}" presName="rootText" presStyleLbl="node1" presStyleIdx="0" presStyleCnt="1" custScaleX="230140"/>
      <dgm:spPr/>
      <dgm:t>
        <a:bodyPr/>
        <a:lstStyle/>
        <a:p>
          <a:pPr latinLnBrk="1"/>
          <a:endParaRPr lang="ko-KR" altLang="en-US"/>
        </a:p>
      </dgm:t>
    </dgm:pt>
    <dgm:pt modelId="{B3F07E69-575E-4EFA-AAC2-BAD319E12EE2}" type="pres">
      <dgm:prSet presAssocID="{84BCB005-48A3-47B3-A05D-3CE3D0D0DCDF}" presName="rootConnector" presStyleLbl="node1" presStyleIdx="0" presStyleCnt="1"/>
      <dgm:spPr/>
      <dgm:t>
        <a:bodyPr/>
        <a:lstStyle/>
        <a:p>
          <a:pPr latinLnBrk="1"/>
          <a:endParaRPr lang="ko-KR" altLang="en-US"/>
        </a:p>
      </dgm:t>
    </dgm:pt>
    <dgm:pt modelId="{3796FA75-00C0-4E0C-9257-056C915C38A2}" type="pres">
      <dgm:prSet presAssocID="{84BCB005-48A3-47B3-A05D-3CE3D0D0DCDF}" presName="childShape" presStyleCnt="0"/>
      <dgm:spPr/>
    </dgm:pt>
    <dgm:pt modelId="{9943348D-18EC-4FD8-8D40-63DAD9C1A83B}" type="pres">
      <dgm:prSet presAssocID="{8CE89455-4CE5-436E-A0D6-0CCEA3CBE89F}" presName="Name13" presStyleLbl="parChTrans1D2" presStyleIdx="0" presStyleCnt="4"/>
      <dgm:spPr/>
      <dgm:t>
        <a:bodyPr/>
        <a:lstStyle/>
        <a:p>
          <a:pPr latinLnBrk="1"/>
          <a:endParaRPr lang="ko-KR" altLang="en-US"/>
        </a:p>
      </dgm:t>
    </dgm:pt>
    <dgm:pt modelId="{9DBCF467-E90C-4714-BFDA-D363C9259456}" type="pres">
      <dgm:prSet presAssocID="{2EB7914E-E69E-441F-BF96-14D7AFEEB313}" presName="childText" presStyleLbl="bgAcc1" presStyleIdx="0" presStyleCnt="4" custScaleX="643293">
        <dgm:presLayoutVars>
          <dgm:bulletEnabled val="1"/>
        </dgm:presLayoutVars>
      </dgm:prSet>
      <dgm:spPr/>
      <dgm:t>
        <a:bodyPr/>
        <a:lstStyle/>
        <a:p>
          <a:pPr latinLnBrk="1"/>
          <a:endParaRPr lang="ko-KR" altLang="en-US"/>
        </a:p>
      </dgm:t>
    </dgm:pt>
    <dgm:pt modelId="{AF553202-D1F9-47D4-A8E5-72D7F72EFC7B}" type="pres">
      <dgm:prSet presAssocID="{138E5DBB-3D30-4330-B5B1-967F4416AAF4}" presName="Name13" presStyleLbl="parChTrans1D2" presStyleIdx="1" presStyleCnt="4"/>
      <dgm:spPr/>
      <dgm:t>
        <a:bodyPr/>
        <a:lstStyle/>
        <a:p>
          <a:pPr latinLnBrk="1"/>
          <a:endParaRPr lang="ko-KR" altLang="en-US"/>
        </a:p>
      </dgm:t>
    </dgm:pt>
    <dgm:pt modelId="{75B8C282-C49B-4F6B-8B64-5D31C3AD0DC0}" type="pres">
      <dgm:prSet presAssocID="{C805038F-F66B-4659-941E-3BFCDB22859E}" presName="childText" presStyleLbl="bgAcc1" presStyleIdx="1" presStyleCnt="4" custScaleX="643293">
        <dgm:presLayoutVars>
          <dgm:bulletEnabled val="1"/>
        </dgm:presLayoutVars>
      </dgm:prSet>
      <dgm:spPr/>
      <dgm:t>
        <a:bodyPr/>
        <a:lstStyle/>
        <a:p>
          <a:pPr latinLnBrk="1"/>
          <a:endParaRPr lang="ko-KR" altLang="en-US"/>
        </a:p>
      </dgm:t>
    </dgm:pt>
    <dgm:pt modelId="{AD344269-DFEE-454C-BBAB-B693BEC84CBE}" type="pres">
      <dgm:prSet presAssocID="{0ED458ED-66E2-4900-8335-99D5E1A03256}" presName="Name13" presStyleLbl="parChTrans1D2" presStyleIdx="2" presStyleCnt="4"/>
      <dgm:spPr/>
      <dgm:t>
        <a:bodyPr/>
        <a:lstStyle/>
        <a:p>
          <a:pPr latinLnBrk="1"/>
          <a:endParaRPr lang="ko-KR" altLang="en-US"/>
        </a:p>
      </dgm:t>
    </dgm:pt>
    <dgm:pt modelId="{28E63A26-83E2-4F4A-85D0-7A61C1E6FC37}" type="pres">
      <dgm:prSet presAssocID="{E23B4160-C08F-4567-B9E7-34B5432B9E3F}" presName="childText" presStyleLbl="bgAcc1" presStyleIdx="2" presStyleCnt="4" custScaleX="643293">
        <dgm:presLayoutVars>
          <dgm:bulletEnabled val="1"/>
        </dgm:presLayoutVars>
      </dgm:prSet>
      <dgm:spPr/>
      <dgm:t>
        <a:bodyPr/>
        <a:lstStyle/>
        <a:p>
          <a:pPr latinLnBrk="1"/>
          <a:endParaRPr lang="ko-KR" altLang="en-US"/>
        </a:p>
      </dgm:t>
    </dgm:pt>
    <dgm:pt modelId="{CBE07459-93CD-4E0C-9133-34ECCED8F81E}" type="pres">
      <dgm:prSet presAssocID="{C813B1BE-99BC-444C-AAB1-48292A5E02A0}" presName="Name13" presStyleLbl="parChTrans1D2" presStyleIdx="3" presStyleCnt="4"/>
      <dgm:spPr/>
      <dgm:t>
        <a:bodyPr/>
        <a:lstStyle/>
        <a:p>
          <a:pPr latinLnBrk="1"/>
          <a:endParaRPr lang="ko-KR" altLang="en-US"/>
        </a:p>
      </dgm:t>
    </dgm:pt>
    <dgm:pt modelId="{D9DBE5B2-E77B-4D72-A381-1B6F45B928A0}" type="pres">
      <dgm:prSet presAssocID="{0A8C5859-F56B-4A1C-A7F7-20DC29B97C97}" presName="childText" presStyleLbl="bgAcc1" presStyleIdx="3" presStyleCnt="4" custScaleX="643293">
        <dgm:presLayoutVars>
          <dgm:bulletEnabled val="1"/>
        </dgm:presLayoutVars>
      </dgm:prSet>
      <dgm:spPr/>
      <dgm:t>
        <a:bodyPr/>
        <a:lstStyle/>
        <a:p>
          <a:pPr latinLnBrk="1"/>
          <a:endParaRPr lang="ko-KR" altLang="en-US"/>
        </a:p>
      </dgm:t>
    </dgm:pt>
  </dgm:ptLst>
  <dgm:cxnLst>
    <dgm:cxn modelId="{3135A0F2-4854-4360-B51B-9A968AFAAF8B}" type="presOf" srcId="{31317661-E748-492B-A211-ACDABEA0AD1E}" destId="{53AC082B-B849-4FD6-ADFE-2484F951E21A}" srcOrd="0" destOrd="0" presId="urn:microsoft.com/office/officeart/2005/8/layout/hierarchy3"/>
    <dgm:cxn modelId="{0651D8A5-D922-4312-919F-C5B10D07B4A7}" type="presOf" srcId="{E23B4160-C08F-4567-B9E7-34B5432B9E3F}" destId="{28E63A26-83E2-4F4A-85D0-7A61C1E6FC37}" srcOrd="0" destOrd="0" presId="urn:microsoft.com/office/officeart/2005/8/layout/hierarchy3"/>
    <dgm:cxn modelId="{478B581E-78A0-4149-B836-A47484D39551}" type="presOf" srcId="{C805038F-F66B-4659-941E-3BFCDB22859E}" destId="{75B8C282-C49B-4F6B-8B64-5D31C3AD0DC0}" srcOrd="0" destOrd="0" presId="urn:microsoft.com/office/officeart/2005/8/layout/hierarchy3"/>
    <dgm:cxn modelId="{213672F8-B2AD-4264-8367-296C1A5366B7}" type="presOf" srcId="{84BCB005-48A3-47B3-A05D-3CE3D0D0DCDF}" destId="{B3F07E69-575E-4EFA-AAC2-BAD319E12EE2}" srcOrd="1" destOrd="0" presId="urn:microsoft.com/office/officeart/2005/8/layout/hierarchy3"/>
    <dgm:cxn modelId="{D08E5477-A5C0-47BC-9C33-E9DD9A1DEFEF}" type="presOf" srcId="{C813B1BE-99BC-444C-AAB1-48292A5E02A0}" destId="{CBE07459-93CD-4E0C-9133-34ECCED8F81E}" srcOrd="0" destOrd="0" presId="urn:microsoft.com/office/officeart/2005/8/layout/hierarchy3"/>
    <dgm:cxn modelId="{E696491F-7BF4-462C-8E53-F68E2F2588E7}" type="presOf" srcId="{2EB7914E-E69E-441F-BF96-14D7AFEEB313}" destId="{9DBCF467-E90C-4714-BFDA-D363C9259456}" srcOrd="0" destOrd="0" presId="urn:microsoft.com/office/officeart/2005/8/layout/hierarchy3"/>
    <dgm:cxn modelId="{791C841A-0760-4AAB-8947-43B9C82A79A8}" type="presOf" srcId="{84BCB005-48A3-47B3-A05D-3CE3D0D0DCDF}" destId="{B54CAE3E-E9D0-4AAA-B3FD-E0D35721E4F3}" srcOrd="0" destOrd="0" presId="urn:microsoft.com/office/officeart/2005/8/layout/hierarchy3"/>
    <dgm:cxn modelId="{B757933A-4F76-4945-81C4-769530617AD0}" type="presOf" srcId="{138E5DBB-3D30-4330-B5B1-967F4416AAF4}" destId="{AF553202-D1F9-47D4-A8E5-72D7F72EFC7B}" srcOrd="0" destOrd="0" presId="urn:microsoft.com/office/officeart/2005/8/layout/hierarchy3"/>
    <dgm:cxn modelId="{A10F0944-B22E-4BF8-A051-A006FC7045BF}" type="presOf" srcId="{0A8C5859-F56B-4A1C-A7F7-20DC29B97C97}" destId="{D9DBE5B2-E77B-4D72-A381-1B6F45B928A0}" srcOrd="0" destOrd="0" presId="urn:microsoft.com/office/officeart/2005/8/layout/hierarchy3"/>
    <dgm:cxn modelId="{05023B05-F3EA-4A7F-986C-467D7AB35B13}" type="presOf" srcId="{8CE89455-4CE5-436E-A0D6-0CCEA3CBE89F}" destId="{9943348D-18EC-4FD8-8D40-63DAD9C1A83B}" srcOrd="0" destOrd="0" presId="urn:microsoft.com/office/officeart/2005/8/layout/hierarchy3"/>
    <dgm:cxn modelId="{79185B32-A1AB-452C-9859-4CFC06D5152A}" srcId="{84BCB005-48A3-47B3-A05D-3CE3D0D0DCDF}" destId="{2EB7914E-E69E-441F-BF96-14D7AFEEB313}" srcOrd="0" destOrd="0" parTransId="{8CE89455-4CE5-436E-A0D6-0CCEA3CBE89F}" sibTransId="{90B775C9-76B5-4290-9ADE-ED533897CE98}"/>
    <dgm:cxn modelId="{54AC731F-B754-4193-BB49-957C0929FCA0}" type="presOf" srcId="{0ED458ED-66E2-4900-8335-99D5E1A03256}" destId="{AD344269-DFEE-454C-BBAB-B693BEC84CBE}" srcOrd="0" destOrd="0" presId="urn:microsoft.com/office/officeart/2005/8/layout/hierarchy3"/>
    <dgm:cxn modelId="{746169B5-47B0-434B-9F6A-F75859B41E43}" srcId="{84BCB005-48A3-47B3-A05D-3CE3D0D0DCDF}" destId="{0A8C5859-F56B-4A1C-A7F7-20DC29B97C97}" srcOrd="3" destOrd="0" parTransId="{C813B1BE-99BC-444C-AAB1-48292A5E02A0}" sibTransId="{72AA2F28-47CB-4E51-9DC9-FA1B05BABDBE}"/>
    <dgm:cxn modelId="{7944ABFF-48AE-4608-8143-D294821827C4}" srcId="{84BCB005-48A3-47B3-A05D-3CE3D0D0DCDF}" destId="{E23B4160-C08F-4567-B9E7-34B5432B9E3F}" srcOrd="2" destOrd="0" parTransId="{0ED458ED-66E2-4900-8335-99D5E1A03256}" sibTransId="{A2671FD5-E912-4814-B55A-9A25FF09606F}"/>
    <dgm:cxn modelId="{15A61E1F-BF1F-466D-AAD6-83A988C7B0D6}" srcId="{84BCB005-48A3-47B3-A05D-3CE3D0D0DCDF}" destId="{C805038F-F66B-4659-941E-3BFCDB22859E}" srcOrd="1" destOrd="0" parTransId="{138E5DBB-3D30-4330-B5B1-967F4416AAF4}" sibTransId="{51A6B539-2D0C-4124-8EE8-8513A937155E}"/>
    <dgm:cxn modelId="{67EABD83-545C-4E97-9B79-0CC04500A567}" srcId="{31317661-E748-492B-A211-ACDABEA0AD1E}" destId="{84BCB005-48A3-47B3-A05D-3CE3D0D0DCDF}" srcOrd="0" destOrd="0" parTransId="{1E4CC544-3418-4605-9C2D-ECA35E52DB41}" sibTransId="{971A349A-4107-47C4-8B71-3B12FEDDB072}"/>
    <dgm:cxn modelId="{BD20F44C-D169-4B05-996A-9D5AAD811A15}" type="presParOf" srcId="{53AC082B-B849-4FD6-ADFE-2484F951E21A}" destId="{B5C5857D-6974-49D7-BC37-11E409583972}" srcOrd="0" destOrd="0" presId="urn:microsoft.com/office/officeart/2005/8/layout/hierarchy3"/>
    <dgm:cxn modelId="{EB2DE5DE-1F50-4ECF-B042-DF65282BD09E}" type="presParOf" srcId="{B5C5857D-6974-49D7-BC37-11E409583972}" destId="{C585FD31-F297-4CB9-B832-E2C439429FB1}" srcOrd="0" destOrd="0" presId="urn:microsoft.com/office/officeart/2005/8/layout/hierarchy3"/>
    <dgm:cxn modelId="{2D94F4E4-10D9-4722-B809-CCF3BF5B0E07}" type="presParOf" srcId="{C585FD31-F297-4CB9-B832-E2C439429FB1}" destId="{B54CAE3E-E9D0-4AAA-B3FD-E0D35721E4F3}" srcOrd="0" destOrd="0" presId="urn:microsoft.com/office/officeart/2005/8/layout/hierarchy3"/>
    <dgm:cxn modelId="{DDCB185A-831E-4607-B1CA-5136C55CE6FE}" type="presParOf" srcId="{C585FD31-F297-4CB9-B832-E2C439429FB1}" destId="{B3F07E69-575E-4EFA-AAC2-BAD319E12EE2}" srcOrd="1" destOrd="0" presId="urn:microsoft.com/office/officeart/2005/8/layout/hierarchy3"/>
    <dgm:cxn modelId="{4AAD06EB-20E7-4309-808F-556F8C5B9641}" type="presParOf" srcId="{B5C5857D-6974-49D7-BC37-11E409583972}" destId="{3796FA75-00C0-4E0C-9257-056C915C38A2}" srcOrd="1" destOrd="0" presId="urn:microsoft.com/office/officeart/2005/8/layout/hierarchy3"/>
    <dgm:cxn modelId="{B7F83287-47FA-4EE0-AE00-8C52C41D2491}" type="presParOf" srcId="{3796FA75-00C0-4E0C-9257-056C915C38A2}" destId="{9943348D-18EC-4FD8-8D40-63DAD9C1A83B}" srcOrd="0" destOrd="0" presId="urn:microsoft.com/office/officeart/2005/8/layout/hierarchy3"/>
    <dgm:cxn modelId="{93E2190F-C325-4952-9B82-7637D5CB9B0A}" type="presParOf" srcId="{3796FA75-00C0-4E0C-9257-056C915C38A2}" destId="{9DBCF467-E90C-4714-BFDA-D363C9259456}" srcOrd="1" destOrd="0" presId="urn:microsoft.com/office/officeart/2005/8/layout/hierarchy3"/>
    <dgm:cxn modelId="{FBF9CE4E-B27F-463E-8679-124FDDB14FA1}" type="presParOf" srcId="{3796FA75-00C0-4E0C-9257-056C915C38A2}" destId="{AF553202-D1F9-47D4-A8E5-72D7F72EFC7B}" srcOrd="2" destOrd="0" presId="urn:microsoft.com/office/officeart/2005/8/layout/hierarchy3"/>
    <dgm:cxn modelId="{95F428DA-27EE-4F6F-8223-A5BD70AC5FAA}" type="presParOf" srcId="{3796FA75-00C0-4E0C-9257-056C915C38A2}" destId="{75B8C282-C49B-4F6B-8B64-5D31C3AD0DC0}" srcOrd="3" destOrd="0" presId="urn:microsoft.com/office/officeart/2005/8/layout/hierarchy3"/>
    <dgm:cxn modelId="{E53D59F7-88A3-4AC9-B21E-48722927A229}" type="presParOf" srcId="{3796FA75-00C0-4E0C-9257-056C915C38A2}" destId="{AD344269-DFEE-454C-BBAB-B693BEC84CBE}" srcOrd="4" destOrd="0" presId="urn:microsoft.com/office/officeart/2005/8/layout/hierarchy3"/>
    <dgm:cxn modelId="{FB877554-32E6-4AA6-BDE3-AD0962728755}" type="presParOf" srcId="{3796FA75-00C0-4E0C-9257-056C915C38A2}" destId="{28E63A26-83E2-4F4A-85D0-7A61C1E6FC37}" srcOrd="5" destOrd="0" presId="urn:microsoft.com/office/officeart/2005/8/layout/hierarchy3"/>
    <dgm:cxn modelId="{5A5C99CE-2500-4611-9262-A422AB54C17C}" type="presParOf" srcId="{3796FA75-00C0-4E0C-9257-056C915C38A2}" destId="{CBE07459-93CD-4E0C-9133-34ECCED8F81E}" srcOrd="6" destOrd="0" presId="urn:microsoft.com/office/officeart/2005/8/layout/hierarchy3"/>
    <dgm:cxn modelId="{F4F9E234-B539-4FF1-A946-D2F42AE85DC8}" type="presParOf" srcId="{3796FA75-00C0-4E0C-9257-056C915C38A2}" destId="{D9DBE5B2-E77B-4D72-A381-1B6F45B928A0}"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563CFC-7291-415E-A44E-3D5F8A0D2057}"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pPr latinLnBrk="1"/>
          <a:endParaRPr lang="ko-KR" altLang="en-US"/>
        </a:p>
      </dgm:t>
    </dgm:pt>
    <dgm:pt modelId="{3EC0A3D9-649F-4AA5-8800-D4CEF7DD10DE}">
      <dgm:prSet phldrT="[텍스트]"/>
      <dgm:spPr/>
      <dgm:t>
        <a:bodyPr/>
        <a:lstStyle/>
        <a:p>
          <a:pPr latinLnBrk="1"/>
          <a:r>
            <a:rPr lang="en-US" dirty="0" smtClean="0">
              <a:effectLst/>
            </a:rPr>
            <a:t>Buffer coating </a:t>
          </a:r>
        </a:p>
        <a:p>
          <a:pPr latinLnBrk="1"/>
          <a:r>
            <a:rPr lang="en-US" b="1" dirty="0" smtClean="0">
              <a:effectLst/>
            </a:rPr>
            <a:t>(SOG)</a:t>
          </a:r>
          <a:endParaRPr lang="ko-KR" altLang="en-US" b="1" dirty="0"/>
        </a:p>
      </dgm:t>
    </dgm:pt>
    <dgm:pt modelId="{A0F4764A-D68A-4CCC-8440-120BBB16DEB6}" type="parTrans" cxnId="{F5C9370A-ACAC-49CB-A7EA-1034A360CBB4}">
      <dgm:prSet/>
      <dgm:spPr/>
      <dgm:t>
        <a:bodyPr/>
        <a:lstStyle/>
        <a:p>
          <a:pPr latinLnBrk="1"/>
          <a:endParaRPr lang="ko-KR" altLang="en-US"/>
        </a:p>
      </dgm:t>
    </dgm:pt>
    <dgm:pt modelId="{9FF48720-01C6-441A-A5BE-D581D78B5171}" type="sibTrans" cxnId="{F5C9370A-ACAC-49CB-A7EA-1034A360CBB4}">
      <dgm:prSet/>
      <dgm:spPr>
        <a:ln w="28575"/>
      </dgm:spPr>
      <dgm:t>
        <a:bodyPr/>
        <a:lstStyle/>
        <a:p>
          <a:pPr latinLnBrk="1"/>
          <a:endParaRPr lang="ko-KR" altLang="en-US"/>
        </a:p>
      </dgm:t>
    </dgm:pt>
    <dgm:pt modelId="{1C1E4FDD-EB81-4CB0-9EE2-D85E031F6A7C}">
      <dgm:prSet phldrT="[텍스트]"/>
      <dgm:spPr/>
      <dgm:t>
        <a:bodyPr/>
        <a:lstStyle/>
        <a:p>
          <a:pPr latinLnBrk="1"/>
          <a:r>
            <a:rPr lang="en-US" dirty="0" smtClean="0">
              <a:effectLst/>
            </a:rPr>
            <a:t>Active (IZGO) </a:t>
          </a:r>
        </a:p>
        <a:p>
          <a:pPr latinLnBrk="1"/>
          <a:r>
            <a:rPr lang="en-US" dirty="0" smtClean="0">
              <a:effectLst/>
            </a:rPr>
            <a:t>Deposition</a:t>
          </a:r>
          <a:endParaRPr lang="ko-KR" altLang="en-US" dirty="0"/>
        </a:p>
      </dgm:t>
    </dgm:pt>
    <dgm:pt modelId="{73053E1D-37B4-4D51-8E40-66DDEEA73ED6}" type="parTrans" cxnId="{03518C34-FC27-4594-A95C-F054937A6A7D}">
      <dgm:prSet/>
      <dgm:spPr/>
      <dgm:t>
        <a:bodyPr/>
        <a:lstStyle/>
        <a:p>
          <a:pPr latinLnBrk="1"/>
          <a:endParaRPr lang="ko-KR" altLang="en-US"/>
        </a:p>
      </dgm:t>
    </dgm:pt>
    <dgm:pt modelId="{A3FA4D33-BFAE-4206-8099-4887B457DE4E}" type="sibTrans" cxnId="{03518C34-FC27-4594-A95C-F054937A6A7D}">
      <dgm:prSet/>
      <dgm:spPr>
        <a:ln w="28575"/>
      </dgm:spPr>
      <dgm:t>
        <a:bodyPr/>
        <a:lstStyle/>
        <a:p>
          <a:pPr latinLnBrk="1"/>
          <a:endParaRPr lang="ko-KR" altLang="en-US"/>
        </a:p>
      </dgm:t>
    </dgm:pt>
    <dgm:pt modelId="{2064B640-9BF5-4EBA-9416-2A3713A6F474}">
      <dgm:prSet phldrT="[텍스트]"/>
      <dgm:spPr/>
      <dgm:t>
        <a:bodyPr/>
        <a:lstStyle/>
        <a:p>
          <a:pPr latinLnBrk="1"/>
          <a:r>
            <a:rPr lang="en-US" dirty="0" smtClean="0">
              <a:effectLst/>
            </a:rPr>
            <a:t>Gate insulator </a:t>
          </a:r>
        </a:p>
        <a:p>
          <a:pPr latinLnBrk="1"/>
          <a:r>
            <a:rPr lang="en-US" dirty="0" smtClean="0">
              <a:effectLst/>
            </a:rPr>
            <a:t>Coating </a:t>
          </a:r>
          <a:r>
            <a:rPr lang="en-US" b="1" dirty="0" smtClean="0">
              <a:effectLst/>
            </a:rPr>
            <a:t>(SOG)</a:t>
          </a:r>
          <a:endParaRPr lang="ko-KR" altLang="en-US" b="1" dirty="0"/>
        </a:p>
      </dgm:t>
    </dgm:pt>
    <dgm:pt modelId="{72F0CADF-3381-4304-A970-2BBF39D1C5BF}" type="parTrans" cxnId="{51A2E281-8297-473A-A0B3-D64F311CE6B0}">
      <dgm:prSet/>
      <dgm:spPr/>
      <dgm:t>
        <a:bodyPr/>
        <a:lstStyle/>
        <a:p>
          <a:pPr latinLnBrk="1"/>
          <a:endParaRPr lang="ko-KR" altLang="en-US"/>
        </a:p>
      </dgm:t>
    </dgm:pt>
    <dgm:pt modelId="{96676F32-4526-41B7-90BE-EA043CDE6382}" type="sibTrans" cxnId="{51A2E281-8297-473A-A0B3-D64F311CE6B0}">
      <dgm:prSet/>
      <dgm:spPr>
        <a:ln w="28575"/>
      </dgm:spPr>
      <dgm:t>
        <a:bodyPr/>
        <a:lstStyle/>
        <a:p>
          <a:pPr latinLnBrk="1"/>
          <a:endParaRPr lang="ko-KR" altLang="en-US"/>
        </a:p>
      </dgm:t>
    </dgm:pt>
    <dgm:pt modelId="{5DC17C0E-6D58-41F4-9E63-9AB5411B9901}">
      <dgm:prSet phldrT="[텍스트]"/>
      <dgm:spPr/>
      <dgm:t>
        <a:bodyPr/>
        <a:lstStyle/>
        <a:p>
          <a:pPr latinLnBrk="1"/>
          <a:r>
            <a:rPr lang="en-US" dirty="0" smtClean="0">
              <a:effectLst/>
            </a:rPr>
            <a:t>Gate (Cr) </a:t>
          </a:r>
        </a:p>
        <a:p>
          <a:pPr latinLnBrk="1"/>
          <a:r>
            <a:rPr lang="en-US" dirty="0" smtClean="0">
              <a:effectLst/>
            </a:rPr>
            <a:t>Deposition</a:t>
          </a:r>
          <a:endParaRPr lang="ko-KR" altLang="en-US" dirty="0"/>
        </a:p>
      </dgm:t>
    </dgm:pt>
    <dgm:pt modelId="{C3C82D89-6B61-4E0F-BF1C-BF254D498413}" type="parTrans" cxnId="{50B79710-7274-4538-B0A5-06A90C003F87}">
      <dgm:prSet/>
      <dgm:spPr/>
      <dgm:t>
        <a:bodyPr/>
        <a:lstStyle/>
        <a:p>
          <a:pPr latinLnBrk="1"/>
          <a:endParaRPr lang="ko-KR" altLang="en-US"/>
        </a:p>
      </dgm:t>
    </dgm:pt>
    <dgm:pt modelId="{A67185A1-E507-4C16-B84A-598C8712B20F}" type="sibTrans" cxnId="{50B79710-7274-4538-B0A5-06A90C003F87}">
      <dgm:prSet/>
      <dgm:spPr>
        <a:ln w="28575"/>
      </dgm:spPr>
      <dgm:t>
        <a:bodyPr/>
        <a:lstStyle/>
        <a:p>
          <a:pPr latinLnBrk="1"/>
          <a:endParaRPr lang="ko-KR" altLang="en-US"/>
        </a:p>
      </dgm:t>
    </dgm:pt>
    <dgm:pt modelId="{9F7C0F31-9FFA-4A9B-9501-5398D26F8BC4}">
      <dgm:prSet phldrT="[텍스트]"/>
      <dgm:spPr/>
      <dgm:t>
        <a:bodyPr/>
        <a:lstStyle/>
        <a:p>
          <a:pPr latinLnBrk="1"/>
          <a:r>
            <a:rPr lang="en-US" dirty="0" smtClean="0">
              <a:effectLst/>
            </a:rPr>
            <a:t>Passivation</a:t>
          </a:r>
        </a:p>
        <a:p>
          <a:pPr latinLnBrk="1"/>
          <a:r>
            <a:rPr lang="en-US" b="1" dirty="0" smtClean="0">
              <a:effectLst/>
            </a:rPr>
            <a:t>(SOG)</a:t>
          </a:r>
          <a:endParaRPr lang="ko-KR" altLang="en-US" b="1" dirty="0"/>
        </a:p>
      </dgm:t>
    </dgm:pt>
    <dgm:pt modelId="{66039CFD-09DA-4D3E-A542-55123B17B146}" type="parTrans" cxnId="{F2DBCBE4-AC26-4816-B787-22EFA3EA9D9A}">
      <dgm:prSet/>
      <dgm:spPr/>
      <dgm:t>
        <a:bodyPr/>
        <a:lstStyle/>
        <a:p>
          <a:pPr latinLnBrk="1"/>
          <a:endParaRPr lang="ko-KR" altLang="en-US"/>
        </a:p>
      </dgm:t>
    </dgm:pt>
    <dgm:pt modelId="{EA88E224-2DD3-47D5-98F5-D0E7BE65F5F8}" type="sibTrans" cxnId="{F2DBCBE4-AC26-4816-B787-22EFA3EA9D9A}">
      <dgm:prSet/>
      <dgm:spPr>
        <a:ln w="28575"/>
      </dgm:spPr>
      <dgm:t>
        <a:bodyPr/>
        <a:lstStyle/>
        <a:p>
          <a:pPr latinLnBrk="1"/>
          <a:endParaRPr lang="ko-KR" altLang="en-US"/>
        </a:p>
      </dgm:t>
    </dgm:pt>
    <dgm:pt modelId="{6E35FF66-02A1-4755-83C4-0FA9B257CF3B}">
      <dgm:prSet phldrT="[텍스트]"/>
      <dgm:spPr/>
      <dgm:t>
        <a:bodyPr/>
        <a:lstStyle/>
        <a:p>
          <a:pPr latinLnBrk="1"/>
          <a:r>
            <a:rPr lang="en-US" dirty="0" smtClean="0">
              <a:effectLst/>
            </a:rPr>
            <a:t>Source / Drain (Al)  Deposition</a:t>
          </a:r>
          <a:endParaRPr lang="ko-KR" altLang="en-US" dirty="0"/>
        </a:p>
      </dgm:t>
    </dgm:pt>
    <dgm:pt modelId="{9DF5D366-A6BE-48A6-BC9E-C3EDF0F9A29B}" type="parTrans" cxnId="{C6A3AAA0-B21B-4D2E-9342-B0603ABE220C}">
      <dgm:prSet/>
      <dgm:spPr/>
      <dgm:t>
        <a:bodyPr/>
        <a:lstStyle/>
        <a:p>
          <a:pPr latinLnBrk="1"/>
          <a:endParaRPr lang="ko-KR" altLang="en-US"/>
        </a:p>
      </dgm:t>
    </dgm:pt>
    <dgm:pt modelId="{1ACFB249-70B2-40F5-8286-8FC5AFAC0183}" type="sibTrans" cxnId="{C6A3AAA0-B21B-4D2E-9342-B0603ABE220C}">
      <dgm:prSet/>
      <dgm:spPr/>
      <dgm:t>
        <a:bodyPr/>
        <a:lstStyle/>
        <a:p>
          <a:pPr latinLnBrk="1"/>
          <a:endParaRPr lang="ko-KR" altLang="en-US"/>
        </a:p>
      </dgm:t>
    </dgm:pt>
    <dgm:pt modelId="{9D59E282-DF0E-4826-A4F2-6292CB46A174}">
      <dgm:prSet phldrT="[텍스트]"/>
      <dgm:spPr/>
      <dgm:t>
        <a:bodyPr/>
        <a:lstStyle/>
        <a:p>
          <a:pPr latinLnBrk="1"/>
          <a:r>
            <a:rPr lang="en-US" dirty="0" smtClean="0">
              <a:effectLst/>
            </a:rPr>
            <a:t>Contact Hole</a:t>
          </a:r>
          <a:endParaRPr lang="ko-KR" altLang="en-US" dirty="0"/>
        </a:p>
      </dgm:t>
    </dgm:pt>
    <dgm:pt modelId="{E73776C5-3A3A-448C-9F24-09C77F4BF6E0}" type="parTrans" cxnId="{35D016FB-5F3B-4A9C-A5CB-BBC1D6FE1840}">
      <dgm:prSet/>
      <dgm:spPr/>
      <dgm:t>
        <a:bodyPr/>
        <a:lstStyle/>
        <a:p>
          <a:pPr latinLnBrk="1"/>
          <a:endParaRPr lang="ko-KR" altLang="en-US"/>
        </a:p>
      </dgm:t>
    </dgm:pt>
    <dgm:pt modelId="{FE843466-0D9E-4294-A610-AB2B2C9698BD}" type="sibTrans" cxnId="{35D016FB-5F3B-4A9C-A5CB-BBC1D6FE1840}">
      <dgm:prSet/>
      <dgm:spPr>
        <a:ln w="28575"/>
      </dgm:spPr>
      <dgm:t>
        <a:bodyPr/>
        <a:lstStyle/>
        <a:p>
          <a:pPr latinLnBrk="1"/>
          <a:endParaRPr lang="ko-KR" altLang="en-US"/>
        </a:p>
      </dgm:t>
    </dgm:pt>
    <dgm:pt modelId="{40AB59AC-FA31-42BF-8777-71E7A3B1B2FF}" type="pres">
      <dgm:prSet presAssocID="{CD563CFC-7291-415E-A44E-3D5F8A0D2057}" presName="Name0" presStyleCnt="0">
        <dgm:presLayoutVars>
          <dgm:dir/>
          <dgm:resizeHandles val="exact"/>
        </dgm:presLayoutVars>
      </dgm:prSet>
      <dgm:spPr/>
    </dgm:pt>
    <dgm:pt modelId="{C9CD3ECB-88FE-48D4-B782-07E68A977B5C}" type="pres">
      <dgm:prSet presAssocID="{3EC0A3D9-649F-4AA5-8800-D4CEF7DD10DE}" presName="node" presStyleLbl="node1" presStyleIdx="0" presStyleCnt="7">
        <dgm:presLayoutVars>
          <dgm:bulletEnabled val="1"/>
        </dgm:presLayoutVars>
      </dgm:prSet>
      <dgm:spPr/>
      <dgm:t>
        <a:bodyPr/>
        <a:lstStyle/>
        <a:p>
          <a:pPr latinLnBrk="1"/>
          <a:endParaRPr lang="ko-KR" altLang="en-US"/>
        </a:p>
      </dgm:t>
    </dgm:pt>
    <dgm:pt modelId="{4A833EF8-2ED1-4D7B-93E2-F4AB071F2049}" type="pres">
      <dgm:prSet presAssocID="{9FF48720-01C6-441A-A5BE-D581D78B5171}" presName="sibTrans" presStyleLbl="sibTrans1D1" presStyleIdx="0" presStyleCnt="6"/>
      <dgm:spPr/>
    </dgm:pt>
    <dgm:pt modelId="{28728432-F0C2-4720-B8E9-5C2686078BE0}" type="pres">
      <dgm:prSet presAssocID="{9FF48720-01C6-441A-A5BE-D581D78B5171}" presName="connectorText" presStyleLbl="sibTrans1D1" presStyleIdx="0" presStyleCnt="6"/>
      <dgm:spPr/>
    </dgm:pt>
    <dgm:pt modelId="{B82FD031-9918-4D54-9C7E-C8F9898AEA76}" type="pres">
      <dgm:prSet presAssocID="{1C1E4FDD-EB81-4CB0-9EE2-D85E031F6A7C}" presName="node" presStyleLbl="node1" presStyleIdx="1" presStyleCnt="7">
        <dgm:presLayoutVars>
          <dgm:bulletEnabled val="1"/>
        </dgm:presLayoutVars>
      </dgm:prSet>
      <dgm:spPr/>
      <dgm:t>
        <a:bodyPr/>
        <a:lstStyle/>
        <a:p>
          <a:pPr latinLnBrk="1"/>
          <a:endParaRPr lang="ko-KR" altLang="en-US"/>
        </a:p>
      </dgm:t>
    </dgm:pt>
    <dgm:pt modelId="{C5E15E9A-F56E-484E-8320-FE5701AE7E82}" type="pres">
      <dgm:prSet presAssocID="{A3FA4D33-BFAE-4206-8099-4887B457DE4E}" presName="sibTrans" presStyleLbl="sibTrans1D1" presStyleIdx="1" presStyleCnt="6"/>
      <dgm:spPr/>
    </dgm:pt>
    <dgm:pt modelId="{EE373034-5FB3-4B16-851F-11E9FEDF940C}" type="pres">
      <dgm:prSet presAssocID="{A3FA4D33-BFAE-4206-8099-4887B457DE4E}" presName="connectorText" presStyleLbl="sibTrans1D1" presStyleIdx="1" presStyleCnt="6"/>
      <dgm:spPr/>
    </dgm:pt>
    <dgm:pt modelId="{A885F962-816D-4146-BCE7-6A7828AB4E01}" type="pres">
      <dgm:prSet presAssocID="{2064B640-9BF5-4EBA-9416-2A3713A6F474}" presName="node" presStyleLbl="node1" presStyleIdx="2" presStyleCnt="7">
        <dgm:presLayoutVars>
          <dgm:bulletEnabled val="1"/>
        </dgm:presLayoutVars>
      </dgm:prSet>
      <dgm:spPr/>
      <dgm:t>
        <a:bodyPr/>
        <a:lstStyle/>
        <a:p>
          <a:pPr latinLnBrk="1"/>
          <a:endParaRPr lang="ko-KR" altLang="en-US"/>
        </a:p>
      </dgm:t>
    </dgm:pt>
    <dgm:pt modelId="{287C89E2-67CC-43EB-B347-0F22F0E0C1C4}" type="pres">
      <dgm:prSet presAssocID="{96676F32-4526-41B7-90BE-EA043CDE6382}" presName="sibTrans" presStyleLbl="sibTrans1D1" presStyleIdx="2" presStyleCnt="6"/>
      <dgm:spPr/>
    </dgm:pt>
    <dgm:pt modelId="{CB036661-1360-421D-930B-975D4661886C}" type="pres">
      <dgm:prSet presAssocID="{96676F32-4526-41B7-90BE-EA043CDE6382}" presName="connectorText" presStyleLbl="sibTrans1D1" presStyleIdx="2" presStyleCnt="6"/>
      <dgm:spPr/>
    </dgm:pt>
    <dgm:pt modelId="{7553F322-0F89-4649-865A-7D0EBBC3A0D5}" type="pres">
      <dgm:prSet presAssocID="{5DC17C0E-6D58-41F4-9E63-9AB5411B9901}" presName="node" presStyleLbl="node1" presStyleIdx="3" presStyleCnt="7">
        <dgm:presLayoutVars>
          <dgm:bulletEnabled val="1"/>
        </dgm:presLayoutVars>
      </dgm:prSet>
      <dgm:spPr/>
      <dgm:t>
        <a:bodyPr/>
        <a:lstStyle/>
        <a:p>
          <a:pPr latinLnBrk="1"/>
          <a:endParaRPr lang="ko-KR" altLang="en-US"/>
        </a:p>
      </dgm:t>
    </dgm:pt>
    <dgm:pt modelId="{A4991000-5698-4B07-AB68-0783C1F1902E}" type="pres">
      <dgm:prSet presAssocID="{A67185A1-E507-4C16-B84A-598C8712B20F}" presName="sibTrans" presStyleLbl="sibTrans1D1" presStyleIdx="3" presStyleCnt="6"/>
      <dgm:spPr/>
    </dgm:pt>
    <dgm:pt modelId="{BE2A9F9F-D3CF-4362-B62F-195CB95ACB02}" type="pres">
      <dgm:prSet presAssocID="{A67185A1-E507-4C16-B84A-598C8712B20F}" presName="connectorText" presStyleLbl="sibTrans1D1" presStyleIdx="3" presStyleCnt="6"/>
      <dgm:spPr/>
    </dgm:pt>
    <dgm:pt modelId="{020336DA-7A95-4709-BC85-3CAA167A824D}" type="pres">
      <dgm:prSet presAssocID="{9F7C0F31-9FFA-4A9B-9501-5398D26F8BC4}" presName="node" presStyleLbl="node1" presStyleIdx="4" presStyleCnt="7">
        <dgm:presLayoutVars>
          <dgm:bulletEnabled val="1"/>
        </dgm:presLayoutVars>
      </dgm:prSet>
      <dgm:spPr/>
      <dgm:t>
        <a:bodyPr/>
        <a:lstStyle/>
        <a:p>
          <a:pPr latinLnBrk="1"/>
          <a:endParaRPr lang="ko-KR" altLang="en-US"/>
        </a:p>
      </dgm:t>
    </dgm:pt>
    <dgm:pt modelId="{3A360F7C-D09A-40C2-B7F7-191774B56FE6}" type="pres">
      <dgm:prSet presAssocID="{EA88E224-2DD3-47D5-98F5-D0E7BE65F5F8}" presName="sibTrans" presStyleLbl="sibTrans1D1" presStyleIdx="4" presStyleCnt="6"/>
      <dgm:spPr/>
    </dgm:pt>
    <dgm:pt modelId="{9BC4D0BE-286C-4115-A749-17731E8087E0}" type="pres">
      <dgm:prSet presAssocID="{EA88E224-2DD3-47D5-98F5-D0E7BE65F5F8}" presName="connectorText" presStyleLbl="sibTrans1D1" presStyleIdx="4" presStyleCnt="6"/>
      <dgm:spPr/>
    </dgm:pt>
    <dgm:pt modelId="{25BD04E2-78F7-4BA8-AD2B-497C4A9869EC}" type="pres">
      <dgm:prSet presAssocID="{9D59E282-DF0E-4826-A4F2-6292CB46A174}" presName="node" presStyleLbl="node1" presStyleIdx="5" presStyleCnt="7">
        <dgm:presLayoutVars>
          <dgm:bulletEnabled val="1"/>
        </dgm:presLayoutVars>
      </dgm:prSet>
      <dgm:spPr/>
      <dgm:t>
        <a:bodyPr/>
        <a:lstStyle/>
        <a:p>
          <a:pPr latinLnBrk="1"/>
          <a:endParaRPr lang="ko-KR" altLang="en-US"/>
        </a:p>
      </dgm:t>
    </dgm:pt>
    <dgm:pt modelId="{A8BAE2DA-0512-4D82-B78E-46F5B97DAD55}" type="pres">
      <dgm:prSet presAssocID="{FE843466-0D9E-4294-A610-AB2B2C9698BD}" presName="sibTrans" presStyleLbl="sibTrans1D1" presStyleIdx="5" presStyleCnt="6"/>
      <dgm:spPr/>
    </dgm:pt>
    <dgm:pt modelId="{036E20D6-8653-41CF-9B42-C4322E8922A6}" type="pres">
      <dgm:prSet presAssocID="{FE843466-0D9E-4294-A610-AB2B2C9698BD}" presName="connectorText" presStyleLbl="sibTrans1D1" presStyleIdx="5" presStyleCnt="6"/>
      <dgm:spPr/>
    </dgm:pt>
    <dgm:pt modelId="{57D07DB3-BF4C-45B5-9356-3CBD8BE5A5A0}" type="pres">
      <dgm:prSet presAssocID="{6E35FF66-02A1-4755-83C4-0FA9B257CF3B}" presName="node" presStyleLbl="node1" presStyleIdx="6" presStyleCnt="7">
        <dgm:presLayoutVars>
          <dgm:bulletEnabled val="1"/>
        </dgm:presLayoutVars>
      </dgm:prSet>
      <dgm:spPr/>
      <dgm:t>
        <a:bodyPr/>
        <a:lstStyle/>
        <a:p>
          <a:pPr latinLnBrk="1"/>
          <a:endParaRPr lang="ko-KR" altLang="en-US"/>
        </a:p>
      </dgm:t>
    </dgm:pt>
  </dgm:ptLst>
  <dgm:cxnLst>
    <dgm:cxn modelId="{F5C9370A-ACAC-49CB-A7EA-1034A360CBB4}" srcId="{CD563CFC-7291-415E-A44E-3D5F8A0D2057}" destId="{3EC0A3D9-649F-4AA5-8800-D4CEF7DD10DE}" srcOrd="0" destOrd="0" parTransId="{A0F4764A-D68A-4CCC-8440-120BBB16DEB6}" sibTransId="{9FF48720-01C6-441A-A5BE-D581D78B5171}"/>
    <dgm:cxn modelId="{F2DBCBE4-AC26-4816-B787-22EFA3EA9D9A}" srcId="{CD563CFC-7291-415E-A44E-3D5F8A0D2057}" destId="{9F7C0F31-9FFA-4A9B-9501-5398D26F8BC4}" srcOrd="4" destOrd="0" parTransId="{66039CFD-09DA-4D3E-A542-55123B17B146}" sibTransId="{EA88E224-2DD3-47D5-98F5-D0E7BE65F5F8}"/>
    <dgm:cxn modelId="{6E963771-08F8-4D92-80E7-3B842CA8D553}" type="presOf" srcId="{3EC0A3D9-649F-4AA5-8800-D4CEF7DD10DE}" destId="{C9CD3ECB-88FE-48D4-B782-07E68A977B5C}" srcOrd="0" destOrd="0" presId="urn:microsoft.com/office/officeart/2005/8/layout/bProcess3"/>
    <dgm:cxn modelId="{D5E05438-5F4C-481B-A1F0-3236E36F658F}" type="presOf" srcId="{A3FA4D33-BFAE-4206-8099-4887B457DE4E}" destId="{EE373034-5FB3-4B16-851F-11E9FEDF940C}" srcOrd="1" destOrd="0" presId="urn:microsoft.com/office/officeart/2005/8/layout/bProcess3"/>
    <dgm:cxn modelId="{583A8D1E-0A60-489C-8488-F977AA3A81BC}" type="presOf" srcId="{EA88E224-2DD3-47D5-98F5-D0E7BE65F5F8}" destId="{3A360F7C-D09A-40C2-B7F7-191774B56FE6}" srcOrd="0" destOrd="0" presId="urn:microsoft.com/office/officeart/2005/8/layout/bProcess3"/>
    <dgm:cxn modelId="{13FF2C59-0849-4DA8-A8F2-7527FAEA1D2A}" type="presOf" srcId="{9FF48720-01C6-441A-A5BE-D581D78B5171}" destId="{4A833EF8-2ED1-4D7B-93E2-F4AB071F2049}" srcOrd="0" destOrd="0" presId="urn:microsoft.com/office/officeart/2005/8/layout/bProcess3"/>
    <dgm:cxn modelId="{863A1B8C-DC76-4D8B-923D-506499F056C8}" type="presOf" srcId="{9F7C0F31-9FFA-4A9B-9501-5398D26F8BC4}" destId="{020336DA-7A95-4709-BC85-3CAA167A824D}" srcOrd="0" destOrd="0" presId="urn:microsoft.com/office/officeart/2005/8/layout/bProcess3"/>
    <dgm:cxn modelId="{E2777B52-99F8-428B-B47F-46BBAA37B81A}" type="presOf" srcId="{96676F32-4526-41B7-90BE-EA043CDE6382}" destId="{287C89E2-67CC-43EB-B347-0F22F0E0C1C4}" srcOrd="0" destOrd="0" presId="urn:microsoft.com/office/officeart/2005/8/layout/bProcess3"/>
    <dgm:cxn modelId="{88EEF0C7-94CE-494A-A615-4547C735F1FD}" type="presOf" srcId="{A3FA4D33-BFAE-4206-8099-4887B457DE4E}" destId="{C5E15E9A-F56E-484E-8320-FE5701AE7E82}" srcOrd="0" destOrd="0" presId="urn:microsoft.com/office/officeart/2005/8/layout/bProcess3"/>
    <dgm:cxn modelId="{DE9F2088-D987-49EF-990F-2E2FE903CAE2}" type="presOf" srcId="{EA88E224-2DD3-47D5-98F5-D0E7BE65F5F8}" destId="{9BC4D0BE-286C-4115-A749-17731E8087E0}" srcOrd="1" destOrd="0" presId="urn:microsoft.com/office/officeart/2005/8/layout/bProcess3"/>
    <dgm:cxn modelId="{03518C34-FC27-4594-A95C-F054937A6A7D}" srcId="{CD563CFC-7291-415E-A44E-3D5F8A0D2057}" destId="{1C1E4FDD-EB81-4CB0-9EE2-D85E031F6A7C}" srcOrd="1" destOrd="0" parTransId="{73053E1D-37B4-4D51-8E40-66DDEEA73ED6}" sibTransId="{A3FA4D33-BFAE-4206-8099-4887B457DE4E}"/>
    <dgm:cxn modelId="{DC57CE5A-4864-4812-A568-5DF029E5EB0C}" type="presOf" srcId="{96676F32-4526-41B7-90BE-EA043CDE6382}" destId="{CB036661-1360-421D-930B-975D4661886C}" srcOrd="1" destOrd="0" presId="urn:microsoft.com/office/officeart/2005/8/layout/bProcess3"/>
    <dgm:cxn modelId="{92DA22F4-C218-4E1C-99EF-E5F1D8977D40}" type="presOf" srcId="{9FF48720-01C6-441A-A5BE-D581D78B5171}" destId="{28728432-F0C2-4720-B8E9-5C2686078BE0}" srcOrd="1" destOrd="0" presId="urn:microsoft.com/office/officeart/2005/8/layout/bProcess3"/>
    <dgm:cxn modelId="{C45E0949-058B-4B7F-8542-7BB9B6075366}" type="presOf" srcId="{FE843466-0D9E-4294-A610-AB2B2C9698BD}" destId="{A8BAE2DA-0512-4D82-B78E-46F5B97DAD55}" srcOrd="0" destOrd="0" presId="urn:microsoft.com/office/officeart/2005/8/layout/bProcess3"/>
    <dgm:cxn modelId="{6B4FACBC-B37B-4BA0-8A38-7237E5E3BC98}" type="presOf" srcId="{FE843466-0D9E-4294-A610-AB2B2C9698BD}" destId="{036E20D6-8653-41CF-9B42-C4322E8922A6}" srcOrd="1" destOrd="0" presId="urn:microsoft.com/office/officeart/2005/8/layout/bProcess3"/>
    <dgm:cxn modelId="{EA9766A3-A283-4195-A858-141A3A1B74FE}" type="presOf" srcId="{6E35FF66-02A1-4755-83C4-0FA9B257CF3B}" destId="{57D07DB3-BF4C-45B5-9356-3CBD8BE5A5A0}" srcOrd="0" destOrd="0" presId="urn:microsoft.com/office/officeart/2005/8/layout/bProcess3"/>
    <dgm:cxn modelId="{4CEBDFFD-50C3-4410-959F-46B28610C4E8}" type="presOf" srcId="{CD563CFC-7291-415E-A44E-3D5F8A0D2057}" destId="{40AB59AC-FA31-42BF-8777-71E7A3B1B2FF}" srcOrd="0" destOrd="0" presId="urn:microsoft.com/office/officeart/2005/8/layout/bProcess3"/>
    <dgm:cxn modelId="{EAC769B3-14CD-40C9-B1F4-F0A6AE749944}" type="presOf" srcId="{5DC17C0E-6D58-41F4-9E63-9AB5411B9901}" destId="{7553F322-0F89-4649-865A-7D0EBBC3A0D5}" srcOrd="0" destOrd="0" presId="urn:microsoft.com/office/officeart/2005/8/layout/bProcess3"/>
    <dgm:cxn modelId="{51A2E281-8297-473A-A0B3-D64F311CE6B0}" srcId="{CD563CFC-7291-415E-A44E-3D5F8A0D2057}" destId="{2064B640-9BF5-4EBA-9416-2A3713A6F474}" srcOrd="2" destOrd="0" parTransId="{72F0CADF-3381-4304-A970-2BBF39D1C5BF}" sibTransId="{96676F32-4526-41B7-90BE-EA043CDE6382}"/>
    <dgm:cxn modelId="{50B79710-7274-4538-B0A5-06A90C003F87}" srcId="{CD563CFC-7291-415E-A44E-3D5F8A0D2057}" destId="{5DC17C0E-6D58-41F4-9E63-9AB5411B9901}" srcOrd="3" destOrd="0" parTransId="{C3C82D89-6B61-4E0F-BF1C-BF254D498413}" sibTransId="{A67185A1-E507-4C16-B84A-598C8712B20F}"/>
    <dgm:cxn modelId="{F650F35B-E081-45A9-9D8F-81259081D0B2}" type="presOf" srcId="{A67185A1-E507-4C16-B84A-598C8712B20F}" destId="{A4991000-5698-4B07-AB68-0783C1F1902E}" srcOrd="0" destOrd="0" presId="urn:microsoft.com/office/officeart/2005/8/layout/bProcess3"/>
    <dgm:cxn modelId="{C6A3AAA0-B21B-4D2E-9342-B0603ABE220C}" srcId="{CD563CFC-7291-415E-A44E-3D5F8A0D2057}" destId="{6E35FF66-02A1-4755-83C4-0FA9B257CF3B}" srcOrd="6" destOrd="0" parTransId="{9DF5D366-A6BE-48A6-BC9E-C3EDF0F9A29B}" sibTransId="{1ACFB249-70B2-40F5-8286-8FC5AFAC0183}"/>
    <dgm:cxn modelId="{175672F2-7333-4991-9B86-0F82E38949F7}" type="presOf" srcId="{A67185A1-E507-4C16-B84A-598C8712B20F}" destId="{BE2A9F9F-D3CF-4362-B62F-195CB95ACB02}" srcOrd="1" destOrd="0" presId="urn:microsoft.com/office/officeart/2005/8/layout/bProcess3"/>
    <dgm:cxn modelId="{1661A804-C38C-4184-BAC3-373A44331AD0}" type="presOf" srcId="{9D59E282-DF0E-4826-A4F2-6292CB46A174}" destId="{25BD04E2-78F7-4BA8-AD2B-497C4A9869EC}" srcOrd="0" destOrd="0" presId="urn:microsoft.com/office/officeart/2005/8/layout/bProcess3"/>
    <dgm:cxn modelId="{C0004DAB-2446-4A7F-82FC-C9BC8BD9278D}" type="presOf" srcId="{2064B640-9BF5-4EBA-9416-2A3713A6F474}" destId="{A885F962-816D-4146-BCE7-6A7828AB4E01}" srcOrd="0" destOrd="0" presId="urn:microsoft.com/office/officeart/2005/8/layout/bProcess3"/>
    <dgm:cxn modelId="{4909BB75-656E-4A19-9956-F4A39A97342E}" type="presOf" srcId="{1C1E4FDD-EB81-4CB0-9EE2-D85E031F6A7C}" destId="{B82FD031-9918-4D54-9C7E-C8F9898AEA76}" srcOrd="0" destOrd="0" presId="urn:microsoft.com/office/officeart/2005/8/layout/bProcess3"/>
    <dgm:cxn modelId="{35D016FB-5F3B-4A9C-A5CB-BBC1D6FE1840}" srcId="{CD563CFC-7291-415E-A44E-3D5F8A0D2057}" destId="{9D59E282-DF0E-4826-A4F2-6292CB46A174}" srcOrd="5" destOrd="0" parTransId="{E73776C5-3A3A-448C-9F24-09C77F4BF6E0}" sibTransId="{FE843466-0D9E-4294-A610-AB2B2C9698BD}"/>
    <dgm:cxn modelId="{ADAC6E4B-6D53-4C96-B240-5DE0D8BEBF55}" type="presParOf" srcId="{40AB59AC-FA31-42BF-8777-71E7A3B1B2FF}" destId="{C9CD3ECB-88FE-48D4-B782-07E68A977B5C}" srcOrd="0" destOrd="0" presId="urn:microsoft.com/office/officeart/2005/8/layout/bProcess3"/>
    <dgm:cxn modelId="{F5EBF6C5-F380-48CC-A027-52702688BDFB}" type="presParOf" srcId="{40AB59AC-FA31-42BF-8777-71E7A3B1B2FF}" destId="{4A833EF8-2ED1-4D7B-93E2-F4AB071F2049}" srcOrd="1" destOrd="0" presId="urn:microsoft.com/office/officeart/2005/8/layout/bProcess3"/>
    <dgm:cxn modelId="{B1E59345-06B4-4FBA-AB06-BE1F5F08931C}" type="presParOf" srcId="{4A833EF8-2ED1-4D7B-93E2-F4AB071F2049}" destId="{28728432-F0C2-4720-B8E9-5C2686078BE0}" srcOrd="0" destOrd="0" presId="urn:microsoft.com/office/officeart/2005/8/layout/bProcess3"/>
    <dgm:cxn modelId="{A9AE19BB-D934-4C1E-8A5A-9F34CF4C994D}" type="presParOf" srcId="{40AB59AC-FA31-42BF-8777-71E7A3B1B2FF}" destId="{B82FD031-9918-4D54-9C7E-C8F9898AEA76}" srcOrd="2" destOrd="0" presId="urn:microsoft.com/office/officeart/2005/8/layout/bProcess3"/>
    <dgm:cxn modelId="{865961E7-5737-466A-8465-05C76B2BCA22}" type="presParOf" srcId="{40AB59AC-FA31-42BF-8777-71E7A3B1B2FF}" destId="{C5E15E9A-F56E-484E-8320-FE5701AE7E82}" srcOrd="3" destOrd="0" presId="urn:microsoft.com/office/officeart/2005/8/layout/bProcess3"/>
    <dgm:cxn modelId="{280CBCBB-1CB8-40A4-A103-A23BF5372B52}" type="presParOf" srcId="{C5E15E9A-F56E-484E-8320-FE5701AE7E82}" destId="{EE373034-5FB3-4B16-851F-11E9FEDF940C}" srcOrd="0" destOrd="0" presId="urn:microsoft.com/office/officeart/2005/8/layout/bProcess3"/>
    <dgm:cxn modelId="{1E9F345C-C799-4005-8650-CA2D3086C6FA}" type="presParOf" srcId="{40AB59AC-FA31-42BF-8777-71E7A3B1B2FF}" destId="{A885F962-816D-4146-BCE7-6A7828AB4E01}" srcOrd="4" destOrd="0" presId="urn:microsoft.com/office/officeart/2005/8/layout/bProcess3"/>
    <dgm:cxn modelId="{A4E9F149-25FF-4BBC-8469-A983740C26DB}" type="presParOf" srcId="{40AB59AC-FA31-42BF-8777-71E7A3B1B2FF}" destId="{287C89E2-67CC-43EB-B347-0F22F0E0C1C4}" srcOrd="5" destOrd="0" presId="urn:microsoft.com/office/officeart/2005/8/layout/bProcess3"/>
    <dgm:cxn modelId="{99108689-3A1A-4009-B5FE-4524D1D5D08D}" type="presParOf" srcId="{287C89E2-67CC-43EB-B347-0F22F0E0C1C4}" destId="{CB036661-1360-421D-930B-975D4661886C}" srcOrd="0" destOrd="0" presId="urn:microsoft.com/office/officeart/2005/8/layout/bProcess3"/>
    <dgm:cxn modelId="{AB0595F1-819D-4437-9250-EFDBD5D1EF2C}" type="presParOf" srcId="{40AB59AC-FA31-42BF-8777-71E7A3B1B2FF}" destId="{7553F322-0F89-4649-865A-7D0EBBC3A0D5}" srcOrd="6" destOrd="0" presId="urn:microsoft.com/office/officeart/2005/8/layout/bProcess3"/>
    <dgm:cxn modelId="{A17287EA-9F34-4FD4-AC04-9090DB9CE3C9}" type="presParOf" srcId="{40AB59AC-FA31-42BF-8777-71E7A3B1B2FF}" destId="{A4991000-5698-4B07-AB68-0783C1F1902E}" srcOrd="7" destOrd="0" presId="urn:microsoft.com/office/officeart/2005/8/layout/bProcess3"/>
    <dgm:cxn modelId="{F8CF7999-E1A3-40F0-9EB6-89A63F2DD934}" type="presParOf" srcId="{A4991000-5698-4B07-AB68-0783C1F1902E}" destId="{BE2A9F9F-D3CF-4362-B62F-195CB95ACB02}" srcOrd="0" destOrd="0" presId="urn:microsoft.com/office/officeart/2005/8/layout/bProcess3"/>
    <dgm:cxn modelId="{A6982108-4D9C-46A0-880F-D79E03883B23}" type="presParOf" srcId="{40AB59AC-FA31-42BF-8777-71E7A3B1B2FF}" destId="{020336DA-7A95-4709-BC85-3CAA167A824D}" srcOrd="8" destOrd="0" presId="urn:microsoft.com/office/officeart/2005/8/layout/bProcess3"/>
    <dgm:cxn modelId="{6F25F59F-6FFD-4AB0-80AF-790A8ADC72F3}" type="presParOf" srcId="{40AB59AC-FA31-42BF-8777-71E7A3B1B2FF}" destId="{3A360F7C-D09A-40C2-B7F7-191774B56FE6}" srcOrd="9" destOrd="0" presId="urn:microsoft.com/office/officeart/2005/8/layout/bProcess3"/>
    <dgm:cxn modelId="{9AC276EB-7790-45C0-8E53-5EE08840C3B9}" type="presParOf" srcId="{3A360F7C-D09A-40C2-B7F7-191774B56FE6}" destId="{9BC4D0BE-286C-4115-A749-17731E8087E0}" srcOrd="0" destOrd="0" presId="urn:microsoft.com/office/officeart/2005/8/layout/bProcess3"/>
    <dgm:cxn modelId="{7ED710B3-6BDF-4713-9C29-044403E5D95B}" type="presParOf" srcId="{40AB59AC-FA31-42BF-8777-71E7A3B1B2FF}" destId="{25BD04E2-78F7-4BA8-AD2B-497C4A9869EC}" srcOrd="10" destOrd="0" presId="urn:microsoft.com/office/officeart/2005/8/layout/bProcess3"/>
    <dgm:cxn modelId="{8E2F023B-9403-4096-8CC9-2CB6251D89C4}" type="presParOf" srcId="{40AB59AC-FA31-42BF-8777-71E7A3B1B2FF}" destId="{A8BAE2DA-0512-4D82-B78E-46F5B97DAD55}" srcOrd="11" destOrd="0" presId="urn:microsoft.com/office/officeart/2005/8/layout/bProcess3"/>
    <dgm:cxn modelId="{EEF848C7-E94A-4ABB-B173-D60A01E71843}" type="presParOf" srcId="{A8BAE2DA-0512-4D82-B78E-46F5B97DAD55}" destId="{036E20D6-8653-41CF-9B42-C4322E8922A6}" srcOrd="0" destOrd="0" presId="urn:microsoft.com/office/officeart/2005/8/layout/bProcess3"/>
    <dgm:cxn modelId="{54297BB6-1D38-4335-8740-434E74696E37}" type="presParOf" srcId="{40AB59AC-FA31-42BF-8777-71E7A3B1B2FF}" destId="{57D07DB3-BF4C-45B5-9356-3CBD8BE5A5A0}" srcOrd="12"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CAE3E-E9D0-4AAA-B3FD-E0D35721E4F3}">
      <dsp:nvSpPr>
        <dsp:cNvPr id="0" name=""/>
        <dsp:cNvSpPr/>
      </dsp:nvSpPr>
      <dsp:spPr>
        <a:xfrm>
          <a:off x="3795" y="82830"/>
          <a:ext cx="4029755" cy="875500"/>
        </a:xfrm>
        <a:prstGeom prst="roundRect">
          <a:avLst>
            <a:gd name="adj" fmla="val 10000"/>
          </a:avLst>
        </a:prstGeom>
        <a:solidFill>
          <a:schemeClr val="tx1">
            <a:lumMod val="85000"/>
            <a:lumOff val="15000"/>
          </a:schemeClr>
        </a:solidFill>
        <a:ln>
          <a:noFill/>
        </a:ln>
        <a:effectLst>
          <a:outerShdw blurRad="38100" dist="25400" dir="5400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latinLnBrk="1">
            <a:lnSpc>
              <a:spcPct val="90000"/>
            </a:lnSpc>
            <a:spcBef>
              <a:spcPct val="0"/>
            </a:spcBef>
            <a:spcAft>
              <a:spcPct val="35000"/>
            </a:spcAft>
          </a:pPr>
          <a:r>
            <a:rPr lang="en-US" altLang="ko-KR" sz="3600" kern="1200" dirty="0" smtClean="0">
              <a:latin typeface="맑은 고딕" panose="020B0503020000020004" pitchFamily="50" charset="-127"/>
              <a:ea typeface="맑은 고딕" panose="020B0503020000020004" pitchFamily="50" charset="-127"/>
            </a:rPr>
            <a:t>INDEX</a:t>
          </a:r>
          <a:endParaRPr lang="ko-KR" altLang="en-US" sz="3600" kern="1200" dirty="0">
            <a:latin typeface="맑은 고딕" panose="020B0503020000020004" pitchFamily="50" charset="-127"/>
            <a:ea typeface="맑은 고딕" panose="020B0503020000020004" pitchFamily="50" charset="-127"/>
          </a:endParaRPr>
        </a:p>
      </dsp:txBody>
      <dsp:txXfrm>
        <a:off x="29438" y="108473"/>
        <a:ext cx="3978469" cy="824214"/>
      </dsp:txXfrm>
    </dsp:sp>
    <dsp:sp modelId="{9943348D-18EC-4FD8-8D40-63DAD9C1A83B}">
      <dsp:nvSpPr>
        <dsp:cNvPr id="0" name=""/>
        <dsp:cNvSpPr/>
      </dsp:nvSpPr>
      <dsp:spPr>
        <a:xfrm>
          <a:off x="406770" y="958331"/>
          <a:ext cx="402975" cy="656625"/>
        </a:xfrm>
        <a:custGeom>
          <a:avLst/>
          <a:gdLst/>
          <a:ahLst/>
          <a:cxnLst/>
          <a:rect l="0" t="0" r="0" b="0"/>
          <a:pathLst>
            <a:path>
              <a:moveTo>
                <a:pt x="0" y="0"/>
              </a:moveTo>
              <a:lnTo>
                <a:pt x="0" y="656625"/>
              </a:lnTo>
              <a:lnTo>
                <a:pt x="402975" y="656625"/>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DBCF467-E90C-4714-BFDA-D363C9259456}">
      <dsp:nvSpPr>
        <dsp:cNvPr id="0" name=""/>
        <dsp:cNvSpPr/>
      </dsp:nvSpPr>
      <dsp:spPr>
        <a:xfrm>
          <a:off x="809746" y="1177206"/>
          <a:ext cx="9011258" cy="875500"/>
        </a:xfrm>
        <a:prstGeom prst="roundRect">
          <a:avLst>
            <a:gd name="adj" fmla="val 10000"/>
          </a:avLst>
        </a:prstGeom>
        <a:solidFill>
          <a:schemeClr val="bg1">
            <a:lumMod val="85000"/>
            <a:alpha val="90000"/>
          </a:schemeClr>
        </a:solidFill>
        <a:ln w="12700" cap="flat" cmpd="sng" algn="ctr">
          <a:solidFill>
            <a:schemeClr val="bg1">
              <a:lumMod val="85000"/>
            </a:schemeClr>
          </a:solidFill>
          <a:prstDash val="solid"/>
        </a:ln>
        <a:effectLst>
          <a:outerShdw blurRad="38100" dist="254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45720" rIns="68580" bIns="45720" numCol="1" spcCol="1270" anchor="ctr" anchorCtr="0">
          <a:noAutofit/>
        </a:bodyPr>
        <a:lstStyle/>
        <a:p>
          <a:pPr lvl="0" algn="ctr" defTabSz="1600200" latinLnBrk="1">
            <a:lnSpc>
              <a:spcPct val="90000"/>
            </a:lnSpc>
            <a:spcBef>
              <a:spcPct val="0"/>
            </a:spcBef>
            <a:spcAft>
              <a:spcPct val="35000"/>
            </a:spcAft>
          </a:pPr>
          <a:r>
            <a:rPr lang="en-US" altLang="ko-KR" sz="3600" kern="1200" dirty="0" smtClean="0">
              <a:latin typeface="맑은 고딕" panose="020B0503020000020004" pitchFamily="50" charset="-127"/>
              <a:ea typeface="맑은 고딕" panose="020B0503020000020004" pitchFamily="50" charset="-127"/>
            </a:rPr>
            <a:t>Introduction</a:t>
          </a:r>
          <a:endParaRPr lang="ko-KR" altLang="en-US" sz="3600" kern="1200" dirty="0">
            <a:latin typeface="맑은 고딕" panose="020B0503020000020004" pitchFamily="50" charset="-127"/>
            <a:ea typeface="맑은 고딕" panose="020B0503020000020004" pitchFamily="50" charset="-127"/>
          </a:endParaRPr>
        </a:p>
      </dsp:txBody>
      <dsp:txXfrm>
        <a:off x="835389" y="1202849"/>
        <a:ext cx="8959972" cy="824214"/>
      </dsp:txXfrm>
    </dsp:sp>
    <dsp:sp modelId="{AF553202-D1F9-47D4-A8E5-72D7F72EFC7B}">
      <dsp:nvSpPr>
        <dsp:cNvPr id="0" name=""/>
        <dsp:cNvSpPr/>
      </dsp:nvSpPr>
      <dsp:spPr>
        <a:xfrm>
          <a:off x="406770" y="958331"/>
          <a:ext cx="402975" cy="1751001"/>
        </a:xfrm>
        <a:custGeom>
          <a:avLst/>
          <a:gdLst/>
          <a:ahLst/>
          <a:cxnLst/>
          <a:rect l="0" t="0" r="0" b="0"/>
          <a:pathLst>
            <a:path>
              <a:moveTo>
                <a:pt x="0" y="0"/>
              </a:moveTo>
              <a:lnTo>
                <a:pt x="0" y="1751001"/>
              </a:lnTo>
              <a:lnTo>
                <a:pt x="402975" y="1751001"/>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B8C282-C49B-4F6B-8B64-5D31C3AD0DC0}">
      <dsp:nvSpPr>
        <dsp:cNvPr id="0" name=""/>
        <dsp:cNvSpPr/>
      </dsp:nvSpPr>
      <dsp:spPr>
        <a:xfrm>
          <a:off x="809746" y="2271583"/>
          <a:ext cx="9011258" cy="875500"/>
        </a:xfrm>
        <a:prstGeom prst="roundRect">
          <a:avLst>
            <a:gd name="adj" fmla="val 10000"/>
          </a:avLst>
        </a:prstGeom>
        <a:solidFill>
          <a:schemeClr val="bg1">
            <a:lumMod val="85000"/>
            <a:alpha val="90000"/>
          </a:schemeClr>
        </a:solidFill>
        <a:ln w="12700" cap="flat" cmpd="sng" algn="ctr">
          <a:solidFill>
            <a:schemeClr val="bg1">
              <a:lumMod val="85000"/>
            </a:schemeClr>
          </a:solidFill>
          <a:prstDash val="solid"/>
        </a:ln>
        <a:effectLst>
          <a:outerShdw blurRad="38100" dist="254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45720" rIns="68580" bIns="45720" numCol="1" spcCol="1270" anchor="ctr" anchorCtr="0">
          <a:noAutofit/>
        </a:bodyPr>
        <a:lstStyle/>
        <a:p>
          <a:pPr lvl="0" algn="ctr" defTabSz="1600200" latinLnBrk="1">
            <a:lnSpc>
              <a:spcPct val="90000"/>
            </a:lnSpc>
            <a:spcBef>
              <a:spcPct val="0"/>
            </a:spcBef>
            <a:spcAft>
              <a:spcPct val="35000"/>
            </a:spcAft>
          </a:pPr>
          <a:r>
            <a:rPr lang="en-US" altLang="ko-KR" sz="3600" kern="1200" dirty="0" smtClean="0">
              <a:latin typeface="맑은 고딕" panose="020B0503020000020004" pitchFamily="50" charset="-127"/>
              <a:ea typeface="맑은 고딕" panose="020B0503020000020004" pitchFamily="50" charset="-127"/>
            </a:rPr>
            <a:t>Experimental</a:t>
          </a:r>
          <a:endParaRPr lang="ko-KR" altLang="en-US" sz="3600" kern="1200" dirty="0">
            <a:latin typeface="맑은 고딕" panose="020B0503020000020004" pitchFamily="50" charset="-127"/>
            <a:ea typeface="맑은 고딕" panose="020B0503020000020004" pitchFamily="50" charset="-127"/>
          </a:endParaRPr>
        </a:p>
      </dsp:txBody>
      <dsp:txXfrm>
        <a:off x="835389" y="2297226"/>
        <a:ext cx="8959972" cy="824214"/>
      </dsp:txXfrm>
    </dsp:sp>
    <dsp:sp modelId="{AD344269-DFEE-454C-BBAB-B693BEC84CBE}">
      <dsp:nvSpPr>
        <dsp:cNvPr id="0" name=""/>
        <dsp:cNvSpPr/>
      </dsp:nvSpPr>
      <dsp:spPr>
        <a:xfrm>
          <a:off x="406770" y="958331"/>
          <a:ext cx="402975" cy="2845378"/>
        </a:xfrm>
        <a:custGeom>
          <a:avLst/>
          <a:gdLst/>
          <a:ahLst/>
          <a:cxnLst/>
          <a:rect l="0" t="0" r="0" b="0"/>
          <a:pathLst>
            <a:path>
              <a:moveTo>
                <a:pt x="0" y="0"/>
              </a:moveTo>
              <a:lnTo>
                <a:pt x="0" y="2845378"/>
              </a:lnTo>
              <a:lnTo>
                <a:pt x="402975" y="2845378"/>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8E63A26-83E2-4F4A-85D0-7A61C1E6FC37}">
      <dsp:nvSpPr>
        <dsp:cNvPr id="0" name=""/>
        <dsp:cNvSpPr/>
      </dsp:nvSpPr>
      <dsp:spPr>
        <a:xfrm>
          <a:off x="809746" y="3365959"/>
          <a:ext cx="9011258" cy="875500"/>
        </a:xfrm>
        <a:prstGeom prst="roundRect">
          <a:avLst>
            <a:gd name="adj" fmla="val 10000"/>
          </a:avLst>
        </a:prstGeom>
        <a:solidFill>
          <a:schemeClr val="bg1">
            <a:lumMod val="85000"/>
            <a:alpha val="90000"/>
          </a:schemeClr>
        </a:solidFill>
        <a:ln w="12700" cap="flat" cmpd="sng" algn="ctr">
          <a:solidFill>
            <a:schemeClr val="bg1">
              <a:lumMod val="85000"/>
            </a:schemeClr>
          </a:solidFill>
          <a:prstDash val="solid"/>
        </a:ln>
        <a:effectLst>
          <a:outerShdw blurRad="38100" dist="254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45720" rIns="68580" bIns="45720" numCol="1" spcCol="1270" anchor="ctr" anchorCtr="0">
          <a:noAutofit/>
        </a:bodyPr>
        <a:lstStyle/>
        <a:p>
          <a:pPr lvl="0" algn="ctr" defTabSz="1600200" latinLnBrk="1">
            <a:lnSpc>
              <a:spcPct val="90000"/>
            </a:lnSpc>
            <a:spcBef>
              <a:spcPct val="0"/>
            </a:spcBef>
            <a:spcAft>
              <a:spcPct val="35000"/>
            </a:spcAft>
          </a:pPr>
          <a:r>
            <a:rPr lang="en-US" altLang="ko-KR" sz="3600" kern="1200" dirty="0" smtClean="0">
              <a:latin typeface="맑은 고딕" panose="020B0503020000020004" pitchFamily="50" charset="-127"/>
              <a:ea typeface="맑은 고딕" panose="020B0503020000020004" pitchFamily="50" charset="-127"/>
            </a:rPr>
            <a:t>Results and Discussion</a:t>
          </a:r>
          <a:endParaRPr lang="ko-KR" altLang="en-US" sz="3600" kern="1200" dirty="0">
            <a:latin typeface="맑은 고딕" panose="020B0503020000020004" pitchFamily="50" charset="-127"/>
            <a:ea typeface="맑은 고딕" panose="020B0503020000020004" pitchFamily="50" charset="-127"/>
          </a:endParaRPr>
        </a:p>
      </dsp:txBody>
      <dsp:txXfrm>
        <a:off x="835389" y="3391602"/>
        <a:ext cx="8959972" cy="824214"/>
      </dsp:txXfrm>
    </dsp:sp>
    <dsp:sp modelId="{CBE07459-93CD-4E0C-9133-34ECCED8F81E}">
      <dsp:nvSpPr>
        <dsp:cNvPr id="0" name=""/>
        <dsp:cNvSpPr/>
      </dsp:nvSpPr>
      <dsp:spPr>
        <a:xfrm>
          <a:off x="406770" y="958331"/>
          <a:ext cx="402975" cy="3939754"/>
        </a:xfrm>
        <a:custGeom>
          <a:avLst/>
          <a:gdLst/>
          <a:ahLst/>
          <a:cxnLst/>
          <a:rect l="0" t="0" r="0" b="0"/>
          <a:pathLst>
            <a:path>
              <a:moveTo>
                <a:pt x="0" y="0"/>
              </a:moveTo>
              <a:lnTo>
                <a:pt x="0" y="3939754"/>
              </a:lnTo>
              <a:lnTo>
                <a:pt x="402975" y="3939754"/>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DBE5B2-E77B-4D72-A381-1B6F45B928A0}">
      <dsp:nvSpPr>
        <dsp:cNvPr id="0" name=""/>
        <dsp:cNvSpPr/>
      </dsp:nvSpPr>
      <dsp:spPr>
        <a:xfrm>
          <a:off x="809746" y="4460335"/>
          <a:ext cx="9011258" cy="875500"/>
        </a:xfrm>
        <a:prstGeom prst="roundRect">
          <a:avLst>
            <a:gd name="adj" fmla="val 10000"/>
          </a:avLst>
        </a:prstGeom>
        <a:solidFill>
          <a:schemeClr val="bg1">
            <a:lumMod val="85000"/>
            <a:alpha val="90000"/>
          </a:schemeClr>
        </a:solidFill>
        <a:ln w="12700" cap="flat" cmpd="sng" algn="ctr">
          <a:solidFill>
            <a:schemeClr val="bg1">
              <a:lumMod val="85000"/>
            </a:schemeClr>
          </a:solidFill>
          <a:prstDash val="solid"/>
        </a:ln>
        <a:effectLst>
          <a:outerShdw blurRad="38100" dist="254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45720" rIns="68580" bIns="45720" numCol="1" spcCol="1270" anchor="ctr" anchorCtr="0">
          <a:noAutofit/>
        </a:bodyPr>
        <a:lstStyle/>
        <a:p>
          <a:pPr lvl="0" algn="ctr" defTabSz="1600200" latinLnBrk="1">
            <a:lnSpc>
              <a:spcPct val="90000"/>
            </a:lnSpc>
            <a:spcBef>
              <a:spcPct val="0"/>
            </a:spcBef>
            <a:spcAft>
              <a:spcPct val="35000"/>
            </a:spcAft>
          </a:pPr>
          <a:r>
            <a:rPr lang="en-US" altLang="ko-KR" sz="3600" kern="1200" dirty="0" smtClean="0">
              <a:latin typeface="맑은 고딕" panose="020B0503020000020004" pitchFamily="50" charset="-127"/>
              <a:ea typeface="맑은 고딕" panose="020B0503020000020004" pitchFamily="50" charset="-127"/>
            </a:rPr>
            <a:t>conclusion</a:t>
          </a:r>
          <a:endParaRPr lang="ko-KR" altLang="en-US" sz="3600" kern="1200" dirty="0">
            <a:latin typeface="맑은 고딕" panose="020B0503020000020004" pitchFamily="50" charset="-127"/>
            <a:ea typeface="맑은 고딕" panose="020B0503020000020004" pitchFamily="50" charset="-127"/>
          </a:endParaRPr>
        </a:p>
      </dsp:txBody>
      <dsp:txXfrm>
        <a:off x="835389" y="4485978"/>
        <a:ext cx="8959972" cy="824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33EF8-2ED1-4D7B-93E2-F4AB071F2049}">
      <dsp:nvSpPr>
        <dsp:cNvPr id="0" name=""/>
        <dsp:cNvSpPr/>
      </dsp:nvSpPr>
      <dsp:spPr>
        <a:xfrm>
          <a:off x="1845363" y="1125571"/>
          <a:ext cx="393121" cy="91440"/>
        </a:xfrm>
        <a:custGeom>
          <a:avLst/>
          <a:gdLst/>
          <a:ahLst/>
          <a:cxnLst/>
          <a:rect l="0" t="0" r="0" b="0"/>
          <a:pathLst>
            <a:path>
              <a:moveTo>
                <a:pt x="0" y="45720"/>
              </a:moveTo>
              <a:lnTo>
                <a:pt x="393121" y="45720"/>
              </a:lnTo>
            </a:path>
          </a:pathLst>
        </a:custGeom>
        <a:noFill/>
        <a:ln w="28575" cap="flat" cmpd="sng" algn="ctr">
          <a:solidFill>
            <a:scrgbClr r="0" g="0" b="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latinLnBrk="1">
            <a:lnSpc>
              <a:spcPct val="90000"/>
            </a:lnSpc>
            <a:spcBef>
              <a:spcPct val="0"/>
            </a:spcBef>
            <a:spcAft>
              <a:spcPct val="35000"/>
            </a:spcAft>
          </a:pPr>
          <a:endParaRPr lang="ko-KR" altLang="en-US" sz="500" kern="1200"/>
        </a:p>
      </dsp:txBody>
      <dsp:txXfrm>
        <a:off x="2031331" y="1169172"/>
        <a:ext cx="21186" cy="4237"/>
      </dsp:txXfrm>
    </dsp:sp>
    <dsp:sp modelId="{C9CD3ECB-88FE-48D4-B782-07E68A977B5C}">
      <dsp:nvSpPr>
        <dsp:cNvPr id="0" name=""/>
        <dsp:cNvSpPr/>
      </dsp:nvSpPr>
      <dsp:spPr>
        <a:xfrm>
          <a:off x="4894" y="618610"/>
          <a:ext cx="1842269" cy="11053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latinLnBrk="1">
            <a:lnSpc>
              <a:spcPct val="90000"/>
            </a:lnSpc>
            <a:spcBef>
              <a:spcPct val="0"/>
            </a:spcBef>
            <a:spcAft>
              <a:spcPct val="35000"/>
            </a:spcAft>
          </a:pPr>
          <a:r>
            <a:rPr lang="en-US" sz="1700" kern="1200" dirty="0" smtClean="0">
              <a:effectLst/>
            </a:rPr>
            <a:t>Buffer coating </a:t>
          </a:r>
        </a:p>
        <a:p>
          <a:pPr lvl="0" algn="ctr" defTabSz="755650" latinLnBrk="1">
            <a:lnSpc>
              <a:spcPct val="90000"/>
            </a:lnSpc>
            <a:spcBef>
              <a:spcPct val="0"/>
            </a:spcBef>
            <a:spcAft>
              <a:spcPct val="35000"/>
            </a:spcAft>
          </a:pPr>
          <a:r>
            <a:rPr lang="en-US" sz="1700" b="1" kern="1200" dirty="0" smtClean="0">
              <a:effectLst/>
            </a:rPr>
            <a:t>(SOG)</a:t>
          </a:r>
          <a:endParaRPr lang="ko-KR" altLang="en-US" sz="1700" b="1" kern="1200" dirty="0"/>
        </a:p>
      </dsp:txBody>
      <dsp:txXfrm>
        <a:off x="4894" y="618610"/>
        <a:ext cx="1842269" cy="1105361"/>
      </dsp:txXfrm>
    </dsp:sp>
    <dsp:sp modelId="{C5E15E9A-F56E-484E-8320-FE5701AE7E82}">
      <dsp:nvSpPr>
        <dsp:cNvPr id="0" name=""/>
        <dsp:cNvSpPr/>
      </dsp:nvSpPr>
      <dsp:spPr>
        <a:xfrm>
          <a:off x="4111354" y="1125571"/>
          <a:ext cx="393121" cy="91440"/>
        </a:xfrm>
        <a:custGeom>
          <a:avLst/>
          <a:gdLst/>
          <a:ahLst/>
          <a:cxnLst/>
          <a:rect l="0" t="0" r="0" b="0"/>
          <a:pathLst>
            <a:path>
              <a:moveTo>
                <a:pt x="0" y="45720"/>
              </a:moveTo>
              <a:lnTo>
                <a:pt x="393121" y="45720"/>
              </a:lnTo>
            </a:path>
          </a:pathLst>
        </a:custGeom>
        <a:noFill/>
        <a:ln w="28575" cap="flat" cmpd="sng" algn="ctr">
          <a:solidFill>
            <a:scrgbClr r="0" g="0" b="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latinLnBrk="1">
            <a:lnSpc>
              <a:spcPct val="90000"/>
            </a:lnSpc>
            <a:spcBef>
              <a:spcPct val="0"/>
            </a:spcBef>
            <a:spcAft>
              <a:spcPct val="35000"/>
            </a:spcAft>
          </a:pPr>
          <a:endParaRPr lang="ko-KR" altLang="en-US" sz="500" kern="1200"/>
        </a:p>
      </dsp:txBody>
      <dsp:txXfrm>
        <a:off x="4297322" y="1169172"/>
        <a:ext cx="21186" cy="4237"/>
      </dsp:txXfrm>
    </dsp:sp>
    <dsp:sp modelId="{B82FD031-9918-4D54-9C7E-C8F9898AEA76}">
      <dsp:nvSpPr>
        <dsp:cNvPr id="0" name=""/>
        <dsp:cNvSpPr/>
      </dsp:nvSpPr>
      <dsp:spPr>
        <a:xfrm>
          <a:off x="2270885" y="618610"/>
          <a:ext cx="1842269" cy="11053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latinLnBrk="1">
            <a:lnSpc>
              <a:spcPct val="90000"/>
            </a:lnSpc>
            <a:spcBef>
              <a:spcPct val="0"/>
            </a:spcBef>
            <a:spcAft>
              <a:spcPct val="35000"/>
            </a:spcAft>
          </a:pPr>
          <a:r>
            <a:rPr lang="en-US" sz="1700" kern="1200" dirty="0" smtClean="0">
              <a:effectLst/>
            </a:rPr>
            <a:t>Active (IZGO) </a:t>
          </a:r>
        </a:p>
        <a:p>
          <a:pPr lvl="0" algn="ctr" defTabSz="755650" latinLnBrk="1">
            <a:lnSpc>
              <a:spcPct val="90000"/>
            </a:lnSpc>
            <a:spcBef>
              <a:spcPct val="0"/>
            </a:spcBef>
            <a:spcAft>
              <a:spcPct val="35000"/>
            </a:spcAft>
          </a:pPr>
          <a:r>
            <a:rPr lang="en-US" sz="1700" kern="1200" dirty="0" smtClean="0">
              <a:effectLst/>
            </a:rPr>
            <a:t>Deposition</a:t>
          </a:r>
          <a:endParaRPr lang="ko-KR" altLang="en-US" sz="1700" kern="1200" dirty="0"/>
        </a:p>
      </dsp:txBody>
      <dsp:txXfrm>
        <a:off x="2270885" y="618610"/>
        <a:ext cx="1842269" cy="1105361"/>
      </dsp:txXfrm>
    </dsp:sp>
    <dsp:sp modelId="{287C89E2-67CC-43EB-B347-0F22F0E0C1C4}">
      <dsp:nvSpPr>
        <dsp:cNvPr id="0" name=""/>
        <dsp:cNvSpPr/>
      </dsp:nvSpPr>
      <dsp:spPr>
        <a:xfrm>
          <a:off x="926028" y="1722172"/>
          <a:ext cx="4531982" cy="393121"/>
        </a:xfrm>
        <a:custGeom>
          <a:avLst/>
          <a:gdLst/>
          <a:ahLst/>
          <a:cxnLst/>
          <a:rect l="0" t="0" r="0" b="0"/>
          <a:pathLst>
            <a:path>
              <a:moveTo>
                <a:pt x="4531982" y="0"/>
              </a:moveTo>
              <a:lnTo>
                <a:pt x="4531982" y="213660"/>
              </a:lnTo>
              <a:lnTo>
                <a:pt x="0" y="213660"/>
              </a:lnTo>
              <a:lnTo>
                <a:pt x="0" y="393121"/>
              </a:lnTo>
            </a:path>
          </a:pathLst>
        </a:custGeom>
        <a:noFill/>
        <a:ln w="28575" cap="flat" cmpd="sng" algn="ctr">
          <a:solidFill>
            <a:scrgbClr r="0" g="0" b="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latinLnBrk="1">
            <a:lnSpc>
              <a:spcPct val="90000"/>
            </a:lnSpc>
            <a:spcBef>
              <a:spcPct val="0"/>
            </a:spcBef>
            <a:spcAft>
              <a:spcPct val="35000"/>
            </a:spcAft>
          </a:pPr>
          <a:endParaRPr lang="ko-KR" altLang="en-US" sz="500" kern="1200"/>
        </a:p>
      </dsp:txBody>
      <dsp:txXfrm>
        <a:off x="3078226" y="1916614"/>
        <a:ext cx="227587" cy="4237"/>
      </dsp:txXfrm>
    </dsp:sp>
    <dsp:sp modelId="{A885F962-816D-4146-BCE7-6A7828AB4E01}">
      <dsp:nvSpPr>
        <dsp:cNvPr id="0" name=""/>
        <dsp:cNvSpPr/>
      </dsp:nvSpPr>
      <dsp:spPr>
        <a:xfrm>
          <a:off x="4536876" y="618610"/>
          <a:ext cx="1842269" cy="11053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latinLnBrk="1">
            <a:lnSpc>
              <a:spcPct val="90000"/>
            </a:lnSpc>
            <a:spcBef>
              <a:spcPct val="0"/>
            </a:spcBef>
            <a:spcAft>
              <a:spcPct val="35000"/>
            </a:spcAft>
          </a:pPr>
          <a:r>
            <a:rPr lang="en-US" sz="1700" kern="1200" dirty="0" smtClean="0">
              <a:effectLst/>
            </a:rPr>
            <a:t>Gate insulator </a:t>
          </a:r>
        </a:p>
        <a:p>
          <a:pPr lvl="0" algn="ctr" defTabSz="755650" latinLnBrk="1">
            <a:lnSpc>
              <a:spcPct val="90000"/>
            </a:lnSpc>
            <a:spcBef>
              <a:spcPct val="0"/>
            </a:spcBef>
            <a:spcAft>
              <a:spcPct val="35000"/>
            </a:spcAft>
          </a:pPr>
          <a:r>
            <a:rPr lang="en-US" sz="1700" kern="1200" dirty="0" smtClean="0">
              <a:effectLst/>
            </a:rPr>
            <a:t>Coating </a:t>
          </a:r>
          <a:r>
            <a:rPr lang="en-US" sz="1700" b="1" kern="1200" dirty="0" smtClean="0">
              <a:effectLst/>
            </a:rPr>
            <a:t>(SOG)</a:t>
          </a:r>
          <a:endParaRPr lang="ko-KR" altLang="en-US" sz="1700" b="1" kern="1200" dirty="0"/>
        </a:p>
      </dsp:txBody>
      <dsp:txXfrm>
        <a:off x="4536876" y="618610"/>
        <a:ext cx="1842269" cy="1105361"/>
      </dsp:txXfrm>
    </dsp:sp>
    <dsp:sp modelId="{A4991000-5698-4B07-AB68-0783C1F1902E}">
      <dsp:nvSpPr>
        <dsp:cNvPr id="0" name=""/>
        <dsp:cNvSpPr/>
      </dsp:nvSpPr>
      <dsp:spPr>
        <a:xfrm>
          <a:off x="1845363" y="2654654"/>
          <a:ext cx="393121" cy="91440"/>
        </a:xfrm>
        <a:custGeom>
          <a:avLst/>
          <a:gdLst/>
          <a:ahLst/>
          <a:cxnLst/>
          <a:rect l="0" t="0" r="0" b="0"/>
          <a:pathLst>
            <a:path>
              <a:moveTo>
                <a:pt x="0" y="45720"/>
              </a:moveTo>
              <a:lnTo>
                <a:pt x="393121" y="45720"/>
              </a:lnTo>
            </a:path>
          </a:pathLst>
        </a:custGeom>
        <a:noFill/>
        <a:ln w="28575" cap="flat" cmpd="sng" algn="ctr">
          <a:solidFill>
            <a:scrgbClr r="0" g="0" b="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latinLnBrk="1">
            <a:lnSpc>
              <a:spcPct val="90000"/>
            </a:lnSpc>
            <a:spcBef>
              <a:spcPct val="0"/>
            </a:spcBef>
            <a:spcAft>
              <a:spcPct val="35000"/>
            </a:spcAft>
          </a:pPr>
          <a:endParaRPr lang="ko-KR" altLang="en-US" sz="500" kern="1200"/>
        </a:p>
      </dsp:txBody>
      <dsp:txXfrm>
        <a:off x="2031331" y="2698256"/>
        <a:ext cx="21186" cy="4237"/>
      </dsp:txXfrm>
    </dsp:sp>
    <dsp:sp modelId="{7553F322-0F89-4649-865A-7D0EBBC3A0D5}">
      <dsp:nvSpPr>
        <dsp:cNvPr id="0" name=""/>
        <dsp:cNvSpPr/>
      </dsp:nvSpPr>
      <dsp:spPr>
        <a:xfrm>
          <a:off x="4894" y="2147694"/>
          <a:ext cx="1842269" cy="11053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latinLnBrk="1">
            <a:lnSpc>
              <a:spcPct val="90000"/>
            </a:lnSpc>
            <a:spcBef>
              <a:spcPct val="0"/>
            </a:spcBef>
            <a:spcAft>
              <a:spcPct val="35000"/>
            </a:spcAft>
          </a:pPr>
          <a:r>
            <a:rPr lang="en-US" sz="1700" kern="1200" dirty="0" smtClean="0">
              <a:effectLst/>
            </a:rPr>
            <a:t>Gate (Cr) </a:t>
          </a:r>
        </a:p>
        <a:p>
          <a:pPr lvl="0" algn="ctr" defTabSz="755650" latinLnBrk="1">
            <a:lnSpc>
              <a:spcPct val="90000"/>
            </a:lnSpc>
            <a:spcBef>
              <a:spcPct val="0"/>
            </a:spcBef>
            <a:spcAft>
              <a:spcPct val="35000"/>
            </a:spcAft>
          </a:pPr>
          <a:r>
            <a:rPr lang="en-US" sz="1700" kern="1200" dirty="0" smtClean="0">
              <a:effectLst/>
            </a:rPr>
            <a:t>Deposition</a:t>
          </a:r>
          <a:endParaRPr lang="ko-KR" altLang="en-US" sz="1700" kern="1200" dirty="0"/>
        </a:p>
      </dsp:txBody>
      <dsp:txXfrm>
        <a:off x="4894" y="2147694"/>
        <a:ext cx="1842269" cy="1105361"/>
      </dsp:txXfrm>
    </dsp:sp>
    <dsp:sp modelId="{3A360F7C-D09A-40C2-B7F7-191774B56FE6}">
      <dsp:nvSpPr>
        <dsp:cNvPr id="0" name=""/>
        <dsp:cNvSpPr/>
      </dsp:nvSpPr>
      <dsp:spPr>
        <a:xfrm>
          <a:off x="4111354" y="2654654"/>
          <a:ext cx="393121" cy="91440"/>
        </a:xfrm>
        <a:custGeom>
          <a:avLst/>
          <a:gdLst/>
          <a:ahLst/>
          <a:cxnLst/>
          <a:rect l="0" t="0" r="0" b="0"/>
          <a:pathLst>
            <a:path>
              <a:moveTo>
                <a:pt x="0" y="45720"/>
              </a:moveTo>
              <a:lnTo>
                <a:pt x="393121" y="45720"/>
              </a:lnTo>
            </a:path>
          </a:pathLst>
        </a:custGeom>
        <a:noFill/>
        <a:ln w="28575" cap="flat" cmpd="sng" algn="ctr">
          <a:solidFill>
            <a:scrgbClr r="0" g="0" b="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latinLnBrk="1">
            <a:lnSpc>
              <a:spcPct val="90000"/>
            </a:lnSpc>
            <a:spcBef>
              <a:spcPct val="0"/>
            </a:spcBef>
            <a:spcAft>
              <a:spcPct val="35000"/>
            </a:spcAft>
          </a:pPr>
          <a:endParaRPr lang="ko-KR" altLang="en-US" sz="500" kern="1200"/>
        </a:p>
      </dsp:txBody>
      <dsp:txXfrm>
        <a:off x="4297322" y="2698256"/>
        <a:ext cx="21186" cy="4237"/>
      </dsp:txXfrm>
    </dsp:sp>
    <dsp:sp modelId="{020336DA-7A95-4709-BC85-3CAA167A824D}">
      <dsp:nvSpPr>
        <dsp:cNvPr id="0" name=""/>
        <dsp:cNvSpPr/>
      </dsp:nvSpPr>
      <dsp:spPr>
        <a:xfrm>
          <a:off x="2270885" y="2147694"/>
          <a:ext cx="1842269" cy="11053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latinLnBrk="1">
            <a:lnSpc>
              <a:spcPct val="90000"/>
            </a:lnSpc>
            <a:spcBef>
              <a:spcPct val="0"/>
            </a:spcBef>
            <a:spcAft>
              <a:spcPct val="35000"/>
            </a:spcAft>
          </a:pPr>
          <a:r>
            <a:rPr lang="en-US" sz="1700" kern="1200" dirty="0" smtClean="0">
              <a:effectLst/>
            </a:rPr>
            <a:t>Passivation</a:t>
          </a:r>
        </a:p>
        <a:p>
          <a:pPr lvl="0" algn="ctr" defTabSz="755650" latinLnBrk="1">
            <a:lnSpc>
              <a:spcPct val="90000"/>
            </a:lnSpc>
            <a:spcBef>
              <a:spcPct val="0"/>
            </a:spcBef>
            <a:spcAft>
              <a:spcPct val="35000"/>
            </a:spcAft>
          </a:pPr>
          <a:r>
            <a:rPr lang="en-US" sz="1700" b="1" kern="1200" dirty="0" smtClean="0">
              <a:effectLst/>
            </a:rPr>
            <a:t>(SOG)</a:t>
          </a:r>
          <a:endParaRPr lang="ko-KR" altLang="en-US" sz="1700" b="1" kern="1200" dirty="0"/>
        </a:p>
      </dsp:txBody>
      <dsp:txXfrm>
        <a:off x="2270885" y="2147694"/>
        <a:ext cx="1842269" cy="1105361"/>
      </dsp:txXfrm>
    </dsp:sp>
    <dsp:sp modelId="{A8BAE2DA-0512-4D82-B78E-46F5B97DAD55}">
      <dsp:nvSpPr>
        <dsp:cNvPr id="0" name=""/>
        <dsp:cNvSpPr/>
      </dsp:nvSpPr>
      <dsp:spPr>
        <a:xfrm>
          <a:off x="926028" y="3251255"/>
          <a:ext cx="4531982" cy="393121"/>
        </a:xfrm>
        <a:custGeom>
          <a:avLst/>
          <a:gdLst/>
          <a:ahLst/>
          <a:cxnLst/>
          <a:rect l="0" t="0" r="0" b="0"/>
          <a:pathLst>
            <a:path>
              <a:moveTo>
                <a:pt x="4531982" y="0"/>
              </a:moveTo>
              <a:lnTo>
                <a:pt x="4531982" y="213660"/>
              </a:lnTo>
              <a:lnTo>
                <a:pt x="0" y="213660"/>
              </a:lnTo>
              <a:lnTo>
                <a:pt x="0" y="393121"/>
              </a:lnTo>
            </a:path>
          </a:pathLst>
        </a:custGeom>
        <a:noFill/>
        <a:ln w="28575" cap="flat" cmpd="sng" algn="ctr">
          <a:solidFill>
            <a:scrgbClr r="0" g="0" b="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latinLnBrk="1">
            <a:lnSpc>
              <a:spcPct val="90000"/>
            </a:lnSpc>
            <a:spcBef>
              <a:spcPct val="0"/>
            </a:spcBef>
            <a:spcAft>
              <a:spcPct val="35000"/>
            </a:spcAft>
          </a:pPr>
          <a:endParaRPr lang="ko-KR" altLang="en-US" sz="500" kern="1200"/>
        </a:p>
      </dsp:txBody>
      <dsp:txXfrm>
        <a:off x="3078226" y="3445698"/>
        <a:ext cx="227587" cy="4237"/>
      </dsp:txXfrm>
    </dsp:sp>
    <dsp:sp modelId="{25BD04E2-78F7-4BA8-AD2B-497C4A9869EC}">
      <dsp:nvSpPr>
        <dsp:cNvPr id="0" name=""/>
        <dsp:cNvSpPr/>
      </dsp:nvSpPr>
      <dsp:spPr>
        <a:xfrm>
          <a:off x="4536876" y="2147694"/>
          <a:ext cx="1842269" cy="11053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latinLnBrk="1">
            <a:lnSpc>
              <a:spcPct val="90000"/>
            </a:lnSpc>
            <a:spcBef>
              <a:spcPct val="0"/>
            </a:spcBef>
            <a:spcAft>
              <a:spcPct val="35000"/>
            </a:spcAft>
          </a:pPr>
          <a:r>
            <a:rPr lang="en-US" sz="1700" kern="1200" dirty="0" smtClean="0">
              <a:effectLst/>
            </a:rPr>
            <a:t>Contact Hole</a:t>
          </a:r>
          <a:endParaRPr lang="ko-KR" altLang="en-US" sz="1700" kern="1200" dirty="0"/>
        </a:p>
      </dsp:txBody>
      <dsp:txXfrm>
        <a:off x="4536876" y="2147694"/>
        <a:ext cx="1842269" cy="1105361"/>
      </dsp:txXfrm>
    </dsp:sp>
    <dsp:sp modelId="{57D07DB3-BF4C-45B5-9356-3CBD8BE5A5A0}">
      <dsp:nvSpPr>
        <dsp:cNvPr id="0" name=""/>
        <dsp:cNvSpPr/>
      </dsp:nvSpPr>
      <dsp:spPr>
        <a:xfrm>
          <a:off x="4894" y="3676777"/>
          <a:ext cx="1842269" cy="11053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latinLnBrk="1">
            <a:lnSpc>
              <a:spcPct val="90000"/>
            </a:lnSpc>
            <a:spcBef>
              <a:spcPct val="0"/>
            </a:spcBef>
            <a:spcAft>
              <a:spcPct val="35000"/>
            </a:spcAft>
          </a:pPr>
          <a:r>
            <a:rPr lang="en-US" sz="1700" kern="1200" dirty="0" smtClean="0">
              <a:effectLst/>
            </a:rPr>
            <a:t>Source / Drain (Al)  Deposition</a:t>
          </a:r>
          <a:endParaRPr lang="ko-KR" altLang="en-US" sz="1700" kern="1200" dirty="0"/>
        </a:p>
      </dsp:txBody>
      <dsp:txXfrm>
        <a:off x="4894" y="3676777"/>
        <a:ext cx="1842269" cy="11053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pPr lvl="0">
              <a:defRPr lang="ko-KR" altLang="en-US"/>
            </a:pP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pPr lvl="0">
              <a:defRPr lang="ko-KR" altLang="en-US"/>
            </a:pPr>
            <a:fld id="{E2B2BC9D-A816-4D0A-858B-1D023B3A8ACA}" type="datetime1">
              <a:rPr lang="ko-KR" altLang="en-US"/>
              <a:pPr lvl="0">
                <a:defRPr lang="ko-KR" altLang="en-US"/>
              </a:pPr>
              <a:t>2016-08-21</a:t>
            </a:fld>
            <a:endParaRPr lang="ko-KR" altLang="en-US"/>
          </a:p>
        </p:txBody>
      </p:sp>
      <p:sp>
        <p:nvSpPr>
          <p:cNvPr id="4" name="슬라이드 이미지 개체 틀 3"/>
          <p:cNvSpPr>
            <a:spLocks noGrp="1" noRot="1" noChangeAspect="1" noTextEdi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a:no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pPr lvl="0">
              <a:defRPr lang="ko-KR" altLang="en-US"/>
            </a:pP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pPr lvl="0">
              <a:defRPr lang="ko-KR" altLang="en-US"/>
            </a:pPr>
            <a:fld id="{09F4262C-968C-4EE9-8164-CE16364706B3}" type="slidenum">
              <a:rPr lang="ko-KR" altLang="en-US"/>
              <a:pPr lvl="0">
                <a:defRPr lang="ko-KR" altLang="en-US"/>
              </a:pPr>
              <a:t>‹#›</a:t>
            </a:fld>
            <a:endParaRPr lang="ko-KR" altLang="en-US"/>
          </a:p>
        </p:txBody>
      </p:sp>
    </p:spTree>
    <p:extLst>
      <p:ext uri="{BB962C8B-B14F-4D97-AF65-F5344CB8AC3E}">
        <p14:creationId xmlns:p14="http://schemas.microsoft.com/office/powerpoint/2010/main" val="306630963"/>
      </p:ext>
    </p:extLst>
  </p:cSld>
  <p:clrMap bg1="lt1" tx1="dk1" bg2="lt2" tx2="dk2" accent1="accent1" accent2="accent2" accent3="accent3" accent4="accent4" accent5="accent5" accent6="accent6" hlink="hlink" folHlink="folHlink"/>
  <p:hf hdr="0" ftr="0" dt="0"/>
  <p:notesStyle>
    <a:lvl1pPr marL="0" algn="l" defTabSz="91440" rtl="0" eaLnBrk="1" latinLnBrk="1" hangingPunct="1">
      <a:defRPr sz="1200" kern="1200">
        <a:solidFill>
          <a:schemeClr val="tx1"/>
        </a:solidFill>
        <a:latin typeface="+mj-lt"/>
        <a:ea typeface="+mj-ea"/>
        <a:cs typeface="+mj-cs"/>
      </a:defRPr>
    </a:lvl1pPr>
    <a:lvl2pPr marL="457200" algn="l" defTabSz="91440" rtl="0" eaLnBrk="1" latinLnBrk="1" hangingPunct="1">
      <a:defRPr sz="1200" kern="1200">
        <a:solidFill>
          <a:schemeClr val="tx1"/>
        </a:solidFill>
        <a:latin typeface="+mj-lt"/>
        <a:ea typeface="+mj-ea"/>
        <a:cs typeface="+mj-cs"/>
      </a:defRPr>
    </a:lvl2pPr>
    <a:lvl3pPr marL="914400" algn="l" defTabSz="91440" rtl="0" eaLnBrk="1" latinLnBrk="1" hangingPunct="1">
      <a:defRPr sz="1200" kern="1200">
        <a:solidFill>
          <a:schemeClr val="tx1"/>
        </a:solidFill>
        <a:latin typeface="+mj-lt"/>
        <a:ea typeface="+mj-ea"/>
        <a:cs typeface="+mj-cs"/>
      </a:defRPr>
    </a:lvl3pPr>
    <a:lvl4pPr marL="1371600" algn="l" defTabSz="91440" rtl="0" eaLnBrk="1" latinLnBrk="1" hangingPunct="1">
      <a:defRPr sz="1200" kern="1200">
        <a:solidFill>
          <a:schemeClr val="tx1"/>
        </a:solidFill>
        <a:latin typeface="+mj-lt"/>
        <a:ea typeface="+mj-ea"/>
        <a:cs typeface="+mj-cs"/>
      </a:defRPr>
    </a:lvl4pPr>
    <a:lvl5pPr marL="1828800" algn="l" defTabSz="91440" rtl="0" eaLnBrk="1" latinLnBrk="1" hangingPunct="1">
      <a:defRPr sz="1200" kern="1200">
        <a:solidFill>
          <a:schemeClr val="tx1"/>
        </a:solidFill>
        <a:latin typeface="+mj-lt"/>
        <a:ea typeface="+mj-ea"/>
        <a:cs typeface="+mj-cs"/>
      </a:defRPr>
    </a:lvl5pPr>
    <a:lvl6pPr marL="2286000" algn="l" defTabSz="91440" rtl="0" eaLnBrk="1" latinLnBrk="1" hangingPunct="1">
      <a:defRPr sz="1200" kern="1200">
        <a:solidFill>
          <a:schemeClr val="tx1"/>
        </a:solidFill>
        <a:latin typeface="+mj-lt"/>
        <a:ea typeface="+mj-ea"/>
        <a:cs typeface="+mj-cs"/>
      </a:defRPr>
    </a:lvl6pPr>
    <a:lvl7pPr marL="2743200" algn="l" defTabSz="91440" rtl="0" eaLnBrk="1" latinLnBrk="1" hangingPunct="1">
      <a:defRPr sz="1200" kern="1200">
        <a:solidFill>
          <a:schemeClr val="tx1"/>
        </a:solidFill>
        <a:latin typeface="+mj-lt"/>
        <a:ea typeface="+mj-ea"/>
        <a:cs typeface="+mj-cs"/>
      </a:defRPr>
    </a:lvl7pPr>
    <a:lvl8pPr marL="3200400" algn="l" defTabSz="91440" rtl="0" eaLnBrk="1" latinLnBrk="1" hangingPunct="1">
      <a:defRPr sz="1200" kern="1200">
        <a:solidFill>
          <a:schemeClr val="tx1"/>
        </a:solidFill>
        <a:latin typeface="+mj-lt"/>
        <a:ea typeface="+mj-ea"/>
        <a:cs typeface="+mj-cs"/>
      </a:defRPr>
    </a:lvl8pPr>
    <a:lvl9pPr marL="3657600" algn="l" defTabSz="91440" rtl="0" eaLnBrk="1" latinLnBrk="1" hangingPunct="1">
      <a:defRPr sz="1200" kern="1200">
        <a:solidFill>
          <a:schemeClr val="tx1"/>
        </a:solidFill>
        <a:latin typeface="+mj-lt"/>
        <a:ea typeface="+mj-ea"/>
        <a:cs typeface="+mj-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Pleasant</a:t>
            </a:r>
            <a:r>
              <a:rPr lang="en-US" altLang="ko-KR" baseline="0" dirty="0" smtClean="0"/>
              <a:t> </a:t>
            </a:r>
            <a:r>
              <a:rPr lang="en-US" altLang="ko-KR" baseline="0" dirty="0" err="1" smtClean="0"/>
              <a:t>afernoon</a:t>
            </a:r>
            <a:r>
              <a:rPr lang="en-US" altLang="ko-KR" baseline="0" dirty="0" smtClean="0"/>
              <a:t> </a:t>
            </a:r>
            <a:r>
              <a:rPr lang="en-US" altLang="ko-KR" baseline="0" dirty="0" smtClean="0"/>
              <a:t>everyone~~!</a:t>
            </a:r>
            <a:br>
              <a:rPr lang="en-US" altLang="ko-KR" baseline="0" dirty="0" smtClean="0"/>
            </a:br>
            <a:r>
              <a:rPr lang="en-US" altLang="ko-KR" dirty="0" smtClean="0"/>
              <a:t>My</a:t>
            </a:r>
            <a:r>
              <a:rPr lang="en-US" altLang="ko-KR" baseline="0" dirty="0" smtClean="0"/>
              <a:t> </a:t>
            </a:r>
            <a:r>
              <a:rPr lang="en-US" altLang="ko-KR" baseline="0" dirty="0" smtClean="0"/>
              <a:t>name is Sang Ho Hwang and l study </a:t>
            </a:r>
            <a:r>
              <a:rPr lang="en-US" altLang="ko-KR" b="1" dirty="0" err="1" smtClean="0"/>
              <a:t>Hoseo</a:t>
            </a:r>
            <a:r>
              <a:rPr lang="en-US" altLang="ko-KR" b="1" dirty="0" smtClean="0"/>
              <a:t> University </a:t>
            </a:r>
            <a:r>
              <a:rPr lang="en-US" altLang="ko-KR" b="1" dirty="0" smtClean="0"/>
              <a:t>.</a:t>
            </a:r>
          </a:p>
          <a:p>
            <a:pPr marL="0" marR="0" indent="0" algn="l" defTabSz="91440" rtl="0" eaLnBrk="1" fontAlgn="auto" latinLnBrk="1" hangingPunct="1">
              <a:lnSpc>
                <a:spcPct val="100000"/>
              </a:lnSpc>
              <a:spcBef>
                <a:spcPts val="0"/>
              </a:spcBef>
              <a:spcAft>
                <a:spcPts val="0"/>
              </a:spcAft>
              <a:buClrTx/>
              <a:buSzTx/>
              <a:buFontTx/>
              <a:buNone/>
              <a:tabLst/>
              <a:defRPr/>
            </a:pPr>
            <a:r>
              <a:rPr lang="en-US" altLang="ko-KR" b="1" dirty="0" smtClean="0"/>
              <a:t>I</a:t>
            </a:r>
            <a:r>
              <a:rPr lang="en-US" altLang="ko-KR" b="1" baseline="0" dirty="0" smtClean="0"/>
              <a:t> am research about  oxide TFT with SOG gate insulator. </a:t>
            </a:r>
            <a:endParaRPr lang="en-US" altLang="ko-KR" b="1" dirty="0" smtClean="0"/>
          </a:p>
          <a:p>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09F4262C-968C-4EE9-8164-CE16364706B3}" type="slidenum">
              <a:rPr lang="ko-KR" altLang="en-US" smtClean="0"/>
              <a:pPr lvl="0">
                <a:defRPr lang="ko-KR" altLang="en-US"/>
              </a:pPr>
              <a:t>1</a:t>
            </a:fld>
            <a:endParaRPr lang="ko-KR" altLang="en-US"/>
          </a:p>
        </p:txBody>
      </p:sp>
    </p:spTree>
    <p:extLst>
      <p:ext uri="{BB962C8B-B14F-4D97-AF65-F5344CB8AC3E}">
        <p14:creationId xmlns:p14="http://schemas.microsoft.com/office/powerpoint/2010/main" val="897160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en-US" altLang="ko-KR" dirty="0" smtClean="0"/>
              <a:t>Thank</a:t>
            </a:r>
            <a:r>
              <a:rPr lang="en-US" altLang="ko-KR" baseline="0" dirty="0" smtClean="0"/>
              <a:t> you very much for listening to my presentation.</a:t>
            </a:r>
          </a:p>
          <a:p>
            <a:pPr>
              <a:defRPr lang="ko-KR" altLang="en-US"/>
            </a:pPr>
            <a:r>
              <a:rPr lang="en-US" altLang="ko-KR" baseline="0" dirty="0" smtClean="0"/>
              <a:t>Good luck to you.</a:t>
            </a:r>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10</a:t>
            </a:fld>
            <a:endParaRPr lang="en-US" altLang="en-US"/>
          </a:p>
        </p:txBody>
      </p:sp>
    </p:spTree>
    <p:extLst>
      <p:ext uri="{BB962C8B-B14F-4D97-AF65-F5344CB8AC3E}">
        <p14:creationId xmlns:p14="http://schemas.microsoft.com/office/powerpoint/2010/main" val="338831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Contents</a:t>
            </a:r>
            <a:r>
              <a:rPr lang="en-US" altLang="ko-KR" baseline="0" dirty="0" smtClean="0"/>
              <a:t> include introduction, experimental, results and discussion, conclusion,</a:t>
            </a: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09F4262C-968C-4EE9-8164-CE16364706B3}" type="slidenum">
              <a:rPr lang="ko-KR" altLang="en-US" smtClean="0"/>
              <a:pPr lvl="0">
                <a:defRPr lang="ko-KR" altLang="en-US"/>
              </a:pPr>
              <a:t>2</a:t>
            </a:fld>
            <a:endParaRPr lang="ko-KR" altLang="en-US"/>
          </a:p>
        </p:txBody>
      </p:sp>
    </p:spTree>
    <p:extLst>
      <p:ext uri="{BB962C8B-B14F-4D97-AF65-F5344CB8AC3E}">
        <p14:creationId xmlns:p14="http://schemas.microsoft.com/office/powerpoint/2010/main" val="173218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effectLst/>
              </a:rPr>
              <a:t>Tft</a:t>
            </a:r>
            <a:r>
              <a:rPr lang="en-US" altLang="ko-KR" dirty="0" smtClean="0">
                <a:effectLst/>
              </a:rPr>
              <a:t> structure has a bottom gate and top gate.</a:t>
            </a:r>
          </a:p>
          <a:p>
            <a:r>
              <a:rPr lang="en-US" altLang="ko-KR" dirty="0" smtClean="0">
                <a:effectLst/>
              </a:rPr>
              <a:t>Bottom</a:t>
            </a:r>
            <a:r>
              <a:rPr lang="en-US" altLang="ko-KR" baseline="0" dirty="0" smtClean="0">
                <a:effectLst/>
              </a:rPr>
              <a:t> gate</a:t>
            </a:r>
            <a:r>
              <a:rPr lang="en-US" altLang="ko-KR" dirty="0" smtClean="0">
                <a:effectLst/>
              </a:rPr>
              <a:t> is used sio2 as an insulator and passivation</a:t>
            </a:r>
            <a:r>
              <a:rPr lang="en-US" altLang="ko-KR" baseline="0" dirty="0" smtClean="0">
                <a:effectLst/>
              </a:rPr>
              <a:t> and using a six mask.</a:t>
            </a:r>
          </a:p>
          <a:p>
            <a:r>
              <a:rPr lang="en-US" altLang="ko-KR" baseline="0" dirty="0" smtClean="0">
                <a:effectLst/>
              </a:rPr>
              <a:t>But top gate is </a:t>
            </a:r>
            <a:r>
              <a:rPr lang="en-US" altLang="ko-KR" dirty="0" smtClean="0">
                <a:effectLst/>
              </a:rPr>
              <a:t>used SOG as an insulator and passivation</a:t>
            </a:r>
            <a:r>
              <a:rPr lang="en-US" altLang="ko-KR" baseline="0" dirty="0" smtClean="0">
                <a:effectLst/>
              </a:rPr>
              <a:t> and using a four mask.</a:t>
            </a:r>
          </a:p>
          <a:p>
            <a:r>
              <a:rPr lang="en-US" altLang="ko-KR" dirty="0" smtClean="0">
                <a:effectLst/>
              </a:rPr>
              <a:t>Top gate consumed less process time because It coated with the solution process, while</a:t>
            </a:r>
            <a:r>
              <a:rPr lang="en-US" altLang="ko-KR" baseline="0" dirty="0" smtClean="0">
                <a:effectLst/>
              </a:rPr>
              <a:t> </a:t>
            </a:r>
            <a:r>
              <a:rPr lang="en-US" altLang="ko-KR" dirty="0" smtClean="0">
                <a:effectLst/>
              </a:rPr>
              <a:t>bottom gate by using a vacuum deposition equipment takes a long process time.</a:t>
            </a:r>
            <a:endParaRPr lang="en-US" altLang="ko-KR" baseline="0" dirty="0" smtClean="0">
              <a:effectLst/>
            </a:endParaRPr>
          </a:p>
          <a:p>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09F4262C-968C-4EE9-8164-CE16364706B3}" type="slidenum">
              <a:rPr lang="ko-KR" altLang="en-US" smtClean="0"/>
              <a:pPr lvl="0">
                <a:defRPr lang="ko-KR" altLang="en-US"/>
              </a:pPr>
              <a:t>3</a:t>
            </a:fld>
            <a:endParaRPr lang="ko-KR" altLang="en-US"/>
          </a:p>
        </p:txBody>
      </p:sp>
    </p:spTree>
    <p:extLst>
      <p:ext uri="{BB962C8B-B14F-4D97-AF65-F5344CB8AC3E}">
        <p14:creationId xmlns:p14="http://schemas.microsoft.com/office/powerpoint/2010/main" val="427601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smtClean="0">
                <a:solidFill>
                  <a:schemeClr val="tx1"/>
                </a:solidFill>
                <a:effectLst/>
                <a:latin typeface="+mj-lt"/>
                <a:ea typeface="+mj-ea"/>
                <a:cs typeface="+mj-cs"/>
              </a:rPr>
              <a:t>Less defects and trap centers are required for the gate insulator and the conventional material is SiO</a:t>
            </a:r>
            <a:r>
              <a:rPr lang="en-US" altLang="ko-KR" sz="1200" kern="1200" baseline="-25000" dirty="0" smtClean="0">
                <a:solidFill>
                  <a:schemeClr val="tx1"/>
                </a:solidFill>
                <a:effectLst/>
                <a:latin typeface="+mj-lt"/>
                <a:ea typeface="+mj-ea"/>
                <a:cs typeface="+mj-cs"/>
              </a:rPr>
              <a:t>2</a:t>
            </a:r>
            <a:r>
              <a:rPr lang="en-US" altLang="ko-KR" sz="1200" kern="1200" dirty="0" smtClean="0">
                <a:solidFill>
                  <a:schemeClr val="tx1"/>
                </a:solidFill>
                <a:effectLst/>
                <a:latin typeface="+mj-lt"/>
                <a:ea typeface="+mj-ea"/>
                <a:cs typeface="+mj-cs"/>
              </a:rPr>
              <a:t> for which vacuum equipment are used to deposit it. However, for the printing process and low cost process, solution based process is beneficial. The material of the spin-on method can be easily and quickly producing a thin film on a large area and gives the advantage of the planarization. Therefore, the series of methyl </a:t>
            </a:r>
            <a:r>
              <a:rPr lang="en-US" altLang="ko-KR" sz="1200" kern="1200" dirty="0" err="1" smtClean="0">
                <a:solidFill>
                  <a:schemeClr val="tx1"/>
                </a:solidFill>
                <a:effectLst/>
                <a:latin typeface="+mj-lt"/>
                <a:ea typeface="+mj-ea"/>
                <a:cs typeface="+mj-cs"/>
              </a:rPr>
              <a:t>siloxane</a:t>
            </a:r>
            <a:r>
              <a:rPr lang="en-US" altLang="ko-KR" sz="1200" kern="1200" dirty="0" smtClean="0">
                <a:solidFill>
                  <a:schemeClr val="tx1"/>
                </a:solidFill>
                <a:effectLst/>
                <a:latin typeface="+mj-lt"/>
                <a:ea typeface="+mj-ea"/>
                <a:cs typeface="+mj-cs"/>
              </a:rPr>
              <a:t> SOG has been used widely as an inter-metal insulating material in semiconductor devices and also used for the TFT </a:t>
            </a:r>
            <a:r>
              <a:rPr lang="en-US" altLang="ko-KR" sz="1200" kern="1200" dirty="0" smtClean="0">
                <a:solidFill>
                  <a:schemeClr val="tx1"/>
                </a:solidFill>
                <a:effectLst/>
                <a:latin typeface="+mj-lt"/>
                <a:ea typeface="+mj-ea"/>
                <a:cs typeface="+mj-cs"/>
              </a:rPr>
              <a:t>. </a:t>
            </a:r>
            <a:r>
              <a:rPr lang="en-US" altLang="ko-KR" sz="1200" kern="1200" dirty="0" smtClean="0">
                <a:solidFill>
                  <a:schemeClr val="tx1"/>
                </a:solidFill>
                <a:effectLst/>
                <a:latin typeface="+mj-lt"/>
                <a:ea typeface="+mj-ea"/>
                <a:cs typeface="+mj-cs"/>
              </a:rPr>
              <a:t>The application of the SOG to the oxide TFT for passivation have been conducted to improve the reliability for the bias stress and light, also.</a:t>
            </a:r>
            <a:endParaRPr lang="ko-KR" altLang="ko-KR" sz="1200" kern="1200" dirty="0" smtClean="0">
              <a:solidFill>
                <a:schemeClr val="tx1"/>
              </a:solidFill>
              <a:effectLst/>
              <a:latin typeface="+mj-lt"/>
              <a:ea typeface="+mj-ea"/>
              <a:cs typeface="+mj-cs"/>
            </a:endParaRPr>
          </a:p>
          <a:p>
            <a:r>
              <a:rPr lang="en-US" altLang="ko-KR" sz="1200" kern="1200" dirty="0" smtClean="0">
                <a:solidFill>
                  <a:schemeClr val="tx1"/>
                </a:solidFill>
                <a:effectLst/>
                <a:latin typeface="+mj-lt"/>
                <a:ea typeface="+mj-ea"/>
                <a:cs typeface="+mj-cs"/>
              </a:rPr>
              <a:t>In this experiment, we used spin on glass (SOG) as an insulator instead of vacuum deposited SiO</a:t>
            </a:r>
            <a:r>
              <a:rPr lang="en-US" altLang="ko-KR" sz="1200" kern="1200" baseline="-25000" dirty="0" smtClean="0">
                <a:solidFill>
                  <a:schemeClr val="tx1"/>
                </a:solidFill>
                <a:effectLst/>
                <a:latin typeface="+mj-lt"/>
                <a:ea typeface="+mj-ea"/>
                <a:cs typeface="+mj-cs"/>
              </a:rPr>
              <a:t>2</a:t>
            </a:r>
            <a:r>
              <a:rPr lang="en-US" altLang="ko-KR" sz="1200" kern="1200" dirty="0" smtClean="0">
                <a:solidFill>
                  <a:schemeClr val="tx1"/>
                </a:solidFill>
                <a:effectLst/>
                <a:latin typeface="+mj-lt"/>
                <a:ea typeface="+mj-ea"/>
                <a:cs typeface="+mj-cs"/>
              </a:rPr>
              <a:t>.  The solution processed gate insulator was investigated for the oxide TFT with top gate </a:t>
            </a:r>
            <a:r>
              <a:rPr lang="en-US" altLang="ko-KR" sz="1200" kern="1200" dirty="0" smtClean="0">
                <a:solidFill>
                  <a:schemeClr val="tx1"/>
                </a:solidFill>
                <a:effectLst/>
                <a:latin typeface="+mj-lt"/>
                <a:ea typeface="+mj-ea"/>
                <a:cs typeface="+mj-cs"/>
              </a:rPr>
              <a:t>structure. </a:t>
            </a:r>
            <a:r>
              <a:rPr lang="en-US" altLang="ko-KR" sz="1200" kern="1200" dirty="0" smtClean="0">
                <a:solidFill>
                  <a:schemeClr val="tx1"/>
                </a:solidFill>
                <a:effectLst/>
                <a:latin typeface="+mj-lt"/>
                <a:ea typeface="+mj-ea"/>
                <a:cs typeface="+mj-cs"/>
              </a:rPr>
              <a:t>Since the gate insulator is deposited on the active layer for the top gate structure, active layer can be deteriorated by plasma ion bombardment during deposition of the gate insulator in the case of </a:t>
            </a:r>
            <a:r>
              <a:rPr lang="en-US" altLang="ko-KR" sz="1200" kern="1200" dirty="0" smtClean="0">
                <a:solidFill>
                  <a:schemeClr val="tx1"/>
                </a:solidFill>
                <a:effectLst/>
                <a:latin typeface="+mj-lt"/>
                <a:ea typeface="+mj-ea"/>
                <a:cs typeface="+mj-cs"/>
              </a:rPr>
              <a:t>PECVD </a:t>
            </a:r>
            <a:r>
              <a:rPr lang="en-US" altLang="ko-KR" sz="1200" kern="1200" dirty="0" smtClean="0">
                <a:solidFill>
                  <a:schemeClr val="tx1"/>
                </a:solidFill>
                <a:effectLst/>
                <a:latin typeface="+mj-lt"/>
                <a:ea typeface="+mj-ea"/>
                <a:cs typeface="+mj-cs"/>
              </a:rPr>
              <a:t>or sputtering.</a:t>
            </a:r>
            <a:endParaRPr lang="ko-KR" altLang="ko-KR" sz="1200" kern="1200" dirty="0" smtClean="0">
              <a:solidFill>
                <a:schemeClr val="tx1"/>
              </a:solidFill>
              <a:effectLst/>
              <a:latin typeface="+mj-lt"/>
              <a:ea typeface="+mj-ea"/>
              <a:cs typeface="+mj-cs"/>
            </a:endParaRPr>
          </a:p>
          <a:p>
            <a:r>
              <a:rPr lang="en-US" altLang="ko-KR" sz="1200" kern="1200" dirty="0" smtClean="0">
                <a:solidFill>
                  <a:schemeClr val="tx1"/>
                </a:solidFill>
                <a:effectLst/>
                <a:latin typeface="+mj-lt"/>
                <a:ea typeface="+mj-ea"/>
                <a:cs typeface="+mj-cs"/>
              </a:rPr>
              <a:t>Plasma damage exerted on the active layer during the deposition of the gate insulator has an adverse effect on the TFT characteristics. On the other hand, solution process does not use plasma; therefore, it can avoid plasma damage on the active layer. </a:t>
            </a:r>
            <a:endParaRPr lang="ko-KR" altLang="ko-KR" sz="1200" kern="1200" dirty="0">
              <a:solidFill>
                <a:schemeClr val="tx1"/>
              </a:solidFill>
              <a:effectLst/>
              <a:latin typeface="+mj-lt"/>
              <a:ea typeface="+mj-ea"/>
              <a:cs typeface="+mj-cs"/>
            </a:endParaRPr>
          </a:p>
        </p:txBody>
      </p:sp>
      <p:sp>
        <p:nvSpPr>
          <p:cNvPr id="4" name="슬라이드 번호 개체 틀 3"/>
          <p:cNvSpPr>
            <a:spLocks noGrp="1"/>
          </p:cNvSpPr>
          <p:nvPr>
            <p:ph type="sldNum" sz="quarter" idx="10"/>
          </p:nvPr>
        </p:nvSpPr>
        <p:spPr/>
        <p:txBody>
          <a:bodyPr/>
          <a:lstStyle/>
          <a:p>
            <a:pPr lvl="0">
              <a:defRPr lang="ko-KR" altLang="en-US"/>
            </a:pPr>
            <a:fld id="{09F4262C-968C-4EE9-8164-CE16364706B3}" type="slidenum">
              <a:rPr lang="ko-KR" altLang="en-US" smtClean="0"/>
              <a:pPr lvl="0">
                <a:defRPr lang="ko-KR" altLang="en-US"/>
              </a:pPr>
              <a:t>4</a:t>
            </a:fld>
            <a:endParaRPr lang="ko-KR" altLang="en-US"/>
          </a:p>
        </p:txBody>
      </p:sp>
    </p:spTree>
    <p:extLst>
      <p:ext uri="{BB962C8B-B14F-4D97-AF65-F5344CB8AC3E}">
        <p14:creationId xmlns:p14="http://schemas.microsoft.com/office/powerpoint/2010/main" val="7188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smtClean="0">
                <a:solidFill>
                  <a:schemeClr val="tx1"/>
                </a:solidFill>
                <a:effectLst/>
                <a:latin typeface="+mj-lt"/>
                <a:ea typeface="+mj-ea"/>
                <a:cs typeface="+mj-cs"/>
              </a:rPr>
              <a:t>In this experiment, methyl </a:t>
            </a:r>
            <a:r>
              <a:rPr lang="en-US" altLang="ko-KR" sz="1200" kern="1200" dirty="0" err="1" smtClean="0">
                <a:solidFill>
                  <a:schemeClr val="tx1"/>
                </a:solidFill>
                <a:effectLst/>
                <a:latin typeface="+mj-lt"/>
                <a:ea typeface="+mj-ea"/>
                <a:cs typeface="+mj-cs"/>
              </a:rPr>
              <a:t>siloxane</a:t>
            </a:r>
            <a:r>
              <a:rPr lang="en-US" altLang="ko-KR" sz="1200" kern="1200" dirty="0" smtClean="0">
                <a:solidFill>
                  <a:schemeClr val="tx1"/>
                </a:solidFill>
                <a:effectLst/>
                <a:latin typeface="+mj-lt"/>
                <a:ea typeface="+mj-ea"/>
                <a:cs typeface="+mj-cs"/>
              </a:rPr>
              <a:t> based spin on glass was used for the </a:t>
            </a:r>
            <a:r>
              <a:rPr lang="en-US" altLang="ko-KR" sz="1200" kern="1200" dirty="0" smtClean="0">
                <a:solidFill>
                  <a:schemeClr val="tx1"/>
                </a:solidFill>
                <a:effectLst/>
                <a:latin typeface="+mj-lt"/>
                <a:ea typeface="+mj-ea"/>
                <a:cs typeface="+mj-cs"/>
              </a:rPr>
              <a:t>gate insulator, buffer, and </a:t>
            </a:r>
            <a:r>
              <a:rPr lang="en-US" altLang="ko-KR" sz="1200" kern="1200" dirty="0" smtClean="0">
                <a:solidFill>
                  <a:schemeClr val="tx1"/>
                </a:solidFill>
                <a:effectLst/>
                <a:latin typeface="+mj-lt"/>
                <a:ea typeface="+mj-ea"/>
                <a:cs typeface="+mj-cs"/>
              </a:rPr>
              <a:t>passivation. </a:t>
            </a:r>
            <a:r>
              <a:rPr lang="en-US" altLang="ko-KR" sz="1200" kern="1200" dirty="0" smtClean="0">
                <a:solidFill>
                  <a:schemeClr val="tx1"/>
                </a:solidFill>
                <a:effectLst/>
                <a:latin typeface="+mj-lt"/>
                <a:ea typeface="+mj-ea"/>
                <a:cs typeface="+mj-cs"/>
              </a:rPr>
              <a:t>Basic processing steps for both materials consist of spin coat deposition, soft-bake, and cure. Spin coating of both materials is carried out via standard, commercially available spin coater. The bake processes carried out to remove carrier solvents. General bake temperatures are in the range of 80 to 350°C. This process is most often performed on hotplates or in an oven. </a:t>
            </a:r>
            <a:endParaRPr lang="ko-KR" altLang="ko-KR" sz="1200" kern="1200" dirty="0" smtClean="0">
              <a:solidFill>
                <a:schemeClr val="tx1"/>
              </a:solidFill>
              <a:effectLst/>
              <a:latin typeface="+mj-lt"/>
              <a:ea typeface="+mj-ea"/>
              <a:cs typeface="+mj-cs"/>
            </a:endParaRPr>
          </a:p>
          <a:p>
            <a:r>
              <a:rPr lang="en-US" altLang="ko-KR" sz="1200" kern="1200" dirty="0" smtClean="0">
                <a:solidFill>
                  <a:schemeClr val="tx1"/>
                </a:solidFill>
                <a:effectLst/>
                <a:latin typeface="+mj-lt"/>
                <a:ea typeface="+mj-ea"/>
                <a:cs typeface="+mj-cs"/>
              </a:rPr>
              <a:t>The curing process for the materials is carried out in a quartz-tube furnace generally under inert atmosphere such as nitrogen ambient. Processing times vary from 30 to 60 minutes in a temperature range of 350 to 425°C. The curing process provides polymer cross linking to provide mechanical integrity and film stability during subsequent </a:t>
            </a:r>
            <a:r>
              <a:rPr lang="en-US" altLang="ko-KR" sz="1200" kern="1200" dirty="0" smtClean="0">
                <a:solidFill>
                  <a:schemeClr val="tx1"/>
                </a:solidFill>
                <a:effectLst/>
                <a:latin typeface="+mj-lt"/>
                <a:ea typeface="+mj-ea"/>
                <a:cs typeface="+mj-cs"/>
              </a:rPr>
              <a:t>processes.</a:t>
            </a:r>
            <a:endParaRPr lang="ko-KR" altLang="ko-KR" sz="1200" kern="1200" dirty="0" smtClean="0">
              <a:solidFill>
                <a:schemeClr val="tx1"/>
              </a:solidFill>
              <a:effectLst/>
              <a:latin typeface="+mj-lt"/>
              <a:ea typeface="+mj-ea"/>
              <a:cs typeface="+mj-cs"/>
            </a:endParaRPr>
          </a:p>
          <a:p>
            <a:r>
              <a:rPr lang="en-US" altLang="ko-KR" sz="1200" kern="1200" dirty="0" smtClean="0">
                <a:solidFill>
                  <a:schemeClr val="tx1"/>
                </a:solidFill>
                <a:effectLst/>
                <a:latin typeface="+mj-lt"/>
                <a:ea typeface="+mj-ea"/>
                <a:cs typeface="+mj-cs"/>
              </a:rPr>
              <a:t>On a glass the buffer SOG was processed and IGZO active layer was deposited and patterned. Gate insulator was SOG and gate metal was chrome. After patterning of the gate, passivation was formed by SOG. After contact hole, source/drain electrodes were formed with Al metal</a:t>
            </a:r>
            <a:r>
              <a:rPr lang="en-US" altLang="ko-KR" sz="1200" kern="1200" dirty="0" smtClean="0">
                <a:solidFill>
                  <a:schemeClr val="tx1"/>
                </a:solidFill>
                <a:effectLst/>
                <a:latin typeface="+mj-lt"/>
                <a:ea typeface="+mj-ea"/>
                <a:cs typeface="+mj-cs"/>
              </a:rPr>
              <a:t>.</a:t>
            </a:r>
            <a:endParaRPr lang="ko-KR" altLang="ko-KR" sz="1200" kern="1200" dirty="0" smtClean="0">
              <a:solidFill>
                <a:schemeClr val="tx1"/>
              </a:solidFill>
              <a:effectLst/>
              <a:latin typeface="+mj-lt"/>
              <a:ea typeface="+mj-ea"/>
              <a:cs typeface="+mj-cs"/>
            </a:endParaRPr>
          </a:p>
        </p:txBody>
      </p:sp>
      <p:sp>
        <p:nvSpPr>
          <p:cNvPr id="4" name="슬라이드 번호 개체 틀 3"/>
          <p:cNvSpPr>
            <a:spLocks noGrp="1"/>
          </p:cNvSpPr>
          <p:nvPr>
            <p:ph type="sldNum" sz="quarter" idx="10"/>
          </p:nvPr>
        </p:nvSpPr>
        <p:spPr/>
        <p:txBody>
          <a:bodyPr/>
          <a:lstStyle/>
          <a:p>
            <a:pPr lvl="0">
              <a:defRPr lang="ko-KR" altLang="en-US"/>
            </a:pPr>
            <a:fld id="{09F4262C-968C-4EE9-8164-CE16364706B3}" type="slidenum">
              <a:rPr lang="ko-KR" altLang="en-US" smtClean="0"/>
              <a:pPr lvl="0">
                <a:defRPr lang="ko-KR" altLang="en-US"/>
              </a:pPr>
              <a:t>5</a:t>
            </a:fld>
            <a:endParaRPr lang="ko-KR" altLang="en-US"/>
          </a:p>
        </p:txBody>
      </p:sp>
    </p:spTree>
    <p:extLst>
      <p:ext uri="{BB962C8B-B14F-4D97-AF65-F5344CB8AC3E}">
        <p14:creationId xmlns:p14="http://schemas.microsoft.com/office/powerpoint/2010/main" val="305895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smtClean="0">
                <a:solidFill>
                  <a:schemeClr val="tx1"/>
                </a:solidFill>
                <a:effectLst/>
                <a:latin typeface="+mj-lt"/>
                <a:ea typeface="+mj-ea"/>
                <a:cs typeface="+mj-cs"/>
              </a:rPr>
              <a:t>For the good planarization effect, lower viscosity is better. We investigated the effect of dilution of the SOG with IPA (isopropyl alcohol). For the investigation of dielectric property of the diluted SOG, it was coated on a p-type Si wafer with 3500 rpm spin speed. For the diluted solution, we coated several times for the desired thickness of the gate insulator. Detail for dilution concentration and number of coating is summarized in </a:t>
            </a:r>
            <a:r>
              <a:rPr lang="en-US" altLang="ko-KR" sz="1200" kern="1200" dirty="0" smtClean="0">
                <a:solidFill>
                  <a:schemeClr val="tx1"/>
                </a:solidFill>
                <a:effectLst/>
                <a:latin typeface="+mj-lt"/>
                <a:ea typeface="+mj-ea"/>
                <a:cs typeface="+mj-cs"/>
              </a:rPr>
              <a:t>table.</a:t>
            </a:r>
            <a:endParaRPr lang="en-US" altLang="ko-KR" sz="1200" kern="1200" dirty="0" smtClean="0">
              <a:solidFill>
                <a:schemeClr val="tx1"/>
              </a:solidFill>
              <a:effectLst/>
              <a:latin typeface="+mj-lt"/>
              <a:ea typeface="+mj-ea"/>
              <a:cs typeface="+mj-cs"/>
            </a:endParaRPr>
          </a:p>
          <a:p>
            <a:pPr marL="0" marR="0" indent="0" algn="l" defTabSz="9144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j-lt"/>
                <a:ea typeface="+mj-ea"/>
                <a:cs typeface="+mj-cs"/>
              </a:rPr>
              <a:t>After spin coating of the SOG, hard bake was done for 20 min at 170</a:t>
            </a:r>
            <a:r>
              <a:rPr lang="ko-KR" altLang="ko-KR" sz="1200" kern="1200" dirty="0" smtClean="0">
                <a:solidFill>
                  <a:schemeClr val="tx1"/>
                </a:solidFill>
                <a:effectLst/>
                <a:latin typeface="+mj-lt"/>
                <a:ea typeface="+mj-ea"/>
                <a:cs typeface="+mj-cs"/>
              </a:rPr>
              <a:t>℃ </a:t>
            </a:r>
            <a:r>
              <a:rPr lang="en-US" altLang="ko-KR" sz="1200" kern="1200" dirty="0" smtClean="0">
                <a:solidFill>
                  <a:schemeClr val="tx1"/>
                </a:solidFill>
                <a:effectLst/>
                <a:latin typeface="+mj-lt"/>
                <a:ea typeface="+mj-ea"/>
                <a:cs typeface="+mj-cs"/>
              </a:rPr>
              <a:t>after soft-bake for 20 min at 85</a:t>
            </a:r>
            <a:r>
              <a:rPr lang="ko-KR" altLang="ko-KR" sz="1200" kern="1200" dirty="0" smtClean="0">
                <a:solidFill>
                  <a:schemeClr val="tx1"/>
                </a:solidFill>
                <a:effectLst/>
                <a:latin typeface="+mj-lt"/>
                <a:ea typeface="+mj-ea"/>
                <a:cs typeface="+mj-cs"/>
              </a:rPr>
              <a:t>℃</a:t>
            </a:r>
            <a:r>
              <a:rPr lang="en-US" altLang="ko-KR" sz="1200" kern="1200" dirty="0" smtClean="0">
                <a:solidFill>
                  <a:schemeClr val="tx1"/>
                </a:solidFill>
                <a:effectLst/>
                <a:latin typeface="+mj-lt"/>
                <a:ea typeface="+mj-ea"/>
                <a:cs typeface="+mj-cs"/>
              </a:rPr>
              <a:t>. Final cure was done for 1 hour at 420</a:t>
            </a:r>
            <a:r>
              <a:rPr lang="ko-KR" altLang="ko-KR" sz="1200" kern="1200" dirty="0" smtClean="0">
                <a:solidFill>
                  <a:schemeClr val="tx1"/>
                </a:solidFill>
                <a:effectLst/>
                <a:latin typeface="+mj-lt"/>
                <a:ea typeface="+mj-ea"/>
                <a:cs typeface="+mj-cs"/>
              </a:rPr>
              <a:t>℃ </a:t>
            </a:r>
            <a:r>
              <a:rPr lang="en-US" altLang="ko-KR" sz="1200" kern="1200" dirty="0" smtClean="0">
                <a:solidFill>
                  <a:schemeClr val="tx1"/>
                </a:solidFill>
                <a:effectLst/>
                <a:latin typeface="+mj-lt"/>
                <a:ea typeface="+mj-ea"/>
                <a:cs typeface="+mj-cs"/>
              </a:rPr>
              <a:t>in nitrogen ambient. On SOG layer, aluminum was deposited by the DC magnetron sputter with shadow mask to form metal electrodes. </a:t>
            </a:r>
            <a:endParaRPr lang="ko-KR" altLang="ko-KR" sz="1200" kern="1200" dirty="0" smtClean="0">
              <a:solidFill>
                <a:schemeClr val="tx1"/>
              </a:solidFill>
              <a:effectLst/>
              <a:latin typeface="+mj-lt"/>
              <a:ea typeface="+mj-ea"/>
              <a:cs typeface="+mj-cs"/>
            </a:endParaRPr>
          </a:p>
          <a:p>
            <a:r>
              <a:rPr lang="ko-KR" altLang="ko-KR" dirty="0" smtClean="0">
                <a:effectLst/>
              </a:rPr>
              <a:t> </a:t>
            </a: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09F4262C-968C-4EE9-8164-CE16364706B3}" type="slidenum">
              <a:rPr lang="ko-KR" altLang="en-US" smtClean="0"/>
              <a:pPr lvl="0">
                <a:defRPr lang="ko-KR" altLang="en-US"/>
              </a:pPr>
              <a:t>6</a:t>
            </a:fld>
            <a:endParaRPr lang="ko-KR" altLang="en-US"/>
          </a:p>
        </p:txBody>
      </p:sp>
    </p:spTree>
    <p:extLst>
      <p:ext uri="{BB962C8B-B14F-4D97-AF65-F5344CB8AC3E}">
        <p14:creationId xmlns:p14="http://schemas.microsoft.com/office/powerpoint/2010/main" val="305895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smtClean="0">
                <a:solidFill>
                  <a:schemeClr val="tx1"/>
                </a:solidFill>
                <a:effectLst/>
                <a:latin typeface="+mj-lt"/>
                <a:ea typeface="+mj-ea"/>
                <a:cs typeface="+mj-cs"/>
              </a:rPr>
              <a:t>These</a:t>
            </a:r>
            <a:r>
              <a:rPr lang="en-US" altLang="ko-KR" sz="1200" kern="1200" baseline="0" dirty="0" smtClean="0">
                <a:solidFill>
                  <a:schemeClr val="tx1"/>
                </a:solidFill>
                <a:effectLst/>
                <a:latin typeface="+mj-lt"/>
                <a:ea typeface="+mj-ea"/>
                <a:cs typeface="+mj-cs"/>
              </a:rPr>
              <a:t> picture </a:t>
            </a:r>
            <a:r>
              <a:rPr lang="en-US" altLang="ko-KR" sz="1200" kern="1200" dirty="0" smtClean="0">
                <a:solidFill>
                  <a:schemeClr val="tx1"/>
                </a:solidFill>
                <a:effectLst/>
                <a:latin typeface="+mj-lt"/>
                <a:ea typeface="+mj-ea"/>
                <a:cs typeface="+mj-cs"/>
              </a:rPr>
              <a:t>shows the transfer curve of top gate</a:t>
            </a:r>
            <a:r>
              <a:rPr lang="en-US" altLang="ko-KR" sz="1200" kern="1200" baseline="0" dirty="0" smtClean="0">
                <a:solidFill>
                  <a:schemeClr val="tx1"/>
                </a:solidFill>
                <a:effectLst/>
                <a:latin typeface="+mj-lt"/>
                <a:ea typeface="+mj-ea"/>
                <a:cs typeface="+mj-cs"/>
              </a:rPr>
              <a:t> o</a:t>
            </a:r>
            <a:r>
              <a:rPr lang="en-US" altLang="ko-KR" sz="1200" kern="1200" dirty="0" smtClean="0">
                <a:solidFill>
                  <a:schemeClr val="tx1"/>
                </a:solidFill>
                <a:effectLst/>
                <a:latin typeface="+mj-lt"/>
                <a:ea typeface="+mj-ea"/>
                <a:cs typeface="+mj-cs"/>
              </a:rPr>
              <a:t>xide TFT.</a:t>
            </a:r>
          </a:p>
          <a:p>
            <a:pPr marL="0" marR="0" indent="0" algn="l" defTabSz="9144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j-lt"/>
                <a:ea typeface="+mj-ea"/>
                <a:cs typeface="+mj-cs"/>
              </a:rPr>
              <a:t>The channel length and width are 20 um and 40 um, respectively. L/C means leakage current through the gate insulator.</a:t>
            </a:r>
          </a:p>
          <a:p>
            <a:pPr marL="0" marR="0" indent="0" algn="l" defTabSz="9144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j-lt"/>
                <a:ea typeface="+mj-ea"/>
                <a:cs typeface="+mj-cs"/>
              </a:rPr>
              <a:t>Left graph</a:t>
            </a:r>
            <a:r>
              <a:rPr lang="en-US" altLang="ko-KR" sz="1200" kern="1200" baseline="0" dirty="0" smtClean="0">
                <a:solidFill>
                  <a:schemeClr val="tx1"/>
                </a:solidFill>
                <a:effectLst/>
                <a:latin typeface="+mj-lt"/>
                <a:ea typeface="+mj-ea"/>
                <a:cs typeface="+mj-cs"/>
              </a:rPr>
              <a:t> shows device A with SOG </a:t>
            </a:r>
            <a:r>
              <a:rPr lang="en-US" altLang="ko-KR" sz="1200" kern="1200" baseline="0" dirty="0" err="1" smtClean="0">
                <a:solidFill>
                  <a:schemeClr val="tx1"/>
                </a:solidFill>
                <a:effectLst/>
                <a:latin typeface="+mj-lt"/>
                <a:ea typeface="+mj-ea"/>
                <a:cs typeface="+mj-cs"/>
              </a:rPr>
              <a:t>undilution</a:t>
            </a:r>
            <a:r>
              <a:rPr lang="en-US" altLang="ko-KR" sz="1200" kern="1200" baseline="0" dirty="0" smtClean="0">
                <a:solidFill>
                  <a:schemeClr val="tx1"/>
                </a:solidFill>
                <a:effectLst/>
                <a:latin typeface="+mj-lt"/>
                <a:ea typeface="+mj-ea"/>
                <a:cs typeface="+mj-cs"/>
              </a:rPr>
              <a:t>. </a:t>
            </a:r>
            <a:r>
              <a:rPr lang="en-US" altLang="ko-KR" dirty="0" smtClean="0">
                <a:effectLst/>
              </a:rPr>
              <a:t>As you can see, the higher leakage current.</a:t>
            </a:r>
            <a:r>
              <a:rPr lang="ko-KR" altLang="en-US" baseline="0" dirty="0" smtClean="0">
                <a:effectLst/>
              </a:rPr>
              <a:t> </a:t>
            </a:r>
            <a:endParaRPr lang="en-US" altLang="ko-KR" baseline="0" dirty="0" smtClean="0">
              <a:effectLst/>
            </a:endParaRPr>
          </a:p>
          <a:p>
            <a:pPr marL="0" marR="0" indent="0" algn="l" defTabSz="91440" rtl="0" eaLnBrk="1" fontAlgn="auto" latinLnBrk="1" hangingPunct="1">
              <a:lnSpc>
                <a:spcPct val="100000"/>
              </a:lnSpc>
              <a:spcBef>
                <a:spcPts val="0"/>
              </a:spcBef>
              <a:spcAft>
                <a:spcPts val="0"/>
              </a:spcAft>
              <a:buClrTx/>
              <a:buSzTx/>
              <a:buFontTx/>
              <a:buNone/>
              <a:tabLst/>
              <a:defRPr/>
            </a:pPr>
            <a:r>
              <a:rPr lang="en-US" altLang="ko-KR" baseline="0" dirty="0" smtClean="0">
                <a:effectLst/>
              </a:rPr>
              <a:t>Right picture is graph of device C. It diluted solution and concentration is 25%. For the diluted solution, we coated 5l times for the desired thickness of the gate insulator. So w</a:t>
            </a:r>
            <a:r>
              <a:rPr lang="en-US" altLang="ko-KR" dirty="0" smtClean="0">
                <a:effectLst/>
              </a:rPr>
              <a:t>e can see that the leakage current is lower.</a:t>
            </a:r>
          </a:p>
        </p:txBody>
      </p:sp>
      <p:sp>
        <p:nvSpPr>
          <p:cNvPr id="4" name="슬라이드 번호 개체 틀 3"/>
          <p:cNvSpPr>
            <a:spLocks noGrp="1"/>
          </p:cNvSpPr>
          <p:nvPr>
            <p:ph type="sldNum" sz="quarter" idx="10"/>
          </p:nvPr>
        </p:nvSpPr>
        <p:spPr/>
        <p:txBody>
          <a:bodyPr/>
          <a:lstStyle/>
          <a:p>
            <a:pPr lvl="0">
              <a:defRPr lang="ko-KR" altLang="en-US"/>
            </a:pPr>
            <a:fld id="{09F4262C-968C-4EE9-8164-CE16364706B3}" type="slidenum">
              <a:rPr lang="ko-KR" altLang="en-US" smtClean="0"/>
              <a:pPr lvl="0">
                <a:defRPr lang="ko-KR" altLang="en-US"/>
              </a:pPr>
              <a:t>7</a:t>
            </a:fld>
            <a:endParaRPr lang="ko-KR" altLang="en-US"/>
          </a:p>
        </p:txBody>
      </p:sp>
    </p:spTree>
    <p:extLst>
      <p:ext uri="{BB962C8B-B14F-4D97-AF65-F5344CB8AC3E}">
        <p14:creationId xmlns:p14="http://schemas.microsoft.com/office/powerpoint/2010/main" val="222154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j-lt"/>
                <a:ea typeface="+mj-ea"/>
                <a:cs typeface="+mj-cs"/>
              </a:rPr>
              <a:t>Solution based insulator was applied to the top gate a-IGZO oxide TFT.  Since the solution process is free from plasma ion damage, the defect generation by ion bombardment can be avoided.  SOG was used in this experiment for the buffer layer, gate insulator, and passivation. </a:t>
            </a:r>
            <a:r>
              <a:rPr lang="en-US" altLang="ko-KR" sz="1200" kern="1200" dirty="0" smtClean="0">
                <a:solidFill>
                  <a:schemeClr val="tx1"/>
                </a:solidFill>
                <a:effectLst/>
                <a:latin typeface="+mj-lt"/>
                <a:ea typeface="+mj-ea"/>
                <a:cs typeface="+mj-cs"/>
              </a:rPr>
              <a:t>We </a:t>
            </a:r>
            <a:r>
              <a:rPr lang="en-US" altLang="ko-KR" sz="1200" kern="1200" dirty="0" smtClean="0">
                <a:solidFill>
                  <a:schemeClr val="tx1"/>
                </a:solidFill>
                <a:effectLst/>
                <a:latin typeface="+mj-lt"/>
                <a:ea typeface="+mj-ea"/>
                <a:cs typeface="+mj-cs"/>
              </a:rPr>
              <a:t>investigated the dilution effect of IPA on SOG for the better dielectric property. With dilution, the dielectric properties of SOG were improved. </a:t>
            </a:r>
            <a:endParaRPr lang="ko-KR" altLang="ko-KR" sz="1200" kern="1200" dirty="0" smtClean="0">
              <a:solidFill>
                <a:schemeClr val="tx1"/>
              </a:solidFill>
              <a:effectLst/>
              <a:latin typeface="+mj-lt"/>
              <a:ea typeface="+mj-ea"/>
              <a:cs typeface="+mj-cs"/>
            </a:endParaRPr>
          </a:p>
          <a:p>
            <a:r>
              <a:rPr lang="en-US" altLang="ko-KR" sz="1200" kern="1200" dirty="0" smtClean="0">
                <a:solidFill>
                  <a:schemeClr val="tx1"/>
                </a:solidFill>
                <a:effectLst/>
                <a:latin typeface="+mj-lt"/>
                <a:ea typeface="+mj-ea"/>
                <a:cs typeface="+mj-cs"/>
              </a:rPr>
              <a:t>Table shows the measured parameters for the fabricated oxide TFT. The mobility was 5.48cm</a:t>
            </a:r>
            <a:r>
              <a:rPr lang="en-US" altLang="ko-KR" sz="1200" kern="1200" baseline="30000" dirty="0" smtClean="0">
                <a:solidFill>
                  <a:schemeClr val="tx1"/>
                </a:solidFill>
                <a:effectLst/>
                <a:latin typeface="+mj-lt"/>
                <a:ea typeface="+mj-ea"/>
                <a:cs typeface="+mj-cs"/>
              </a:rPr>
              <a:t>2</a:t>
            </a:r>
            <a:r>
              <a:rPr lang="en-US" altLang="ko-KR" sz="1200" kern="1200" dirty="0" smtClean="0">
                <a:solidFill>
                  <a:schemeClr val="tx1"/>
                </a:solidFill>
                <a:effectLst/>
                <a:latin typeface="+mj-lt"/>
                <a:ea typeface="+mj-ea"/>
                <a:cs typeface="+mj-cs"/>
              </a:rPr>
              <a:t>/V/s and the threshold voltage was 0.71 V.</a:t>
            </a: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09F4262C-968C-4EE9-8164-CE16364706B3}" type="slidenum">
              <a:rPr lang="ko-KR" altLang="en-US" smtClean="0"/>
              <a:pPr lvl="0">
                <a:defRPr lang="ko-KR" altLang="en-US"/>
              </a:pPr>
              <a:t>8</a:t>
            </a:fld>
            <a:endParaRPr lang="ko-KR" altLang="en-US"/>
          </a:p>
        </p:txBody>
      </p:sp>
    </p:spTree>
    <p:extLst>
      <p:ext uri="{BB962C8B-B14F-4D97-AF65-F5344CB8AC3E}">
        <p14:creationId xmlns:p14="http://schemas.microsoft.com/office/powerpoint/2010/main" val="2366668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Do you have any question?</a:t>
            </a: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09F4262C-968C-4EE9-8164-CE16364706B3}" type="slidenum">
              <a:rPr lang="ko-KR" altLang="en-US" smtClean="0"/>
              <a:pPr lvl="0">
                <a:defRPr lang="ko-KR" altLang="en-US"/>
              </a:pPr>
              <a:t>9</a:t>
            </a:fld>
            <a:endParaRPr lang="ko-KR" altLang="en-US"/>
          </a:p>
        </p:txBody>
      </p:sp>
    </p:spTree>
    <p:extLst>
      <p:ext uri="{BB962C8B-B14F-4D97-AF65-F5344CB8AC3E}">
        <p14:creationId xmlns:p14="http://schemas.microsoft.com/office/powerpoint/2010/main" val="109807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399" y="2130425"/>
            <a:ext cx="10363198" cy="1470025"/>
          </a:xfrm>
        </p:spPr>
        <p:txBody>
          <a:bodyPr/>
          <a:lstStyle/>
          <a:p>
            <a:pPr lvl="0">
              <a:defRPr lang="ko-KR" altLang="en-US"/>
            </a:pPr>
            <a:r>
              <a:rPr lang="ko-KR" altLang="en-US"/>
              <a:t>마스터 제목 스타일 편집</a:t>
            </a:r>
          </a:p>
        </p:txBody>
      </p:sp>
      <p:sp>
        <p:nvSpPr>
          <p:cNvPr id="3" name="부제목 2"/>
          <p:cNvSpPr>
            <a:spLocks noGrp="1"/>
          </p:cNvSpPr>
          <p:nvPr>
            <p:ph type="subTitle" idx="1"/>
          </p:nvPr>
        </p:nvSpPr>
        <p:spPr>
          <a:xfrm>
            <a:off x="1828799" y="3886200"/>
            <a:ext cx="853439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defRPr lang="ko-KR" altLang="en-US"/>
            </a:pPr>
            <a:r>
              <a:rPr lang="ko-KR" altLang="en-US"/>
              <a:t>마스터 부제목 스타일 편집</a:t>
            </a:r>
          </a:p>
        </p:txBody>
      </p:sp>
      <p:sp>
        <p:nvSpPr>
          <p:cNvPr id="4" name="날짜 개체 틀 3"/>
          <p:cNvSpPr>
            <a:spLocks noGrp="1"/>
          </p:cNvSpPr>
          <p:nvPr>
            <p:ph type="dt" sz="half" idx="10"/>
          </p:nvPr>
        </p:nvSpPr>
        <p:spPr/>
        <p:txBody>
          <a:bodyPr/>
          <a:lstStyle/>
          <a:p>
            <a:pPr lvl="0">
              <a:defRPr lang="ko-KR" altLang="en-US"/>
            </a:pPr>
            <a:fld id="{7088193F-08D5-4AD9-8060-3ABE5FA79AA0}" type="datetime1">
              <a:rPr lang="ko-KR" altLang="en-US" smtClean="0"/>
              <a:t>2016-08-21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800C6A38-4290-41DD-B95C-4155372FD4AF}" type="slidenum">
              <a:rPr lang="ko-KR" altLang="en-US"/>
              <a:pPr lvl="0">
                <a:defRPr lang="ko-KR" altLang="en-US"/>
              </a:pPr>
              <a:t>‹#›</a:t>
            </a:fld>
            <a:endParaRPr lang="ko-KR"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간지" type="objOnly" preserve="1">
  <p:cSld name="간지">
    <p:spTree>
      <p:nvGrpSpPr>
        <p:cNvPr id="1" name=""/>
        <p:cNvGrpSpPr/>
        <p:nvPr/>
      </p:nvGrpSpPr>
      <p:grpSpPr>
        <a:xfrm>
          <a:off x="0" y="0"/>
          <a:ext cx="0" cy="0"/>
          <a:chOff x="0" y="0"/>
          <a:chExt cx="0" cy="0"/>
        </a:xfrm>
      </p:grpSpPr>
      <p:sp>
        <p:nvSpPr>
          <p:cNvPr id="2" name="제목 1"/>
          <p:cNvSpPr>
            <a:spLocks noGrp="1"/>
          </p:cNvSpPr>
          <p:nvPr>
            <p:ph type="ctrTitle"/>
          </p:nvPr>
        </p:nvSpPr>
        <p:spPr>
          <a:xfrm>
            <a:off x="0" y="2130425"/>
            <a:ext cx="12192000" cy="1470025"/>
          </a:xfrm>
        </p:spPr>
        <p:txBody>
          <a:bodyPr>
            <a:normAutofit/>
          </a:bodyPr>
          <a:lstStyle>
            <a:lvl1pPr>
              <a:defRPr sz="4400" b="1"/>
            </a:lvl1pPr>
          </a:lstStyle>
          <a:p>
            <a:pPr lvl="0">
              <a:defRPr lang="ko-KR" altLang="en-US"/>
            </a:pPr>
            <a:r>
              <a:rPr lang="ko-KR" altLang="en-US"/>
              <a:t>마스터 제목 스타일 편집</a:t>
            </a:r>
          </a:p>
        </p:txBody>
      </p:sp>
      <p:sp>
        <p:nvSpPr>
          <p:cNvPr id="3" name="날짜 개체 틀 3"/>
          <p:cNvSpPr>
            <a:spLocks noGrp="1"/>
          </p:cNvSpPr>
          <p:nvPr>
            <p:ph type="dt" sz="half" idx="10"/>
          </p:nvPr>
        </p:nvSpPr>
        <p:spPr/>
        <p:txBody>
          <a:bodyPr/>
          <a:lstStyle/>
          <a:p>
            <a:pPr lvl="0">
              <a:defRPr lang="ko-KR" altLang="en-US"/>
            </a:pPr>
            <a:fld id="{8F9A4743-1F98-4BA7-A114-C8B1BD16E88E}" type="datetime1">
              <a:rPr lang="ko-KR" altLang="en-US" smtClean="0"/>
              <a:t>2016-08-21</a:t>
            </a:fld>
            <a:endParaRPr lang="ko-KR" altLang="en-US"/>
          </a:p>
        </p:txBody>
      </p:sp>
      <p:sp>
        <p:nvSpPr>
          <p:cNvPr id="4" name="바닥글 개체 틀 4"/>
          <p:cNvSpPr>
            <a:spLocks noGrp="1"/>
          </p:cNvSpPr>
          <p:nvPr>
            <p:ph type="ftr" sz="quarter" idx="11"/>
          </p:nvPr>
        </p:nvSpPr>
        <p:spPr/>
        <p:txBody>
          <a:bodyPr/>
          <a:lstStyle/>
          <a:p>
            <a:pPr lvl="0">
              <a:defRPr lang="ko-KR" altLang="en-US"/>
            </a:pPr>
            <a:endParaRPr lang="ko-KR" altLang="en-US"/>
          </a:p>
        </p:txBody>
      </p:sp>
      <p:sp>
        <p:nvSpPr>
          <p:cNvPr id="5"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목차" type="clipArtAndTx" preserve="1">
  <p:cSld name="목차">
    <p:spTree>
      <p:nvGrpSpPr>
        <p:cNvPr id="1" name=""/>
        <p:cNvGrpSpPr/>
        <p:nvPr/>
      </p:nvGrpSpPr>
      <p:grpSpPr>
        <a:xfrm>
          <a:off x="0" y="0"/>
          <a:ext cx="0" cy="0"/>
          <a:chOff x="0" y="0"/>
          <a:chExt cx="0" cy="0"/>
        </a:xfrm>
      </p:grpSpPr>
      <p:sp>
        <p:nvSpPr>
          <p:cNvPr id="2" name="제목 1"/>
          <p:cNvSpPr>
            <a:spLocks noGrp="1"/>
          </p:cNvSpPr>
          <p:nvPr>
            <p:ph type="title"/>
          </p:nvPr>
        </p:nvSpPr>
        <p:spPr>
          <a:xfrm>
            <a:off x="609599" y="274638"/>
            <a:ext cx="10972798" cy="1143000"/>
          </a:xfrm>
        </p:spPr>
        <p:txBody>
          <a:bodyPr/>
          <a:lstStyle>
            <a:lvl1pPr>
              <a:defRPr/>
            </a:lvl1pPr>
          </a:lstStyle>
          <a:p>
            <a:pPr lvl="0">
              <a:defRPr lang="ko-KR" altLang="en-US"/>
            </a:pPr>
            <a:r>
              <a:rPr lang="ko-KR" altLang="en-US"/>
              <a:t>마스터 제목 스타일 편집</a:t>
            </a:r>
          </a:p>
        </p:txBody>
      </p:sp>
      <p:sp>
        <p:nvSpPr>
          <p:cNvPr id="8" name="텍스트 개체 틀 7"/>
          <p:cNvSpPr>
            <a:spLocks noGrp="1"/>
          </p:cNvSpPr>
          <p:nvPr>
            <p:ph type="body" sz="quarter" idx="14" hasCustomPrompt="1"/>
          </p:nvPr>
        </p:nvSpPr>
        <p:spPr>
          <a:xfrm>
            <a:off x="2857477" y="2214563"/>
            <a:ext cx="6477021" cy="3214687"/>
          </a:xfrm>
        </p:spPr>
        <p:txBody>
          <a:bodyPr>
            <a:normAutofit/>
          </a:bodyPr>
          <a:lstStyle>
            <a:lvl1pPr>
              <a:lnSpc>
                <a:spcPct val="150000"/>
              </a:lnSpc>
              <a:defRPr sz="2400"/>
            </a:lvl1pPr>
          </a:lstStyle>
          <a:p>
            <a:pPr lvl="0">
              <a:defRPr lang="ko-KR" altLang="en-US"/>
            </a:pPr>
            <a:r>
              <a:rPr lang="ko-KR" altLang="en-US"/>
              <a:t>첫째 목차</a:t>
            </a:r>
          </a:p>
          <a:p>
            <a:pPr lvl="0">
              <a:defRPr lang="ko-KR" altLang="en-US"/>
            </a:pPr>
            <a:r>
              <a:rPr lang="ko-KR" altLang="en-US"/>
              <a:t>둘째 목차</a:t>
            </a:r>
          </a:p>
          <a:p>
            <a:pPr lvl="0">
              <a:defRPr lang="ko-KR" altLang="en-US"/>
            </a:pPr>
            <a:r>
              <a:rPr lang="ko-KR" altLang="en-US"/>
              <a:t>셋째 목차</a:t>
            </a:r>
          </a:p>
          <a:p>
            <a:pPr lvl="0">
              <a:defRPr lang="ko-KR" altLang="en-US"/>
            </a:pPr>
            <a:r>
              <a:rPr lang="ko-KR" altLang="en-US"/>
              <a:t>넷째 목차</a:t>
            </a:r>
          </a:p>
          <a:p>
            <a:pPr lvl="0">
              <a:defRPr lang="ko-KR" altLang="en-US"/>
            </a:pPr>
            <a:r>
              <a:rPr lang="ko-KR" altLang="en-US"/>
              <a:t>다섯째 목차</a:t>
            </a:r>
          </a:p>
        </p:txBody>
      </p:sp>
      <p:sp>
        <p:nvSpPr>
          <p:cNvPr id="4" name="날짜 개체 틀 3"/>
          <p:cNvSpPr>
            <a:spLocks noGrp="1"/>
          </p:cNvSpPr>
          <p:nvPr>
            <p:ph type="dt" sz="half" idx="10"/>
          </p:nvPr>
        </p:nvSpPr>
        <p:spPr/>
        <p:txBody>
          <a:bodyPr/>
          <a:lstStyle/>
          <a:p>
            <a:pPr lvl="0">
              <a:defRPr lang="ko-KR" altLang="en-US"/>
            </a:pPr>
            <a:fld id="{E882FDB5-C85F-4B78-A25C-B3AF1532E332}" type="datetime1">
              <a:rPr lang="ko-KR" altLang="en-US" smtClean="0"/>
              <a:t>2016-08-21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세로 제목 및 본문" type="vertTitleAndTx" preserve="1">
  <p:cSld name="세로 제목 및 본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199" y="274638"/>
            <a:ext cx="2743199" cy="5851525"/>
          </a:xfrm>
        </p:spPr>
        <p:txBody>
          <a:bodyPr vert="eaVert"/>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a:xfrm>
            <a:off x="609599" y="274638"/>
            <a:ext cx="8026399" cy="5851525"/>
          </a:xfrm>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A405A1D7-DC01-474D-AB5B-6BF6494DAAF3}" type="datetime1">
              <a:rPr lang="ko-KR" altLang="en-US" smtClean="0"/>
              <a:t>2016-08-21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idx="1"/>
          </p:nvPr>
        </p:nvSpPr>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8680A430-485C-46BC-8911-A79ABD28BEE8}" type="datetime1">
              <a:rPr lang="ko-KR" altLang="en-US" smtClean="0"/>
              <a:t>2016-08-21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p>
            <a:pPr lvl="0">
              <a:defRPr lang="ko-KR" altLang="en-US"/>
            </a:pPr>
            <a:fld id="{D4C10D33-4DAF-49B9-B5F8-C852E3F238DF}" type="datetime1">
              <a:rPr lang="ko-KR" altLang="en-US" smtClean="0"/>
              <a:t>2016-08-21</a:t>
            </a:fld>
            <a:endParaRPr lang="ko-KR" altLang="en-US"/>
          </a:p>
        </p:txBody>
      </p:sp>
      <p:sp>
        <p:nvSpPr>
          <p:cNvPr id="3" name="바닥글 개체 틀 4"/>
          <p:cNvSpPr>
            <a:spLocks noGrp="1"/>
          </p:cNvSpPr>
          <p:nvPr>
            <p:ph type="ftr" sz="quarter" idx="11"/>
          </p:nvPr>
        </p:nvSpPr>
        <p:spPr/>
        <p:txBody>
          <a:bodyPr/>
          <a:lstStyle/>
          <a:p>
            <a:pPr lvl="0">
              <a:defRPr lang="ko-KR" altLang="en-US"/>
            </a:pPr>
            <a:endParaRPr lang="ko-KR" altLang="en-US"/>
          </a:p>
        </p:txBody>
      </p:sp>
      <p:sp>
        <p:nvSpPr>
          <p:cNvPr id="4"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3" y="4406900"/>
            <a:ext cx="10363198" cy="1362075"/>
          </a:xfrm>
        </p:spPr>
        <p:txBody>
          <a:bodyPr anchor="t"/>
          <a:lstStyle>
            <a:lvl1pPr algn="l">
              <a:defRPr sz="4000" b="1" cap="all"/>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963083" y="2906713"/>
            <a:ext cx="1036319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ko-KR" altLang="en-US"/>
            </a:pPr>
            <a:r>
              <a:rPr lang="ko-KR" altLang="en-US"/>
              <a:t>마스터 텍스트 스타일을 편집합니다</a:t>
            </a:r>
          </a:p>
        </p:txBody>
      </p:sp>
      <p:sp>
        <p:nvSpPr>
          <p:cNvPr id="4" name="날짜 개체 틀 3"/>
          <p:cNvSpPr>
            <a:spLocks noGrp="1"/>
          </p:cNvSpPr>
          <p:nvPr>
            <p:ph type="dt" sz="half" idx="10"/>
          </p:nvPr>
        </p:nvSpPr>
        <p:spPr/>
        <p:txBody>
          <a:bodyPr/>
          <a:lstStyle/>
          <a:p>
            <a:pPr lvl="0">
              <a:defRPr lang="ko-KR" altLang="en-US"/>
            </a:pPr>
            <a:fld id="{F0505639-17FC-4C7C-B165-228C7872134E}" type="datetime1">
              <a:rPr lang="ko-KR" altLang="en-US" smtClean="0"/>
              <a:t>2016-08-21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제목 및 내용 2개" type="twoObj" preserve="1">
  <p:cSld name="제목 및 내용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609599" y="1600200"/>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6197599" y="1600200"/>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날짜 개체 틀 3"/>
          <p:cNvSpPr>
            <a:spLocks noGrp="1"/>
          </p:cNvSpPr>
          <p:nvPr>
            <p:ph type="dt" sz="half" idx="10"/>
          </p:nvPr>
        </p:nvSpPr>
        <p:spPr/>
        <p:txBody>
          <a:bodyPr/>
          <a:lstStyle/>
          <a:p>
            <a:pPr lvl="0">
              <a:defRPr lang="ko-KR" altLang="en-US"/>
            </a:pPr>
            <a:fld id="{45BB8410-958F-4142-8FF3-A9C850DF6DDD}" type="datetime1">
              <a:rPr lang="ko-KR" altLang="en-US" smtClean="0"/>
              <a:t>2016-08-21</a:t>
            </a:fld>
            <a:endParaRPr lang="ko-KR" altLang="en-US"/>
          </a:p>
        </p:txBody>
      </p:sp>
      <p:sp>
        <p:nvSpPr>
          <p:cNvPr id="6" name="바닥글 개체 틀 4"/>
          <p:cNvSpPr>
            <a:spLocks noGrp="1"/>
          </p:cNvSpPr>
          <p:nvPr>
            <p:ph type="ftr" sz="quarter" idx="11"/>
          </p:nvPr>
        </p:nvSpPr>
        <p:spPr/>
        <p:txBody>
          <a:bodyPr/>
          <a:lstStyle/>
          <a:p>
            <a:pPr lvl="0">
              <a:defRPr lang="ko-KR" altLang="en-US"/>
            </a:pPr>
            <a:endParaRPr lang="ko-KR" altLang="en-US"/>
          </a:p>
        </p:txBody>
      </p:sp>
      <p:sp>
        <p:nvSpPr>
          <p:cNvPr id="7"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날짜 개체 틀 3"/>
          <p:cNvSpPr>
            <a:spLocks noGrp="1"/>
          </p:cNvSpPr>
          <p:nvPr>
            <p:ph type="dt" sz="half" idx="10"/>
          </p:nvPr>
        </p:nvSpPr>
        <p:spPr/>
        <p:txBody>
          <a:bodyPr/>
          <a:lstStyle/>
          <a:p>
            <a:pPr lvl="0">
              <a:defRPr lang="ko-KR" altLang="en-US"/>
            </a:pPr>
            <a:fld id="{3DCF076A-A9B3-493F-98C0-408669FFAA6F}" type="datetime1">
              <a:rPr lang="ko-KR" altLang="en-US" smtClean="0"/>
              <a:t>2016-08-21</a:t>
            </a:fld>
            <a:endParaRPr lang="ko-KR" altLang="en-US"/>
          </a:p>
        </p:txBody>
      </p:sp>
      <p:sp>
        <p:nvSpPr>
          <p:cNvPr id="4" name="바닥글 개체 틀 4"/>
          <p:cNvSpPr>
            <a:spLocks noGrp="1"/>
          </p:cNvSpPr>
          <p:nvPr>
            <p:ph type="ftr" sz="quarter" idx="11"/>
          </p:nvPr>
        </p:nvSpPr>
        <p:spPr/>
        <p:txBody>
          <a:bodyPr/>
          <a:lstStyle/>
          <a:p>
            <a:pPr lvl="0">
              <a:defRPr lang="ko-KR" altLang="en-US"/>
            </a:pPr>
            <a:endParaRPr lang="ko-KR" altLang="en-US"/>
          </a:p>
        </p:txBody>
      </p:sp>
      <p:sp>
        <p:nvSpPr>
          <p:cNvPr id="5"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제목 및 표"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표 개체 틀 2"/>
          <p:cNvSpPr>
            <a:spLocks noGrp="1"/>
          </p:cNvSpPr>
          <p:nvPr>
            <p:ph type="tbl" sz="quarter" idx="13"/>
          </p:nvPr>
        </p:nvSpPr>
        <p:spPr>
          <a:xfrm>
            <a:off x="608037" y="1643063"/>
            <a:ext cx="10972798" cy="4525200"/>
          </a:xfrm>
        </p:spPr>
        <p:txBody>
          <a:bodyPr/>
          <a:lstStyle>
            <a:lvl1pPr>
              <a:buFontTx/>
              <a:buNone/>
              <a:defRPr/>
            </a:lvl1pPr>
          </a:lstStyle>
          <a:p>
            <a:pPr lvl="0">
              <a:defRPr lang="ko-KR" altLang="en-US"/>
            </a:pPr>
            <a:r>
              <a:rPr lang="ko-KR" altLang="en-US"/>
              <a:t>표를 추가하려면 아이콘을 클릭하십시오</a:t>
            </a:r>
          </a:p>
        </p:txBody>
      </p:sp>
      <p:sp>
        <p:nvSpPr>
          <p:cNvPr id="4" name="날짜 개체 틀 3"/>
          <p:cNvSpPr>
            <a:spLocks noGrp="1"/>
          </p:cNvSpPr>
          <p:nvPr>
            <p:ph type="dt" sz="half" idx="10"/>
          </p:nvPr>
        </p:nvSpPr>
        <p:spPr/>
        <p:txBody>
          <a:bodyPr/>
          <a:lstStyle/>
          <a:p>
            <a:pPr lvl="0">
              <a:defRPr lang="ko-KR" altLang="en-US"/>
            </a:pPr>
            <a:fld id="{8AB38228-0577-4BAD-9756-CC4B35E3C570}" type="datetime1">
              <a:rPr lang="ko-KR" altLang="en-US" smtClean="0"/>
              <a:t>2016-08-21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quarter" idx="1"/>
          </p:nvPr>
        </p:nvSpPr>
        <p:spPr>
          <a:xfrm>
            <a:off x="609599" y="1600200"/>
            <a:ext cx="5384799"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quarter" idx="2"/>
          </p:nvPr>
        </p:nvSpPr>
        <p:spPr>
          <a:xfrm>
            <a:off x="6197599" y="1600200"/>
            <a:ext cx="5384799"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내용 개체 틀 4"/>
          <p:cNvSpPr>
            <a:spLocks noGrp="1"/>
          </p:cNvSpPr>
          <p:nvPr>
            <p:ph sz="quarter" idx="3"/>
          </p:nvPr>
        </p:nvSpPr>
        <p:spPr>
          <a:xfrm>
            <a:off x="608037" y="3984220"/>
            <a:ext cx="5384799"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내용 개체 틀 5"/>
          <p:cNvSpPr>
            <a:spLocks noGrp="1"/>
          </p:cNvSpPr>
          <p:nvPr>
            <p:ph sz="quarter" idx="4"/>
          </p:nvPr>
        </p:nvSpPr>
        <p:spPr>
          <a:xfrm>
            <a:off x="6196036" y="3984220"/>
            <a:ext cx="5384799"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7" name="날짜 개체 틀 3"/>
          <p:cNvSpPr>
            <a:spLocks noGrp="1"/>
          </p:cNvSpPr>
          <p:nvPr>
            <p:ph type="dt" sz="half" idx="10"/>
          </p:nvPr>
        </p:nvSpPr>
        <p:spPr/>
        <p:txBody>
          <a:bodyPr/>
          <a:lstStyle/>
          <a:p>
            <a:pPr lvl="0">
              <a:defRPr lang="ko-KR" altLang="en-US"/>
            </a:pPr>
            <a:fld id="{3F9D22C6-57B8-481F-B370-4BD610B0436C}" type="datetime1">
              <a:rPr lang="ko-KR" altLang="en-US" smtClean="0"/>
              <a:t>2016-08-21</a:t>
            </a:fld>
            <a:endParaRPr lang="ko-KR" altLang="en-US"/>
          </a:p>
        </p:txBody>
      </p:sp>
      <p:sp>
        <p:nvSpPr>
          <p:cNvPr id="8" name="바닥글 개체 틀 4"/>
          <p:cNvSpPr>
            <a:spLocks noGrp="1"/>
          </p:cNvSpPr>
          <p:nvPr>
            <p:ph type="ftr" sz="quarter" idx="11"/>
          </p:nvPr>
        </p:nvSpPr>
        <p:spPr/>
        <p:txBody>
          <a:bodyPr/>
          <a:lstStyle/>
          <a:p>
            <a:pPr lvl="0">
              <a:defRPr lang="ko-KR" altLang="en-US"/>
            </a:pPr>
            <a:endParaRPr lang="ko-KR" altLang="en-US"/>
          </a:p>
        </p:txBody>
      </p:sp>
      <p:sp>
        <p:nvSpPr>
          <p:cNvPr id="9"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그림 및 설명" type="picTx" preserve="1">
  <p:cSld name="그림 및 설명">
    <p:spTree>
      <p:nvGrpSpPr>
        <p:cNvPr id="1" name=""/>
        <p:cNvGrpSpPr/>
        <p:nvPr/>
      </p:nvGrpSpPr>
      <p:grpSpPr>
        <a:xfrm>
          <a:off x="0" y="0"/>
          <a:ext cx="0" cy="0"/>
          <a:chOff x="0" y="0"/>
          <a:chExt cx="0" cy="0"/>
        </a:xfrm>
      </p:grpSpPr>
      <p:sp>
        <p:nvSpPr>
          <p:cNvPr id="2" name="제목 1"/>
          <p:cNvSpPr>
            <a:spLocks noGrp="1"/>
          </p:cNvSpPr>
          <p:nvPr>
            <p:ph type="title"/>
          </p:nvPr>
        </p:nvSpPr>
        <p:spPr>
          <a:xfrm>
            <a:off x="2389716" y="4800600"/>
            <a:ext cx="7315199" cy="566738"/>
          </a:xfrm>
        </p:spPr>
        <p:txBody>
          <a:bodyPr anchor="b"/>
          <a:lstStyle>
            <a:lvl1pPr algn="l">
              <a:defRPr sz="2000" b="1"/>
            </a:lvl1pPr>
          </a:lstStyle>
          <a:p>
            <a:pPr lvl="0">
              <a:defRPr lang="ko-KR" altLang="en-US"/>
            </a:pPr>
            <a:r>
              <a:rPr lang="ko-KR" altLang="en-US"/>
              <a:t>마스터 제목 스타일 편집</a:t>
            </a:r>
          </a:p>
        </p:txBody>
      </p:sp>
      <p:sp>
        <p:nvSpPr>
          <p:cNvPr id="3" name="그림 개체 틀 2"/>
          <p:cNvSpPr>
            <a:spLocks noGrp="1"/>
          </p:cNvSpPr>
          <p:nvPr>
            <p:ph type="pic" idx="1"/>
          </p:nvPr>
        </p:nvSpPr>
        <p:spPr>
          <a:xfrm>
            <a:off x="2389716" y="612775"/>
            <a:ext cx="731519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r>
              <a:rPr lang="ko-KR" altLang="en-US"/>
              <a:t>그림을 추가하려면 아이콘을 클릭하십시오</a:t>
            </a:r>
          </a:p>
        </p:txBody>
      </p:sp>
      <p:sp>
        <p:nvSpPr>
          <p:cNvPr id="4" name="텍스트 개체 틀 3"/>
          <p:cNvSpPr>
            <a:spLocks noGrp="1"/>
          </p:cNvSpPr>
          <p:nvPr>
            <p:ph type="body" sz="half" idx="2"/>
          </p:nvPr>
        </p:nvSpPr>
        <p:spPr>
          <a:xfrm>
            <a:off x="2389716" y="5367338"/>
            <a:ext cx="731519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3"/>
          <p:cNvSpPr>
            <a:spLocks noGrp="1"/>
          </p:cNvSpPr>
          <p:nvPr>
            <p:ph type="dt" sz="half" idx="10"/>
          </p:nvPr>
        </p:nvSpPr>
        <p:spPr/>
        <p:txBody>
          <a:bodyPr/>
          <a:lstStyle/>
          <a:p>
            <a:pPr lvl="0">
              <a:defRPr lang="ko-KR" altLang="en-US"/>
            </a:pPr>
            <a:fld id="{B6B8895C-9C2A-4552-AAB4-529AB6CD40A0}" type="datetime1">
              <a:rPr lang="ko-KR" altLang="en-US" smtClean="0"/>
              <a:t>2016-08-21</a:t>
            </a:fld>
            <a:endParaRPr lang="ko-KR" altLang="en-US"/>
          </a:p>
        </p:txBody>
      </p:sp>
      <p:sp>
        <p:nvSpPr>
          <p:cNvPr id="6" name="바닥글 개체 틀 4"/>
          <p:cNvSpPr>
            <a:spLocks noGrp="1"/>
          </p:cNvSpPr>
          <p:nvPr>
            <p:ph type="ftr" sz="quarter" idx="11"/>
          </p:nvPr>
        </p:nvSpPr>
        <p:spPr/>
        <p:txBody>
          <a:bodyPr/>
          <a:lstStyle/>
          <a:p>
            <a:pPr lvl="0">
              <a:defRPr lang="ko-KR" altLang="en-US"/>
            </a:pPr>
            <a:endParaRPr lang="ko-KR" altLang="en-US"/>
          </a:p>
        </p:txBody>
      </p:sp>
      <p:sp>
        <p:nvSpPr>
          <p:cNvPr id="7"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599" y="274638"/>
            <a:ext cx="10972798"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09599" y="1600200"/>
            <a:ext cx="10972798"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a:p>
        </p:txBody>
      </p:sp>
      <p:sp>
        <p:nvSpPr>
          <p:cNvPr id="4" name="날짜 개체 틀 3"/>
          <p:cNvSpPr>
            <a:spLocks noGrp="1"/>
          </p:cNvSpPr>
          <p:nvPr>
            <p:ph type="dt" sz="half" idx="2"/>
          </p:nvPr>
        </p:nvSpPr>
        <p:spPr>
          <a:xfrm>
            <a:off x="609599" y="6356350"/>
            <a:ext cx="28447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0F7F6-CD3A-4D89-BCC1-B32D77C5FCA7}" type="datetime1">
              <a:rPr lang="ko-KR" altLang="en-US" smtClean="0"/>
              <a:t>2016-08-21</a:t>
            </a:fld>
            <a:endParaRPr lang="ko-KR" altLang="en-US"/>
          </a:p>
        </p:txBody>
      </p:sp>
      <p:sp>
        <p:nvSpPr>
          <p:cNvPr id="5" name="바닥글 개체 틀 4"/>
          <p:cNvSpPr>
            <a:spLocks noGrp="1"/>
          </p:cNvSpPr>
          <p:nvPr>
            <p:ph type="ftr" sz="quarter" idx="3"/>
          </p:nvPr>
        </p:nvSpPr>
        <p:spPr>
          <a:xfrm>
            <a:off x="4165599" y="6356350"/>
            <a:ext cx="38607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7599" y="6356350"/>
            <a:ext cx="2844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2CD3B-FDDF-4998-970C-76E6E0BEC65F}"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kr/url?sa=i&amp;rct=j&amp;q=&amp;esrc=s&amp;source=images&amp;cd=&amp;cad=rja&amp;uact=8&amp;ved=0ahUKEwintom94MfOAhXTq5QKHbqrCMoQjRwIBw&amp;url=http://www.zeus.go.kr/zeussch?searchText=%EC%A6%9D%EC%B0%A9&amp;bvm=bv.129759880,d.dGo&amp;psig=AFQjCNE0Oi_R8SRXwUiDjx4Nxa6eu1i1rw&amp;ust=1471499370004909"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hyperlink" Target="http://www.google.co.kr/url?sa=i&amp;rct=j&amp;q=&amp;esrc=s&amp;source=images&amp;cd=&amp;cad=rja&amp;uact=8&amp;ved=0ahUKEwilipHi4MfOAhXImZQKHdWxAGwQjRwIBw&amp;url=http://www.sunhayato-korea.com/spincoater.htm&amp;bvm=bv.129759880,d.dGo&amp;psig=AFQjCNE0wLSPExBJm60PfmtB4Q8ehz4Fmg&amp;ust=1471499424519585"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10" Type="http://schemas.openxmlformats.org/officeDocument/2006/relationships/image" Target="../media/image8.wmf"/><Relationship Id="rId4" Type="http://schemas.openxmlformats.org/officeDocument/2006/relationships/image" Target="../media/image9.PNG"/><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456910" y="334620"/>
            <a:ext cx="10363198" cy="1008126"/>
          </a:xfrm>
        </p:spPr>
        <p:txBody>
          <a:bodyPr/>
          <a:lstStyle/>
          <a:p>
            <a:pPr>
              <a:defRPr lang="ko-KR" altLang="en-US"/>
            </a:pPr>
            <a:r>
              <a:rPr lang="en-US" altLang="ko-KR" b="1" dirty="0" smtClean="0"/>
              <a:t>Oxide TFT with SOG Gate Insulator</a:t>
            </a:r>
            <a:endParaRPr lang="en-US" altLang="ko-KR" b="1" dirty="0"/>
          </a:p>
        </p:txBody>
      </p:sp>
      <p:sp>
        <p:nvSpPr>
          <p:cNvPr id="3" name="부제목 2"/>
          <p:cNvSpPr>
            <a:spLocks noGrp="1"/>
          </p:cNvSpPr>
          <p:nvPr>
            <p:ph type="subTitle" idx="1"/>
          </p:nvPr>
        </p:nvSpPr>
        <p:spPr>
          <a:xfrm>
            <a:off x="3071580" y="3933070"/>
            <a:ext cx="8534399" cy="2209800"/>
          </a:xfrm>
        </p:spPr>
        <p:txBody>
          <a:bodyPr>
            <a:normAutofit/>
          </a:bodyPr>
          <a:lstStyle/>
          <a:p>
            <a:pPr algn="r">
              <a:defRPr lang="ko-KR" altLang="en-US"/>
            </a:pPr>
            <a:r>
              <a:rPr lang="en-US" altLang="ko-KR" b="1" dirty="0" err="1" smtClean="0"/>
              <a:t>Hoseo</a:t>
            </a:r>
            <a:r>
              <a:rPr lang="en-US" altLang="ko-KR" b="1" dirty="0" smtClean="0"/>
              <a:t> University</a:t>
            </a:r>
          </a:p>
          <a:p>
            <a:pPr algn="r">
              <a:defRPr lang="ko-KR" altLang="en-US"/>
            </a:pPr>
            <a:r>
              <a:rPr lang="en-US" altLang="ko-KR" b="1" dirty="0" smtClean="0"/>
              <a:t>Electronic Device LAB</a:t>
            </a:r>
          </a:p>
          <a:p>
            <a:pPr algn="r">
              <a:defRPr lang="ko-KR" altLang="en-US"/>
            </a:pPr>
            <a:r>
              <a:rPr lang="en-US" altLang="ko-KR" b="1" dirty="0" smtClean="0"/>
              <a:t>Hwang Sang Ho</a:t>
            </a:r>
            <a:endParaRPr lang="ko-KR" altLang="en-US" b="1" dirty="0"/>
          </a:p>
        </p:txBody>
      </p:sp>
      <p:sp>
        <p:nvSpPr>
          <p:cNvPr id="5" name="평행 사변형 4"/>
          <p:cNvSpPr/>
          <p:nvPr/>
        </p:nvSpPr>
        <p:spPr>
          <a:xfrm>
            <a:off x="-744950" y="1353566"/>
            <a:ext cx="9865370" cy="262379"/>
          </a:xfrm>
          <a:prstGeom prst="parallelogram">
            <a:avLst>
              <a:gd name="adj" fmla="val 17854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353" y="2132820"/>
            <a:ext cx="2965858" cy="381653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951980" y="2636890"/>
            <a:ext cx="10972798" cy="936130"/>
          </a:xfrm>
        </p:spPr>
        <p:txBody>
          <a:bodyPr>
            <a:normAutofit/>
          </a:bodyPr>
          <a:lstStyle/>
          <a:p>
            <a:pPr algn="l">
              <a:defRPr lang="ko-KR" altLang="en-US"/>
            </a:pPr>
            <a:r>
              <a:rPr lang="en-US" altLang="ko-KR" sz="4000" dirty="0" smtClean="0"/>
              <a:t>Thank you!!</a:t>
            </a:r>
            <a:endParaRPr lang="ko-KR" altLang="en-US" sz="4000" dirty="0"/>
          </a:p>
        </p:txBody>
      </p:sp>
      <p:sp>
        <p:nvSpPr>
          <p:cNvPr id="3" name="슬라이드 번호 개체 틀 2"/>
          <p:cNvSpPr>
            <a:spLocks noGrp="1"/>
          </p:cNvSpPr>
          <p:nvPr>
            <p:ph type="sldNum" sz="quarter" idx="12"/>
          </p:nvPr>
        </p:nvSpPr>
        <p:spPr/>
        <p:txBody>
          <a:bodyPr/>
          <a:lstStyle/>
          <a:p>
            <a:pPr lvl="0">
              <a:defRPr lang="ko-KR" altLang="en-US"/>
            </a:pPr>
            <a:fld id="{AD22CD3B-FDDF-4998-970C-76E6E0BEC65F}" type="slidenum">
              <a:rPr lang="ko-KR" altLang="en-US" smtClean="0"/>
              <a:pPr lvl="0">
                <a:defRPr lang="ko-KR" altLang="en-US"/>
              </a:pPr>
              <a:t>10</a:t>
            </a:fld>
            <a:endParaRPr lang="ko-KR"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다이어그램 3"/>
          <p:cNvGraphicFramePr/>
          <p:nvPr>
            <p:extLst>
              <p:ext uri="{D42A27DB-BD31-4B8C-83A1-F6EECF244321}">
                <p14:modId xmlns:p14="http://schemas.microsoft.com/office/powerpoint/2010/main" val="2068882203"/>
              </p:ext>
            </p:extLst>
          </p:nvPr>
        </p:nvGraphicFramePr>
        <p:xfrm>
          <a:off x="119170" y="332570"/>
          <a:ext cx="9824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슬라이드 번호 개체 틀 1"/>
          <p:cNvSpPr>
            <a:spLocks noGrp="1"/>
          </p:cNvSpPr>
          <p:nvPr>
            <p:ph type="sldNum" sz="quarter" idx="12"/>
          </p:nvPr>
        </p:nvSpPr>
        <p:spPr/>
        <p:txBody>
          <a:bodyPr/>
          <a:lstStyle/>
          <a:p>
            <a:pPr lvl="0">
              <a:defRPr lang="ko-KR" altLang="en-US"/>
            </a:pPr>
            <a:fld id="{AD22CD3B-FDDF-4998-970C-76E6E0BEC65F}" type="slidenum">
              <a:rPr lang="ko-KR" altLang="en-US" smtClean="0"/>
              <a:pPr lvl="0">
                <a:defRPr lang="ko-KR" altLang="en-US"/>
              </a:pPr>
              <a:t>2</a:t>
            </a:fld>
            <a:endParaRPr lang="ko-KR" altLang="en-US"/>
          </a:p>
        </p:txBody>
      </p:sp>
    </p:spTree>
    <p:extLst>
      <p:ext uri="{BB962C8B-B14F-4D97-AF65-F5344CB8AC3E}">
        <p14:creationId xmlns:p14="http://schemas.microsoft.com/office/powerpoint/2010/main" val="32538026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6127165" y="1647094"/>
            <a:ext cx="4891346" cy="3040414"/>
            <a:chOff x="1082105" y="1348218"/>
            <a:chExt cx="3979791" cy="3238235"/>
          </a:xfrm>
        </p:grpSpPr>
        <p:grpSp>
          <p:nvGrpSpPr>
            <p:cNvPr id="4" name="그룹 3"/>
            <p:cNvGrpSpPr/>
            <p:nvPr/>
          </p:nvGrpSpPr>
          <p:grpSpPr>
            <a:xfrm>
              <a:off x="1082105" y="1348218"/>
              <a:ext cx="3979791" cy="3238235"/>
              <a:chOff x="6639303" y="2821139"/>
              <a:chExt cx="5306388" cy="3238235"/>
            </a:xfrm>
          </p:grpSpPr>
          <p:pic>
            <p:nvPicPr>
              <p:cNvPr id="7" name="그림 6"/>
              <p:cNvPicPr>
                <a:picLocks noChangeAspect="1"/>
              </p:cNvPicPr>
              <p:nvPr/>
            </p:nvPicPr>
            <p:blipFill rotWithShape="1">
              <a:blip r:embed="rId3"/>
              <a:stretch>
                <a:fillRect/>
              </a:stretch>
            </p:blipFill>
            <p:spPr>
              <a:xfrm>
                <a:off x="6639303" y="2821139"/>
                <a:ext cx="5306388" cy="3238235"/>
              </a:xfrm>
              <a:prstGeom prst="rect">
                <a:avLst/>
              </a:prstGeom>
            </p:spPr>
          </p:pic>
          <p:sp>
            <p:nvSpPr>
              <p:cNvPr id="8" name="TextBox 14"/>
              <p:cNvSpPr txBox="1"/>
              <p:nvPr/>
            </p:nvSpPr>
            <p:spPr>
              <a:xfrm>
                <a:off x="8750522" y="5394525"/>
                <a:ext cx="824644" cy="393362"/>
              </a:xfrm>
              <a:prstGeom prst="rect">
                <a:avLst/>
              </a:prstGeom>
              <a:noFill/>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defRPr lang="ko-KR" altLang="en-US"/>
                </a:pPr>
                <a:r>
                  <a:rPr lang="en-US" altLang="ko-KR" b="1" dirty="0" smtClean="0">
                    <a:latin typeface="함초롬돋움"/>
                    <a:ea typeface="함초롬돋움"/>
                    <a:cs typeface="함초롬돋움"/>
                  </a:rPr>
                  <a:t>Glass</a:t>
                </a:r>
                <a:endParaRPr lang="ko-KR" altLang="en-US" b="1" dirty="0">
                  <a:latin typeface="함초롬돋움"/>
                  <a:ea typeface="함초롬돋움"/>
                  <a:cs typeface="함초롬돋움"/>
                </a:endParaRPr>
              </a:p>
            </p:txBody>
          </p:sp>
          <p:sp>
            <p:nvSpPr>
              <p:cNvPr id="9" name="TextBox 15"/>
              <p:cNvSpPr txBox="1"/>
              <p:nvPr/>
            </p:nvSpPr>
            <p:spPr>
              <a:xfrm>
                <a:off x="8772655" y="4730398"/>
                <a:ext cx="932464" cy="393362"/>
              </a:xfrm>
              <a:prstGeom prst="rect">
                <a:avLst/>
              </a:prstGeom>
              <a:noFill/>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defRPr lang="ko-KR" altLang="en-US"/>
                </a:pPr>
                <a:r>
                  <a:rPr lang="en-US" altLang="ko-KR" dirty="0" smtClean="0">
                    <a:latin typeface="함초롬돋움"/>
                    <a:ea typeface="함초롬돋움"/>
                    <a:cs typeface="함초롬돋움"/>
                  </a:rPr>
                  <a:t>Buffer</a:t>
                </a:r>
                <a:endParaRPr lang="ko-KR" altLang="en-US" dirty="0">
                  <a:latin typeface="함초롬돋움"/>
                  <a:ea typeface="함초롬돋움"/>
                  <a:cs typeface="함초롬돋움"/>
                </a:endParaRPr>
              </a:p>
            </p:txBody>
          </p:sp>
          <p:sp>
            <p:nvSpPr>
              <p:cNvPr id="10" name="TextBox 16"/>
              <p:cNvSpPr txBox="1"/>
              <p:nvPr/>
            </p:nvSpPr>
            <p:spPr>
              <a:xfrm>
                <a:off x="8848290" y="4176250"/>
                <a:ext cx="1293516" cy="369332"/>
              </a:xfrm>
              <a:prstGeom prst="rect">
                <a:avLst/>
              </a:prstGeom>
              <a:noFill/>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defRPr lang="ko-KR" altLang="en-US"/>
                </a:pPr>
                <a:r>
                  <a:rPr lang="en-US" altLang="ko-KR" b="1">
                    <a:latin typeface="함초롬돋움"/>
                    <a:ea typeface="함초롬돋움"/>
                    <a:cs typeface="함초롬돋움"/>
                  </a:rPr>
                  <a:t>ACTIVE</a:t>
                </a:r>
                <a:endParaRPr lang="ko-KR" altLang="en-US" b="1">
                  <a:latin typeface="함초롬돋움"/>
                  <a:ea typeface="함초롬돋움"/>
                  <a:cs typeface="함초롬돋움"/>
                </a:endParaRPr>
              </a:p>
            </p:txBody>
          </p:sp>
          <p:sp>
            <p:nvSpPr>
              <p:cNvPr id="11" name="TextBox 17"/>
              <p:cNvSpPr txBox="1"/>
              <p:nvPr/>
            </p:nvSpPr>
            <p:spPr>
              <a:xfrm>
                <a:off x="8589006" y="3516927"/>
                <a:ext cx="1564563" cy="983405"/>
              </a:xfrm>
              <a:prstGeom prst="rect">
                <a:avLst/>
              </a:prstGeom>
              <a:noFill/>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lang="ko-KR" altLang="en-US"/>
                </a:pPr>
                <a:r>
                  <a:rPr lang="en-US" altLang="ko-KR" b="1" dirty="0" smtClean="0">
                    <a:latin typeface="함초롬돋움"/>
                    <a:ea typeface="함초롬돋움"/>
                    <a:cs typeface="함초롬돋움"/>
                  </a:rPr>
                  <a:t>Gate </a:t>
                </a:r>
              </a:p>
              <a:p>
                <a:pPr algn="ctr">
                  <a:defRPr lang="ko-KR" altLang="en-US"/>
                </a:pPr>
                <a:r>
                  <a:rPr lang="en-US" altLang="ko-KR" b="1" dirty="0" smtClean="0">
                    <a:latin typeface="함초롬돋움"/>
                    <a:ea typeface="함초롬돋움"/>
                    <a:cs typeface="함초롬돋움"/>
                  </a:rPr>
                  <a:t>Insulator</a:t>
                </a:r>
                <a:endParaRPr lang="en-US" altLang="ko-KR" b="1" dirty="0">
                  <a:latin typeface="함초롬돋움"/>
                  <a:ea typeface="함초롬돋움"/>
                  <a:cs typeface="함초롬돋움"/>
                </a:endParaRPr>
              </a:p>
              <a:p>
                <a:pPr lvl="0">
                  <a:defRPr lang="ko-KR" altLang="en-US"/>
                </a:pPr>
                <a:endParaRPr lang="ko-KR" altLang="en-US" b="1" dirty="0">
                  <a:latin typeface="함초롬돋움"/>
                  <a:ea typeface="함초롬돋움"/>
                  <a:cs typeface="함초롬돋움"/>
                </a:endParaRPr>
              </a:p>
            </p:txBody>
          </p:sp>
          <p:sp>
            <p:nvSpPr>
              <p:cNvPr id="12" name="TextBox 18"/>
              <p:cNvSpPr txBox="1"/>
              <p:nvPr/>
            </p:nvSpPr>
            <p:spPr>
              <a:xfrm>
                <a:off x="8987458" y="3169337"/>
                <a:ext cx="732476" cy="393362"/>
              </a:xfrm>
              <a:prstGeom prst="rect">
                <a:avLst/>
              </a:prstGeom>
              <a:noFill/>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defRPr lang="ko-KR" altLang="en-US"/>
                </a:pPr>
                <a:r>
                  <a:rPr lang="en-US" altLang="ko-KR" b="1" dirty="0" smtClean="0">
                    <a:solidFill>
                      <a:schemeClr val="bg1"/>
                    </a:solidFill>
                    <a:latin typeface="함초롬돋움"/>
                    <a:ea typeface="함초롬돋움"/>
                    <a:cs typeface="함초롬돋움"/>
                  </a:rPr>
                  <a:t>Gate</a:t>
                </a:r>
                <a:endParaRPr lang="ko-KR" altLang="en-US" b="1" dirty="0">
                  <a:solidFill>
                    <a:schemeClr val="bg1"/>
                  </a:solidFill>
                  <a:latin typeface="함초롬돋움"/>
                  <a:ea typeface="함초롬돋움"/>
                  <a:cs typeface="함초롬돋움"/>
                </a:endParaRPr>
              </a:p>
            </p:txBody>
          </p:sp>
        </p:grpSp>
        <p:sp>
          <p:nvSpPr>
            <p:cNvPr id="5" name="TextBox 11"/>
            <p:cNvSpPr txBox="1"/>
            <p:nvPr/>
          </p:nvSpPr>
          <p:spPr>
            <a:xfrm>
              <a:off x="1496467" y="1348218"/>
              <a:ext cx="725381" cy="393362"/>
            </a:xfrm>
            <a:prstGeom prst="rect">
              <a:avLst/>
            </a:prstGeom>
            <a:noFill/>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defRPr lang="ko-KR" altLang="en-US"/>
              </a:pPr>
              <a:r>
                <a:rPr lang="en-US" altLang="ko-KR" dirty="0" smtClean="0">
                  <a:latin typeface="맑은 고딕"/>
                  <a:ea typeface="맑은 고딕"/>
                </a:rPr>
                <a:t>Source</a:t>
              </a:r>
              <a:endParaRPr lang="ko-KR" altLang="en-US" dirty="0">
                <a:latin typeface="맑은 고딕"/>
                <a:ea typeface="맑은 고딕"/>
              </a:endParaRPr>
            </a:p>
          </p:txBody>
        </p:sp>
        <p:sp>
          <p:nvSpPr>
            <p:cNvPr id="6" name="TextBox 12"/>
            <p:cNvSpPr txBox="1"/>
            <p:nvPr/>
          </p:nvSpPr>
          <p:spPr>
            <a:xfrm>
              <a:off x="3989947" y="1375929"/>
              <a:ext cx="602832" cy="393362"/>
            </a:xfrm>
            <a:prstGeom prst="rect">
              <a:avLst/>
            </a:prstGeom>
            <a:noFill/>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defRPr lang="ko-KR" altLang="en-US"/>
              </a:pPr>
              <a:r>
                <a:rPr lang="en-US" altLang="ko-KR" dirty="0" smtClean="0">
                  <a:latin typeface="맑은 고딕"/>
                  <a:ea typeface="맑은 고딕"/>
                </a:rPr>
                <a:t>Drain</a:t>
              </a:r>
              <a:endParaRPr lang="ko-KR" altLang="en-US" dirty="0">
                <a:latin typeface="맑은 고딕"/>
                <a:ea typeface="맑은 고딕"/>
              </a:endParaRPr>
            </a:p>
          </p:txBody>
        </p:sp>
      </p:grpSp>
      <p:grpSp>
        <p:nvGrpSpPr>
          <p:cNvPr id="30" name="그룹 29"/>
          <p:cNvGrpSpPr/>
          <p:nvPr/>
        </p:nvGrpSpPr>
        <p:grpSpPr>
          <a:xfrm>
            <a:off x="406158" y="1807507"/>
            <a:ext cx="4679784" cy="2880000"/>
            <a:chOff x="5551392" y="2277593"/>
            <a:chExt cx="5297267" cy="3004522"/>
          </a:xfrm>
        </p:grpSpPr>
        <p:grpSp>
          <p:nvGrpSpPr>
            <p:cNvPr id="16" name="그룹 15"/>
            <p:cNvGrpSpPr/>
            <p:nvPr/>
          </p:nvGrpSpPr>
          <p:grpSpPr>
            <a:xfrm>
              <a:off x="5551392" y="2277593"/>
              <a:ext cx="5297267" cy="3004522"/>
              <a:chOff x="6516216" y="3304847"/>
              <a:chExt cx="2025802" cy="564515"/>
            </a:xfrm>
          </p:grpSpPr>
          <p:sp>
            <p:nvSpPr>
              <p:cNvPr id="17" name="모서리가 둥근 직사각형 16"/>
              <p:cNvSpPr/>
              <p:nvPr/>
            </p:nvSpPr>
            <p:spPr bwMode="auto">
              <a:xfrm>
                <a:off x="6833111" y="3501808"/>
                <a:ext cx="510970" cy="318024"/>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1" i="0" u="none" strike="noStrike" cap="none" normalizeH="0" baseline="0" smtClean="0">
                  <a:ln>
                    <a:noFill/>
                  </a:ln>
                  <a:solidFill>
                    <a:schemeClr val="tx1"/>
                  </a:solidFill>
                  <a:effectLst/>
                  <a:latin typeface="Arial" charset="0"/>
                </a:endParaRPr>
              </a:p>
            </p:txBody>
          </p:sp>
          <p:sp>
            <p:nvSpPr>
              <p:cNvPr id="18" name="모서리가 둥근 직사각형 17"/>
              <p:cNvSpPr/>
              <p:nvPr/>
            </p:nvSpPr>
            <p:spPr bwMode="auto">
              <a:xfrm>
                <a:off x="7122854" y="3380023"/>
                <a:ext cx="328553" cy="426584"/>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1" i="0" u="none" strike="noStrike" cap="none" normalizeH="0" baseline="0" smtClean="0">
                  <a:ln>
                    <a:noFill/>
                  </a:ln>
                  <a:solidFill>
                    <a:schemeClr val="tx1"/>
                  </a:solidFill>
                  <a:effectLst/>
                  <a:latin typeface="Arial" charset="0"/>
                </a:endParaRPr>
              </a:p>
            </p:txBody>
          </p:sp>
          <p:sp>
            <p:nvSpPr>
              <p:cNvPr id="19" name="모서리가 둥근 직사각형 18"/>
              <p:cNvSpPr/>
              <p:nvPr/>
            </p:nvSpPr>
            <p:spPr bwMode="auto">
              <a:xfrm>
                <a:off x="7332404" y="3314601"/>
                <a:ext cx="244193" cy="505231"/>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1" i="0" u="none" strike="noStrike" cap="none" normalizeH="0" baseline="0" smtClean="0">
                  <a:ln>
                    <a:noFill/>
                  </a:ln>
                  <a:solidFill>
                    <a:schemeClr val="tx1"/>
                  </a:solidFill>
                  <a:effectLst/>
                  <a:latin typeface="Arial" charset="0"/>
                </a:endParaRPr>
              </a:p>
            </p:txBody>
          </p:sp>
          <p:sp>
            <p:nvSpPr>
              <p:cNvPr id="20" name="모서리가 둥근 직사각형 19"/>
              <p:cNvSpPr/>
              <p:nvPr/>
            </p:nvSpPr>
            <p:spPr bwMode="auto">
              <a:xfrm flipH="1">
                <a:off x="8084278" y="3501808"/>
                <a:ext cx="407020" cy="318024"/>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1" i="0" u="none" strike="noStrike" cap="none" normalizeH="0" baseline="0" smtClean="0">
                  <a:ln>
                    <a:noFill/>
                  </a:ln>
                  <a:solidFill>
                    <a:schemeClr val="tx1"/>
                  </a:solidFill>
                  <a:effectLst/>
                  <a:latin typeface="Arial" charset="0"/>
                </a:endParaRPr>
              </a:p>
            </p:txBody>
          </p:sp>
          <p:sp>
            <p:nvSpPr>
              <p:cNvPr id="21" name="모서리가 둥근 직사각형 20"/>
              <p:cNvSpPr/>
              <p:nvPr/>
            </p:nvSpPr>
            <p:spPr bwMode="auto">
              <a:xfrm flipH="1">
                <a:off x="7976771" y="3379853"/>
                <a:ext cx="329107" cy="426754"/>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1" i="0" u="none" strike="noStrike" cap="none" normalizeH="0" baseline="0" smtClean="0">
                  <a:ln>
                    <a:noFill/>
                  </a:ln>
                  <a:solidFill>
                    <a:schemeClr val="tx1"/>
                  </a:solidFill>
                  <a:effectLst/>
                  <a:latin typeface="Arial" charset="0"/>
                </a:endParaRPr>
              </a:p>
            </p:txBody>
          </p:sp>
          <p:sp>
            <p:nvSpPr>
              <p:cNvPr id="22" name="모서리가 둥근 직사각형 21"/>
              <p:cNvSpPr/>
              <p:nvPr/>
            </p:nvSpPr>
            <p:spPr bwMode="auto">
              <a:xfrm flipH="1">
                <a:off x="7851371" y="3314601"/>
                <a:ext cx="244605" cy="505231"/>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1" i="0" u="none" strike="noStrike" cap="none" normalizeH="0" baseline="0" smtClean="0">
                  <a:ln>
                    <a:noFill/>
                  </a:ln>
                  <a:solidFill>
                    <a:schemeClr val="tx1"/>
                  </a:solidFill>
                  <a:effectLst/>
                  <a:latin typeface="Arial" charset="0"/>
                </a:endParaRPr>
              </a:p>
            </p:txBody>
          </p:sp>
          <p:sp>
            <p:nvSpPr>
              <p:cNvPr id="23" name="모서리가 둥근 직사각형 22"/>
              <p:cNvSpPr/>
              <p:nvPr/>
            </p:nvSpPr>
            <p:spPr bwMode="auto">
              <a:xfrm>
                <a:off x="7456180" y="3452137"/>
                <a:ext cx="524251" cy="353562"/>
              </a:xfrm>
              <a:prstGeom prst="round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lang="en-US" altLang="ko-KR" sz="700" b="1" dirty="0" err="1" smtClean="0"/>
                  <a:t>Afs</a:t>
                </a:r>
                <a:endParaRPr kumimoji="0" lang="en-US" altLang="ko-KR" sz="1400" b="1" i="0" u="none" strike="noStrike" cap="none" normalizeH="0" baseline="0" dirty="0">
                  <a:ln>
                    <a:noFill/>
                  </a:ln>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700" b="1" i="0" u="none" strike="noStrike" cap="none" normalizeH="0" baseline="0" dirty="0" smtClean="0">
                  <a:ln>
                    <a:noFill/>
                  </a:ln>
                  <a:effectLst/>
                </a:endParaRPr>
              </a:p>
            </p:txBody>
          </p:sp>
          <p:sp>
            <p:nvSpPr>
              <p:cNvPr id="24" name="모서리가 둥근 직사각형 23"/>
              <p:cNvSpPr/>
              <p:nvPr/>
            </p:nvSpPr>
            <p:spPr bwMode="auto">
              <a:xfrm>
                <a:off x="7238719" y="3534513"/>
                <a:ext cx="959172" cy="213705"/>
              </a:xfrm>
              <a:prstGeom prst="roundRect">
                <a:avLst/>
              </a:prstGeom>
              <a:solidFill>
                <a:srgbClr val="DCA1F7"/>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altLang="ko-KR" sz="200" b="1" i="0" u="none" strike="noStrike" cap="none" normalizeH="0" baseline="0" smtClean="0">
                  <a:ln>
                    <a:noFill/>
                  </a:ln>
                  <a:solidFill>
                    <a:schemeClr val="tx1"/>
                  </a:solidFill>
                  <a:effectLst/>
                  <a:latin typeface="Arial" charset="0"/>
                </a:endParaRPr>
              </a:p>
            </p:txBody>
          </p:sp>
          <p:sp>
            <p:nvSpPr>
              <p:cNvPr id="25" name="모서리가 둥근 직사각형 24"/>
              <p:cNvSpPr/>
              <p:nvPr/>
            </p:nvSpPr>
            <p:spPr bwMode="auto">
              <a:xfrm>
                <a:off x="6588224" y="3633578"/>
                <a:ext cx="1903078" cy="172121"/>
              </a:xfrm>
              <a:prstGeom prst="roundRect">
                <a:avLst/>
              </a:prstGeom>
              <a:solidFill>
                <a:srgbClr val="DCA1F7"/>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2000" b="1" dirty="0" smtClean="0"/>
                  <a:t>Gate Insulator</a:t>
                </a:r>
                <a:endParaRPr lang="en-US" altLang="ko-KR" sz="2000" b="1" baseline="-25000" dirty="0"/>
              </a:p>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00" b="1" i="0" u="none" strike="noStrike" cap="none" normalizeH="0" baseline="0" dirty="0" smtClean="0">
                  <a:ln>
                    <a:noFill/>
                  </a:ln>
                  <a:solidFill>
                    <a:schemeClr val="tx1"/>
                  </a:solidFill>
                  <a:effectLst/>
                  <a:latin typeface="Arial" charset="0"/>
                </a:endParaRPr>
              </a:p>
            </p:txBody>
          </p:sp>
          <p:sp>
            <p:nvSpPr>
              <p:cNvPr id="26" name="모서리가 둥근 직사각형 25"/>
              <p:cNvSpPr/>
              <p:nvPr/>
            </p:nvSpPr>
            <p:spPr bwMode="auto">
              <a:xfrm>
                <a:off x="7392347" y="3633578"/>
                <a:ext cx="646023" cy="17212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2400" i="0" u="none" strike="noStrike" cap="none" normalizeH="0" baseline="0" dirty="0" smtClean="0">
                    <a:ln>
                      <a:noFill/>
                    </a:ln>
                    <a:effectLst/>
                    <a:latin typeface="+mj-lt"/>
                  </a:rPr>
                  <a:t>Gate</a:t>
                </a:r>
              </a:p>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300" b="1" i="0" u="none" strike="noStrike" cap="none" normalizeH="0" baseline="0" dirty="0" smtClean="0">
                  <a:ln>
                    <a:noFill/>
                  </a:ln>
                  <a:solidFill>
                    <a:schemeClr val="bg1"/>
                  </a:solidFill>
                  <a:effectLst/>
                  <a:latin typeface="Arial" charset="0"/>
                </a:endParaRPr>
              </a:p>
            </p:txBody>
          </p:sp>
          <p:sp>
            <p:nvSpPr>
              <p:cNvPr id="27" name="TextBox 67"/>
              <p:cNvSpPr txBox="1"/>
              <p:nvPr/>
            </p:nvSpPr>
            <p:spPr>
              <a:xfrm>
                <a:off x="6745299" y="3414778"/>
                <a:ext cx="377555" cy="75176"/>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smtClean="0"/>
                  <a:t>Source</a:t>
                </a:r>
                <a:endParaRPr lang="ko-KR" altLang="en-US" sz="2000" b="1" dirty="0"/>
              </a:p>
            </p:txBody>
          </p:sp>
          <p:sp>
            <p:nvSpPr>
              <p:cNvPr id="28" name="직사각형 27"/>
              <p:cNvSpPr/>
              <p:nvPr/>
            </p:nvSpPr>
            <p:spPr bwMode="auto">
              <a:xfrm>
                <a:off x="6516216" y="3755063"/>
                <a:ext cx="2025802" cy="11429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vert="horz" wrap="none" lIns="90000" tIns="46800" rIns="90000" bIns="46800" numCol="1" rtlCol="0" anchor="ctr"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b="1" i="0" u="none" strike="noStrike" cap="none" normalizeH="0" baseline="0" dirty="0" smtClean="0">
                    <a:ln>
                      <a:noFill/>
                    </a:ln>
                    <a:solidFill>
                      <a:schemeClr val="tx1"/>
                    </a:solidFill>
                    <a:effectLst/>
                    <a:latin typeface="+mj-lt"/>
                  </a:rPr>
                  <a:t>Glass</a:t>
                </a:r>
                <a:endParaRPr kumimoji="0" lang="ko-KR" altLang="en-US" b="1" i="0" u="none" strike="noStrike" cap="none" normalizeH="0" baseline="0" dirty="0" smtClean="0">
                  <a:ln>
                    <a:noFill/>
                  </a:ln>
                  <a:solidFill>
                    <a:schemeClr val="tx1"/>
                  </a:solidFill>
                  <a:effectLst/>
                  <a:latin typeface="+mj-lt"/>
                </a:endParaRPr>
              </a:p>
            </p:txBody>
          </p:sp>
          <p:sp>
            <p:nvSpPr>
              <p:cNvPr id="29" name="TextBox 69"/>
              <p:cNvSpPr txBox="1"/>
              <p:nvPr/>
            </p:nvSpPr>
            <p:spPr>
              <a:xfrm>
                <a:off x="8108893" y="3304847"/>
                <a:ext cx="307116" cy="75176"/>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smtClean="0"/>
                  <a:t>Drain</a:t>
                </a:r>
                <a:endParaRPr lang="ko-KR" altLang="en-US" sz="2000" b="1" dirty="0"/>
              </a:p>
            </p:txBody>
          </p:sp>
        </p:grpSp>
        <p:sp>
          <p:nvSpPr>
            <p:cNvPr id="15" name="TextBox 14"/>
            <p:cNvSpPr txBox="1"/>
            <p:nvPr/>
          </p:nvSpPr>
          <p:spPr>
            <a:xfrm>
              <a:off x="8182958" y="3076906"/>
              <a:ext cx="1008140" cy="369332"/>
            </a:xfrm>
            <a:prstGeom prst="rect">
              <a:avLst/>
            </a:prstGeom>
            <a:noFill/>
          </p:spPr>
          <p:txBody>
            <a:bodyPr wrap="square" rtlCol="0">
              <a:spAutoFit/>
            </a:bodyPr>
            <a:lstStyle/>
            <a:p>
              <a:r>
                <a:rPr lang="en-US" altLang="ko-KR" b="1" dirty="0" smtClean="0"/>
                <a:t>Active</a:t>
              </a:r>
              <a:endParaRPr lang="ko-KR" altLang="en-US" b="1" dirty="0"/>
            </a:p>
          </p:txBody>
        </p:sp>
      </p:grpSp>
      <p:sp>
        <p:nvSpPr>
          <p:cNvPr id="32" name="제목 1"/>
          <p:cNvSpPr txBox="1">
            <a:spLocks/>
          </p:cNvSpPr>
          <p:nvPr/>
        </p:nvSpPr>
        <p:spPr>
          <a:xfrm>
            <a:off x="7495" y="0"/>
            <a:ext cx="4144235" cy="1143000"/>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pPr algn="l"/>
            <a:r>
              <a:rPr lang="en-US" altLang="ko-KR" smtClean="0">
                <a:latin typeface="맑은 고딕" panose="020B0503020000020004" pitchFamily="50" charset="-127"/>
                <a:ea typeface="맑은 고딕" panose="020B0503020000020004" pitchFamily="50" charset="-127"/>
              </a:rPr>
              <a:t>Introduction</a:t>
            </a:r>
            <a:endParaRPr lang="ko-KR" altLang="en-US" dirty="0">
              <a:latin typeface="맑은 고딕" panose="020B0503020000020004" pitchFamily="50" charset="-127"/>
              <a:ea typeface="맑은 고딕" panose="020B0503020000020004" pitchFamily="50" charset="-127"/>
            </a:endParaRPr>
          </a:p>
        </p:txBody>
      </p:sp>
      <p:sp>
        <p:nvSpPr>
          <p:cNvPr id="33" name="평행 사변형 32"/>
          <p:cNvSpPr/>
          <p:nvPr/>
        </p:nvSpPr>
        <p:spPr>
          <a:xfrm>
            <a:off x="-600930" y="1011810"/>
            <a:ext cx="9865370" cy="262379"/>
          </a:xfrm>
          <a:prstGeom prst="parallelogram">
            <a:avLst>
              <a:gd name="adj" fmla="val 17854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p:cNvSpPr txBox="1"/>
          <p:nvPr/>
        </p:nvSpPr>
        <p:spPr>
          <a:xfrm>
            <a:off x="6153099" y="4949220"/>
            <a:ext cx="3628444" cy="461665"/>
          </a:xfrm>
          <a:prstGeom prst="rect">
            <a:avLst/>
          </a:prstGeom>
          <a:noFill/>
        </p:spPr>
        <p:txBody>
          <a:bodyPr wrap="square" rtlCol="0">
            <a:spAutoFit/>
          </a:bodyPr>
          <a:lstStyle/>
          <a:p>
            <a:r>
              <a:rPr lang="en-US" altLang="ko-KR" sz="2400" b="1" dirty="0" smtClean="0">
                <a:effectLst>
                  <a:glow rad="101600">
                    <a:schemeClr val="accent2">
                      <a:satMod val="175000"/>
                      <a:alpha val="40000"/>
                    </a:schemeClr>
                  </a:glow>
                </a:effectLst>
              </a:rPr>
              <a:t>Top gate structure</a:t>
            </a:r>
            <a:endParaRPr lang="ko-KR" altLang="en-US" sz="2400" b="1" dirty="0">
              <a:effectLst>
                <a:glow rad="101600">
                  <a:schemeClr val="accent2">
                    <a:satMod val="175000"/>
                    <a:alpha val="40000"/>
                  </a:schemeClr>
                </a:glow>
              </a:effectLst>
            </a:endParaRPr>
          </a:p>
        </p:txBody>
      </p:sp>
      <p:sp>
        <p:nvSpPr>
          <p:cNvPr id="35" name="TextBox 34"/>
          <p:cNvSpPr txBox="1"/>
          <p:nvPr/>
        </p:nvSpPr>
        <p:spPr>
          <a:xfrm>
            <a:off x="477159" y="4949220"/>
            <a:ext cx="4491616" cy="461665"/>
          </a:xfrm>
          <a:prstGeom prst="rect">
            <a:avLst/>
          </a:prstGeom>
          <a:noFill/>
        </p:spPr>
        <p:txBody>
          <a:bodyPr wrap="square" rtlCol="0">
            <a:spAutoFit/>
          </a:bodyPr>
          <a:lstStyle/>
          <a:p>
            <a:r>
              <a:rPr lang="en-US" altLang="ko-KR" sz="2400" b="1" dirty="0" smtClean="0">
                <a:effectLst>
                  <a:glow rad="101600">
                    <a:schemeClr val="accent2">
                      <a:satMod val="175000"/>
                      <a:alpha val="40000"/>
                    </a:schemeClr>
                  </a:glow>
                </a:effectLst>
              </a:rPr>
              <a:t>Botto</a:t>
            </a:r>
            <a:r>
              <a:rPr lang="en-US" altLang="ko-KR" sz="2400" b="1" dirty="0">
                <a:effectLst>
                  <a:glow rad="101600">
                    <a:schemeClr val="accent2">
                      <a:satMod val="175000"/>
                      <a:alpha val="40000"/>
                    </a:schemeClr>
                  </a:glow>
                </a:effectLst>
              </a:rPr>
              <a:t>m</a:t>
            </a:r>
            <a:r>
              <a:rPr lang="en-US" altLang="ko-KR" sz="2400" b="1" dirty="0" smtClean="0">
                <a:effectLst>
                  <a:glow rad="101600">
                    <a:schemeClr val="accent2">
                      <a:satMod val="175000"/>
                      <a:alpha val="40000"/>
                    </a:schemeClr>
                  </a:glow>
                </a:effectLst>
              </a:rPr>
              <a:t> gate structure</a:t>
            </a:r>
            <a:endParaRPr lang="ko-KR" altLang="en-US" sz="2400" b="1" dirty="0">
              <a:effectLst>
                <a:glow rad="101600">
                  <a:schemeClr val="accent2">
                    <a:satMod val="175000"/>
                    <a:alpha val="40000"/>
                  </a:schemeClr>
                </a:glow>
              </a:effectLst>
            </a:endParaRPr>
          </a:p>
        </p:txBody>
      </p:sp>
      <p:sp>
        <p:nvSpPr>
          <p:cNvPr id="3" name="TextBox 2"/>
          <p:cNvSpPr txBox="1"/>
          <p:nvPr/>
        </p:nvSpPr>
        <p:spPr>
          <a:xfrm>
            <a:off x="430938" y="5517290"/>
            <a:ext cx="5088981" cy="923330"/>
          </a:xfrm>
          <a:prstGeom prst="rect">
            <a:avLst/>
          </a:prstGeom>
          <a:noFill/>
        </p:spPr>
        <p:txBody>
          <a:bodyPr wrap="square" rtlCol="0">
            <a:spAutoFit/>
          </a:bodyPr>
          <a:lstStyle/>
          <a:p>
            <a:pPr marL="285750" indent="-285750">
              <a:buFont typeface="Wingdings" pitchFamily="2" charset="2"/>
              <a:buChar char="ü"/>
            </a:pPr>
            <a:r>
              <a:rPr lang="en-US" altLang="ko-KR" dirty="0" smtClean="0"/>
              <a:t>SiO</a:t>
            </a:r>
            <a:r>
              <a:rPr lang="en-US" altLang="ko-KR" baseline="-25000" dirty="0" smtClean="0"/>
              <a:t>2</a:t>
            </a:r>
            <a:r>
              <a:rPr lang="en-US" altLang="ko-KR" dirty="0" smtClean="0"/>
              <a:t> </a:t>
            </a:r>
            <a:r>
              <a:rPr lang="en-US" altLang="ko-KR" dirty="0"/>
              <a:t>was used by </a:t>
            </a:r>
            <a:r>
              <a:rPr lang="en-US" altLang="ko-KR" dirty="0" smtClean="0"/>
              <a:t>insulator and passivation</a:t>
            </a:r>
          </a:p>
          <a:p>
            <a:pPr marL="285750" indent="-285750">
              <a:buFont typeface="Wingdings" pitchFamily="2" charset="2"/>
              <a:buChar char="ü"/>
            </a:pPr>
            <a:r>
              <a:rPr lang="en-US" altLang="ko-KR" dirty="0"/>
              <a:t>6</a:t>
            </a:r>
            <a:r>
              <a:rPr lang="en-US" altLang="ko-KR" dirty="0" smtClean="0"/>
              <a:t> mask</a:t>
            </a:r>
          </a:p>
          <a:p>
            <a:pPr marL="285750" indent="-285750">
              <a:buFont typeface="Wingdings" pitchFamily="2" charset="2"/>
              <a:buChar char="ü"/>
            </a:pPr>
            <a:r>
              <a:rPr lang="en-US" altLang="ko-KR" dirty="0" smtClean="0"/>
              <a:t>Long process time</a:t>
            </a:r>
            <a:endParaRPr lang="ko-KR" altLang="en-US" dirty="0"/>
          </a:p>
        </p:txBody>
      </p:sp>
      <p:sp>
        <p:nvSpPr>
          <p:cNvPr id="34" name="TextBox 33"/>
          <p:cNvSpPr txBox="1"/>
          <p:nvPr/>
        </p:nvSpPr>
        <p:spPr>
          <a:xfrm>
            <a:off x="6153099" y="5517290"/>
            <a:ext cx="5088981" cy="923330"/>
          </a:xfrm>
          <a:prstGeom prst="rect">
            <a:avLst/>
          </a:prstGeom>
          <a:noFill/>
        </p:spPr>
        <p:txBody>
          <a:bodyPr wrap="square" rtlCol="0">
            <a:spAutoFit/>
          </a:bodyPr>
          <a:lstStyle/>
          <a:p>
            <a:pPr marL="285750" indent="-285750">
              <a:buFont typeface="Wingdings" pitchFamily="2" charset="2"/>
              <a:buChar char="ü"/>
            </a:pPr>
            <a:r>
              <a:rPr lang="en-US" altLang="ko-KR" dirty="0" smtClean="0"/>
              <a:t>SOG </a:t>
            </a:r>
            <a:r>
              <a:rPr lang="en-US" altLang="ko-KR" dirty="0"/>
              <a:t>was used by </a:t>
            </a:r>
            <a:r>
              <a:rPr lang="en-US" altLang="ko-KR" dirty="0" smtClean="0"/>
              <a:t>insulator and passivation</a:t>
            </a:r>
          </a:p>
          <a:p>
            <a:pPr marL="285750" indent="-285750">
              <a:buFont typeface="Wingdings" pitchFamily="2" charset="2"/>
              <a:buChar char="ü"/>
            </a:pPr>
            <a:r>
              <a:rPr lang="en-US" altLang="ko-KR" dirty="0"/>
              <a:t>4</a:t>
            </a:r>
            <a:r>
              <a:rPr lang="en-US" altLang="ko-KR" dirty="0" smtClean="0"/>
              <a:t> mask</a:t>
            </a:r>
          </a:p>
          <a:p>
            <a:pPr marL="285750" indent="-285750">
              <a:buFont typeface="Wingdings" pitchFamily="2" charset="2"/>
              <a:buChar char="ü"/>
            </a:pPr>
            <a:r>
              <a:rPr lang="en-US" altLang="ko-KR" dirty="0" smtClean="0"/>
              <a:t>Short process time</a:t>
            </a:r>
            <a:endParaRPr lang="ko-KR" altLang="en-US" dirty="0"/>
          </a:p>
        </p:txBody>
      </p:sp>
      <p:sp>
        <p:nvSpPr>
          <p:cNvPr id="13" name="직사각형 12"/>
          <p:cNvSpPr/>
          <p:nvPr/>
        </p:nvSpPr>
        <p:spPr>
          <a:xfrm>
            <a:off x="7176150" y="2919422"/>
            <a:ext cx="2952410" cy="34677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ko-KR" dirty="0" smtClean="0">
                <a:solidFill>
                  <a:schemeClr val="tx1"/>
                </a:solidFill>
              </a:rPr>
              <a:t>Active</a:t>
            </a:r>
            <a:endParaRPr lang="ko-KR" altLang="en-US" dirty="0">
              <a:solidFill>
                <a:schemeClr val="tx1"/>
              </a:solidFill>
            </a:endParaRPr>
          </a:p>
        </p:txBody>
      </p:sp>
      <p:sp>
        <p:nvSpPr>
          <p:cNvPr id="14" name="슬라이드 번호 개체 틀 13"/>
          <p:cNvSpPr>
            <a:spLocks noGrp="1"/>
          </p:cNvSpPr>
          <p:nvPr>
            <p:ph type="sldNum" sz="quarter" idx="12"/>
          </p:nvPr>
        </p:nvSpPr>
        <p:spPr/>
        <p:txBody>
          <a:bodyPr/>
          <a:lstStyle/>
          <a:p>
            <a:pPr lvl="0">
              <a:defRPr lang="ko-KR" altLang="en-US"/>
            </a:pPr>
            <a:fld id="{AD22CD3B-FDDF-4998-970C-76E6E0BEC65F}" type="slidenum">
              <a:rPr lang="ko-KR" altLang="en-US" smtClean="0"/>
              <a:pPr lvl="0">
                <a:defRPr lang="ko-KR" altLang="en-US"/>
              </a:pPr>
              <a:t>3</a:t>
            </a:fld>
            <a:endParaRPr lang="ko-KR" altLang="en-US"/>
          </a:p>
        </p:txBody>
      </p:sp>
    </p:spTree>
    <p:extLst>
      <p:ext uri="{BB962C8B-B14F-4D97-AF65-F5344CB8AC3E}">
        <p14:creationId xmlns:p14="http://schemas.microsoft.com/office/powerpoint/2010/main" val="34123894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a:spLocks noGrp="1"/>
          </p:cNvSpPr>
          <p:nvPr>
            <p:ph type="title" idx="4294967295"/>
          </p:nvPr>
        </p:nvSpPr>
        <p:spPr>
          <a:xfrm>
            <a:off x="7495" y="0"/>
            <a:ext cx="12192000" cy="1143000"/>
          </a:xfrm>
        </p:spPr>
        <p:txBody>
          <a:bodyPr/>
          <a:lstStyle/>
          <a:p>
            <a:pPr lvl="0" algn="l"/>
            <a:r>
              <a:rPr lang="en-US" altLang="ko-KR" dirty="0">
                <a:latin typeface="맑은 고딕" panose="020B0503020000020004" pitchFamily="50" charset="-127"/>
                <a:ea typeface="맑은 고딕" panose="020B0503020000020004" pitchFamily="50" charset="-127"/>
              </a:rPr>
              <a:t>Introduction</a:t>
            </a:r>
            <a:endParaRPr lang="ko-KR" altLang="en-US" dirty="0">
              <a:latin typeface="맑은 고딕" panose="020B0503020000020004" pitchFamily="50" charset="-127"/>
              <a:ea typeface="맑은 고딕" panose="020B0503020000020004" pitchFamily="50" charset="-127"/>
            </a:endParaRPr>
          </a:p>
        </p:txBody>
      </p:sp>
      <p:sp>
        <p:nvSpPr>
          <p:cNvPr id="10" name="평행 사변형 9"/>
          <p:cNvSpPr/>
          <p:nvPr/>
        </p:nvSpPr>
        <p:spPr>
          <a:xfrm>
            <a:off x="-600930" y="1011810"/>
            <a:ext cx="9865370" cy="262379"/>
          </a:xfrm>
          <a:prstGeom prst="parallelogram">
            <a:avLst>
              <a:gd name="adj" fmla="val 17854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2" descr="http://www.zeus.go.kr/storage/images/market/eq/.thumb/Vzc1leN57ov59J1zhfWF_w600.jpg">
            <a:hlinkClick r:id="rId3"/>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451" y="2492870"/>
            <a:ext cx="2520000" cy="25923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sunhayato-korea.com/ace-200-10.jpg">
            <a:hlinkClick r:id="rId5"/>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2341" y="2444101"/>
            <a:ext cx="2520000" cy="2654580"/>
          </a:xfrm>
          <a:prstGeom prst="rect">
            <a:avLst/>
          </a:prstGeom>
          <a:noFill/>
          <a:extLst>
            <a:ext uri="{909E8E84-426E-40DD-AFC4-6F175D3DCCD1}">
              <a14:hiddenFill xmlns:a14="http://schemas.microsoft.com/office/drawing/2010/main">
                <a:solidFill>
                  <a:srgbClr val="FFFFFF"/>
                </a:solidFill>
              </a14:hiddenFill>
            </a:ext>
          </a:extLst>
        </p:spPr>
      </p:pic>
      <p:sp>
        <p:nvSpPr>
          <p:cNvPr id="9" name="오른쪽 화살표 8"/>
          <p:cNvSpPr/>
          <p:nvPr/>
        </p:nvSpPr>
        <p:spPr>
          <a:xfrm>
            <a:off x="3629831" y="3320985"/>
            <a:ext cx="1296180" cy="93613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a:p>
        </p:txBody>
      </p:sp>
      <p:sp>
        <p:nvSpPr>
          <p:cNvPr id="7" name="TextBox 6"/>
          <p:cNvSpPr txBox="1"/>
          <p:nvPr/>
        </p:nvSpPr>
        <p:spPr>
          <a:xfrm>
            <a:off x="939858" y="5164514"/>
            <a:ext cx="2592360" cy="369332"/>
          </a:xfrm>
          <a:prstGeom prst="rect">
            <a:avLst/>
          </a:prstGeom>
          <a:noFill/>
        </p:spPr>
        <p:txBody>
          <a:bodyPr wrap="square" rtlCol="0">
            <a:spAutoFit/>
          </a:bodyPr>
          <a:lstStyle/>
          <a:p>
            <a:r>
              <a:rPr lang="en-US" altLang="ko-KR" dirty="0" smtClean="0"/>
              <a:t> </a:t>
            </a:r>
            <a:r>
              <a:rPr lang="en-US" altLang="ko-KR" dirty="0"/>
              <a:t>vacuum </a:t>
            </a:r>
            <a:r>
              <a:rPr lang="en-US" altLang="ko-KR" dirty="0" smtClean="0"/>
              <a:t>equipment</a:t>
            </a:r>
            <a:endParaRPr lang="ko-KR" altLang="en-US" dirty="0"/>
          </a:p>
        </p:txBody>
      </p:sp>
      <p:sp>
        <p:nvSpPr>
          <p:cNvPr id="13" name="TextBox 12"/>
          <p:cNvSpPr txBox="1"/>
          <p:nvPr/>
        </p:nvSpPr>
        <p:spPr>
          <a:xfrm>
            <a:off x="5120231" y="5122250"/>
            <a:ext cx="1548390" cy="369332"/>
          </a:xfrm>
          <a:prstGeom prst="rect">
            <a:avLst/>
          </a:prstGeom>
          <a:noFill/>
        </p:spPr>
        <p:txBody>
          <a:bodyPr wrap="square" rtlCol="0">
            <a:spAutoFit/>
          </a:bodyPr>
          <a:lstStyle/>
          <a:p>
            <a:r>
              <a:rPr lang="en-US" altLang="ko-KR" dirty="0" smtClean="0"/>
              <a:t>Spin coater</a:t>
            </a:r>
            <a:endParaRPr lang="ko-KR" altLang="en-US" dirty="0"/>
          </a:p>
        </p:txBody>
      </p:sp>
      <p:sp>
        <p:nvSpPr>
          <p:cNvPr id="3" name="TextBox 2"/>
          <p:cNvSpPr txBox="1"/>
          <p:nvPr/>
        </p:nvSpPr>
        <p:spPr>
          <a:xfrm>
            <a:off x="7752230" y="2581115"/>
            <a:ext cx="424859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ko-KR" sz="2400" b="1" dirty="0" smtClean="0">
                <a:effectLst>
                  <a:glow rad="101600">
                    <a:schemeClr val="accent2">
                      <a:satMod val="175000"/>
                      <a:alpha val="40000"/>
                    </a:schemeClr>
                  </a:glow>
                </a:effectLst>
              </a:rPr>
              <a:t>Solution process</a:t>
            </a:r>
          </a:p>
          <a:p>
            <a:endParaRPr lang="en-US" altLang="ko-KR" dirty="0" smtClean="0"/>
          </a:p>
          <a:p>
            <a:pPr marL="285750" indent="-285750">
              <a:buFont typeface="Wingdings" pitchFamily="2" charset="2"/>
              <a:buChar char="ü"/>
            </a:pPr>
            <a:r>
              <a:rPr lang="en-US" altLang="ko-KR" dirty="0" smtClean="0"/>
              <a:t>easily </a:t>
            </a:r>
            <a:r>
              <a:rPr lang="en-US" altLang="ko-KR" dirty="0"/>
              <a:t>and quickly </a:t>
            </a:r>
            <a:r>
              <a:rPr lang="en-US" altLang="ko-KR" dirty="0" smtClean="0"/>
              <a:t>producing.</a:t>
            </a:r>
          </a:p>
          <a:p>
            <a:endParaRPr lang="en-US" altLang="ko-KR" dirty="0" smtClean="0"/>
          </a:p>
          <a:p>
            <a:pPr marL="285750" indent="-285750">
              <a:buFont typeface="Wingdings" pitchFamily="2" charset="2"/>
              <a:buChar char="ü"/>
            </a:pPr>
            <a:r>
              <a:rPr lang="en-US" altLang="ko-KR" dirty="0" smtClean="0"/>
              <a:t>does </a:t>
            </a:r>
            <a:r>
              <a:rPr lang="en-US" altLang="ko-KR" dirty="0"/>
              <a:t>not use </a:t>
            </a:r>
            <a:r>
              <a:rPr lang="en-US" altLang="ko-KR" dirty="0" smtClean="0"/>
              <a:t>plasma                </a:t>
            </a:r>
          </a:p>
          <a:p>
            <a:pPr marL="285750" indent="-285750">
              <a:buFont typeface="Wingdings" pitchFamily="2" charset="2"/>
              <a:buChar char="ü"/>
            </a:pPr>
            <a:endParaRPr lang="en-US" altLang="ko-KR" dirty="0"/>
          </a:p>
          <a:p>
            <a:r>
              <a:rPr lang="en-US" altLang="ko-KR" dirty="0" smtClean="0"/>
              <a:t>             it </a:t>
            </a:r>
            <a:r>
              <a:rPr lang="en-US" altLang="ko-KR" dirty="0"/>
              <a:t>can avoid </a:t>
            </a:r>
            <a:r>
              <a:rPr lang="en-US" altLang="ko-KR" dirty="0" smtClean="0"/>
              <a:t>plasma </a:t>
            </a:r>
          </a:p>
          <a:p>
            <a:r>
              <a:rPr lang="en-US" altLang="ko-KR" dirty="0" smtClean="0"/>
              <a:t>             damage on the </a:t>
            </a:r>
            <a:r>
              <a:rPr lang="en-US" altLang="ko-KR" dirty="0"/>
              <a:t>active </a:t>
            </a:r>
            <a:r>
              <a:rPr lang="en-US" altLang="ko-KR" dirty="0" smtClean="0"/>
              <a:t>layer</a:t>
            </a:r>
          </a:p>
          <a:p>
            <a:endParaRPr lang="en-US" altLang="ko-KR" dirty="0"/>
          </a:p>
        </p:txBody>
      </p:sp>
      <p:sp>
        <p:nvSpPr>
          <p:cNvPr id="16" name="오른쪽 화살표 15"/>
          <p:cNvSpPr/>
          <p:nvPr/>
        </p:nvSpPr>
        <p:spPr>
          <a:xfrm>
            <a:off x="7968260" y="4320850"/>
            <a:ext cx="648090" cy="396055"/>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a:p>
        </p:txBody>
      </p:sp>
      <p:sp>
        <p:nvSpPr>
          <p:cNvPr id="2" name="슬라이드 번호 개체 틀 1"/>
          <p:cNvSpPr>
            <a:spLocks noGrp="1"/>
          </p:cNvSpPr>
          <p:nvPr>
            <p:ph type="sldNum" sz="quarter" idx="12"/>
          </p:nvPr>
        </p:nvSpPr>
        <p:spPr/>
        <p:txBody>
          <a:bodyPr/>
          <a:lstStyle/>
          <a:p>
            <a:pPr lvl="0">
              <a:defRPr lang="ko-KR" altLang="en-US"/>
            </a:pPr>
            <a:fld id="{AD22CD3B-FDDF-4998-970C-76E6E0BEC65F}" type="slidenum">
              <a:rPr lang="ko-KR" altLang="en-US" smtClean="0"/>
              <a:pPr lvl="0">
                <a:defRPr lang="ko-KR" altLang="en-US"/>
              </a:pPr>
              <a:t>4</a:t>
            </a:fld>
            <a:endParaRPr lang="ko-KR" alt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10972798" cy="1143000"/>
          </a:xfrm>
        </p:spPr>
        <p:txBody>
          <a:bodyPr>
            <a:normAutofit/>
          </a:bodyPr>
          <a:lstStyle/>
          <a:p>
            <a:pPr lvl="0" algn="l"/>
            <a:r>
              <a:rPr lang="en-US" altLang="ko-KR" dirty="0">
                <a:latin typeface="맑은 고딕" panose="020B0503020000020004" pitchFamily="50" charset="-127"/>
                <a:ea typeface="맑은 고딕" panose="020B0503020000020004" pitchFamily="50" charset="-127"/>
              </a:rPr>
              <a:t>Experimental</a:t>
            </a:r>
            <a:endParaRPr lang="ko-KR" altLang="en-US" dirty="0">
              <a:latin typeface="맑은 고딕" panose="020B0503020000020004" pitchFamily="50" charset="-127"/>
              <a:ea typeface="맑은 고딕" panose="020B0503020000020004" pitchFamily="50" charset="-127"/>
            </a:endParaRPr>
          </a:p>
        </p:txBody>
      </p:sp>
      <p:sp>
        <p:nvSpPr>
          <p:cNvPr id="25" name="평행 사변형 24"/>
          <p:cNvSpPr/>
          <p:nvPr/>
        </p:nvSpPr>
        <p:spPr>
          <a:xfrm>
            <a:off x="-744950" y="1011810"/>
            <a:ext cx="9865370" cy="262379"/>
          </a:xfrm>
          <a:prstGeom prst="parallelogram">
            <a:avLst>
              <a:gd name="adj" fmla="val 17854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p:cNvPicPr/>
          <p:nvPr/>
        </p:nvPicPr>
        <p:blipFill rotWithShape="1">
          <a:blip r:embed="rId3" cstate="print">
            <a:extLst>
              <a:ext uri="{28A0092B-C50C-407E-A947-70E740481C1C}">
                <a14:useLocalDpi xmlns:a14="http://schemas.microsoft.com/office/drawing/2010/main" val="0"/>
              </a:ext>
            </a:extLst>
          </a:blip>
          <a:srcRect r="8662"/>
          <a:stretch/>
        </p:blipFill>
        <p:spPr bwMode="auto">
          <a:xfrm>
            <a:off x="191181" y="2060810"/>
            <a:ext cx="4968689" cy="3096430"/>
          </a:xfrm>
          <a:prstGeom prst="rect">
            <a:avLst/>
          </a:prstGeom>
          <a:noFill/>
        </p:spPr>
      </p:pic>
      <p:sp>
        <p:nvSpPr>
          <p:cNvPr id="7" name="직사각형 6"/>
          <p:cNvSpPr/>
          <p:nvPr/>
        </p:nvSpPr>
        <p:spPr>
          <a:xfrm>
            <a:off x="263190" y="5157240"/>
            <a:ext cx="4896680" cy="707886"/>
          </a:xfrm>
          <a:prstGeom prst="rect">
            <a:avLst/>
          </a:prstGeom>
        </p:spPr>
        <p:txBody>
          <a:bodyPr wrap="square">
            <a:spAutoFit/>
          </a:bodyPr>
          <a:lstStyle/>
          <a:p>
            <a:r>
              <a:rPr lang="en-US" altLang="ko-KR" sz="2000" b="1" dirty="0" smtClean="0">
                <a:effectLst>
                  <a:glow rad="101600">
                    <a:schemeClr val="accent2">
                      <a:satMod val="175000"/>
                      <a:alpha val="40000"/>
                    </a:schemeClr>
                  </a:glow>
                </a:effectLst>
              </a:rPr>
              <a:t>Cross-sectional </a:t>
            </a:r>
            <a:r>
              <a:rPr lang="en-US" altLang="ko-KR" sz="2000" b="1" dirty="0">
                <a:effectLst>
                  <a:glow rad="101600">
                    <a:schemeClr val="accent2">
                      <a:satMod val="175000"/>
                      <a:alpha val="40000"/>
                    </a:schemeClr>
                  </a:glow>
                </a:effectLst>
              </a:rPr>
              <a:t>structure </a:t>
            </a:r>
            <a:r>
              <a:rPr lang="en-US" altLang="ko-KR" sz="2000" b="1" dirty="0" smtClean="0">
                <a:effectLst>
                  <a:glow rad="101600">
                    <a:schemeClr val="accent2">
                      <a:satMod val="175000"/>
                      <a:alpha val="40000"/>
                    </a:schemeClr>
                  </a:glow>
                </a:effectLst>
              </a:rPr>
              <a:t>of the </a:t>
            </a:r>
            <a:r>
              <a:rPr lang="en-US" altLang="ko-KR" sz="2000" b="1" dirty="0">
                <a:effectLst>
                  <a:glow rad="101600">
                    <a:schemeClr val="accent2">
                      <a:satMod val="175000"/>
                      <a:alpha val="40000"/>
                    </a:schemeClr>
                  </a:glow>
                </a:effectLst>
              </a:rPr>
              <a:t>top gate oxide </a:t>
            </a:r>
            <a:r>
              <a:rPr lang="en-US" altLang="ko-KR" sz="2000" b="1" dirty="0" smtClean="0">
                <a:effectLst>
                  <a:glow rad="101600">
                    <a:schemeClr val="accent2">
                      <a:satMod val="175000"/>
                      <a:alpha val="40000"/>
                    </a:schemeClr>
                  </a:glow>
                </a:effectLst>
              </a:rPr>
              <a:t>TFT</a:t>
            </a:r>
            <a:endParaRPr lang="ko-KR" altLang="ko-KR" sz="2000" b="1" dirty="0"/>
          </a:p>
        </p:txBody>
      </p:sp>
      <p:sp>
        <p:nvSpPr>
          <p:cNvPr id="3" name="TextBox 2"/>
          <p:cNvSpPr txBox="1"/>
          <p:nvPr/>
        </p:nvSpPr>
        <p:spPr>
          <a:xfrm>
            <a:off x="5436796" y="1509423"/>
            <a:ext cx="4680650" cy="461665"/>
          </a:xfrm>
          <a:prstGeom prst="rect">
            <a:avLst/>
          </a:prstGeom>
          <a:noFill/>
        </p:spPr>
        <p:txBody>
          <a:bodyPr wrap="square" rtlCol="0">
            <a:spAutoFit/>
          </a:bodyPr>
          <a:lstStyle/>
          <a:p>
            <a:r>
              <a:rPr lang="en-US" altLang="ko-KR" sz="2400" b="1" dirty="0">
                <a:effectLst>
                  <a:glow rad="101600">
                    <a:schemeClr val="accent2">
                      <a:satMod val="175000"/>
                      <a:alpha val="40000"/>
                    </a:schemeClr>
                  </a:glow>
                </a:effectLst>
              </a:rPr>
              <a:t>process steps </a:t>
            </a:r>
            <a:endParaRPr lang="ko-KR" altLang="en-US" sz="2400" b="1" dirty="0">
              <a:effectLst>
                <a:glow rad="101600">
                  <a:schemeClr val="accent2">
                    <a:satMod val="175000"/>
                    <a:alpha val="40000"/>
                  </a:schemeClr>
                </a:glow>
              </a:effectLst>
            </a:endParaRPr>
          </a:p>
        </p:txBody>
      </p:sp>
      <p:graphicFrame>
        <p:nvGraphicFramePr>
          <p:cNvPr id="8" name="다이어그램 7"/>
          <p:cNvGraphicFramePr/>
          <p:nvPr>
            <p:extLst>
              <p:ext uri="{D42A27DB-BD31-4B8C-83A1-F6EECF244321}">
                <p14:modId xmlns:p14="http://schemas.microsoft.com/office/powerpoint/2010/main" val="1076642005"/>
              </p:ext>
            </p:extLst>
          </p:nvPr>
        </p:nvGraphicFramePr>
        <p:xfrm>
          <a:off x="5591930" y="1721621"/>
          <a:ext cx="6384040" cy="5400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직사각형 13"/>
          <p:cNvSpPr/>
          <p:nvPr/>
        </p:nvSpPr>
        <p:spPr>
          <a:xfrm>
            <a:off x="7777120" y="3274149"/>
            <a:ext cx="1991389" cy="287375"/>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n-US" altLang="ko-KR" dirty="0" smtClean="0">
                <a:solidFill>
                  <a:schemeClr val="tx1"/>
                </a:solidFill>
              </a:rPr>
              <a:t>Mask 1</a:t>
            </a:r>
            <a:endParaRPr lang="ko-KR" altLang="en-US" dirty="0">
              <a:solidFill>
                <a:schemeClr val="tx1"/>
              </a:solidFill>
            </a:endParaRPr>
          </a:p>
        </p:txBody>
      </p:sp>
      <p:sp>
        <p:nvSpPr>
          <p:cNvPr id="17" name="직사각형 16"/>
          <p:cNvSpPr/>
          <p:nvPr/>
        </p:nvSpPr>
        <p:spPr>
          <a:xfrm>
            <a:off x="5522871" y="4784555"/>
            <a:ext cx="1991389" cy="287375"/>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n-US" altLang="ko-KR" dirty="0" smtClean="0">
                <a:solidFill>
                  <a:schemeClr val="tx1"/>
                </a:solidFill>
              </a:rPr>
              <a:t>Mask 2</a:t>
            </a:r>
            <a:endParaRPr lang="ko-KR" altLang="en-US" dirty="0">
              <a:solidFill>
                <a:schemeClr val="tx1"/>
              </a:solidFill>
            </a:endParaRPr>
          </a:p>
        </p:txBody>
      </p:sp>
      <p:sp>
        <p:nvSpPr>
          <p:cNvPr id="18" name="직사각형 17"/>
          <p:cNvSpPr/>
          <p:nvPr/>
        </p:nvSpPr>
        <p:spPr>
          <a:xfrm>
            <a:off x="10062789" y="4698378"/>
            <a:ext cx="1991389" cy="287375"/>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n-US" altLang="ko-KR" dirty="0" smtClean="0">
                <a:solidFill>
                  <a:schemeClr val="tx1"/>
                </a:solidFill>
              </a:rPr>
              <a:t>Mask 3</a:t>
            </a:r>
            <a:endParaRPr lang="ko-KR" altLang="en-US" dirty="0">
              <a:solidFill>
                <a:schemeClr val="tx1"/>
              </a:solidFill>
            </a:endParaRPr>
          </a:p>
        </p:txBody>
      </p:sp>
      <p:sp>
        <p:nvSpPr>
          <p:cNvPr id="19" name="직사각형 18"/>
          <p:cNvSpPr/>
          <p:nvPr/>
        </p:nvSpPr>
        <p:spPr>
          <a:xfrm>
            <a:off x="5522870" y="6309400"/>
            <a:ext cx="1991389" cy="287375"/>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n-US" altLang="ko-KR" dirty="0" smtClean="0">
                <a:solidFill>
                  <a:schemeClr val="tx1"/>
                </a:solidFill>
              </a:rPr>
              <a:t>Mask 4</a:t>
            </a:r>
            <a:endParaRPr lang="ko-KR" altLang="en-US" dirty="0">
              <a:solidFill>
                <a:schemeClr val="tx1"/>
              </a:solidFill>
            </a:endParaRPr>
          </a:p>
        </p:txBody>
      </p:sp>
      <p:sp>
        <p:nvSpPr>
          <p:cNvPr id="16" name="슬라이드 번호 개체 틀 15"/>
          <p:cNvSpPr>
            <a:spLocks noGrp="1"/>
          </p:cNvSpPr>
          <p:nvPr>
            <p:ph type="sldNum" sz="quarter" idx="12"/>
          </p:nvPr>
        </p:nvSpPr>
        <p:spPr/>
        <p:txBody>
          <a:bodyPr/>
          <a:lstStyle/>
          <a:p>
            <a:pPr lvl="0">
              <a:defRPr lang="ko-KR" altLang="en-US"/>
            </a:pPr>
            <a:fld id="{AD22CD3B-FDDF-4998-970C-76E6E0BEC65F}" type="slidenum">
              <a:rPr lang="ko-KR" altLang="en-US" smtClean="0"/>
              <a:pPr lvl="0">
                <a:defRPr lang="ko-KR" altLang="en-US"/>
              </a:pPr>
              <a:t>5</a:t>
            </a:fld>
            <a:endParaRPr lang="ko-KR"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표 2"/>
          <p:cNvGraphicFramePr>
            <a:graphicFrameLocks noGrp="1"/>
          </p:cNvGraphicFramePr>
          <p:nvPr>
            <p:extLst>
              <p:ext uri="{D42A27DB-BD31-4B8C-83A1-F6EECF244321}">
                <p14:modId xmlns:p14="http://schemas.microsoft.com/office/powerpoint/2010/main" val="1684916742"/>
              </p:ext>
            </p:extLst>
          </p:nvPr>
        </p:nvGraphicFramePr>
        <p:xfrm>
          <a:off x="335200" y="1716028"/>
          <a:ext cx="11377580" cy="4377344"/>
        </p:xfrm>
        <a:graphic>
          <a:graphicData uri="http://schemas.openxmlformats.org/drawingml/2006/table">
            <a:tbl>
              <a:tblPr>
                <a:tableStyleId>{5C22544A-7EE6-4342-B048-85BDC9FD1C3A}</a:tableStyleId>
              </a:tblPr>
              <a:tblGrid>
                <a:gridCol w="1280020"/>
                <a:gridCol w="3474094"/>
                <a:gridCol w="2315879"/>
                <a:gridCol w="1982877"/>
                <a:gridCol w="2324710"/>
              </a:tblGrid>
              <a:tr h="1094336">
                <a:tc>
                  <a:txBody>
                    <a:bodyPr/>
                    <a:lstStyle/>
                    <a:p>
                      <a:pPr indent="228600" algn="ctr">
                        <a:spcAft>
                          <a:spcPts val="0"/>
                        </a:spcAft>
                      </a:pPr>
                      <a:r>
                        <a:rPr lang="en-US" sz="1800" b="1" dirty="0">
                          <a:effectLst/>
                        </a:rPr>
                        <a:t>Device</a:t>
                      </a:r>
                      <a:endParaRPr lang="ko-KR" sz="1800" b="1" dirty="0">
                        <a:effectLst/>
                        <a:latin typeface="Times New Roman"/>
                        <a:ea typeface="MS Mincho"/>
                      </a:endParaRPr>
                    </a:p>
                  </a:txBody>
                  <a:tcPr marL="68580" marR="68580" marT="9525" marB="0" anchor="ctr"/>
                </a:tc>
                <a:tc>
                  <a:txBody>
                    <a:bodyPr/>
                    <a:lstStyle/>
                    <a:p>
                      <a:pPr indent="228600" algn="ctr">
                        <a:spcAft>
                          <a:spcPts val="0"/>
                        </a:spcAft>
                      </a:pPr>
                      <a:r>
                        <a:rPr lang="en-US" sz="1800" b="1" dirty="0">
                          <a:effectLst/>
                        </a:rPr>
                        <a:t>Material</a:t>
                      </a:r>
                      <a:endParaRPr lang="ko-KR" sz="1800" b="1" dirty="0">
                        <a:effectLst/>
                        <a:latin typeface="Times New Roman"/>
                        <a:ea typeface="MS Mincho"/>
                      </a:endParaRPr>
                    </a:p>
                  </a:txBody>
                  <a:tcPr marL="68580" marR="68580" marT="9525" marB="0" anchor="ctr"/>
                </a:tc>
                <a:tc>
                  <a:txBody>
                    <a:bodyPr/>
                    <a:lstStyle/>
                    <a:p>
                      <a:pPr indent="228600" algn="ctr">
                        <a:spcAft>
                          <a:spcPts val="0"/>
                        </a:spcAft>
                      </a:pPr>
                      <a:r>
                        <a:rPr lang="en-US" sz="1800" b="1" dirty="0">
                          <a:effectLst/>
                        </a:rPr>
                        <a:t>Concentration</a:t>
                      </a:r>
                      <a:endParaRPr lang="ko-KR" sz="1800" b="1" dirty="0">
                        <a:effectLst/>
                        <a:latin typeface="Times New Roman"/>
                        <a:ea typeface="MS Mincho"/>
                      </a:endParaRPr>
                    </a:p>
                  </a:txBody>
                  <a:tcPr marL="68580" marR="68580" marT="9525" marB="0" anchor="ctr"/>
                </a:tc>
                <a:tc>
                  <a:txBody>
                    <a:bodyPr/>
                    <a:lstStyle/>
                    <a:p>
                      <a:pPr indent="228600" algn="ctr">
                        <a:spcAft>
                          <a:spcPts val="0"/>
                        </a:spcAft>
                      </a:pPr>
                      <a:r>
                        <a:rPr lang="en-US" sz="1800" b="1" dirty="0">
                          <a:effectLst/>
                        </a:rPr>
                        <a:t>Thickness</a:t>
                      </a:r>
                      <a:endParaRPr lang="ko-KR" sz="1800" b="1" dirty="0">
                        <a:effectLst/>
                        <a:latin typeface="Times New Roman"/>
                        <a:ea typeface="MS Mincho"/>
                      </a:endParaRPr>
                    </a:p>
                  </a:txBody>
                  <a:tcPr marL="68580" marR="68580" marT="9525" marB="0" anchor="ctr"/>
                </a:tc>
                <a:tc>
                  <a:txBody>
                    <a:bodyPr/>
                    <a:lstStyle/>
                    <a:p>
                      <a:pPr indent="228600" algn="ctr">
                        <a:spcAft>
                          <a:spcPts val="0"/>
                        </a:spcAft>
                      </a:pPr>
                      <a:r>
                        <a:rPr lang="en-US" sz="1800" b="1" dirty="0">
                          <a:effectLst/>
                        </a:rPr>
                        <a:t>Coating count</a:t>
                      </a:r>
                      <a:endParaRPr lang="ko-KR" sz="1800" b="1" dirty="0">
                        <a:effectLst/>
                        <a:latin typeface="Times New Roman"/>
                        <a:ea typeface="MS Mincho"/>
                      </a:endParaRPr>
                    </a:p>
                  </a:txBody>
                  <a:tcPr marL="68580" marR="68580" marT="9525" marB="0" anchor="ctr"/>
                </a:tc>
              </a:tr>
              <a:tr h="1094336">
                <a:tc>
                  <a:txBody>
                    <a:bodyPr/>
                    <a:lstStyle/>
                    <a:p>
                      <a:pPr indent="228600" algn="ctr">
                        <a:spcAft>
                          <a:spcPts val="0"/>
                        </a:spcAft>
                      </a:pPr>
                      <a:r>
                        <a:rPr lang="en-US" sz="1800" b="1" dirty="0">
                          <a:effectLst/>
                        </a:rPr>
                        <a:t>A</a:t>
                      </a:r>
                      <a:endParaRPr lang="ko-KR" sz="1800" b="1" dirty="0">
                        <a:effectLst/>
                        <a:latin typeface="Times New Roman"/>
                        <a:ea typeface="MS Mincho"/>
                      </a:endParaRPr>
                    </a:p>
                  </a:txBody>
                  <a:tcPr marL="68580" marR="68580" marT="9525" marB="0" anchor="ctr"/>
                </a:tc>
                <a:tc>
                  <a:txBody>
                    <a:bodyPr/>
                    <a:lstStyle/>
                    <a:p>
                      <a:pPr indent="228600" algn="ctr">
                        <a:spcAft>
                          <a:spcPts val="0"/>
                        </a:spcAft>
                      </a:pPr>
                      <a:r>
                        <a:rPr lang="en-US" sz="1800" dirty="0">
                          <a:effectLst/>
                        </a:rPr>
                        <a:t>SOG 40ml</a:t>
                      </a:r>
                      <a:endParaRPr lang="ko-KR" sz="1800" dirty="0">
                        <a:effectLst/>
                        <a:latin typeface="Times New Roman"/>
                        <a:ea typeface="MS Mincho"/>
                      </a:endParaRPr>
                    </a:p>
                  </a:txBody>
                  <a:tcPr marL="68580" marR="68580" marT="9525" marB="0" anchor="ctr"/>
                </a:tc>
                <a:tc>
                  <a:txBody>
                    <a:bodyPr/>
                    <a:lstStyle/>
                    <a:p>
                      <a:pPr indent="228600" algn="ctr">
                        <a:spcAft>
                          <a:spcPts val="0"/>
                        </a:spcAft>
                      </a:pPr>
                      <a:r>
                        <a:rPr lang="en-US" sz="1800" dirty="0">
                          <a:effectLst/>
                        </a:rPr>
                        <a:t>100 %</a:t>
                      </a:r>
                      <a:endParaRPr lang="ko-KR" sz="1800" dirty="0">
                        <a:effectLst/>
                        <a:latin typeface="Times New Roman"/>
                        <a:ea typeface="MS Mincho"/>
                      </a:endParaRPr>
                    </a:p>
                  </a:txBody>
                  <a:tcPr marL="68580" marR="68580" marT="9525" marB="0" anchor="ctr"/>
                </a:tc>
                <a:tc>
                  <a:txBody>
                    <a:bodyPr/>
                    <a:lstStyle/>
                    <a:p>
                      <a:pPr indent="228600" algn="ctr">
                        <a:spcAft>
                          <a:spcPts val="0"/>
                        </a:spcAft>
                      </a:pPr>
                      <a:r>
                        <a:rPr lang="en-US" sz="1800" dirty="0">
                          <a:effectLst/>
                        </a:rPr>
                        <a:t>340.4 nm</a:t>
                      </a:r>
                      <a:endParaRPr lang="ko-KR" sz="1800" dirty="0">
                        <a:effectLst/>
                        <a:latin typeface="Times New Roman"/>
                        <a:ea typeface="MS Mincho"/>
                      </a:endParaRPr>
                    </a:p>
                  </a:txBody>
                  <a:tcPr marL="68580" marR="68580" marT="9525" marB="0" anchor="ctr"/>
                </a:tc>
                <a:tc>
                  <a:txBody>
                    <a:bodyPr/>
                    <a:lstStyle/>
                    <a:p>
                      <a:pPr indent="228600" algn="ctr">
                        <a:spcAft>
                          <a:spcPts val="0"/>
                        </a:spcAft>
                      </a:pPr>
                      <a:r>
                        <a:rPr lang="en-US" sz="1800" dirty="0">
                          <a:effectLst/>
                        </a:rPr>
                        <a:t>1</a:t>
                      </a:r>
                      <a:endParaRPr lang="ko-KR" sz="1800" dirty="0">
                        <a:effectLst/>
                        <a:latin typeface="Times New Roman"/>
                        <a:ea typeface="MS Mincho"/>
                      </a:endParaRPr>
                    </a:p>
                  </a:txBody>
                  <a:tcPr marL="68580" marR="68580" marT="9525" marB="0" anchor="ctr"/>
                </a:tc>
              </a:tr>
              <a:tr h="1094336">
                <a:tc>
                  <a:txBody>
                    <a:bodyPr/>
                    <a:lstStyle/>
                    <a:p>
                      <a:pPr indent="228600" algn="ctr">
                        <a:spcAft>
                          <a:spcPts val="0"/>
                        </a:spcAft>
                      </a:pPr>
                      <a:r>
                        <a:rPr lang="en-US" sz="1800" b="1" dirty="0">
                          <a:effectLst/>
                        </a:rPr>
                        <a:t>B</a:t>
                      </a:r>
                      <a:endParaRPr lang="ko-KR" sz="1800" b="1" dirty="0">
                        <a:effectLst/>
                        <a:latin typeface="Times New Roman"/>
                        <a:ea typeface="MS Mincho"/>
                      </a:endParaRPr>
                    </a:p>
                  </a:txBody>
                  <a:tcPr marL="68580" marR="68580" marT="9525" marB="0" anchor="ctr"/>
                </a:tc>
                <a:tc>
                  <a:txBody>
                    <a:bodyPr/>
                    <a:lstStyle/>
                    <a:p>
                      <a:pPr indent="228600" algn="ctr">
                        <a:spcAft>
                          <a:spcPts val="0"/>
                        </a:spcAft>
                      </a:pPr>
                      <a:r>
                        <a:rPr lang="en-US" sz="1800">
                          <a:effectLst/>
                        </a:rPr>
                        <a:t>SOG 20ml + IPA 20ml</a:t>
                      </a:r>
                      <a:endParaRPr lang="ko-KR" sz="1800">
                        <a:effectLst/>
                        <a:latin typeface="Times New Roman"/>
                        <a:ea typeface="MS Mincho"/>
                      </a:endParaRPr>
                    </a:p>
                  </a:txBody>
                  <a:tcPr marL="68580" marR="68580" marT="9525" marB="0" anchor="ctr"/>
                </a:tc>
                <a:tc>
                  <a:txBody>
                    <a:bodyPr/>
                    <a:lstStyle/>
                    <a:p>
                      <a:pPr indent="228600" algn="ctr">
                        <a:spcAft>
                          <a:spcPts val="0"/>
                        </a:spcAft>
                      </a:pPr>
                      <a:r>
                        <a:rPr lang="en-US" sz="1800">
                          <a:effectLst/>
                        </a:rPr>
                        <a:t>50 %</a:t>
                      </a:r>
                      <a:endParaRPr lang="ko-KR" sz="1800">
                        <a:effectLst/>
                        <a:latin typeface="Times New Roman"/>
                        <a:ea typeface="MS Mincho"/>
                      </a:endParaRPr>
                    </a:p>
                  </a:txBody>
                  <a:tcPr marL="68580" marR="68580" marT="9525" marB="0" anchor="ctr"/>
                </a:tc>
                <a:tc>
                  <a:txBody>
                    <a:bodyPr/>
                    <a:lstStyle/>
                    <a:p>
                      <a:pPr indent="228600" algn="ctr">
                        <a:spcAft>
                          <a:spcPts val="0"/>
                        </a:spcAft>
                      </a:pPr>
                      <a:r>
                        <a:rPr lang="en-US" sz="1800" dirty="0">
                          <a:effectLst/>
                        </a:rPr>
                        <a:t>162.4 nm</a:t>
                      </a:r>
                      <a:endParaRPr lang="ko-KR" sz="1800" dirty="0">
                        <a:effectLst/>
                        <a:latin typeface="Times New Roman"/>
                        <a:ea typeface="MS Mincho"/>
                      </a:endParaRPr>
                    </a:p>
                  </a:txBody>
                  <a:tcPr marL="68580" marR="68580" marT="9525" marB="0" anchor="ctr"/>
                </a:tc>
                <a:tc>
                  <a:txBody>
                    <a:bodyPr/>
                    <a:lstStyle/>
                    <a:p>
                      <a:pPr indent="228600" algn="ctr">
                        <a:spcAft>
                          <a:spcPts val="0"/>
                        </a:spcAft>
                      </a:pPr>
                      <a:r>
                        <a:rPr lang="en-US" sz="1800" dirty="0">
                          <a:effectLst/>
                        </a:rPr>
                        <a:t>2</a:t>
                      </a:r>
                      <a:endParaRPr lang="ko-KR" sz="1800" dirty="0">
                        <a:effectLst/>
                        <a:latin typeface="Times New Roman"/>
                        <a:ea typeface="MS Mincho"/>
                      </a:endParaRPr>
                    </a:p>
                  </a:txBody>
                  <a:tcPr marL="68580" marR="68580" marT="9525" marB="0" anchor="ctr"/>
                </a:tc>
              </a:tr>
              <a:tr h="1094336">
                <a:tc>
                  <a:txBody>
                    <a:bodyPr/>
                    <a:lstStyle/>
                    <a:p>
                      <a:pPr indent="228600" algn="ctr">
                        <a:spcAft>
                          <a:spcPts val="0"/>
                        </a:spcAft>
                      </a:pPr>
                      <a:r>
                        <a:rPr lang="en-US" sz="1800" b="1" dirty="0">
                          <a:effectLst/>
                        </a:rPr>
                        <a:t>C</a:t>
                      </a:r>
                      <a:endParaRPr lang="ko-KR" sz="1800" b="1" dirty="0">
                        <a:effectLst/>
                        <a:latin typeface="Times New Roman"/>
                        <a:ea typeface="MS Mincho"/>
                      </a:endParaRPr>
                    </a:p>
                  </a:txBody>
                  <a:tcPr marL="68580" marR="68580" marT="9525" marB="0" anchor="ctr"/>
                </a:tc>
                <a:tc>
                  <a:txBody>
                    <a:bodyPr/>
                    <a:lstStyle/>
                    <a:p>
                      <a:pPr indent="228600" algn="ctr">
                        <a:spcAft>
                          <a:spcPts val="0"/>
                        </a:spcAft>
                      </a:pPr>
                      <a:r>
                        <a:rPr lang="en-US" sz="1800" dirty="0">
                          <a:effectLst/>
                        </a:rPr>
                        <a:t>SOG 10ml + IPA 30ml</a:t>
                      </a:r>
                      <a:endParaRPr lang="ko-KR" sz="1800" dirty="0">
                        <a:effectLst/>
                        <a:latin typeface="Times New Roman"/>
                        <a:ea typeface="MS Mincho"/>
                      </a:endParaRPr>
                    </a:p>
                  </a:txBody>
                  <a:tcPr marL="68580" marR="68580" marT="9525" marB="0" anchor="ctr"/>
                </a:tc>
                <a:tc>
                  <a:txBody>
                    <a:bodyPr/>
                    <a:lstStyle/>
                    <a:p>
                      <a:pPr indent="228600" algn="ctr">
                        <a:spcAft>
                          <a:spcPts val="0"/>
                        </a:spcAft>
                      </a:pPr>
                      <a:r>
                        <a:rPr lang="en-US" sz="1800" dirty="0">
                          <a:effectLst/>
                        </a:rPr>
                        <a:t>25 %</a:t>
                      </a:r>
                      <a:endParaRPr lang="ko-KR" sz="1800" dirty="0">
                        <a:effectLst/>
                        <a:latin typeface="Times New Roman"/>
                        <a:ea typeface="MS Mincho"/>
                      </a:endParaRPr>
                    </a:p>
                  </a:txBody>
                  <a:tcPr marL="68580" marR="68580" marT="9525" marB="0" anchor="ctr"/>
                </a:tc>
                <a:tc>
                  <a:txBody>
                    <a:bodyPr/>
                    <a:lstStyle/>
                    <a:p>
                      <a:pPr indent="228600" algn="ctr">
                        <a:spcAft>
                          <a:spcPts val="0"/>
                        </a:spcAft>
                      </a:pPr>
                      <a:r>
                        <a:rPr lang="en-US" sz="1800" dirty="0">
                          <a:effectLst/>
                        </a:rPr>
                        <a:t>70.9 nm</a:t>
                      </a:r>
                      <a:endParaRPr lang="ko-KR" sz="1800" dirty="0">
                        <a:effectLst/>
                        <a:latin typeface="Times New Roman"/>
                        <a:ea typeface="MS Mincho"/>
                      </a:endParaRPr>
                    </a:p>
                  </a:txBody>
                  <a:tcPr marL="68580" marR="68580" marT="9525" marB="0" anchor="ctr"/>
                </a:tc>
                <a:tc>
                  <a:txBody>
                    <a:bodyPr/>
                    <a:lstStyle/>
                    <a:p>
                      <a:pPr indent="228600" algn="ctr">
                        <a:spcAft>
                          <a:spcPts val="0"/>
                        </a:spcAft>
                      </a:pPr>
                      <a:r>
                        <a:rPr lang="en-US" sz="1800" dirty="0">
                          <a:effectLst/>
                        </a:rPr>
                        <a:t>5</a:t>
                      </a:r>
                      <a:endParaRPr lang="ko-KR" sz="1800" dirty="0">
                        <a:effectLst/>
                        <a:latin typeface="Times New Roman"/>
                        <a:ea typeface="MS Mincho"/>
                      </a:endParaRPr>
                    </a:p>
                  </a:txBody>
                  <a:tcPr marL="68580" marR="68580" marT="9525" marB="0" anchor="ctr"/>
                </a:tc>
              </a:tr>
            </a:tbl>
          </a:graphicData>
        </a:graphic>
      </p:graphicFrame>
      <p:sp>
        <p:nvSpPr>
          <p:cNvPr id="6" name="제목 1"/>
          <p:cNvSpPr>
            <a:spLocks noGrp="1"/>
          </p:cNvSpPr>
          <p:nvPr>
            <p:ph type="title"/>
          </p:nvPr>
        </p:nvSpPr>
        <p:spPr>
          <a:xfrm>
            <a:off x="0" y="0"/>
            <a:ext cx="10972798" cy="1143000"/>
          </a:xfrm>
        </p:spPr>
        <p:txBody>
          <a:bodyPr>
            <a:normAutofit/>
          </a:bodyPr>
          <a:lstStyle/>
          <a:p>
            <a:pPr lvl="0" algn="l"/>
            <a:r>
              <a:rPr lang="en-US" altLang="ko-KR" dirty="0">
                <a:latin typeface="맑은 고딕" panose="020B0503020000020004" pitchFamily="50" charset="-127"/>
                <a:ea typeface="맑은 고딕" panose="020B0503020000020004" pitchFamily="50" charset="-127"/>
              </a:rPr>
              <a:t>Experimental</a:t>
            </a:r>
            <a:endParaRPr lang="ko-KR" altLang="en-US" dirty="0">
              <a:latin typeface="맑은 고딕" panose="020B0503020000020004" pitchFamily="50" charset="-127"/>
              <a:ea typeface="맑은 고딕" panose="020B0503020000020004" pitchFamily="50" charset="-127"/>
            </a:endParaRPr>
          </a:p>
        </p:txBody>
      </p:sp>
      <p:sp>
        <p:nvSpPr>
          <p:cNvPr id="7" name="평행 사변형 6"/>
          <p:cNvSpPr/>
          <p:nvPr/>
        </p:nvSpPr>
        <p:spPr>
          <a:xfrm>
            <a:off x="-744950" y="1011810"/>
            <a:ext cx="9865370" cy="262379"/>
          </a:xfrm>
          <a:prstGeom prst="parallelogram">
            <a:avLst>
              <a:gd name="adj" fmla="val 17854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슬라이드 번호 개체 틀 1"/>
          <p:cNvSpPr>
            <a:spLocks noGrp="1"/>
          </p:cNvSpPr>
          <p:nvPr>
            <p:ph type="sldNum" sz="quarter" idx="12"/>
          </p:nvPr>
        </p:nvSpPr>
        <p:spPr/>
        <p:txBody>
          <a:bodyPr/>
          <a:lstStyle/>
          <a:p>
            <a:pPr lvl="0">
              <a:defRPr lang="ko-KR" altLang="en-US"/>
            </a:pPr>
            <a:fld id="{AD22CD3B-FDDF-4998-970C-76E6E0BEC65F}" type="slidenum">
              <a:rPr lang="ko-KR" altLang="en-US" smtClean="0"/>
              <a:pPr lvl="0">
                <a:defRPr lang="ko-KR" altLang="en-US"/>
              </a:pPr>
              <a:t>6</a:t>
            </a:fld>
            <a:endParaRPr lang="ko-KR" altLang="en-US"/>
          </a:p>
        </p:txBody>
      </p:sp>
    </p:spTree>
    <p:extLst>
      <p:ext uri="{BB962C8B-B14F-4D97-AF65-F5344CB8AC3E}">
        <p14:creationId xmlns:p14="http://schemas.microsoft.com/office/powerpoint/2010/main" val="14676128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내용 개체 틀 5"/>
          <p:cNvPicPr>
            <a:picLocks noGrp="1" noChangeAspect="1"/>
          </p:cNvPicPr>
          <p:nvPr>
            <p:ph idx="1"/>
          </p:nvPr>
        </p:nvPicPr>
        <p:blipFill rotWithShape="1">
          <a:blip r:embed="rId4">
            <a:extLst>
              <a:ext uri="{28A0092B-C50C-407E-A947-70E740481C1C}">
                <a14:useLocalDpi xmlns:a14="http://schemas.microsoft.com/office/drawing/2010/main" val="0"/>
              </a:ext>
            </a:extLst>
          </a:blip>
          <a:srcRect l="2538" t="6577" r="8937"/>
          <a:stretch/>
        </p:blipFill>
        <p:spPr>
          <a:xfrm>
            <a:off x="162460" y="1484730"/>
            <a:ext cx="3609173" cy="2677220"/>
          </a:xfrm>
          <a:prstGeom prst="rect">
            <a:avLst/>
          </a:prstGeom>
        </p:spPr>
      </p:pic>
      <p:sp>
        <p:nvSpPr>
          <p:cNvPr id="2" name="제목 1"/>
          <p:cNvSpPr>
            <a:spLocks noGrp="1"/>
          </p:cNvSpPr>
          <p:nvPr>
            <p:ph type="title"/>
          </p:nvPr>
        </p:nvSpPr>
        <p:spPr>
          <a:xfrm>
            <a:off x="0" y="6286"/>
            <a:ext cx="10972798" cy="1143000"/>
          </a:xfrm>
        </p:spPr>
        <p:txBody>
          <a:bodyPr>
            <a:normAutofit/>
          </a:bodyPr>
          <a:lstStyle/>
          <a:p>
            <a:pPr lvl="0" algn="l"/>
            <a:r>
              <a:rPr lang="en-US" altLang="ko-KR" dirty="0">
                <a:latin typeface="맑은 고딕" panose="020B0503020000020004" pitchFamily="50" charset="-127"/>
                <a:ea typeface="맑은 고딕" panose="020B0503020000020004" pitchFamily="50" charset="-127"/>
              </a:rPr>
              <a:t>Results and Discussion</a:t>
            </a:r>
            <a:endParaRPr lang="ko-KR" altLang="en-US" dirty="0">
              <a:latin typeface="맑은 고딕" panose="020B0503020000020004" pitchFamily="50" charset="-127"/>
              <a:ea typeface="맑은 고딕" panose="020B0503020000020004" pitchFamily="50" charset="-127"/>
            </a:endParaRPr>
          </a:p>
        </p:txBody>
      </p:sp>
      <p:sp>
        <p:nvSpPr>
          <p:cNvPr id="45" name="평행 사변형 44"/>
          <p:cNvSpPr/>
          <p:nvPr/>
        </p:nvSpPr>
        <p:spPr>
          <a:xfrm>
            <a:off x="-752597" y="979268"/>
            <a:ext cx="9865370" cy="262379"/>
          </a:xfrm>
          <a:prstGeom prst="parallelogram">
            <a:avLst>
              <a:gd name="adj" fmla="val 17854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 name="개체 2"/>
          <p:cNvGraphicFramePr>
            <a:graphicFrameLocks noGrp="1"/>
          </p:cNvGraphicFramePr>
          <p:nvPr>
            <p:extLst>
              <p:ext uri="{D42A27DB-BD31-4B8C-83A1-F6EECF244321}">
                <p14:modId xmlns:p14="http://schemas.microsoft.com/office/powerpoint/2010/main" val="76393706"/>
              </p:ext>
            </p:extLst>
          </p:nvPr>
        </p:nvGraphicFramePr>
        <p:xfrm>
          <a:off x="8230113" y="1241647"/>
          <a:ext cx="4174850" cy="2960599"/>
        </p:xfrm>
        <a:graphic>
          <a:graphicData uri="http://schemas.openxmlformats.org/presentationml/2006/ole">
            <mc:AlternateContent xmlns:mc="http://schemas.openxmlformats.org/markup-compatibility/2006">
              <mc:Choice xmlns:v="urn:schemas-microsoft-com:vml" Requires="v">
                <p:oleObj spid="_x0000_s4162" name="Graph" r:id="rId5" imgW="4170240" imgH="2900160" progId="Origin50.Graph">
                  <p:embed/>
                </p:oleObj>
              </mc:Choice>
              <mc:Fallback>
                <p:oleObj name="Graph" r:id="rId5" imgW="4170240" imgH="2900160" progId="Origin50.Graph">
                  <p:embed/>
                  <p:pic>
                    <p:nvPicPr>
                      <p:cNvPr id="0" name="개체 7"/>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0113" y="1241647"/>
                        <a:ext cx="4174850" cy="2960599"/>
                      </a:xfrm>
                      <a:prstGeom prst="rect">
                        <a:avLst/>
                      </a:prstGeom>
                      <a:noFill/>
                      <a:ln>
                        <a:noFill/>
                      </a:ln>
                    </p:spPr>
                  </p:pic>
                </p:oleObj>
              </mc:Fallback>
            </mc:AlternateContent>
          </a:graphicData>
        </a:graphic>
      </p:graphicFrame>
      <p:graphicFrame>
        <p:nvGraphicFramePr>
          <p:cNvPr id="4" name="개체 3"/>
          <p:cNvGraphicFramePr>
            <a:graphicFrameLocks/>
          </p:cNvGraphicFramePr>
          <p:nvPr>
            <p:extLst>
              <p:ext uri="{D42A27DB-BD31-4B8C-83A1-F6EECF244321}">
                <p14:modId xmlns:p14="http://schemas.microsoft.com/office/powerpoint/2010/main" val="4089635168"/>
              </p:ext>
            </p:extLst>
          </p:nvPr>
        </p:nvGraphicFramePr>
        <p:xfrm>
          <a:off x="8230112" y="3870161"/>
          <a:ext cx="4188575" cy="2792249"/>
        </p:xfrm>
        <a:graphic>
          <a:graphicData uri="http://schemas.openxmlformats.org/presentationml/2006/ole">
            <mc:AlternateContent xmlns:mc="http://schemas.openxmlformats.org/markup-compatibility/2006">
              <mc:Choice xmlns:v="urn:schemas-microsoft-com:vml" Requires="v">
                <p:oleObj spid="_x0000_s4163" name="Graph" r:id="rId7" imgW="4169664" imgH="2900477" progId="Origin50.Graph">
                  <p:embed/>
                </p:oleObj>
              </mc:Choice>
              <mc:Fallback>
                <p:oleObj name="Graph" r:id="rId7" imgW="4169664" imgH="2900477" progId="Origin50.Graph">
                  <p:embed/>
                  <p:pic>
                    <p:nvPicPr>
                      <p:cNvPr id="0" name="개체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112" y="3870161"/>
                        <a:ext cx="4188575" cy="2792249"/>
                      </a:xfrm>
                      <a:prstGeom prst="rect">
                        <a:avLst/>
                      </a:prstGeom>
                      <a:noFill/>
                      <a:ln>
                        <a:noFill/>
                      </a:ln>
                    </p:spPr>
                  </p:pic>
                </p:oleObj>
              </mc:Fallback>
            </mc:AlternateContent>
          </a:graphicData>
        </a:graphic>
      </p:graphicFrame>
      <p:graphicFrame>
        <p:nvGraphicFramePr>
          <p:cNvPr id="6" name="표 5"/>
          <p:cNvGraphicFramePr>
            <a:graphicFrameLocks noGrp="1"/>
          </p:cNvGraphicFramePr>
          <p:nvPr>
            <p:extLst>
              <p:ext uri="{D42A27DB-BD31-4B8C-83A1-F6EECF244321}">
                <p14:modId xmlns:p14="http://schemas.microsoft.com/office/powerpoint/2010/main" val="1316309994"/>
              </p:ext>
            </p:extLst>
          </p:nvPr>
        </p:nvGraphicFramePr>
        <p:xfrm>
          <a:off x="3863690" y="1765628"/>
          <a:ext cx="4464622" cy="4437140"/>
        </p:xfrm>
        <a:graphic>
          <a:graphicData uri="http://schemas.openxmlformats.org/drawingml/2006/table">
            <a:tbl>
              <a:tblPr firstRow="1" bandRow="1">
                <a:tableStyleId>{5940675A-B579-460E-94D1-54222C63F5DA}</a:tableStyleId>
              </a:tblPr>
              <a:tblGrid>
                <a:gridCol w="1241231"/>
                <a:gridCol w="1647700"/>
                <a:gridCol w="1575691"/>
              </a:tblGrid>
              <a:tr h="835847">
                <a:tc>
                  <a:txBody>
                    <a:bodyPr/>
                    <a:lstStyle/>
                    <a:p>
                      <a:pPr algn="ctr" latinLnBrk="1"/>
                      <a:r>
                        <a:rPr lang="en-US" altLang="ko-KR" sz="1800" b="1" dirty="0" smtClean="0"/>
                        <a:t>A</a:t>
                      </a:r>
                      <a:endParaRPr lang="ko-KR" altLang="en-US" sz="1800" b="1" dirty="0">
                        <a:latin typeface="+mn-lt"/>
                      </a:endParaRPr>
                    </a:p>
                  </a:txBody>
                  <a:tcPr anchor="ctr">
                    <a:solidFill>
                      <a:schemeClr val="bg1">
                        <a:lumMod val="8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smtClean="0">
                          <a:effectLst/>
                        </a:rPr>
                        <a:t>Device</a:t>
                      </a:r>
                      <a:endParaRPr lang="ko-KR" altLang="ko-KR" sz="1800" b="1" dirty="0" smtClean="0">
                        <a:effectLst/>
                        <a:latin typeface="+mn-lt"/>
                        <a:ea typeface="MS Mincho"/>
                      </a:endParaRPr>
                    </a:p>
                  </a:txBody>
                  <a:tcPr anchor="ctr">
                    <a:solidFill>
                      <a:schemeClr val="bg1">
                        <a:lumMod val="8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smtClean="0">
                          <a:effectLst/>
                        </a:rPr>
                        <a:t>C</a:t>
                      </a:r>
                      <a:endParaRPr lang="ko-KR" altLang="ko-KR" sz="1800" b="1" dirty="0" smtClean="0">
                        <a:effectLst/>
                        <a:latin typeface="+mn-lt"/>
                        <a:ea typeface="MS Mincho"/>
                      </a:endParaRPr>
                    </a:p>
                  </a:txBody>
                  <a:tcPr anchor="ctr">
                    <a:solidFill>
                      <a:schemeClr val="bg1">
                        <a:lumMod val="85000"/>
                      </a:schemeClr>
                    </a:solidFill>
                  </a:tcPr>
                </a:tc>
              </a:tr>
              <a:tr h="88535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effectLst/>
                        </a:rPr>
                        <a:t>SOG 40ml</a:t>
                      </a:r>
                      <a:endParaRPr lang="ko-KR" altLang="ko-KR" sz="1600" b="0" dirty="0" smtClean="0">
                        <a:effectLst/>
                        <a:latin typeface="+mn-lt"/>
                        <a:ea typeface="MS Mincho"/>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effectLst/>
                        </a:rPr>
                        <a:t>Material</a:t>
                      </a:r>
                      <a:endParaRPr lang="ko-KR" altLang="ko-KR" sz="1600" b="1" dirty="0" smtClean="0">
                        <a:effectLst/>
                        <a:latin typeface="+mn-lt"/>
                        <a:ea typeface="MS Mincho"/>
                      </a:endParaRPr>
                    </a:p>
                  </a:txBody>
                  <a:tcPr anchor="ctr">
                    <a:solidFill>
                      <a:schemeClr val="bg1">
                        <a:lumMod val="8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effectLst/>
                        </a:rPr>
                        <a:t>SOG 10ml</a:t>
                      </a:r>
                      <a:r>
                        <a:rPr lang="en-US" altLang="ko-KR" sz="1600" baseline="0" dirty="0" smtClean="0">
                          <a:effectLst/>
                        </a:rPr>
                        <a:t>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aseline="0" dirty="0" smtClean="0">
                          <a:effectLst/>
                        </a:rPr>
                        <a:t>+ IPA 30ml</a:t>
                      </a:r>
                      <a:endParaRPr lang="ko-KR" altLang="ko-KR" sz="1600" b="0" dirty="0" smtClean="0">
                        <a:effectLst/>
                        <a:latin typeface="+mn-lt"/>
                        <a:ea typeface="MS Mincho"/>
                      </a:endParaRPr>
                    </a:p>
                  </a:txBody>
                  <a:tcPr anchor="ctr"/>
                </a:tc>
              </a:tr>
              <a:tr h="95819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effectLst/>
                        </a:rPr>
                        <a:t>100 %</a:t>
                      </a:r>
                      <a:endParaRPr lang="ko-KR" altLang="ko-KR" sz="1600" b="0" dirty="0" smtClean="0">
                        <a:effectLst/>
                        <a:latin typeface="+mn-lt"/>
                        <a:ea typeface="MS Mincho"/>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effectLst/>
                        </a:rPr>
                        <a:t>Concentration</a:t>
                      </a:r>
                      <a:endParaRPr lang="ko-KR" altLang="ko-KR" sz="1600" b="1" dirty="0" smtClean="0">
                        <a:effectLst/>
                        <a:latin typeface="+mn-lt"/>
                        <a:ea typeface="MS Mincho"/>
                      </a:endParaRPr>
                    </a:p>
                  </a:txBody>
                  <a:tcPr anchor="ctr">
                    <a:solidFill>
                      <a:schemeClr val="bg1">
                        <a:lumMod val="8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effectLst/>
                        </a:rPr>
                        <a:t>25%</a:t>
                      </a:r>
                      <a:endParaRPr lang="ko-KR" altLang="ko-KR" sz="1600" b="0" dirty="0" smtClean="0">
                        <a:effectLst/>
                        <a:latin typeface="+mn-lt"/>
                        <a:ea typeface="MS Mincho"/>
                      </a:endParaRPr>
                    </a:p>
                  </a:txBody>
                  <a:tcPr anchor="ctr"/>
                </a:tc>
              </a:tr>
              <a:tr h="8092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effectLst/>
                        </a:rPr>
                        <a:t>340.4 nm</a:t>
                      </a:r>
                      <a:endParaRPr lang="ko-KR" altLang="ko-KR" sz="1600" b="0" dirty="0" smtClean="0">
                        <a:effectLst/>
                        <a:latin typeface="+mn-lt"/>
                        <a:ea typeface="MS Mincho"/>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effectLst/>
                        </a:rPr>
                        <a:t>Thickness</a:t>
                      </a:r>
                      <a:endParaRPr lang="ko-KR" altLang="ko-KR" sz="1600" b="1" dirty="0" smtClean="0">
                        <a:effectLst/>
                        <a:latin typeface="+mn-lt"/>
                        <a:ea typeface="MS Mincho"/>
                      </a:endParaRPr>
                    </a:p>
                  </a:txBody>
                  <a:tcPr anchor="ctr">
                    <a:solidFill>
                      <a:schemeClr val="bg1">
                        <a:lumMod val="8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effectLst/>
                        </a:rPr>
                        <a:t>70.9nm</a:t>
                      </a:r>
                      <a:endParaRPr lang="ko-KR" altLang="ko-KR" sz="1600" b="0" dirty="0" smtClean="0">
                        <a:effectLst/>
                        <a:latin typeface="+mn-lt"/>
                        <a:ea typeface="MS Mincho"/>
                      </a:endParaRPr>
                    </a:p>
                  </a:txBody>
                  <a:tcPr anchor="ctr"/>
                </a:tc>
              </a:tr>
              <a:tr h="94851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effectLst/>
                        </a:rPr>
                        <a:t>1</a:t>
                      </a:r>
                      <a:endParaRPr lang="ko-KR" altLang="ko-KR" sz="1600" b="0" dirty="0" smtClean="0">
                        <a:effectLst/>
                        <a:latin typeface="+mn-lt"/>
                        <a:ea typeface="MS Mincho"/>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effectLst/>
                        </a:rPr>
                        <a:t>Coating count</a:t>
                      </a:r>
                      <a:endParaRPr lang="ko-KR" altLang="ko-KR" sz="1600" b="1" dirty="0" smtClean="0">
                        <a:effectLst/>
                        <a:latin typeface="+mn-lt"/>
                        <a:ea typeface="MS Mincho"/>
                      </a:endParaRPr>
                    </a:p>
                  </a:txBody>
                  <a:tcPr anchor="ctr">
                    <a:solidFill>
                      <a:schemeClr val="bg1">
                        <a:lumMod val="8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effectLst/>
                        </a:rPr>
                        <a:t>5</a:t>
                      </a:r>
                      <a:endParaRPr lang="ko-KR" altLang="ko-KR" sz="1600" b="0" dirty="0" smtClean="0">
                        <a:effectLst/>
                        <a:latin typeface="+mn-lt"/>
                        <a:ea typeface="MS Mincho"/>
                      </a:endParaRPr>
                    </a:p>
                  </a:txBody>
                  <a:tcPr anchor="ctr"/>
                </a:tc>
              </a:tr>
            </a:tbl>
          </a:graphicData>
        </a:graphic>
      </p:graphicFrame>
      <p:graphicFrame>
        <p:nvGraphicFramePr>
          <p:cNvPr id="9" name="개체 8"/>
          <p:cNvGraphicFramePr>
            <a:graphicFrameLocks noChangeAspect="1"/>
          </p:cNvGraphicFramePr>
          <p:nvPr>
            <p:extLst>
              <p:ext uri="{D42A27DB-BD31-4B8C-83A1-F6EECF244321}">
                <p14:modId xmlns:p14="http://schemas.microsoft.com/office/powerpoint/2010/main" val="345101009"/>
              </p:ext>
            </p:extLst>
          </p:nvPr>
        </p:nvGraphicFramePr>
        <p:xfrm>
          <a:off x="119170" y="3861059"/>
          <a:ext cx="4028909" cy="2801351"/>
        </p:xfrm>
        <a:graphic>
          <a:graphicData uri="http://schemas.openxmlformats.org/presentationml/2006/ole">
            <mc:AlternateContent xmlns:mc="http://schemas.openxmlformats.org/markup-compatibility/2006">
              <mc:Choice xmlns:v="urn:schemas-microsoft-com:vml" Requires="v">
                <p:oleObj spid="_x0000_s4164" name="Graph" r:id="rId9" imgW="4169664" imgH="2900477" progId="Origin50.Graph">
                  <p:embed/>
                </p:oleObj>
              </mc:Choice>
              <mc:Fallback>
                <p:oleObj name="Graph" r:id="rId9" imgW="4169664" imgH="2900477" progId="Origin50.Graph">
                  <p:embed/>
                  <p:pic>
                    <p:nvPicPr>
                      <p:cNvPr id="0" name="개체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170" y="3861059"/>
                        <a:ext cx="4028909" cy="2801351"/>
                      </a:xfrm>
                      <a:prstGeom prst="rect">
                        <a:avLst/>
                      </a:prstGeom>
                      <a:noFill/>
                      <a:ln>
                        <a:noFill/>
                      </a:ln>
                    </p:spPr>
                  </p:pic>
                </p:oleObj>
              </mc:Fallback>
            </mc:AlternateContent>
          </a:graphicData>
        </a:graphic>
      </p:graphicFrame>
      <p:sp>
        <p:nvSpPr>
          <p:cNvPr id="11" name="슬라이드 번호 개체 틀 10"/>
          <p:cNvSpPr>
            <a:spLocks noGrp="1"/>
          </p:cNvSpPr>
          <p:nvPr>
            <p:ph type="sldNum" sz="quarter" idx="12"/>
          </p:nvPr>
        </p:nvSpPr>
        <p:spPr/>
        <p:txBody>
          <a:bodyPr/>
          <a:lstStyle/>
          <a:p>
            <a:pPr lvl="0">
              <a:defRPr lang="ko-KR" altLang="en-US"/>
            </a:pPr>
            <a:fld id="{AD22CD3B-FDDF-4998-970C-76E6E0BEC65F}" type="slidenum">
              <a:rPr lang="ko-KR" altLang="en-US" smtClean="0"/>
              <a:pPr lvl="0">
                <a:defRPr lang="ko-KR" altLang="en-US"/>
              </a:pPr>
              <a:t>7</a:t>
            </a:fld>
            <a:endParaRPr lang="ko-KR" altLang="en-US"/>
          </a:p>
        </p:txBody>
      </p:sp>
    </p:spTree>
    <p:extLst>
      <p:ext uri="{BB962C8B-B14F-4D97-AF65-F5344CB8AC3E}">
        <p14:creationId xmlns:p14="http://schemas.microsoft.com/office/powerpoint/2010/main" val="38871388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506"/>
            <a:ext cx="10972798" cy="1143000"/>
          </a:xfrm>
        </p:spPr>
        <p:txBody>
          <a:bodyPr/>
          <a:lstStyle/>
          <a:p>
            <a:pPr lvl="0" algn="l"/>
            <a:r>
              <a:rPr lang="en-US" altLang="ko-KR" dirty="0">
                <a:latin typeface="맑은 고딕" panose="020B0503020000020004" pitchFamily="50" charset="-127"/>
                <a:ea typeface="맑은 고딕" panose="020B0503020000020004" pitchFamily="50" charset="-127"/>
              </a:rPr>
              <a:t>conclusion</a:t>
            </a:r>
            <a:endParaRPr lang="ko-KR" altLang="en-US" dirty="0">
              <a:latin typeface="맑은 고딕" panose="020B0503020000020004" pitchFamily="50" charset="-127"/>
              <a:ea typeface="맑은 고딕" panose="020B0503020000020004" pitchFamily="50" charset="-127"/>
            </a:endParaRPr>
          </a:p>
        </p:txBody>
      </p:sp>
      <p:sp>
        <p:nvSpPr>
          <p:cNvPr id="5" name="내용 개체 틀 4"/>
          <p:cNvSpPr>
            <a:spLocks noGrp="1"/>
          </p:cNvSpPr>
          <p:nvPr>
            <p:ph idx="1"/>
          </p:nvPr>
        </p:nvSpPr>
        <p:spPr>
          <a:xfrm>
            <a:off x="609599" y="1600201"/>
            <a:ext cx="10972798" cy="3485030"/>
          </a:xfrm>
          <a:solidFill>
            <a:schemeClr val="bg1">
              <a:lumMod val="85000"/>
            </a:schemeClr>
          </a:solidFill>
          <a:ln w="38100">
            <a:solidFill>
              <a:schemeClr val="tx1">
                <a:lumMod val="95000"/>
                <a:lumOff val="5000"/>
              </a:schemeClr>
            </a:solidFill>
          </a:ln>
        </p:spPr>
        <p:txBody>
          <a:bodyPr>
            <a:normAutofit/>
          </a:bodyPr>
          <a:lstStyle/>
          <a:p>
            <a:pPr>
              <a:buFont typeface="Wingdings" pitchFamily="2" charset="2"/>
              <a:buChar char="ü"/>
            </a:pPr>
            <a:r>
              <a:rPr lang="en-US" altLang="ko-KR" sz="1800" b="1" dirty="0"/>
              <a:t>Solution based insulator was applied to the top gate a-IGZO oxide TFT</a:t>
            </a:r>
            <a:r>
              <a:rPr lang="en-US" altLang="ko-KR" sz="1800" b="1" dirty="0" smtClean="0"/>
              <a:t>.</a:t>
            </a:r>
          </a:p>
          <a:p>
            <a:pPr marL="0" indent="0">
              <a:buNone/>
            </a:pPr>
            <a:endParaRPr lang="en-US" altLang="ko-KR" sz="1800" b="1" dirty="0" smtClean="0"/>
          </a:p>
          <a:p>
            <a:pPr>
              <a:buFont typeface="Wingdings" pitchFamily="2" charset="2"/>
              <a:buChar char="ü"/>
            </a:pPr>
            <a:r>
              <a:rPr lang="en-US" altLang="ko-KR" sz="1800" b="1" dirty="0" smtClean="0"/>
              <a:t>Since </a:t>
            </a:r>
            <a:r>
              <a:rPr lang="en-US" altLang="ko-KR" sz="1800" b="1" dirty="0"/>
              <a:t>the solution process is free from plasma ion damage, the defect generation by ion bombardment can be avoided.  </a:t>
            </a:r>
            <a:endParaRPr lang="en-US" altLang="ko-KR" sz="1800" b="1" dirty="0" smtClean="0"/>
          </a:p>
          <a:p>
            <a:pPr marL="0" indent="0">
              <a:buNone/>
            </a:pPr>
            <a:endParaRPr lang="en-US" altLang="ko-KR" sz="1800" b="1" dirty="0" smtClean="0"/>
          </a:p>
          <a:p>
            <a:pPr>
              <a:buFont typeface="Wingdings" pitchFamily="2" charset="2"/>
              <a:buChar char="ü"/>
            </a:pPr>
            <a:r>
              <a:rPr lang="en-US" altLang="ko-KR" sz="1800" b="1" dirty="0" smtClean="0"/>
              <a:t>SOG </a:t>
            </a:r>
            <a:r>
              <a:rPr lang="en-US" altLang="ko-KR" sz="1800" b="1" dirty="0"/>
              <a:t>was used in this experiment for the buffer layer, gate insulator, and passivation. </a:t>
            </a:r>
            <a:endParaRPr lang="en-US" altLang="ko-KR" sz="1800" b="1" dirty="0" smtClean="0"/>
          </a:p>
          <a:p>
            <a:pPr>
              <a:buFont typeface="Wingdings" pitchFamily="2" charset="2"/>
              <a:buChar char="ü"/>
            </a:pPr>
            <a:endParaRPr lang="en-US" altLang="ko-KR" sz="1800" b="1" dirty="0" smtClean="0"/>
          </a:p>
          <a:p>
            <a:pPr>
              <a:buFont typeface="Wingdings" pitchFamily="2" charset="2"/>
              <a:buChar char="ü"/>
            </a:pPr>
            <a:r>
              <a:rPr lang="en-US" altLang="ko-KR" sz="1800" b="1" dirty="0" smtClean="0"/>
              <a:t>We </a:t>
            </a:r>
            <a:r>
              <a:rPr lang="en-US" altLang="ko-KR" sz="1800" b="1" dirty="0"/>
              <a:t>investigated the dilution effect of IPA on SOG for the better dielectric property. </a:t>
            </a:r>
            <a:endParaRPr lang="en-US" altLang="ko-KR" sz="1800" b="1" dirty="0" smtClean="0"/>
          </a:p>
          <a:p>
            <a:pPr>
              <a:buFont typeface="Wingdings" pitchFamily="2" charset="2"/>
              <a:buChar char="ü"/>
            </a:pPr>
            <a:endParaRPr lang="en-US" altLang="ko-KR" sz="1800" b="1" dirty="0" smtClean="0"/>
          </a:p>
          <a:p>
            <a:pPr>
              <a:buFont typeface="Wingdings" pitchFamily="2" charset="2"/>
              <a:buChar char="ü"/>
            </a:pPr>
            <a:r>
              <a:rPr lang="en-US" altLang="ko-KR" sz="1800" b="1" dirty="0" smtClean="0"/>
              <a:t>With </a:t>
            </a:r>
            <a:r>
              <a:rPr lang="en-US" altLang="ko-KR" sz="1800" b="1" dirty="0"/>
              <a:t>dilution, the dielectric properties of SOG were improved. </a:t>
            </a:r>
            <a:endParaRPr lang="ko-KR" altLang="ko-KR" sz="1800" b="1" dirty="0"/>
          </a:p>
          <a:p>
            <a:endParaRPr lang="ko-KR" altLang="en-US" dirty="0"/>
          </a:p>
        </p:txBody>
      </p:sp>
      <p:sp>
        <p:nvSpPr>
          <p:cNvPr id="50" name="평행 사변형 49"/>
          <p:cNvSpPr/>
          <p:nvPr/>
        </p:nvSpPr>
        <p:spPr>
          <a:xfrm>
            <a:off x="-802278" y="1011810"/>
            <a:ext cx="9865370" cy="262379"/>
          </a:xfrm>
          <a:prstGeom prst="parallelogram">
            <a:avLst>
              <a:gd name="adj" fmla="val 17854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9" name="표 8"/>
          <p:cNvGraphicFramePr>
            <a:graphicFrameLocks noGrp="1"/>
          </p:cNvGraphicFramePr>
          <p:nvPr>
            <p:extLst>
              <p:ext uri="{D42A27DB-BD31-4B8C-83A1-F6EECF244321}">
                <p14:modId xmlns:p14="http://schemas.microsoft.com/office/powerpoint/2010/main" val="1752553451"/>
              </p:ext>
            </p:extLst>
          </p:nvPr>
        </p:nvGraphicFramePr>
        <p:xfrm>
          <a:off x="1051593" y="5301260"/>
          <a:ext cx="5832812" cy="741680"/>
        </p:xfrm>
        <a:graphic>
          <a:graphicData uri="http://schemas.openxmlformats.org/drawingml/2006/table">
            <a:tbl>
              <a:tblPr firstRow="1" bandRow="1">
                <a:tableStyleId>{5940675A-B579-460E-94D1-54222C63F5DA}</a:tableStyleId>
              </a:tblPr>
              <a:tblGrid>
                <a:gridCol w="1458203"/>
                <a:gridCol w="1458203"/>
                <a:gridCol w="1458203"/>
                <a:gridCol w="1458203"/>
              </a:tblGrid>
              <a:tr h="370840">
                <a:tc>
                  <a:txBody>
                    <a:bodyPr/>
                    <a:lstStyle/>
                    <a:p>
                      <a:pPr algn="l" latinLnBrk="1"/>
                      <a:r>
                        <a:rPr lang="en-US" altLang="ko-KR" dirty="0" err="1" smtClean="0"/>
                        <a:t>V</a:t>
                      </a:r>
                      <a:r>
                        <a:rPr lang="en-US" altLang="ko-KR" baseline="-25000" dirty="0" err="1" smtClean="0"/>
                        <a:t>th</a:t>
                      </a:r>
                      <a:endParaRPr lang="ko-KR" altLang="en-US"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dirty="0" smtClean="0"/>
                        <a:t>Mobility</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dirty="0" smtClean="0"/>
                        <a:t>S.S</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dirty="0" smtClean="0"/>
                        <a:t>On/off</a:t>
                      </a:r>
                      <a:r>
                        <a:rPr lang="en-US" altLang="ko-KR" baseline="0" dirty="0" smtClean="0"/>
                        <a:t> ratio</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latinLnBrk="1"/>
                      <a:r>
                        <a:rPr lang="en-US" altLang="ko-KR" dirty="0" smtClean="0"/>
                        <a:t>0.71V</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dirty="0" smtClean="0"/>
                        <a:t>5.48cm</a:t>
                      </a:r>
                      <a:r>
                        <a:rPr lang="en-US" altLang="ko-KR" baseline="30000" dirty="0" smtClean="0"/>
                        <a:t>2</a:t>
                      </a:r>
                      <a:r>
                        <a:rPr lang="en-US" altLang="ko-KR" dirty="0" smtClean="0"/>
                        <a:t>/V.s</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dirty="0" smtClean="0"/>
                        <a:t>0.64V</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dirty="0" smtClean="0"/>
                        <a:t>2.44E+7</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TextBox 9"/>
          <p:cNvSpPr txBox="1"/>
          <p:nvPr/>
        </p:nvSpPr>
        <p:spPr>
          <a:xfrm>
            <a:off x="935695" y="6165380"/>
            <a:ext cx="6800859" cy="400110"/>
          </a:xfrm>
          <a:prstGeom prst="rect">
            <a:avLst/>
          </a:prstGeom>
          <a:noFill/>
        </p:spPr>
        <p:txBody>
          <a:bodyPr wrap="square" rtlCol="0">
            <a:spAutoFit/>
          </a:bodyPr>
          <a:lstStyle/>
          <a:p>
            <a:r>
              <a:rPr lang="en-US" altLang="ko-KR" sz="2000" dirty="0">
                <a:effectLst>
                  <a:glow rad="101600">
                    <a:schemeClr val="accent2">
                      <a:satMod val="175000"/>
                      <a:alpha val="40000"/>
                    </a:schemeClr>
                  </a:glow>
                </a:effectLst>
              </a:rPr>
              <a:t>measured parameters for the fabricated oxide TFT</a:t>
            </a:r>
            <a:endParaRPr lang="ko-KR" altLang="en-US" sz="2000" dirty="0">
              <a:effectLst>
                <a:glow rad="101600">
                  <a:schemeClr val="accent2">
                    <a:satMod val="175000"/>
                    <a:alpha val="40000"/>
                  </a:schemeClr>
                </a:glow>
              </a:effectLst>
            </a:endParaRPr>
          </a:p>
        </p:txBody>
      </p:sp>
      <p:sp>
        <p:nvSpPr>
          <p:cNvPr id="12" name="슬라이드 번호 개체 틀 11"/>
          <p:cNvSpPr>
            <a:spLocks noGrp="1"/>
          </p:cNvSpPr>
          <p:nvPr>
            <p:ph type="sldNum" sz="quarter" idx="12"/>
          </p:nvPr>
        </p:nvSpPr>
        <p:spPr/>
        <p:txBody>
          <a:bodyPr/>
          <a:lstStyle/>
          <a:p>
            <a:pPr lvl="0">
              <a:defRPr lang="ko-KR" altLang="en-US"/>
            </a:pPr>
            <a:fld id="{AD22CD3B-FDDF-4998-970C-76E6E0BEC65F}" type="slidenum">
              <a:rPr lang="ko-KR" altLang="en-US" smtClean="0"/>
              <a:pPr lvl="0">
                <a:defRPr lang="ko-KR" altLang="en-US"/>
              </a:pPr>
              <a:t>8</a:t>
            </a:fld>
            <a:endParaRPr lang="ko-KR" altLang="en-US"/>
          </a:p>
        </p:txBody>
      </p:sp>
    </p:spTree>
    <p:extLst>
      <p:ext uri="{BB962C8B-B14F-4D97-AF65-F5344CB8AC3E}">
        <p14:creationId xmlns:p14="http://schemas.microsoft.com/office/powerpoint/2010/main" val="185502211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p:cNvPicPr>
            <a:picLocks noGrp="1" noChangeAspect="1"/>
          </p:cNvPicPr>
          <p:nvPr>
            <p:ph idx="1"/>
          </p:nvPr>
        </p:nvPicPr>
        <p:blipFill rotWithShape="1">
          <a:blip r:embed="rId3">
            <a:extLst>
              <a:ext uri="{28A0092B-C50C-407E-A947-70E740481C1C}">
                <a14:useLocalDpi xmlns:a14="http://schemas.microsoft.com/office/drawing/2010/main" val="0"/>
              </a:ext>
            </a:extLst>
          </a:blip>
          <a:srcRect l="16659" t="2164" r="13571" b="6265"/>
          <a:stretch/>
        </p:blipFill>
        <p:spPr>
          <a:xfrm>
            <a:off x="4746171" y="1097993"/>
            <a:ext cx="3040083" cy="4144489"/>
          </a:xfrm>
        </p:spPr>
      </p:pic>
      <p:sp>
        <p:nvSpPr>
          <p:cNvPr id="5" name="TextBox 4"/>
          <p:cNvSpPr txBox="1"/>
          <p:nvPr/>
        </p:nvSpPr>
        <p:spPr>
          <a:xfrm>
            <a:off x="0" y="2616240"/>
            <a:ext cx="12191999" cy="1107996"/>
          </a:xfrm>
          <a:prstGeom prst="rect">
            <a:avLst/>
          </a:prstGeom>
          <a:noFill/>
        </p:spPr>
        <p:txBody>
          <a:bodyPr wrap="square" rtlCol="0">
            <a:spAutoFit/>
          </a:bodyPr>
          <a:lstStyle/>
          <a:p>
            <a:pPr algn="just"/>
            <a:r>
              <a:rPr lang="en-US" altLang="ko-KR" sz="6600" dirty="0" smtClean="0"/>
              <a:t> Question                    Answer</a:t>
            </a:r>
            <a:endParaRPr lang="ko-KR" altLang="en-US" sz="6600" dirty="0"/>
          </a:p>
        </p:txBody>
      </p:sp>
      <p:sp>
        <p:nvSpPr>
          <p:cNvPr id="2" name="슬라이드 번호 개체 틀 1"/>
          <p:cNvSpPr>
            <a:spLocks noGrp="1"/>
          </p:cNvSpPr>
          <p:nvPr>
            <p:ph type="sldNum" sz="quarter" idx="12"/>
          </p:nvPr>
        </p:nvSpPr>
        <p:spPr/>
        <p:txBody>
          <a:bodyPr/>
          <a:lstStyle/>
          <a:p>
            <a:pPr lvl="0">
              <a:defRPr lang="ko-KR" altLang="en-US"/>
            </a:pPr>
            <a:fld id="{AD22CD3B-FDDF-4998-970C-76E6E0BEC65F}" type="slidenum">
              <a:rPr lang="ko-KR" altLang="en-US" smtClean="0"/>
              <a:pPr lvl="0">
                <a:defRPr lang="ko-KR" altLang="en-US"/>
              </a:pPr>
              <a:t>9</a:t>
            </a:fld>
            <a:endParaRPr lang="ko-KR" altLang="en-US"/>
          </a:p>
        </p:txBody>
      </p:sp>
    </p:spTree>
    <p:extLst>
      <p:ext uri="{BB962C8B-B14F-4D97-AF65-F5344CB8AC3E}">
        <p14:creationId xmlns:p14="http://schemas.microsoft.com/office/powerpoint/2010/main" val="13142743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
        <a:cs typeface="Times New Roman"/>
        <a:font script="Jpan" typeface="ＭＳ Ｐゴシック"/>
        <a:font script="Hang" typeface="함초롬돋움"/>
        <a:font script="Hans" typeface="宋体"/>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함초롬돋움"/>
        <a:ea typeface=""/>
        <a:cs typeface="Times New Roman"/>
        <a:font script="Jpan" typeface="ＭＳ Ｐゴシック"/>
        <a:font script="Hang" typeface="함초롬돋움"/>
        <a:font script="Hans" typeface="宋体"/>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함초롬돋움"/>
        <a:cs typeface="함초롬돋움"/>
      </a:majorFont>
      <a:minorFont>
        <a:latin typeface="함초롬돋움"/>
        <a:ea typeface="함초롬돋움"/>
        <a:cs typeface="함초롬돋움"/>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TotalTime>
  <Words>1230</Words>
  <Application>Microsoft Office PowerPoint</Application>
  <PresentationFormat>사용자 지정</PresentationFormat>
  <Paragraphs>167</Paragraphs>
  <Slides>10</Slides>
  <Notes>10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10</vt:i4>
      </vt:variant>
    </vt:vector>
  </HeadingPairs>
  <TitlesOfParts>
    <vt:vector size="12" baseType="lpstr">
      <vt:lpstr>한컴오피스</vt:lpstr>
      <vt:lpstr>Graph</vt:lpstr>
      <vt:lpstr>Oxide TFT with SOG Gate Insulator</vt:lpstr>
      <vt:lpstr>PowerPoint 프레젠테이션</vt:lpstr>
      <vt:lpstr>PowerPoint 프레젠테이션</vt:lpstr>
      <vt:lpstr>Introduction</vt:lpstr>
      <vt:lpstr>Experimental</vt:lpstr>
      <vt:lpstr>Experimental</vt:lpstr>
      <vt:lpstr>Results and Discussion</vt:lpstr>
      <vt:lpstr>conclusion</vt:lpstr>
      <vt:lpstr>PowerPoint 프레젠테이션</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투명 블라인드 창문</dc:title>
  <dc:creator>css27</dc:creator>
  <cp:lastModifiedBy>user</cp:lastModifiedBy>
  <cp:revision>177</cp:revision>
  <dcterms:created xsi:type="dcterms:W3CDTF">2016-03-20T08:06:54Z</dcterms:created>
  <dcterms:modified xsi:type="dcterms:W3CDTF">2016-08-21T09:41:09Z</dcterms:modified>
</cp:coreProperties>
</file>