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7" r:id="rId2"/>
    <p:sldId id="293" r:id="rId3"/>
    <p:sldId id="283" r:id="rId4"/>
    <p:sldId id="289" r:id="rId5"/>
    <p:sldId id="290" r:id="rId6"/>
    <p:sldId id="298" r:id="rId7"/>
    <p:sldId id="297" r:id="rId8"/>
    <p:sldId id="294" r:id="rId9"/>
    <p:sldId id="300" r:id="rId10"/>
    <p:sldId id="296" r:id="rId11"/>
    <p:sldId id="295" r:id="rId12"/>
    <p:sldId id="299" r:id="rId13"/>
  </p:sldIdLst>
  <p:sldSz cx="9144000" cy="5143500" type="screen16x9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475" autoAdjust="0"/>
  </p:normalViewPr>
  <p:slideViewPr>
    <p:cSldViewPr>
      <p:cViewPr>
        <p:scale>
          <a:sx n="125" d="100"/>
          <a:sy n="125" d="100"/>
        </p:scale>
        <p:origin x="-1224" y="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48DD92-A385-4E40-AC50-D770287ECA7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24A6075-5B8D-4410-9879-69F5029A9AAE}">
      <dgm:prSet phldrT="[텍스트]"/>
      <dgm:spPr/>
      <dgm:t>
        <a:bodyPr/>
        <a:lstStyle/>
        <a:p>
          <a:pPr latinLnBrk="1"/>
          <a:r>
            <a:rPr lang="en-US" altLang="ko-KR" b="1" smtClean="0">
              <a:solidFill>
                <a:schemeClr val="tx1"/>
              </a:solidFill>
            </a:rPr>
            <a:t>Vacuum Process</a:t>
          </a:r>
          <a:endParaRPr lang="ko-KR" altLang="en-US" b="1" dirty="0">
            <a:solidFill>
              <a:schemeClr val="tx1"/>
            </a:solidFill>
          </a:endParaRPr>
        </a:p>
      </dgm:t>
    </dgm:pt>
    <dgm:pt modelId="{2B59BC28-6491-415B-B3BD-4B000041698E}" type="parTrans" cxnId="{A8466C6D-CBEE-4BF6-9161-6314C2748482}">
      <dgm:prSet/>
      <dgm:spPr/>
      <dgm:t>
        <a:bodyPr/>
        <a:lstStyle/>
        <a:p>
          <a:pPr latinLnBrk="1"/>
          <a:endParaRPr lang="ko-KR" altLang="en-US"/>
        </a:p>
      </dgm:t>
    </dgm:pt>
    <dgm:pt modelId="{E84229DC-C010-42F0-B553-D0FB4D9715FD}" type="sibTrans" cxnId="{A8466C6D-CBEE-4BF6-9161-6314C2748482}">
      <dgm:prSet/>
      <dgm:spPr/>
      <dgm:t>
        <a:bodyPr/>
        <a:lstStyle/>
        <a:p>
          <a:pPr latinLnBrk="1"/>
          <a:endParaRPr lang="ko-KR" altLang="en-US"/>
        </a:p>
      </dgm:t>
    </dgm:pt>
    <dgm:pt modelId="{3C9AD819-E92D-426E-9657-FAB7AE8B43AB}">
      <dgm:prSet phldrT="[텍스트]"/>
      <dgm:spPr/>
      <dgm:t>
        <a:bodyPr/>
        <a:lstStyle/>
        <a:p>
          <a:pPr latinLnBrk="1"/>
          <a:r>
            <a:rPr lang="en-US" altLang="ko-KR" b="1" smtClean="0">
              <a:solidFill>
                <a:schemeClr val="tx1"/>
              </a:solidFill>
            </a:rPr>
            <a:t>Nonvacuum Process</a:t>
          </a:r>
          <a:endParaRPr lang="ko-KR" altLang="en-US" b="1" dirty="0">
            <a:solidFill>
              <a:schemeClr val="tx1"/>
            </a:solidFill>
          </a:endParaRPr>
        </a:p>
      </dgm:t>
    </dgm:pt>
    <dgm:pt modelId="{FCF448C4-D0EF-4953-B4EF-4C246A3FD5B4}" type="parTrans" cxnId="{DD1D980A-A097-484B-A5BC-2D9504A0E3E3}">
      <dgm:prSet/>
      <dgm:spPr/>
      <dgm:t>
        <a:bodyPr/>
        <a:lstStyle/>
        <a:p>
          <a:pPr latinLnBrk="1"/>
          <a:endParaRPr lang="ko-KR" altLang="en-US"/>
        </a:p>
      </dgm:t>
    </dgm:pt>
    <dgm:pt modelId="{B80998E3-BD06-420E-A19C-3AA885249E5D}" type="sibTrans" cxnId="{DD1D980A-A097-484B-A5BC-2D9504A0E3E3}">
      <dgm:prSet/>
      <dgm:spPr/>
      <dgm:t>
        <a:bodyPr/>
        <a:lstStyle/>
        <a:p>
          <a:pPr latinLnBrk="1"/>
          <a:endParaRPr lang="ko-KR" altLang="en-US"/>
        </a:p>
      </dgm:t>
    </dgm:pt>
    <dgm:pt modelId="{B5C64C1E-07B3-42B8-B1DE-255D9144B243}">
      <dgm:prSet phldrT="[텍스트]"/>
      <dgm:spPr/>
      <dgm:t>
        <a:bodyPr/>
        <a:lstStyle/>
        <a:p>
          <a:pPr latinLnBrk="1"/>
          <a:r>
            <a:rPr lang="en-US" altLang="ko-KR" smtClean="0"/>
            <a:t>High investment and maintenance cost</a:t>
          </a:r>
          <a:endParaRPr lang="ko-KR" altLang="en-US" dirty="0"/>
        </a:p>
      </dgm:t>
    </dgm:pt>
    <dgm:pt modelId="{B4DA6038-980D-43C3-9957-F131F0544065}" type="parTrans" cxnId="{F480B9EE-20F4-4A84-AC0B-599F22C5680E}">
      <dgm:prSet/>
      <dgm:spPr/>
      <dgm:t>
        <a:bodyPr/>
        <a:lstStyle/>
        <a:p>
          <a:pPr latinLnBrk="1"/>
          <a:endParaRPr lang="ko-KR" altLang="en-US"/>
        </a:p>
      </dgm:t>
    </dgm:pt>
    <dgm:pt modelId="{D093DED8-AB3B-4F2F-B472-A72D715A65CB}" type="sibTrans" cxnId="{F480B9EE-20F4-4A84-AC0B-599F22C5680E}">
      <dgm:prSet/>
      <dgm:spPr/>
      <dgm:t>
        <a:bodyPr/>
        <a:lstStyle/>
        <a:p>
          <a:pPr latinLnBrk="1"/>
          <a:endParaRPr lang="ko-KR" altLang="en-US"/>
        </a:p>
      </dgm:t>
    </dgm:pt>
    <dgm:pt modelId="{1CEEA9F2-B2CA-4336-8D42-C6786488C92A}">
      <dgm:prSet phldrT="[텍스트]"/>
      <dgm:spPr/>
      <dgm:t>
        <a:bodyPr/>
        <a:lstStyle/>
        <a:p>
          <a:pPr latinLnBrk="1"/>
          <a:r>
            <a:rPr lang="en-US" altLang="ko-KR" smtClean="0"/>
            <a:t>Decrease productivity for keeping vacuum </a:t>
          </a:r>
          <a:endParaRPr lang="ko-KR" altLang="en-US" dirty="0"/>
        </a:p>
      </dgm:t>
    </dgm:pt>
    <dgm:pt modelId="{D497838B-C600-4F94-A1BE-257C49E9DC36}" type="parTrans" cxnId="{18A1D194-2EC5-40B7-817F-363AE03882FA}">
      <dgm:prSet/>
      <dgm:spPr/>
      <dgm:t>
        <a:bodyPr/>
        <a:lstStyle/>
        <a:p>
          <a:pPr latinLnBrk="1"/>
          <a:endParaRPr lang="ko-KR" altLang="en-US"/>
        </a:p>
      </dgm:t>
    </dgm:pt>
    <dgm:pt modelId="{4D990251-43CD-480A-97C5-920CD0E89BDA}" type="sibTrans" cxnId="{18A1D194-2EC5-40B7-817F-363AE03882FA}">
      <dgm:prSet/>
      <dgm:spPr/>
      <dgm:t>
        <a:bodyPr/>
        <a:lstStyle/>
        <a:p>
          <a:pPr latinLnBrk="1"/>
          <a:endParaRPr lang="ko-KR" altLang="en-US"/>
        </a:p>
      </dgm:t>
    </dgm:pt>
    <dgm:pt modelId="{51376050-7367-4537-930D-C7BC5D085E1F}">
      <dgm:prSet phldrT="[텍스트]"/>
      <dgm:spPr/>
      <dgm:t>
        <a:bodyPr/>
        <a:lstStyle/>
        <a:p>
          <a:pPr latinLnBrk="1"/>
          <a:r>
            <a:rPr lang="en-US" altLang="ko-KR" smtClean="0"/>
            <a:t>Low cost</a:t>
          </a:r>
          <a:endParaRPr lang="ko-KR" altLang="en-US" dirty="0"/>
        </a:p>
      </dgm:t>
    </dgm:pt>
    <dgm:pt modelId="{9BE994D5-C8AC-4C0D-ACAA-E3217CD69467}" type="parTrans" cxnId="{3B6B85CB-6EA8-4F9E-A1B9-F9995F80CCC5}">
      <dgm:prSet/>
      <dgm:spPr/>
      <dgm:t>
        <a:bodyPr/>
        <a:lstStyle/>
        <a:p>
          <a:pPr latinLnBrk="1"/>
          <a:endParaRPr lang="ko-KR" altLang="en-US"/>
        </a:p>
      </dgm:t>
    </dgm:pt>
    <dgm:pt modelId="{E73C3D06-C32A-49BD-B0C7-8755EA36D61A}" type="sibTrans" cxnId="{3B6B85CB-6EA8-4F9E-A1B9-F9995F80CCC5}">
      <dgm:prSet/>
      <dgm:spPr/>
      <dgm:t>
        <a:bodyPr/>
        <a:lstStyle/>
        <a:p>
          <a:pPr latinLnBrk="1"/>
          <a:endParaRPr lang="ko-KR" altLang="en-US"/>
        </a:p>
      </dgm:t>
    </dgm:pt>
    <dgm:pt modelId="{0DA55046-BDC9-4C86-8F98-8EF5A89700F3}">
      <dgm:prSet phldrT="[텍스트]"/>
      <dgm:spPr/>
      <dgm:t>
        <a:bodyPr/>
        <a:lstStyle/>
        <a:p>
          <a:pPr latinLnBrk="1"/>
          <a:r>
            <a:rPr lang="en-US" altLang="ko-KR" smtClean="0"/>
            <a:t>Very simple process</a:t>
          </a:r>
          <a:endParaRPr lang="ko-KR" altLang="en-US" dirty="0"/>
        </a:p>
      </dgm:t>
    </dgm:pt>
    <dgm:pt modelId="{7FAF3F6F-ED60-4019-9403-89BD12149485}" type="parTrans" cxnId="{EA6D9097-D7E2-49A9-AED7-E7AE76964B96}">
      <dgm:prSet/>
      <dgm:spPr/>
      <dgm:t>
        <a:bodyPr/>
        <a:lstStyle/>
        <a:p>
          <a:pPr latinLnBrk="1"/>
          <a:endParaRPr lang="ko-KR" altLang="en-US"/>
        </a:p>
      </dgm:t>
    </dgm:pt>
    <dgm:pt modelId="{712F5A73-BF86-4CD0-9C9A-C645D4099CAA}" type="sibTrans" cxnId="{EA6D9097-D7E2-49A9-AED7-E7AE76964B96}">
      <dgm:prSet/>
      <dgm:spPr/>
      <dgm:t>
        <a:bodyPr/>
        <a:lstStyle/>
        <a:p>
          <a:pPr latinLnBrk="1"/>
          <a:endParaRPr lang="ko-KR" altLang="en-US"/>
        </a:p>
      </dgm:t>
    </dgm:pt>
    <dgm:pt modelId="{ED7BCCFD-10D8-489C-82A8-B9C1EB623322}">
      <dgm:prSet phldrT="[텍스트]"/>
      <dgm:spPr/>
      <dgm:t>
        <a:bodyPr/>
        <a:lstStyle/>
        <a:p>
          <a:pPr latinLnBrk="1"/>
          <a:r>
            <a:rPr lang="en-US" altLang="ko-KR" smtClean="0"/>
            <a:t>Fast running time</a:t>
          </a:r>
          <a:endParaRPr lang="ko-KR" altLang="en-US" dirty="0"/>
        </a:p>
      </dgm:t>
    </dgm:pt>
    <dgm:pt modelId="{139F3FA7-6601-4E01-9A40-48571EA704B5}" type="parTrans" cxnId="{3F9B8F33-B42C-4151-96CE-21B694C64F31}">
      <dgm:prSet/>
      <dgm:spPr/>
      <dgm:t>
        <a:bodyPr/>
        <a:lstStyle/>
        <a:p>
          <a:pPr latinLnBrk="1"/>
          <a:endParaRPr lang="ko-KR" altLang="en-US"/>
        </a:p>
      </dgm:t>
    </dgm:pt>
    <dgm:pt modelId="{388824B5-B0C7-4910-9A44-198426A01CAF}" type="sibTrans" cxnId="{3F9B8F33-B42C-4151-96CE-21B694C64F31}">
      <dgm:prSet/>
      <dgm:spPr/>
      <dgm:t>
        <a:bodyPr/>
        <a:lstStyle/>
        <a:p>
          <a:pPr latinLnBrk="1"/>
          <a:endParaRPr lang="ko-KR" altLang="en-US"/>
        </a:p>
      </dgm:t>
    </dgm:pt>
    <dgm:pt modelId="{2A920F00-3B10-42CA-8F77-AC0A58B5CBCD}">
      <dgm:prSet phldrT="[텍스트]"/>
      <dgm:spPr/>
      <dgm:t>
        <a:bodyPr/>
        <a:lstStyle/>
        <a:p>
          <a:pPr latinLnBrk="1"/>
          <a:r>
            <a:rPr lang="en-US" altLang="ko-KR" b="1" smtClean="0">
              <a:solidFill>
                <a:schemeClr val="tx1"/>
              </a:solidFill>
            </a:rPr>
            <a:t>Oxide TFT</a:t>
          </a:r>
          <a:endParaRPr lang="ko-KR" altLang="en-US" b="1" dirty="0">
            <a:solidFill>
              <a:schemeClr val="tx1"/>
            </a:solidFill>
          </a:endParaRPr>
        </a:p>
      </dgm:t>
    </dgm:pt>
    <dgm:pt modelId="{4C3F18AD-8129-45A7-A857-8318A1CA189D}" type="parTrans" cxnId="{784DACC7-7EBC-4A21-9AC5-925B4C709049}">
      <dgm:prSet/>
      <dgm:spPr/>
      <dgm:t>
        <a:bodyPr/>
        <a:lstStyle/>
        <a:p>
          <a:pPr latinLnBrk="1"/>
          <a:endParaRPr lang="ko-KR" altLang="en-US"/>
        </a:p>
      </dgm:t>
    </dgm:pt>
    <dgm:pt modelId="{D2881B9B-45D3-44E3-8F6A-B865FFDDE25A}" type="sibTrans" cxnId="{784DACC7-7EBC-4A21-9AC5-925B4C709049}">
      <dgm:prSet/>
      <dgm:spPr/>
      <dgm:t>
        <a:bodyPr/>
        <a:lstStyle/>
        <a:p>
          <a:pPr latinLnBrk="1"/>
          <a:endParaRPr lang="ko-KR" altLang="en-US"/>
        </a:p>
      </dgm:t>
    </dgm:pt>
    <dgm:pt modelId="{07715D0C-C511-4845-8FF0-99F499F6F11D}">
      <dgm:prSet phldrT="[텍스트]"/>
      <dgm:spPr/>
      <dgm:t>
        <a:bodyPr/>
        <a:lstStyle/>
        <a:p>
          <a:pPr latinLnBrk="1"/>
          <a:r>
            <a:rPr lang="en-US" altLang="ko-KR" smtClean="0"/>
            <a:t>Solution process as active layer has been investigated</a:t>
          </a:r>
          <a:endParaRPr lang="ko-KR" altLang="en-US" dirty="0"/>
        </a:p>
      </dgm:t>
    </dgm:pt>
    <dgm:pt modelId="{EEEF57AD-A8D2-4C9B-8C2E-59D5C2050518}" type="parTrans" cxnId="{CA75CE52-2A0E-4D3B-B175-E71597BF4128}">
      <dgm:prSet/>
      <dgm:spPr/>
      <dgm:t>
        <a:bodyPr/>
        <a:lstStyle/>
        <a:p>
          <a:pPr latinLnBrk="1"/>
          <a:endParaRPr lang="ko-KR" altLang="en-US"/>
        </a:p>
      </dgm:t>
    </dgm:pt>
    <dgm:pt modelId="{96B6B6E7-7CF5-4EB5-AB00-F9DBD3EEBD26}" type="sibTrans" cxnId="{CA75CE52-2A0E-4D3B-B175-E71597BF4128}">
      <dgm:prSet/>
      <dgm:spPr/>
      <dgm:t>
        <a:bodyPr/>
        <a:lstStyle/>
        <a:p>
          <a:pPr latinLnBrk="1"/>
          <a:endParaRPr lang="ko-KR" altLang="en-US"/>
        </a:p>
      </dgm:t>
    </dgm:pt>
    <dgm:pt modelId="{B2597939-2D1B-4CB4-B49D-B279A3943F26}">
      <dgm:prSet phldrT="[텍스트]"/>
      <dgm:spPr/>
      <dgm:t>
        <a:bodyPr/>
        <a:lstStyle/>
        <a:p>
          <a:pPr latinLnBrk="1"/>
          <a:r>
            <a:rPr lang="en-US" altLang="ko-KR" smtClean="0"/>
            <a:t>Solution process as gate insulator is important, too</a:t>
          </a:r>
          <a:endParaRPr lang="ko-KR" altLang="en-US" dirty="0"/>
        </a:p>
      </dgm:t>
    </dgm:pt>
    <dgm:pt modelId="{3C9EE7AE-2739-4891-8E12-180B78F88F5A}" type="parTrans" cxnId="{BA4D8DFC-1D28-43B2-B986-29B7C82C9971}">
      <dgm:prSet/>
      <dgm:spPr/>
      <dgm:t>
        <a:bodyPr/>
        <a:lstStyle/>
        <a:p>
          <a:pPr latinLnBrk="1"/>
          <a:endParaRPr lang="ko-KR" altLang="en-US"/>
        </a:p>
      </dgm:t>
    </dgm:pt>
    <dgm:pt modelId="{6C1DD8F6-3CE5-4AF3-836F-138272371ED7}" type="sibTrans" cxnId="{BA4D8DFC-1D28-43B2-B986-29B7C82C9971}">
      <dgm:prSet/>
      <dgm:spPr/>
      <dgm:t>
        <a:bodyPr/>
        <a:lstStyle/>
        <a:p>
          <a:pPr latinLnBrk="1"/>
          <a:endParaRPr lang="ko-KR" altLang="en-US"/>
        </a:p>
      </dgm:t>
    </dgm:pt>
    <dgm:pt modelId="{D17E4451-C073-454A-9853-96E74E430613}" type="pres">
      <dgm:prSet presAssocID="{6B48DD92-A385-4E40-AC50-D770287ECA7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33D4FE-A5D5-4404-8F3B-8540071996CD}" type="pres">
      <dgm:prSet presAssocID="{524A6075-5B8D-4410-9879-69F5029A9AAE}" presName="parentLin" presStyleCnt="0"/>
      <dgm:spPr/>
    </dgm:pt>
    <dgm:pt modelId="{3A0E195B-0847-474C-805A-708C3CF5F4A8}" type="pres">
      <dgm:prSet presAssocID="{524A6075-5B8D-4410-9879-69F5029A9AAE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4A527145-4ECD-4601-B307-7C97240FD185}" type="pres">
      <dgm:prSet presAssocID="{524A6075-5B8D-4410-9879-69F5029A9AA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7AB6C9-15E4-43CC-B26F-264F5E2F0B3A}" type="pres">
      <dgm:prSet presAssocID="{524A6075-5B8D-4410-9879-69F5029A9AAE}" presName="negativeSpace" presStyleCnt="0"/>
      <dgm:spPr/>
    </dgm:pt>
    <dgm:pt modelId="{25C09682-8180-4D35-9276-1795CA0E8CD8}" type="pres">
      <dgm:prSet presAssocID="{524A6075-5B8D-4410-9879-69F5029A9AAE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152B841-E6D8-4821-9253-09C4BD9AF86A}" type="pres">
      <dgm:prSet presAssocID="{E84229DC-C010-42F0-B553-D0FB4D9715FD}" presName="spaceBetweenRectangles" presStyleCnt="0"/>
      <dgm:spPr/>
    </dgm:pt>
    <dgm:pt modelId="{E86EFF10-4D61-4A5C-877B-7F8EC9685485}" type="pres">
      <dgm:prSet presAssocID="{3C9AD819-E92D-426E-9657-FAB7AE8B43AB}" presName="parentLin" presStyleCnt="0"/>
      <dgm:spPr/>
    </dgm:pt>
    <dgm:pt modelId="{3F7339D3-4F62-4EBB-9068-238021153213}" type="pres">
      <dgm:prSet presAssocID="{3C9AD819-E92D-426E-9657-FAB7AE8B43AB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06B5D2BA-BD40-4F34-BA36-6082916C471F}" type="pres">
      <dgm:prSet presAssocID="{3C9AD819-E92D-426E-9657-FAB7AE8B43A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297CEDF-9D86-4E8D-A146-8DD9C0CE106E}" type="pres">
      <dgm:prSet presAssocID="{3C9AD819-E92D-426E-9657-FAB7AE8B43AB}" presName="negativeSpace" presStyleCnt="0"/>
      <dgm:spPr/>
    </dgm:pt>
    <dgm:pt modelId="{9DDCDBA4-6B8C-490C-9B34-F761A6674005}" type="pres">
      <dgm:prSet presAssocID="{3C9AD819-E92D-426E-9657-FAB7AE8B43AB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2F0E851-4BBA-49BF-BA24-7446C7095306}" type="pres">
      <dgm:prSet presAssocID="{B80998E3-BD06-420E-A19C-3AA885249E5D}" presName="spaceBetweenRectangles" presStyleCnt="0"/>
      <dgm:spPr/>
    </dgm:pt>
    <dgm:pt modelId="{4396F390-F0FE-4CED-A4C0-CEDBA9416297}" type="pres">
      <dgm:prSet presAssocID="{2A920F00-3B10-42CA-8F77-AC0A58B5CBCD}" presName="parentLin" presStyleCnt="0"/>
      <dgm:spPr/>
    </dgm:pt>
    <dgm:pt modelId="{1F0C7914-6608-4F2E-A994-3BCC3DE86C8A}" type="pres">
      <dgm:prSet presAssocID="{2A920F00-3B10-42CA-8F77-AC0A58B5CBCD}" presName="parentLeftMargin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4789DC47-7FF5-4408-8C53-3F0817A6D4B4}" type="pres">
      <dgm:prSet presAssocID="{2A920F00-3B10-42CA-8F77-AC0A58B5CBC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0C517A-02A3-4488-B1DB-839031B0579C}" type="pres">
      <dgm:prSet presAssocID="{2A920F00-3B10-42CA-8F77-AC0A58B5CBCD}" presName="negativeSpace" presStyleCnt="0"/>
      <dgm:spPr/>
    </dgm:pt>
    <dgm:pt modelId="{D6DD32AF-E35B-42BC-BC9C-D078EDE1651F}" type="pres">
      <dgm:prSet presAssocID="{2A920F00-3B10-42CA-8F77-AC0A58B5CBCD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3496597-64A4-43FD-B673-CF7181EE2024}" type="presOf" srcId="{2A920F00-3B10-42CA-8F77-AC0A58B5CBCD}" destId="{1F0C7914-6608-4F2E-A994-3BCC3DE86C8A}" srcOrd="0" destOrd="0" presId="urn:microsoft.com/office/officeart/2005/8/layout/list1"/>
    <dgm:cxn modelId="{927AC75D-5CA5-4B26-8A00-1E7AACF0DFF8}" type="presOf" srcId="{51376050-7367-4537-930D-C7BC5D085E1F}" destId="{9DDCDBA4-6B8C-490C-9B34-F761A6674005}" srcOrd="0" destOrd="0" presId="urn:microsoft.com/office/officeart/2005/8/layout/list1"/>
    <dgm:cxn modelId="{B37E4D63-F1F8-4077-8A65-347CE1CCE397}" type="presOf" srcId="{B5C64C1E-07B3-42B8-B1DE-255D9144B243}" destId="{25C09682-8180-4D35-9276-1795CA0E8CD8}" srcOrd="0" destOrd="0" presId="urn:microsoft.com/office/officeart/2005/8/layout/list1"/>
    <dgm:cxn modelId="{3F9B8F33-B42C-4151-96CE-21B694C64F31}" srcId="{3C9AD819-E92D-426E-9657-FAB7AE8B43AB}" destId="{ED7BCCFD-10D8-489C-82A8-B9C1EB623322}" srcOrd="2" destOrd="0" parTransId="{139F3FA7-6601-4E01-9A40-48571EA704B5}" sibTransId="{388824B5-B0C7-4910-9A44-198426A01CAF}"/>
    <dgm:cxn modelId="{F8AA4DDD-8AFB-4099-946B-8B5FC36C2DF2}" type="presOf" srcId="{3C9AD819-E92D-426E-9657-FAB7AE8B43AB}" destId="{3F7339D3-4F62-4EBB-9068-238021153213}" srcOrd="0" destOrd="0" presId="urn:microsoft.com/office/officeart/2005/8/layout/list1"/>
    <dgm:cxn modelId="{18A1D194-2EC5-40B7-817F-363AE03882FA}" srcId="{524A6075-5B8D-4410-9879-69F5029A9AAE}" destId="{1CEEA9F2-B2CA-4336-8D42-C6786488C92A}" srcOrd="1" destOrd="0" parTransId="{D497838B-C600-4F94-A1BE-257C49E9DC36}" sibTransId="{4D990251-43CD-480A-97C5-920CD0E89BDA}"/>
    <dgm:cxn modelId="{17FA3423-FB99-47AD-8022-39B792751517}" type="presOf" srcId="{3C9AD819-E92D-426E-9657-FAB7AE8B43AB}" destId="{06B5D2BA-BD40-4F34-BA36-6082916C471F}" srcOrd="1" destOrd="0" presId="urn:microsoft.com/office/officeart/2005/8/layout/list1"/>
    <dgm:cxn modelId="{0350553F-115C-4980-9781-6F6CAB215828}" type="presOf" srcId="{524A6075-5B8D-4410-9879-69F5029A9AAE}" destId="{3A0E195B-0847-474C-805A-708C3CF5F4A8}" srcOrd="0" destOrd="0" presId="urn:microsoft.com/office/officeart/2005/8/layout/list1"/>
    <dgm:cxn modelId="{EA6D9097-D7E2-49A9-AED7-E7AE76964B96}" srcId="{3C9AD819-E92D-426E-9657-FAB7AE8B43AB}" destId="{0DA55046-BDC9-4C86-8F98-8EF5A89700F3}" srcOrd="1" destOrd="0" parTransId="{7FAF3F6F-ED60-4019-9403-89BD12149485}" sibTransId="{712F5A73-BF86-4CD0-9C9A-C645D4099CAA}"/>
    <dgm:cxn modelId="{0392128C-1C86-4700-8EFF-229A058A5DE9}" type="presOf" srcId="{524A6075-5B8D-4410-9879-69F5029A9AAE}" destId="{4A527145-4ECD-4601-B307-7C97240FD185}" srcOrd="1" destOrd="0" presId="urn:microsoft.com/office/officeart/2005/8/layout/list1"/>
    <dgm:cxn modelId="{F480B9EE-20F4-4A84-AC0B-599F22C5680E}" srcId="{524A6075-5B8D-4410-9879-69F5029A9AAE}" destId="{B5C64C1E-07B3-42B8-B1DE-255D9144B243}" srcOrd="0" destOrd="0" parTransId="{B4DA6038-980D-43C3-9957-F131F0544065}" sibTransId="{D093DED8-AB3B-4F2F-B472-A72D715A65CB}"/>
    <dgm:cxn modelId="{E71AB43B-3D7B-4EDB-9F3B-A8CFA155171B}" type="presOf" srcId="{1CEEA9F2-B2CA-4336-8D42-C6786488C92A}" destId="{25C09682-8180-4D35-9276-1795CA0E8CD8}" srcOrd="0" destOrd="1" presId="urn:microsoft.com/office/officeart/2005/8/layout/list1"/>
    <dgm:cxn modelId="{784DACC7-7EBC-4A21-9AC5-925B4C709049}" srcId="{6B48DD92-A385-4E40-AC50-D770287ECA74}" destId="{2A920F00-3B10-42CA-8F77-AC0A58B5CBCD}" srcOrd="2" destOrd="0" parTransId="{4C3F18AD-8129-45A7-A857-8318A1CA189D}" sibTransId="{D2881B9B-45D3-44E3-8F6A-B865FFDDE25A}"/>
    <dgm:cxn modelId="{9A5B892C-BBD7-49BF-8013-E0CCC5480A46}" type="presOf" srcId="{B2597939-2D1B-4CB4-B49D-B279A3943F26}" destId="{D6DD32AF-E35B-42BC-BC9C-D078EDE1651F}" srcOrd="0" destOrd="1" presId="urn:microsoft.com/office/officeart/2005/8/layout/list1"/>
    <dgm:cxn modelId="{2B71012B-A6BA-4B8A-8183-9ED05872B48F}" type="presOf" srcId="{2A920F00-3B10-42CA-8F77-AC0A58B5CBCD}" destId="{4789DC47-7FF5-4408-8C53-3F0817A6D4B4}" srcOrd="1" destOrd="0" presId="urn:microsoft.com/office/officeart/2005/8/layout/list1"/>
    <dgm:cxn modelId="{3B6B85CB-6EA8-4F9E-A1B9-F9995F80CCC5}" srcId="{3C9AD819-E92D-426E-9657-FAB7AE8B43AB}" destId="{51376050-7367-4537-930D-C7BC5D085E1F}" srcOrd="0" destOrd="0" parTransId="{9BE994D5-C8AC-4C0D-ACAA-E3217CD69467}" sibTransId="{E73C3D06-C32A-49BD-B0C7-8755EA36D61A}"/>
    <dgm:cxn modelId="{D13874F2-C1EB-4BA3-A65B-91AE571E10AF}" type="presOf" srcId="{07715D0C-C511-4845-8FF0-99F499F6F11D}" destId="{D6DD32AF-E35B-42BC-BC9C-D078EDE1651F}" srcOrd="0" destOrd="0" presId="urn:microsoft.com/office/officeart/2005/8/layout/list1"/>
    <dgm:cxn modelId="{CA75CE52-2A0E-4D3B-B175-E71597BF4128}" srcId="{2A920F00-3B10-42CA-8F77-AC0A58B5CBCD}" destId="{07715D0C-C511-4845-8FF0-99F499F6F11D}" srcOrd="0" destOrd="0" parTransId="{EEEF57AD-A8D2-4C9B-8C2E-59D5C2050518}" sibTransId="{96B6B6E7-7CF5-4EB5-AB00-F9DBD3EEBD26}"/>
    <dgm:cxn modelId="{0BF20842-529E-46FB-BA20-CD1D34FAF41E}" type="presOf" srcId="{0DA55046-BDC9-4C86-8F98-8EF5A89700F3}" destId="{9DDCDBA4-6B8C-490C-9B34-F761A6674005}" srcOrd="0" destOrd="1" presId="urn:microsoft.com/office/officeart/2005/8/layout/list1"/>
    <dgm:cxn modelId="{DD1D980A-A097-484B-A5BC-2D9504A0E3E3}" srcId="{6B48DD92-A385-4E40-AC50-D770287ECA74}" destId="{3C9AD819-E92D-426E-9657-FAB7AE8B43AB}" srcOrd="1" destOrd="0" parTransId="{FCF448C4-D0EF-4953-B4EF-4C246A3FD5B4}" sibTransId="{B80998E3-BD06-420E-A19C-3AA885249E5D}"/>
    <dgm:cxn modelId="{A8466C6D-CBEE-4BF6-9161-6314C2748482}" srcId="{6B48DD92-A385-4E40-AC50-D770287ECA74}" destId="{524A6075-5B8D-4410-9879-69F5029A9AAE}" srcOrd="0" destOrd="0" parTransId="{2B59BC28-6491-415B-B3BD-4B000041698E}" sibTransId="{E84229DC-C010-42F0-B553-D0FB4D9715FD}"/>
    <dgm:cxn modelId="{D319C6A9-AA87-4CFE-9C56-7371964E8288}" type="presOf" srcId="{ED7BCCFD-10D8-489C-82A8-B9C1EB623322}" destId="{9DDCDBA4-6B8C-490C-9B34-F761A6674005}" srcOrd="0" destOrd="2" presId="urn:microsoft.com/office/officeart/2005/8/layout/list1"/>
    <dgm:cxn modelId="{E8BBDAF6-BFD1-413C-A0C7-A36B960860B7}" type="presOf" srcId="{6B48DD92-A385-4E40-AC50-D770287ECA74}" destId="{D17E4451-C073-454A-9853-96E74E430613}" srcOrd="0" destOrd="0" presId="urn:microsoft.com/office/officeart/2005/8/layout/list1"/>
    <dgm:cxn modelId="{BA4D8DFC-1D28-43B2-B986-29B7C82C9971}" srcId="{2A920F00-3B10-42CA-8F77-AC0A58B5CBCD}" destId="{B2597939-2D1B-4CB4-B49D-B279A3943F26}" srcOrd="1" destOrd="0" parTransId="{3C9EE7AE-2739-4891-8E12-180B78F88F5A}" sibTransId="{6C1DD8F6-3CE5-4AF3-836F-138272371ED7}"/>
    <dgm:cxn modelId="{0DEF2B3A-2143-4E2A-ACF7-7963170270F7}" type="presParOf" srcId="{D17E4451-C073-454A-9853-96E74E430613}" destId="{CF33D4FE-A5D5-4404-8F3B-8540071996CD}" srcOrd="0" destOrd="0" presId="urn:microsoft.com/office/officeart/2005/8/layout/list1"/>
    <dgm:cxn modelId="{E44DB098-A37C-4B55-A849-AEBCEF9EBAB8}" type="presParOf" srcId="{CF33D4FE-A5D5-4404-8F3B-8540071996CD}" destId="{3A0E195B-0847-474C-805A-708C3CF5F4A8}" srcOrd="0" destOrd="0" presId="urn:microsoft.com/office/officeart/2005/8/layout/list1"/>
    <dgm:cxn modelId="{4AEEACD6-9800-4532-9A1C-A7536AF8A1C2}" type="presParOf" srcId="{CF33D4FE-A5D5-4404-8F3B-8540071996CD}" destId="{4A527145-4ECD-4601-B307-7C97240FD185}" srcOrd="1" destOrd="0" presId="urn:microsoft.com/office/officeart/2005/8/layout/list1"/>
    <dgm:cxn modelId="{7845C7DD-5759-4A40-AB6E-381030FC80EE}" type="presParOf" srcId="{D17E4451-C073-454A-9853-96E74E430613}" destId="{0B7AB6C9-15E4-43CC-B26F-264F5E2F0B3A}" srcOrd="1" destOrd="0" presId="urn:microsoft.com/office/officeart/2005/8/layout/list1"/>
    <dgm:cxn modelId="{8883103D-136D-4157-8C7C-A7C12E688B9A}" type="presParOf" srcId="{D17E4451-C073-454A-9853-96E74E430613}" destId="{25C09682-8180-4D35-9276-1795CA0E8CD8}" srcOrd="2" destOrd="0" presId="urn:microsoft.com/office/officeart/2005/8/layout/list1"/>
    <dgm:cxn modelId="{61CDA59A-739D-40CF-A496-C1A434B84FE9}" type="presParOf" srcId="{D17E4451-C073-454A-9853-96E74E430613}" destId="{C152B841-E6D8-4821-9253-09C4BD9AF86A}" srcOrd="3" destOrd="0" presId="urn:microsoft.com/office/officeart/2005/8/layout/list1"/>
    <dgm:cxn modelId="{AF75BCBB-28C4-4D28-8296-48866CCB6EC4}" type="presParOf" srcId="{D17E4451-C073-454A-9853-96E74E430613}" destId="{E86EFF10-4D61-4A5C-877B-7F8EC9685485}" srcOrd="4" destOrd="0" presId="urn:microsoft.com/office/officeart/2005/8/layout/list1"/>
    <dgm:cxn modelId="{5537DF5C-9FC0-4B0C-BEED-629C0A92040A}" type="presParOf" srcId="{E86EFF10-4D61-4A5C-877B-7F8EC9685485}" destId="{3F7339D3-4F62-4EBB-9068-238021153213}" srcOrd="0" destOrd="0" presId="urn:microsoft.com/office/officeart/2005/8/layout/list1"/>
    <dgm:cxn modelId="{EC906322-6DE9-424E-A921-8403C558C76A}" type="presParOf" srcId="{E86EFF10-4D61-4A5C-877B-7F8EC9685485}" destId="{06B5D2BA-BD40-4F34-BA36-6082916C471F}" srcOrd="1" destOrd="0" presId="urn:microsoft.com/office/officeart/2005/8/layout/list1"/>
    <dgm:cxn modelId="{B5D2BDA7-2726-4DA0-95DE-66B09444DF23}" type="presParOf" srcId="{D17E4451-C073-454A-9853-96E74E430613}" destId="{3297CEDF-9D86-4E8D-A146-8DD9C0CE106E}" srcOrd="5" destOrd="0" presId="urn:microsoft.com/office/officeart/2005/8/layout/list1"/>
    <dgm:cxn modelId="{CD183EDE-DB9C-45BC-8719-D0411BB1ADBB}" type="presParOf" srcId="{D17E4451-C073-454A-9853-96E74E430613}" destId="{9DDCDBA4-6B8C-490C-9B34-F761A6674005}" srcOrd="6" destOrd="0" presId="urn:microsoft.com/office/officeart/2005/8/layout/list1"/>
    <dgm:cxn modelId="{14840FAB-74C5-4BF4-9A29-B7522DD5EF24}" type="presParOf" srcId="{D17E4451-C073-454A-9853-96E74E430613}" destId="{E2F0E851-4BBA-49BF-BA24-7446C7095306}" srcOrd="7" destOrd="0" presId="urn:microsoft.com/office/officeart/2005/8/layout/list1"/>
    <dgm:cxn modelId="{0A66C4F3-A6EA-4C73-8914-604B279FDBDD}" type="presParOf" srcId="{D17E4451-C073-454A-9853-96E74E430613}" destId="{4396F390-F0FE-4CED-A4C0-CEDBA9416297}" srcOrd="8" destOrd="0" presId="urn:microsoft.com/office/officeart/2005/8/layout/list1"/>
    <dgm:cxn modelId="{C3190B60-F62B-40A3-AE44-C73FA2757700}" type="presParOf" srcId="{4396F390-F0FE-4CED-A4C0-CEDBA9416297}" destId="{1F0C7914-6608-4F2E-A994-3BCC3DE86C8A}" srcOrd="0" destOrd="0" presId="urn:microsoft.com/office/officeart/2005/8/layout/list1"/>
    <dgm:cxn modelId="{873511D4-BAE2-4F95-BE53-E320D85E5BA8}" type="presParOf" srcId="{4396F390-F0FE-4CED-A4C0-CEDBA9416297}" destId="{4789DC47-7FF5-4408-8C53-3F0817A6D4B4}" srcOrd="1" destOrd="0" presId="urn:microsoft.com/office/officeart/2005/8/layout/list1"/>
    <dgm:cxn modelId="{B1E70E26-F2F0-4146-B92E-5EB23C73AB30}" type="presParOf" srcId="{D17E4451-C073-454A-9853-96E74E430613}" destId="{020C517A-02A3-4488-B1DB-839031B0579C}" srcOrd="9" destOrd="0" presId="urn:microsoft.com/office/officeart/2005/8/layout/list1"/>
    <dgm:cxn modelId="{D35DCD36-9157-443C-882D-30239E59FAED}" type="presParOf" srcId="{D17E4451-C073-454A-9853-96E74E430613}" destId="{D6DD32AF-E35B-42BC-BC9C-D078EDE1651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C09682-8180-4D35-9276-1795CA0E8CD8}">
      <dsp:nvSpPr>
        <dsp:cNvPr id="0" name=""/>
        <dsp:cNvSpPr/>
      </dsp:nvSpPr>
      <dsp:spPr>
        <a:xfrm>
          <a:off x="0" y="330234"/>
          <a:ext cx="6096000" cy="921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270764" rIns="473117" bIns="92456" numCol="1" spcCol="1270" anchor="t" anchorCtr="0">
          <a:noAutofit/>
        </a:bodyPr>
        <a:lstStyle/>
        <a:p>
          <a:pPr marL="114300" lvl="1" indent="-114300" algn="l" defTabSz="5778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300" kern="1200" smtClean="0"/>
            <a:t>High investment and maintenance cost</a:t>
          </a:r>
          <a:endParaRPr lang="ko-KR" altLang="en-US" sz="1300" kern="1200" dirty="0"/>
        </a:p>
        <a:p>
          <a:pPr marL="114300" lvl="1" indent="-114300" algn="l" defTabSz="5778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300" kern="1200" smtClean="0"/>
            <a:t>Decrease productivity for keeping vacuum </a:t>
          </a:r>
          <a:endParaRPr lang="ko-KR" altLang="en-US" sz="1300" kern="1200" dirty="0"/>
        </a:p>
      </dsp:txBody>
      <dsp:txXfrm>
        <a:off x="0" y="330234"/>
        <a:ext cx="6096000" cy="921375"/>
      </dsp:txXfrm>
    </dsp:sp>
    <dsp:sp modelId="{4A527145-4ECD-4601-B307-7C97240FD185}">
      <dsp:nvSpPr>
        <dsp:cNvPr id="0" name=""/>
        <dsp:cNvSpPr/>
      </dsp:nvSpPr>
      <dsp:spPr>
        <a:xfrm>
          <a:off x="304800" y="138354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300" b="1" kern="1200" smtClean="0">
              <a:solidFill>
                <a:schemeClr val="tx1"/>
              </a:solidFill>
            </a:rPr>
            <a:t>Vacuum Process</a:t>
          </a:r>
          <a:endParaRPr lang="ko-KR" altLang="en-US" sz="1300" b="1" kern="1200" dirty="0">
            <a:solidFill>
              <a:schemeClr val="tx1"/>
            </a:solidFill>
          </a:endParaRPr>
        </a:p>
      </dsp:txBody>
      <dsp:txXfrm>
        <a:off x="323534" y="157088"/>
        <a:ext cx="4229732" cy="346292"/>
      </dsp:txXfrm>
    </dsp:sp>
    <dsp:sp modelId="{9DDCDBA4-6B8C-490C-9B34-F761A6674005}">
      <dsp:nvSpPr>
        <dsp:cNvPr id="0" name=""/>
        <dsp:cNvSpPr/>
      </dsp:nvSpPr>
      <dsp:spPr>
        <a:xfrm>
          <a:off x="0" y="1513690"/>
          <a:ext cx="6096000" cy="1228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270764" rIns="473117" bIns="92456" numCol="1" spcCol="1270" anchor="t" anchorCtr="0">
          <a:noAutofit/>
        </a:bodyPr>
        <a:lstStyle/>
        <a:p>
          <a:pPr marL="114300" lvl="1" indent="-114300" algn="l" defTabSz="5778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300" kern="1200" smtClean="0"/>
            <a:t>Low cost</a:t>
          </a:r>
          <a:endParaRPr lang="ko-KR" altLang="en-US" sz="1300" kern="1200" dirty="0"/>
        </a:p>
        <a:p>
          <a:pPr marL="114300" lvl="1" indent="-114300" algn="l" defTabSz="5778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300" kern="1200" smtClean="0"/>
            <a:t>Very simple process</a:t>
          </a:r>
          <a:endParaRPr lang="ko-KR" altLang="en-US" sz="1300" kern="1200" dirty="0"/>
        </a:p>
        <a:p>
          <a:pPr marL="114300" lvl="1" indent="-114300" algn="l" defTabSz="5778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300" kern="1200" smtClean="0"/>
            <a:t>Fast running time</a:t>
          </a:r>
          <a:endParaRPr lang="ko-KR" altLang="en-US" sz="1300" kern="1200" dirty="0"/>
        </a:p>
      </dsp:txBody>
      <dsp:txXfrm>
        <a:off x="0" y="1513690"/>
        <a:ext cx="6096000" cy="1228500"/>
      </dsp:txXfrm>
    </dsp:sp>
    <dsp:sp modelId="{06B5D2BA-BD40-4F34-BA36-6082916C471F}">
      <dsp:nvSpPr>
        <dsp:cNvPr id="0" name=""/>
        <dsp:cNvSpPr/>
      </dsp:nvSpPr>
      <dsp:spPr>
        <a:xfrm>
          <a:off x="304800" y="132181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300" b="1" kern="1200" smtClean="0">
              <a:solidFill>
                <a:schemeClr val="tx1"/>
              </a:solidFill>
            </a:rPr>
            <a:t>Nonvacuum Process</a:t>
          </a:r>
          <a:endParaRPr lang="ko-KR" altLang="en-US" sz="1300" b="1" kern="1200" dirty="0">
            <a:solidFill>
              <a:schemeClr val="tx1"/>
            </a:solidFill>
          </a:endParaRPr>
        </a:p>
      </dsp:txBody>
      <dsp:txXfrm>
        <a:off x="323534" y="1340544"/>
        <a:ext cx="4229732" cy="346292"/>
      </dsp:txXfrm>
    </dsp:sp>
    <dsp:sp modelId="{D6DD32AF-E35B-42BC-BC9C-D078EDE1651F}">
      <dsp:nvSpPr>
        <dsp:cNvPr id="0" name=""/>
        <dsp:cNvSpPr/>
      </dsp:nvSpPr>
      <dsp:spPr>
        <a:xfrm>
          <a:off x="0" y="3004270"/>
          <a:ext cx="6096000" cy="921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270764" rIns="473117" bIns="92456" numCol="1" spcCol="1270" anchor="t" anchorCtr="0">
          <a:noAutofit/>
        </a:bodyPr>
        <a:lstStyle/>
        <a:p>
          <a:pPr marL="114300" lvl="1" indent="-114300" algn="l" defTabSz="5778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300" kern="1200" smtClean="0"/>
            <a:t>Solution process as active layer has been investigated</a:t>
          </a:r>
          <a:endParaRPr lang="ko-KR" altLang="en-US" sz="1300" kern="1200" dirty="0"/>
        </a:p>
        <a:p>
          <a:pPr marL="114300" lvl="1" indent="-114300" algn="l" defTabSz="5778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300" kern="1200" smtClean="0"/>
            <a:t>Solution process as gate insulator is important, too</a:t>
          </a:r>
          <a:endParaRPr lang="ko-KR" altLang="en-US" sz="1300" kern="1200" dirty="0"/>
        </a:p>
      </dsp:txBody>
      <dsp:txXfrm>
        <a:off x="0" y="3004270"/>
        <a:ext cx="6096000" cy="921375"/>
      </dsp:txXfrm>
    </dsp:sp>
    <dsp:sp modelId="{4789DC47-7FF5-4408-8C53-3F0817A6D4B4}">
      <dsp:nvSpPr>
        <dsp:cNvPr id="0" name=""/>
        <dsp:cNvSpPr/>
      </dsp:nvSpPr>
      <dsp:spPr>
        <a:xfrm>
          <a:off x="304800" y="281239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300" b="1" kern="1200" smtClean="0">
              <a:solidFill>
                <a:schemeClr val="tx1"/>
              </a:solidFill>
            </a:rPr>
            <a:t>Oxide TFT</a:t>
          </a:r>
          <a:endParaRPr lang="ko-KR" altLang="en-US" sz="1300" b="1" kern="1200" dirty="0">
            <a:solidFill>
              <a:schemeClr val="tx1"/>
            </a:solidFill>
          </a:endParaRPr>
        </a:p>
      </dsp:txBody>
      <dsp:txXfrm>
        <a:off x="323534" y="2831124"/>
        <a:ext cx="4229732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31990-BA05-4D9A-BAB7-37F12F0F75E8}" type="datetimeFigureOut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BAA35-275E-4CAC-97C4-DFE3A119F7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0729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B3E92-FB7C-4FE4-8DD6-4A6C488FEACF}" type="datetimeFigureOut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6C29D-8B6D-49CC-95F5-96558D4C15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63423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58790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Recently, oxide TFT has been investigated intensively due to simple process and higher mobility than a-Si</a:t>
            </a:r>
            <a:r>
              <a:rPr lang="en-US" altLang="ko-KR" baseline="0" dirty="0" smtClean="0"/>
              <a:t> TFT.</a:t>
            </a:r>
          </a:p>
          <a:p>
            <a:r>
              <a:rPr lang="en-US" altLang="ko-KR" baseline="0" dirty="0" smtClean="0"/>
              <a:t>Than typical parameters of TFT are influenced by gate insulator.</a:t>
            </a:r>
          </a:p>
          <a:p>
            <a:r>
              <a:rPr lang="en-US" altLang="ko-KR" dirty="0" smtClean="0"/>
              <a:t>And,</a:t>
            </a:r>
          </a:p>
          <a:p>
            <a:r>
              <a:rPr lang="en-US" altLang="ko-KR" dirty="0" smtClean="0"/>
              <a:t>So,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Because,</a:t>
            </a:r>
          </a:p>
          <a:p>
            <a:r>
              <a:rPr lang="en-US" altLang="ko-KR" dirty="0" smtClean="0"/>
              <a:t>So,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966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58790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966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966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Thin</a:t>
            </a:r>
            <a:r>
              <a:rPr lang="en-US" altLang="ko-KR" baseline="0" dirty="0" smtClean="0"/>
              <a:t> Film Transistor is widely used for the active matrix display</a:t>
            </a:r>
          </a:p>
          <a:p>
            <a:r>
              <a:rPr lang="en-US" altLang="ko-KR" baseline="0" dirty="0" smtClean="0"/>
              <a:t>And </a:t>
            </a:r>
            <a:r>
              <a:rPr lang="en-US" altLang="ko-KR" baseline="0" dirty="0" smtClean="0"/>
              <a:t>a-Si TFT is most common for the liquid crystal display.</a:t>
            </a:r>
          </a:p>
          <a:p>
            <a:r>
              <a:rPr lang="en-US" altLang="ko-KR" baseline="0" dirty="0" smtClean="0"/>
              <a:t>Low temperature poly-Si and Oxide TFTs are used for the high mobility devices.</a:t>
            </a:r>
          </a:p>
          <a:p>
            <a:r>
              <a:rPr lang="en-US" altLang="ko-KR" baseline="0" dirty="0" smtClean="0"/>
              <a:t>LTPS TFT shows high mobility and good stabilities compared to a-Si TFT,</a:t>
            </a:r>
          </a:p>
          <a:p>
            <a:r>
              <a:rPr lang="en-US" altLang="ko-KR" baseline="0" dirty="0" smtClean="0"/>
              <a:t>However, it need expensive equipment like the ion doping machine and </a:t>
            </a:r>
            <a:r>
              <a:rPr lang="en-US" altLang="ko-KR" baseline="0" dirty="0" err="1" smtClean="0"/>
              <a:t>excimer</a:t>
            </a:r>
            <a:r>
              <a:rPr lang="en-US" altLang="ko-KR" baseline="0" dirty="0" smtClean="0"/>
              <a:t> laser.</a:t>
            </a:r>
          </a:p>
          <a:p>
            <a:r>
              <a:rPr lang="en-US" altLang="ko-KR" dirty="0" smtClean="0"/>
              <a:t>There</a:t>
            </a:r>
            <a:r>
              <a:rPr lang="en-US" altLang="ko-KR" baseline="0" dirty="0" smtClean="0"/>
              <a:t>fore, oxide TFT has been investigated due to simple process like a-Si </a:t>
            </a:r>
            <a:r>
              <a:rPr lang="en-US" altLang="ko-KR" baseline="0" dirty="0" smtClean="0"/>
              <a:t>TFT</a:t>
            </a:r>
          </a:p>
          <a:p>
            <a:r>
              <a:rPr lang="en-US" altLang="ko-KR" baseline="0" dirty="0" smtClean="0"/>
              <a:t>      Which </a:t>
            </a:r>
            <a:r>
              <a:rPr lang="en-US" altLang="ko-KR" baseline="0" dirty="0" smtClean="0"/>
              <a:t>reduce both the investment and maintenance cost.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966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Typical parameter of TFT</a:t>
            </a:r>
            <a:r>
              <a:rPr lang="en-US" altLang="ko-KR" baseline="0" dirty="0" smtClean="0"/>
              <a:t> are mobility, threshold voltage and On/Off </a:t>
            </a:r>
            <a:r>
              <a:rPr lang="en-US" altLang="ko-KR" baseline="0" dirty="0" smtClean="0"/>
              <a:t>ratio</a:t>
            </a:r>
          </a:p>
          <a:p>
            <a:r>
              <a:rPr lang="en-US" altLang="ko-KR" baseline="0" dirty="0" smtClean="0"/>
              <a:t>      which </a:t>
            </a:r>
            <a:r>
              <a:rPr lang="en-US" altLang="ko-KR" baseline="0" dirty="0" smtClean="0"/>
              <a:t>are influenced by gate insulator.</a:t>
            </a:r>
          </a:p>
          <a:p>
            <a:r>
              <a:rPr lang="en-US" altLang="ko-KR" baseline="0" dirty="0" smtClean="0"/>
              <a:t>Therefore, the gate insulator is much important for the electrical performance of the TFT.</a:t>
            </a:r>
          </a:p>
          <a:p>
            <a:r>
              <a:rPr lang="en-US" altLang="ko-KR" baseline="0" dirty="0" smtClean="0"/>
              <a:t>The widely used material for gate insulator is </a:t>
            </a:r>
            <a:r>
              <a:rPr lang="en-US" altLang="ko-KR" baseline="0" dirty="0" smtClean="0"/>
              <a:t>SiO2 Which </a:t>
            </a:r>
            <a:r>
              <a:rPr lang="en-US" altLang="ko-KR" baseline="0" dirty="0" smtClean="0"/>
              <a:t>is rich in the earth and inexpensive.</a:t>
            </a:r>
          </a:p>
          <a:p>
            <a:r>
              <a:rPr lang="en-US" altLang="ko-KR" baseline="0" dirty="0" smtClean="0"/>
              <a:t>SiO2 is deposited by this </a:t>
            </a:r>
            <a:r>
              <a:rPr lang="en-US" altLang="ko-KR" baseline="0" dirty="0" err="1" smtClean="0"/>
              <a:t>equipments</a:t>
            </a:r>
            <a:r>
              <a:rPr lang="en-US" altLang="ko-KR" baseline="0" dirty="0" smtClean="0"/>
              <a:t>.</a:t>
            </a:r>
          </a:p>
          <a:p>
            <a:r>
              <a:rPr lang="en-US" altLang="ko-KR" baseline="0" dirty="0" smtClean="0"/>
              <a:t>The vacuum equipment for the deposition of SiO2 like the PECVD and RF Magnetron Sputter</a:t>
            </a:r>
          </a:p>
          <a:p>
            <a:r>
              <a:rPr lang="en-US" altLang="ko-KR" baseline="0" dirty="0" smtClean="0"/>
              <a:t>      need </a:t>
            </a:r>
            <a:r>
              <a:rPr lang="en-US" altLang="ko-KR" baseline="0" dirty="0" smtClean="0"/>
              <a:t>large investment and maintenance cost than non vacuum process.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966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mtClean="0"/>
              <a:t>On the other hand,</a:t>
            </a:r>
            <a:r>
              <a:rPr lang="en-US" altLang="ko-KR" baseline="0" smtClean="0"/>
              <a:t> non-vacuum process have many adventage.</a:t>
            </a:r>
          </a:p>
          <a:p>
            <a:r>
              <a:rPr lang="en-US" altLang="ko-KR" baseline="0" smtClean="0"/>
              <a:t>One is Low cost,  another is very simple process and the other is fast running time.</a:t>
            </a:r>
          </a:p>
          <a:p>
            <a:r>
              <a:rPr lang="en-US" altLang="ko-KR" baseline="0" smtClean="0"/>
              <a:t>After a while, I will explain detail about this.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966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The</a:t>
            </a:r>
            <a:r>
              <a:rPr lang="en-US" altLang="ko-KR" baseline="0" dirty="0" smtClean="0"/>
              <a:t> oxide TFT of top gate structure </a:t>
            </a:r>
            <a:r>
              <a:rPr lang="en-US" altLang="ko-KR" baseline="0" dirty="0" smtClean="0"/>
              <a:t>reduces </a:t>
            </a:r>
            <a:r>
              <a:rPr lang="en-US" altLang="ko-KR" baseline="0" dirty="0" smtClean="0"/>
              <a:t>the parasitic capacitance</a:t>
            </a:r>
          </a:p>
          <a:p>
            <a:r>
              <a:rPr lang="en-US" altLang="ko-KR" baseline="0" dirty="0" smtClean="0"/>
              <a:t>        between </a:t>
            </a:r>
            <a:r>
              <a:rPr lang="en-US" altLang="ko-KR" baseline="0" dirty="0" smtClean="0"/>
              <a:t>gate and source/drain electrodes as shown in this figure</a:t>
            </a:r>
            <a:r>
              <a:rPr lang="en-US" altLang="ko-KR" baseline="0" dirty="0" smtClean="0"/>
              <a:t>.</a:t>
            </a:r>
          </a:p>
          <a:p>
            <a:r>
              <a:rPr lang="en-US" altLang="ko-KR" baseline="0" dirty="0" smtClean="0"/>
              <a:t>Also, top gate structure has many advantage.</a:t>
            </a:r>
            <a:endParaRPr lang="en-US" altLang="ko-KR" baseline="0" dirty="0" smtClean="0"/>
          </a:p>
          <a:p>
            <a:r>
              <a:rPr lang="en-US" altLang="ko-KR" baseline="0" dirty="0" smtClean="0"/>
              <a:t>But the </a:t>
            </a:r>
            <a:r>
              <a:rPr lang="en-US" altLang="ko-KR" baseline="0" dirty="0" smtClean="0"/>
              <a:t>plasma damage during deposition of gate insulator to an oxide active layer</a:t>
            </a:r>
          </a:p>
          <a:p>
            <a:r>
              <a:rPr lang="en-US" altLang="ko-KR" baseline="0" dirty="0" smtClean="0"/>
              <a:t>       cause </a:t>
            </a:r>
            <a:r>
              <a:rPr lang="en-US" altLang="ko-KR" baseline="0" dirty="0" smtClean="0"/>
              <a:t>the defects which deteriorate TFT characteristics.</a:t>
            </a:r>
          </a:p>
          <a:p>
            <a:r>
              <a:rPr lang="en-US" altLang="ko-KR" baseline="0" dirty="0" smtClean="0"/>
              <a:t>On the other hand, the gate insulator by solution process reduces the defects by plasma process.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966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Su-8 which is a negative photoresist</a:t>
            </a:r>
            <a:r>
              <a:rPr lang="en-US" altLang="ko-KR" baseline="0" dirty="0" smtClean="0"/>
              <a:t> has been being used widely in MEMS.</a:t>
            </a:r>
          </a:p>
          <a:p>
            <a:r>
              <a:rPr lang="en-US" altLang="ko-KR" baseline="0" dirty="0" smtClean="0"/>
              <a:t>It is constituted with octuplet epoxy groups and includes </a:t>
            </a:r>
            <a:r>
              <a:rPr lang="en-US" altLang="ko-KR" baseline="0" dirty="0" smtClean="0"/>
              <a:t>photosensitizer </a:t>
            </a:r>
            <a:r>
              <a:rPr lang="en-US" altLang="ko-KR" baseline="0" dirty="0" smtClean="0"/>
              <a:t>to react with UV light.</a:t>
            </a:r>
          </a:p>
          <a:p>
            <a:r>
              <a:rPr lang="en-US" altLang="ko-KR" baseline="0" dirty="0" smtClean="0"/>
              <a:t>The UV </a:t>
            </a:r>
            <a:r>
              <a:rPr lang="en-US" altLang="ko-KR" baseline="0" dirty="0" smtClean="0"/>
              <a:t>generated cross-linking</a:t>
            </a:r>
          </a:p>
          <a:p>
            <a:r>
              <a:rPr lang="en-US" altLang="ko-KR" baseline="0" dirty="0" smtClean="0"/>
              <a:t>        which </a:t>
            </a:r>
            <a:r>
              <a:rPr lang="en-US" altLang="ko-KR" baseline="0" dirty="0" smtClean="0"/>
              <a:t>is accelerated by baking gives high chemical stabilities and high electrical resistance.</a:t>
            </a:r>
          </a:p>
          <a:p>
            <a:r>
              <a:rPr lang="en-US" altLang="ko-KR" baseline="0" dirty="0" smtClean="0"/>
              <a:t>Thickness of Su-8 is controlled by spin speed during spin coating.</a:t>
            </a:r>
          </a:p>
          <a:p>
            <a:r>
              <a:rPr lang="en-US" altLang="ko-KR" baseline="0" dirty="0" smtClean="0"/>
              <a:t>This figures show the thickness comparison between spin coating and sputtering.</a:t>
            </a:r>
          </a:p>
          <a:p>
            <a:r>
              <a:rPr lang="en-US" altLang="ko-KR" baseline="0" dirty="0" smtClean="0"/>
              <a:t>The one of the advantages in solution process is shorter process time for the thicker insulator.</a:t>
            </a:r>
          </a:p>
          <a:p>
            <a:r>
              <a:rPr lang="en-US" altLang="ko-KR" baseline="0" dirty="0" smtClean="0"/>
              <a:t>The organic insulator with low temperature solution-based material such as Su-8 process</a:t>
            </a:r>
          </a:p>
          <a:p>
            <a:r>
              <a:rPr lang="en-US" altLang="ko-KR" baseline="0" dirty="0" smtClean="0"/>
              <a:t>       Will </a:t>
            </a:r>
            <a:r>
              <a:rPr lang="en-US" altLang="ko-KR" baseline="0" dirty="0" smtClean="0"/>
              <a:t>be suitable for the future large-area flexible devices</a:t>
            </a:r>
            <a:r>
              <a:rPr lang="en-US" altLang="ko-KR" baseline="0" dirty="0" smtClean="0"/>
              <a:t>.</a:t>
            </a:r>
            <a:endParaRPr lang="en-US" altLang="ko-KR" baseline="0" dirty="0" smtClean="0"/>
          </a:p>
          <a:p>
            <a:r>
              <a:rPr lang="en-US" altLang="ko-KR" baseline="0" dirty="0" smtClean="0"/>
              <a:t>Occurrence of crack during process </a:t>
            </a:r>
            <a:r>
              <a:rPr lang="en-US" altLang="ko-KR" baseline="0" dirty="0" smtClean="0"/>
              <a:t>is </a:t>
            </a:r>
            <a:r>
              <a:rPr lang="en-US" altLang="ko-KR" baseline="0" dirty="0" smtClean="0"/>
              <a:t>issue in Su-8.</a:t>
            </a:r>
          </a:p>
          <a:p>
            <a:r>
              <a:rPr lang="en-US" altLang="ko-KR" baseline="0" dirty="0" smtClean="0"/>
              <a:t>Therefore Su-8 is generally processed under 115 degree.</a:t>
            </a:r>
          </a:p>
          <a:p>
            <a:r>
              <a:rPr lang="en-US" altLang="ko-KR" baseline="0" dirty="0" smtClean="0"/>
              <a:t>If temperature increases higher than this temperature, Possibility to generate crack increases.</a:t>
            </a:r>
          </a:p>
          <a:p>
            <a:r>
              <a:rPr lang="en-US" altLang="ko-KR" dirty="0" smtClean="0"/>
              <a:t>The low process temperature is also </a:t>
            </a:r>
            <a:r>
              <a:rPr lang="en-US" altLang="ko-KR" dirty="0" smtClean="0"/>
              <a:t>enough </a:t>
            </a:r>
            <a:r>
              <a:rPr lang="en-US" altLang="ko-KR" dirty="0" smtClean="0"/>
              <a:t>for flexible devices.</a:t>
            </a:r>
          </a:p>
          <a:p>
            <a:r>
              <a:rPr lang="en-US" altLang="ko-KR" baseline="0" dirty="0" smtClean="0"/>
              <a:t>In </a:t>
            </a:r>
            <a:r>
              <a:rPr lang="en-US" altLang="ko-KR" baseline="0" dirty="0" smtClean="0"/>
              <a:t>this study, Su-8 was used for the gate insulator of the oxide </a:t>
            </a:r>
            <a:r>
              <a:rPr lang="en-US" altLang="ko-KR" baseline="0" dirty="0" smtClean="0"/>
              <a:t>TFT</a:t>
            </a:r>
          </a:p>
          <a:p>
            <a:r>
              <a:rPr lang="en-US" altLang="ko-KR" baseline="0" dirty="0" smtClean="0"/>
              <a:t>      and </a:t>
            </a:r>
            <a:r>
              <a:rPr lang="en-US" altLang="ko-KR" baseline="0" dirty="0" smtClean="0"/>
              <a:t>investigated the effect of the Su-8 gate insulator on the oxide TFT.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9668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We investigated the characteristics of gate insulator of Su-8 as changing UV exposure time.</a:t>
            </a:r>
          </a:p>
          <a:p>
            <a:r>
              <a:rPr lang="en-US" altLang="ko-KR" dirty="0" smtClean="0"/>
              <a:t>Su-8 was coated by spin coating with 2000rpm on p-type Si wafer as shown</a:t>
            </a:r>
            <a:r>
              <a:rPr lang="en-US" altLang="ko-KR" baseline="0" dirty="0" smtClean="0"/>
              <a:t> this figure.</a:t>
            </a:r>
          </a:p>
          <a:p>
            <a:r>
              <a:rPr lang="en-US" altLang="ko-KR" baseline="0" dirty="0" smtClean="0"/>
              <a:t>After </a:t>
            </a:r>
            <a:r>
              <a:rPr lang="en-US" altLang="ko-KR" baseline="0" dirty="0" smtClean="0"/>
              <a:t>soft-bake, Exposure </a:t>
            </a:r>
            <a:r>
              <a:rPr lang="en-US" altLang="ko-KR" baseline="0" dirty="0" smtClean="0"/>
              <a:t>times were varied as 30s, 60s, 120s, and 240s.</a:t>
            </a:r>
          </a:p>
          <a:p>
            <a:r>
              <a:rPr lang="en-US" altLang="ko-KR" baseline="0" dirty="0" smtClean="0"/>
              <a:t>Than hard-bake </a:t>
            </a:r>
            <a:r>
              <a:rPr lang="en-US" altLang="ko-KR" baseline="0" dirty="0" smtClean="0"/>
              <a:t>was done for 20 min at 115 degree.</a:t>
            </a:r>
          </a:p>
          <a:p>
            <a:r>
              <a:rPr lang="en-US" altLang="ko-KR" baseline="0" dirty="0" smtClean="0"/>
              <a:t>An Al layer was deposited on Su-8 with shadow mask as shown this figure.</a:t>
            </a:r>
          </a:p>
          <a:p>
            <a:r>
              <a:rPr lang="en-US" altLang="ko-KR" baseline="0" dirty="0" smtClean="0"/>
              <a:t>And The electrical properties of the Su-8 were measure after post-annealing.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966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This</a:t>
            </a:r>
            <a:r>
              <a:rPr lang="en-US" altLang="ko-KR" baseline="0" dirty="0" smtClean="0"/>
              <a:t> figure shows the current densities of Su-8 insulator for various exposure times from 30s to 240s.</a:t>
            </a:r>
          </a:p>
          <a:p>
            <a:r>
              <a:rPr lang="en-US" altLang="ko-KR" baseline="0" dirty="0" smtClean="0"/>
              <a:t>As shown in figure, the leakage currents decreased as the exposure time increased from 30s to 240s.</a:t>
            </a:r>
          </a:p>
          <a:p>
            <a:r>
              <a:rPr lang="en-US" altLang="ko-KR" baseline="0" dirty="0" smtClean="0"/>
              <a:t>The proper UV exposure is </a:t>
            </a:r>
            <a:r>
              <a:rPr lang="en-US" altLang="ko-KR" baseline="0" dirty="0" smtClean="0"/>
              <a:t>important, and </a:t>
            </a:r>
            <a:r>
              <a:rPr lang="en-US" altLang="ko-KR" baseline="0" dirty="0" smtClean="0"/>
              <a:t>this figure shows that UV exposure time longer than </a:t>
            </a:r>
            <a:r>
              <a:rPr lang="en-US" altLang="ko-KR" baseline="0" dirty="0" smtClean="0"/>
              <a:t>120s</a:t>
            </a:r>
          </a:p>
          <a:p>
            <a:r>
              <a:rPr lang="en-US" altLang="ko-KR" baseline="0" dirty="0" smtClean="0"/>
              <a:t>      is necessary for </a:t>
            </a:r>
            <a:r>
              <a:rPr lang="en-US" altLang="ko-KR" baseline="0" dirty="0" smtClean="0"/>
              <a:t>the gate insulator of oxide TFT.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6C29D-8B6D-49CC-95F5-96558D4C15B1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966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2174-63CA-45E3-8625-FBF81FE26A7A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2402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E0A3-B81C-4444-B877-7F707911A52C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3487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2AF5-0E34-4D46-8A9A-19D346F82E4F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168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0B97-7B55-4F07-8F7C-D3F03062C79C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795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10C7D-D88E-4A8E-BE7E-60E8AD7B60BA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296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536C-D897-4B1C-ACE7-B417D2C3C988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311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46E2-6054-47BA-B4AE-BF29134FDE44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3489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647-7714-4C3B-97F3-4AE99ADC0F80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24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A22A-74AD-4461-A0DC-3929E1796031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9001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0C951-F87F-47A4-B713-85B9720CE971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0952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95574-670F-4702-BD44-8A2DC95FB7A7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57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24286-6CC0-4A46-9EB7-114EC5F79EE6}" type="datetime1">
              <a:rPr lang="ko-KR" altLang="en-US" smtClean="0"/>
              <a:t>2016-08-24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B8C48-57AD-45E3-B168-A5338D5BA7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028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hdtv.ca/plasma_lcd_projector/what_is_tft_lcd.php" TargetMode="Externa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kps.or.kr/storage/webzine_uploadfiles/1072_article.pdf" TargetMode="External"/><Relationship Id="rId5" Type="http://schemas.openxmlformats.org/officeDocument/2006/relationships/hyperlink" Target="https://en.wikipedia.org/wiki/Threshold_voltage" TargetMode="External"/><Relationship Id="rId4" Type="http://schemas.openxmlformats.org/officeDocument/2006/relationships/hyperlink" Target="http://users-phys.au.dk/philip/pictures/physicsfigures/node9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0" y="219370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48618" y="1062484"/>
            <a:ext cx="84718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 latinLnBrk="0"/>
            <a:r>
              <a:rPr lang="en-US" altLang="ko-KR" sz="3200" smtClean="0">
                <a:latin typeface="HY견고딕" pitchFamily="18" charset="-127"/>
                <a:ea typeface="HY견고딕" pitchFamily="18" charset="-127"/>
              </a:rPr>
              <a:t>Top Gate Oxide TFT</a:t>
            </a:r>
          </a:p>
          <a:p>
            <a:pPr algn="ctr" fontAlgn="base" latinLnBrk="0"/>
            <a:r>
              <a:rPr lang="en-US" altLang="ko-KR" sz="3200">
                <a:latin typeface="HY견고딕" pitchFamily="18" charset="-127"/>
                <a:ea typeface="HY견고딕" pitchFamily="18" charset="-127"/>
              </a:rPr>
              <a:t>w</a:t>
            </a:r>
            <a:r>
              <a:rPr lang="en-US" altLang="ko-KR" sz="3200" smtClean="0">
                <a:latin typeface="HY견고딕" pitchFamily="18" charset="-127"/>
                <a:ea typeface="HY견고딕" pitchFamily="18" charset="-127"/>
              </a:rPr>
              <a:t>ith Solution Based Gate Insulator</a:t>
            </a:r>
            <a:endParaRPr lang="en-US" altLang="ko-KR" sz="32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3583" y="2355726"/>
            <a:ext cx="1630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smtClean="0"/>
              <a:t>16. 08. 27</a:t>
            </a:r>
            <a:endParaRPr lang="en-US" altLang="ko-KR" sz="24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171140" y="3219822"/>
            <a:ext cx="38064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 err="1" smtClean="0">
                <a:ea typeface="굴림" pitchFamily="50" charset="-127"/>
              </a:rPr>
              <a:t>Hoseo</a:t>
            </a:r>
            <a:r>
              <a:rPr lang="en-US" altLang="ko-KR" sz="2000" b="1" dirty="0" smtClean="0">
                <a:ea typeface="굴림" pitchFamily="50" charset="-127"/>
              </a:rPr>
              <a:t> University</a:t>
            </a:r>
          </a:p>
          <a:p>
            <a:pPr algn="ctr"/>
            <a:r>
              <a:rPr lang="en-US" altLang="ko-KR" sz="2000" b="1" smtClean="0">
                <a:ea typeface="굴림" pitchFamily="50" charset="-127"/>
              </a:rPr>
              <a:t>Electronic </a:t>
            </a:r>
            <a:r>
              <a:rPr lang="en-US" altLang="ko-KR" sz="2000" b="1" dirty="0" smtClean="0">
                <a:ea typeface="굴림" pitchFamily="50" charset="-127"/>
              </a:rPr>
              <a:t>Device Laboratory</a:t>
            </a:r>
          </a:p>
          <a:p>
            <a:pPr algn="ctr"/>
            <a:r>
              <a:rPr lang="en-US" altLang="ko-KR" sz="2000" b="1" smtClean="0">
                <a:ea typeface="굴림" pitchFamily="50" charset="-127"/>
              </a:rPr>
              <a:t>1</a:t>
            </a:r>
            <a:r>
              <a:rPr lang="en-US" altLang="ko-KR" sz="2000" b="1" baseline="30000" smtClean="0">
                <a:ea typeface="굴림" pitchFamily="50" charset="-127"/>
              </a:rPr>
              <a:t>st</a:t>
            </a:r>
            <a:r>
              <a:rPr lang="en-US" altLang="ko-KR" sz="2000" b="1" smtClean="0">
                <a:ea typeface="굴림" pitchFamily="50" charset="-127"/>
              </a:rPr>
              <a:t> Master’s Course</a:t>
            </a:r>
            <a:endParaRPr lang="en-US" altLang="ko-KR" sz="2000" b="1" dirty="0" smtClean="0">
              <a:ea typeface="굴림" pitchFamily="50" charset="-127"/>
            </a:endParaRPr>
          </a:p>
          <a:p>
            <a:pPr algn="ctr"/>
            <a:r>
              <a:rPr lang="en-US" altLang="ko-KR" sz="2000" b="1" dirty="0" smtClean="0">
                <a:ea typeface="굴림" pitchFamily="50" charset="-127"/>
              </a:rPr>
              <a:t>Min-</a:t>
            </a:r>
            <a:r>
              <a:rPr lang="en-US" altLang="ko-KR" sz="2000" b="1" dirty="0" err="1" smtClean="0">
                <a:ea typeface="굴림" pitchFamily="50" charset="-127"/>
              </a:rPr>
              <a:t>Taek</a:t>
            </a:r>
            <a:r>
              <a:rPr lang="en-US" altLang="ko-KR" sz="2000" b="1" dirty="0" smtClean="0">
                <a:ea typeface="굴림" pitchFamily="50" charset="-127"/>
              </a:rPr>
              <a:t> Hong</a:t>
            </a:r>
            <a:endParaRPr lang="ko-KR" altLang="en-US" sz="2000" b="1" dirty="0">
              <a:ea typeface="굴림" pitchFamily="50" charset="-127"/>
            </a:endParaRP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1</a:t>
            </a:fld>
            <a:endParaRPr lang="ko-KR" altLang="en-US"/>
          </a:p>
        </p:txBody>
      </p:sp>
      <p:pic>
        <p:nvPicPr>
          <p:cNvPr id="8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934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10</a:t>
            </a:fld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57352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-20538"/>
            <a:ext cx="23214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mtClean="0"/>
              <a:t>Conclusion</a:t>
            </a:r>
            <a:endParaRPr lang="ko-KR" alt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966663"/>
            <a:ext cx="908870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■ </a:t>
            </a:r>
            <a:r>
              <a:rPr lang="en-US" altLang="ko-KR" dirty="0" smtClean="0"/>
              <a:t>Gate insulator by solution process provides simple process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en-US" altLang="ko-KR" dirty="0" smtClean="0"/>
              <a:t>and reduces the defects by plasma process.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■ </a:t>
            </a:r>
            <a:r>
              <a:rPr lang="en-US" altLang="ko-KR" dirty="0" smtClean="0"/>
              <a:t>We investigated the characteristics of gate insulator of Su-8 negative PR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en-US" altLang="ko-KR" dirty="0" smtClean="0"/>
              <a:t>as changing UV exposure time.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■ </a:t>
            </a:r>
            <a:r>
              <a:rPr lang="en-US" altLang="ko-KR" dirty="0" smtClean="0"/>
              <a:t>The leakage currents decreased as the exposure time increased from 30s to 240s.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■ </a:t>
            </a:r>
            <a:r>
              <a:rPr lang="en-US" altLang="ko-KR" dirty="0" smtClean="0"/>
              <a:t>The polymer network generated by cross-linking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en-US" altLang="ko-KR" dirty="0" smtClean="0"/>
              <a:t>has chemical stabilities and high electrical resistance.</a:t>
            </a:r>
          </a:p>
          <a:p>
            <a:endParaRPr lang="en-US" altLang="ko-KR" dirty="0"/>
          </a:p>
          <a:p>
            <a:r>
              <a:rPr lang="ko-KR" altLang="en-US" dirty="0" smtClean="0"/>
              <a:t>■ </a:t>
            </a:r>
            <a:r>
              <a:rPr lang="en-US" altLang="ko-KR" dirty="0" smtClean="0"/>
              <a:t>The experimental results show that the exposure time longer than 120s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is necessary for the gate insulator application.</a:t>
            </a:r>
            <a:endParaRPr lang="ko-KR" altLang="en-US" dirty="0"/>
          </a:p>
        </p:txBody>
      </p:sp>
      <p:pic>
        <p:nvPicPr>
          <p:cNvPr id="6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7739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0" y="219370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48618" y="1534021"/>
            <a:ext cx="8471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 latinLnBrk="0"/>
            <a:r>
              <a:rPr lang="en-US" altLang="ko-KR" sz="3200" dirty="0" smtClean="0">
                <a:latin typeface="HY견고딕" pitchFamily="18" charset="-127"/>
                <a:ea typeface="HY견고딕" pitchFamily="18" charset="-127"/>
              </a:rPr>
              <a:t>Thank </a:t>
            </a:r>
            <a:r>
              <a:rPr lang="en-US" altLang="ko-KR" sz="3200" dirty="0" smtClean="0">
                <a:latin typeface="HY견고딕" pitchFamily="18" charset="-127"/>
                <a:ea typeface="HY견고딕" pitchFamily="18" charset="-127"/>
              </a:rPr>
              <a:t>You for your attention</a:t>
            </a:r>
            <a:endParaRPr lang="en-US" altLang="ko-KR" sz="32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3583" y="2355726"/>
            <a:ext cx="1630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smtClean="0"/>
              <a:t>16. 08. 27</a:t>
            </a:r>
            <a:endParaRPr lang="en-US" altLang="ko-KR" sz="24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171140" y="3219822"/>
            <a:ext cx="38064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 err="1" smtClean="0">
                <a:ea typeface="굴림" pitchFamily="50" charset="-127"/>
              </a:rPr>
              <a:t>Hoseo</a:t>
            </a:r>
            <a:r>
              <a:rPr lang="en-US" altLang="ko-KR" sz="2000" b="1" dirty="0" smtClean="0">
                <a:ea typeface="굴림" pitchFamily="50" charset="-127"/>
              </a:rPr>
              <a:t> University</a:t>
            </a:r>
          </a:p>
          <a:p>
            <a:pPr algn="ctr"/>
            <a:r>
              <a:rPr lang="en-US" altLang="ko-KR" sz="2000" b="1" smtClean="0">
                <a:ea typeface="굴림" pitchFamily="50" charset="-127"/>
              </a:rPr>
              <a:t>Electronic </a:t>
            </a:r>
            <a:r>
              <a:rPr lang="en-US" altLang="ko-KR" sz="2000" b="1" dirty="0" smtClean="0">
                <a:ea typeface="굴림" pitchFamily="50" charset="-127"/>
              </a:rPr>
              <a:t>Device Laboratory</a:t>
            </a:r>
          </a:p>
          <a:p>
            <a:pPr algn="ctr"/>
            <a:r>
              <a:rPr lang="en-US" altLang="ko-KR" sz="2000" b="1" smtClean="0">
                <a:ea typeface="굴림" pitchFamily="50" charset="-127"/>
              </a:rPr>
              <a:t>1</a:t>
            </a:r>
            <a:r>
              <a:rPr lang="en-US" altLang="ko-KR" sz="2000" b="1" baseline="30000" smtClean="0">
                <a:ea typeface="굴림" pitchFamily="50" charset="-127"/>
              </a:rPr>
              <a:t>st</a:t>
            </a:r>
            <a:r>
              <a:rPr lang="en-US" altLang="ko-KR" sz="2000" b="1" smtClean="0">
                <a:ea typeface="굴림" pitchFamily="50" charset="-127"/>
              </a:rPr>
              <a:t> Master’s Course</a:t>
            </a:r>
            <a:endParaRPr lang="en-US" altLang="ko-KR" sz="2000" b="1" dirty="0" smtClean="0">
              <a:ea typeface="굴림" pitchFamily="50" charset="-127"/>
            </a:endParaRPr>
          </a:p>
          <a:p>
            <a:pPr algn="ctr"/>
            <a:r>
              <a:rPr lang="en-US" altLang="ko-KR" sz="2000" b="1" dirty="0" smtClean="0">
                <a:ea typeface="굴림" pitchFamily="50" charset="-127"/>
              </a:rPr>
              <a:t>Min-</a:t>
            </a:r>
            <a:r>
              <a:rPr lang="en-US" altLang="ko-KR" sz="2000" b="1" dirty="0" err="1" smtClean="0">
                <a:ea typeface="굴림" pitchFamily="50" charset="-127"/>
              </a:rPr>
              <a:t>Taek</a:t>
            </a:r>
            <a:r>
              <a:rPr lang="en-US" altLang="ko-KR" sz="2000" b="1" dirty="0" smtClean="0">
                <a:ea typeface="굴림" pitchFamily="50" charset="-127"/>
              </a:rPr>
              <a:t> Hong</a:t>
            </a:r>
            <a:endParaRPr lang="ko-KR" altLang="en-US" sz="2000" b="1" dirty="0">
              <a:ea typeface="굴림" pitchFamily="50" charset="-127"/>
            </a:endParaRP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11</a:t>
            </a:fld>
            <a:endParaRPr lang="ko-KR" altLang="en-US"/>
          </a:p>
        </p:txBody>
      </p:sp>
      <p:pic>
        <p:nvPicPr>
          <p:cNvPr id="8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063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12</a:t>
            </a:fld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57352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-20538"/>
            <a:ext cx="15083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mtClean="0"/>
              <a:t>Source</a:t>
            </a:r>
            <a:endParaRPr lang="ko-KR" altLang="en-US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987574"/>
            <a:ext cx="825585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/>
              <a:t>http</a:t>
            </a:r>
            <a:r>
              <a:rPr lang="en-US" altLang="ko-KR"/>
              <a:t>://</a:t>
            </a:r>
            <a:r>
              <a:rPr lang="en-US" altLang="ko-KR" smtClean="0"/>
              <a:t>blog.naver.com/burningneon/220306648564</a:t>
            </a:r>
          </a:p>
          <a:p>
            <a:r>
              <a:rPr lang="en-US" altLang="ko-KR"/>
              <a:t>http://blog.naver.com/ckbc6101/220467343214</a:t>
            </a:r>
          </a:p>
          <a:p>
            <a:r>
              <a:rPr lang="en-US" altLang="ko-KR">
                <a:hlinkClick r:id="rId3"/>
              </a:rPr>
              <a:t>http://</a:t>
            </a:r>
            <a:r>
              <a:rPr lang="en-US" altLang="ko-KR" smtClean="0">
                <a:hlinkClick r:id="rId3"/>
              </a:rPr>
              <a:t>hdtv.ca/plasma_lcd_projector/what_is_tft_lcd.php</a:t>
            </a:r>
            <a:endParaRPr lang="en-US" altLang="ko-KR" smtClean="0"/>
          </a:p>
          <a:p>
            <a:r>
              <a:rPr lang="en-US" altLang="ko-KR">
                <a:hlinkClick r:id="rId4"/>
              </a:rPr>
              <a:t>http://</a:t>
            </a:r>
            <a:r>
              <a:rPr lang="en-US" altLang="ko-KR" smtClean="0">
                <a:hlinkClick r:id="rId4"/>
              </a:rPr>
              <a:t>users-phys.au.dk/philip/pictures/physicsfigures/node9.html</a:t>
            </a:r>
            <a:endParaRPr lang="en-US" altLang="ko-KR" smtClean="0"/>
          </a:p>
          <a:p>
            <a:r>
              <a:rPr lang="en-US" altLang="ko-KR">
                <a:hlinkClick r:id="rId5"/>
              </a:rPr>
              <a:t>https://</a:t>
            </a:r>
            <a:r>
              <a:rPr lang="en-US" altLang="ko-KR" smtClean="0">
                <a:hlinkClick r:id="rId5"/>
              </a:rPr>
              <a:t>en.wikipedia.org/wiki/Threshold_voltage</a:t>
            </a:r>
            <a:endParaRPr lang="en-US" altLang="ko-KR" smtClean="0"/>
          </a:p>
          <a:p>
            <a:r>
              <a:rPr lang="en-US" altLang="ko-KR">
                <a:hlinkClick r:id="rId6"/>
              </a:rPr>
              <a:t>http://</a:t>
            </a:r>
            <a:r>
              <a:rPr lang="en-US" altLang="ko-KR" smtClean="0">
                <a:hlinkClick r:id="rId6"/>
              </a:rPr>
              <a:t>www.kps.or.kr/storage/webzine_uploadfiles/1072_article.pdf</a:t>
            </a:r>
            <a:endParaRPr lang="en-US" altLang="ko-KR" smtClean="0"/>
          </a:p>
          <a:p>
            <a:r>
              <a:rPr lang="en-US" altLang="ko-KR" smtClean="0"/>
              <a:t>Su-8 </a:t>
            </a:r>
            <a:r>
              <a:rPr lang="ko-KR" altLang="en-US" smtClean="0"/>
              <a:t>패시베이션을 이용한 솔루션 </a:t>
            </a:r>
            <a:r>
              <a:rPr lang="en-US" altLang="ko-KR" smtClean="0"/>
              <a:t>IZO-TFT</a:t>
            </a:r>
            <a:r>
              <a:rPr lang="ko-KR" altLang="en-US" smtClean="0"/>
              <a:t>의 안정성 향상</a:t>
            </a:r>
            <a:r>
              <a:rPr lang="en-US" altLang="ko-KR" smtClean="0"/>
              <a:t>, </a:t>
            </a:r>
            <a:r>
              <a:rPr lang="ko-KR" altLang="en-US" smtClean="0"/>
              <a:t>김상조</a:t>
            </a:r>
            <a:r>
              <a:rPr lang="en-US" altLang="ko-KR" smtClean="0"/>
              <a:t>, </a:t>
            </a:r>
            <a:r>
              <a:rPr lang="ko-KR" altLang="en-US" smtClean="0"/>
              <a:t>부산대학교</a:t>
            </a:r>
            <a:endParaRPr lang="ko-KR" altLang="en-US"/>
          </a:p>
        </p:txBody>
      </p:sp>
      <p:pic>
        <p:nvPicPr>
          <p:cNvPr id="6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9297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2</a:t>
            </a:fld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57352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-20538"/>
            <a:ext cx="19301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mtClean="0"/>
              <a:t>Contents</a:t>
            </a:r>
            <a:endParaRPr lang="ko-KR" altLang="en-US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755576" y="1059582"/>
            <a:ext cx="272690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dirty="0" smtClean="0"/>
              <a:t>■ </a:t>
            </a:r>
            <a:r>
              <a:rPr lang="en-US" altLang="ko-KR" sz="1600" dirty="0" smtClean="0"/>
              <a:t>Back ground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    -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Thin Film Transistor</a:t>
            </a:r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    - Gate Insulator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■ </a:t>
            </a:r>
            <a:r>
              <a:rPr lang="en-US" altLang="ko-KR" sz="1600" dirty="0" smtClean="0"/>
              <a:t>Solution Process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    -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Top Gate Structure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ko-KR" altLang="en-US" sz="1600" dirty="0"/>
              <a:t> </a:t>
            </a:r>
            <a:r>
              <a:rPr lang="ko-KR" altLang="en-US" sz="1600" dirty="0" smtClean="0"/>
              <a:t>       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Su-8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■ </a:t>
            </a:r>
            <a:r>
              <a:rPr lang="en-US" altLang="ko-KR" sz="1600" dirty="0" smtClean="0"/>
              <a:t>Experiment</a:t>
            </a:r>
          </a:p>
          <a:p>
            <a:pPr>
              <a:lnSpc>
                <a:spcPct val="150000"/>
              </a:lnSpc>
            </a:pP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■</a:t>
            </a:r>
            <a:r>
              <a:rPr lang="en-US" altLang="ko-KR" sz="1600" dirty="0" smtClean="0"/>
              <a:t> Result and Conclusion</a:t>
            </a:r>
            <a:endParaRPr lang="en-US" altLang="ko-KR" sz="1600" dirty="0" smtClean="0"/>
          </a:p>
        </p:txBody>
      </p:sp>
      <p:pic>
        <p:nvPicPr>
          <p:cNvPr id="9" name="Picture 4" descr="C:\Users\user\Desktop\201510162823261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95"/>
          <a:stretch/>
        </p:blipFill>
        <p:spPr bwMode="auto">
          <a:xfrm>
            <a:off x="3779912" y="1347614"/>
            <a:ext cx="4872497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1208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3</a:t>
            </a:fld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57352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-20538"/>
            <a:ext cx="40427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Thin Film Transistor</a:t>
            </a:r>
            <a:endParaRPr lang="ko-KR" altLang="en-US" sz="3200" b="1" dirty="0"/>
          </a:p>
        </p:txBody>
      </p:sp>
      <p:pic>
        <p:nvPicPr>
          <p:cNvPr id="16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891" y="771550"/>
            <a:ext cx="3609154" cy="2087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43558"/>
            <a:ext cx="3896307" cy="192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874616" y="3428876"/>
            <a:ext cx="765782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■ </a:t>
            </a:r>
            <a:r>
              <a:rPr lang="en-US" altLang="ko-KR" sz="1600" dirty="0" smtClean="0">
                <a:solidFill>
                  <a:srgbClr val="FF0000"/>
                </a:solidFill>
              </a:rPr>
              <a:t>Low Temperature Poly-Si (LTPS) and Oxide TFT </a:t>
            </a:r>
            <a:r>
              <a:rPr lang="en-US" altLang="ko-KR" sz="1600" dirty="0" smtClean="0"/>
              <a:t>are developed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for the better performance of the active matrix display.</a:t>
            </a:r>
          </a:p>
          <a:p>
            <a:endParaRPr lang="en-US" altLang="ko-KR" sz="1000" dirty="0"/>
          </a:p>
          <a:p>
            <a:r>
              <a:rPr lang="ko-KR" altLang="en-US" sz="1600" dirty="0" smtClean="0"/>
              <a:t>■ </a:t>
            </a:r>
            <a:r>
              <a:rPr lang="en-US" altLang="ko-KR" sz="1600" dirty="0" smtClean="0"/>
              <a:t>Recently, oxide TFT has been investigated intensively due to simple process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and higher µ than amorphous silicon TFT.</a:t>
            </a:r>
            <a:endParaRPr lang="ko-KR" alt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2194714" y="2881268"/>
            <a:ext cx="4754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[ Structure and Characteristics of various TFT ]</a:t>
            </a:r>
            <a:endParaRPr lang="ko-KR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13538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4</a:t>
            </a:fld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57352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-20538"/>
            <a:ext cx="2952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mtClean="0"/>
              <a:t>Gate Insulator</a:t>
            </a:r>
            <a:endParaRPr lang="ko-KR" alt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20148" y="971892"/>
            <a:ext cx="805630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■ </a:t>
            </a:r>
            <a:r>
              <a:rPr lang="en-US" altLang="ko-KR" sz="1600" dirty="0" smtClean="0"/>
              <a:t>Typical parameters of TFT are mobility, threshold voltage and On/Off ratio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which are influenced by gate insulator.</a:t>
            </a:r>
          </a:p>
          <a:p>
            <a:endParaRPr lang="en-US" altLang="ko-KR" sz="1600" dirty="0" smtClean="0"/>
          </a:p>
          <a:p>
            <a:r>
              <a:rPr lang="ko-KR" altLang="en-US" sz="1600" dirty="0" smtClean="0"/>
              <a:t>■ </a:t>
            </a:r>
            <a:r>
              <a:rPr lang="en-US" altLang="ko-KR" sz="1600" dirty="0" smtClean="0"/>
              <a:t>The widely used material for gate insulator is SiO</a:t>
            </a:r>
            <a:r>
              <a:rPr lang="en-US" altLang="ko-KR" sz="1600" baseline="-25000" dirty="0" smtClean="0"/>
              <a:t>2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  </a:t>
            </a:r>
            <a:r>
              <a:rPr lang="ko-KR" altLang="en-US" sz="1600" dirty="0" smtClean="0"/>
              <a:t>→ </a:t>
            </a:r>
            <a:r>
              <a:rPr lang="en-US" altLang="ko-KR" sz="1600" dirty="0" smtClean="0"/>
              <a:t>Si is rich in the earth and </a:t>
            </a:r>
            <a:r>
              <a:rPr lang="en-US" altLang="ko-KR" sz="1600" dirty="0" smtClean="0">
                <a:solidFill>
                  <a:srgbClr val="FF0000"/>
                </a:solidFill>
              </a:rPr>
              <a:t>inexpensive</a:t>
            </a:r>
            <a:r>
              <a:rPr lang="en-US" altLang="ko-KR" sz="1600" dirty="0" smtClean="0"/>
              <a:t> (Clarke’s number 27.72%)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  </a:t>
            </a:r>
            <a:r>
              <a:rPr lang="ko-KR" altLang="en-US" sz="1600" dirty="0" smtClean="0"/>
              <a:t>→ </a:t>
            </a:r>
            <a:r>
              <a:rPr lang="en-US" altLang="ko-KR" sz="1600" dirty="0" smtClean="0"/>
              <a:t>SiO</a:t>
            </a:r>
            <a:r>
              <a:rPr lang="en-US" altLang="ko-KR" sz="1600" baseline="-25000" dirty="0" smtClean="0"/>
              <a:t>2</a:t>
            </a:r>
            <a:r>
              <a:rPr lang="en-US" altLang="ko-KR" sz="1600" dirty="0" smtClean="0"/>
              <a:t> have </a:t>
            </a:r>
            <a:r>
              <a:rPr lang="en-US" altLang="ko-KR" sz="1600" dirty="0" smtClean="0">
                <a:solidFill>
                  <a:srgbClr val="FF0000"/>
                </a:solidFill>
              </a:rPr>
              <a:t>high stability</a:t>
            </a:r>
            <a:r>
              <a:rPr lang="en-US" altLang="ko-KR" sz="1600" dirty="0" smtClean="0"/>
              <a:t> because easy oxidation (Etch Stopper, Passivation)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  </a:t>
            </a:r>
            <a:r>
              <a:rPr lang="ko-KR" altLang="en-US" sz="1600" dirty="0" smtClean="0"/>
              <a:t>→ </a:t>
            </a:r>
            <a:r>
              <a:rPr lang="en-US" altLang="ko-KR" sz="1600" dirty="0" smtClean="0">
                <a:solidFill>
                  <a:srgbClr val="FF0000"/>
                </a:solidFill>
              </a:rPr>
              <a:t>Transparent</a:t>
            </a:r>
            <a:r>
              <a:rPr lang="en-US" altLang="ko-KR" sz="1600" dirty="0" smtClean="0"/>
              <a:t> and </a:t>
            </a:r>
            <a:r>
              <a:rPr lang="en-US" altLang="ko-KR" sz="1600" dirty="0" smtClean="0">
                <a:solidFill>
                  <a:srgbClr val="FF0000"/>
                </a:solidFill>
              </a:rPr>
              <a:t>dielectric</a:t>
            </a:r>
          </a:p>
          <a:p>
            <a:endParaRPr lang="en-US" altLang="ko-KR" sz="1600" dirty="0">
              <a:solidFill>
                <a:srgbClr val="FF0000"/>
              </a:solidFill>
            </a:endParaRPr>
          </a:p>
          <a:p>
            <a:r>
              <a:rPr lang="ko-KR" altLang="en-US" sz="1600" dirty="0" smtClean="0"/>
              <a:t>■ </a:t>
            </a:r>
            <a:r>
              <a:rPr lang="en-US" altLang="ko-KR" sz="1600" dirty="0" smtClean="0"/>
              <a:t>Deposited SiO</a:t>
            </a:r>
            <a:r>
              <a:rPr lang="en-US" altLang="ko-KR" sz="1600" baseline="-25000" dirty="0" smtClean="0"/>
              <a:t>2</a:t>
            </a:r>
            <a:r>
              <a:rPr lang="en-US" altLang="ko-KR" sz="1600" dirty="0" smtClean="0"/>
              <a:t> with vacuum equipment</a:t>
            </a:r>
            <a:endParaRPr lang="ko-KR" altLang="en-US" sz="1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524" y="3363838"/>
            <a:ext cx="7368892" cy="1095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0452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5</a:t>
            </a:fld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57352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-20538"/>
            <a:ext cx="34239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mtClean="0"/>
              <a:t>Solution Process</a:t>
            </a:r>
            <a:endParaRPr lang="ko-KR" altLang="en-US" sz="3200" b="1" dirty="0"/>
          </a:p>
        </p:txBody>
      </p:sp>
      <p:graphicFrame>
        <p:nvGraphicFramePr>
          <p:cNvPr id="6" name="다이어그램 5"/>
          <p:cNvGraphicFramePr/>
          <p:nvPr>
            <p:extLst>
              <p:ext uri="{D42A27DB-BD31-4B8C-83A1-F6EECF244321}">
                <p14:modId xmlns:p14="http://schemas.microsoft.com/office/powerpoint/2010/main" val="676460077"/>
              </p:ext>
            </p:extLst>
          </p:nvPr>
        </p:nvGraphicFramePr>
        <p:xfrm>
          <a:off x="1500336" y="73999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0452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6</a:t>
            </a:fld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57352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-20538"/>
            <a:ext cx="3868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mtClean="0"/>
              <a:t>Top Gate Structure</a:t>
            </a:r>
            <a:endParaRPr lang="ko-KR" altLang="en-US" sz="3200" b="1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781037"/>
            <a:ext cx="3804716" cy="1493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43558"/>
            <a:ext cx="3816424" cy="1464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87011" y="2331913"/>
            <a:ext cx="4217437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■ </a:t>
            </a:r>
            <a:r>
              <a:rPr lang="en-US" altLang="ko-KR" dirty="0" err="1" smtClean="0"/>
              <a:t>Adventage</a:t>
            </a:r>
            <a:r>
              <a:rPr lang="en-US" altLang="ko-KR" dirty="0" smtClean="0"/>
              <a:t> of top gate TFT</a:t>
            </a:r>
          </a:p>
          <a:p>
            <a:endParaRPr lang="en-US" altLang="ko-KR" dirty="0"/>
          </a:p>
          <a:p>
            <a:r>
              <a:rPr lang="en-US" altLang="ko-KR" sz="1600" dirty="0" smtClean="0"/>
              <a:t>   1. Self-Align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 - No mask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 - No </a:t>
            </a:r>
            <a:r>
              <a:rPr lang="en-US" altLang="ko-KR" sz="1600" dirty="0" err="1" smtClean="0"/>
              <a:t>photolithograpy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 - No Etch Stopper</a:t>
            </a:r>
          </a:p>
          <a:p>
            <a:r>
              <a:rPr lang="en-US" altLang="ko-KR" sz="1600" dirty="0" smtClean="0"/>
              <a:t>   2. No parasitic capacitance 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between Gate and Source/Drain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 - Low Leakage current, High Stability</a:t>
            </a:r>
          </a:p>
          <a:p>
            <a:r>
              <a:rPr lang="en-US" altLang="ko-KR" sz="1600" dirty="0" smtClean="0"/>
              <a:t>   3. </a:t>
            </a:r>
            <a:r>
              <a:rPr lang="en-US" altLang="ko-KR" sz="1600" dirty="0"/>
              <a:t>Active Doping Effect</a:t>
            </a:r>
            <a:endParaRPr lang="ko-KR" altLang="en-US" sz="1600" dirty="0"/>
          </a:p>
        </p:txBody>
      </p:sp>
      <p:pic>
        <p:nvPicPr>
          <p:cNvPr id="9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  <p:graphicFrame>
        <p:nvGraphicFramePr>
          <p:cNvPr id="3" name="개체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452168"/>
              </p:ext>
            </p:extLst>
          </p:nvPr>
        </p:nvGraphicFramePr>
        <p:xfrm>
          <a:off x="683568" y="2211710"/>
          <a:ext cx="3798540" cy="2653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Graph" r:id="rId7" imgW="4154400" imgH="2901600" progId="Origin50.Graph">
                  <p:embed/>
                </p:oleObj>
              </mc:Choice>
              <mc:Fallback>
                <p:oleObj name="Graph" r:id="rId7" imgW="4154400" imgH="2901600" progId="Origin50.Grap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211710"/>
                        <a:ext cx="3798540" cy="26533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209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7</a:t>
            </a:fld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57352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-20538"/>
            <a:ext cx="10743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Su-8</a:t>
            </a:r>
            <a:endParaRPr lang="ko-KR" altLang="en-US" sz="3200" b="1" dirty="0"/>
          </a:p>
        </p:txBody>
      </p:sp>
      <p:graphicFrame>
        <p:nvGraphicFramePr>
          <p:cNvPr id="3" name="개체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8061804"/>
              </p:ext>
            </p:extLst>
          </p:nvPr>
        </p:nvGraphicFramePr>
        <p:xfrm>
          <a:off x="6312122" y="2643758"/>
          <a:ext cx="2868390" cy="2011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Graph" r:id="rId4" imgW="4131360" imgH="2895840" progId="Origin50.Graph">
                  <p:embed/>
                </p:oleObj>
              </mc:Choice>
              <mc:Fallback>
                <p:oleObj name="Graph" r:id="rId4" imgW="4131360" imgH="2895840" progId="Origin50.Grap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122" y="2643758"/>
                        <a:ext cx="2868390" cy="2011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_x226986032" descr="EMB00000dd45bd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645" y="2643758"/>
            <a:ext cx="2861367" cy="199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67072" y="4587974"/>
            <a:ext cx="26749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[ SOG Process Time as thickness ]</a:t>
            </a:r>
            <a:endParaRPr lang="ko-KR" altLang="en-US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815269" y="4587974"/>
            <a:ext cx="27701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[ SOG </a:t>
            </a:r>
            <a:r>
              <a:rPr lang="en-US" altLang="ko-KR" sz="1200" b="1" dirty="0" smtClean="0"/>
              <a:t>Thickness </a:t>
            </a:r>
            <a:r>
              <a:rPr lang="en-US" altLang="ko-KR" sz="1200" b="1" dirty="0" smtClean="0"/>
              <a:t>as coating speed ]</a:t>
            </a:r>
            <a:endParaRPr lang="ko-KR" altLang="en-US" sz="1200" b="1" dirty="0"/>
          </a:p>
        </p:txBody>
      </p:sp>
      <p:pic>
        <p:nvPicPr>
          <p:cNvPr id="11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2016" y="742901"/>
            <a:ext cx="26918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Su-8 </a:t>
            </a:r>
            <a:r>
              <a:rPr lang="en-US" altLang="ko-KR" sz="1400" dirty="0" smtClean="0"/>
              <a:t>: Negative Photo Resistor</a:t>
            </a:r>
            <a:endParaRPr lang="ko-KR" altLang="en-US" sz="1400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824" y="1059582"/>
            <a:ext cx="1679468" cy="1238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813068" y="2308217"/>
            <a:ext cx="26068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smtClean="0"/>
              <a:t>[ 8 epoxy group + Photosensitizer ]</a:t>
            </a:r>
            <a:endParaRPr lang="ko-KR" altLang="en-US" sz="1100" b="1"/>
          </a:p>
        </p:txBody>
      </p:sp>
      <p:sp>
        <p:nvSpPr>
          <p:cNvPr id="2" name="TextBox 1"/>
          <p:cNvSpPr txBox="1"/>
          <p:nvPr/>
        </p:nvSpPr>
        <p:spPr>
          <a:xfrm>
            <a:off x="3783452" y="1059582"/>
            <a:ext cx="50370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■ </a:t>
            </a:r>
            <a:r>
              <a:rPr lang="en-US" altLang="ko-KR" dirty="0" smtClean="0"/>
              <a:t>Cross-linking gives high chemical stabilities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and high electrical resistance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■ </a:t>
            </a:r>
            <a:r>
              <a:rPr lang="en-US" altLang="ko-KR" dirty="0" smtClean="0"/>
              <a:t>Occurrence of crack during process is issue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51520" y="2859782"/>
            <a:ext cx="371152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■ </a:t>
            </a:r>
            <a:r>
              <a:rPr lang="en-US" altLang="ko-KR" dirty="0" smtClean="0"/>
              <a:t>Thickness of Su-8 is controlled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by spin speed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■ </a:t>
            </a:r>
            <a:r>
              <a:rPr lang="en-US" altLang="ko-KR" dirty="0" smtClean="0"/>
              <a:t>Solution process is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en-US" altLang="ko-KR" dirty="0" smtClean="0"/>
              <a:t>shorter process</a:t>
            </a:r>
            <a:r>
              <a:rPr lang="ko-KR" altLang="en-US" dirty="0"/>
              <a:t> </a:t>
            </a:r>
            <a:r>
              <a:rPr lang="en-US" altLang="ko-KR" dirty="0" smtClean="0"/>
              <a:t>time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for the thicker insulator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893100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8</a:t>
            </a:fld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57352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-20538"/>
            <a:ext cx="23966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mtClean="0"/>
              <a:t>Experiment</a:t>
            </a:r>
            <a:endParaRPr lang="ko-KR" altLang="en-US" sz="3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83198" y="815176"/>
            <a:ext cx="20236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/>
              <a:t>■ </a:t>
            </a:r>
            <a:r>
              <a:rPr lang="en-US" altLang="ko-KR" sz="1400" dirty="0" smtClean="0"/>
              <a:t>Su-8 Running Step</a:t>
            </a:r>
            <a:endParaRPr lang="ko-KR" altLang="en-US" sz="1400" dirty="0"/>
          </a:p>
        </p:txBody>
      </p:sp>
      <p:pic>
        <p:nvPicPr>
          <p:cNvPr id="29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1237056" y="1059582"/>
            <a:ext cx="6585696" cy="3742246"/>
            <a:chOff x="1237056" y="1059582"/>
            <a:chExt cx="6585696" cy="3742246"/>
          </a:xfrm>
        </p:grpSpPr>
        <p:grpSp>
          <p:nvGrpSpPr>
            <p:cNvPr id="10" name="그룹 9"/>
            <p:cNvGrpSpPr/>
            <p:nvPr/>
          </p:nvGrpSpPr>
          <p:grpSpPr>
            <a:xfrm>
              <a:off x="1237056" y="1059582"/>
              <a:ext cx="2124299" cy="1711062"/>
              <a:chOff x="1237056" y="1059582"/>
              <a:chExt cx="2124299" cy="1711062"/>
            </a:xfrm>
          </p:grpSpPr>
          <p:pic>
            <p:nvPicPr>
              <p:cNvPr id="16" name="Picture 2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18025" y="1059582"/>
                <a:ext cx="182911" cy="2495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7" name="오른쪽으로 구부러진 화살표 16"/>
              <p:cNvSpPr/>
              <p:nvPr/>
            </p:nvSpPr>
            <p:spPr>
              <a:xfrm>
                <a:off x="1904364" y="1773515"/>
                <a:ext cx="542033" cy="320622"/>
              </a:xfrm>
              <a:prstGeom prst="curvedRightArrow">
                <a:avLst>
                  <a:gd name="adj1" fmla="val 25036"/>
                  <a:gd name="adj2" fmla="val 50000"/>
                  <a:gd name="adj3" fmla="val 31684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원통 17"/>
              <p:cNvSpPr/>
              <p:nvPr/>
            </p:nvSpPr>
            <p:spPr bwMode="auto">
              <a:xfrm>
                <a:off x="2106721" y="1724043"/>
                <a:ext cx="445715" cy="197754"/>
              </a:xfrm>
              <a:prstGeom prst="can">
                <a:avLst/>
              </a:prstGeom>
              <a:solidFill>
                <a:sysClr val="windowText" lastClr="000000">
                  <a:lumMod val="75000"/>
                  <a:lumOff val="25000"/>
                </a:sysClr>
              </a:solidFill>
              <a:ln w="2540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sz="1200" kern="0">
                  <a:solidFill>
                    <a:sysClr val="window" lastClr="FFFFFF"/>
                  </a:solidFill>
                  <a:latin typeface="맑은 고딕"/>
                  <a:ea typeface="맑은 고딕"/>
                </a:endParaRPr>
              </a:p>
            </p:txBody>
          </p:sp>
          <p:sp>
            <p:nvSpPr>
              <p:cNvPr id="19" name="원통 18"/>
              <p:cNvSpPr/>
              <p:nvPr/>
            </p:nvSpPr>
            <p:spPr bwMode="auto">
              <a:xfrm>
                <a:off x="1497477" y="1588917"/>
                <a:ext cx="1631023" cy="199080"/>
              </a:xfrm>
              <a:prstGeom prst="can">
                <a:avLst/>
              </a:prstGeom>
              <a:solidFill>
                <a:sysClr val="window" lastClr="FFFFFF">
                  <a:lumMod val="65000"/>
                </a:sysClr>
              </a:solidFill>
              <a:ln w="25400" cap="flat" cmpd="sng" algn="ctr">
                <a:solidFill>
                  <a:sysClr val="window" lastClr="FFFFFF">
                    <a:lumMod val="50000"/>
                  </a:sys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 fontAlgn="auto" latinLnBrk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sz="1200" kern="0">
                  <a:solidFill>
                    <a:sysClr val="window" lastClr="FFFFFF"/>
                  </a:solidFill>
                  <a:latin typeface="맑은 고딕"/>
                  <a:ea typeface="맑은 고딕"/>
                </a:endParaRPr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1334865" y="1453098"/>
                <a:ext cx="1937651" cy="16335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800" b="1" smtClean="0">
                    <a:solidFill>
                      <a:schemeClr val="tx1"/>
                    </a:solidFill>
                  </a:rPr>
                  <a:t>                 P-type Si Wafer</a:t>
                </a:r>
                <a:endParaRPr lang="ko-KR" altLang="en-US" sz="800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237056" y="2139702"/>
                <a:ext cx="2124299" cy="6309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400" dirty="0" smtClean="0"/>
                  <a:t>Su-8 </a:t>
                </a:r>
                <a:r>
                  <a:rPr lang="en-US" altLang="ko-KR" sz="1400" dirty="0" smtClean="0"/>
                  <a:t>Drop and Coating</a:t>
                </a:r>
              </a:p>
              <a:p>
                <a:r>
                  <a:rPr lang="en-US" altLang="ko-KR" sz="1050" dirty="0" smtClean="0"/>
                  <a:t> - </a:t>
                </a:r>
                <a:r>
                  <a:rPr lang="en-US" altLang="ko-KR" sz="1050" dirty="0" smtClean="0"/>
                  <a:t>2000rpm</a:t>
                </a:r>
                <a:endParaRPr lang="en-US" altLang="ko-KR" sz="1050" dirty="0" smtClean="0"/>
              </a:p>
              <a:p>
                <a:r>
                  <a:rPr lang="en-US" altLang="ko-KR" sz="1050" dirty="0" smtClean="0"/>
                  <a:t> </a:t>
                </a:r>
                <a:endParaRPr lang="ko-KR" altLang="en-US" sz="1050" dirty="0"/>
              </a:p>
            </p:txBody>
          </p:sp>
        </p:grpSp>
        <p:grpSp>
          <p:nvGrpSpPr>
            <p:cNvPr id="9" name="그룹 8"/>
            <p:cNvGrpSpPr/>
            <p:nvPr/>
          </p:nvGrpSpPr>
          <p:grpSpPr>
            <a:xfrm>
              <a:off x="3494278" y="1452349"/>
              <a:ext cx="1941818" cy="1339399"/>
              <a:chOff x="3494278" y="1452349"/>
              <a:chExt cx="1941818" cy="1339399"/>
            </a:xfrm>
          </p:grpSpPr>
          <p:grpSp>
            <p:nvGrpSpPr>
              <p:cNvPr id="23" name="그룹 22"/>
              <p:cNvGrpSpPr/>
              <p:nvPr/>
            </p:nvGrpSpPr>
            <p:grpSpPr>
              <a:xfrm>
                <a:off x="3494278" y="1452349"/>
                <a:ext cx="1941818" cy="365806"/>
                <a:chOff x="600232" y="3193013"/>
                <a:chExt cx="3440858" cy="403135"/>
              </a:xfrm>
            </p:grpSpPr>
            <p:sp>
              <p:nvSpPr>
                <p:cNvPr id="26" name="모서리가 둥근 직사각형 25"/>
                <p:cNvSpPr/>
                <p:nvPr/>
              </p:nvSpPr>
              <p:spPr>
                <a:xfrm>
                  <a:off x="1116278" y="3193013"/>
                  <a:ext cx="2924812" cy="223115"/>
                </a:xfrm>
                <a:prstGeom prst="round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ko-KR" sz="800" b="1" dirty="0" smtClean="0">
                      <a:solidFill>
                        <a:schemeClr val="tx1"/>
                      </a:solidFill>
                    </a:rPr>
                    <a:t>Su-8</a:t>
                  </a:r>
                  <a:r>
                    <a:rPr lang="en-US" altLang="ko-KR" sz="800" b="1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altLang="ko-KR" sz="800" b="1" dirty="0" smtClean="0">
                      <a:solidFill>
                        <a:schemeClr val="tx1"/>
                      </a:solidFill>
                    </a:rPr>
                    <a:t>[300nm]</a:t>
                  </a:r>
                  <a:endParaRPr lang="ko-KR" altLang="en-US" sz="8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직사각형 26"/>
                <p:cNvSpPr/>
                <p:nvPr/>
              </p:nvSpPr>
              <p:spPr>
                <a:xfrm>
                  <a:off x="600232" y="3416128"/>
                  <a:ext cx="3433475" cy="18002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altLang="ko-KR" sz="800" b="1" dirty="0" smtClean="0">
                      <a:solidFill>
                        <a:schemeClr val="tx1"/>
                      </a:solidFill>
                    </a:rPr>
                    <a:t>                 P-type Si Wafer</a:t>
                  </a:r>
                  <a:endParaRPr lang="ko-KR" altLang="en-US" sz="800" b="1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4" name="직사각형 23"/>
              <p:cNvSpPr/>
              <p:nvPr/>
            </p:nvSpPr>
            <p:spPr>
              <a:xfrm>
                <a:off x="3494278" y="1865811"/>
                <a:ext cx="1937651" cy="163351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800" b="1" smtClean="0">
                    <a:solidFill>
                      <a:schemeClr val="tx1"/>
                    </a:solidFill>
                  </a:rPr>
                  <a:t>Hot Plate</a:t>
                </a:r>
                <a:endParaRPr lang="ko-KR" altLang="en-US" sz="800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868287" y="2160806"/>
                <a:ext cx="1133644" cy="6309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400" dirty="0" smtClean="0"/>
                  <a:t>Soft-Bake</a:t>
                </a:r>
                <a:endParaRPr lang="en-US" altLang="ko-KR" sz="1400" dirty="0" smtClean="0"/>
              </a:p>
              <a:p>
                <a:r>
                  <a:rPr lang="en-US" altLang="ko-KR" sz="1050" dirty="0" smtClean="0"/>
                  <a:t>- 95</a:t>
                </a:r>
                <a:r>
                  <a:rPr lang="ko-KR" altLang="en-US" sz="1050" dirty="0" smtClean="0"/>
                  <a:t>˚</a:t>
                </a:r>
                <a:r>
                  <a:rPr lang="en-US" altLang="ko-KR" sz="1050" dirty="0" smtClean="0"/>
                  <a:t>C Hotplate</a:t>
                </a:r>
              </a:p>
              <a:p>
                <a:r>
                  <a:rPr lang="en-US" altLang="ko-KR" sz="1050" dirty="0" smtClean="0"/>
                  <a:t>- 90s</a:t>
                </a:r>
                <a:endParaRPr lang="en-US" altLang="ko-KR" sz="1050" dirty="0" smtClean="0"/>
              </a:p>
            </p:txBody>
          </p:sp>
        </p:grpSp>
        <p:grpSp>
          <p:nvGrpSpPr>
            <p:cNvPr id="6" name="그룹 5"/>
            <p:cNvGrpSpPr/>
            <p:nvPr/>
          </p:nvGrpSpPr>
          <p:grpSpPr>
            <a:xfrm>
              <a:off x="1237056" y="3108531"/>
              <a:ext cx="2088232" cy="1678337"/>
              <a:chOff x="1237056" y="3108531"/>
              <a:chExt cx="2088232" cy="1678337"/>
            </a:xfrm>
          </p:grpSpPr>
          <p:grpSp>
            <p:nvGrpSpPr>
              <p:cNvPr id="31" name="그룹 30"/>
              <p:cNvGrpSpPr/>
              <p:nvPr/>
            </p:nvGrpSpPr>
            <p:grpSpPr>
              <a:xfrm>
                <a:off x="1312347" y="3585937"/>
                <a:ext cx="1941818" cy="365806"/>
                <a:chOff x="600232" y="3193013"/>
                <a:chExt cx="3440858" cy="403135"/>
              </a:xfrm>
            </p:grpSpPr>
            <p:sp>
              <p:nvSpPr>
                <p:cNvPr id="35" name="모서리가 둥근 직사각형 34"/>
                <p:cNvSpPr/>
                <p:nvPr/>
              </p:nvSpPr>
              <p:spPr>
                <a:xfrm>
                  <a:off x="1116278" y="3193013"/>
                  <a:ext cx="2924812" cy="223115"/>
                </a:xfrm>
                <a:prstGeom prst="round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ko-KR" sz="800" b="1" dirty="0" smtClean="0">
                      <a:solidFill>
                        <a:schemeClr val="tx1"/>
                      </a:solidFill>
                    </a:rPr>
                    <a:t>Su-8</a:t>
                  </a:r>
                  <a:r>
                    <a:rPr lang="en-US" altLang="ko-KR" sz="800" b="1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altLang="ko-KR" sz="800" b="1" dirty="0" smtClean="0">
                      <a:solidFill>
                        <a:schemeClr val="tx1"/>
                      </a:solidFill>
                    </a:rPr>
                    <a:t>[300nm]</a:t>
                  </a:r>
                  <a:endParaRPr lang="ko-KR" altLang="en-US" sz="8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6" name="직사각형 35"/>
                <p:cNvSpPr/>
                <p:nvPr/>
              </p:nvSpPr>
              <p:spPr>
                <a:xfrm>
                  <a:off x="600232" y="3416128"/>
                  <a:ext cx="3433475" cy="18002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altLang="ko-KR" sz="800" b="1" smtClean="0">
                      <a:solidFill>
                        <a:schemeClr val="tx1"/>
                      </a:solidFill>
                    </a:rPr>
                    <a:t>                 P-type Si Wafer</a:t>
                  </a:r>
                  <a:endParaRPr lang="ko-KR" altLang="en-US" sz="800" b="1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2" name="직사각형 31"/>
              <p:cNvSpPr/>
              <p:nvPr/>
            </p:nvSpPr>
            <p:spPr>
              <a:xfrm>
                <a:off x="1237056" y="3108531"/>
                <a:ext cx="2088232" cy="100811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315001" y="3144013"/>
                <a:ext cx="61151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 smtClean="0"/>
                  <a:t>Oven</a:t>
                </a:r>
                <a:endParaRPr lang="ko-KR" altLang="en-US" sz="1400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731903" y="4155926"/>
                <a:ext cx="1100942" cy="6309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400" dirty="0" smtClean="0"/>
                  <a:t>Hard-Bake</a:t>
                </a:r>
                <a:endParaRPr lang="en-US" altLang="ko-KR" sz="1400" dirty="0" smtClean="0"/>
              </a:p>
              <a:p>
                <a:r>
                  <a:rPr lang="en-US" altLang="ko-KR" sz="1050" dirty="0"/>
                  <a:t>- </a:t>
                </a:r>
                <a:r>
                  <a:rPr lang="en-US" altLang="ko-KR" sz="1050" dirty="0" smtClean="0"/>
                  <a:t>115</a:t>
                </a:r>
                <a:r>
                  <a:rPr lang="ko-KR" altLang="en-US" sz="1050" dirty="0"/>
                  <a:t>˚</a:t>
                </a:r>
                <a:r>
                  <a:rPr lang="en-US" altLang="ko-KR" sz="1050" dirty="0"/>
                  <a:t>C </a:t>
                </a:r>
                <a:r>
                  <a:rPr lang="en-US" altLang="ko-KR" sz="1050" dirty="0" smtClean="0"/>
                  <a:t>Oven</a:t>
                </a:r>
                <a:endParaRPr lang="en-US" altLang="ko-KR" sz="1050" dirty="0"/>
              </a:p>
              <a:p>
                <a:r>
                  <a:rPr lang="en-US" altLang="ko-KR" sz="1050" dirty="0"/>
                  <a:t>- </a:t>
                </a:r>
                <a:r>
                  <a:rPr lang="en-US" altLang="ko-KR" sz="1050" dirty="0" smtClean="0"/>
                  <a:t>20min</a:t>
                </a:r>
                <a:endParaRPr lang="en-US" altLang="ko-KR" sz="1050" dirty="0"/>
              </a:p>
            </p:txBody>
          </p:sp>
        </p:grpSp>
        <p:grpSp>
          <p:nvGrpSpPr>
            <p:cNvPr id="11" name="그룹 10"/>
            <p:cNvGrpSpPr/>
            <p:nvPr/>
          </p:nvGrpSpPr>
          <p:grpSpPr>
            <a:xfrm>
              <a:off x="5798534" y="1324823"/>
              <a:ext cx="1941818" cy="662886"/>
              <a:chOff x="5798534" y="1324823"/>
              <a:chExt cx="1941818" cy="662886"/>
            </a:xfrm>
          </p:grpSpPr>
          <p:pic>
            <p:nvPicPr>
              <p:cNvPr id="2" name="Picture 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16921" y="1324823"/>
                <a:ext cx="1923431" cy="2880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7" name="모서리가 둥근 직사각형 36"/>
              <p:cNvSpPr/>
              <p:nvPr/>
            </p:nvSpPr>
            <p:spPr>
              <a:xfrm>
                <a:off x="6089760" y="1621903"/>
                <a:ext cx="1650592" cy="202455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800" b="1" dirty="0" smtClean="0">
                    <a:solidFill>
                      <a:schemeClr val="tx1"/>
                    </a:solidFill>
                  </a:rPr>
                  <a:t>Su-8</a:t>
                </a:r>
                <a:r>
                  <a:rPr lang="en-US" altLang="ko-KR" sz="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altLang="ko-KR" sz="800" b="1" dirty="0" smtClean="0">
                    <a:solidFill>
                      <a:schemeClr val="tx1"/>
                    </a:solidFill>
                  </a:rPr>
                  <a:t>[300nm]</a:t>
                </a:r>
                <a:endParaRPr lang="ko-KR" altLang="en-US" sz="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직사각형 38"/>
              <p:cNvSpPr/>
              <p:nvPr/>
            </p:nvSpPr>
            <p:spPr>
              <a:xfrm>
                <a:off x="5798534" y="1824358"/>
                <a:ext cx="1937651" cy="16335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800" b="1" dirty="0" smtClean="0">
                    <a:solidFill>
                      <a:schemeClr val="tx1"/>
                    </a:solidFill>
                  </a:rPr>
                  <a:t>                 P-type Si Wafer</a:t>
                </a:r>
                <a:endParaRPr lang="ko-KR" altLang="en-US" sz="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6086783" y="2161512"/>
              <a:ext cx="1486304" cy="6309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400" dirty="0" smtClean="0"/>
                <a:t>Exposure</a:t>
              </a:r>
              <a:endParaRPr lang="en-US" altLang="ko-KR" sz="1400" dirty="0" smtClean="0"/>
            </a:p>
            <a:p>
              <a:r>
                <a:rPr lang="en-US" altLang="ko-KR" sz="1050" dirty="0" smtClean="0"/>
                <a:t>- 365nm / 320mJ/s</a:t>
              </a:r>
            </a:p>
            <a:p>
              <a:r>
                <a:rPr lang="en-US" altLang="ko-KR" sz="1050" dirty="0" smtClean="0"/>
                <a:t>- 30s, 60s, 120s, 240s</a:t>
              </a:r>
              <a:endParaRPr lang="en-US" altLang="ko-KR" sz="1050" dirty="0" smtClean="0"/>
            </a:p>
          </p:txBody>
        </p:sp>
        <p:grpSp>
          <p:nvGrpSpPr>
            <p:cNvPr id="5" name="그룹 4"/>
            <p:cNvGrpSpPr/>
            <p:nvPr/>
          </p:nvGrpSpPr>
          <p:grpSpPr>
            <a:xfrm>
              <a:off x="5734520" y="3123491"/>
              <a:ext cx="2088232" cy="1678337"/>
              <a:chOff x="5734520" y="3123491"/>
              <a:chExt cx="2088232" cy="1678337"/>
            </a:xfrm>
          </p:grpSpPr>
          <p:grpSp>
            <p:nvGrpSpPr>
              <p:cNvPr id="43" name="그룹 42"/>
              <p:cNvGrpSpPr/>
              <p:nvPr/>
            </p:nvGrpSpPr>
            <p:grpSpPr>
              <a:xfrm>
                <a:off x="5809811" y="3600897"/>
                <a:ext cx="1941818" cy="365806"/>
                <a:chOff x="600232" y="3193013"/>
                <a:chExt cx="3440858" cy="403135"/>
              </a:xfrm>
            </p:grpSpPr>
            <p:sp>
              <p:nvSpPr>
                <p:cNvPr id="51" name="모서리가 둥근 직사각형 50"/>
                <p:cNvSpPr/>
                <p:nvPr/>
              </p:nvSpPr>
              <p:spPr>
                <a:xfrm>
                  <a:off x="1116278" y="3193013"/>
                  <a:ext cx="2924812" cy="223115"/>
                </a:xfrm>
                <a:prstGeom prst="round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ko-KR" sz="800" b="1" dirty="0" smtClean="0">
                      <a:solidFill>
                        <a:schemeClr val="tx1"/>
                      </a:solidFill>
                    </a:rPr>
                    <a:t>Su-8</a:t>
                  </a:r>
                  <a:r>
                    <a:rPr lang="en-US" altLang="ko-KR" sz="800" b="1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altLang="ko-KR" sz="800" b="1" dirty="0" smtClean="0">
                      <a:solidFill>
                        <a:schemeClr val="tx1"/>
                      </a:solidFill>
                    </a:rPr>
                    <a:t>[300nm]</a:t>
                  </a:r>
                  <a:endParaRPr lang="ko-KR" altLang="en-US" sz="8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2" name="직사각형 51"/>
                <p:cNvSpPr/>
                <p:nvPr/>
              </p:nvSpPr>
              <p:spPr>
                <a:xfrm>
                  <a:off x="600232" y="3416128"/>
                  <a:ext cx="3433475" cy="18002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altLang="ko-KR" sz="800" b="1" smtClean="0">
                      <a:solidFill>
                        <a:schemeClr val="tx1"/>
                      </a:solidFill>
                    </a:rPr>
                    <a:t>                 P-type Si Wafer</a:t>
                  </a:r>
                  <a:endParaRPr lang="ko-KR" altLang="en-US" sz="800" b="1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44" name="직사각형 43"/>
              <p:cNvSpPr/>
              <p:nvPr/>
            </p:nvSpPr>
            <p:spPr>
              <a:xfrm>
                <a:off x="5734520" y="3123491"/>
                <a:ext cx="2088232" cy="100811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5812465" y="3158973"/>
                <a:ext cx="8207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/>
                  <a:t>F</a:t>
                </a:r>
                <a:r>
                  <a:rPr lang="en-US" altLang="ko-KR" sz="1400" dirty="0" smtClean="0"/>
                  <a:t>urnace</a:t>
                </a:r>
                <a:endParaRPr lang="ko-KR" altLang="en-US" sz="1400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6031138" y="4170886"/>
                <a:ext cx="1497398" cy="6309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400" dirty="0" smtClean="0"/>
                  <a:t>Post-Annealing</a:t>
                </a:r>
                <a:endParaRPr lang="en-US" altLang="ko-KR" sz="1400" dirty="0" smtClean="0"/>
              </a:p>
              <a:p>
                <a:r>
                  <a:rPr lang="en-US" altLang="ko-KR" sz="1050" dirty="0"/>
                  <a:t>- 115</a:t>
                </a:r>
                <a:r>
                  <a:rPr lang="ko-KR" altLang="en-US" sz="1050" dirty="0"/>
                  <a:t>˚</a:t>
                </a:r>
                <a:r>
                  <a:rPr lang="en-US" altLang="ko-KR" sz="1050" dirty="0"/>
                  <a:t>C Furnace</a:t>
                </a:r>
              </a:p>
              <a:p>
                <a:r>
                  <a:rPr lang="en-US" altLang="ko-KR" sz="1050" dirty="0"/>
                  <a:t>- </a:t>
                </a:r>
                <a:r>
                  <a:rPr lang="en-US" altLang="ko-KR" sz="1050" dirty="0" smtClean="0"/>
                  <a:t>30min</a:t>
                </a:r>
                <a:endParaRPr lang="en-US" altLang="ko-KR" sz="1050" dirty="0"/>
              </a:p>
            </p:txBody>
          </p:sp>
        </p:grpSp>
        <p:grpSp>
          <p:nvGrpSpPr>
            <p:cNvPr id="12" name="그룹 11"/>
            <p:cNvGrpSpPr/>
            <p:nvPr/>
          </p:nvGrpSpPr>
          <p:grpSpPr>
            <a:xfrm>
              <a:off x="3446820" y="3420616"/>
              <a:ext cx="1989276" cy="1207695"/>
              <a:chOff x="3446820" y="3420616"/>
              <a:chExt cx="1989276" cy="1207695"/>
            </a:xfrm>
          </p:grpSpPr>
          <p:pic>
            <p:nvPicPr>
              <p:cNvPr id="12290" name="Picture 2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46820" y="3420616"/>
                <a:ext cx="1989276" cy="5763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1" name="TextBox 40"/>
              <p:cNvSpPr txBox="1"/>
              <p:nvPr/>
            </p:nvSpPr>
            <p:spPr>
              <a:xfrm>
                <a:off x="3609759" y="4158952"/>
                <a:ext cx="1706686" cy="4693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400" dirty="0" smtClean="0"/>
                  <a:t>Metal Deposition</a:t>
                </a:r>
                <a:endParaRPr lang="en-US" altLang="ko-KR" sz="1400" dirty="0" smtClean="0"/>
              </a:p>
              <a:p>
                <a:r>
                  <a:rPr lang="en-US" altLang="ko-KR" sz="1050" dirty="0" smtClean="0"/>
                  <a:t> - </a:t>
                </a:r>
                <a:r>
                  <a:rPr lang="en-US" altLang="ko-KR" sz="1050" dirty="0" smtClean="0"/>
                  <a:t>Al 1500Å</a:t>
                </a:r>
                <a:endParaRPr lang="ko-KR" altLang="en-US" sz="1050" dirty="0"/>
              </a:p>
            </p:txBody>
          </p:sp>
          <p:sp>
            <p:nvSpPr>
              <p:cNvPr id="53" name="모서리가 둥근 직사각형 52"/>
              <p:cNvSpPr/>
              <p:nvPr/>
            </p:nvSpPr>
            <p:spPr>
              <a:xfrm>
                <a:off x="3775015" y="3607555"/>
                <a:ext cx="1650592" cy="202455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800" b="1" dirty="0" smtClean="0">
                    <a:solidFill>
                      <a:schemeClr val="tx1"/>
                    </a:solidFill>
                  </a:rPr>
                  <a:t>Su-8</a:t>
                </a:r>
                <a:r>
                  <a:rPr lang="en-US" altLang="ko-KR" sz="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altLang="ko-KR" sz="800" b="1" dirty="0" smtClean="0">
                    <a:solidFill>
                      <a:schemeClr val="tx1"/>
                    </a:solidFill>
                  </a:rPr>
                  <a:t>[300nm]</a:t>
                </a:r>
                <a:endParaRPr lang="ko-KR" altLang="en-US" sz="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직사각형 53"/>
              <p:cNvSpPr/>
              <p:nvPr/>
            </p:nvSpPr>
            <p:spPr>
              <a:xfrm>
                <a:off x="3483789" y="3810010"/>
                <a:ext cx="1937651" cy="16335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800" b="1" dirty="0" smtClean="0">
                    <a:solidFill>
                      <a:schemeClr val="tx1"/>
                    </a:solidFill>
                  </a:rPr>
                  <a:t>                 P-type Si Wafer</a:t>
                </a:r>
                <a:endParaRPr lang="ko-KR" altLang="en-US" sz="800" b="1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9685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8C48-57AD-45E3-B168-A5338D5BA785}" type="slidenum">
              <a:rPr lang="ko-KR" altLang="en-US" smtClean="0"/>
              <a:t>9</a:t>
            </a:fld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57352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-20538"/>
            <a:ext cx="13756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mtClean="0"/>
              <a:t>Result</a:t>
            </a:r>
            <a:endParaRPr lang="ko-KR" altLang="en-US" sz="3200" b="1" dirty="0"/>
          </a:p>
        </p:txBody>
      </p:sp>
      <p:pic>
        <p:nvPicPr>
          <p:cNvPr id="29" name="Picture 2" descr="C:\Users\user\Desktop\대학생활\과제 진행 및 양식\디자인들\noname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95" y="5147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0" y="4866501"/>
            <a:ext cx="2288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>
                <a:ea typeface="굴림" pitchFamily="50" charset="-127"/>
              </a:rPr>
              <a:t>Electronic Device </a:t>
            </a:r>
            <a:r>
              <a:rPr lang="en-US" altLang="ko-KR" sz="1200" b="1" smtClean="0">
                <a:ea typeface="굴림" pitchFamily="50" charset="-127"/>
              </a:rPr>
              <a:t>Laboratory</a:t>
            </a:r>
            <a:endParaRPr lang="en-US" altLang="ko-KR" sz="1200" b="1">
              <a:ea typeface="굴림" pitchFamily="50" charset="-127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20" y="879154"/>
            <a:ext cx="7020272" cy="2844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19" y="3664644"/>
            <a:ext cx="92595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■ </a:t>
            </a:r>
            <a:r>
              <a:rPr lang="en-US" altLang="ko-KR" dirty="0" smtClean="0"/>
              <a:t>The leakage currents decreased as the exposure time increased from 30s to 240s</a:t>
            </a:r>
          </a:p>
          <a:p>
            <a:endParaRPr lang="en-US" altLang="ko-KR" dirty="0"/>
          </a:p>
          <a:p>
            <a:r>
              <a:rPr lang="ko-KR" altLang="en-US" dirty="0" smtClean="0"/>
              <a:t>■ </a:t>
            </a:r>
            <a:r>
              <a:rPr lang="en-US" altLang="ko-KR" dirty="0" smtClean="0"/>
              <a:t>UV exposure time longer than 120s is necessary for the gate insulator of oxide TFT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64516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4715</TotalTime>
  <Words>1351</Words>
  <Application>Microsoft Office PowerPoint</Application>
  <PresentationFormat>화면 슬라이드 쇼(16:9)</PresentationFormat>
  <Paragraphs>227</Paragraphs>
  <Slides>12</Slides>
  <Notes>12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4" baseType="lpstr">
      <vt:lpstr>Office 테마</vt:lpstr>
      <vt:lpstr>Graph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SAMSUNG</cp:lastModifiedBy>
  <cp:revision>194</cp:revision>
  <cp:lastPrinted>2016-05-23T07:19:50Z</cp:lastPrinted>
  <dcterms:created xsi:type="dcterms:W3CDTF">2015-08-21T13:32:51Z</dcterms:created>
  <dcterms:modified xsi:type="dcterms:W3CDTF">2016-08-24T13:15:10Z</dcterms:modified>
</cp:coreProperties>
</file>