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56" r:id="rId2"/>
    <p:sldId id="257" r:id="rId3"/>
    <p:sldId id="258" r:id="rId4"/>
    <p:sldId id="259" r:id="rId5"/>
    <p:sldId id="261" r:id="rId6"/>
    <p:sldId id="265" r:id="rId7"/>
    <p:sldId id="260" r:id="rId8"/>
    <p:sldId id="263" r:id="rId9"/>
    <p:sldId id="264" r:id="rId10"/>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보통 스타일 2 - 강조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7AC3CCA-C797-4891-BE02-D94E43425B78}" styleName="보통 스타일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59" autoAdjust="0"/>
    <p:restoredTop sz="71429" autoAdjust="0"/>
  </p:normalViewPr>
  <p:slideViewPr>
    <p:cSldViewPr>
      <p:cViewPr varScale="1">
        <p:scale>
          <a:sx n="76" d="100"/>
          <a:sy n="76" d="100"/>
        </p:scale>
        <p:origin x="-82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100" d="100"/>
          <a:sy n="100" d="100"/>
        </p:scale>
        <p:origin x="-1632" y="5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1142DF5-5B44-4C3C-9055-8FA875EC41E1}" type="datetimeFigureOut">
              <a:rPr lang="ko-KR" altLang="en-US" smtClean="0"/>
              <a:t>2016-08-21</a:t>
            </a:fld>
            <a:endParaRPr lang="ko-KR" altLang="en-US"/>
          </a:p>
        </p:txBody>
      </p:sp>
      <p:sp>
        <p:nvSpPr>
          <p:cNvPr id="4" name="바닥글 개체 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5" name="슬라이드 번호 개체 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6B5246D-BAED-4DFF-B47B-022D9A207199}" type="slidenum">
              <a:rPr lang="ko-KR" altLang="en-US" smtClean="0"/>
              <a:t>‹#›</a:t>
            </a:fld>
            <a:endParaRPr lang="ko-KR" altLang="en-US"/>
          </a:p>
        </p:txBody>
      </p:sp>
    </p:spTree>
    <p:extLst>
      <p:ext uri="{BB962C8B-B14F-4D97-AF65-F5344CB8AC3E}">
        <p14:creationId xmlns:p14="http://schemas.microsoft.com/office/powerpoint/2010/main" val="26858659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8FF2A9-D093-4720-BFC6-3EBE62B2CE8E}" type="datetimeFigureOut">
              <a:rPr lang="ko-KR" altLang="en-US" smtClean="0"/>
              <a:t>2016-08-21</a:t>
            </a:fld>
            <a:endParaRPr lang="ko-KR" altLang="en-US"/>
          </a:p>
        </p:txBody>
      </p:sp>
      <p:sp>
        <p:nvSpPr>
          <p:cNvPr id="4" name="슬라이드 이미지 개체 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3D8A99-A03B-4854-8069-A138BAED8FD1}" type="slidenum">
              <a:rPr lang="ko-KR" altLang="en-US" smtClean="0"/>
              <a:t>‹#›</a:t>
            </a:fld>
            <a:endParaRPr lang="ko-KR" altLang="en-US"/>
          </a:p>
        </p:txBody>
      </p:sp>
    </p:spTree>
    <p:extLst>
      <p:ext uri="{BB962C8B-B14F-4D97-AF65-F5344CB8AC3E}">
        <p14:creationId xmlns:p14="http://schemas.microsoft.com/office/powerpoint/2010/main" val="3449352558"/>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smtClean="0"/>
              <a:t>Hello</a:t>
            </a:r>
            <a:r>
              <a:rPr lang="en-US" altLang="ko-KR" baseline="0" dirty="0" smtClean="0"/>
              <a:t> my name is Han Ye Lin. I study at </a:t>
            </a:r>
            <a:r>
              <a:rPr lang="en-US" altLang="ko-KR" baseline="0" dirty="0" err="1" smtClean="0"/>
              <a:t>hoseo</a:t>
            </a:r>
            <a:r>
              <a:rPr lang="en-US" altLang="ko-KR" baseline="0" dirty="0" smtClean="0"/>
              <a:t> university. My topic is amplifier circuit with oxide thin film transistor. </a:t>
            </a:r>
          </a:p>
          <a:p>
            <a:r>
              <a:rPr lang="en-US" altLang="ko-KR" sz="1200" kern="1200" dirty="0" smtClean="0">
                <a:solidFill>
                  <a:schemeClr val="tx1"/>
                </a:solidFill>
                <a:effectLst/>
                <a:latin typeface="+mn-lt"/>
                <a:ea typeface="+mn-ea"/>
                <a:cs typeface="+mn-cs"/>
              </a:rPr>
              <a:t>Oxide TFT (thin film transistor) has higher electron mobility and less leakage current than amorphous silicon TFT and the IGZO TFT has being studied by many researchers and being used in the display backplane. In this work, an amplifier circuit with oxide TFTs is presented.</a:t>
            </a: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smtClean="0">
                <a:solidFill>
                  <a:schemeClr val="tx1"/>
                </a:solidFill>
                <a:effectLst/>
                <a:latin typeface="+mn-lt"/>
                <a:ea typeface="+mn-ea"/>
                <a:cs typeface="+mn-cs"/>
              </a:rPr>
              <a:t>For portable audio amplifier, low power and compact design are necessary. For the compact and flexible devices, fully integrated circuit on a substrate is necessary. Among the possible devices for integrated circuits, thin film transistor (TFT) with oxide semiconductor material is one of the candidates due to its higher field effect mobility than amorphous silicon TFT and simple process compared to low temperature polycrystalline silicon (LTPS) TFT.  The audio amplifier with oxide TFT was investigated and optimized for the optimum condition without distortion of the waveform.</a:t>
            </a:r>
            <a:endParaRPr lang="ko-KR" altLang="ko-KR" sz="1200" kern="1200" dirty="0" smtClean="0">
              <a:solidFill>
                <a:schemeClr val="tx1"/>
              </a:solidFill>
              <a:effectLst/>
              <a:latin typeface="+mn-lt"/>
              <a:ea typeface="+mn-ea"/>
              <a:cs typeface="+mn-cs"/>
            </a:endParaRPr>
          </a:p>
          <a:p>
            <a:endParaRPr lang="ko-KR" altLang="en-US" dirty="0"/>
          </a:p>
        </p:txBody>
      </p:sp>
      <p:sp>
        <p:nvSpPr>
          <p:cNvPr id="4" name="슬라이드 번호 개체 틀 3"/>
          <p:cNvSpPr>
            <a:spLocks noGrp="1"/>
          </p:cNvSpPr>
          <p:nvPr>
            <p:ph type="sldNum" sz="quarter" idx="10"/>
          </p:nvPr>
        </p:nvSpPr>
        <p:spPr/>
        <p:txBody>
          <a:bodyPr/>
          <a:lstStyle/>
          <a:p>
            <a:fld id="{C93D8A99-A03B-4854-8069-A138BAED8FD1}" type="slidenum">
              <a:rPr lang="ko-KR" altLang="en-US" smtClean="0"/>
              <a:t>1</a:t>
            </a:fld>
            <a:endParaRPr lang="ko-KR" altLang="en-US"/>
          </a:p>
        </p:txBody>
      </p:sp>
    </p:spTree>
    <p:extLst>
      <p:ext uri="{BB962C8B-B14F-4D97-AF65-F5344CB8AC3E}">
        <p14:creationId xmlns:p14="http://schemas.microsoft.com/office/powerpoint/2010/main" val="795642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smtClean="0"/>
              <a:t>As you</a:t>
            </a:r>
            <a:r>
              <a:rPr lang="en-US" altLang="ko-KR" baseline="0" dirty="0" smtClean="0"/>
              <a:t> can see</a:t>
            </a:r>
            <a:r>
              <a:rPr lang="en-US" altLang="ko-KR" i="0" baseline="0" dirty="0" smtClean="0"/>
              <a:t>, </a:t>
            </a:r>
            <a:r>
              <a:rPr lang="en-US" altLang="ko-KR" i="0" dirty="0" smtClean="0">
                <a:effectLst/>
              </a:rPr>
              <a:t>the </a:t>
            </a:r>
            <a:r>
              <a:rPr lang="en-US" altLang="ko-KR" i="0" dirty="0" smtClean="0">
                <a:effectLst/>
              </a:rPr>
              <a:t>story goes like this</a:t>
            </a:r>
            <a:endParaRPr lang="ko-KR" altLang="en-US" i="0" dirty="0"/>
          </a:p>
        </p:txBody>
      </p:sp>
      <p:sp>
        <p:nvSpPr>
          <p:cNvPr id="4" name="슬라이드 번호 개체 틀 3"/>
          <p:cNvSpPr>
            <a:spLocks noGrp="1"/>
          </p:cNvSpPr>
          <p:nvPr>
            <p:ph type="sldNum" sz="quarter" idx="10"/>
          </p:nvPr>
        </p:nvSpPr>
        <p:spPr/>
        <p:txBody>
          <a:bodyPr/>
          <a:lstStyle/>
          <a:p>
            <a:fld id="{C93D8A99-A03B-4854-8069-A138BAED8FD1}" type="slidenum">
              <a:rPr lang="ko-KR" altLang="en-US" smtClean="0"/>
              <a:t>2</a:t>
            </a:fld>
            <a:endParaRPr lang="ko-KR" altLang="en-US"/>
          </a:p>
        </p:txBody>
      </p:sp>
    </p:spTree>
    <p:extLst>
      <p:ext uri="{BB962C8B-B14F-4D97-AF65-F5344CB8AC3E}">
        <p14:creationId xmlns:p14="http://schemas.microsoft.com/office/powerpoint/2010/main" val="2065289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smtClean="0"/>
              <a:t>Most commonly used type of power amplifier is the class A amplifier as shown in</a:t>
            </a:r>
            <a:r>
              <a:rPr lang="en-US" altLang="ko-KR" baseline="0" dirty="0" smtClean="0"/>
              <a:t> left picture</a:t>
            </a:r>
            <a:r>
              <a:rPr lang="en-US" altLang="ko-KR" dirty="0" smtClean="0"/>
              <a:t>. The class A amplifier is the most common and simplest form of power amplifier, in which transistor is always in on-state so that it conducts during one complete cycle of the input signal waveform producing minimum distortion and maximum amplitude to the output. The efficiency of this type of circuit is low and delivers small power outputs. </a:t>
            </a:r>
          </a:p>
          <a:p>
            <a:r>
              <a:rPr lang="en-US" altLang="ko-KR" dirty="0" smtClean="0"/>
              <a:t>To get high amplification gain, we designed a common source amplifier in which TFT was used as a load resistance as shown in right picture.  For the load resistance the gate is connected with drain electrode, which is the inverter circuit. In that type of amplifier circuit, the ratio of the widths of load transistor and drive transistor should be optimized for the highest gain. The DC operating voltage for the input gate electrode is also important, and the conventional way to get the operation voltage is using resistor divider, in which we should design the resistor divider according to the characteristics of TFT.</a:t>
            </a:r>
          </a:p>
        </p:txBody>
      </p:sp>
      <p:sp>
        <p:nvSpPr>
          <p:cNvPr id="4" name="슬라이드 번호 개체 틀 3"/>
          <p:cNvSpPr>
            <a:spLocks noGrp="1"/>
          </p:cNvSpPr>
          <p:nvPr>
            <p:ph type="sldNum" sz="quarter" idx="10"/>
          </p:nvPr>
        </p:nvSpPr>
        <p:spPr/>
        <p:txBody>
          <a:bodyPr/>
          <a:lstStyle/>
          <a:p>
            <a:fld id="{C93D8A99-A03B-4854-8069-A138BAED8FD1}" type="slidenum">
              <a:rPr lang="ko-KR" altLang="en-US" smtClean="0"/>
              <a:t>3</a:t>
            </a:fld>
            <a:endParaRPr lang="ko-KR" altLang="en-US"/>
          </a:p>
        </p:txBody>
      </p:sp>
    </p:spTree>
    <p:extLst>
      <p:ext uri="{BB962C8B-B14F-4D97-AF65-F5344CB8AC3E}">
        <p14:creationId xmlns:p14="http://schemas.microsoft.com/office/powerpoint/2010/main" val="2295361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smtClean="0">
                <a:solidFill>
                  <a:schemeClr val="tx1"/>
                </a:solidFill>
                <a:effectLst/>
                <a:latin typeface="+mn-lt"/>
                <a:ea typeface="+mn-ea"/>
                <a:cs typeface="+mn-cs"/>
              </a:rPr>
              <a:t>The proposed amplifier circuit is composed of 6 TFTs, and it was optimized by the adjustment of channel width of each TFT. For simulation, the common-source amplifier was biased by V</a:t>
            </a:r>
            <a:r>
              <a:rPr lang="en-US" altLang="ko-KR" sz="1200" kern="1200" baseline="-25000" dirty="0" smtClean="0">
                <a:solidFill>
                  <a:schemeClr val="tx1"/>
                </a:solidFill>
                <a:effectLst/>
                <a:latin typeface="+mn-lt"/>
                <a:ea typeface="+mn-ea"/>
                <a:cs typeface="+mn-cs"/>
              </a:rPr>
              <a:t>DD </a:t>
            </a:r>
            <a:r>
              <a:rPr lang="en-US" altLang="ko-KR" sz="1200" kern="1200" dirty="0" smtClean="0">
                <a:solidFill>
                  <a:schemeClr val="tx1"/>
                </a:solidFill>
                <a:effectLst/>
                <a:latin typeface="+mn-lt"/>
                <a:ea typeface="+mn-ea"/>
                <a:cs typeface="+mn-cs"/>
              </a:rPr>
              <a:t>= 12V and V</a:t>
            </a:r>
            <a:r>
              <a:rPr lang="en-US" altLang="ko-KR" sz="1200" kern="1200" baseline="-25000" dirty="0" smtClean="0">
                <a:solidFill>
                  <a:schemeClr val="tx1"/>
                </a:solidFill>
                <a:effectLst/>
                <a:latin typeface="+mn-lt"/>
                <a:ea typeface="+mn-ea"/>
                <a:cs typeface="+mn-cs"/>
              </a:rPr>
              <a:t>SS</a:t>
            </a:r>
            <a:r>
              <a:rPr lang="en-US" altLang="ko-KR" sz="1200" kern="1200" dirty="0" smtClean="0">
                <a:solidFill>
                  <a:schemeClr val="tx1"/>
                </a:solidFill>
                <a:effectLst/>
                <a:latin typeface="+mn-lt"/>
                <a:ea typeface="+mn-ea"/>
                <a:cs typeface="+mn-cs"/>
              </a:rPr>
              <a:t> = GND and 0.1V amplitude sine wave was used for the input voltage. The input frequency was 1kHz the dimensions of TFTs are summarized in that</a:t>
            </a:r>
            <a:r>
              <a:rPr lang="en-US" altLang="ko-KR" sz="1200" kern="1200" baseline="0" dirty="0" smtClean="0">
                <a:solidFill>
                  <a:schemeClr val="tx1"/>
                </a:solidFill>
                <a:effectLst/>
                <a:latin typeface="+mn-lt"/>
                <a:ea typeface="+mn-ea"/>
                <a:cs typeface="+mn-cs"/>
              </a:rPr>
              <a:t> t</a:t>
            </a:r>
            <a:r>
              <a:rPr lang="en-US" altLang="ko-KR" sz="1200" kern="1200" dirty="0" smtClean="0">
                <a:solidFill>
                  <a:schemeClr val="tx1"/>
                </a:solidFill>
                <a:effectLst/>
                <a:latin typeface="+mn-lt"/>
                <a:ea typeface="+mn-ea"/>
                <a:cs typeface="+mn-cs"/>
              </a:rPr>
              <a:t>able . </a:t>
            </a:r>
            <a:endParaRPr lang="ko-KR" altLang="ko-KR" sz="1200" kern="1200" dirty="0" smtClean="0">
              <a:solidFill>
                <a:schemeClr val="tx1"/>
              </a:solidFill>
              <a:effectLst/>
              <a:latin typeface="+mn-lt"/>
              <a:ea typeface="+mn-ea"/>
              <a:cs typeface="+mn-cs"/>
            </a:endParaRPr>
          </a:p>
          <a:p>
            <a:endParaRPr lang="ko-KR" altLang="en-US" dirty="0"/>
          </a:p>
        </p:txBody>
      </p:sp>
      <p:sp>
        <p:nvSpPr>
          <p:cNvPr id="4" name="슬라이드 번호 개체 틀 3"/>
          <p:cNvSpPr>
            <a:spLocks noGrp="1"/>
          </p:cNvSpPr>
          <p:nvPr>
            <p:ph type="sldNum" sz="quarter" idx="10"/>
          </p:nvPr>
        </p:nvSpPr>
        <p:spPr/>
        <p:txBody>
          <a:bodyPr/>
          <a:lstStyle/>
          <a:p>
            <a:fld id="{C93D8A99-A03B-4854-8069-A138BAED8FD1}" type="slidenum">
              <a:rPr lang="ko-KR" altLang="en-US" smtClean="0"/>
              <a:t>4</a:t>
            </a:fld>
            <a:endParaRPr lang="ko-KR" altLang="en-US"/>
          </a:p>
        </p:txBody>
      </p:sp>
    </p:spTree>
    <p:extLst>
      <p:ext uri="{BB962C8B-B14F-4D97-AF65-F5344CB8AC3E}">
        <p14:creationId xmlns:p14="http://schemas.microsoft.com/office/powerpoint/2010/main" val="3669097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smtClean="0">
                <a:solidFill>
                  <a:schemeClr val="tx1"/>
                </a:solidFill>
                <a:effectLst/>
                <a:latin typeface="+mn-lt"/>
                <a:ea typeface="+mn-ea"/>
                <a:cs typeface="+mn-cs"/>
              </a:rPr>
              <a:t>The first block of amplifier circuit is to set the operation point of the TFT T4. Constitutes the operating point stage. For the linearity and high gain, optimum operation point is important in class A amplifier. Instead of resistor voltage divider, inverter was used after connecting the input and output of the inverter, which supply the optimum operation voltage to the gate electrode of the TFT T4.  The advantage of the inverter for the operation voltage is self-optimization, even the TFT threshold voltages varies. For this purpose, the ratio of T1 to T2 keeps similar to the ration of T3 to T4.</a:t>
            </a: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smtClean="0">
                <a:solidFill>
                  <a:schemeClr val="tx1"/>
                </a:solidFill>
                <a:effectLst/>
                <a:latin typeface="+mn-lt"/>
                <a:ea typeface="+mn-ea"/>
                <a:cs typeface="+mn-cs"/>
              </a:rPr>
              <a:t>The DC operation voltage for the input gate electrode is important. The comparison for output waveforms with correct operating point and incorrect operating point are shown in right picture.</a:t>
            </a:r>
            <a:endParaRPr lang="ko-KR" altLang="ko-KR" sz="1200" kern="1200" dirty="0" smtClean="0">
              <a:solidFill>
                <a:schemeClr val="tx1"/>
              </a:solidFill>
              <a:effectLst/>
              <a:latin typeface="+mn-lt"/>
              <a:ea typeface="+mn-ea"/>
              <a:cs typeface="+mn-cs"/>
            </a:endParaRPr>
          </a:p>
        </p:txBody>
      </p:sp>
      <p:sp>
        <p:nvSpPr>
          <p:cNvPr id="4" name="슬라이드 번호 개체 틀 3"/>
          <p:cNvSpPr>
            <a:spLocks noGrp="1"/>
          </p:cNvSpPr>
          <p:nvPr>
            <p:ph type="sldNum" sz="quarter" idx="10"/>
          </p:nvPr>
        </p:nvSpPr>
        <p:spPr/>
        <p:txBody>
          <a:bodyPr/>
          <a:lstStyle/>
          <a:p>
            <a:fld id="{C93D8A99-A03B-4854-8069-A138BAED8FD1}" type="slidenum">
              <a:rPr lang="ko-KR" altLang="en-US" smtClean="0"/>
              <a:t>5</a:t>
            </a:fld>
            <a:endParaRPr lang="ko-KR" altLang="en-US"/>
          </a:p>
        </p:txBody>
      </p:sp>
    </p:spTree>
    <p:extLst>
      <p:ext uri="{BB962C8B-B14F-4D97-AF65-F5344CB8AC3E}">
        <p14:creationId xmlns:p14="http://schemas.microsoft.com/office/powerpoint/2010/main" val="385407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smtClean="0">
                <a:solidFill>
                  <a:schemeClr val="tx1"/>
                </a:solidFill>
                <a:effectLst/>
                <a:latin typeface="+mn-lt"/>
                <a:ea typeface="+mn-ea"/>
                <a:cs typeface="+mn-cs"/>
              </a:rPr>
              <a:t>Since the capacitance needs large electrode area which can decrease the yield of the circuit fabrication, we removed the capacitor between 2</a:t>
            </a:r>
            <a:r>
              <a:rPr lang="en-US" altLang="ko-KR" sz="1200" kern="1200" baseline="30000" dirty="0" smtClean="0">
                <a:solidFill>
                  <a:schemeClr val="tx1"/>
                </a:solidFill>
                <a:effectLst/>
                <a:latin typeface="+mn-lt"/>
                <a:ea typeface="+mn-ea"/>
                <a:cs typeface="+mn-cs"/>
              </a:rPr>
              <a:t>nd</a:t>
            </a:r>
            <a:r>
              <a:rPr lang="en-US" altLang="ko-KR" sz="1200" kern="1200" dirty="0" smtClean="0">
                <a:solidFill>
                  <a:schemeClr val="tx1"/>
                </a:solidFill>
                <a:effectLst/>
                <a:latin typeface="+mn-lt"/>
                <a:ea typeface="+mn-ea"/>
                <a:cs typeface="+mn-cs"/>
              </a:rPr>
              <a:t> block and 3</a:t>
            </a:r>
            <a:r>
              <a:rPr lang="en-US" altLang="ko-KR" sz="1200" kern="1200" baseline="30000" dirty="0" smtClean="0">
                <a:solidFill>
                  <a:schemeClr val="tx1"/>
                </a:solidFill>
                <a:effectLst/>
                <a:latin typeface="+mn-lt"/>
                <a:ea typeface="+mn-ea"/>
                <a:cs typeface="+mn-cs"/>
              </a:rPr>
              <a:t>rd</a:t>
            </a:r>
            <a:r>
              <a:rPr lang="en-US" altLang="ko-KR" sz="1200" kern="1200" dirty="0" smtClean="0">
                <a:solidFill>
                  <a:schemeClr val="tx1"/>
                </a:solidFill>
                <a:effectLst/>
                <a:latin typeface="+mn-lt"/>
                <a:ea typeface="+mn-ea"/>
                <a:cs typeface="+mn-cs"/>
              </a:rPr>
              <a:t> block. We directly connected by optimization to keep the output of the 2</a:t>
            </a:r>
            <a:r>
              <a:rPr lang="en-US" altLang="ko-KR" sz="1200" kern="1200" baseline="30000" dirty="0" smtClean="0">
                <a:solidFill>
                  <a:schemeClr val="tx1"/>
                </a:solidFill>
                <a:effectLst/>
                <a:latin typeface="+mn-lt"/>
                <a:ea typeface="+mn-ea"/>
                <a:cs typeface="+mn-cs"/>
              </a:rPr>
              <a:t>nd</a:t>
            </a:r>
            <a:r>
              <a:rPr lang="en-US" altLang="ko-KR" sz="1200" kern="1200" dirty="0" smtClean="0">
                <a:solidFill>
                  <a:schemeClr val="tx1"/>
                </a:solidFill>
                <a:effectLst/>
                <a:latin typeface="+mn-lt"/>
                <a:ea typeface="+mn-ea"/>
                <a:cs typeface="+mn-cs"/>
              </a:rPr>
              <a:t> block as optimum operation voltages to the 3</a:t>
            </a:r>
            <a:r>
              <a:rPr lang="en-US" altLang="ko-KR" sz="1200" kern="1200" baseline="30000" dirty="0" smtClean="0">
                <a:solidFill>
                  <a:schemeClr val="tx1"/>
                </a:solidFill>
                <a:effectLst/>
                <a:latin typeface="+mn-lt"/>
                <a:ea typeface="+mn-ea"/>
                <a:cs typeface="+mn-cs"/>
              </a:rPr>
              <a:t>rd</a:t>
            </a:r>
            <a:r>
              <a:rPr lang="en-US" altLang="ko-KR" sz="1200" kern="1200" dirty="0" smtClean="0">
                <a:solidFill>
                  <a:schemeClr val="tx1"/>
                </a:solidFill>
                <a:effectLst/>
                <a:latin typeface="+mn-lt"/>
                <a:ea typeface="+mn-ea"/>
                <a:cs typeface="+mn-cs"/>
              </a:rPr>
              <a:t> block.</a:t>
            </a: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200" kern="1200" dirty="0" smtClean="0">
                <a:solidFill>
                  <a:schemeClr val="tx1"/>
                </a:solidFill>
                <a:effectLst/>
                <a:latin typeface="+mn-lt"/>
                <a:ea typeface="+mn-ea"/>
                <a:cs typeface="+mn-cs"/>
              </a:rPr>
              <a:t>The second block and the third block are cascaded common-source amplifiers. After optimization of sizes of TFTs, we could obtain the voltage gain of 10.</a:t>
            </a:r>
          </a:p>
          <a:p>
            <a:endParaRPr lang="ko-KR" altLang="en-US" dirty="0"/>
          </a:p>
        </p:txBody>
      </p:sp>
      <p:sp>
        <p:nvSpPr>
          <p:cNvPr id="4" name="슬라이드 번호 개체 틀 3"/>
          <p:cNvSpPr>
            <a:spLocks noGrp="1"/>
          </p:cNvSpPr>
          <p:nvPr>
            <p:ph type="sldNum" sz="quarter" idx="10"/>
          </p:nvPr>
        </p:nvSpPr>
        <p:spPr/>
        <p:txBody>
          <a:bodyPr/>
          <a:lstStyle/>
          <a:p>
            <a:fld id="{C93D8A99-A03B-4854-8069-A138BAED8FD1}" type="slidenum">
              <a:rPr lang="ko-KR" altLang="en-US" smtClean="0"/>
              <a:t>6</a:t>
            </a:fld>
            <a:endParaRPr lang="ko-KR" altLang="en-US"/>
          </a:p>
        </p:txBody>
      </p:sp>
    </p:spTree>
    <p:extLst>
      <p:ext uri="{BB962C8B-B14F-4D97-AF65-F5344CB8AC3E}">
        <p14:creationId xmlns:p14="http://schemas.microsoft.com/office/powerpoint/2010/main" val="1515483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sz="1200" kern="1200" dirty="0" smtClean="0">
                <a:solidFill>
                  <a:schemeClr val="tx1"/>
                </a:solidFill>
                <a:effectLst/>
                <a:latin typeface="+mn-lt"/>
                <a:ea typeface="+mn-ea"/>
                <a:cs typeface="+mn-cs"/>
              </a:rPr>
              <a:t>Since the characteristics of the oxide TFT can be varied according to the process conditions, we optimized the circuit to operate even the threshold voltage of the oxide TFT changed. As shown</a:t>
            </a:r>
            <a:r>
              <a:rPr lang="en-US" altLang="ko-KR" sz="1200" kern="1200" baseline="0" dirty="0" smtClean="0">
                <a:solidFill>
                  <a:schemeClr val="tx1"/>
                </a:solidFill>
                <a:effectLst/>
                <a:latin typeface="+mn-lt"/>
                <a:ea typeface="+mn-ea"/>
                <a:cs typeface="+mn-cs"/>
              </a:rPr>
              <a:t> these picture</a:t>
            </a:r>
            <a:r>
              <a:rPr lang="en-US" altLang="ko-KR" sz="1200" kern="1200" dirty="0" smtClean="0">
                <a:solidFill>
                  <a:schemeClr val="tx1"/>
                </a:solidFill>
                <a:effectLst/>
                <a:latin typeface="+mn-lt"/>
                <a:ea typeface="+mn-ea"/>
                <a:cs typeface="+mn-cs"/>
              </a:rPr>
              <a:t>, the circuit amplifies well for the threshold voltage change from -2 to 3 V.</a:t>
            </a:r>
            <a:endParaRPr lang="ko-KR" altLang="ko-KR" sz="1200" kern="1200" dirty="0" smtClean="0">
              <a:solidFill>
                <a:schemeClr val="tx1"/>
              </a:solidFill>
              <a:effectLst/>
              <a:latin typeface="+mn-lt"/>
              <a:ea typeface="+mn-ea"/>
              <a:cs typeface="+mn-cs"/>
            </a:endParaRPr>
          </a:p>
        </p:txBody>
      </p:sp>
      <p:sp>
        <p:nvSpPr>
          <p:cNvPr id="4" name="슬라이드 번호 개체 틀 3"/>
          <p:cNvSpPr>
            <a:spLocks noGrp="1"/>
          </p:cNvSpPr>
          <p:nvPr>
            <p:ph type="sldNum" sz="quarter" idx="10"/>
          </p:nvPr>
        </p:nvSpPr>
        <p:spPr/>
        <p:txBody>
          <a:bodyPr/>
          <a:lstStyle/>
          <a:p>
            <a:fld id="{C93D8A99-A03B-4854-8069-A138BAED8FD1}" type="slidenum">
              <a:rPr lang="ko-KR" altLang="en-US" smtClean="0"/>
              <a:t>7</a:t>
            </a:fld>
            <a:endParaRPr lang="ko-KR" altLang="en-US"/>
          </a:p>
        </p:txBody>
      </p:sp>
    </p:spTree>
    <p:extLst>
      <p:ext uri="{BB962C8B-B14F-4D97-AF65-F5344CB8AC3E}">
        <p14:creationId xmlns:p14="http://schemas.microsoft.com/office/powerpoint/2010/main" val="26450900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b="0" i="0" dirty="0" smtClean="0">
                <a:effectLst/>
              </a:rPr>
              <a:t>At last I summing up my opinion.</a:t>
            </a:r>
          </a:p>
          <a:p>
            <a:pPr>
              <a:buFont typeface="Wingdings" pitchFamily="2" charset="2"/>
              <a:buNone/>
            </a:pPr>
            <a:r>
              <a:rPr lang="en-US" altLang="ko-KR" sz="1200" b="0" dirty="0" smtClean="0"/>
              <a:t>First,  We developed class A audio amplifier with </a:t>
            </a:r>
            <a:r>
              <a:rPr lang="en-US" altLang="ko-KR" sz="1200" b="0" dirty="0" smtClean="0">
                <a:solidFill>
                  <a:srgbClr val="00B0F0"/>
                </a:solidFill>
              </a:rPr>
              <a:t>oxide TFTs</a:t>
            </a:r>
            <a:r>
              <a:rPr lang="en-US" altLang="ko-KR" sz="1200" b="0" dirty="0" smtClean="0"/>
              <a:t>.</a:t>
            </a:r>
          </a:p>
          <a:p>
            <a:pPr>
              <a:buFont typeface="Wingdings" pitchFamily="2" charset="2"/>
              <a:buNone/>
            </a:pPr>
            <a:r>
              <a:rPr lang="en-US" altLang="ko-KR" sz="1200" b="0" dirty="0" smtClean="0"/>
              <a:t>The voltage gains of </a:t>
            </a:r>
            <a:r>
              <a:rPr lang="en-US" altLang="ko-KR" sz="1200" b="0" dirty="0" smtClean="0">
                <a:solidFill>
                  <a:srgbClr val="00B0F0"/>
                </a:solidFill>
              </a:rPr>
              <a:t>10</a:t>
            </a:r>
            <a:r>
              <a:rPr lang="en-US" altLang="ko-KR" sz="1200" b="0" dirty="0" smtClean="0"/>
              <a:t> was obtained with two cascaded amplifiers. </a:t>
            </a:r>
          </a:p>
          <a:p>
            <a:pPr>
              <a:buFont typeface="Wingdings" pitchFamily="2" charset="2"/>
              <a:buNone/>
            </a:pPr>
            <a:r>
              <a:rPr lang="en-US" altLang="ko-KR" sz="1200" b="0" dirty="0" smtClean="0"/>
              <a:t>The capacitor was removed between two amplifiers by </a:t>
            </a:r>
            <a:r>
              <a:rPr lang="en-US" altLang="ko-KR" sz="1200" b="0" dirty="0" smtClean="0">
                <a:solidFill>
                  <a:srgbClr val="00B0F0"/>
                </a:solidFill>
              </a:rPr>
              <a:t>optimization of the operation point</a:t>
            </a:r>
            <a:r>
              <a:rPr lang="en-US" altLang="ko-KR" sz="1200" b="0" dirty="0" smtClean="0"/>
              <a:t> after adjusting the sizes of the TFTs. </a:t>
            </a:r>
          </a:p>
          <a:p>
            <a:pPr>
              <a:buFont typeface="Wingdings" pitchFamily="2" charset="2"/>
              <a:buNone/>
            </a:pPr>
            <a:r>
              <a:rPr lang="en-US" altLang="ko-KR" sz="1200" b="0" dirty="0" smtClean="0"/>
              <a:t>The proposed circuit operates well for the </a:t>
            </a:r>
            <a:r>
              <a:rPr lang="en-US" altLang="ko-KR" sz="1200" b="0" dirty="0" smtClean="0">
                <a:solidFill>
                  <a:srgbClr val="00B0F0"/>
                </a:solidFill>
              </a:rPr>
              <a:t>threshold voltage change of the TFT from -2 to 3 V</a:t>
            </a:r>
            <a:r>
              <a:rPr lang="en-US" altLang="ko-KR" sz="1200" b="0" dirty="0" smtClean="0"/>
              <a:t>. </a:t>
            </a:r>
            <a:endParaRPr lang="ko-KR" altLang="ko-KR" sz="1200" b="0" dirty="0" smtClean="0"/>
          </a:p>
          <a:p>
            <a:endParaRPr lang="ko-KR" altLang="en-US" b="0" i="0" dirty="0"/>
          </a:p>
        </p:txBody>
      </p:sp>
      <p:sp>
        <p:nvSpPr>
          <p:cNvPr id="4" name="슬라이드 번호 개체 틀 3"/>
          <p:cNvSpPr>
            <a:spLocks noGrp="1"/>
          </p:cNvSpPr>
          <p:nvPr>
            <p:ph type="sldNum" sz="quarter" idx="10"/>
          </p:nvPr>
        </p:nvSpPr>
        <p:spPr/>
        <p:txBody>
          <a:bodyPr/>
          <a:lstStyle/>
          <a:p>
            <a:fld id="{C93D8A99-A03B-4854-8069-A138BAED8FD1}" type="slidenum">
              <a:rPr lang="ko-KR" altLang="en-US" smtClean="0"/>
              <a:t>8</a:t>
            </a:fld>
            <a:endParaRPr lang="ko-KR" altLang="en-US"/>
          </a:p>
        </p:txBody>
      </p:sp>
    </p:spTree>
    <p:extLst>
      <p:ext uri="{BB962C8B-B14F-4D97-AF65-F5344CB8AC3E}">
        <p14:creationId xmlns:p14="http://schemas.microsoft.com/office/powerpoint/2010/main" val="1003441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lang="en-US" altLang="ko-KR" dirty="0" smtClean="0"/>
              <a:t>Thank</a:t>
            </a:r>
            <a:r>
              <a:rPr lang="en-US" altLang="ko-KR" baseline="0" dirty="0" smtClean="0"/>
              <a:t> you</a:t>
            </a:r>
            <a:endParaRPr lang="ko-KR" altLang="en-US" dirty="0"/>
          </a:p>
        </p:txBody>
      </p:sp>
      <p:sp>
        <p:nvSpPr>
          <p:cNvPr id="4" name="슬라이드 번호 개체 틀 3"/>
          <p:cNvSpPr>
            <a:spLocks noGrp="1"/>
          </p:cNvSpPr>
          <p:nvPr>
            <p:ph type="sldNum" sz="quarter" idx="10"/>
          </p:nvPr>
        </p:nvSpPr>
        <p:spPr/>
        <p:txBody>
          <a:bodyPr/>
          <a:lstStyle/>
          <a:p>
            <a:fld id="{C93D8A99-A03B-4854-8069-A138BAED8FD1}" type="slidenum">
              <a:rPr lang="ko-KR" altLang="en-US" smtClean="0"/>
              <a:t>9</a:t>
            </a:fld>
            <a:endParaRPr lang="ko-KR" altLang="en-US"/>
          </a:p>
        </p:txBody>
      </p:sp>
    </p:spTree>
    <p:extLst>
      <p:ext uri="{BB962C8B-B14F-4D97-AF65-F5344CB8AC3E}">
        <p14:creationId xmlns:p14="http://schemas.microsoft.com/office/powerpoint/2010/main" val="1368117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066414EE-F78E-4732-82E8-A913C3289D0B}" type="datetime1">
              <a:rPr lang="ko-KR" altLang="en-US" smtClean="0"/>
              <a:t>2016-08-21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3442063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280AF37A-F048-40E1-B47A-7E5D938A2550}" type="datetime1">
              <a:rPr lang="ko-KR" altLang="en-US" smtClean="0"/>
              <a:t>2016-08-21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1628425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8EBFCBD0-B01B-4B23-BB4A-F5AB5736ADCC}" type="datetime1">
              <a:rPr lang="ko-KR" altLang="en-US" smtClean="0"/>
              <a:t>2016-08-21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1555738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6BBE653E-03E3-4722-B769-DFA271672BA2}" type="datetime1">
              <a:rPr lang="ko-KR" altLang="en-US" smtClean="0"/>
              <a:t>2016-08-21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1713537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E3232D3C-0DC6-492C-8228-B9EEA3E6AAF2}" type="datetime1">
              <a:rPr lang="ko-KR" altLang="en-US" smtClean="0"/>
              <a:t>2016-08-21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3830313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882B3DC2-7D9C-48C3-91A1-6D08BF62A01A}" type="datetime1">
              <a:rPr lang="ko-KR" altLang="en-US" smtClean="0"/>
              <a:t>2016-08-21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4171774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659A39E5-959D-4CE7-8A76-42234EF38C0A}" type="datetime1">
              <a:rPr lang="ko-KR" altLang="en-US" smtClean="0"/>
              <a:t>2016-08-21</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1739076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CFA1427C-D207-48F5-9097-22298965904F}" type="datetime1">
              <a:rPr lang="ko-KR" altLang="en-US" smtClean="0"/>
              <a:t>2016-08-21</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4266838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8D030D07-38D9-4DF9-9946-FD9FA2E10C2D}" type="datetime1">
              <a:rPr lang="ko-KR" altLang="en-US" smtClean="0"/>
              <a:t>2016-08-21</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2593590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5A437CAE-A052-4DC1-9600-C3E3CD01A6F2}" type="datetime1">
              <a:rPr lang="ko-KR" altLang="en-US" smtClean="0"/>
              <a:t>2016-08-21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2624442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917C95AC-D959-4CD1-98FA-FEDC010CFA6D}" type="datetime1">
              <a:rPr lang="ko-KR" altLang="en-US" smtClean="0"/>
              <a:t>2016-08-21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1539916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565D8C-AA45-488B-860A-7CBDA68E8D00}" type="datetime1">
              <a:rPr lang="ko-KR" altLang="en-US" smtClean="0"/>
              <a:t>2016-08-21</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12E2AE-772F-4B2B-B999-F37C97BEA909}" type="slidenum">
              <a:rPr lang="ko-KR" altLang="en-US" smtClean="0"/>
              <a:t>‹#›</a:t>
            </a:fld>
            <a:endParaRPr lang="ko-KR" altLang="en-US"/>
          </a:p>
        </p:txBody>
      </p:sp>
    </p:spTree>
    <p:extLst>
      <p:ext uri="{BB962C8B-B14F-4D97-AF65-F5344CB8AC3E}">
        <p14:creationId xmlns:p14="http://schemas.microsoft.com/office/powerpoint/2010/main" val="3880124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image" Target="../media/image3.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png"/><Relationship Id="rId5" Type="http://schemas.openxmlformats.org/officeDocument/2006/relationships/image" Target="../media/image4.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83568" y="1052736"/>
            <a:ext cx="7772400" cy="1470025"/>
          </a:xfrm>
        </p:spPr>
        <p:style>
          <a:lnRef idx="2">
            <a:schemeClr val="accent5"/>
          </a:lnRef>
          <a:fillRef idx="1">
            <a:schemeClr val="lt1"/>
          </a:fillRef>
          <a:effectRef idx="0">
            <a:schemeClr val="accent5"/>
          </a:effectRef>
          <a:fontRef idx="minor">
            <a:schemeClr val="dk1"/>
          </a:fontRef>
        </p:style>
        <p:txBody>
          <a:bodyPr>
            <a:noAutofit/>
          </a:bodyPr>
          <a:lstStyle/>
          <a:p>
            <a:r>
              <a:rPr lang="en-US" altLang="ko-KR" sz="3600" b="1" dirty="0">
                <a:solidFill>
                  <a:srgbClr val="00B0F0"/>
                </a:solidFill>
              </a:rPr>
              <a:t>A</a:t>
            </a:r>
            <a:r>
              <a:rPr lang="en-US" altLang="ko-KR" sz="3600" b="1" dirty="0"/>
              <a:t>mplifier </a:t>
            </a:r>
            <a:r>
              <a:rPr lang="en-US" altLang="ko-KR" sz="3600" b="1" dirty="0">
                <a:solidFill>
                  <a:srgbClr val="00B0F0"/>
                </a:solidFill>
              </a:rPr>
              <a:t>C</a:t>
            </a:r>
            <a:r>
              <a:rPr lang="en-US" altLang="ko-KR" sz="3600" b="1" dirty="0"/>
              <a:t>ircuit </a:t>
            </a:r>
            <a:r>
              <a:rPr lang="en-US" altLang="ko-KR" sz="3600" b="1" dirty="0" smtClean="0"/>
              <a:t/>
            </a:r>
            <a:br>
              <a:rPr lang="en-US" altLang="ko-KR" sz="3600" b="1" dirty="0" smtClean="0"/>
            </a:br>
            <a:r>
              <a:rPr lang="en-US" altLang="ko-KR" sz="3600" b="1" dirty="0" smtClean="0"/>
              <a:t>with </a:t>
            </a:r>
            <a:r>
              <a:rPr lang="en-US" altLang="ko-KR" sz="3600" b="1" dirty="0">
                <a:solidFill>
                  <a:srgbClr val="00B0F0"/>
                </a:solidFill>
              </a:rPr>
              <a:t>O</a:t>
            </a:r>
            <a:r>
              <a:rPr lang="en-US" altLang="ko-KR" sz="3600" b="1" dirty="0"/>
              <a:t>xide </a:t>
            </a:r>
            <a:r>
              <a:rPr lang="en-US" altLang="ko-KR" sz="3600" b="1" dirty="0">
                <a:solidFill>
                  <a:srgbClr val="00B0F0"/>
                </a:solidFill>
              </a:rPr>
              <a:t>T</a:t>
            </a:r>
            <a:r>
              <a:rPr lang="en-US" altLang="ko-KR" sz="3600" b="1" dirty="0"/>
              <a:t>hin </a:t>
            </a:r>
            <a:r>
              <a:rPr lang="en-US" altLang="ko-KR" sz="3600" b="1" dirty="0">
                <a:solidFill>
                  <a:srgbClr val="00B0F0"/>
                </a:solidFill>
              </a:rPr>
              <a:t>F</a:t>
            </a:r>
            <a:r>
              <a:rPr lang="en-US" altLang="ko-KR" sz="3600" b="1" dirty="0"/>
              <a:t>ilm </a:t>
            </a:r>
            <a:r>
              <a:rPr lang="en-US" altLang="ko-KR" sz="3600" b="1" dirty="0" smtClean="0">
                <a:solidFill>
                  <a:srgbClr val="00B0F0"/>
                </a:solidFill>
              </a:rPr>
              <a:t>T</a:t>
            </a:r>
            <a:r>
              <a:rPr lang="en-US" altLang="ko-KR" sz="3600" b="1" dirty="0" smtClean="0"/>
              <a:t>ransistor</a:t>
            </a:r>
            <a:endParaRPr lang="ko-KR" altLang="en-US" sz="3600" dirty="0"/>
          </a:p>
        </p:txBody>
      </p:sp>
      <p:sp>
        <p:nvSpPr>
          <p:cNvPr id="3" name="부제목 2"/>
          <p:cNvSpPr>
            <a:spLocks noGrp="1"/>
          </p:cNvSpPr>
          <p:nvPr>
            <p:ph type="subTitle" idx="1"/>
          </p:nvPr>
        </p:nvSpPr>
        <p:spPr>
          <a:xfrm>
            <a:off x="3923928" y="4077072"/>
            <a:ext cx="4528592" cy="1440160"/>
          </a:xfrm>
        </p:spPr>
        <p:style>
          <a:lnRef idx="2">
            <a:schemeClr val="accent5"/>
          </a:lnRef>
          <a:fillRef idx="1">
            <a:schemeClr val="lt1"/>
          </a:fillRef>
          <a:effectRef idx="0">
            <a:schemeClr val="accent5"/>
          </a:effectRef>
          <a:fontRef idx="minor">
            <a:schemeClr val="dk1"/>
          </a:fontRef>
        </p:style>
        <p:txBody>
          <a:bodyPr>
            <a:normAutofit/>
          </a:bodyPr>
          <a:lstStyle/>
          <a:p>
            <a:pPr algn="r"/>
            <a:r>
              <a:rPr lang="en-US" altLang="ko-KR" sz="2400" b="1" dirty="0" err="1" smtClean="0">
                <a:solidFill>
                  <a:schemeClr val="tx1"/>
                </a:solidFill>
                <a:ea typeface="굴림" pitchFamily="50" charset="-127"/>
              </a:rPr>
              <a:t>Hoseo</a:t>
            </a:r>
            <a:r>
              <a:rPr lang="en-US" altLang="ko-KR" sz="2400" b="1" dirty="0" smtClean="0">
                <a:solidFill>
                  <a:schemeClr val="tx1"/>
                </a:solidFill>
                <a:ea typeface="굴림" pitchFamily="50" charset="-127"/>
              </a:rPr>
              <a:t> University</a:t>
            </a:r>
          </a:p>
          <a:p>
            <a:pPr algn="r"/>
            <a:r>
              <a:rPr lang="en-US" altLang="ko-KR" sz="2400" b="1" dirty="0" smtClean="0">
                <a:solidFill>
                  <a:schemeClr val="tx1"/>
                </a:solidFill>
                <a:ea typeface="굴림" pitchFamily="50" charset="-127"/>
              </a:rPr>
              <a:t>Electronic Device Laboratory</a:t>
            </a:r>
          </a:p>
          <a:p>
            <a:pPr algn="r"/>
            <a:r>
              <a:rPr lang="en-US" altLang="ko-KR" sz="2400" b="1" dirty="0" smtClean="0">
                <a:solidFill>
                  <a:schemeClr val="tx1"/>
                </a:solidFill>
              </a:rPr>
              <a:t>Han Ye Lin</a:t>
            </a:r>
            <a:endParaRPr lang="ko-KR" altLang="en-US" sz="2400" b="1" dirty="0">
              <a:solidFill>
                <a:schemeClr val="tx1"/>
              </a:solidFill>
            </a:endParaRPr>
          </a:p>
        </p:txBody>
      </p:sp>
    </p:spTree>
    <p:extLst>
      <p:ext uri="{BB962C8B-B14F-4D97-AF65-F5344CB8AC3E}">
        <p14:creationId xmlns:p14="http://schemas.microsoft.com/office/powerpoint/2010/main" val="8276196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1835696" y="548680"/>
            <a:ext cx="6059016" cy="4752528"/>
          </a:xfrm>
        </p:spPr>
        <p:style>
          <a:lnRef idx="2">
            <a:schemeClr val="accent5"/>
          </a:lnRef>
          <a:fillRef idx="1">
            <a:schemeClr val="lt1"/>
          </a:fillRef>
          <a:effectRef idx="0">
            <a:schemeClr val="accent5"/>
          </a:effectRef>
          <a:fontRef idx="minor">
            <a:schemeClr val="dk1"/>
          </a:fontRef>
        </p:style>
        <p:txBody>
          <a:bodyPr/>
          <a:lstStyle/>
          <a:p>
            <a:pPr marL="0" indent="0" algn="ctr">
              <a:buNone/>
            </a:pPr>
            <a:endParaRPr lang="en-US" altLang="ko-KR" sz="3600" b="1" dirty="0" smtClean="0"/>
          </a:p>
          <a:p>
            <a:pPr marL="0" indent="0" algn="ctr">
              <a:buNone/>
            </a:pPr>
            <a:r>
              <a:rPr lang="en-US" altLang="ko-KR" sz="4000" b="1" dirty="0" smtClean="0">
                <a:solidFill>
                  <a:srgbClr val="00B0F0"/>
                </a:solidFill>
              </a:rPr>
              <a:t>I</a:t>
            </a:r>
            <a:r>
              <a:rPr lang="en-US" altLang="ko-KR" sz="4000" b="1" dirty="0" smtClean="0"/>
              <a:t>NDEX</a:t>
            </a:r>
          </a:p>
          <a:p>
            <a:pPr marL="0" indent="0" algn="ctr">
              <a:buNone/>
            </a:pPr>
            <a:endParaRPr lang="en-US" altLang="ko-KR" b="1" dirty="0"/>
          </a:p>
          <a:p>
            <a:r>
              <a:rPr lang="en-US" altLang="ko-KR" b="1" dirty="0" smtClean="0"/>
              <a:t>Introduction</a:t>
            </a:r>
            <a:endParaRPr lang="ko-KR" altLang="ko-KR" dirty="0"/>
          </a:p>
          <a:p>
            <a:r>
              <a:rPr lang="en-US" altLang="ko-KR" b="1" dirty="0"/>
              <a:t>Experimental and Result</a:t>
            </a:r>
            <a:endParaRPr lang="ko-KR" altLang="ko-KR" dirty="0"/>
          </a:p>
          <a:p>
            <a:r>
              <a:rPr lang="en-US" altLang="ko-KR" b="1" dirty="0" smtClean="0"/>
              <a:t>Conclusion</a:t>
            </a:r>
          </a:p>
          <a:p>
            <a:endParaRPr lang="en-US" altLang="ko-KR" dirty="0" smtClean="0"/>
          </a:p>
          <a:p>
            <a:pPr marL="0" indent="0">
              <a:buNone/>
            </a:pPr>
            <a:endParaRPr lang="ko-KR" altLang="ko-KR" dirty="0"/>
          </a:p>
          <a:p>
            <a:pPr marL="0" indent="0">
              <a:buNone/>
            </a:pPr>
            <a:endParaRPr lang="ko-KR" altLang="en-US" dirty="0"/>
          </a:p>
        </p:txBody>
      </p:sp>
      <p:sp>
        <p:nvSpPr>
          <p:cNvPr id="5" name="슬라이드 번호 개체 틀 4"/>
          <p:cNvSpPr>
            <a:spLocks noGrp="1"/>
          </p:cNvSpPr>
          <p:nvPr>
            <p:ph type="sldNum" sz="quarter" idx="12"/>
          </p:nvPr>
        </p:nvSpPr>
        <p:spPr/>
        <p:txBody>
          <a:bodyPr/>
          <a:lstStyle/>
          <a:p>
            <a:fld id="{6A12E2AE-772F-4B2B-B999-F37C97BEA909}" type="slidenum">
              <a:rPr lang="ko-KR" altLang="en-US" smtClean="0"/>
              <a:t>2</a:t>
            </a:fld>
            <a:endParaRPr lang="ko-KR" altLang="en-US"/>
          </a:p>
        </p:txBody>
      </p:sp>
    </p:spTree>
    <p:extLst>
      <p:ext uri="{BB962C8B-B14F-4D97-AF65-F5344CB8AC3E}">
        <p14:creationId xmlns:p14="http://schemas.microsoft.com/office/powerpoint/2010/main" val="395397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71613" y="22109"/>
            <a:ext cx="8229600" cy="1143000"/>
          </a:xfrm>
        </p:spPr>
        <p:txBody>
          <a:bodyPr>
            <a:normAutofit/>
          </a:bodyPr>
          <a:lstStyle/>
          <a:p>
            <a:r>
              <a:rPr lang="en-US" altLang="ko-KR" b="1" dirty="0" smtClean="0">
                <a:solidFill>
                  <a:srgbClr val="00B0F0"/>
                </a:solidFill>
              </a:rPr>
              <a:t>I</a:t>
            </a:r>
            <a:r>
              <a:rPr lang="en-US" altLang="ko-KR" b="1" dirty="0" smtClean="0"/>
              <a:t>ntroduction</a:t>
            </a:r>
            <a:endParaRPr lang="ko-KR" altLang="en-US" dirty="0"/>
          </a:p>
        </p:txBody>
      </p:sp>
      <p:pic>
        <p:nvPicPr>
          <p:cNvPr id="1026" name="그림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1540493"/>
            <a:ext cx="3452102" cy="3352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4088" y="1540493"/>
            <a:ext cx="3335759" cy="3278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23528" y="5170145"/>
            <a:ext cx="4536504" cy="1200329"/>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Wingdings" pitchFamily="2" charset="2"/>
              <a:buChar char="v"/>
            </a:pPr>
            <a:r>
              <a:rPr lang="en-US" altLang="ko-KR" dirty="0"/>
              <a:t>The class A amplifier with TFT</a:t>
            </a:r>
            <a:endParaRPr lang="ko-KR" altLang="en-US" dirty="0"/>
          </a:p>
          <a:p>
            <a:endParaRPr lang="en-US" altLang="ko-KR" dirty="0" smtClean="0"/>
          </a:p>
          <a:p>
            <a:pPr marL="285750" indent="-285750">
              <a:buFont typeface="Wingdings" pitchFamily="2" charset="2"/>
              <a:buChar char="v"/>
            </a:pPr>
            <a:r>
              <a:rPr lang="en-US" altLang="ko-KR" dirty="0" smtClean="0"/>
              <a:t>The </a:t>
            </a:r>
            <a:r>
              <a:rPr lang="en-US" altLang="ko-KR" dirty="0"/>
              <a:t>most common and simplest form of power amplifier</a:t>
            </a:r>
            <a:endParaRPr lang="ko-KR" altLang="en-US" dirty="0"/>
          </a:p>
        </p:txBody>
      </p:sp>
      <p:sp>
        <p:nvSpPr>
          <p:cNvPr id="11" name="TextBox 10"/>
          <p:cNvSpPr txBox="1"/>
          <p:nvPr/>
        </p:nvSpPr>
        <p:spPr>
          <a:xfrm>
            <a:off x="5344599" y="5170145"/>
            <a:ext cx="3520008" cy="36933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Wingdings" pitchFamily="2" charset="2"/>
              <a:buChar char="v"/>
            </a:pPr>
            <a:r>
              <a:rPr lang="en-US" altLang="ko-KR" dirty="0" smtClean="0"/>
              <a:t>Amplifier circuit with inverter</a:t>
            </a:r>
            <a:endParaRPr lang="ko-KR" altLang="en-US" dirty="0"/>
          </a:p>
        </p:txBody>
      </p:sp>
      <p:sp>
        <p:nvSpPr>
          <p:cNvPr id="8" name="슬라이드 번호 개체 틀 7"/>
          <p:cNvSpPr>
            <a:spLocks noGrp="1"/>
          </p:cNvSpPr>
          <p:nvPr>
            <p:ph type="sldNum" sz="quarter" idx="12"/>
          </p:nvPr>
        </p:nvSpPr>
        <p:spPr/>
        <p:txBody>
          <a:bodyPr/>
          <a:lstStyle/>
          <a:p>
            <a:fld id="{6A12E2AE-772F-4B2B-B999-F37C97BEA909}" type="slidenum">
              <a:rPr lang="ko-KR" altLang="en-US" smtClean="0"/>
              <a:t>3</a:t>
            </a:fld>
            <a:endParaRPr lang="ko-KR" altLang="en-US"/>
          </a:p>
        </p:txBody>
      </p:sp>
    </p:spTree>
    <p:extLst>
      <p:ext uri="{BB962C8B-B14F-4D97-AF65-F5344CB8AC3E}">
        <p14:creationId xmlns:p14="http://schemas.microsoft.com/office/powerpoint/2010/main" val="1719758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200" y="-20082"/>
            <a:ext cx="8229600" cy="1143000"/>
          </a:xfrm>
        </p:spPr>
        <p:txBody>
          <a:bodyPr>
            <a:normAutofit/>
          </a:bodyPr>
          <a:lstStyle/>
          <a:p>
            <a:r>
              <a:rPr lang="en-US" altLang="ko-KR" b="1" dirty="0">
                <a:solidFill>
                  <a:srgbClr val="00B0F0"/>
                </a:solidFill>
              </a:rPr>
              <a:t>E</a:t>
            </a:r>
            <a:r>
              <a:rPr lang="en-US" altLang="ko-KR" b="1" dirty="0"/>
              <a:t>xperimental and </a:t>
            </a:r>
            <a:r>
              <a:rPr lang="en-US" altLang="ko-KR" b="1" dirty="0" smtClean="0">
                <a:solidFill>
                  <a:srgbClr val="00B0F0"/>
                </a:solidFill>
              </a:rPr>
              <a:t>R</a:t>
            </a:r>
            <a:r>
              <a:rPr lang="en-US" altLang="ko-KR" b="1" dirty="0" smtClean="0"/>
              <a:t>esult</a:t>
            </a:r>
            <a:endParaRPr lang="ko-KR" altLang="en-US" dirty="0"/>
          </a:p>
        </p:txBody>
      </p:sp>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579" y="1176592"/>
            <a:ext cx="3476365" cy="326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10" name="표 9"/>
          <p:cNvGraphicFramePr>
            <a:graphicFrameLocks noGrp="1"/>
          </p:cNvGraphicFramePr>
          <p:nvPr>
            <p:extLst>
              <p:ext uri="{D42A27DB-BD31-4B8C-83A1-F6EECF244321}">
                <p14:modId xmlns:p14="http://schemas.microsoft.com/office/powerpoint/2010/main" val="3601349815"/>
              </p:ext>
            </p:extLst>
          </p:nvPr>
        </p:nvGraphicFramePr>
        <p:xfrm>
          <a:off x="667510" y="5160459"/>
          <a:ext cx="7848873" cy="1224136"/>
        </p:xfrm>
        <a:graphic>
          <a:graphicData uri="http://schemas.openxmlformats.org/drawingml/2006/table">
            <a:tbl>
              <a:tblPr firstRow="1" firstCol="1" bandRow="1">
                <a:tableStyleId>{7DF18680-E054-41AD-8BC1-D1AEF772440D}</a:tableStyleId>
              </a:tblPr>
              <a:tblGrid>
                <a:gridCol w="915644"/>
                <a:gridCol w="3261926"/>
                <a:gridCol w="905169"/>
                <a:gridCol w="2766134"/>
              </a:tblGrid>
              <a:tr h="306034">
                <a:tc>
                  <a:txBody>
                    <a:bodyPr/>
                    <a:lstStyle/>
                    <a:p>
                      <a:pPr algn="ctr" fontAlgn="base">
                        <a:spcAft>
                          <a:spcPts val="0"/>
                        </a:spcAft>
                      </a:pPr>
                      <a:r>
                        <a:rPr lang="en-US" sz="1000" dirty="0">
                          <a:effectLst/>
                        </a:rPr>
                        <a:t>TFT</a:t>
                      </a:r>
                      <a:endParaRPr lang="ko-KR" sz="1200" dirty="0">
                        <a:effectLst/>
                        <a:latin typeface="Times New Roman"/>
                        <a:ea typeface="MS Mincho"/>
                      </a:endParaRPr>
                    </a:p>
                  </a:txBody>
                  <a:tcPr marL="68580" marR="68580" marT="0" marB="0" anchor="ctr"/>
                </a:tc>
                <a:tc>
                  <a:txBody>
                    <a:bodyPr/>
                    <a:lstStyle/>
                    <a:p>
                      <a:pPr algn="ctr" fontAlgn="base">
                        <a:spcAft>
                          <a:spcPts val="0"/>
                        </a:spcAft>
                      </a:pPr>
                      <a:r>
                        <a:rPr lang="en-US" sz="1000">
                          <a:effectLst/>
                        </a:rPr>
                        <a:t>W/L</a:t>
                      </a:r>
                      <a:endParaRPr lang="ko-KR" sz="1200">
                        <a:effectLst/>
                        <a:latin typeface="Times New Roman"/>
                        <a:ea typeface="MS Mincho"/>
                      </a:endParaRPr>
                    </a:p>
                  </a:txBody>
                  <a:tcPr marL="68580" marR="68580" marT="0" marB="0" anchor="ctr"/>
                </a:tc>
                <a:tc>
                  <a:txBody>
                    <a:bodyPr/>
                    <a:lstStyle/>
                    <a:p>
                      <a:pPr algn="ctr" fontAlgn="base">
                        <a:spcAft>
                          <a:spcPts val="0"/>
                        </a:spcAft>
                      </a:pPr>
                      <a:r>
                        <a:rPr lang="en-US" sz="1000">
                          <a:effectLst/>
                        </a:rPr>
                        <a:t>TFT</a:t>
                      </a:r>
                      <a:endParaRPr lang="ko-KR" sz="1200">
                        <a:effectLst/>
                        <a:latin typeface="Times New Roman"/>
                        <a:ea typeface="MS Mincho"/>
                      </a:endParaRPr>
                    </a:p>
                  </a:txBody>
                  <a:tcPr marL="68580" marR="68580" marT="0" marB="0" anchor="ctr"/>
                </a:tc>
                <a:tc>
                  <a:txBody>
                    <a:bodyPr/>
                    <a:lstStyle/>
                    <a:p>
                      <a:pPr algn="ctr" fontAlgn="base">
                        <a:spcAft>
                          <a:spcPts val="0"/>
                        </a:spcAft>
                      </a:pPr>
                      <a:r>
                        <a:rPr lang="en-US" sz="1000">
                          <a:effectLst/>
                        </a:rPr>
                        <a:t>W/L</a:t>
                      </a:r>
                      <a:endParaRPr lang="ko-KR" sz="1200">
                        <a:effectLst/>
                        <a:latin typeface="Times New Roman"/>
                        <a:ea typeface="MS Mincho"/>
                      </a:endParaRPr>
                    </a:p>
                  </a:txBody>
                  <a:tcPr marL="68580" marR="68580" marT="0" marB="0" anchor="ctr"/>
                </a:tc>
              </a:tr>
              <a:tr h="306034">
                <a:tc>
                  <a:txBody>
                    <a:bodyPr/>
                    <a:lstStyle/>
                    <a:p>
                      <a:pPr algn="ctr" fontAlgn="base">
                        <a:spcAft>
                          <a:spcPts val="0"/>
                        </a:spcAft>
                      </a:pPr>
                      <a:r>
                        <a:rPr lang="en-US" sz="1000">
                          <a:effectLst/>
                        </a:rPr>
                        <a:t>T1</a:t>
                      </a:r>
                      <a:endParaRPr lang="ko-KR" sz="1200">
                        <a:effectLst/>
                        <a:latin typeface="Times New Roman"/>
                        <a:ea typeface="MS Mincho"/>
                      </a:endParaRPr>
                    </a:p>
                  </a:txBody>
                  <a:tcPr marL="68580" marR="68580" marT="0" marB="0" anchor="ctr"/>
                </a:tc>
                <a:tc>
                  <a:txBody>
                    <a:bodyPr/>
                    <a:lstStyle/>
                    <a:p>
                      <a:pPr algn="ctr" fontAlgn="base">
                        <a:spcAft>
                          <a:spcPts val="0"/>
                        </a:spcAft>
                      </a:pPr>
                      <a:r>
                        <a:rPr lang="en-US" sz="1000">
                          <a:effectLst/>
                        </a:rPr>
                        <a:t>200μm/20μm</a:t>
                      </a:r>
                      <a:endParaRPr lang="ko-KR" sz="1200">
                        <a:effectLst/>
                        <a:latin typeface="Times New Roman"/>
                        <a:ea typeface="MS Mincho"/>
                      </a:endParaRPr>
                    </a:p>
                  </a:txBody>
                  <a:tcPr marL="68580" marR="68580" marT="0" marB="0" anchor="ctr"/>
                </a:tc>
                <a:tc>
                  <a:txBody>
                    <a:bodyPr/>
                    <a:lstStyle/>
                    <a:p>
                      <a:pPr algn="ctr" fontAlgn="base">
                        <a:spcAft>
                          <a:spcPts val="0"/>
                        </a:spcAft>
                      </a:pPr>
                      <a:r>
                        <a:rPr lang="en-US" sz="1000">
                          <a:effectLst/>
                        </a:rPr>
                        <a:t>T4</a:t>
                      </a:r>
                      <a:endParaRPr lang="ko-KR" sz="1200">
                        <a:effectLst/>
                        <a:latin typeface="Times New Roman"/>
                        <a:ea typeface="MS Mincho"/>
                      </a:endParaRPr>
                    </a:p>
                  </a:txBody>
                  <a:tcPr marL="68580" marR="68580" marT="0" marB="0" anchor="ctr"/>
                </a:tc>
                <a:tc>
                  <a:txBody>
                    <a:bodyPr/>
                    <a:lstStyle/>
                    <a:p>
                      <a:pPr algn="ctr" fontAlgn="base">
                        <a:spcAft>
                          <a:spcPts val="0"/>
                        </a:spcAft>
                      </a:pPr>
                      <a:r>
                        <a:rPr lang="en-US" sz="1000">
                          <a:effectLst/>
                        </a:rPr>
                        <a:t>2500μm/20μm</a:t>
                      </a:r>
                      <a:endParaRPr lang="ko-KR" sz="1200">
                        <a:effectLst/>
                        <a:latin typeface="Times New Roman"/>
                        <a:ea typeface="MS Mincho"/>
                      </a:endParaRPr>
                    </a:p>
                  </a:txBody>
                  <a:tcPr marL="68580" marR="68580" marT="0" marB="0" anchor="ctr"/>
                </a:tc>
              </a:tr>
              <a:tr h="306034">
                <a:tc>
                  <a:txBody>
                    <a:bodyPr/>
                    <a:lstStyle/>
                    <a:p>
                      <a:pPr algn="ctr" fontAlgn="base">
                        <a:spcAft>
                          <a:spcPts val="0"/>
                        </a:spcAft>
                      </a:pPr>
                      <a:r>
                        <a:rPr lang="en-US" sz="1000">
                          <a:effectLst/>
                        </a:rPr>
                        <a:t>T2</a:t>
                      </a:r>
                      <a:endParaRPr lang="ko-KR" sz="1200">
                        <a:effectLst/>
                        <a:latin typeface="Times New Roman"/>
                        <a:ea typeface="MS Mincho"/>
                      </a:endParaRPr>
                    </a:p>
                  </a:txBody>
                  <a:tcPr marL="68580" marR="68580" marT="0" marB="0" anchor="ctr"/>
                </a:tc>
                <a:tc>
                  <a:txBody>
                    <a:bodyPr/>
                    <a:lstStyle/>
                    <a:p>
                      <a:pPr algn="ctr" fontAlgn="base">
                        <a:spcAft>
                          <a:spcPts val="0"/>
                        </a:spcAft>
                      </a:pPr>
                      <a:r>
                        <a:rPr lang="en-US" sz="1000" dirty="0">
                          <a:effectLst/>
                        </a:rPr>
                        <a:t>3000μm/20μm</a:t>
                      </a:r>
                      <a:endParaRPr lang="ko-KR" sz="1200" dirty="0">
                        <a:effectLst/>
                        <a:latin typeface="Times New Roman"/>
                        <a:ea typeface="MS Mincho"/>
                      </a:endParaRPr>
                    </a:p>
                  </a:txBody>
                  <a:tcPr marL="68580" marR="68580" marT="0" marB="0" anchor="ctr"/>
                </a:tc>
                <a:tc>
                  <a:txBody>
                    <a:bodyPr/>
                    <a:lstStyle/>
                    <a:p>
                      <a:pPr algn="ctr" fontAlgn="base">
                        <a:spcAft>
                          <a:spcPts val="0"/>
                        </a:spcAft>
                      </a:pPr>
                      <a:r>
                        <a:rPr lang="en-US" sz="1000">
                          <a:effectLst/>
                        </a:rPr>
                        <a:t>T5</a:t>
                      </a:r>
                      <a:endParaRPr lang="ko-KR" sz="1200">
                        <a:effectLst/>
                        <a:latin typeface="Times New Roman"/>
                        <a:ea typeface="MS Mincho"/>
                      </a:endParaRPr>
                    </a:p>
                  </a:txBody>
                  <a:tcPr marL="68580" marR="68580" marT="0" marB="0" anchor="ctr"/>
                </a:tc>
                <a:tc>
                  <a:txBody>
                    <a:bodyPr/>
                    <a:lstStyle/>
                    <a:p>
                      <a:pPr algn="ctr" fontAlgn="base">
                        <a:spcAft>
                          <a:spcPts val="0"/>
                        </a:spcAft>
                      </a:pPr>
                      <a:r>
                        <a:rPr lang="en-US" sz="1000" dirty="0">
                          <a:effectLst/>
                        </a:rPr>
                        <a:t>200μm/20μm</a:t>
                      </a:r>
                      <a:endParaRPr lang="ko-KR" sz="1200" dirty="0">
                        <a:effectLst/>
                        <a:latin typeface="Times New Roman"/>
                        <a:ea typeface="MS Mincho"/>
                      </a:endParaRPr>
                    </a:p>
                  </a:txBody>
                  <a:tcPr marL="68580" marR="68580" marT="0" marB="0" anchor="ctr"/>
                </a:tc>
              </a:tr>
              <a:tr h="306034">
                <a:tc>
                  <a:txBody>
                    <a:bodyPr/>
                    <a:lstStyle/>
                    <a:p>
                      <a:pPr algn="ctr" fontAlgn="base">
                        <a:spcAft>
                          <a:spcPts val="0"/>
                        </a:spcAft>
                      </a:pPr>
                      <a:r>
                        <a:rPr lang="en-US" sz="1000">
                          <a:effectLst/>
                        </a:rPr>
                        <a:t>T3</a:t>
                      </a:r>
                      <a:endParaRPr lang="ko-KR" sz="1200">
                        <a:effectLst/>
                        <a:latin typeface="Times New Roman"/>
                        <a:ea typeface="MS Mincho"/>
                      </a:endParaRPr>
                    </a:p>
                  </a:txBody>
                  <a:tcPr marL="68580" marR="68580" marT="0" marB="0" anchor="ctr"/>
                </a:tc>
                <a:tc>
                  <a:txBody>
                    <a:bodyPr/>
                    <a:lstStyle/>
                    <a:p>
                      <a:pPr algn="ctr" fontAlgn="base">
                        <a:spcAft>
                          <a:spcPts val="0"/>
                        </a:spcAft>
                      </a:pPr>
                      <a:r>
                        <a:rPr lang="en-US" sz="1000" dirty="0">
                          <a:effectLst/>
                        </a:rPr>
                        <a:t>200μm/20μm</a:t>
                      </a:r>
                      <a:endParaRPr lang="ko-KR" sz="1200" dirty="0">
                        <a:effectLst/>
                        <a:latin typeface="Times New Roman"/>
                        <a:ea typeface="MS Mincho"/>
                      </a:endParaRPr>
                    </a:p>
                  </a:txBody>
                  <a:tcPr marL="68580" marR="68580" marT="0" marB="0" anchor="ctr"/>
                </a:tc>
                <a:tc>
                  <a:txBody>
                    <a:bodyPr/>
                    <a:lstStyle/>
                    <a:p>
                      <a:pPr algn="ctr" fontAlgn="base">
                        <a:spcAft>
                          <a:spcPts val="0"/>
                        </a:spcAft>
                      </a:pPr>
                      <a:r>
                        <a:rPr lang="en-US" sz="1000">
                          <a:effectLst/>
                        </a:rPr>
                        <a:t>T6</a:t>
                      </a:r>
                      <a:endParaRPr lang="ko-KR" sz="1200">
                        <a:effectLst/>
                        <a:latin typeface="Times New Roman"/>
                        <a:ea typeface="MS Mincho"/>
                      </a:endParaRPr>
                    </a:p>
                  </a:txBody>
                  <a:tcPr marL="68580" marR="68580" marT="0" marB="0" anchor="ctr"/>
                </a:tc>
                <a:tc>
                  <a:txBody>
                    <a:bodyPr/>
                    <a:lstStyle/>
                    <a:p>
                      <a:pPr algn="ctr" fontAlgn="base">
                        <a:spcAft>
                          <a:spcPts val="0"/>
                        </a:spcAft>
                      </a:pPr>
                      <a:r>
                        <a:rPr lang="en-US" sz="1000" dirty="0">
                          <a:effectLst/>
                        </a:rPr>
                        <a:t>1200μm/20μm</a:t>
                      </a:r>
                      <a:endParaRPr lang="ko-KR" sz="1200" dirty="0">
                        <a:effectLst/>
                        <a:latin typeface="Times New Roman"/>
                        <a:ea typeface="MS Mincho"/>
                      </a:endParaRPr>
                    </a:p>
                  </a:txBody>
                  <a:tcPr marL="68580" marR="68580" marT="0" marB="0" anchor="ctr"/>
                </a:tc>
              </a:tr>
            </a:tbl>
          </a:graphicData>
        </a:graphic>
      </p:graphicFrame>
      <p:sp>
        <p:nvSpPr>
          <p:cNvPr id="11" name="TextBox 10"/>
          <p:cNvSpPr txBox="1"/>
          <p:nvPr/>
        </p:nvSpPr>
        <p:spPr>
          <a:xfrm>
            <a:off x="623594" y="4832739"/>
            <a:ext cx="2436238" cy="307777"/>
          </a:xfrm>
          <a:prstGeom prst="rect">
            <a:avLst/>
          </a:prstGeom>
          <a:noFill/>
        </p:spPr>
        <p:txBody>
          <a:bodyPr wrap="square" rtlCol="0">
            <a:spAutoFit/>
          </a:bodyPr>
          <a:lstStyle/>
          <a:p>
            <a:pPr marL="285750" indent="-285750">
              <a:buFont typeface="Wingdings" pitchFamily="2" charset="2"/>
              <a:buChar char="v"/>
            </a:pPr>
            <a:r>
              <a:rPr lang="en-US" altLang="ko-KR" sz="1400" dirty="0"/>
              <a:t>Dimensions of </a:t>
            </a:r>
            <a:r>
              <a:rPr lang="en-US" altLang="ko-KR" sz="1400" dirty="0" smtClean="0"/>
              <a:t>TFTs</a:t>
            </a:r>
            <a:endParaRPr lang="ko-KR" altLang="en-US" sz="1400" dirty="0"/>
          </a:p>
        </p:txBody>
      </p:sp>
      <p:sp>
        <p:nvSpPr>
          <p:cNvPr id="13" name="직사각형 12"/>
          <p:cNvSpPr/>
          <p:nvPr/>
        </p:nvSpPr>
        <p:spPr>
          <a:xfrm>
            <a:off x="4499992" y="1844824"/>
            <a:ext cx="3862671" cy="1944216"/>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marL="285750" indent="-285750">
              <a:buFont typeface="Wingdings" pitchFamily="2" charset="2"/>
              <a:buChar char="v"/>
            </a:pPr>
            <a:r>
              <a:rPr lang="en-US" altLang="ko-KR" dirty="0"/>
              <a:t>V</a:t>
            </a:r>
            <a:r>
              <a:rPr lang="en-US" altLang="ko-KR" baseline="-25000" dirty="0"/>
              <a:t>DD </a:t>
            </a:r>
            <a:r>
              <a:rPr lang="en-US" altLang="ko-KR" dirty="0"/>
              <a:t>= </a:t>
            </a:r>
            <a:r>
              <a:rPr lang="en-US" altLang="ko-KR" dirty="0" smtClean="0"/>
              <a:t>12V</a:t>
            </a:r>
          </a:p>
          <a:p>
            <a:pPr marL="285750" indent="-285750">
              <a:buFont typeface="Wingdings" pitchFamily="2" charset="2"/>
              <a:buChar char="v"/>
            </a:pPr>
            <a:r>
              <a:rPr lang="en-US" altLang="ko-KR" dirty="0" smtClean="0"/>
              <a:t>V</a:t>
            </a:r>
            <a:r>
              <a:rPr lang="en-US" altLang="ko-KR" baseline="-25000" dirty="0" smtClean="0"/>
              <a:t>SS</a:t>
            </a:r>
            <a:r>
              <a:rPr lang="en-US" altLang="ko-KR" dirty="0" smtClean="0"/>
              <a:t> </a:t>
            </a:r>
            <a:r>
              <a:rPr lang="en-US" altLang="ko-KR" dirty="0"/>
              <a:t>= GND </a:t>
            </a:r>
            <a:endParaRPr lang="en-US" altLang="ko-KR" dirty="0" smtClean="0"/>
          </a:p>
          <a:p>
            <a:pPr marL="285750" indent="-285750">
              <a:buFont typeface="Wingdings" pitchFamily="2" charset="2"/>
              <a:buChar char="v"/>
            </a:pPr>
            <a:r>
              <a:rPr lang="en-US" altLang="ko-KR" dirty="0"/>
              <a:t>I</a:t>
            </a:r>
            <a:r>
              <a:rPr lang="en-US" altLang="ko-KR" dirty="0" smtClean="0"/>
              <a:t>nput voltage = 0.1V </a:t>
            </a:r>
          </a:p>
          <a:p>
            <a:r>
              <a:rPr lang="en-US" altLang="ko-KR" dirty="0" smtClean="0"/>
              <a:t>   (amplitude </a:t>
            </a:r>
            <a:r>
              <a:rPr lang="en-US" altLang="ko-KR" dirty="0"/>
              <a:t>sine </a:t>
            </a:r>
            <a:r>
              <a:rPr lang="en-US" altLang="ko-KR" dirty="0" smtClean="0"/>
              <a:t>wave)</a:t>
            </a:r>
          </a:p>
          <a:p>
            <a:pPr marL="285750" indent="-285750">
              <a:buFont typeface="Wingdings" pitchFamily="2" charset="2"/>
              <a:buChar char="v"/>
            </a:pPr>
            <a:r>
              <a:rPr lang="en-US" altLang="ko-KR" dirty="0"/>
              <a:t>I</a:t>
            </a:r>
            <a:r>
              <a:rPr lang="en-US" altLang="ko-KR" dirty="0" smtClean="0"/>
              <a:t>nput </a:t>
            </a:r>
            <a:r>
              <a:rPr lang="en-US" altLang="ko-KR" dirty="0"/>
              <a:t>frequency </a:t>
            </a:r>
            <a:r>
              <a:rPr lang="en-US" altLang="ko-KR" dirty="0" smtClean="0"/>
              <a:t>= 1kHz</a:t>
            </a:r>
            <a:endParaRPr lang="ko-KR" altLang="en-US" dirty="0"/>
          </a:p>
        </p:txBody>
      </p:sp>
      <p:sp>
        <p:nvSpPr>
          <p:cNvPr id="3" name="슬라이드 번호 개체 틀 2"/>
          <p:cNvSpPr>
            <a:spLocks noGrp="1"/>
          </p:cNvSpPr>
          <p:nvPr>
            <p:ph type="sldNum" sz="quarter" idx="12"/>
          </p:nvPr>
        </p:nvSpPr>
        <p:spPr/>
        <p:txBody>
          <a:bodyPr/>
          <a:lstStyle/>
          <a:p>
            <a:fld id="{6A12E2AE-772F-4B2B-B999-F37C97BEA909}" type="slidenum">
              <a:rPr lang="ko-KR" altLang="en-US" smtClean="0"/>
              <a:t>4</a:t>
            </a:fld>
            <a:endParaRPr lang="ko-KR" altLang="en-US"/>
          </a:p>
        </p:txBody>
      </p:sp>
    </p:spTree>
    <p:extLst>
      <p:ext uri="{BB962C8B-B14F-4D97-AF65-F5344CB8AC3E}">
        <p14:creationId xmlns:p14="http://schemas.microsoft.com/office/powerpoint/2010/main" val="584771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57605" y="-18256"/>
            <a:ext cx="8229600" cy="1143000"/>
          </a:xfrm>
        </p:spPr>
        <p:txBody>
          <a:bodyPr/>
          <a:lstStyle/>
          <a:p>
            <a:r>
              <a:rPr lang="en-US" altLang="ko-KR" b="1" dirty="0">
                <a:solidFill>
                  <a:srgbClr val="00B0F0"/>
                </a:solidFill>
              </a:rPr>
              <a:t>E</a:t>
            </a:r>
            <a:r>
              <a:rPr lang="en-US" altLang="ko-KR" b="1" dirty="0"/>
              <a:t>xperimental and </a:t>
            </a:r>
            <a:r>
              <a:rPr lang="en-US" altLang="ko-KR" b="1" dirty="0">
                <a:solidFill>
                  <a:srgbClr val="00B0F0"/>
                </a:solidFill>
              </a:rPr>
              <a:t>R</a:t>
            </a:r>
            <a:r>
              <a:rPr lang="en-US" altLang="ko-KR" b="1" dirty="0"/>
              <a:t>esult</a:t>
            </a:r>
            <a:endParaRPr lang="ko-KR" altLang="en-US" dirty="0"/>
          </a:p>
        </p:txBody>
      </p:sp>
      <p:graphicFrame>
        <p:nvGraphicFramePr>
          <p:cNvPr id="3" name="개체 2"/>
          <p:cNvGraphicFramePr>
            <a:graphicFrameLocks noChangeAspect="1"/>
          </p:cNvGraphicFramePr>
          <p:nvPr>
            <p:extLst>
              <p:ext uri="{D42A27DB-BD31-4B8C-83A1-F6EECF244321}">
                <p14:modId xmlns:p14="http://schemas.microsoft.com/office/powerpoint/2010/main" val="4061551608"/>
              </p:ext>
            </p:extLst>
          </p:nvPr>
        </p:nvGraphicFramePr>
        <p:xfrm>
          <a:off x="4139952" y="1258306"/>
          <a:ext cx="4848655" cy="3754870"/>
        </p:xfrm>
        <a:graphic>
          <a:graphicData uri="http://schemas.openxmlformats.org/presentationml/2006/ole">
            <mc:AlternateContent xmlns:mc="http://schemas.openxmlformats.org/markup-compatibility/2006">
              <mc:Choice xmlns:v="urn:schemas-microsoft-com:vml" Requires="v">
                <p:oleObj spid="_x0000_s3112" name="Graph" r:id="rId4" imgW="4155034" imgH="2901696" progId="Origin50.Graph">
                  <p:embed/>
                </p:oleObj>
              </mc:Choice>
              <mc:Fallback>
                <p:oleObj name="Graph" r:id="rId4" imgW="4155034" imgH="2901696" progId="Origin50.Graph">
                  <p:embed/>
                  <p:pic>
                    <p:nvPicPr>
                      <p:cNvPr id="0" name="개체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39952" y="1258306"/>
                        <a:ext cx="4848655" cy="3754870"/>
                      </a:xfrm>
                      <a:prstGeom prst="rect">
                        <a:avLst/>
                      </a:prstGeom>
                      <a:noFill/>
                      <a:ln>
                        <a:noFill/>
                      </a:ln>
                    </p:spPr>
                  </p:pic>
                </p:oleObj>
              </mc:Fallback>
            </mc:AlternateContent>
          </a:graphicData>
        </a:graphic>
      </p:graphicFrame>
      <p:sp>
        <p:nvSpPr>
          <p:cNvPr id="4" name="TextBox 3"/>
          <p:cNvSpPr txBox="1"/>
          <p:nvPr/>
        </p:nvSpPr>
        <p:spPr>
          <a:xfrm>
            <a:off x="3953444" y="5157192"/>
            <a:ext cx="5061015" cy="1200329"/>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Wingdings" pitchFamily="2" charset="2"/>
              <a:buChar char="v"/>
            </a:pPr>
            <a:r>
              <a:rPr lang="en-US" altLang="ko-KR" dirty="0"/>
              <a:t>The DC operation voltage for the input gate electrode is </a:t>
            </a:r>
            <a:r>
              <a:rPr lang="en-US" altLang="ko-KR" dirty="0" smtClean="0"/>
              <a:t>important!!</a:t>
            </a:r>
          </a:p>
          <a:p>
            <a:endParaRPr lang="en-US" altLang="ko-KR" dirty="0" smtClean="0"/>
          </a:p>
          <a:p>
            <a:pPr marL="285750" indent="-285750">
              <a:buFont typeface="Wingdings" pitchFamily="2" charset="2"/>
              <a:buChar char="v"/>
            </a:pPr>
            <a:r>
              <a:rPr lang="en-US" altLang="ko-KR" dirty="0" smtClean="0"/>
              <a:t>To </a:t>
            </a:r>
            <a:r>
              <a:rPr lang="en-US" altLang="ko-KR" dirty="0"/>
              <a:t>set the operation point of the TFT T4</a:t>
            </a:r>
            <a:endParaRPr lang="ko-KR" altLang="en-US" dirty="0"/>
          </a:p>
        </p:txBody>
      </p:sp>
      <p:pic>
        <p:nvPicPr>
          <p:cNvPr id="9"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954" y="1916833"/>
            <a:ext cx="3617490" cy="3392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슬라이드 번호 개체 틀 5"/>
          <p:cNvSpPr>
            <a:spLocks noGrp="1"/>
          </p:cNvSpPr>
          <p:nvPr>
            <p:ph type="sldNum" sz="quarter" idx="12"/>
          </p:nvPr>
        </p:nvSpPr>
        <p:spPr/>
        <p:txBody>
          <a:bodyPr/>
          <a:lstStyle/>
          <a:p>
            <a:fld id="{6A12E2AE-772F-4B2B-B999-F37C97BEA909}" type="slidenum">
              <a:rPr lang="ko-KR" altLang="en-US" smtClean="0"/>
              <a:t>5</a:t>
            </a:fld>
            <a:endParaRPr lang="ko-KR" altLang="en-US"/>
          </a:p>
        </p:txBody>
      </p:sp>
    </p:spTree>
    <p:extLst>
      <p:ext uri="{BB962C8B-B14F-4D97-AF65-F5344CB8AC3E}">
        <p14:creationId xmlns:p14="http://schemas.microsoft.com/office/powerpoint/2010/main" val="22232076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개체 3"/>
          <p:cNvGraphicFramePr>
            <a:graphicFrameLocks noChangeAspect="1"/>
          </p:cNvGraphicFramePr>
          <p:nvPr>
            <p:extLst>
              <p:ext uri="{D42A27DB-BD31-4B8C-83A1-F6EECF244321}">
                <p14:modId xmlns:p14="http://schemas.microsoft.com/office/powerpoint/2010/main" val="1472874236"/>
              </p:ext>
            </p:extLst>
          </p:nvPr>
        </p:nvGraphicFramePr>
        <p:xfrm>
          <a:off x="3999586" y="1124744"/>
          <a:ext cx="4964902" cy="3908592"/>
        </p:xfrm>
        <a:graphic>
          <a:graphicData uri="http://schemas.openxmlformats.org/presentationml/2006/ole">
            <mc:AlternateContent xmlns:mc="http://schemas.openxmlformats.org/markup-compatibility/2006">
              <mc:Choice xmlns:v="urn:schemas-microsoft-com:vml" Requires="v">
                <p:oleObj spid="_x0000_s6157" name="Graph" r:id="rId4" imgW="4155034" imgH="2901696" progId="Origin50.Graph">
                  <p:embed/>
                </p:oleObj>
              </mc:Choice>
              <mc:Fallback>
                <p:oleObj name="Graph" r:id="rId4" imgW="4155034" imgH="2901696" progId="Origin50.Graph">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9586" y="1124744"/>
                        <a:ext cx="4964902" cy="3908592"/>
                      </a:xfrm>
                      <a:prstGeom prst="rect">
                        <a:avLst/>
                      </a:prstGeom>
                      <a:noFill/>
                    </p:spPr>
                  </p:pic>
                </p:oleObj>
              </mc:Fallback>
            </mc:AlternateContent>
          </a:graphicData>
        </a:graphic>
      </p:graphicFrame>
      <p:sp>
        <p:nvSpPr>
          <p:cNvPr id="5" name="TextBox 4"/>
          <p:cNvSpPr txBox="1"/>
          <p:nvPr/>
        </p:nvSpPr>
        <p:spPr>
          <a:xfrm>
            <a:off x="3779912" y="5309715"/>
            <a:ext cx="5184576" cy="92333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Wingdings" pitchFamily="2" charset="2"/>
              <a:buChar char="v"/>
            </a:pPr>
            <a:r>
              <a:rPr lang="ko-KR" altLang="ko-KR" dirty="0"/>
              <a:t>Amplified</a:t>
            </a:r>
            <a:r>
              <a:rPr lang="en-US" altLang="ko-KR" dirty="0"/>
              <a:t> voltages of 2</a:t>
            </a:r>
            <a:r>
              <a:rPr lang="en-US" altLang="ko-KR" baseline="30000" dirty="0"/>
              <a:t>nd</a:t>
            </a:r>
            <a:r>
              <a:rPr lang="en-US" altLang="ko-KR" dirty="0"/>
              <a:t> block and 3</a:t>
            </a:r>
            <a:r>
              <a:rPr lang="en-US" altLang="ko-KR" baseline="30000" dirty="0"/>
              <a:t>rd</a:t>
            </a:r>
            <a:r>
              <a:rPr lang="en-US" altLang="ko-KR" dirty="0"/>
              <a:t> </a:t>
            </a:r>
            <a:r>
              <a:rPr lang="en-US" altLang="ko-KR" dirty="0" smtClean="0"/>
              <a:t>block</a:t>
            </a:r>
          </a:p>
          <a:p>
            <a:endParaRPr lang="en-US" altLang="ko-KR" dirty="0"/>
          </a:p>
          <a:p>
            <a:pPr marL="285750" indent="-285750">
              <a:buFont typeface="Wingdings" pitchFamily="2" charset="2"/>
              <a:buChar char="v"/>
            </a:pPr>
            <a:r>
              <a:rPr lang="en-US" altLang="ko-KR" dirty="0"/>
              <a:t>obtain the voltage gain of </a:t>
            </a:r>
            <a:r>
              <a:rPr lang="en-US" altLang="ko-KR" dirty="0" smtClean="0"/>
              <a:t>10</a:t>
            </a:r>
            <a:endParaRPr lang="en-US" altLang="ko-KR" dirty="0"/>
          </a:p>
        </p:txBody>
      </p:sp>
      <p:pic>
        <p:nvPicPr>
          <p:cNvPr id="6"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954" y="1916833"/>
            <a:ext cx="3617490" cy="3392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제목 1"/>
          <p:cNvSpPr>
            <a:spLocks noGrp="1"/>
          </p:cNvSpPr>
          <p:nvPr>
            <p:ph type="title"/>
          </p:nvPr>
        </p:nvSpPr>
        <p:spPr>
          <a:xfrm>
            <a:off x="457605" y="-18256"/>
            <a:ext cx="8229600" cy="1143000"/>
          </a:xfrm>
        </p:spPr>
        <p:txBody>
          <a:bodyPr/>
          <a:lstStyle/>
          <a:p>
            <a:r>
              <a:rPr lang="en-US" altLang="ko-KR" b="1" dirty="0">
                <a:solidFill>
                  <a:srgbClr val="00B0F0"/>
                </a:solidFill>
              </a:rPr>
              <a:t>E</a:t>
            </a:r>
            <a:r>
              <a:rPr lang="en-US" altLang="ko-KR" b="1" dirty="0"/>
              <a:t>xperimental and </a:t>
            </a:r>
            <a:r>
              <a:rPr lang="en-US" altLang="ko-KR" b="1" dirty="0">
                <a:solidFill>
                  <a:srgbClr val="00B0F0"/>
                </a:solidFill>
              </a:rPr>
              <a:t>R</a:t>
            </a:r>
            <a:r>
              <a:rPr lang="en-US" altLang="ko-KR" b="1" dirty="0"/>
              <a:t>esult</a:t>
            </a:r>
            <a:endParaRPr lang="ko-KR" altLang="en-US" dirty="0"/>
          </a:p>
        </p:txBody>
      </p:sp>
      <p:sp>
        <p:nvSpPr>
          <p:cNvPr id="8" name="슬라이드 번호 개체 틀 7"/>
          <p:cNvSpPr>
            <a:spLocks noGrp="1"/>
          </p:cNvSpPr>
          <p:nvPr>
            <p:ph type="sldNum" sz="quarter" idx="12"/>
          </p:nvPr>
        </p:nvSpPr>
        <p:spPr/>
        <p:txBody>
          <a:bodyPr/>
          <a:lstStyle/>
          <a:p>
            <a:fld id="{6A12E2AE-772F-4B2B-B999-F37C97BEA909}" type="slidenum">
              <a:rPr lang="ko-KR" altLang="en-US" smtClean="0"/>
              <a:t>6</a:t>
            </a:fld>
            <a:endParaRPr lang="ko-KR" altLang="en-US"/>
          </a:p>
        </p:txBody>
      </p:sp>
    </p:spTree>
    <p:extLst>
      <p:ext uri="{BB962C8B-B14F-4D97-AF65-F5344CB8AC3E}">
        <p14:creationId xmlns:p14="http://schemas.microsoft.com/office/powerpoint/2010/main" val="1482667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ko-KR" altLang="en-US"/>
          </a:p>
        </p:txBody>
      </p:sp>
      <p:graphicFrame>
        <p:nvGraphicFramePr>
          <p:cNvPr id="5" name="개체 4"/>
          <p:cNvGraphicFramePr>
            <a:graphicFrameLocks noChangeAspect="1"/>
          </p:cNvGraphicFramePr>
          <p:nvPr>
            <p:extLst>
              <p:ext uri="{D42A27DB-BD31-4B8C-83A1-F6EECF244321}">
                <p14:modId xmlns:p14="http://schemas.microsoft.com/office/powerpoint/2010/main" val="845876104"/>
              </p:ext>
            </p:extLst>
          </p:nvPr>
        </p:nvGraphicFramePr>
        <p:xfrm>
          <a:off x="1406835" y="908720"/>
          <a:ext cx="5970289" cy="4176464"/>
        </p:xfrm>
        <a:graphic>
          <a:graphicData uri="http://schemas.openxmlformats.org/presentationml/2006/ole">
            <mc:AlternateContent xmlns:mc="http://schemas.openxmlformats.org/markup-compatibility/2006">
              <mc:Choice xmlns:v="urn:schemas-microsoft-com:vml" Requires="v">
                <p:oleObj spid="_x0000_s5149" name="Graph" r:id="rId4" imgW="4155034" imgH="2901696" progId="Origin50.Graph">
                  <p:embed/>
                </p:oleObj>
              </mc:Choice>
              <mc:Fallback>
                <p:oleObj name="Graph" r:id="rId4" imgW="4155034" imgH="2901696" progId="Origin50.Graph">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06835" y="908720"/>
                        <a:ext cx="5970289" cy="4176464"/>
                      </a:xfrm>
                      <a:prstGeom prst="rect">
                        <a:avLst/>
                      </a:prstGeom>
                      <a:noFill/>
                    </p:spPr>
                  </p:pic>
                </p:oleObj>
              </mc:Fallback>
            </mc:AlternateContent>
          </a:graphicData>
        </a:graphic>
      </p:graphicFrame>
      <p:sp>
        <p:nvSpPr>
          <p:cNvPr id="6" name="TextBox 5"/>
          <p:cNvSpPr txBox="1"/>
          <p:nvPr/>
        </p:nvSpPr>
        <p:spPr>
          <a:xfrm>
            <a:off x="4716016" y="5271591"/>
            <a:ext cx="4176464" cy="92333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Wingdings" pitchFamily="2" charset="2"/>
              <a:buChar char="v"/>
            </a:pPr>
            <a:r>
              <a:rPr lang="en-US" altLang="ko-KR" dirty="0"/>
              <a:t>Stable output amplification waveform for the threshold voltage change from -2 to 3 </a:t>
            </a:r>
            <a:r>
              <a:rPr lang="en-US" altLang="ko-KR" dirty="0" smtClean="0"/>
              <a:t>V</a:t>
            </a:r>
            <a:endParaRPr lang="ko-KR" altLang="en-US" dirty="0"/>
          </a:p>
        </p:txBody>
      </p:sp>
      <p:sp>
        <p:nvSpPr>
          <p:cNvPr id="9" name="제목 8"/>
          <p:cNvSpPr>
            <a:spLocks noGrp="1"/>
          </p:cNvSpPr>
          <p:nvPr>
            <p:ph type="title"/>
          </p:nvPr>
        </p:nvSpPr>
        <p:spPr>
          <a:xfrm>
            <a:off x="457200" y="-19878"/>
            <a:ext cx="8229600" cy="1143000"/>
          </a:xfrm>
        </p:spPr>
        <p:txBody>
          <a:bodyPr/>
          <a:lstStyle/>
          <a:p>
            <a:r>
              <a:rPr lang="en-US" altLang="ko-KR" b="1" dirty="0">
                <a:solidFill>
                  <a:srgbClr val="00B0F0"/>
                </a:solidFill>
              </a:rPr>
              <a:t>E</a:t>
            </a:r>
            <a:r>
              <a:rPr lang="en-US" altLang="ko-KR" b="1" dirty="0"/>
              <a:t>xperimental and </a:t>
            </a:r>
            <a:r>
              <a:rPr lang="en-US" altLang="ko-KR" b="1" dirty="0">
                <a:solidFill>
                  <a:srgbClr val="00B0F0"/>
                </a:solidFill>
              </a:rPr>
              <a:t>R</a:t>
            </a:r>
            <a:r>
              <a:rPr lang="en-US" altLang="ko-KR" b="1" dirty="0"/>
              <a:t>esult</a:t>
            </a:r>
            <a:endParaRPr lang="ko-KR" altLang="en-US" dirty="0"/>
          </a:p>
        </p:txBody>
      </p:sp>
      <p:sp>
        <p:nvSpPr>
          <p:cNvPr id="2" name="슬라이드 번호 개체 틀 1"/>
          <p:cNvSpPr>
            <a:spLocks noGrp="1"/>
          </p:cNvSpPr>
          <p:nvPr>
            <p:ph type="sldNum" sz="quarter" idx="12"/>
          </p:nvPr>
        </p:nvSpPr>
        <p:spPr/>
        <p:txBody>
          <a:bodyPr/>
          <a:lstStyle/>
          <a:p>
            <a:fld id="{6A12E2AE-772F-4B2B-B999-F37C97BEA909}" type="slidenum">
              <a:rPr lang="ko-KR" altLang="en-US" smtClean="0"/>
              <a:t>7</a:t>
            </a:fld>
            <a:endParaRPr lang="ko-KR" altLang="en-US"/>
          </a:p>
        </p:txBody>
      </p:sp>
      <p:sp>
        <p:nvSpPr>
          <p:cNvPr id="3" name="TextBox 2"/>
          <p:cNvSpPr txBox="1"/>
          <p:nvPr/>
        </p:nvSpPr>
        <p:spPr>
          <a:xfrm>
            <a:off x="305372" y="5290190"/>
            <a:ext cx="3744416" cy="92333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marL="285750" indent="-285750">
              <a:buFont typeface="Wingdings" pitchFamily="2" charset="2"/>
              <a:buChar char="v"/>
            </a:pPr>
            <a:r>
              <a:rPr lang="en-US" altLang="ko-KR" dirty="0" smtClean="0"/>
              <a:t>The </a:t>
            </a:r>
            <a:r>
              <a:rPr lang="en-US" altLang="ko-KR" dirty="0"/>
              <a:t>oxide TFT can be varied according to the process conditions</a:t>
            </a:r>
            <a:endParaRPr lang="ko-KR" altLang="en-US" dirty="0"/>
          </a:p>
        </p:txBody>
      </p:sp>
      <p:sp>
        <p:nvSpPr>
          <p:cNvPr id="7" name="오른쪽 화살표 6"/>
          <p:cNvSpPr/>
          <p:nvPr/>
        </p:nvSpPr>
        <p:spPr>
          <a:xfrm>
            <a:off x="4067944" y="5517232"/>
            <a:ext cx="648072" cy="432048"/>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42261432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57200" y="1600200"/>
            <a:ext cx="8229600" cy="3773015"/>
          </a:xfrm>
        </p:spPr>
        <p:style>
          <a:lnRef idx="2">
            <a:schemeClr val="accent5"/>
          </a:lnRef>
          <a:fillRef idx="1">
            <a:schemeClr val="lt1"/>
          </a:fillRef>
          <a:effectRef idx="0">
            <a:schemeClr val="accent5"/>
          </a:effectRef>
          <a:fontRef idx="minor">
            <a:schemeClr val="dk1"/>
          </a:fontRef>
        </p:style>
        <p:txBody>
          <a:bodyPr>
            <a:normAutofit/>
          </a:bodyPr>
          <a:lstStyle/>
          <a:p>
            <a:pPr>
              <a:buFont typeface="Wingdings" pitchFamily="2" charset="2"/>
              <a:buChar char="v"/>
            </a:pPr>
            <a:endParaRPr lang="en-US" altLang="ko-KR" sz="2000" dirty="0" smtClean="0"/>
          </a:p>
          <a:p>
            <a:pPr>
              <a:buFont typeface="Wingdings" pitchFamily="2" charset="2"/>
              <a:buChar char="v"/>
            </a:pPr>
            <a:r>
              <a:rPr lang="en-US" altLang="ko-KR" sz="1800" b="1" dirty="0" smtClean="0"/>
              <a:t>We </a:t>
            </a:r>
            <a:r>
              <a:rPr lang="en-US" altLang="ko-KR" sz="1800" b="1" dirty="0"/>
              <a:t>developed class A audio amplifier with </a:t>
            </a:r>
            <a:r>
              <a:rPr lang="en-US" altLang="ko-KR" sz="1800" b="1" dirty="0">
                <a:solidFill>
                  <a:srgbClr val="00B0F0"/>
                </a:solidFill>
              </a:rPr>
              <a:t>oxide </a:t>
            </a:r>
            <a:r>
              <a:rPr lang="en-US" altLang="ko-KR" sz="1800" b="1" dirty="0" smtClean="0">
                <a:solidFill>
                  <a:srgbClr val="00B0F0"/>
                </a:solidFill>
              </a:rPr>
              <a:t>TFTs</a:t>
            </a:r>
            <a:r>
              <a:rPr lang="en-US" altLang="ko-KR" sz="1800" b="1" dirty="0" smtClean="0"/>
              <a:t>.</a:t>
            </a:r>
          </a:p>
          <a:p>
            <a:pPr>
              <a:buFont typeface="Wingdings" pitchFamily="2" charset="2"/>
              <a:buChar char="v"/>
            </a:pPr>
            <a:endParaRPr lang="en-US" altLang="ko-KR" sz="1800" b="1" dirty="0" smtClean="0"/>
          </a:p>
          <a:p>
            <a:pPr>
              <a:buFont typeface="Wingdings" pitchFamily="2" charset="2"/>
              <a:buChar char="v"/>
            </a:pPr>
            <a:r>
              <a:rPr lang="en-US" altLang="ko-KR" sz="1800" b="1" dirty="0" smtClean="0"/>
              <a:t>The </a:t>
            </a:r>
            <a:r>
              <a:rPr lang="en-US" altLang="ko-KR" sz="1800" b="1" dirty="0"/>
              <a:t>voltage gains of </a:t>
            </a:r>
            <a:r>
              <a:rPr lang="en-US" altLang="ko-KR" sz="1800" b="1" dirty="0">
                <a:solidFill>
                  <a:srgbClr val="00B0F0"/>
                </a:solidFill>
              </a:rPr>
              <a:t>10</a:t>
            </a:r>
            <a:r>
              <a:rPr lang="en-US" altLang="ko-KR" sz="1800" b="1" dirty="0"/>
              <a:t> was obtained with two cascaded amplifiers. </a:t>
            </a:r>
            <a:endParaRPr lang="en-US" altLang="ko-KR" sz="1800" b="1" dirty="0" smtClean="0"/>
          </a:p>
          <a:p>
            <a:pPr>
              <a:buFont typeface="Wingdings" pitchFamily="2" charset="2"/>
              <a:buChar char="v"/>
            </a:pPr>
            <a:endParaRPr lang="en-US" altLang="ko-KR" sz="1800" b="1" dirty="0" smtClean="0"/>
          </a:p>
          <a:p>
            <a:pPr>
              <a:buFont typeface="Wingdings" pitchFamily="2" charset="2"/>
              <a:buChar char="v"/>
            </a:pPr>
            <a:r>
              <a:rPr lang="en-US" altLang="ko-KR" sz="1800" b="1" dirty="0" smtClean="0"/>
              <a:t>The </a:t>
            </a:r>
            <a:r>
              <a:rPr lang="en-US" altLang="ko-KR" sz="1800" b="1" dirty="0"/>
              <a:t>capacitor was removed between two amplifiers by </a:t>
            </a:r>
            <a:r>
              <a:rPr lang="en-US" altLang="ko-KR" sz="1800" b="1" dirty="0">
                <a:solidFill>
                  <a:srgbClr val="00B0F0"/>
                </a:solidFill>
              </a:rPr>
              <a:t>optimization of the operation point</a:t>
            </a:r>
            <a:r>
              <a:rPr lang="en-US" altLang="ko-KR" sz="1800" b="1" dirty="0"/>
              <a:t> after adjusting the sizes of the TFTs. </a:t>
            </a:r>
            <a:endParaRPr lang="en-US" altLang="ko-KR" sz="1800" b="1" dirty="0" smtClean="0"/>
          </a:p>
          <a:p>
            <a:pPr>
              <a:buFont typeface="Wingdings" pitchFamily="2" charset="2"/>
              <a:buChar char="v"/>
            </a:pPr>
            <a:endParaRPr lang="en-US" altLang="ko-KR" sz="1800" b="1" dirty="0" smtClean="0"/>
          </a:p>
          <a:p>
            <a:pPr>
              <a:buFont typeface="Wingdings" pitchFamily="2" charset="2"/>
              <a:buChar char="v"/>
            </a:pPr>
            <a:r>
              <a:rPr lang="en-US" altLang="ko-KR" sz="1800" b="1" dirty="0" smtClean="0"/>
              <a:t>The </a:t>
            </a:r>
            <a:r>
              <a:rPr lang="en-US" altLang="ko-KR" sz="1800" b="1" dirty="0"/>
              <a:t>proposed circuit operates well for the </a:t>
            </a:r>
            <a:r>
              <a:rPr lang="en-US" altLang="ko-KR" sz="1800" b="1" dirty="0">
                <a:solidFill>
                  <a:srgbClr val="00B0F0"/>
                </a:solidFill>
              </a:rPr>
              <a:t>threshold voltage change of the TFT from -2 to 3 V</a:t>
            </a:r>
            <a:r>
              <a:rPr lang="en-US" altLang="ko-KR" sz="1800" b="1" dirty="0"/>
              <a:t>. </a:t>
            </a:r>
            <a:endParaRPr lang="ko-KR" altLang="ko-KR" sz="1800" b="1" dirty="0"/>
          </a:p>
          <a:p>
            <a:endParaRPr lang="ko-KR" altLang="en-US" sz="2000" dirty="0"/>
          </a:p>
        </p:txBody>
      </p:sp>
      <p:sp>
        <p:nvSpPr>
          <p:cNvPr id="4" name="제목 1"/>
          <p:cNvSpPr>
            <a:spLocks noGrp="1"/>
          </p:cNvSpPr>
          <p:nvPr>
            <p:ph type="title"/>
          </p:nvPr>
        </p:nvSpPr>
        <p:spPr>
          <a:xfrm>
            <a:off x="467544" y="0"/>
            <a:ext cx="8229600" cy="1143000"/>
          </a:xfrm>
        </p:spPr>
        <p:txBody>
          <a:bodyPr>
            <a:normAutofit/>
          </a:bodyPr>
          <a:lstStyle/>
          <a:p>
            <a:r>
              <a:rPr lang="en-US" altLang="ko-KR" b="1" dirty="0" smtClean="0">
                <a:solidFill>
                  <a:srgbClr val="00B0F0"/>
                </a:solidFill>
              </a:rPr>
              <a:t>C</a:t>
            </a:r>
            <a:r>
              <a:rPr lang="en-US" altLang="ko-KR" b="1" dirty="0" smtClean="0"/>
              <a:t>onclusion</a:t>
            </a:r>
            <a:endParaRPr lang="ko-KR" altLang="en-US" dirty="0"/>
          </a:p>
        </p:txBody>
      </p:sp>
      <p:sp>
        <p:nvSpPr>
          <p:cNvPr id="2" name="슬라이드 번호 개체 틀 1"/>
          <p:cNvSpPr>
            <a:spLocks noGrp="1"/>
          </p:cNvSpPr>
          <p:nvPr>
            <p:ph type="sldNum" sz="quarter" idx="12"/>
          </p:nvPr>
        </p:nvSpPr>
        <p:spPr/>
        <p:txBody>
          <a:bodyPr/>
          <a:lstStyle/>
          <a:p>
            <a:fld id="{6A12E2AE-772F-4B2B-B999-F37C97BEA909}" type="slidenum">
              <a:rPr lang="ko-KR" altLang="en-US" smtClean="0"/>
              <a:t>8</a:t>
            </a:fld>
            <a:endParaRPr lang="ko-KR" altLang="en-US"/>
          </a:p>
        </p:txBody>
      </p:sp>
    </p:spTree>
    <p:extLst>
      <p:ext uri="{BB962C8B-B14F-4D97-AF65-F5344CB8AC3E}">
        <p14:creationId xmlns:p14="http://schemas.microsoft.com/office/powerpoint/2010/main" val="29349887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a:xfrm>
            <a:off x="683568" y="2780928"/>
            <a:ext cx="7772400" cy="1794123"/>
          </a:xfrm>
        </p:spPr>
        <p:style>
          <a:lnRef idx="2">
            <a:schemeClr val="accent5"/>
          </a:lnRef>
          <a:fillRef idx="1">
            <a:schemeClr val="lt1"/>
          </a:fillRef>
          <a:effectRef idx="0">
            <a:schemeClr val="accent5"/>
          </a:effectRef>
          <a:fontRef idx="minor">
            <a:schemeClr val="dk1"/>
          </a:fontRef>
        </p:style>
        <p:txBody>
          <a:bodyPr anchor="ctr">
            <a:normAutofit fontScale="90000"/>
          </a:bodyPr>
          <a:lstStyle/>
          <a:p>
            <a:pPr algn="r"/>
            <a:r>
              <a:rPr lang="en-US" altLang="ko-KR" dirty="0" smtClean="0">
                <a:solidFill>
                  <a:srgbClr val="00B0F0"/>
                </a:solidFill>
              </a:rPr>
              <a:t/>
            </a:r>
            <a:br>
              <a:rPr lang="en-US" altLang="ko-KR" dirty="0" smtClean="0">
                <a:solidFill>
                  <a:srgbClr val="00B0F0"/>
                </a:solidFill>
              </a:rPr>
            </a:br>
            <a:r>
              <a:rPr lang="en-US" altLang="ko-KR" sz="4800" dirty="0">
                <a:solidFill>
                  <a:srgbClr val="00B0F0"/>
                </a:solidFill>
              </a:rPr>
              <a:t>T</a:t>
            </a:r>
            <a:r>
              <a:rPr lang="en-US" altLang="ko-KR" sz="4800" dirty="0"/>
              <a:t>hank </a:t>
            </a:r>
            <a:r>
              <a:rPr lang="en-US" altLang="ko-KR" sz="4800" dirty="0" smtClean="0">
                <a:solidFill>
                  <a:srgbClr val="00B0F0"/>
                </a:solidFill>
              </a:rPr>
              <a:t>y</a:t>
            </a:r>
            <a:r>
              <a:rPr lang="en-US" altLang="ko-KR" sz="4800" dirty="0" smtClean="0"/>
              <a:t>ou</a:t>
            </a:r>
            <a:r>
              <a:rPr lang="ko-KR" altLang="en-US" dirty="0"/>
              <a:t/>
            </a:r>
            <a:br>
              <a:rPr lang="ko-KR" altLang="en-US" dirty="0"/>
            </a:br>
            <a:endParaRPr lang="ko-KR" altLang="en-US" dirty="0"/>
          </a:p>
        </p:txBody>
      </p:sp>
      <p:sp>
        <p:nvSpPr>
          <p:cNvPr id="2" name="슬라이드 번호 개체 틀 1"/>
          <p:cNvSpPr>
            <a:spLocks noGrp="1"/>
          </p:cNvSpPr>
          <p:nvPr>
            <p:ph type="sldNum" sz="quarter" idx="12"/>
          </p:nvPr>
        </p:nvSpPr>
        <p:spPr/>
        <p:txBody>
          <a:bodyPr/>
          <a:lstStyle/>
          <a:p>
            <a:fld id="{6A12E2AE-772F-4B2B-B999-F37C97BEA909}" type="slidenum">
              <a:rPr lang="ko-KR" altLang="en-US" smtClean="0"/>
              <a:t>9</a:t>
            </a:fld>
            <a:endParaRPr lang="ko-KR" altLang="en-US"/>
          </a:p>
        </p:txBody>
      </p:sp>
    </p:spTree>
    <p:extLst>
      <p:ext uri="{BB962C8B-B14F-4D97-AF65-F5344CB8AC3E}">
        <p14:creationId xmlns:p14="http://schemas.microsoft.com/office/powerpoint/2010/main" val="25752090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1037</TotalTime>
  <Words>1019</Words>
  <Application>Microsoft Office PowerPoint</Application>
  <PresentationFormat>화면 슬라이드 쇼(4:3)</PresentationFormat>
  <Paragraphs>95</Paragraphs>
  <Slides>9</Slides>
  <Notes>9</Notes>
  <HiddenSlides>0</HiddenSlides>
  <MMClips>0</MMClips>
  <ScaleCrop>false</ScaleCrop>
  <HeadingPairs>
    <vt:vector size="6" baseType="variant">
      <vt:variant>
        <vt:lpstr>테마</vt:lpstr>
      </vt:variant>
      <vt:variant>
        <vt:i4>1</vt:i4>
      </vt:variant>
      <vt:variant>
        <vt:lpstr>포함된 OLE 서버</vt:lpstr>
      </vt:variant>
      <vt:variant>
        <vt:i4>1</vt:i4>
      </vt:variant>
      <vt:variant>
        <vt:lpstr>슬라이드 제목</vt:lpstr>
      </vt:variant>
      <vt:variant>
        <vt:i4>9</vt:i4>
      </vt:variant>
    </vt:vector>
  </HeadingPairs>
  <TitlesOfParts>
    <vt:vector size="11" baseType="lpstr">
      <vt:lpstr>Office 테마</vt:lpstr>
      <vt:lpstr>Graph</vt:lpstr>
      <vt:lpstr>Amplifier Circuit  with Oxide Thin Film Transistor</vt:lpstr>
      <vt:lpstr>PowerPoint 프레젠테이션</vt:lpstr>
      <vt:lpstr>Introduction</vt:lpstr>
      <vt:lpstr>Experimental and Result</vt:lpstr>
      <vt:lpstr>Experimental and Result</vt:lpstr>
      <vt:lpstr>Experimental and Result</vt:lpstr>
      <vt:lpstr>Experimental and Result</vt:lpstr>
      <vt:lpstr>Conclusion</vt:lpstr>
      <vt:lpstr> 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Amplifier Circuit  with Oxide Thin Film Transistor</dc:title>
  <dc:creator>user</dc:creator>
  <cp:lastModifiedBy>user</cp:lastModifiedBy>
  <cp:revision>25</cp:revision>
  <dcterms:created xsi:type="dcterms:W3CDTF">2016-08-16T06:03:18Z</dcterms:created>
  <dcterms:modified xsi:type="dcterms:W3CDTF">2016-08-21T09:44:00Z</dcterms:modified>
</cp:coreProperties>
</file>