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avi" ContentType="video/x-msvide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2"/>
  </p:notesMasterIdLst>
  <p:handoutMasterIdLst>
    <p:handoutMasterId r:id="rId33"/>
  </p:handoutMasterIdLst>
  <p:sldIdLst>
    <p:sldId id="325" r:id="rId3"/>
    <p:sldId id="256" r:id="rId4"/>
    <p:sldId id="261" r:id="rId5"/>
    <p:sldId id="271" r:id="rId6"/>
    <p:sldId id="334" r:id="rId7"/>
    <p:sldId id="336" r:id="rId8"/>
    <p:sldId id="337" r:id="rId9"/>
    <p:sldId id="338" r:id="rId10"/>
    <p:sldId id="305" r:id="rId11"/>
    <p:sldId id="294" r:id="rId12"/>
    <p:sldId id="306" r:id="rId13"/>
    <p:sldId id="295" r:id="rId14"/>
    <p:sldId id="326" r:id="rId15"/>
    <p:sldId id="328" r:id="rId16"/>
    <p:sldId id="330" r:id="rId17"/>
    <p:sldId id="331" r:id="rId18"/>
    <p:sldId id="344" r:id="rId19"/>
    <p:sldId id="332" r:id="rId20"/>
    <p:sldId id="310" r:id="rId21"/>
    <p:sldId id="299" r:id="rId22"/>
    <p:sldId id="270" r:id="rId23"/>
    <p:sldId id="333" r:id="rId24"/>
    <p:sldId id="327" r:id="rId25"/>
    <p:sldId id="329" r:id="rId26"/>
    <p:sldId id="335" r:id="rId27"/>
    <p:sldId id="341" r:id="rId28"/>
    <p:sldId id="342" r:id="rId29"/>
    <p:sldId id="343" r:id="rId30"/>
    <p:sldId id="320" r:id="rId31"/>
  </p:sldIdLst>
  <p:sldSz cx="9144000" cy="6858000" type="screen4x3"/>
  <p:notesSz cx="6858000" cy="9144000"/>
  <p:embeddedFontLst>
    <p:embeddedFont>
      <p:font typeface="맑은 고딕" panose="020B0503020000020004" pitchFamily="50" charset="-127"/>
      <p:regular r:id="rId34"/>
      <p:bold r:id="rId35"/>
    </p:embeddedFont>
    <p:embeddedFont>
      <p:font typeface="Kristen ITC" panose="03050502040202030202" pitchFamily="66" charset="0"/>
      <p:regular r:id="rId36"/>
    </p:embeddedFont>
    <p:embeddedFont>
      <p:font typeface="Arial Unicode MS" panose="020B0604020202020204" pitchFamily="50" charset="-127"/>
      <p:regular r:id="rId37"/>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guide id="3"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3300"/>
    <a:srgbClr val="FFFF00"/>
    <a:srgbClr val="FF0066"/>
    <a:srgbClr val="FF9933"/>
    <a:srgbClr val="1C2D90"/>
    <a:srgbClr val="E76FCD"/>
    <a:srgbClr val="CCECFF"/>
    <a:srgbClr val="FCECE8"/>
    <a:srgbClr val="F8D7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보통 스타일 2 - 강조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91" autoAdjust="0"/>
    <p:restoredTop sz="70623" autoAdjust="0"/>
  </p:normalViewPr>
  <p:slideViewPr>
    <p:cSldViewPr snapToGrid="0" showGuides="1">
      <p:cViewPr varScale="1">
        <p:scale>
          <a:sx n="77" d="100"/>
          <a:sy n="77" d="100"/>
        </p:scale>
        <p:origin x="1602" y="78"/>
      </p:cViewPr>
      <p:guideLst>
        <p:guide orient="horz" pos="2137"/>
        <p:guide pos="3840"/>
        <p:guide pos="2880"/>
      </p:guideLst>
    </p:cSldViewPr>
  </p:slideViewPr>
  <p:notesTextViewPr>
    <p:cViewPr>
      <p:scale>
        <a:sx n="1" d="1"/>
        <a:sy n="1" d="1"/>
      </p:scale>
      <p:origin x="0" y="0"/>
    </p:cViewPr>
  </p:notesTextViewPr>
  <p:notesViewPr>
    <p:cSldViewPr snapToGrid="0">
      <p:cViewPr varScale="1">
        <p:scale>
          <a:sx n="69" d="100"/>
          <a:sy n="69" d="100"/>
        </p:scale>
        <p:origin x="-331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FD2DCA-5F04-43D0-BD6C-1416F6C41FED}" type="doc">
      <dgm:prSet loTypeId="urn:microsoft.com/office/officeart/2005/8/layout/hierarchy3" loCatId="list" qsTypeId="urn:microsoft.com/office/officeart/2005/8/quickstyle/3d1" qsCatId="3D" csTypeId="urn:microsoft.com/office/officeart/2005/8/colors/accent6_3" csCatId="accent6" phldr="1"/>
      <dgm:spPr/>
      <dgm:t>
        <a:bodyPr/>
        <a:lstStyle/>
        <a:p>
          <a:pPr latinLnBrk="1"/>
          <a:endParaRPr lang="ko-KR" altLang="en-US"/>
        </a:p>
      </dgm:t>
    </dgm:pt>
    <dgm:pt modelId="{E6DF0A49-E6BD-4ECD-BDB4-4F13072A09A0}">
      <dgm:prSet phldrT="[텍스트]"/>
      <dgm:spPr/>
      <dgm:t>
        <a:bodyPr/>
        <a:lstStyle/>
        <a:p>
          <a:pPr latinLnBrk="1"/>
          <a:r>
            <a:rPr lang="en-US" altLang="ko-KR" dirty="0">
              <a:latin typeface="Times New Roman" panose="02020603050405020304" pitchFamily="18" charset="0"/>
              <a:cs typeface="Times New Roman" panose="02020603050405020304" pitchFamily="18" charset="0"/>
            </a:rPr>
            <a:t>N type organic material</a:t>
          </a:r>
          <a:endParaRPr lang="ko-KR" altLang="en-US" dirty="0">
            <a:latin typeface="Times New Roman" panose="02020603050405020304" pitchFamily="18" charset="0"/>
            <a:cs typeface="Times New Roman" panose="02020603050405020304" pitchFamily="18" charset="0"/>
          </a:endParaRPr>
        </a:p>
      </dgm:t>
    </dgm:pt>
    <dgm:pt modelId="{DE09D3C3-E577-4731-BFF4-E198D0E3B9E9}" type="parTrans" cxnId="{37C9FC77-CACF-4C4E-B4B8-A342AE68FBFD}">
      <dgm:prSet/>
      <dgm:spPr/>
      <dgm:t>
        <a:bodyPr/>
        <a:lstStyle/>
        <a:p>
          <a:pPr latinLnBrk="1"/>
          <a:endParaRPr lang="ko-KR" altLang="en-US"/>
        </a:p>
      </dgm:t>
    </dgm:pt>
    <dgm:pt modelId="{8A0DCB9E-D0B3-4DBC-8B02-3C48C72A3382}" type="sibTrans" cxnId="{37C9FC77-CACF-4C4E-B4B8-A342AE68FBFD}">
      <dgm:prSet/>
      <dgm:spPr/>
      <dgm:t>
        <a:bodyPr/>
        <a:lstStyle/>
        <a:p>
          <a:pPr latinLnBrk="1"/>
          <a:endParaRPr lang="ko-KR" altLang="en-US"/>
        </a:p>
      </dgm:t>
    </dgm:pt>
    <dgm:pt modelId="{860CB905-CE33-4205-A335-9EED1BF3A344}">
      <dgm:prSet phldrT="[텍스트]"/>
      <dgm:spPr/>
      <dgm:t>
        <a:bodyPr/>
        <a:lstStyle/>
        <a:p>
          <a:pPr latinLnBrk="1"/>
          <a:r>
            <a:rPr lang="en-US" altLang="ko-KR" dirty="0">
              <a:latin typeface="Times New Roman" panose="02020603050405020304" pitchFamily="18" charset="0"/>
              <a:cs typeface="Times New Roman" panose="02020603050405020304" pitchFamily="18" charset="0"/>
            </a:rPr>
            <a:t>High </a:t>
          </a:r>
          <a:r>
            <a:rPr lang="el-GR" b="0" i="0" dirty="0">
              <a:latin typeface="Times New Roman" panose="02020603050405020304" pitchFamily="18" charset="0"/>
              <a:cs typeface="Times New Roman" panose="02020603050405020304" pitchFamily="18" charset="0"/>
            </a:rPr>
            <a:t>φ</a:t>
          </a:r>
          <a:r>
            <a:rPr lang="en-US" altLang="ko-KR" dirty="0">
              <a:latin typeface="Times New Roman" panose="02020603050405020304" pitchFamily="18" charset="0"/>
              <a:cs typeface="Times New Roman" panose="02020603050405020304" pitchFamily="18" charset="0"/>
            </a:rPr>
            <a:t> suited for injection of hole/electron into HOMO/LUMO</a:t>
          </a:r>
          <a:endParaRPr lang="ko-KR" altLang="en-US" dirty="0">
            <a:latin typeface="Times New Roman" panose="02020603050405020304" pitchFamily="18" charset="0"/>
            <a:cs typeface="Times New Roman" panose="02020603050405020304" pitchFamily="18" charset="0"/>
          </a:endParaRPr>
        </a:p>
      </dgm:t>
    </dgm:pt>
    <dgm:pt modelId="{DBBACDF5-6ACD-4805-A79D-4256155685DB}" type="parTrans" cxnId="{3CD62178-6C04-4384-B5BF-99BE25E69D7B}">
      <dgm:prSet/>
      <dgm:spPr/>
      <dgm:t>
        <a:bodyPr/>
        <a:lstStyle/>
        <a:p>
          <a:pPr latinLnBrk="1"/>
          <a:endParaRPr lang="ko-KR" altLang="en-US"/>
        </a:p>
      </dgm:t>
    </dgm:pt>
    <dgm:pt modelId="{970E5C67-C414-4C5B-93D1-9BDEAF0065DF}" type="sibTrans" cxnId="{3CD62178-6C04-4384-B5BF-99BE25E69D7B}">
      <dgm:prSet/>
      <dgm:spPr/>
      <dgm:t>
        <a:bodyPr/>
        <a:lstStyle/>
        <a:p>
          <a:pPr latinLnBrk="1"/>
          <a:endParaRPr lang="ko-KR" altLang="en-US"/>
        </a:p>
      </dgm:t>
    </dgm:pt>
    <dgm:pt modelId="{1A460ACD-966A-4641-B0EA-06D97AD9E6FE}">
      <dgm:prSet phldrT="[텍스트]"/>
      <dgm:spPr/>
      <dgm:t>
        <a:bodyPr/>
        <a:lstStyle/>
        <a:p>
          <a:pPr latinLnBrk="1"/>
          <a:r>
            <a:rPr lang="en-US" altLang="ko-KR" b="0" i="0" u="none" strike="noStrike" baseline="0" dirty="0">
              <a:latin typeface="Times New Roman" panose="02020603050405020304" pitchFamily="18" charset="0"/>
              <a:ea typeface="+mn-ea"/>
              <a:cs typeface="Times New Roman" panose="02020603050405020304" pitchFamily="18" charset="0"/>
            </a:rPr>
            <a:t>Small electron affinity </a:t>
          </a:r>
          <a:endParaRPr lang="ko-KR" altLang="en-US" dirty="0">
            <a:latin typeface="Times New Roman" panose="02020603050405020304" pitchFamily="18" charset="0"/>
            <a:cs typeface="Times New Roman" panose="02020603050405020304" pitchFamily="18" charset="0"/>
          </a:endParaRPr>
        </a:p>
      </dgm:t>
    </dgm:pt>
    <dgm:pt modelId="{B48AB968-2EAF-446C-B08A-A90F6DCB877E}" type="parTrans" cxnId="{0385831B-A494-45DC-AFA5-F2D0C0D998A7}">
      <dgm:prSet/>
      <dgm:spPr/>
      <dgm:t>
        <a:bodyPr/>
        <a:lstStyle/>
        <a:p>
          <a:pPr latinLnBrk="1"/>
          <a:endParaRPr lang="ko-KR" altLang="en-US"/>
        </a:p>
      </dgm:t>
    </dgm:pt>
    <dgm:pt modelId="{B6A1F34A-6AEA-476C-A5E4-F762A04C5F5A}" type="sibTrans" cxnId="{0385831B-A494-45DC-AFA5-F2D0C0D998A7}">
      <dgm:prSet/>
      <dgm:spPr/>
      <dgm:t>
        <a:bodyPr/>
        <a:lstStyle/>
        <a:p>
          <a:pPr latinLnBrk="1"/>
          <a:endParaRPr lang="ko-KR" altLang="en-US"/>
        </a:p>
      </dgm:t>
    </dgm:pt>
    <dgm:pt modelId="{8C42E5E8-65AC-4D9C-8D72-6E3E3DB2C718}" type="pres">
      <dgm:prSet presAssocID="{51FD2DCA-5F04-43D0-BD6C-1416F6C41FED}" presName="diagram" presStyleCnt="0">
        <dgm:presLayoutVars>
          <dgm:chPref val="1"/>
          <dgm:dir/>
          <dgm:animOne val="branch"/>
          <dgm:animLvl val="lvl"/>
          <dgm:resizeHandles/>
        </dgm:presLayoutVars>
      </dgm:prSet>
      <dgm:spPr/>
    </dgm:pt>
    <dgm:pt modelId="{DD7CBDC4-266B-41C7-B922-818658CABE81}" type="pres">
      <dgm:prSet presAssocID="{E6DF0A49-E6BD-4ECD-BDB4-4F13072A09A0}" presName="root" presStyleCnt="0"/>
      <dgm:spPr/>
    </dgm:pt>
    <dgm:pt modelId="{C0D68A90-0E80-44C6-B579-99B1D248F85B}" type="pres">
      <dgm:prSet presAssocID="{E6DF0A49-E6BD-4ECD-BDB4-4F13072A09A0}" presName="rootComposite" presStyleCnt="0"/>
      <dgm:spPr/>
    </dgm:pt>
    <dgm:pt modelId="{8798F0E9-1494-4FAB-AEE7-69CED51E02F9}" type="pres">
      <dgm:prSet presAssocID="{E6DF0A49-E6BD-4ECD-BDB4-4F13072A09A0}" presName="rootText" presStyleLbl="node1" presStyleIdx="0" presStyleCnt="1" custScaleX="125365" custScaleY="39994"/>
      <dgm:spPr/>
    </dgm:pt>
    <dgm:pt modelId="{369A78F1-B255-4FB3-B145-061ECEBF14CF}" type="pres">
      <dgm:prSet presAssocID="{E6DF0A49-E6BD-4ECD-BDB4-4F13072A09A0}" presName="rootConnector" presStyleLbl="node1" presStyleIdx="0" presStyleCnt="1"/>
      <dgm:spPr/>
    </dgm:pt>
    <dgm:pt modelId="{546FE000-DC48-4A95-BFEF-8E344B71CBAA}" type="pres">
      <dgm:prSet presAssocID="{E6DF0A49-E6BD-4ECD-BDB4-4F13072A09A0}" presName="childShape" presStyleCnt="0"/>
      <dgm:spPr/>
    </dgm:pt>
    <dgm:pt modelId="{19AF2BD2-E205-4E11-BCC2-259A6562819B}" type="pres">
      <dgm:prSet presAssocID="{DBBACDF5-6ACD-4805-A79D-4256155685DB}" presName="Name13" presStyleLbl="parChTrans1D2" presStyleIdx="0" presStyleCnt="2"/>
      <dgm:spPr/>
    </dgm:pt>
    <dgm:pt modelId="{6838641C-0025-4009-98E2-EC23DE1130CF}" type="pres">
      <dgm:prSet presAssocID="{860CB905-CE33-4205-A335-9EED1BF3A344}" presName="childText" presStyleLbl="bgAcc1" presStyleIdx="0" presStyleCnt="2" custScaleX="121875" custScaleY="43931">
        <dgm:presLayoutVars>
          <dgm:bulletEnabled val="1"/>
        </dgm:presLayoutVars>
      </dgm:prSet>
      <dgm:spPr/>
    </dgm:pt>
    <dgm:pt modelId="{9E7CA030-7FFF-4A28-A294-5C18A7221928}" type="pres">
      <dgm:prSet presAssocID="{B48AB968-2EAF-446C-B08A-A90F6DCB877E}" presName="Name13" presStyleLbl="parChTrans1D2" presStyleIdx="1" presStyleCnt="2"/>
      <dgm:spPr/>
    </dgm:pt>
    <dgm:pt modelId="{1FB80F7F-2528-490C-BA48-300EBE933EAD}" type="pres">
      <dgm:prSet presAssocID="{1A460ACD-966A-4641-B0EA-06D97AD9E6FE}" presName="childText" presStyleLbl="bgAcc1" presStyleIdx="1" presStyleCnt="2" custScaleX="120777" custScaleY="23684">
        <dgm:presLayoutVars>
          <dgm:bulletEnabled val="1"/>
        </dgm:presLayoutVars>
      </dgm:prSet>
      <dgm:spPr/>
    </dgm:pt>
  </dgm:ptLst>
  <dgm:cxnLst>
    <dgm:cxn modelId="{3CD62178-6C04-4384-B5BF-99BE25E69D7B}" srcId="{E6DF0A49-E6BD-4ECD-BDB4-4F13072A09A0}" destId="{860CB905-CE33-4205-A335-9EED1BF3A344}" srcOrd="0" destOrd="0" parTransId="{DBBACDF5-6ACD-4805-A79D-4256155685DB}" sibTransId="{970E5C67-C414-4C5B-93D1-9BDEAF0065DF}"/>
    <dgm:cxn modelId="{914C2901-6BDA-40AF-BC32-117A4C2F7AB3}" type="presOf" srcId="{51FD2DCA-5F04-43D0-BD6C-1416F6C41FED}" destId="{8C42E5E8-65AC-4D9C-8D72-6E3E3DB2C718}" srcOrd="0" destOrd="0" presId="urn:microsoft.com/office/officeart/2005/8/layout/hierarchy3"/>
    <dgm:cxn modelId="{0385831B-A494-45DC-AFA5-F2D0C0D998A7}" srcId="{E6DF0A49-E6BD-4ECD-BDB4-4F13072A09A0}" destId="{1A460ACD-966A-4641-B0EA-06D97AD9E6FE}" srcOrd="1" destOrd="0" parTransId="{B48AB968-2EAF-446C-B08A-A90F6DCB877E}" sibTransId="{B6A1F34A-6AEA-476C-A5E4-F762A04C5F5A}"/>
    <dgm:cxn modelId="{37C9FC77-CACF-4C4E-B4B8-A342AE68FBFD}" srcId="{51FD2DCA-5F04-43D0-BD6C-1416F6C41FED}" destId="{E6DF0A49-E6BD-4ECD-BDB4-4F13072A09A0}" srcOrd="0" destOrd="0" parTransId="{DE09D3C3-E577-4731-BFF4-E198D0E3B9E9}" sibTransId="{8A0DCB9E-D0B3-4DBC-8B02-3C48C72A3382}"/>
    <dgm:cxn modelId="{00F7263C-D6E2-4A3F-8AC6-9C921BF67264}" type="presOf" srcId="{E6DF0A49-E6BD-4ECD-BDB4-4F13072A09A0}" destId="{369A78F1-B255-4FB3-B145-061ECEBF14CF}" srcOrd="1" destOrd="0" presId="urn:microsoft.com/office/officeart/2005/8/layout/hierarchy3"/>
    <dgm:cxn modelId="{B0E8AF80-A7E7-4588-B6FB-8A871E379758}" type="presOf" srcId="{860CB905-CE33-4205-A335-9EED1BF3A344}" destId="{6838641C-0025-4009-98E2-EC23DE1130CF}" srcOrd="0" destOrd="0" presId="urn:microsoft.com/office/officeart/2005/8/layout/hierarchy3"/>
    <dgm:cxn modelId="{7A870E43-6EF8-4D33-ACD0-868C17AA66BB}" type="presOf" srcId="{B48AB968-2EAF-446C-B08A-A90F6DCB877E}" destId="{9E7CA030-7FFF-4A28-A294-5C18A7221928}" srcOrd="0" destOrd="0" presId="urn:microsoft.com/office/officeart/2005/8/layout/hierarchy3"/>
    <dgm:cxn modelId="{971FC839-8851-45AD-9FBF-549459D227D3}" type="presOf" srcId="{E6DF0A49-E6BD-4ECD-BDB4-4F13072A09A0}" destId="{8798F0E9-1494-4FAB-AEE7-69CED51E02F9}" srcOrd="0" destOrd="0" presId="urn:microsoft.com/office/officeart/2005/8/layout/hierarchy3"/>
    <dgm:cxn modelId="{BBAAFC9B-58EC-4A10-8B23-6DFF56AE005B}" type="presOf" srcId="{1A460ACD-966A-4641-B0EA-06D97AD9E6FE}" destId="{1FB80F7F-2528-490C-BA48-300EBE933EAD}" srcOrd="0" destOrd="0" presId="urn:microsoft.com/office/officeart/2005/8/layout/hierarchy3"/>
    <dgm:cxn modelId="{1C77815B-72CA-45BD-AAE6-765556057D0E}" type="presOf" srcId="{DBBACDF5-6ACD-4805-A79D-4256155685DB}" destId="{19AF2BD2-E205-4E11-BCC2-259A6562819B}" srcOrd="0" destOrd="0" presId="urn:microsoft.com/office/officeart/2005/8/layout/hierarchy3"/>
    <dgm:cxn modelId="{96C3A8FD-FDAA-4064-8281-C8EB705EC79F}" type="presParOf" srcId="{8C42E5E8-65AC-4D9C-8D72-6E3E3DB2C718}" destId="{DD7CBDC4-266B-41C7-B922-818658CABE81}" srcOrd="0" destOrd="0" presId="urn:microsoft.com/office/officeart/2005/8/layout/hierarchy3"/>
    <dgm:cxn modelId="{B2A08CBC-FFBC-48DA-A990-CFDE7891AC94}" type="presParOf" srcId="{DD7CBDC4-266B-41C7-B922-818658CABE81}" destId="{C0D68A90-0E80-44C6-B579-99B1D248F85B}" srcOrd="0" destOrd="0" presId="urn:microsoft.com/office/officeart/2005/8/layout/hierarchy3"/>
    <dgm:cxn modelId="{1F8D1C66-1033-4096-B8F6-FA0115D39FAE}" type="presParOf" srcId="{C0D68A90-0E80-44C6-B579-99B1D248F85B}" destId="{8798F0E9-1494-4FAB-AEE7-69CED51E02F9}" srcOrd="0" destOrd="0" presId="urn:microsoft.com/office/officeart/2005/8/layout/hierarchy3"/>
    <dgm:cxn modelId="{DFA4DDDA-6448-4DD9-8F3D-F03E726769F9}" type="presParOf" srcId="{C0D68A90-0E80-44C6-B579-99B1D248F85B}" destId="{369A78F1-B255-4FB3-B145-061ECEBF14CF}" srcOrd="1" destOrd="0" presId="urn:microsoft.com/office/officeart/2005/8/layout/hierarchy3"/>
    <dgm:cxn modelId="{9CB093F3-F2D4-4846-A204-AC46AB55925A}" type="presParOf" srcId="{DD7CBDC4-266B-41C7-B922-818658CABE81}" destId="{546FE000-DC48-4A95-BFEF-8E344B71CBAA}" srcOrd="1" destOrd="0" presId="urn:microsoft.com/office/officeart/2005/8/layout/hierarchy3"/>
    <dgm:cxn modelId="{A683D54D-627F-4170-97B0-8E953DDC56DD}" type="presParOf" srcId="{546FE000-DC48-4A95-BFEF-8E344B71CBAA}" destId="{19AF2BD2-E205-4E11-BCC2-259A6562819B}" srcOrd="0" destOrd="0" presId="urn:microsoft.com/office/officeart/2005/8/layout/hierarchy3"/>
    <dgm:cxn modelId="{902F93D2-942E-491E-9196-A2A72DCAB0B2}" type="presParOf" srcId="{546FE000-DC48-4A95-BFEF-8E344B71CBAA}" destId="{6838641C-0025-4009-98E2-EC23DE1130CF}" srcOrd="1" destOrd="0" presId="urn:microsoft.com/office/officeart/2005/8/layout/hierarchy3"/>
    <dgm:cxn modelId="{9BA2A1A5-49B0-4CBA-B92B-50AEEC1976F4}" type="presParOf" srcId="{546FE000-DC48-4A95-BFEF-8E344B71CBAA}" destId="{9E7CA030-7FFF-4A28-A294-5C18A7221928}" srcOrd="2" destOrd="0" presId="urn:microsoft.com/office/officeart/2005/8/layout/hierarchy3"/>
    <dgm:cxn modelId="{9E26BA36-7E11-440A-B95B-75064BC2F5BB}" type="presParOf" srcId="{546FE000-DC48-4A95-BFEF-8E344B71CBAA}" destId="{1FB80F7F-2528-490C-BA48-300EBE933EAD}" srcOrd="3" destOrd="0" presId="urn:microsoft.com/office/officeart/2005/8/layout/hierarchy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FCCC49-F09C-42FF-9080-FEB74E5EBC1D}" type="doc">
      <dgm:prSet loTypeId="urn:microsoft.com/office/officeart/2005/8/layout/funnel1" loCatId="relationship" qsTypeId="urn:microsoft.com/office/officeart/2005/8/quickstyle/3d7" qsCatId="3D" csTypeId="urn:microsoft.com/office/officeart/2005/8/colors/colorful4" csCatId="colorful" phldr="1"/>
      <dgm:spPr/>
      <dgm:t>
        <a:bodyPr/>
        <a:lstStyle/>
        <a:p>
          <a:pPr latinLnBrk="1"/>
          <a:endParaRPr lang="ko-KR" altLang="en-US"/>
        </a:p>
      </dgm:t>
    </dgm:pt>
    <dgm:pt modelId="{CD5E04DC-5C7D-42DB-A9FD-89BFC681A4BD}">
      <dgm:prSet phldrT="[텍스트]" custT="1"/>
      <dgm:spPr/>
      <dgm:t>
        <a:bodyPr/>
        <a:lstStyle/>
        <a:p>
          <a:pPr latinLnBrk="1"/>
          <a:r>
            <a:rPr lang="en-US" altLang="ko-KR" sz="1050" b="1" dirty="0"/>
            <a:t>8 </a:t>
          </a:r>
          <a:r>
            <a:rPr lang="en-US" altLang="ko-KR" sz="1050" b="1" dirty="0" err="1"/>
            <a:t>bezene</a:t>
          </a:r>
          <a:r>
            <a:rPr lang="en-US" altLang="ko-KR" sz="1050" b="1" dirty="0"/>
            <a:t> rings</a:t>
          </a:r>
          <a:endParaRPr lang="ko-KR" altLang="en-US" sz="1050" b="1" dirty="0"/>
        </a:p>
      </dgm:t>
    </dgm:pt>
    <dgm:pt modelId="{3BD09B03-E660-4623-9413-B3274183BE85}" type="parTrans" cxnId="{B5D7E0E3-484A-4B5C-8238-D57F94BA8F53}">
      <dgm:prSet/>
      <dgm:spPr/>
      <dgm:t>
        <a:bodyPr/>
        <a:lstStyle/>
        <a:p>
          <a:pPr latinLnBrk="1"/>
          <a:endParaRPr lang="ko-KR" altLang="en-US"/>
        </a:p>
      </dgm:t>
    </dgm:pt>
    <dgm:pt modelId="{E486D5D2-60B5-4925-90AD-A9E0AE085AF3}" type="sibTrans" cxnId="{B5D7E0E3-484A-4B5C-8238-D57F94BA8F53}">
      <dgm:prSet/>
      <dgm:spPr/>
      <dgm:t>
        <a:bodyPr/>
        <a:lstStyle/>
        <a:p>
          <a:pPr latinLnBrk="1"/>
          <a:endParaRPr lang="ko-KR" altLang="en-US"/>
        </a:p>
      </dgm:t>
    </dgm:pt>
    <dgm:pt modelId="{F70C911E-4BD6-49A5-9133-8FE18B755341}">
      <dgm:prSet phldrT="[텍스트]" custT="1"/>
      <dgm:spPr/>
      <dgm:t>
        <a:bodyPr/>
        <a:lstStyle/>
        <a:p>
          <a:pPr latinLnBrk="1"/>
          <a:r>
            <a:rPr lang="en-US" altLang="ko-KR" sz="1100" b="1" dirty="0"/>
            <a:t>8 epoxy groups</a:t>
          </a:r>
        </a:p>
        <a:p>
          <a:pPr latinLnBrk="1"/>
          <a:r>
            <a:rPr lang="en-US" altLang="ko-KR" sz="1100" b="1" dirty="0"/>
            <a:t>(</a:t>
          </a:r>
          <a:r>
            <a:rPr lang="en-US" altLang="ko-KR" sz="1100" b="1" dirty="0">
              <a:latin typeface="맑은 고딕"/>
              <a:ea typeface="맑은 고딕"/>
            </a:rPr>
            <a:t>≒</a:t>
          </a:r>
          <a:r>
            <a:rPr lang="en-US" altLang="ko-KR" sz="1100" b="1" dirty="0"/>
            <a:t>7 </a:t>
          </a:r>
          <a:r>
            <a:rPr lang="en-US" altLang="ko-KR" sz="1100" b="1" dirty="0" err="1"/>
            <a:t>kDa</a:t>
          </a:r>
          <a:r>
            <a:rPr lang="en-US" altLang="ko-KR" sz="1100" b="1" dirty="0"/>
            <a:t>)</a:t>
          </a:r>
          <a:endParaRPr lang="ko-KR" altLang="en-US" sz="1100" b="1" dirty="0"/>
        </a:p>
      </dgm:t>
    </dgm:pt>
    <dgm:pt modelId="{E5350072-08C2-410B-9F49-A763C94DB6D8}" type="parTrans" cxnId="{BDE3A295-6662-46A9-B8CC-97E83ED21F07}">
      <dgm:prSet/>
      <dgm:spPr/>
      <dgm:t>
        <a:bodyPr/>
        <a:lstStyle/>
        <a:p>
          <a:pPr latinLnBrk="1"/>
          <a:endParaRPr lang="ko-KR" altLang="en-US"/>
        </a:p>
      </dgm:t>
    </dgm:pt>
    <dgm:pt modelId="{A7846F2F-3DFF-4B0E-8E98-E483FECCFA53}" type="sibTrans" cxnId="{BDE3A295-6662-46A9-B8CC-97E83ED21F07}">
      <dgm:prSet/>
      <dgm:spPr/>
      <dgm:t>
        <a:bodyPr/>
        <a:lstStyle/>
        <a:p>
          <a:pPr latinLnBrk="1"/>
          <a:endParaRPr lang="ko-KR" altLang="en-US"/>
        </a:p>
      </dgm:t>
    </dgm:pt>
    <dgm:pt modelId="{62539CC9-9228-417B-A2D8-BEE47424E05F}">
      <dgm:prSet phldrT="[텍스트]"/>
      <dgm:spPr/>
      <dgm:t>
        <a:bodyPr/>
        <a:lstStyle/>
        <a:p>
          <a:pPr latinLnBrk="1"/>
          <a:r>
            <a:rPr lang="en-US" altLang="ko-KR" b="1" dirty="0" err="1"/>
            <a:t>cyclopentanone</a:t>
          </a:r>
          <a:endParaRPr lang="ko-KR" altLang="en-US" b="1" dirty="0"/>
        </a:p>
      </dgm:t>
    </dgm:pt>
    <dgm:pt modelId="{D868967A-3155-4DAF-956D-E9B614762E43}" type="parTrans" cxnId="{CF1E94F2-2964-4C2A-A356-A5D9CFFC3A98}">
      <dgm:prSet/>
      <dgm:spPr/>
      <dgm:t>
        <a:bodyPr/>
        <a:lstStyle/>
        <a:p>
          <a:pPr latinLnBrk="1"/>
          <a:endParaRPr lang="ko-KR" altLang="en-US"/>
        </a:p>
      </dgm:t>
    </dgm:pt>
    <dgm:pt modelId="{FBE3DCAC-EBC0-4985-A329-EA337407E56F}" type="sibTrans" cxnId="{CF1E94F2-2964-4C2A-A356-A5D9CFFC3A98}">
      <dgm:prSet/>
      <dgm:spPr/>
      <dgm:t>
        <a:bodyPr/>
        <a:lstStyle/>
        <a:p>
          <a:pPr latinLnBrk="1"/>
          <a:endParaRPr lang="ko-KR" altLang="en-US"/>
        </a:p>
      </dgm:t>
    </dgm:pt>
    <dgm:pt modelId="{1C9DB107-ACD2-4C82-AC23-0CE078D49AB5}" type="pres">
      <dgm:prSet presAssocID="{8CFCCC49-F09C-42FF-9080-FEB74E5EBC1D}" presName="Name0" presStyleCnt="0">
        <dgm:presLayoutVars>
          <dgm:chMax val="4"/>
          <dgm:resizeHandles val="exact"/>
        </dgm:presLayoutVars>
      </dgm:prSet>
      <dgm:spPr/>
    </dgm:pt>
    <dgm:pt modelId="{7203E5AD-745B-49F4-AA5F-76C81D2A6464}" type="pres">
      <dgm:prSet presAssocID="{8CFCCC49-F09C-42FF-9080-FEB74E5EBC1D}" presName="ellipse" presStyleLbl="trBgShp" presStyleIdx="0" presStyleCnt="1"/>
      <dgm:spPr/>
    </dgm:pt>
    <dgm:pt modelId="{8BD2E054-E8CC-4911-96A8-6D56BC4B4A0A}" type="pres">
      <dgm:prSet presAssocID="{8CFCCC49-F09C-42FF-9080-FEB74E5EBC1D}" presName="arrow1" presStyleLbl="fgShp" presStyleIdx="0" presStyleCnt="1"/>
      <dgm:spPr/>
    </dgm:pt>
    <dgm:pt modelId="{F859C0DB-899C-42FA-81CC-0CE81AB4439D}" type="pres">
      <dgm:prSet presAssocID="{8CFCCC49-F09C-42FF-9080-FEB74E5EBC1D}" presName="rectangle" presStyleLbl="revTx" presStyleIdx="0" presStyleCnt="1">
        <dgm:presLayoutVars>
          <dgm:bulletEnabled val="1"/>
        </dgm:presLayoutVars>
      </dgm:prSet>
      <dgm:spPr/>
    </dgm:pt>
    <dgm:pt modelId="{9039766E-9408-4A48-B1BE-CB10D915B7B5}" type="pres">
      <dgm:prSet presAssocID="{F70C911E-4BD6-49A5-9133-8FE18B755341}" presName="item1" presStyleLbl="node1" presStyleIdx="0" presStyleCnt="2" custLinFactNeighborX="50976" custLinFactNeighborY="-75556">
        <dgm:presLayoutVars>
          <dgm:bulletEnabled val="1"/>
        </dgm:presLayoutVars>
      </dgm:prSet>
      <dgm:spPr/>
    </dgm:pt>
    <dgm:pt modelId="{F1794EA1-BA8C-4A33-929F-27E2B619F93B}" type="pres">
      <dgm:prSet presAssocID="{62539CC9-9228-417B-A2D8-BEE47424E05F}" presName="item2" presStyleLbl="node1" presStyleIdx="1" presStyleCnt="2">
        <dgm:presLayoutVars>
          <dgm:bulletEnabled val="1"/>
        </dgm:presLayoutVars>
      </dgm:prSet>
      <dgm:spPr/>
    </dgm:pt>
    <dgm:pt modelId="{2A7097B0-92C3-4916-992C-DB44AA94FCF0}" type="pres">
      <dgm:prSet presAssocID="{8CFCCC49-F09C-42FF-9080-FEB74E5EBC1D}" presName="funnel" presStyleLbl="trAlignAcc1" presStyleIdx="0" presStyleCnt="1"/>
      <dgm:spPr/>
    </dgm:pt>
  </dgm:ptLst>
  <dgm:cxnLst>
    <dgm:cxn modelId="{8AA068A9-9073-4095-A371-E1439CE73136}" type="presOf" srcId="{F70C911E-4BD6-49A5-9133-8FE18B755341}" destId="{9039766E-9408-4A48-B1BE-CB10D915B7B5}" srcOrd="0" destOrd="0" presId="urn:microsoft.com/office/officeart/2005/8/layout/funnel1"/>
    <dgm:cxn modelId="{640DC0E6-176B-46E1-8790-DE81054BD148}" type="presOf" srcId="{CD5E04DC-5C7D-42DB-A9FD-89BFC681A4BD}" destId="{F1794EA1-BA8C-4A33-929F-27E2B619F93B}" srcOrd="0" destOrd="0" presId="urn:microsoft.com/office/officeart/2005/8/layout/funnel1"/>
    <dgm:cxn modelId="{9F8C090A-A1D3-4C69-A1B3-34E4ABC003C8}" type="presOf" srcId="{62539CC9-9228-417B-A2D8-BEE47424E05F}" destId="{F859C0DB-899C-42FA-81CC-0CE81AB4439D}" srcOrd="0" destOrd="0" presId="urn:microsoft.com/office/officeart/2005/8/layout/funnel1"/>
    <dgm:cxn modelId="{BDE3A295-6662-46A9-B8CC-97E83ED21F07}" srcId="{8CFCCC49-F09C-42FF-9080-FEB74E5EBC1D}" destId="{F70C911E-4BD6-49A5-9133-8FE18B755341}" srcOrd="1" destOrd="0" parTransId="{E5350072-08C2-410B-9F49-A763C94DB6D8}" sibTransId="{A7846F2F-3DFF-4B0E-8E98-E483FECCFA53}"/>
    <dgm:cxn modelId="{B5D7E0E3-484A-4B5C-8238-D57F94BA8F53}" srcId="{8CFCCC49-F09C-42FF-9080-FEB74E5EBC1D}" destId="{CD5E04DC-5C7D-42DB-A9FD-89BFC681A4BD}" srcOrd="0" destOrd="0" parTransId="{3BD09B03-E660-4623-9413-B3274183BE85}" sibTransId="{E486D5D2-60B5-4925-90AD-A9E0AE085AF3}"/>
    <dgm:cxn modelId="{CF1E94F2-2964-4C2A-A356-A5D9CFFC3A98}" srcId="{8CFCCC49-F09C-42FF-9080-FEB74E5EBC1D}" destId="{62539CC9-9228-417B-A2D8-BEE47424E05F}" srcOrd="2" destOrd="0" parTransId="{D868967A-3155-4DAF-956D-E9B614762E43}" sibTransId="{FBE3DCAC-EBC0-4985-A329-EA337407E56F}"/>
    <dgm:cxn modelId="{F2FE3D7A-055F-46BA-8745-073D802BEAEB}" type="presOf" srcId="{8CFCCC49-F09C-42FF-9080-FEB74E5EBC1D}" destId="{1C9DB107-ACD2-4C82-AC23-0CE078D49AB5}" srcOrd="0" destOrd="0" presId="urn:microsoft.com/office/officeart/2005/8/layout/funnel1"/>
    <dgm:cxn modelId="{E2CDEDB2-4986-4D34-8CD7-3C0AD9C3A4F2}" type="presParOf" srcId="{1C9DB107-ACD2-4C82-AC23-0CE078D49AB5}" destId="{7203E5AD-745B-49F4-AA5F-76C81D2A6464}" srcOrd="0" destOrd="0" presId="urn:microsoft.com/office/officeart/2005/8/layout/funnel1"/>
    <dgm:cxn modelId="{46F8CCE9-0F68-4FE0-B498-47A25C0B5CD4}" type="presParOf" srcId="{1C9DB107-ACD2-4C82-AC23-0CE078D49AB5}" destId="{8BD2E054-E8CC-4911-96A8-6D56BC4B4A0A}" srcOrd="1" destOrd="0" presId="urn:microsoft.com/office/officeart/2005/8/layout/funnel1"/>
    <dgm:cxn modelId="{277C2E53-CBAC-4BD1-BF92-207FB258C7A0}" type="presParOf" srcId="{1C9DB107-ACD2-4C82-AC23-0CE078D49AB5}" destId="{F859C0DB-899C-42FA-81CC-0CE81AB4439D}" srcOrd="2" destOrd="0" presId="urn:microsoft.com/office/officeart/2005/8/layout/funnel1"/>
    <dgm:cxn modelId="{78DE7235-F1A2-43A3-BE14-416DFA0E16D7}" type="presParOf" srcId="{1C9DB107-ACD2-4C82-AC23-0CE078D49AB5}" destId="{9039766E-9408-4A48-B1BE-CB10D915B7B5}" srcOrd="3" destOrd="0" presId="urn:microsoft.com/office/officeart/2005/8/layout/funnel1"/>
    <dgm:cxn modelId="{62FA278A-CD64-443C-A7D7-81EE47F755ED}" type="presParOf" srcId="{1C9DB107-ACD2-4C82-AC23-0CE078D49AB5}" destId="{F1794EA1-BA8C-4A33-929F-27E2B619F93B}" srcOrd="4" destOrd="0" presId="urn:microsoft.com/office/officeart/2005/8/layout/funnel1"/>
    <dgm:cxn modelId="{31DDF3B6-F9D8-4CA7-9CC3-B7EFA40A9D1C}" type="presParOf" srcId="{1C9DB107-ACD2-4C82-AC23-0CE078D49AB5}" destId="{2A7097B0-92C3-4916-992C-DB44AA94FCF0}" srcOrd="5" destOrd="0" presId="urn:microsoft.com/office/officeart/2005/8/layout/funnel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98F0E9-1494-4FAB-AEE7-69CED51E02F9}">
      <dsp:nvSpPr>
        <dsp:cNvPr id="0" name=""/>
        <dsp:cNvSpPr/>
      </dsp:nvSpPr>
      <dsp:spPr>
        <a:xfrm>
          <a:off x="1947" y="80852"/>
          <a:ext cx="3900458" cy="622163"/>
        </a:xfrm>
        <a:prstGeom prst="roundRect">
          <a:avLst>
            <a:gd name="adj" fmla="val 10000"/>
          </a:avLst>
        </a:prstGeom>
        <a:gradFill rotWithShape="0">
          <a:gsLst>
            <a:gs pos="0">
              <a:schemeClr val="accent6">
                <a:shade val="80000"/>
                <a:hueOff val="0"/>
                <a:satOff val="0"/>
                <a:lumOff val="0"/>
                <a:alphaOff val="0"/>
                <a:satMod val="103000"/>
                <a:lumMod val="102000"/>
                <a:tint val="94000"/>
              </a:schemeClr>
            </a:gs>
            <a:gs pos="50000">
              <a:schemeClr val="accent6">
                <a:shade val="80000"/>
                <a:hueOff val="0"/>
                <a:satOff val="0"/>
                <a:lumOff val="0"/>
                <a:alphaOff val="0"/>
                <a:satMod val="110000"/>
                <a:lumMod val="100000"/>
                <a:shade val="100000"/>
              </a:schemeClr>
            </a:gs>
            <a:gs pos="100000">
              <a:schemeClr val="accent6">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latinLnBrk="1">
            <a:lnSpc>
              <a:spcPct val="90000"/>
            </a:lnSpc>
            <a:spcBef>
              <a:spcPct val="0"/>
            </a:spcBef>
            <a:spcAft>
              <a:spcPct val="35000"/>
            </a:spcAft>
            <a:buNone/>
          </a:pPr>
          <a:r>
            <a:rPr lang="en-US" altLang="ko-KR" sz="3100" kern="1200" dirty="0">
              <a:latin typeface="Times New Roman" panose="02020603050405020304" pitchFamily="18" charset="0"/>
              <a:cs typeface="Times New Roman" panose="02020603050405020304" pitchFamily="18" charset="0"/>
            </a:rPr>
            <a:t>N type organic material</a:t>
          </a:r>
          <a:endParaRPr lang="ko-KR" altLang="en-US" sz="3100" kern="1200" dirty="0">
            <a:latin typeface="Times New Roman" panose="02020603050405020304" pitchFamily="18" charset="0"/>
            <a:cs typeface="Times New Roman" panose="02020603050405020304" pitchFamily="18" charset="0"/>
          </a:endParaRPr>
        </a:p>
      </dsp:txBody>
      <dsp:txXfrm>
        <a:off x="20170" y="99075"/>
        <a:ext cx="3864012" cy="585717"/>
      </dsp:txXfrm>
    </dsp:sp>
    <dsp:sp modelId="{19AF2BD2-E205-4E11-BCC2-259A6562819B}">
      <dsp:nvSpPr>
        <dsp:cNvPr id="0" name=""/>
        <dsp:cNvSpPr/>
      </dsp:nvSpPr>
      <dsp:spPr>
        <a:xfrm>
          <a:off x="391993" y="703015"/>
          <a:ext cx="390045" cy="730614"/>
        </a:xfrm>
        <a:custGeom>
          <a:avLst/>
          <a:gdLst/>
          <a:ahLst/>
          <a:cxnLst/>
          <a:rect l="0" t="0" r="0" b="0"/>
          <a:pathLst>
            <a:path>
              <a:moveTo>
                <a:pt x="0" y="0"/>
              </a:moveTo>
              <a:lnTo>
                <a:pt x="0" y="730614"/>
              </a:lnTo>
              <a:lnTo>
                <a:pt x="390045" y="730614"/>
              </a:lnTo>
            </a:path>
          </a:pathLst>
        </a:custGeom>
        <a:noFill/>
        <a:ln w="12700" cap="flat" cmpd="sng" algn="ctr">
          <a:solidFill>
            <a:schemeClr val="accent6">
              <a:tint val="99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838641C-0025-4009-98E2-EC23DE1130CF}">
      <dsp:nvSpPr>
        <dsp:cNvPr id="0" name=""/>
        <dsp:cNvSpPr/>
      </dsp:nvSpPr>
      <dsp:spPr>
        <a:xfrm>
          <a:off x="782039" y="1091926"/>
          <a:ext cx="3033500" cy="683408"/>
        </a:xfrm>
        <a:prstGeom prst="roundRect">
          <a:avLst>
            <a:gd name="adj" fmla="val 10000"/>
          </a:avLst>
        </a:prstGeom>
        <a:solidFill>
          <a:schemeClr val="lt1">
            <a:alpha val="90000"/>
            <a:hueOff val="0"/>
            <a:satOff val="0"/>
            <a:lumOff val="0"/>
            <a:alphaOff val="0"/>
          </a:schemeClr>
        </a:solidFill>
        <a:ln w="6350" cap="flat" cmpd="sng" algn="ctr">
          <a:solidFill>
            <a:schemeClr val="accent6">
              <a:shade val="8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ctr" anchorCtr="0">
          <a:noAutofit/>
        </a:bodyPr>
        <a:lstStyle/>
        <a:p>
          <a:pPr marL="0" lvl="0" indent="0" algn="ctr" defTabSz="755650" latinLnBrk="1">
            <a:lnSpc>
              <a:spcPct val="90000"/>
            </a:lnSpc>
            <a:spcBef>
              <a:spcPct val="0"/>
            </a:spcBef>
            <a:spcAft>
              <a:spcPct val="35000"/>
            </a:spcAft>
            <a:buNone/>
          </a:pPr>
          <a:r>
            <a:rPr lang="en-US" altLang="ko-KR" sz="1700" kern="1200" dirty="0">
              <a:latin typeface="Times New Roman" panose="02020603050405020304" pitchFamily="18" charset="0"/>
              <a:cs typeface="Times New Roman" panose="02020603050405020304" pitchFamily="18" charset="0"/>
            </a:rPr>
            <a:t>High </a:t>
          </a:r>
          <a:r>
            <a:rPr lang="el-GR" sz="1700" b="0" i="0" kern="1200" dirty="0">
              <a:latin typeface="Times New Roman" panose="02020603050405020304" pitchFamily="18" charset="0"/>
              <a:cs typeface="Times New Roman" panose="02020603050405020304" pitchFamily="18" charset="0"/>
            </a:rPr>
            <a:t>φ</a:t>
          </a:r>
          <a:r>
            <a:rPr lang="en-US" altLang="ko-KR" sz="1700" kern="1200" dirty="0">
              <a:latin typeface="Times New Roman" panose="02020603050405020304" pitchFamily="18" charset="0"/>
              <a:cs typeface="Times New Roman" panose="02020603050405020304" pitchFamily="18" charset="0"/>
            </a:rPr>
            <a:t> suited for injection of hole/electron into HOMO/LUMO</a:t>
          </a:r>
          <a:endParaRPr lang="ko-KR" altLang="en-US" sz="1700" kern="1200" dirty="0">
            <a:latin typeface="Times New Roman" panose="02020603050405020304" pitchFamily="18" charset="0"/>
            <a:cs typeface="Times New Roman" panose="02020603050405020304" pitchFamily="18" charset="0"/>
          </a:endParaRPr>
        </a:p>
      </dsp:txBody>
      <dsp:txXfrm>
        <a:off x="802055" y="1111942"/>
        <a:ext cx="2993468" cy="643376"/>
      </dsp:txXfrm>
    </dsp:sp>
    <dsp:sp modelId="{9E7CA030-7FFF-4A28-A294-5C18A7221928}">
      <dsp:nvSpPr>
        <dsp:cNvPr id="0" name=""/>
        <dsp:cNvSpPr/>
      </dsp:nvSpPr>
      <dsp:spPr>
        <a:xfrm>
          <a:off x="391993" y="703015"/>
          <a:ext cx="390045" cy="1645448"/>
        </a:xfrm>
        <a:custGeom>
          <a:avLst/>
          <a:gdLst/>
          <a:ahLst/>
          <a:cxnLst/>
          <a:rect l="0" t="0" r="0" b="0"/>
          <a:pathLst>
            <a:path>
              <a:moveTo>
                <a:pt x="0" y="0"/>
              </a:moveTo>
              <a:lnTo>
                <a:pt x="0" y="1645448"/>
              </a:lnTo>
              <a:lnTo>
                <a:pt x="390045" y="1645448"/>
              </a:lnTo>
            </a:path>
          </a:pathLst>
        </a:custGeom>
        <a:noFill/>
        <a:ln w="12700" cap="flat" cmpd="sng" algn="ctr">
          <a:solidFill>
            <a:schemeClr val="accent6">
              <a:tint val="99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FB80F7F-2528-490C-BA48-300EBE933EAD}">
      <dsp:nvSpPr>
        <dsp:cNvPr id="0" name=""/>
        <dsp:cNvSpPr/>
      </dsp:nvSpPr>
      <dsp:spPr>
        <a:xfrm>
          <a:off x="782039" y="2164245"/>
          <a:ext cx="3006170" cy="368438"/>
        </a:xfrm>
        <a:prstGeom prst="roundRect">
          <a:avLst>
            <a:gd name="adj" fmla="val 10000"/>
          </a:avLst>
        </a:prstGeom>
        <a:solidFill>
          <a:schemeClr val="lt1">
            <a:alpha val="90000"/>
            <a:hueOff val="0"/>
            <a:satOff val="0"/>
            <a:lumOff val="0"/>
            <a:alphaOff val="0"/>
          </a:schemeClr>
        </a:solidFill>
        <a:ln w="6350" cap="flat" cmpd="sng" algn="ctr">
          <a:solidFill>
            <a:schemeClr val="accent6">
              <a:shade val="80000"/>
              <a:hueOff val="321280"/>
              <a:satOff val="-12909"/>
              <a:lumOff val="27628"/>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ctr" anchorCtr="0">
          <a:noAutofit/>
        </a:bodyPr>
        <a:lstStyle/>
        <a:p>
          <a:pPr marL="0" lvl="0" indent="0" algn="ctr" defTabSz="755650" latinLnBrk="1">
            <a:lnSpc>
              <a:spcPct val="90000"/>
            </a:lnSpc>
            <a:spcBef>
              <a:spcPct val="0"/>
            </a:spcBef>
            <a:spcAft>
              <a:spcPct val="35000"/>
            </a:spcAft>
            <a:buNone/>
          </a:pPr>
          <a:r>
            <a:rPr lang="en-US" altLang="ko-KR" sz="1700" b="0" i="0" u="none" strike="noStrike" kern="1200" baseline="0" dirty="0">
              <a:latin typeface="Times New Roman" panose="02020603050405020304" pitchFamily="18" charset="0"/>
              <a:ea typeface="+mn-ea"/>
              <a:cs typeface="Times New Roman" panose="02020603050405020304" pitchFamily="18" charset="0"/>
            </a:rPr>
            <a:t>Small electron affinity </a:t>
          </a:r>
          <a:endParaRPr lang="ko-KR" altLang="en-US" sz="1700" kern="1200" dirty="0">
            <a:latin typeface="Times New Roman" panose="02020603050405020304" pitchFamily="18" charset="0"/>
            <a:cs typeface="Times New Roman" panose="02020603050405020304" pitchFamily="18" charset="0"/>
          </a:endParaRPr>
        </a:p>
      </dsp:txBody>
      <dsp:txXfrm>
        <a:off x="792830" y="2175036"/>
        <a:ext cx="2984588" cy="3468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03E5AD-745B-49F4-AA5F-76C81D2A6464}">
      <dsp:nvSpPr>
        <dsp:cNvPr id="0" name=""/>
        <dsp:cNvSpPr/>
      </dsp:nvSpPr>
      <dsp:spPr>
        <a:xfrm>
          <a:off x="814509" y="112812"/>
          <a:ext cx="2238899" cy="777540"/>
        </a:xfrm>
        <a:prstGeom prst="ellipse">
          <a:avLst/>
        </a:prstGeom>
        <a:solidFill>
          <a:schemeClr val="accent4">
            <a:tint val="50000"/>
            <a:alpha val="40000"/>
            <a:hueOff val="0"/>
            <a:satOff val="0"/>
            <a:lumOff val="0"/>
            <a:alphaOff val="0"/>
          </a:schemeClr>
        </a:solidFill>
        <a:ln>
          <a:noFill/>
        </a:ln>
        <a:effectLst/>
        <a:sp3d z="-152400" prstMaterial="matte"/>
      </dsp:spPr>
      <dsp:style>
        <a:lnRef idx="0">
          <a:scrgbClr r="0" g="0" b="0"/>
        </a:lnRef>
        <a:fillRef idx="1">
          <a:scrgbClr r="0" g="0" b="0"/>
        </a:fillRef>
        <a:effectRef idx="0">
          <a:scrgbClr r="0" g="0" b="0"/>
        </a:effectRef>
        <a:fontRef idx="minor"/>
      </dsp:style>
    </dsp:sp>
    <dsp:sp modelId="{8BD2E054-E8CC-4911-96A8-6D56BC4B4A0A}">
      <dsp:nvSpPr>
        <dsp:cNvPr id="0" name=""/>
        <dsp:cNvSpPr/>
      </dsp:nvSpPr>
      <dsp:spPr>
        <a:xfrm>
          <a:off x="1720483" y="2016745"/>
          <a:ext cx="433895" cy="277693"/>
        </a:xfrm>
        <a:prstGeom prst="downArrow">
          <a:avLst/>
        </a:prstGeom>
        <a:solidFill>
          <a:schemeClr val="accent4">
            <a:tint val="40000"/>
            <a:hueOff val="0"/>
            <a:satOff val="0"/>
            <a:lumOff val="0"/>
            <a:alphaOff val="0"/>
          </a:schemeClr>
        </a:solidFill>
        <a:ln>
          <a:noFill/>
        </a:ln>
        <a:effectLst/>
        <a:sp3d z="57200" extrusionH="600" contourW="3000" prstMaterial="plastic">
          <a:bevelT w="80600" h="18600" prst="relaxedInset"/>
          <a:bevelB w="80600" h="8600" prst="relaxedInset"/>
        </a:sp3d>
      </dsp:spPr>
      <dsp:style>
        <a:lnRef idx="0">
          <a:scrgbClr r="0" g="0" b="0"/>
        </a:lnRef>
        <a:fillRef idx="1">
          <a:scrgbClr r="0" g="0" b="0"/>
        </a:fillRef>
        <a:effectRef idx="0">
          <a:scrgbClr r="0" g="0" b="0"/>
        </a:effectRef>
        <a:fontRef idx="minor"/>
      </dsp:style>
    </dsp:sp>
    <dsp:sp modelId="{F859C0DB-899C-42FA-81CC-0CE81AB4439D}">
      <dsp:nvSpPr>
        <dsp:cNvPr id="0" name=""/>
        <dsp:cNvSpPr/>
      </dsp:nvSpPr>
      <dsp:spPr>
        <a:xfrm>
          <a:off x="896082" y="2238899"/>
          <a:ext cx="2082697" cy="520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666750" latinLnBrk="1">
            <a:lnSpc>
              <a:spcPct val="90000"/>
            </a:lnSpc>
            <a:spcBef>
              <a:spcPct val="0"/>
            </a:spcBef>
            <a:spcAft>
              <a:spcPct val="35000"/>
            </a:spcAft>
            <a:buNone/>
          </a:pPr>
          <a:r>
            <a:rPr lang="en-US" altLang="ko-KR" sz="1500" b="1" kern="1200" dirty="0" err="1"/>
            <a:t>cyclopentanone</a:t>
          </a:r>
          <a:endParaRPr lang="ko-KR" altLang="en-US" sz="1500" b="1" kern="1200" dirty="0"/>
        </a:p>
      </dsp:txBody>
      <dsp:txXfrm>
        <a:off x="896082" y="2238899"/>
        <a:ext cx="2082697" cy="520674"/>
      </dsp:txXfrm>
    </dsp:sp>
    <dsp:sp modelId="{9039766E-9408-4A48-B1BE-CB10D915B7B5}">
      <dsp:nvSpPr>
        <dsp:cNvPr id="0" name=""/>
        <dsp:cNvSpPr/>
      </dsp:nvSpPr>
      <dsp:spPr>
        <a:xfrm>
          <a:off x="2026625" y="360303"/>
          <a:ext cx="781011" cy="781011"/>
        </a:xfrm>
        <a:prstGeom prst="ellipse">
          <a:avLst/>
        </a:prstGeom>
        <a:solidFill>
          <a:schemeClr val="accent4">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488950" latinLnBrk="1">
            <a:lnSpc>
              <a:spcPct val="90000"/>
            </a:lnSpc>
            <a:spcBef>
              <a:spcPct val="0"/>
            </a:spcBef>
            <a:spcAft>
              <a:spcPct val="35000"/>
            </a:spcAft>
            <a:buNone/>
          </a:pPr>
          <a:r>
            <a:rPr lang="en-US" altLang="ko-KR" sz="1100" b="1" kern="1200" dirty="0"/>
            <a:t>8 epoxy groups</a:t>
          </a:r>
        </a:p>
        <a:p>
          <a:pPr marL="0" lvl="0" indent="0" algn="ctr" defTabSz="488950" latinLnBrk="1">
            <a:lnSpc>
              <a:spcPct val="90000"/>
            </a:lnSpc>
            <a:spcBef>
              <a:spcPct val="0"/>
            </a:spcBef>
            <a:spcAft>
              <a:spcPct val="35000"/>
            </a:spcAft>
            <a:buNone/>
          </a:pPr>
          <a:r>
            <a:rPr lang="en-US" altLang="ko-KR" sz="1100" b="1" kern="1200" dirty="0"/>
            <a:t>(</a:t>
          </a:r>
          <a:r>
            <a:rPr lang="en-US" altLang="ko-KR" sz="1100" b="1" kern="1200" dirty="0">
              <a:latin typeface="맑은 고딕"/>
              <a:ea typeface="맑은 고딕"/>
            </a:rPr>
            <a:t>≒</a:t>
          </a:r>
          <a:r>
            <a:rPr lang="en-US" altLang="ko-KR" sz="1100" b="1" kern="1200" dirty="0"/>
            <a:t>7 </a:t>
          </a:r>
          <a:r>
            <a:rPr lang="en-US" altLang="ko-KR" sz="1100" b="1" kern="1200" dirty="0" err="1"/>
            <a:t>kDa</a:t>
          </a:r>
          <a:r>
            <a:rPr lang="en-US" altLang="ko-KR" sz="1100" b="1" kern="1200" dirty="0"/>
            <a:t>)</a:t>
          </a:r>
          <a:endParaRPr lang="ko-KR" altLang="en-US" sz="1100" b="1" kern="1200" dirty="0"/>
        </a:p>
      </dsp:txBody>
      <dsp:txXfrm>
        <a:off x="2141001" y="474679"/>
        <a:ext cx="552259" cy="552259"/>
      </dsp:txXfrm>
    </dsp:sp>
    <dsp:sp modelId="{F1794EA1-BA8C-4A33-929F-27E2B619F93B}">
      <dsp:nvSpPr>
        <dsp:cNvPr id="0" name=""/>
        <dsp:cNvSpPr/>
      </dsp:nvSpPr>
      <dsp:spPr>
        <a:xfrm>
          <a:off x="1069640" y="364472"/>
          <a:ext cx="781011" cy="781011"/>
        </a:xfrm>
        <a:prstGeom prst="ellipse">
          <a:avLst/>
        </a:prstGeom>
        <a:solidFill>
          <a:schemeClr val="accent4">
            <a:hueOff val="10395692"/>
            <a:satOff val="-47968"/>
            <a:lumOff val="1765"/>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466725" latinLnBrk="1">
            <a:lnSpc>
              <a:spcPct val="90000"/>
            </a:lnSpc>
            <a:spcBef>
              <a:spcPct val="0"/>
            </a:spcBef>
            <a:spcAft>
              <a:spcPct val="35000"/>
            </a:spcAft>
            <a:buNone/>
          </a:pPr>
          <a:r>
            <a:rPr lang="en-US" altLang="ko-KR" sz="1050" b="1" kern="1200" dirty="0"/>
            <a:t>8 </a:t>
          </a:r>
          <a:r>
            <a:rPr lang="en-US" altLang="ko-KR" sz="1050" b="1" kern="1200" dirty="0" err="1"/>
            <a:t>bezene</a:t>
          </a:r>
          <a:r>
            <a:rPr lang="en-US" altLang="ko-KR" sz="1050" b="1" kern="1200" dirty="0"/>
            <a:t> rings</a:t>
          </a:r>
          <a:endParaRPr lang="ko-KR" altLang="en-US" sz="1050" b="1" kern="1200" dirty="0"/>
        </a:p>
      </dsp:txBody>
      <dsp:txXfrm>
        <a:off x="1184016" y="478848"/>
        <a:ext cx="552259" cy="552259"/>
      </dsp:txXfrm>
    </dsp:sp>
    <dsp:sp modelId="{2A7097B0-92C3-4916-992C-DB44AA94FCF0}">
      <dsp:nvSpPr>
        <dsp:cNvPr id="0" name=""/>
        <dsp:cNvSpPr/>
      </dsp:nvSpPr>
      <dsp:spPr>
        <a:xfrm>
          <a:off x="722524" y="17355"/>
          <a:ext cx="2429813" cy="1943851"/>
        </a:xfrm>
        <a:prstGeom prst="funnel">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a:sp3d extrusionH="50600">
          <a:bevelT w="101600" h="80600"/>
        </a:sp3d>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4" Type="http://schemas.openxmlformats.org/officeDocument/2006/relationships/image" Target="../media/image6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 Id="rId5" Type="http://schemas.openxmlformats.org/officeDocument/2006/relationships/image" Target="../media/image80.wmf"/><Relationship Id="rId4" Type="http://schemas.openxmlformats.org/officeDocument/2006/relationships/image" Target="../media/image7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D5E64B-950E-4705-8E61-5892B500D4A7}" type="datetimeFigureOut">
              <a:rPr lang="ko-KR" altLang="en-US" smtClean="0"/>
              <a:t>2016-08-23</a:t>
            </a:fld>
            <a:endParaRPr lang="ko-KR" altLang="en-US"/>
          </a:p>
        </p:txBody>
      </p:sp>
      <p:sp>
        <p:nvSpPr>
          <p:cNvPr id="4" name="바닥글 개체 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F3F395D-181E-4B41-B977-62DCC13C8DD1}" type="slidenum">
              <a:rPr lang="ko-KR" altLang="en-US" smtClean="0"/>
              <a:t>‹#›</a:t>
            </a:fld>
            <a:endParaRPr lang="ko-KR" altLang="en-US"/>
          </a:p>
        </p:txBody>
      </p:sp>
    </p:spTree>
    <p:extLst>
      <p:ext uri="{BB962C8B-B14F-4D97-AF65-F5344CB8AC3E}">
        <p14:creationId xmlns:p14="http://schemas.microsoft.com/office/powerpoint/2010/main" val="272896482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DD2CF0-51EE-4C15-B0A8-7F7937AF111E}" type="datetimeFigureOut">
              <a:rPr lang="ko-KR" altLang="en-US" smtClean="0"/>
              <a:t>2016-08-23</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슬라이드 번호 개체 틀 6"/>
          <p:cNvSpPr>
            <a:spLocks noGrp="1"/>
          </p:cNvSpPr>
          <p:nvPr>
            <p:ph type="sldNum" sz="quarter" idx="5"/>
          </p:nvPr>
        </p:nvSpPr>
        <p:spPr>
          <a:xfrm>
            <a:off x="727362" y="7897092"/>
            <a:ext cx="2971800" cy="457200"/>
          </a:xfrm>
          <a:prstGeom prst="rect">
            <a:avLst/>
          </a:prstGeom>
        </p:spPr>
        <p:txBody>
          <a:bodyPr vert="horz" lIns="91440" tIns="45720" rIns="91440" bIns="45720" rtlCol="0" anchor="b"/>
          <a:lstStyle>
            <a:lvl1pPr algn="r">
              <a:defRPr sz="1200"/>
            </a:lvl1pPr>
          </a:lstStyle>
          <a:p>
            <a:fld id="{C771FB2D-8AC0-4D65-81B9-7B991EC02CA2}" type="slidenum">
              <a:rPr lang="ko-KR" altLang="en-US" smtClean="0"/>
              <a:t>‹#›</a:t>
            </a:fld>
            <a:endParaRPr lang="ko-KR" altLang="en-US"/>
          </a:p>
        </p:txBody>
      </p:sp>
    </p:spTree>
    <p:extLst>
      <p:ext uri="{BB962C8B-B14F-4D97-AF65-F5344CB8AC3E}">
        <p14:creationId xmlns:p14="http://schemas.microsoft.com/office/powerpoint/2010/main" val="1421025651"/>
      </p:ext>
    </p:extLst>
  </p:cSld>
  <p:clrMap bg1="lt1" tx1="dk1" bg2="lt2" tx2="dk2" accent1="accent1" accent2="accent2" accent3="accent3" accent4="accent4" accent5="accent5" accent6="accent6" hlink="hlink" folHlink="folHlink"/>
  <p:hf sldNum="0" hdr="0" ftr="0" dt="0"/>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sigmaaldrich.com/technical-documents/articles/material-matters/inkjet-printing-as.html#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Good evening,</a:t>
            </a:r>
            <a:r>
              <a:rPr lang="en-US" altLang="ko-KR" baseline="0" dirty="0"/>
              <a:t> ladies and gentlemen.</a:t>
            </a:r>
          </a:p>
          <a:p>
            <a:r>
              <a:rPr lang="en-US" altLang="ko-KR" baseline="0" dirty="0"/>
              <a:t>My name is </a:t>
            </a:r>
            <a:r>
              <a:rPr lang="en-US" altLang="ko-KR" baseline="0" dirty="0" err="1"/>
              <a:t>Seung</a:t>
            </a:r>
            <a:r>
              <a:rPr lang="en-US" altLang="ko-KR" baseline="0" dirty="0"/>
              <a:t> Jae Moon, and </a:t>
            </a:r>
            <a:r>
              <a:rPr lang="en-US" altLang="ko-KR" baseline="0" dirty="0" err="1"/>
              <a:t>i`m</a:t>
            </a:r>
            <a:r>
              <a:rPr lang="en-US" altLang="ko-KR" baseline="0" dirty="0"/>
              <a:t> master course student in </a:t>
            </a:r>
            <a:r>
              <a:rPr lang="en-US" altLang="ko-KR" baseline="0" dirty="0" err="1"/>
              <a:t>Hoseo</a:t>
            </a:r>
            <a:r>
              <a:rPr lang="en-US" altLang="ko-KR" baseline="0" dirty="0"/>
              <a:t> Univ. and I was worked as an internship student of the I.E.T.R in France.</a:t>
            </a:r>
          </a:p>
          <a:p>
            <a:r>
              <a:rPr lang="en-US" altLang="ko-KR" strike="sngStrike" baseline="0" dirty="0"/>
              <a:t>Today`s</a:t>
            </a:r>
            <a:r>
              <a:rPr lang="en-US" altLang="ko-KR" baseline="0" dirty="0"/>
              <a:t> my topic is the inkjet printing process, and the title is ‘the development of printing OFET’.</a:t>
            </a:r>
          </a:p>
          <a:p>
            <a:endParaRPr lang="ko-KR" altLang="en-US" dirty="0"/>
          </a:p>
        </p:txBody>
      </p:sp>
    </p:spTree>
    <p:extLst>
      <p:ext uri="{BB962C8B-B14F-4D97-AF65-F5344CB8AC3E}">
        <p14:creationId xmlns:p14="http://schemas.microsoft.com/office/powerpoint/2010/main" val="989022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GB" altLang="ko-KR" sz="1200" kern="1200" dirty="0">
                <a:solidFill>
                  <a:schemeClr val="tx1"/>
                </a:solidFill>
                <a:effectLst/>
                <a:latin typeface="+mn-lt"/>
                <a:ea typeface="+mn-ea"/>
                <a:cs typeface="+mn-cs"/>
              </a:rPr>
              <a:t>the hysteresis analyse that allows evaluating the threshold voltage shift with a forward and backward voltage scan. </a:t>
            </a:r>
            <a:r>
              <a:rPr lang="en-US" altLang="ko-KR" dirty="0"/>
              <a:t>We can obtain some information about capacitance, carrier density and flat band voltage variation with the following relation.</a:t>
            </a:r>
            <a:endParaRPr lang="ko-KR" altLang="en-US" dirty="0"/>
          </a:p>
          <a:p>
            <a:pPr marL="0" marR="0" indent="0" algn="l" defTabSz="914400" rtl="0" eaLnBrk="1" fontAlgn="auto" latinLnBrk="1" hangingPunct="1">
              <a:lnSpc>
                <a:spcPct val="100000"/>
              </a:lnSpc>
              <a:spcBef>
                <a:spcPts val="0"/>
              </a:spcBef>
              <a:spcAft>
                <a:spcPts val="0"/>
              </a:spcAft>
              <a:buClrTx/>
              <a:buSzTx/>
              <a:buFontTx/>
              <a:buNone/>
              <a:tabLst/>
              <a:defRPr/>
            </a:pPr>
            <a:endParaRPr lang="en-GB" altLang="ko-KR" sz="1200" kern="1200" dirty="0">
              <a:solidFill>
                <a:schemeClr val="tx1"/>
              </a:solidFill>
              <a:effectLst/>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r>
              <a:rPr lang="en-GB" altLang="ko-KR" sz="1200" kern="1200" dirty="0">
                <a:solidFill>
                  <a:schemeClr val="tx1"/>
                </a:solidFill>
                <a:effectLst/>
                <a:latin typeface="+mn-lt"/>
                <a:ea typeface="+mn-ea"/>
                <a:cs typeface="+mn-cs"/>
              </a:rPr>
              <a:t>With a τ value of 1.6x10</a:t>
            </a:r>
            <a:r>
              <a:rPr lang="en-GB" altLang="ko-KR" sz="1200" kern="1200" baseline="30000" dirty="0">
                <a:solidFill>
                  <a:schemeClr val="tx1"/>
                </a:solidFill>
                <a:effectLst/>
                <a:latin typeface="+mn-lt"/>
                <a:ea typeface="+mn-ea"/>
                <a:cs typeface="+mn-cs"/>
              </a:rPr>
              <a:t>6</a:t>
            </a:r>
            <a:r>
              <a:rPr lang="en-GB" altLang="ko-KR" sz="1200" kern="1200" dirty="0">
                <a:solidFill>
                  <a:schemeClr val="tx1"/>
                </a:solidFill>
                <a:effectLst/>
                <a:latin typeface="+mn-lt"/>
                <a:ea typeface="+mn-ea"/>
                <a:cs typeface="+mn-cs"/>
              </a:rPr>
              <a:t> s and a correlation factor R</a:t>
            </a:r>
            <a:r>
              <a:rPr lang="en-GB" altLang="ko-KR" sz="1200" kern="1200" baseline="30000" dirty="0">
                <a:solidFill>
                  <a:schemeClr val="tx1"/>
                </a:solidFill>
                <a:effectLst/>
                <a:latin typeface="+mn-lt"/>
                <a:ea typeface="+mn-ea"/>
                <a:cs typeface="+mn-cs"/>
              </a:rPr>
              <a:t>2 </a:t>
            </a:r>
            <a:r>
              <a:rPr lang="en-GB" altLang="ko-KR" sz="1200" kern="1200" dirty="0">
                <a:solidFill>
                  <a:schemeClr val="tx1"/>
                </a:solidFill>
                <a:effectLst/>
                <a:latin typeface="+mn-lt"/>
                <a:ea typeface="+mn-ea"/>
                <a:cs typeface="+mn-cs"/>
              </a:rPr>
              <a:t>= 0.998, the printed OFET using organic insulator, silver electrode and C60 as organic semiconductor could be considered as a stable device.</a:t>
            </a:r>
            <a:endParaRPr lang="ko-KR" altLang="ko-KR"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473563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GB" altLang="ko-KR" sz="1200" kern="1200" dirty="0">
                <a:solidFill>
                  <a:schemeClr val="tx1"/>
                </a:solidFill>
                <a:effectLst/>
                <a:latin typeface="+mn-lt"/>
                <a:ea typeface="+mn-ea"/>
                <a:cs typeface="+mn-cs"/>
              </a:rPr>
              <a:t>the hysteresis analyse that allows evaluating the threshold voltage shift with a forward and backward voltage scan. </a:t>
            </a:r>
            <a:r>
              <a:rPr lang="en-US" altLang="ko-KR" dirty="0"/>
              <a:t>We can obtain some information about capacitance, carrier density and flat band voltage variation with the following relation.</a:t>
            </a:r>
            <a:endParaRPr lang="ko-KR" altLang="en-US" dirty="0"/>
          </a:p>
          <a:p>
            <a:pPr marL="0" marR="0" indent="0" algn="l" defTabSz="914400" rtl="0" eaLnBrk="1" fontAlgn="auto" latinLnBrk="1" hangingPunct="1">
              <a:lnSpc>
                <a:spcPct val="100000"/>
              </a:lnSpc>
              <a:spcBef>
                <a:spcPts val="0"/>
              </a:spcBef>
              <a:spcAft>
                <a:spcPts val="0"/>
              </a:spcAft>
              <a:buClrTx/>
              <a:buSzTx/>
              <a:buFontTx/>
              <a:buNone/>
              <a:tabLst/>
              <a:defRPr/>
            </a:pPr>
            <a:endParaRPr lang="en-GB" altLang="ko-KR" sz="1200" kern="1200" dirty="0">
              <a:solidFill>
                <a:schemeClr val="tx1"/>
              </a:solidFill>
              <a:effectLst/>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r>
              <a:rPr lang="en-GB" altLang="ko-KR" sz="1200" kern="1200" dirty="0">
                <a:solidFill>
                  <a:schemeClr val="tx1"/>
                </a:solidFill>
                <a:effectLst/>
                <a:latin typeface="+mn-lt"/>
                <a:ea typeface="+mn-ea"/>
                <a:cs typeface="+mn-cs"/>
              </a:rPr>
              <a:t>With a τ value of 1.6x10</a:t>
            </a:r>
            <a:r>
              <a:rPr lang="en-GB" altLang="ko-KR" sz="1200" kern="1200" baseline="30000" dirty="0">
                <a:solidFill>
                  <a:schemeClr val="tx1"/>
                </a:solidFill>
                <a:effectLst/>
                <a:latin typeface="+mn-lt"/>
                <a:ea typeface="+mn-ea"/>
                <a:cs typeface="+mn-cs"/>
              </a:rPr>
              <a:t>6</a:t>
            </a:r>
            <a:r>
              <a:rPr lang="en-GB" altLang="ko-KR" sz="1200" kern="1200" dirty="0">
                <a:solidFill>
                  <a:schemeClr val="tx1"/>
                </a:solidFill>
                <a:effectLst/>
                <a:latin typeface="+mn-lt"/>
                <a:ea typeface="+mn-ea"/>
                <a:cs typeface="+mn-cs"/>
              </a:rPr>
              <a:t> s and a correlation factor R</a:t>
            </a:r>
            <a:r>
              <a:rPr lang="en-GB" altLang="ko-KR" sz="1200" kern="1200" baseline="30000" dirty="0">
                <a:solidFill>
                  <a:schemeClr val="tx1"/>
                </a:solidFill>
                <a:effectLst/>
                <a:latin typeface="+mn-lt"/>
                <a:ea typeface="+mn-ea"/>
                <a:cs typeface="+mn-cs"/>
              </a:rPr>
              <a:t>2 </a:t>
            </a:r>
            <a:r>
              <a:rPr lang="en-GB" altLang="ko-KR" sz="1200" kern="1200" dirty="0">
                <a:solidFill>
                  <a:schemeClr val="tx1"/>
                </a:solidFill>
                <a:effectLst/>
                <a:latin typeface="+mn-lt"/>
                <a:ea typeface="+mn-ea"/>
                <a:cs typeface="+mn-cs"/>
              </a:rPr>
              <a:t>= 0.998, the printed OFET using organic insulator, silver electrode and C60 as organic semiconductor could be considered as a stable device.</a:t>
            </a:r>
            <a:endParaRPr lang="ko-KR" altLang="ko-KR"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473563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Tree>
    <p:extLst>
      <p:ext uri="{BB962C8B-B14F-4D97-AF65-F5344CB8AC3E}">
        <p14:creationId xmlns:p14="http://schemas.microsoft.com/office/powerpoint/2010/main" val="3946970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Uniformity </a:t>
            </a:r>
            <a:r>
              <a:rPr lang="ko-KR" altLang="en-US" dirty="0"/>
              <a:t>가 가끔 나오는데 균일성에 대한 실험결과가  없는데 </a:t>
            </a:r>
            <a:r>
              <a:rPr lang="en-US" altLang="ko-KR" dirty="0"/>
              <a:t>uniformity</a:t>
            </a:r>
            <a:r>
              <a:rPr lang="en-US" altLang="ko-KR" baseline="0" dirty="0"/>
              <a:t> </a:t>
            </a:r>
            <a:r>
              <a:rPr lang="ko-KR" altLang="en-US" baseline="0" dirty="0"/>
              <a:t>가 왜 나오는지 잘 </a:t>
            </a:r>
            <a:r>
              <a:rPr lang="ko-KR" altLang="en-US" baseline="0" dirty="0" err="1"/>
              <a:t>모르겠어요</a:t>
            </a:r>
            <a:r>
              <a:rPr lang="ko-KR" altLang="en-US" baseline="0" dirty="0"/>
              <a:t> 설명을 해 주세요</a:t>
            </a:r>
            <a:r>
              <a:rPr lang="en-US" altLang="ko-KR" baseline="0" dirty="0"/>
              <a:t>….</a:t>
            </a:r>
          </a:p>
          <a:p>
            <a:endParaRPr lang="ko-KR" altLang="en-US" dirty="0"/>
          </a:p>
        </p:txBody>
      </p:sp>
    </p:spTree>
    <p:extLst>
      <p:ext uri="{BB962C8B-B14F-4D97-AF65-F5344CB8AC3E}">
        <p14:creationId xmlns:p14="http://schemas.microsoft.com/office/powerpoint/2010/main" val="2300602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is the contents.</a:t>
            </a:r>
          </a:p>
          <a:p>
            <a:endParaRPr lang="en-US" altLang="ko-KR" dirty="0"/>
          </a:p>
          <a:p>
            <a:r>
              <a:rPr lang="en-US" altLang="ko-KR" dirty="0"/>
              <a:t>At first,</a:t>
            </a:r>
            <a:r>
              <a:rPr lang="en-US" altLang="ko-KR" baseline="0" dirty="0"/>
              <a:t> I will start using brief introduction which </a:t>
            </a:r>
            <a:r>
              <a:rPr lang="en-US" altLang="ko-KR" strike="sngStrike" baseline="0" dirty="0"/>
              <a:t>is</a:t>
            </a:r>
            <a:r>
              <a:rPr lang="en-US" altLang="ko-KR" baseline="0" dirty="0"/>
              <a:t> contains </a:t>
            </a:r>
            <a:r>
              <a:rPr lang="en-US" altLang="ko-KR" strike="sngStrike" baseline="0" dirty="0"/>
              <a:t>about</a:t>
            </a:r>
            <a:r>
              <a:rPr lang="en-US" altLang="ko-KR" baseline="0" dirty="0"/>
              <a:t> the basic of inkjet printing. And after, I will introduce the process of fabrication.</a:t>
            </a:r>
          </a:p>
          <a:p>
            <a:r>
              <a:rPr lang="en-US" altLang="ko-KR" baseline="0" dirty="0"/>
              <a:t>And in </a:t>
            </a:r>
            <a:r>
              <a:rPr lang="en-US" altLang="ko-KR" strike="sngStrike" baseline="0" dirty="0"/>
              <a:t>this</a:t>
            </a:r>
            <a:r>
              <a:rPr lang="en-US" altLang="ko-KR" baseline="0" dirty="0"/>
              <a:t> result &amp; discussion</a:t>
            </a:r>
            <a:r>
              <a:rPr lang="en-US" altLang="ko-KR" strike="sngStrike" baseline="0" dirty="0"/>
              <a:t>, we </a:t>
            </a:r>
            <a:r>
              <a:rPr lang="en-US" altLang="ko-KR" strike="noStrike" baseline="0" dirty="0">
                <a:solidFill>
                  <a:srgbClr val="FF0000"/>
                </a:solidFill>
              </a:rPr>
              <a:t> I </a:t>
            </a:r>
            <a:r>
              <a:rPr lang="en-US" altLang="ko-KR" baseline="0" dirty="0"/>
              <a:t>will talk about the morphological control of the insulator </a:t>
            </a:r>
            <a:r>
              <a:rPr lang="en-US" altLang="ko-KR" strike="sngStrike" baseline="0" dirty="0"/>
              <a:t>using</a:t>
            </a:r>
            <a:r>
              <a:rPr lang="en-US" altLang="ko-KR" baseline="0" dirty="0"/>
              <a:t> which is epoxy based ink and </a:t>
            </a:r>
            <a:r>
              <a:rPr lang="en-US" altLang="ko-KR" u="sng" baseline="0" dirty="0">
                <a:solidFill>
                  <a:srgbClr val="FF0000"/>
                </a:solidFill>
              </a:rPr>
              <a:t>talk about </a:t>
            </a:r>
            <a:r>
              <a:rPr lang="en-US" altLang="ko-KR" baseline="0" dirty="0"/>
              <a:t>the properties of OFETs and electronics such as the invertor </a:t>
            </a:r>
            <a:r>
              <a:rPr lang="en-US" altLang="ko-KR" u="sng" baseline="0" dirty="0"/>
              <a:t>and 5 stage </a:t>
            </a:r>
            <a:r>
              <a:rPr lang="en-US" altLang="ko-KR" baseline="0" dirty="0"/>
              <a:t>– ring oscillator </a:t>
            </a:r>
            <a:r>
              <a:rPr lang="en-US" altLang="ko-KR" strike="sngStrike" baseline="0" dirty="0"/>
              <a:t>using</a:t>
            </a:r>
            <a:r>
              <a:rPr lang="en-US" altLang="ko-KR" baseline="0" dirty="0"/>
              <a:t> </a:t>
            </a:r>
            <a:r>
              <a:rPr lang="en-US" altLang="ko-KR" u="sng" baseline="0" dirty="0"/>
              <a:t>by </a:t>
            </a:r>
            <a:r>
              <a:rPr lang="en-US" altLang="ko-KR" baseline="0" dirty="0"/>
              <a:t>this printing technology. Finally, it will be finished with </a:t>
            </a:r>
            <a:r>
              <a:rPr lang="en-US" altLang="ko-KR" strike="sngStrike" baseline="0" dirty="0"/>
              <a:t>the summary of </a:t>
            </a:r>
            <a:r>
              <a:rPr lang="en-US" altLang="ko-KR" baseline="0" dirty="0"/>
              <a:t>conclusion.</a:t>
            </a:r>
            <a:endParaRPr lang="ko-KR" altLang="en-US" dirty="0"/>
          </a:p>
        </p:txBody>
      </p:sp>
    </p:spTree>
    <p:extLst>
      <p:ext uri="{BB962C8B-B14F-4D97-AF65-F5344CB8AC3E}">
        <p14:creationId xmlns:p14="http://schemas.microsoft.com/office/powerpoint/2010/main" val="155496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Introduction</a:t>
            </a:r>
            <a:endParaRPr lang="ko-KR" altLang="en-US" dirty="0"/>
          </a:p>
        </p:txBody>
      </p:sp>
    </p:spTree>
    <p:extLst>
      <p:ext uri="{BB962C8B-B14F-4D97-AF65-F5344CB8AC3E}">
        <p14:creationId xmlns:p14="http://schemas.microsoft.com/office/powerpoint/2010/main" val="2642911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Why we trying</a:t>
            </a:r>
            <a:r>
              <a:rPr lang="en-US" altLang="ko-KR" baseline="0" dirty="0"/>
              <a:t> to use the printing technology.</a:t>
            </a:r>
          </a:p>
          <a:p>
            <a:r>
              <a:rPr lang="en-US" altLang="ko-KR" baseline="0" dirty="0"/>
              <a:t>There is </a:t>
            </a:r>
            <a:r>
              <a:rPr lang="en-US" altLang="ko-KR" strike="sngStrike" baseline="0" dirty="0"/>
              <a:t>the</a:t>
            </a:r>
            <a:r>
              <a:rPr lang="en-US" altLang="ko-KR" baseline="0" dirty="0"/>
              <a:t> several </a:t>
            </a:r>
            <a:r>
              <a:rPr lang="en-US" altLang="ko-KR" u="sng" baseline="0" dirty="0"/>
              <a:t>advantages.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a:t>At first, process becomes simple </a:t>
            </a:r>
            <a:r>
              <a:rPr lang="en-US" altLang="ko-KR" strike="sngStrike" baseline="0" dirty="0"/>
              <a:t>it can be realized the simple process</a:t>
            </a:r>
            <a:r>
              <a:rPr lang="en-US" altLang="ko-KR" baseline="0" dirty="0"/>
              <a:t>. In the printing process, the mask which is used in the photolithography is not necessary. </a:t>
            </a:r>
            <a:r>
              <a:rPr lang="en-US" altLang="ko-KR" sz="1200" kern="1200" dirty="0">
                <a:solidFill>
                  <a:schemeClr val="tx1"/>
                </a:solidFill>
                <a:effectLst/>
                <a:latin typeface="+mn-lt"/>
                <a:ea typeface="+mn-ea"/>
                <a:cs typeface="+mn-cs"/>
              </a:rPr>
              <a:t>It is a non-contact process that selectively deposits a wide range of materials onto a wide range of substrates in a drop-by-drop manner. Ink consumption and material wastage are minimal.</a:t>
            </a:r>
            <a:r>
              <a:rPr lang="en-US" altLang="ko-KR" baseline="0" dirty="0"/>
              <a:t> So, these two advantages mean, the inkjet printing is  the low cost and environment friendly process..</a:t>
            </a:r>
          </a:p>
          <a:p>
            <a:pPr latinLnBrk="1"/>
            <a:r>
              <a:rPr lang="en-US" altLang="ko-KR" baseline="0" dirty="0"/>
              <a:t>another reason is the non vacuum and room temperature process. Thereby using the non vacuum and room temperature, it makes a lot of possibilities in the electronics, display area. </a:t>
            </a:r>
            <a:r>
              <a:rPr lang="en-US" altLang="ko-KR" u="sng" baseline="0" dirty="0"/>
              <a:t>Especially</a:t>
            </a:r>
            <a:r>
              <a:rPr lang="en-US" altLang="ko-KR" baseline="0" dirty="0"/>
              <a:t>, it is suitable for the flexible devices. At last, </a:t>
            </a:r>
            <a:r>
              <a:rPr lang="en-US" altLang="ko-KR" sz="1200" kern="1200" dirty="0">
                <a:solidFill>
                  <a:schemeClr val="tx1"/>
                </a:solidFill>
                <a:effectLst/>
                <a:latin typeface="+mn-lt"/>
                <a:ea typeface="+mn-ea"/>
                <a:cs typeface="+mn-cs"/>
              </a:rPr>
              <a:t>It is suitable for a wide range of production scales, from prototyping to large-scale industrial production.</a:t>
            </a:r>
            <a:endParaRPr lang="ko-KR" altLang="ko-KR" sz="1200" kern="1200" dirty="0">
              <a:solidFill>
                <a:schemeClr val="tx1"/>
              </a:solidFill>
              <a:effectLst/>
              <a:latin typeface="+mn-lt"/>
              <a:ea typeface="+mn-ea"/>
              <a:cs typeface="+mn-cs"/>
            </a:endParaRPr>
          </a:p>
          <a:p>
            <a:endParaRPr lang="en-US" altLang="ko-KR" baseline="0" dirty="0"/>
          </a:p>
          <a:p>
            <a:r>
              <a:rPr lang="en-US" altLang="ko-KR" baseline="0" dirty="0"/>
              <a:t>But, the printing </a:t>
            </a:r>
            <a:r>
              <a:rPr lang="en-US" altLang="ko-KR" strike="sngStrike" baseline="0" dirty="0"/>
              <a:t>process </a:t>
            </a:r>
            <a:r>
              <a:rPr lang="en-US" altLang="ko-KR" u="sng" baseline="0" dirty="0"/>
              <a:t>performance(?)</a:t>
            </a:r>
            <a:r>
              <a:rPr lang="en-US" altLang="ko-KR" baseline="0" dirty="0"/>
              <a:t> depends on the dimension, </a:t>
            </a:r>
            <a:r>
              <a:rPr lang="en-US" altLang="ko-KR" strike="sngStrike" baseline="0" dirty="0"/>
              <a:t>and</a:t>
            </a:r>
            <a:r>
              <a:rPr lang="en-US" altLang="ko-KR" baseline="0" dirty="0"/>
              <a:t> </a:t>
            </a:r>
            <a:r>
              <a:rPr lang="en-US" altLang="ko-KR" strike="sngStrike" baseline="0" dirty="0"/>
              <a:t>structure</a:t>
            </a:r>
            <a:r>
              <a:rPr lang="en-US" altLang="ko-KR" baseline="0" dirty="0"/>
              <a:t> </a:t>
            </a:r>
            <a:r>
              <a:rPr lang="en-US" altLang="ko-KR" u="sng" baseline="0" dirty="0"/>
              <a:t>layout</a:t>
            </a:r>
            <a:r>
              <a:rPr lang="en-US" altLang="ko-KR" baseline="0" dirty="0"/>
              <a:t> of</a:t>
            </a:r>
            <a:r>
              <a:rPr lang="en-US" altLang="ko-KR" strike="sngStrike" baseline="0" dirty="0"/>
              <a:t> target </a:t>
            </a:r>
            <a:r>
              <a:rPr lang="en-US" altLang="ko-KR" baseline="0" dirty="0"/>
              <a:t>devices and material properties.</a:t>
            </a:r>
          </a:p>
        </p:txBody>
      </p:sp>
    </p:spTree>
    <p:extLst>
      <p:ext uri="{BB962C8B-B14F-4D97-AF65-F5344CB8AC3E}">
        <p14:creationId xmlns:p14="http://schemas.microsoft.com/office/powerpoint/2010/main" val="2737898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kern="1200" dirty="0">
                <a:solidFill>
                  <a:schemeClr val="tx1"/>
                </a:solidFill>
                <a:effectLst/>
                <a:latin typeface="+mn-lt"/>
                <a:ea typeface="+mn-ea"/>
                <a:cs typeface="+mn-cs"/>
              </a:rPr>
              <a:t>The inkjet </a:t>
            </a:r>
            <a:r>
              <a:rPr lang="en-US" altLang="ko-KR" sz="1200" b="0" i="0" strike="sngStrike" kern="1200" dirty="0">
                <a:solidFill>
                  <a:schemeClr val="tx1"/>
                </a:solidFill>
                <a:effectLst/>
                <a:latin typeface="+mn-lt"/>
                <a:ea typeface="+mn-ea"/>
                <a:cs typeface="+mn-cs"/>
              </a:rPr>
              <a:t>printing technology </a:t>
            </a:r>
            <a:r>
              <a:rPr lang="en-US" altLang="ko-KR" sz="1200" b="0" i="0" kern="1200" dirty="0">
                <a:solidFill>
                  <a:schemeClr val="tx1"/>
                </a:solidFill>
                <a:effectLst/>
                <a:latin typeface="+mn-lt"/>
                <a:ea typeface="+mn-ea"/>
                <a:cs typeface="+mn-cs"/>
              </a:rPr>
              <a:t>produces droplets of the ink contained in the fluid channel, with diameters ranging from 10 to 150 μm,</a:t>
            </a:r>
            <a:r>
              <a:rPr lang="en-US" altLang="ko-KR" sz="1200" b="1" i="0" u="none" strike="noStrike" kern="1200" baseline="30000" dirty="0">
                <a:solidFill>
                  <a:schemeClr val="tx1"/>
                </a:solidFill>
                <a:effectLst/>
                <a:latin typeface="+mn-lt"/>
                <a:ea typeface="+mn-ea"/>
                <a:cs typeface="+mn-cs"/>
                <a:hlinkClick r:id="rId3"/>
              </a:rPr>
              <a:t>6</a:t>
            </a:r>
            <a:r>
              <a:rPr lang="en-US" altLang="ko-KR" sz="1200" b="0" i="0" kern="1200" dirty="0">
                <a:solidFill>
                  <a:schemeClr val="tx1"/>
                </a:solidFill>
                <a:effectLst/>
                <a:latin typeface="+mn-lt"/>
                <a:ea typeface="+mn-ea"/>
                <a:cs typeface="+mn-cs"/>
              </a:rPr>
              <a:t> which approximately corresponds to the diameter of the nozzle. The volume of the droplets is in the </a:t>
            </a:r>
            <a:r>
              <a:rPr lang="en-US" altLang="ko-KR" sz="1200" b="0" i="0" kern="1200" dirty="0" err="1">
                <a:solidFill>
                  <a:schemeClr val="tx1"/>
                </a:solidFill>
                <a:effectLst/>
                <a:latin typeface="+mn-lt"/>
                <a:ea typeface="+mn-ea"/>
                <a:cs typeface="+mn-cs"/>
              </a:rPr>
              <a:t>picoliter</a:t>
            </a:r>
            <a:r>
              <a:rPr lang="en-US" altLang="ko-KR" sz="1200" b="0" i="0" kern="1200" dirty="0">
                <a:solidFill>
                  <a:schemeClr val="tx1"/>
                </a:solidFill>
                <a:effectLst/>
                <a:latin typeface="+mn-lt"/>
                <a:ea typeface="+mn-ea"/>
                <a:cs typeface="+mn-cs"/>
              </a:rPr>
              <a:t> range. </a:t>
            </a:r>
          </a:p>
          <a:p>
            <a:endParaRPr lang="en-US" altLang="ko-KR" sz="1200" b="0" i="0" kern="1200" dirty="0">
              <a:solidFill>
                <a:schemeClr val="tx1"/>
              </a:solidFill>
              <a:effectLst/>
              <a:latin typeface="+mn-lt"/>
              <a:ea typeface="+mn-ea"/>
              <a:cs typeface="+mn-cs"/>
            </a:endParaRPr>
          </a:p>
          <a:p>
            <a:r>
              <a:rPr lang="en-US" altLang="ko-KR" sz="1200" b="0" i="0" kern="1200" dirty="0">
                <a:solidFill>
                  <a:schemeClr val="tx1"/>
                </a:solidFill>
                <a:effectLst/>
                <a:latin typeface="+mn-lt"/>
                <a:ea typeface="+mn-ea"/>
                <a:cs typeface="+mn-cs"/>
              </a:rPr>
              <a:t>These</a:t>
            </a:r>
            <a:r>
              <a:rPr lang="en-US" altLang="ko-KR" sz="1200" b="0" i="0" kern="1200" baseline="0" dirty="0">
                <a:solidFill>
                  <a:schemeClr val="tx1"/>
                </a:solidFill>
                <a:effectLst/>
                <a:latin typeface="+mn-lt"/>
                <a:ea typeface="+mn-ea"/>
                <a:cs typeface="+mn-cs"/>
              </a:rPr>
              <a:t> drops were controlled by the several parameters. Firing voltage, shape of </a:t>
            </a:r>
            <a:r>
              <a:rPr lang="en-US" altLang="ko-KR" sz="1200" b="0" i="0" kern="1200" baseline="0" dirty="0" err="1">
                <a:solidFill>
                  <a:schemeClr val="tx1"/>
                </a:solidFill>
                <a:effectLst/>
                <a:latin typeface="+mn-lt"/>
                <a:ea typeface="+mn-ea"/>
                <a:cs typeface="+mn-cs"/>
              </a:rPr>
              <a:t>temporel</a:t>
            </a:r>
            <a:r>
              <a:rPr lang="en-US" altLang="ko-KR" sz="1200" b="0" i="0" kern="1200" baseline="0" dirty="0">
                <a:solidFill>
                  <a:schemeClr val="tx1"/>
                </a:solidFill>
                <a:effectLst/>
                <a:latin typeface="+mn-lt"/>
                <a:ea typeface="+mn-ea"/>
                <a:cs typeface="+mn-cs"/>
              </a:rPr>
              <a:t> voltage signal and frequency of jetting.</a:t>
            </a:r>
          </a:p>
          <a:p>
            <a:endParaRPr lang="en-US" altLang="ko-KR" sz="1200" b="0" i="0" kern="1200" baseline="0" dirty="0">
              <a:solidFill>
                <a:schemeClr val="tx1"/>
              </a:solidFill>
              <a:effectLst/>
              <a:latin typeface="+mn-lt"/>
              <a:ea typeface="+mn-ea"/>
              <a:cs typeface="+mn-cs"/>
            </a:endParaRPr>
          </a:p>
          <a:p>
            <a:r>
              <a:rPr lang="en-US" altLang="ko-KR" sz="1200" b="0" i="0" kern="1200" baseline="0" dirty="0">
                <a:solidFill>
                  <a:schemeClr val="tx1"/>
                </a:solidFill>
                <a:effectLst/>
                <a:latin typeface="+mn-lt"/>
                <a:ea typeface="+mn-ea"/>
                <a:cs typeface="+mn-cs"/>
              </a:rPr>
              <a:t>And also, each drops were </a:t>
            </a:r>
            <a:r>
              <a:rPr lang="en-US" altLang="ko-KR" sz="1200" b="0" i="0" strike="sngStrike" kern="1200" baseline="0" dirty="0">
                <a:solidFill>
                  <a:schemeClr val="tx1"/>
                </a:solidFill>
                <a:effectLst/>
                <a:latin typeface="+mn-lt"/>
                <a:ea typeface="+mn-ea"/>
                <a:cs typeface="+mn-cs"/>
              </a:rPr>
              <a:t>formed</a:t>
            </a:r>
            <a:r>
              <a:rPr lang="en-US" altLang="ko-KR" sz="1200" b="0" i="0" kern="1200" baseline="0" dirty="0">
                <a:solidFill>
                  <a:schemeClr val="tx1"/>
                </a:solidFill>
                <a:effectLst/>
                <a:latin typeface="+mn-lt"/>
                <a:ea typeface="+mn-ea"/>
                <a:cs typeface="+mn-cs"/>
              </a:rPr>
              <a:t> dropped </a:t>
            </a:r>
            <a:r>
              <a:rPr lang="en-US" altLang="ko-KR" sz="1200" b="0" i="0" u="sng" kern="1200" baseline="0" dirty="0">
                <a:solidFill>
                  <a:schemeClr val="tx1"/>
                </a:solidFill>
                <a:effectLst/>
                <a:latin typeface="+mn-lt"/>
                <a:ea typeface="+mn-ea"/>
                <a:cs typeface="+mn-cs"/>
              </a:rPr>
              <a:t>both the x and y axis di</a:t>
            </a:r>
            <a:r>
              <a:rPr lang="en-US" altLang="ko-KR" sz="1200" b="0" i="0" kern="1200" baseline="0" dirty="0">
                <a:solidFill>
                  <a:schemeClr val="tx1"/>
                </a:solidFill>
                <a:effectLst/>
                <a:latin typeface="+mn-lt"/>
                <a:ea typeface="+mn-ea"/>
                <a:cs typeface="+mn-cs"/>
              </a:rPr>
              <a:t>rection </a:t>
            </a:r>
            <a:r>
              <a:rPr lang="en-US" altLang="ko-KR" sz="1200" b="0" i="0" strike="sngStrike" kern="1200" baseline="0" dirty="0">
                <a:solidFill>
                  <a:schemeClr val="tx1"/>
                </a:solidFill>
                <a:effectLst/>
                <a:latin typeface="+mn-lt"/>
                <a:ea typeface="+mn-ea"/>
                <a:cs typeface="+mn-cs"/>
              </a:rPr>
              <a:t>of</a:t>
            </a:r>
            <a:r>
              <a:rPr lang="en-US" altLang="ko-KR" sz="1200" b="0" i="0" kern="1200" baseline="0" dirty="0">
                <a:solidFill>
                  <a:schemeClr val="tx1"/>
                </a:solidFill>
                <a:effectLst/>
                <a:latin typeface="+mn-lt"/>
                <a:ea typeface="+mn-ea"/>
                <a:cs typeface="+mn-cs"/>
              </a:rPr>
              <a:t> with overlap. </a:t>
            </a:r>
            <a:r>
              <a:rPr lang="en-US" altLang="ko-KR" sz="1200" b="0" i="0" u="sng" kern="1200" baseline="0" dirty="0">
                <a:solidFill>
                  <a:schemeClr val="tx1"/>
                </a:solidFill>
                <a:effectLst/>
                <a:latin typeface="+mn-lt"/>
                <a:ea typeface="+mn-ea"/>
                <a:cs typeface="+mn-cs"/>
              </a:rPr>
              <a:t>The</a:t>
            </a:r>
            <a:r>
              <a:rPr lang="en-US" altLang="ko-KR" sz="1200" b="0" i="0" kern="1200" baseline="0" dirty="0">
                <a:solidFill>
                  <a:schemeClr val="tx1"/>
                </a:solidFill>
                <a:effectLst/>
                <a:latin typeface="+mn-lt"/>
                <a:ea typeface="+mn-ea"/>
                <a:cs typeface="+mn-cs"/>
              </a:rPr>
              <a:t> overlap size is related to the film formation as shown in these figure,</a:t>
            </a:r>
          </a:p>
          <a:p>
            <a:endParaRPr lang="en-US" altLang="ko-KR" sz="1200" b="0" i="0" kern="1200" baseline="0" dirty="0">
              <a:solidFill>
                <a:schemeClr val="tx1"/>
              </a:solidFill>
              <a:effectLst/>
              <a:latin typeface="+mn-lt"/>
              <a:ea typeface="+mn-ea"/>
              <a:cs typeface="+mn-cs"/>
            </a:endParaRPr>
          </a:p>
          <a:p>
            <a:r>
              <a:rPr lang="en-GB" altLang="ko-KR" sz="1200" kern="1200" dirty="0">
                <a:solidFill>
                  <a:schemeClr val="tx1"/>
                </a:solidFill>
                <a:effectLst/>
                <a:latin typeface="+mn-lt"/>
                <a:ea typeface="+mn-ea"/>
                <a:cs typeface="+mn-cs"/>
              </a:rPr>
              <a:t>Obviously, numerous works focus on printed semiconductor morphology</a:t>
            </a:r>
            <a:r>
              <a:rPr lang="en-US" altLang="ko-KR" sz="1200" b="0" i="0" kern="1200" baseline="0" dirty="0">
                <a:solidFill>
                  <a:schemeClr val="tx1"/>
                </a:solidFill>
                <a:effectLst/>
                <a:latin typeface="+mn-lt"/>
                <a:ea typeface="+mn-ea"/>
                <a:cs typeface="+mn-cs"/>
              </a:rPr>
              <a:t> </a:t>
            </a:r>
            <a:endParaRPr lang="ko-KR" altLang="en-US" dirty="0"/>
          </a:p>
        </p:txBody>
      </p:sp>
    </p:spTree>
    <p:extLst>
      <p:ext uri="{BB962C8B-B14F-4D97-AF65-F5344CB8AC3E}">
        <p14:creationId xmlns:p14="http://schemas.microsoft.com/office/powerpoint/2010/main" val="2737898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The</a:t>
            </a:r>
            <a:r>
              <a:rPr lang="en-US" altLang="ko-KR" sz="1200" b="0" i="0" u="none" strike="sngStrike" kern="1200" baseline="0" dirty="0">
                <a:solidFill>
                  <a:schemeClr val="tx1"/>
                </a:solidFill>
                <a:latin typeface="+mn-lt"/>
                <a:ea typeface="+mn-ea"/>
                <a:cs typeface="+mn-cs"/>
              </a:rPr>
              <a:t> most </a:t>
            </a:r>
            <a:r>
              <a:rPr lang="en-US" altLang="ko-KR" sz="1200" b="0" i="0" u="none" strike="noStrike" kern="1200" baseline="0" dirty="0">
                <a:solidFill>
                  <a:schemeClr val="tx1"/>
                </a:solidFill>
                <a:latin typeface="+mn-lt"/>
                <a:ea typeface="+mn-ea"/>
                <a:cs typeface="+mn-cs"/>
              </a:rPr>
              <a:t>important </a:t>
            </a:r>
            <a:r>
              <a:rPr lang="en-US" altLang="ko-KR" sz="1200" b="0" i="0" u="none" strike="sngStrike" kern="1200" baseline="0" dirty="0">
                <a:solidFill>
                  <a:schemeClr val="tx1"/>
                </a:solidFill>
                <a:latin typeface="+mn-lt"/>
                <a:ea typeface="+mn-ea"/>
                <a:cs typeface="+mn-cs"/>
              </a:rPr>
              <a:t>factor</a:t>
            </a:r>
            <a:r>
              <a:rPr lang="en-US" altLang="ko-KR" sz="1200" b="0" i="0" u="none" strike="noStrike" kern="1200" baseline="0" dirty="0">
                <a:solidFill>
                  <a:schemeClr val="tx1"/>
                </a:solidFill>
                <a:latin typeface="+mn-lt"/>
                <a:ea typeface="+mn-ea"/>
                <a:cs typeface="+mn-cs"/>
              </a:rPr>
              <a:t> parameters of OTFT characteristics depends </a:t>
            </a:r>
            <a:r>
              <a:rPr lang="en-US" altLang="ko-KR" sz="1200" b="0" i="0" u="sng" strike="noStrike" kern="1200" baseline="0" dirty="0">
                <a:solidFill>
                  <a:schemeClr val="tx1"/>
                </a:solidFill>
                <a:latin typeface="+mn-lt"/>
                <a:ea typeface="+mn-ea"/>
                <a:cs typeface="+mn-cs"/>
              </a:rPr>
              <a:t>mostly </a:t>
            </a:r>
            <a:r>
              <a:rPr lang="en-US" altLang="ko-KR" sz="1200" b="0" i="0" u="none" strike="noStrike" kern="1200" baseline="0" dirty="0">
                <a:solidFill>
                  <a:schemeClr val="tx1"/>
                </a:solidFill>
                <a:latin typeface="+mn-lt"/>
                <a:ea typeface="+mn-ea"/>
                <a:cs typeface="+mn-cs"/>
              </a:rPr>
              <a:t>on organic semiconductor property. </a:t>
            </a:r>
            <a:r>
              <a:rPr lang="en-US" altLang="ko-KR" sz="1200" b="0" i="0" u="sng" strike="noStrike" kern="1200" baseline="0" dirty="0">
                <a:solidFill>
                  <a:schemeClr val="tx1"/>
                </a:solidFill>
                <a:latin typeface="+mn-lt"/>
                <a:ea typeface="+mn-ea"/>
                <a:cs typeface="+mn-cs"/>
              </a:rPr>
              <a:t>Several </a:t>
            </a:r>
            <a:r>
              <a:rPr lang="en-US" altLang="ko-KR" sz="1200" b="0" i="0" u="none" strike="noStrike" kern="1200" baseline="0" dirty="0">
                <a:solidFill>
                  <a:schemeClr val="tx1"/>
                </a:solidFill>
                <a:latin typeface="+mn-lt"/>
                <a:ea typeface="+mn-ea"/>
                <a:cs typeface="+mn-cs"/>
              </a:rPr>
              <a:t>research groups have </a:t>
            </a:r>
            <a:r>
              <a:rPr lang="en-US" altLang="ko-KR" sz="1200" b="0" i="0" u="none" strike="sngStrike" kern="1200" baseline="0" dirty="0">
                <a:solidFill>
                  <a:schemeClr val="tx1"/>
                </a:solidFill>
                <a:latin typeface="+mn-lt"/>
                <a:ea typeface="+mn-ea"/>
                <a:cs typeface="+mn-cs"/>
              </a:rPr>
              <a:t>been</a:t>
            </a:r>
            <a:r>
              <a:rPr lang="en-US" altLang="ko-KR" sz="1200" b="0" i="0" u="none" strike="noStrike" kern="1200" baseline="0" dirty="0">
                <a:solidFill>
                  <a:schemeClr val="tx1"/>
                </a:solidFill>
                <a:latin typeface="+mn-lt"/>
                <a:ea typeface="+mn-ea"/>
                <a:cs typeface="+mn-cs"/>
              </a:rPr>
              <a:t> developed soluble organic semiconductors which </a:t>
            </a:r>
            <a:r>
              <a:rPr lang="en-US" altLang="ko-KR" sz="1200" b="0" i="0" u="sng" strike="noStrike" kern="1200" baseline="0" dirty="0">
                <a:solidFill>
                  <a:schemeClr val="tx1"/>
                </a:solidFill>
                <a:latin typeface="+mn-lt"/>
                <a:ea typeface="+mn-ea"/>
                <a:cs typeface="+mn-cs"/>
              </a:rPr>
              <a:t>provide</a:t>
            </a:r>
            <a:r>
              <a:rPr lang="en-US" altLang="ko-KR" sz="1200" b="0" i="0" u="none" strike="noStrike" kern="1200" baseline="0" dirty="0">
                <a:solidFill>
                  <a:schemeClr val="tx1"/>
                </a:solidFill>
                <a:latin typeface="+mn-lt"/>
                <a:ea typeface="+mn-ea"/>
                <a:cs typeface="+mn-cs"/>
              </a:rPr>
              <a:t> high mobility and </a:t>
            </a:r>
            <a:r>
              <a:rPr lang="en-US" altLang="ko-KR" sz="1200" b="0" i="0" u="sng" strike="noStrike" kern="1200" baseline="0" dirty="0">
                <a:solidFill>
                  <a:schemeClr val="tx1"/>
                </a:solidFill>
                <a:latin typeface="+mn-lt"/>
                <a:ea typeface="+mn-ea"/>
                <a:cs typeface="+mn-cs"/>
              </a:rPr>
              <a:t>good</a:t>
            </a:r>
            <a:r>
              <a:rPr lang="en-US" altLang="ko-KR" sz="1200" b="0" i="0" u="none" strike="noStrike" kern="1200" baseline="0" dirty="0">
                <a:solidFill>
                  <a:schemeClr val="tx1"/>
                </a:solidFill>
                <a:latin typeface="+mn-lt"/>
                <a:ea typeface="+mn-ea"/>
                <a:cs typeface="+mn-cs"/>
              </a:rPr>
              <a:t> environmental stability. </a:t>
            </a:r>
            <a:r>
              <a:rPr lang="en-GB" altLang="ko-KR" sz="1200" u="none" kern="1200" dirty="0">
                <a:solidFill>
                  <a:schemeClr val="tx1"/>
                </a:solidFill>
                <a:effectLst/>
                <a:latin typeface="+mn-lt"/>
                <a:ea typeface="+mn-ea"/>
                <a:cs typeface="+mn-cs"/>
              </a:rPr>
              <a:t>P-type OFETs are well developed now even if </a:t>
            </a:r>
            <a:r>
              <a:rPr lang="en-GB" altLang="ko-KR" sz="1200" u="none" strike="sngStrike" kern="1200" dirty="0">
                <a:solidFill>
                  <a:schemeClr val="tx1"/>
                </a:solidFill>
                <a:effectLst/>
                <a:latin typeface="+mn-lt"/>
                <a:ea typeface="+mn-ea"/>
                <a:cs typeface="+mn-cs"/>
              </a:rPr>
              <a:t>fully</a:t>
            </a:r>
            <a:r>
              <a:rPr lang="en-GB" altLang="ko-KR" sz="1200" u="sng" kern="1200" dirty="0">
                <a:solidFill>
                  <a:schemeClr val="tx1"/>
                </a:solidFill>
                <a:effectLst/>
                <a:latin typeface="+mn-lt"/>
                <a:ea typeface="+mn-ea"/>
                <a:cs typeface="+mn-cs"/>
              </a:rPr>
              <a:t> all </a:t>
            </a:r>
            <a:r>
              <a:rPr lang="en-GB" altLang="ko-KR" sz="1200" kern="1200" dirty="0">
                <a:solidFill>
                  <a:schemeClr val="tx1"/>
                </a:solidFill>
                <a:effectLst/>
                <a:latin typeface="+mn-lt"/>
                <a:ea typeface="+mn-ea"/>
                <a:cs typeface="+mn-cs"/>
              </a:rPr>
              <a:t>organic P-type OFETs are still in way. N-type OFETs performance do not reach </a:t>
            </a:r>
            <a:r>
              <a:rPr lang="en-GB" altLang="ko-KR" sz="1200" u="sng" kern="1200" dirty="0">
                <a:solidFill>
                  <a:schemeClr val="tx1"/>
                </a:solidFill>
                <a:effectLst/>
                <a:latin typeface="+mn-lt"/>
                <a:ea typeface="+mn-ea"/>
                <a:cs typeface="+mn-cs"/>
              </a:rPr>
              <a:t>that</a:t>
            </a:r>
            <a:r>
              <a:rPr lang="en-GB" altLang="ko-KR" sz="1200" kern="1200" dirty="0">
                <a:solidFill>
                  <a:schemeClr val="tx1"/>
                </a:solidFill>
                <a:effectLst/>
                <a:latin typeface="+mn-lt"/>
                <a:ea typeface="+mn-ea"/>
                <a:cs typeface="+mn-cs"/>
              </a:rPr>
              <a:t> of  </a:t>
            </a:r>
            <a:r>
              <a:rPr lang="en-GB" altLang="ko-KR" sz="1200" strike="sngStrike" kern="1200" dirty="0">
                <a:solidFill>
                  <a:schemeClr val="tx1"/>
                </a:solidFill>
                <a:effectLst/>
                <a:latin typeface="+mn-lt"/>
                <a:ea typeface="+mn-ea"/>
                <a:cs typeface="+mn-cs"/>
              </a:rPr>
              <a:t>till now </a:t>
            </a:r>
            <a:r>
              <a:rPr lang="en-GB" altLang="ko-KR" sz="1200" kern="1200" dirty="0">
                <a:solidFill>
                  <a:schemeClr val="tx1"/>
                </a:solidFill>
                <a:effectLst/>
                <a:latin typeface="+mn-lt"/>
                <a:ea typeface="+mn-ea"/>
                <a:cs typeface="+mn-cs"/>
              </a:rPr>
              <a:t>the P-type TFT</a:t>
            </a:r>
            <a:r>
              <a:rPr lang="en-GB" altLang="ko-KR" sz="1200" strike="sngStrike" kern="1200" dirty="0">
                <a:solidFill>
                  <a:schemeClr val="tx1"/>
                </a:solidFill>
                <a:effectLst/>
                <a:latin typeface="+mn-lt"/>
                <a:ea typeface="+mn-ea"/>
                <a:cs typeface="+mn-cs"/>
              </a:rPr>
              <a:t>. standard</a:t>
            </a:r>
            <a:r>
              <a:rPr lang="en-GB" altLang="ko-KR" sz="1200" kern="1200" dirty="0">
                <a:solidFill>
                  <a:schemeClr val="tx1"/>
                </a:solidFill>
                <a:effectLst/>
                <a:latin typeface="+mn-lt"/>
                <a:ea typeface="+mn-ea"/>
                <a:cs typeface="+mn-cs"/>
              </a:rPr>
              <a:t>.</a:t>
            </a:r>
            <a:r>
              <a:rPr lang="en-US" altLang="ko-KR" sz="1200" b="0" i="0" u="none" strike="noStrike" kern="1200" baseline="0" dirty="0">
                <a:solidFill>
                  <a:schemeClr val="tx1"/>
                </a:solidFill>
                <a:latin typeface="+mn-lt"/>
                <a:ea typeface="+mn-ea"/>
                <a:cs typeface="+mn-cs"/>
              </a:rPr>
              <a:t> </a:t>
            </a:r>
            <a:r>
              <a:rPr lang="en-US" altLang="ko-KR" sz="1200" b="0" i="0" u="none" strike="noStrike" kern="1200" baseline="0" dirty="0" err="1">
                <a:solidFill>
                  <a:schemeClr val="tx1"/>
                </a:solidFill>
                <a:latin typeface="+mn-lt"/>
                <a:ea typeface="+mn-ea"/>
                <a:cs typeface="+mn-cs"/>
              </a:rPr>
              <a:t>Espectially</a:t>
            </a:r>
            <a:r>
              <a:rPr lang="en-US" altLang="ko-KR" sz="1200" b="0" i="0" u="none" strike="noStrike" kern="1200" baseline="0" dirty="0">
                <a:solidFill>
                  <a:schemeClr val="tx1"/>
                </a:solidFill>
                <a:latin typeface="+mn-lt"/>
                <a:ea typeface="+mn-ea"/>
                <a:cs typeface="+mn-cs"/>
              </a:rPr>
              <a:t>, The </a:t>
            </a:r>
            <a:r>
              <a:rPr lang="en-US" altLang="ko-KR" sz="1200" b="0" i="0" u="none" strike="noStrike" kern="1200" baseline="0" dirty="0" err="1">
                <a:solidFill>
                  <a:schemeClr val="tx1"/>
                </a:solidFill>
                <a:latin typeface="+mn-lt"/>
                <a:ea typeface="+mn-ea"/>
                <a:cs typeface="+mn-cs"/>
              </a:rPr>
              <a:t>pentacene</a:t>
            </a:r>
            <a:r>
              <a:rPr lang="en-US" altLang="ko-KR" sz="1200" b="0" i="0" u="none" strike="noStrike" kern="1200" baseline="0" dirty="0">
                <a:solidFill>
                  <a:schemeClr val="tx1"/>
                </a:solidFill>
                <a:latin typeface="+mn-lt"/>
                <a:ea typeface="+mn-ea"/>
                <a:cs typeface="+mn-cs"/>
              </a:rPr>
              <a:t> has been reported to exhibit mobility of order 1 cm2/</a:t>
            </a:r>
            <a:r>
              <a:rPr lang="en-US" altLang="ko-KR" sz="1200" b="0" i="0" u="none" strike="noStrike" kern="1200" baseline="0" dirty="0" err="1">
                <a:solidFill>
                  <a:schemeClr val="tx1"/>
                </a:solidFill>
                <a:latin typeface="+mn-lt"/>
                <a:ea typeface="+mn-ea"/>
                <a:cs typeface="+mn-cs"/>
              </a:rPr>
              <a:t>Vs</a:t>
            </a:r>
            <a:r>
              <a:rPr lang="en-US" altLang="ko-KR" sz="1200" b="0" i="0" u="none" strike="noStrike" kern="1200" baseline="0" dirty="0">
                <a:solidFill>
                  <a:schemeClr val="tx1"/>
                </a:solidFill>
                <a:latin typeface="+mn-lt"/>
                <a:ea typeface="+mn-ea"/>
                <a:cs typeface="+mn-cs"/>
              </a:rPr>
              <a:t> which is comparable to the </a:t>
            </a:r>
            <a:r>
              <a:rPr lang="en-US" altLang="ko-KR" sz="1200" b="0" i="0" u="none" strike="noStrike" kern="1200" baseline="0" dirty="0" err="1">
                <a:solidFill>
                  <a:schemeClr val="tx1"/>
                </a:solidFill>
                <a:latin typeface="+mn-lt"/>
                <a:ea typeface="+mn-ea"/>
                <a:cs typeface="+mn-cs"/>
              </a:rPr>
              <a:t>mobilities</a:t>
            </a:r>
            <a:r>
              <a:rPr lang="en-US" altLang="ko-KR" sz="1200" b="0" i="0" u="none" strike="noStrike" kern="1200" baseline="0" dirty="0">
                <a:solidFill>
                  <a:schemeClr val="tx1"/>
                </a:solidFill>
                <a:latin typeface="+mn-lt"/>
                <a:ea typeface="+mn-ea"/>
                <a:cs typeface="+mn-cs"/>
              </a:rPr>
              <a:t> exhibited by amorphous silicon transistors. There are several reasons why development of high-performance n-channel organic TFT materials has lagged behind that of p-channel materials.</a:t>
            </a:r>
            <a:endParaRPr lang="ko-KR" altLang="en-US" dirty="0"/>
          </a:p>
        </p:txBody>
      </p:sp>
    </p:spTree>
    <p:extLst>
      <p:ext uri="{BB962C8B-B14F-4D97-AF65-F5344CB8AC3E}">
        <p14:creationId xmlns:p14="http://schemas.microsoft.com/office/powerpoint/2010/main" val="2737898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The first reason is source-drain metal which is typically </a:t>
            </a:r>
            <a:r>
              <a:rPr lang="en-US" altLang="ko-KR" sz="1200" b="0" i="0" u="none" strike="sngStrike" kern="1200" baseline="0" dirty="0">
                <a:solidFill>
                  <a:schemeClr val="tx1"/>
                </a:solidFill>
                <a:latin typeface="+mn-lt"/>
                <a:ea typeface="+mn-ea"/>
                <a:cs typeface="+mn-cs"/>
              </a:rPr>
              <a:t>used</a:t>
            </a:r>
            <a:r>
              <a:rPr lang="en-US" altLang="ko-KR" sz="1200" b="0" i="0" u="none" strike="noStrike" kern="1200" baseline="0" dirty="0">
                <a:solidFill>
                  <a:schemeClr val="tx1"/>
                </a:solidFill>
                <a:latin typeface="+mn-lt"/>
                <a:ea typeface="+mn-ea"/>
                <a:cs typeface="+mn-cs"/>
              </a:rPr>
              <a:t> Au, Ag and other noble metals with high work functions better suited for injection of holes into the HOMO than that of electrons into the LUMO for n-type organic semiconductors.</a:t>
            </a:r>
          </a:p>
          <a:p>
            <a:endParaRPr lang="en-US" altLang="ko-KR" sz="1200" b="0" i="0" u="none" strike="noStrike" kern="1200" baseline="0" dirty="0">
              <a:solidFill>
                <a:schemeClr val="tx1"/>
              </a:solidFill>
              <a:latin typeface="+mn-lt"/>
              <a:ea typeface="+mn-ea"/>
              <a:cs typeface="+mn-cs"/>
            </a:endParaRPr>
          </a:p>
          <a:p>
            <a:r>
              <a:rPr lang="en-US" altLang="ko-KR" sz="1200" b="0" i="0" u="none" strike="noStrike" kern="1200" baseline="0" dirty="0">
                <a:solidFill>
                  <a:schemeClr val="tx1"/>
                </a:solidFill>
                <a:latin typeface="+mn-lt"/>
                <a:ea typeface="+mn-ea"/>
                <a:cs typeface="+mn-cs"/>
              </a:rPr>
              <a:t>second reason is related small electron affinity of un-substituted </a:t>
            </a:r>
            <a:r>
              <a:rPr lang="en-US" altLang="ko-KR" sz="1200" b="0" i="0" u="none" strike="noStrike" kern="1200" baseline="0" dirty="0" err="1">
                <a:solidFill>
                  <a:schemeClr val="tx1"/>
                </a:solidFill>
                <a:latin typeface="+mn-lt"/>
                <a:ea typeface="+mn-ea"/>
                <a:cs typeface="+mn-cs"/>
              </a:rPr>
              <a:t>oligothiophene</a:t>
            </a:r>
            <a:r>
              <a:rPr lang="en-US" altLang="ko-KR" sz="1200" b="0" i="0" u="none" strike="noStrike" kern="1200" baseline="0" dirty="0">
                <a:solidFill>
                  <a:schemeClr val="tx1"/>
                </a:solidFill>
                <a:latin typeface="+mn-lt"/>
                <a:ea typeface="+mn-ea"/>
                <a:cs typeface="+mn-cs"/>
              </a:rPr>
              <a:t> and </a:t>
            </a:r>
            <a:r>
              <a:rPr lang="en-US" altLang="ko-KR" sz="1200" b="0" i="0" u="none" strike="noStrike" kern="1200" baseline="0" dirty="0" err="1">
                <a:solidFill>
                  <a:schemeClr val="tx1"/>
                </a:solidFill>
                <a:latin typeface="+mn-lt"/>
                <a:ea typeface="+mn-ea"/>
                <a:cs typeface="+mn-cs"/>
              </a:rPr>
              <a:t>oligoacene</a:t>
            </a:r>
            <a:r>
              <a:rPr lang="en-US" altLang="ko-KR" sz="1200" b="0" i="0" u="none" strike="noStrike" kern="1200" baseline="0" dirty="0">
                <a:solidFill>
                  <a:schemeClr val="tx1"/>
                </a:solidFill>
                <a:latin typeface="+mn-lt"/>
                <a:ea typeface="+mn-ea"/>
                <a:cs typeface="+mn-cs"/>
              </a:rPr>
              <a:t>. Because the </a:t>
            </a:r>
            <a:r>
              <a:rPr lang="en-US" altLang="ko-KR" sz="1200" b="0" i="0" u="sng" strike="noStrike" kern="1200" baseline="0" dirty="0">
                <a:solidFill>
                  <a:schemeClr val="tx1"/>
                </a:solidFill>
                <a:latin typeface="+mn-lt"/>
                <a:ea typeface="+mn-ea"/>
                <a:cs typeface="+mn-cs"/>
              </a:rPr>
              <a:t>low</a:t>
            </a:r>
            <a:r>
              <a:rPr lang="en-US" altLang="ko-KR" sz="1200" b="0" i="0" u="none" strike="noStrike" kern="1200" baseline="0" dirty="0">
                <a:solidFill>
                  <a:schemeClr val="tx1"/>
                </a:solidFill>
                <a:latin typeface="+mn-lt"/>
                <a:ea typeface="+mn-ea"/>
                <a:cs typeface="+mn-cs"/>
              </a:rPr>
              <a:t> </a:t>
            </a:r>
            <a:r>
              <a:rPr lang="en-US" altLang="ko-KR" sz="1200" b="0" i="0" u="sng" strike="noStrike" kern="1200" baseline="0" dirty="0">
                <a:solidFill>
                  <a:schemeClr val="tx1"/>
                </a:solidFill>
                <a:latin typeface="+mn-lt"/>
                <a:ea typeface="+mn-ea"/>
                <a:cs typeface="+mn-cs"/>
              </a:rPr>
              <a:t>electron affinity results in </a:t>
            </a:r>
            <a:r>
              <a:rPr lang="en-US" altLang="ko-KR" sz="1200" b="0" i="0" u="none" strike="noStrike" kern="1200" baseline="0" dirty="0">
                <a:solidFill>
                  <a:schemeClr val="tx1"/>
                </a:solidFill>
                <a:latin typeface="+mn-lt"/>
                <a:ea typeface="+mn-ea"/>
                <a:cs typeface="+mn-cs"/>
              </a:rPr>
              <a:t>low  electrical stability,</a:t>
            </a:r>
          </a:p>
        </p:txBody>
      </p:sp>
    </p:spTree>
    <p:extLst>
      <p:ext uri="{BB962C8B-B14F-4D97-AF65-F5344CB8AC3E}">
        <p14:creationId xmlns:p14="http://schemas.microsoft.com/office/powerpoint/2010/main" val="2737898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The first reason is source-drain metal which typically used Au, Ag and other noble metals with high work functions better suited for injection of holes into the HOMO than that of electrons into the LUMO for n-type organic semiconductors.</a:t>
            </a:r>
          </a:p>
          <a:p>
            <a:endParaRPr lang="en-US" altLang="ko-KR" sz="1200" b="0" i="0" u="none" strike="noStrike" kern="1200" baseline="0" dirty="0">
              <a:solidFill>
                <a:schemeClr val="tx1"/>
              </a:solidFill>
              <a:latin typeface="+mn-lt"/>
              <a:ea typeface="+mn-ea"/>
              <a:cs typeface="+mn-cs"/>
            </a:endParaRPr>
          </a:p>
          <a:p>
            <a:r>
              <a:rPr lang="en-US" altLang="ko-KR" sz="1200" b="0" i="0" u="none" strike="noStrike" kern="1200" baseline="0" dirty="0">
                <a:solidFill>
                  <a:schemeClr val="tx1"/>
                </a:solidFill>
                <a:latin typeface="+mn-lt"/>
                <a:ea typeface="+mn-ea"/>
                <a:cs typeface="+mn-cs"/>
              </a:rPr>
              <a:t>second reason is relatively small electron affinity of un-substituted </a:t>
            </a:r>
            <a:r>
              <a:rPr lang="en-US" altLang="ko-KR" sz="1200" b="0" i="0" u="none" strike="noStrike" kern="1200" baseline="0" dirty="0" err="1">
                <a:solidFill>
                  <a:schemeClr val="tx1"/>
                </a:solidFill>
                <a:latin typeface="+mn-lt"/>
                <a:ea typeface="+mn-ea"/>
                <a:cs typeface="+mn-cs"/>
              </a:rPr>
              <a:t>oligothiophene</a:t>
            </a:r>
            <a:r>
              <a:rPr lang="en-US" altLang="ko-KR" sz="1200" b="0" i="0" u="none" strike="noStrike" kern="1200" baseline="0" dirty="0">
                <a:solidFill>
                  <a:schemeClr val="tx1"/>
                </a:solidFill>
                <a:latin typeface="+mn-lt"/>
                <a:ea typeface="+mn-ea"/>
                <a:cs typeface="+mn-cs"/>
              </a:rPr>
              <a:t> and </a:t>
            </a:r>
            <a:r>
              <a:rPr lang="en-US" altLang="ko-KR" sz="1200" b="0" i="0" u="none" strike="noStrike" kern="1200" baseline="0" dirty="0" err="1">
                <a:solidFill>
                  <a:schemeClr val="tx1"/>
                </a:solidFill>
                <a:latin typeface="+mn-lt"/>
                <a:ea typeface="+mn-ea"/>
                <a:cs typeface="+mn-cs"/>
              </a:rPr>
              <a:t>oligoacene</a:t>
            </a:r>
            <a:r>
              <a:rPr lang="en-US" altLang="ko-KR" sz="1200" b="0" i="0" u="none" strike="noStrike" kern="1200" baseline="0" dirty="0">
                <a:solidFill>
                  <a:schemeClr val="tx1"/>
                </a:solidFill>
                <a:latin typeface="+mn-lt"/>
                <a:ea typeface="+mn-ea"/>
                <a:cs typeface="+mn-cs"/>
              </a:rPr>
              <a:t>. Because the high electron affinity was related with the electrical stability,</a:t>
            </a:r>
          </a:p>
          <a:p>
            <a:endParaRPr lang="en-US" altLang="ko-KR" sz="1200" b="0" i="0" u="none" strike="noStrike" kern="1200" baseline="0" dirty="0">
              <a:solidFill>
                <a:schemeClr val="tx1"/>
              </a:solidFill>
              <a:latin typeface="+mn-lt"/>
              <a:ea typeface="+mn-ea"/>
              <a:cs typeface="+mn-cs"/>
            </a:endParaRPr>
          </a:p>
          <a:p>
            <a:endParaRPr lang="ko-KR" altLang="en-US" dirty="0"/>
          </a:p>
        </p:txBody>
      </p:sp>
    </p:spTree>
    <p:extLst>
      <p:ext uri="{BB962C8B-B14F-4D97-AF65-F5344CB8AC3E}">
        <p14:creationId xmlns:p14="http://schemas.microsoft.com/office/powerpoint/2010/main" val="2737898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Fullerene C60 has a high electron affinity and </a:t>
            </a:r>
            <a:r>
              <a:rPr lang="en-US" altLang="ko-KR" sz="1200" b="0" i="0" u="none" strike="sngStrike" kern="1200" baseline="0" dirty="0">
                <a:solidFill>
                  <a:schemeClr val="tx1"/>
                </a:solidFill>
                <a:latin typeface="+mn-lt"/>
                <a:ea typeface="+mn-ea"/>
                <a:cs typeface="+mn-cs"/>
              </a:rPr>
              <a:t>yields</a:t>
            </a:r>
            <a:r>
              <a:rPr lang="en-US" altLang="ko-KR" sz="1200" b="0" i="0" u="none" strike="noStrike" kern="1200" baseline="0" dirty="0">
                <a:solidFill>
                  <a:schemeClr val="tx1"/>
                </a:solidFill>
                <a:latin typeface="+mn-lt"/>
                <a:ea typeface="+mn-ea"/>
                <a:cs typeface="+mn-cs"/>
              </a:rPr>
              <a:t> </a:t>
            </a:r>
            <a:r>
              <a:rPr lang="en-US" altLang="ko-KR" sz="1200" b="0" i="0" u="sng" strike="noStrike" kern="1200" baseline="0" dirty="0">
                <a:solidFill>
                  <a:schemeClr val="tx1"/>
                </a:solidFill>
                <a:latin typeface="+mn-lt"/>
                <a:ea typeface="+mn-ea"/>
                <a:cs typeface="+mn-cs"/>
              </a:rPr>
              <a:t>provides</a:t>
            </a:r>
            <a:r>
              <a:rPr lang="en-US" altLang="ko-KR" sz="1200" b="0" i="0" u="none" strike="noStrike" kern="1200" baseline="0" dirty="0">
                <a:solidFill>
                  <a:schemeClr val="tx1"/>
                </a:solidFill>
                <a:latin typeface="+mn-lt"/>
                <a:ea typeface="+mn-ea"/>
                <a:cs typeface="+mn-cs"/>
              </a:rPr>
              <a:t> high-performance FETs.(I think TFT is better than FET)</a:t>
            </a:r>
            <a:endParaRPr lang="ko-KR" altLang="en-US" dirty="0"/>
          </a:p>
        </p:txBody>
      </p:sp>
    </p:spTree>
    <p:extLst>
      <p:ext uri="{BB962C8B-B14F-4D97-AF65-F5344CB8AC3E}">
        <p14:creationId xmlns:p14="http://schemas.microsoft.com/office/powerpoint/2010/main" val="32508337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143000" y="1122363"/>
            <a:ext cx="6858000" cy="2387600"/>
          </a:xfrm>
        </p:spPr>
        <p:txBody>
          <a:bodyPr anchor="b"/>
          <a:lstStyle>
            <a:lvl1pPr algn="ctr">
              <a:defRPr sz="6000"/>
            </a:lvl1pPr>
          </a:lstStyle>
          <a:p>
            <a:r>
              <a:rPr lang="ko-KR" altLang="en-US"/>
              <a:t>마스터 제목 스타일 편집</a:t>
            </a:r>
          </a:p>
        </p:txBody>
      </p:sp>
      <p:sp>
        <p:nvSpPr>
          <p:cNvPr id="3" name="부제목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마스터 부제목 스타일 편집</a:t>
            </a:r>
          </a:p>
        </p:txBody>
      </p:sp>
      <p:sp>
        <p:nvSpPr>
          <p:cNvPr id="4" name="날짜 개체 틀 3"/>
          <p:cNvSpPr>
            <a:spLocks noGrp="1"/>
          </p:cNvSpPr>
          <p:nvPr>
            <p:ph type="dt" sz="half" idx="10"/>
          </p:nvPr>
        </p:nvSpPr>
        <p:spPr/>
        <p:txBody>
          <a:bodyPr/>
          <a:lstStyle/>
          <a:p>
            <a:fld id="{94E027B8-B03A-4B33-BA7D-73267B12B59A}" type="datetime1">
              <a:rPr lang="ko-KR" altLang="en-US" smtClean="0"/>
              <a:t>2016-08-23</a:t>
            </a:fld>
            <a:endParaRPr lang="ko-KR" altLang="en-US"/>
          </a:p>
        </p:txBody>
      </p:sp>
      <p:sp>
        <p:nvSpPr>
          <p:cNvPr id="5" name="바닥글 개체 틀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슬라이드 번호 개체 틀 5"/>
          <p:cNvSpPr>
            <a:spLocks noGrp="1"/>
          </p:cNvSpPr>
          <p:nvPr>
            <p:ph type="sldNum" sz="quarter" idx="12"/>
          </p:nvPr>
        </p:nvSpPr>
        <p:spPr/>
        <p:txBody>
          <a:bodyPr/>
          <a:lstStyle/>
          <a:p>
            <a:fld id="{D3E0788C-73CB-4120-8227-3B79F3944826}" type="slidenum">
              <a:rPr lang="ko-KR" altLang="en-US" smtClean="0"/>
              <a:t>‹#›</a:t>
            </a:fld>
            <a:endParaRPr lang="ko-KR" altLang="en-US"/>
          </a:p>
        </p:txBody>
      </p:sp>
      <p:pic>
        <p:nvPicPr>
          <p:cNvPr id="7" name="Picture 2" descr="http://postfiles4.naver.net/20101110_195/lmlm4864_1289377936723BcAr5_JPEG/%B1%D7%B7%B9%C0%CC.jpg?type=w3"/>
          <p:cNvPicPr preferRelativeResize="0">
            <a:picLocks noChangeArrowheads="1"/>
          </p:cNvPicPr>
          <p:nvPr userDrawn="1"/>
        </p:nvPicPr>
        <p:blipFill>
          <a:blip r:embed="rId2" cstate="print"/>
          <a:srcRect/>
          <a:stretch>
            <a:fillRect/>
          </a:stretch>
        </p:blipFill>
        <p:spPr bwMode="auto">
          <a:xfrm>
            <a:off x="0" y="0"/>
            <a:ext cx="9144000"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pic>
    </p:spTree>
    <p:extLst>
      <p:ext uri="{BB962C8B-B14F-4D97-AF65-F5344CB8AC3E}">
        <p14:creationId xmlns:p14="http://schemas.microsoft.com/office/powerpoint/2010/main" val="2427659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4F5B9712-1A9F-4ACA-9131-F274D19988EF}" type="datetime1">
              <a:rPr lang="ko-KR" altLang="en-US" smtClean="0"/>
              <a:t>2016-08-23</a:t>
            </a:fld>
            <a:endParaRPr lang="ko-KR" altLang="en-US"/>
          </a:p>
        </p:txBody>
      </p:sp>
      <p:sp>
        <p:nvSpPr>
          <p:cNvPr id="5" name="바닥글 개체 틀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슬라이드 번호 개체 틀 5"/>
          <p:cNvSpPr>
            <a:spLocks noGrp="1"/>
          </p:cNvSpPr>
          <p:nvPr>
            <p:ph type="sldNum" sz="quarter" idx="12"/>
          </p:nvPr>
        </p:nvSpPr>
        <p:spPr/>
        <p:txBody>
          <a:bodyPr/>
          <a:lstStyle/>
          <a:p>
            <a:fld id="{D3E0788C-73CB-4120-8227-3B79F3944826}" type="slidenum">
              <a:rPr lang="ko-KR" altLang="en-US" smtClean="0"/>
              <a:t>‹#›</a:t>
            </a:fld>
            <a:endParaRPr lang="ko-KR" altLang="en-US"/>
          </a:p>
        </p:txBody>
      </p:sp>
    </p:spTree>
    <p:extLst>
      <p:ext uri="{BB962C8B-B14F-4D97-AF65-F5344CB8AC3E}">
        <p14:creationId xmlns:p14="http://schemas.microsoft.com/office/powerpoint/2010/main" val="194890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543675" y="365125"/>
            <a:ext cx="1971675" cy="5811838"/>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628650" y="365125"/>
            <a:ext cx="5800725" cy="5811838"/>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314CCDB3-F250-4A01-A9F3-4ACFB5C5999D}" type="datetime1">
              <a:rPr lang="ko-KR" altLang="en-US" smtClean="0"/>
              <a:t>2016-08-23</a:t>
            </a:fld>
            <a:endParaRPr lang="ko-KR" altLang="en-US"/>
          </a:p>
        </p:txBody>
      </p:sp>
      <p:sp>
        <p:nvSpPr>
          <p:cNvPr id="5" name="바닥글 개체 틀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슬라이드 번호 개체 틀 5"/>
          <p:cNvSpPr>
            <a:spLocks noGrp="1"/>
          </p:cNvSpPr>
          <p:nvPr>
            <p:ph type="sldNum" sz="quarter" idx="12"/>
          </p:nvPr>
        </p:nvSpPr>
        <p:spPr/>
        <p:txBody>
          <a:bodyPr/>
          <a:lstStyle/>
          <a:p>
            <a:fld id="{D3E0788C-73CB-4120-8227-3B79F3944826}" type="slidenum">
              <a:rPr lang="ko-KR" altLang="en-US" smtClean="0"/>
              <a:t>‹#›</a:t>
            </a:fld>
            <a:endParaRPr lang="ko-KR" altLang="en-US"/>
          </a:p>
        </p:txBody>
      </p:sp>
    </p:spTree>
    <p:extLst>
      <p:ext uri="{BB962C8B-B14F-4D97-AF65-F5344CB8AC3E}">
        <p14:creationId xmlns:p14="http://schemas.microsoft.com/office/powerpoint/2010/main" val="82949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a:t>마스터 제목 스타일 편집</a:t>
            </a:r>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fld id="{3764A084-C217-4B9F-9DFE-A7F93181838A}" type="datetime1">
              <a:rPr lang="ko-KR" altLang="en-US" smtClean="0"/>
              <a:t>2016-08-23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2DA9E46C-C6E2-44DF-BB5D-8B16AD5CCF34}" type="slidenum">
              <a:rPr lang="ko-KR" altLang="en-US" smtClean="0"/>
              <a:t>‹#›</a:t>
            </a:fld>
            <a:endParaRPr lang="ko-KR" altLang="en-US"/>
          </a:p>
        </p:txBody>
      </p:sp>
    </p:spTree>
    <p:extLst>
      <p:ext uri="{BB962C8B-B14F-4D97-AF65-F5344CB8AC3E}">
        <p14:creationId xmlns:p14="http://schemas.microsoft.com/office/powerpoint/2010/main" val="1780695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BD95F429-1138-4D05-848A-157AB9BED176}" type="datetime1">
              <a:rPr lang="ko-KR" altLang="en-US" smtClean="0"/>
              <a:t>2016-08-23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2DA9E46C-C6E2-44DF-BB5D-8B16AD5CCF34}" type="slidenum">
              <a:rPr lang="ko-KR" altLang="en-US" smtClean="0"/>
              <a:t>‹#›</a:t>
            </a:fld>
            <a:endParaRPr lang="ko-KR" altLang="en-US"/>
          </a:p>
        </p:txBody>
      </p:sp>
    </p:spTree>
    <p:extLst>
      <p:ext uri="{BB962C8B-B14F-4D97-AF65-F5344CB8AC3E}">
        <p14:creationId xmlns:p14="http://schemas.microsoft.com/office/powerpoint/2010/main" val="2712226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858D7EB6-C4EF-4AA5-AB18-280EDDB9C709}" type="datetime1">
              <a:rPr lang="ko-KR" altLang="en-US" smtClean="0"/>
              <a:t>2016-08-23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2DA9E46C-C6E2-44DF-BB5D-8B16AD5CCF34}" type="slidenum">
              <a:rPr lang="ko-KR" altLang="en-US" smtClean="0"/>
              <a:t>‹#›</a:t>
            </a:fld>
            <a:endParaRPr lang="ko-KR" altLang="en-US"/>
          </a:p>
        </p:txBody>
      </p:sp>
    </p:spTree>
    <p:extLst>
      <p:ext uri="{BB962C8B-B14F-4D97-AF65-F5344CB8AC3E}">
        <p14:creationId xmlns:p14="http://schemas.microsoft.com/office/powerpoint/2010/main" val="3799537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0191E989-C218-4304-A761-C4E08B2384E6}" type="datetime1">
              <a:rPr lang="ko-KR" altLang="en-US" smtClean="0"/>
              <a:t>2016-08-23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2DA9E46C-C6E2-44DF-BB5D-8B16AD5CCF34}" type="slidenum">
              <a:rPr lang="ko-KR" altLang="en-US" smtClean="0"/>
              <a:t>‹#›</a:t>
            </a:fld>
            <a:endParaRPr lang="ko-KR" altLang="en-US"/>
          </a:p>
        </p:txBody>
      </p:sp>
    </p:spTree>
    <p:extLst>
      <p:ext uri="{BB962C8B-B14F-4D97-AF65-F5344CB8AC3E}">
        <p14:creationId xmlns:p14="http://schemas.microsoft.com/office/powerpoint/2010/main" val="904754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8C4927E9-17E4-494D-8D15-638894070A45}" type="datetime1">
              <a:rPr lang="ko-KR" altLang="en-US" smtClean="0"/>
              <a:t>2016-08-23</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2DA9E46C-C6E2-44DF-BB5D-8B16AD5CCF34}" type="slidenum">
              <a:rPr lang="ko-KR" altLang="en-US" smtClean="0"/>
              <a:t>‹#›</a:t>
            </a:fld>
            <a:endParaRPr lang="ko-KR" altLang="en-US"/>
          </a:p>
        </p:txBody>
      </p:sp>
    </p:spTree>
    <p:extLst>
      <p:ext uri="{BB962C8B-B14F-4D97-AF65-F5344CB8AC3E}">
        <p14:creationId xmlns:p14="http://schemas.microsoft.com/office/powerpoint/2010/main" val="3990974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4DCEFBDF-64DB-4336-9E3B-196FA85D678B}" type="datetime1">
              <a:rPr lang="ko-KR" altLang="en-US" smtClean="0"/>
              <a:t>2016-08-23</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2DA9E46C-C6E2-44DF-BB5D-8B16AD5CCF34}" type="slidenum">
              <a:rPr lang="ko-KR" altLang="en-US" smtClean="0"/>
              <a:t>‹#›</a:t>
            </a:fld>
            <a:endParaRPr lang="ko-KR" altLang="en-US"/>
          </a:p>
        </p:txBody>
      </p:sp>
    </p:spTree>
    <p:extLst>
      <p:ext uri="{BB962C8B-B14F-4D97-AF65-F5344CB8AC3E}">
        <p14:creationId xmlns:p14="http://schemas.microsoft.com/office/powerpoint/2010/main" val="2895204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2C91EF78-5A38-4F0F-8BCD-DD79292CE07D}" type="datetime1">
              <a:rPr lang="ko-KR" altLang="en-US" smtClean="0"/>
              <a:t>2016-08-23</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2DA9E46C-C6E2-44DF-BB5D-8B16AD5CCF34}" type="slidenum">
              <a:rPr lang="ko-KR" altLang="en-US" smtClean="0"/>
              <a:t>‹#›</a:t>
            </a:fld>
            <a:endParaRPr lang="ko-KR" altLang="en-US"/>
          </a:p>
        </p:txBody>
      </p:sp>
    </p:spTree>
    <p:extLst>
      <p:ext uri="{BB962C8B-B14F-4D97-AF65-F5344CB8AC3E}">
        <p14:creationId xmlns:p14="http://schemas.microsoft.com/office/powerpoint/2010/main" val="3164527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2A812182-471B-4F1B-9BC0-A134C0D038E6}" type="datetime1">
              <a:rPr lang="ko-KR" altLang="en-US" smtClean="0"/>
              <a:t>2016-08-23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2DA9E46C-C6E2-44DF-BB5D-8B16AD5CCF34}" type="slidenum">
              <a:rPr lang="ko-KR" altLang="en-US" smtClean="0"/>
              <a:t>‹#›</a:t>
            </a:fld>
            <a:endParaRPr lang="ko-KR" altLang="en-US"/>
          </a:p>
        </p:txBody>
      </p:sp>
    </p:spTree>
    <p:extLst>
      <p:ext uri="{BB962C8B-B14F-4D97-AF65-F5344CB8AC3E}">
        <p14:creationId xmlns:p14="http://schemas.microsoft.com/office/powerpoint/2010/main" val="3984534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006EDFFE-D816-4959-B18A-4BF8434A1DBA}" type="datetime1">
              <a:rPr lang="ko-KR" altLang="en-US" smtClean="0"/>
              <a:t>2016-08-23</a:t>
            </a:fld>
            <a:endParaRPr lang="ko-KR" altLang="en-US"/>
          </a:p>
        </p:txBody>
      </p:sp>
      <p:sp>
        <p:nvSpPr>
          <p:cNvPr id="6" name="슬라이드 번호 개체 틀 5"/>
          <p:cNvSpPr>
            <a:spLocks noGrp="1"/>
          </p:cNvSpPr>
          <p:nvPr>
            <p:ph type="sldNum" sz="quarter" idx="12"/>
          </p:nvPr>
        </p:nvSpPr>
        <p:spPr>
          <a:xfrm>
            <a:off x="3475767" y="6356351"/>
            <a:ext cx="2057400" cy="365125"/>
          </a:xfrm>
        </p:spPr>
        <p:txBody>
          <a:bodyPr/>
          <a:lstStyle>
            <a:lvl1pPr algn="ctr">
              <a:defRPr/>
            </a:lvl1pPr>
          </a:lstStyle>
          <a:p>
            <a:fld id="{D3E0788C-73CB-4120-8227-3B79F3944826}" type="slidenum">
              <a:rPr lang="ko-KR" altLang="en-US" smtClean="0"/>
              <a:pPr/>
              <a:t>‹#›</a:t>
            </a:fld>
            <a:endParaRPr lang="ko-KR" altLang="en-US"/>
          </a:p>
        </p:txBody>
      </p:sp>
    </p:spTree>
    <p:extLst>
      <p:ext uri="{BB962C8B-B14F-4D97-AF65-F5344CB8AC3E}">
        <p14:creationId xmlns:p14="http://schemas.microsoft.com/office/powerpoint/2010/main" val="1022239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60F93748-0130-4149-B8C3-2D12DBC20FB7}" type="datetime1">
              <a:rPr lang="ko-KR" altLang="en-US" smtClean="0"/>
              <a:t>2016-08-23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2DA9E46C-C6E2-44DF-BB5D-8B16AD5CCF34}" type="slidenum">
              <a:rPr lang="ko-KR" altLang="en-US" smtClean="0"/>
              <a:t>‹#›</a:t>
            </a:fld>
            <a:endParaRPr lang="ko-KR" altLang="en-US"/>
          </a:p>
        </p:txBody>
      </p:sp>
    </p:spTree>
    <p:extLst>
      <p:ext uri="{BB962C8B-B14F-4D97-AF65-F5344CB8AC3E}">
        <p14:creationId xmlns:p14="http://schemas.microsoft.com/office/powerpoint/2010/main" val="2528206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F4ADF8E4-C421-40D5-9C92-661B52B5C9F6}" type="datetime1">
              <a:rPr lang="ko-KR" altLang="en-US" smtClean="0"/>
              <a:t>2016-08-23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2DA9E46C-C6E2-44DF-BB5D-8B16AD5CCF34}" type="slidenum">
              <a:rPr lang="ko-KR" altLang="en-US" smtClean="0"/>
              <a:t>‹#›</a:t>
            </a:fld>
            <a:endParaRPr lang="ko-KR" altLang="en-US"/>
          </a:p>
        </p:txBody>
      </p:sp>
    </p:spTree>
    <p:extLst>
      <p:ext uri="{BB962C8B-B14F-4D97-AF65-F5344CB8AC3E}">
        <p14:creationId xmlns:p14="http://schemas.microsoft.com/office/powerpoint/2010/main" val="3094412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DFFF5A9C-0EC0-472C-9E82-A3A76D459F98}" type="datetime1">
              <a:rPr lang="ko-KR" altLang="en-US" smtClean="0"/>
              <a:t>2016-08-23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2DA9E46C-C6E2-44DF-BB5D-8B16AD5CCF34}" type="slidenum">
              <a:rPr lang="ko-KR" altLang="en-US" smtClean="0"/>
              <a:t>‹#›</a:t>
            </a:fld>
            <a:endParaRPr lang="ko-KR" altLang="en-US"/>
          </a:p>
        </p:txBody>
      </p:sp>
    </p:spTree>
    <p:extLst>
      <p:ext uri="{BB962C8B-B14F-4D97-AF65-F5344CB8AC3E}">
        <p14:creationId xmlns:p14="http://schemas.microsoft.com/office/powerpoint/2010/main" val="262496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623888" y="1709739"/>
            <a:ext cx="7886700" cy="2852737"/>
          </a:xfrm>
        </p:spPr>
        <p:txBody>
          <a:bodyPr anchor="b"/>
          <a:lstStyle>
            <a:lvl1pPr>
              <a:defRPr sz="6000"/>
            </a:lvl1pPr>
          </a:lstStyle>
          <a:p>
            <a:r>
              <a:rPr lang="ko-KR" altLang="en-US"/>
              <a:t>마스터 제목 스타일 편집</a:t>
            </a:r>
          </a:p>
        </p:txBody>
      </p:sp>
      <p:sp>
        <p:nvSpPr>
          <p:cNvPr id="3" name="텍스트 개체 틀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C1B20CBA-BBB3-4D0A-B914-E62DA8591AC7}" type="datetime1">
              <a:rPr lang="ko-KR" altLang="en-US" smtClean="0"/>
              <a:t>2016-08-23</a:t>
            </a:fld>
            <a:endParaRPr lang="ko-KR" altLang="en-US"/>
          </a:p>
        </p:txBody>
      </p:sp>
      <p:sp>
        <p:nvSpPr>
          <p:cNvPr id="5" name="바닥글 개체 틀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슬라이드 번호 개체 틀 5"/>
          <p:cNvSpPr>
            <a:spLocks noGrp="1"/>
          </p:cNvSpPr>
          <p:nvPr>
            <p:ph type="sldNum" sz="quarter" idx="12"/>
          </p:nvPr>
        </p:nvSpPr>
        <p:spPr/>
        <p:txBody>
          <a:bodyPr/>
          <a:lstStyle/>
          <a:p>
            <a:fld id="{D3E0788C-73CB-4120-8227-3B79F3944826}" type="slidenum">
              <a:rPr lang="ko-KR" altLang="en-US" smtClean="0"/>
              <a:t>‹#›</a:t>
            </a:fld>
            <a:endParaRPr lang="ko-KR" altLang="en-US"/>
          </a:p>
        </p:txBody>
      </p:sp>
    </p:spTree>
    <p:extLst>
      <p:ext uri="{BB962C8B-B14F-4D97-AF65-F5344CB8AC3E}">
        <p14:creationId xmlns:p14="http://schemas.microsoft.com/office/powerpoint/2010/main" val="2417658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628650" y="1825625"/>
            <a:ext cx="3886200" cy="435133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29150" y="1825625"/>
            <a:ext cx="3886200" cy="435133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A4204AB9-102F-43D5-913A-CBA365491CE2}" type="datetime1">
              <a:rPr lang="ko-KR" altLang="en-US" smtClean="0"/>
              <a:t>2016-08-23</a:t>
            </a:fld>
            <a:endParaRPr lang="ko-KR" altLang="en-US"/>
          </a:p>
        </p:txBody>
      </p:sp>
      <p:sp>
        <p:nvSpPr>
          <p:cNvPr id="6" name="바닥글 개체 틀 5"/>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7" name="슬라이드 번호 개체 틀 6"/>
          <p:cNvSpPr>
            <a:spLocks noGrp="1"/>
          </p:cNvSpPr>
          <p:nvPr>
            <p:ph type="sldNum" sz="quarter" idx="12"/>
          </p:nvPr>
        </p:nvSpPr>
        <p:spPr/>
        <p:txBody>
          <a:bodyPr/>
          <a:lstStyle/>
          <a:p>
            <a:fld id="{D3E0788C-73CB-4120-8227-3B79F3944826}" type="slidenum">
              <a:rPr lang="ko-KR" altLang="en-US" smtClean="0"/>
              <a:t>‹#›</a:t>
            </a:fld>
            <a:endParaRPr lang="ko-KR" altLang="en-US"/>
          </a:p>
        </p:txBody>
      </p:sp>
    </p:spTree>
    <p:extLst>
      <p:ext uri="{BB962C8B-B14F-4D97-AF65-F5344CB8AC3E}">
        <p14:creationId xmlns:p14="http://schemas.microsoft.com/office/powerpoint/2010/main" val="3908205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629841" y="365126"/>
            <a:ext cx="7886700" cy="1325563"/>
          </a:xfrm>
        </p:spPr>
        <p:txBody>
          <a:bodyPr/>
          <a:lstStyle/>
          <a:p>
            <a:r>
              <a:rPr lang="ko-KR" altLang="en-US"/>
              <a:t>마스터 제목 스타일 편집</a:t>
            </a:r>
          </a:p>
        </p:txBody>
      </p:sp>
      <p:sp>
        <p:nvSpPr>
          <p:cNvPr id="3" name="텍스트 개체 틀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629842" y="2505075"/>
            <a:ext cx="3868340" cy="368458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29150" y="2505075"/>
            <a:ext cx="3887391" cy="3684588"/>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255DB610-FA00-4A88-87F5-A14ABDA42F12}" type="datetime1">
              <a:rPr lang="ko-KR" altLang="en-US" smtClean="0"/>
              <a:t>2016-08-23</a:t>
            </a:fld>
            <a:endParaRPr lang="ko-KR" altLang="en-US"/>
          </a:p>
        </p:txBody>
      </p:sp>
      <p:sp>
        <p:nvSpPr>
          <p:cNvPr id="8" name="바닥글 개체 틀 7"/>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9" name="슬라이드 번호 개체 틀 8"/>
          <p:cNvSpPr>
            <a:spLocks noGrp="1"/>
          </p:cNvSpPr>
          <p:nvPr>
            <p:ph type="sldNum" sz="quarter" idx="12"/>
          </p:nvPr>
        </p:nvSpPr>
        <p:spPr/>
        <p:txBody>
          <a:bodyPr/>
          <a:lstStyle/>
          <a:p>
            <a:fld id="{D3E0788C-73CB-4120-8227-3B79F3944826}" type="slidenum">
              <a:rPr lang="ko-KR" altLang="en-US" smtClean="0"/>
              <a:t>‹#›</a:t>
            </a:fld>
            <a:endParaRPr lang="ko-KR" altLang="en-US"/>
          </a:p>
        </p:txBody>
      </p:sp>
    </p:spTree>
    <p:extLst>
      <p:ext uri="{BB962C8B-B14F-4D97-AF65-F5344CB8AC3E}">
        <p14:creationId xmlns:p14="http://schemas.microsoft.com/office/powerpoint/2010/main" val="3357053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E9117043-3AB2-4080-9B69-643DBB574EBD}" type="datetime1">
              <a:rPr lang="ko-KR" altLang="en-US" smtClean="0"/>
              <a:t>2016-08-23</a:t>
            </a:fld>
            <a:endParaRPr lang="ko-KR" altLang="en-US"/>
          </a:p>
        </p:txBody>
      </p:sp>
      <p:sp>
        <p:nvSpPr>
          <p:cNvPr id="4" name="바닥글 개체 틀 3"/>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p:txBody>
          <a:bodyPr/>
          <a:lstStyle/>
          <a:p>
            <a:fld id="{D3E0788C-73CB-4120-8227-3B79F3944826}" type="slidenum">
              <a:rPr lang="ko-KR" altLang="en-US" smtClean="0"/>
              <a:t>‹#›</a:t>
            </a:fld>
            <a:endParaRPr lang="ko-KR" altLang="en-US"/>
          </a:p>
        </p:txBody>
      </p:sp>
    </p:spTree>
    <p:extLst>
      <p:ext uri="{BB962C8B-B14F-4D97-AF65-F5344CB8AC3E}">
        <p14:creationId xmlns:p14="http://schemas.microsoft.com/office/powerpoint/2010/main" val="900612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65C7405F-12C2-4BE4-8DB0-4308DDAABE38}" type="datetime1">
              <a:rPr lang="ko-KR" altLang="en-US" smtClean="0"/>
              <a:t>2016-08-23</a:t>
            </a:fld>
            <a:endParaRPr lang="ko-KR" altLang="en-US"/>
          </a:p>
        </p:txBody>
      </p:sp>
      <p:sp>
        <p:nvSpPr>
          <p:cNvPr id="3" name="바닥글 개체 틀 2"/>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4" name="슬라이드 번호 개체 틀 3"/>
          <p:cNvSpPr>
            <a:spLocks noGrp="1"/>
          </p:cNvSpPr>
          <p:nvPr>
            <p:ph type="sldNum" sz="quarter" idx="12"/>
          </p:nvPr>
        </p:nvSpPr>
        <p:spPr/>
        <p:txBody>
          <a:bodyPr/>
          <a:lstStyle/>
          <a:p>
            <a:fld id="{D3E0788C-73CB-4120-8227-3B79F3944826}" type="slidenum">
              <a:rPr lang="ko-KR" altLang="en-US" smtClean="0"/>
              <a:t>‹#›</a:t>
            </a:fld>
            <a:endParaRPr lang="ko-KR" altLang="en-US"/>
          </a:p>
        </p:txBody>
      </p:sp>
    </p:spTree>
    <p:extLst>
      <p:ext uri="{BB962C8B-B14F-4D97-AF65-F5344CB8AC3E}">
        <p14:creationId xmlns:p14="http://schemas.microsoft.com/office/powerpoint/2010/main" val="2031000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p>
        </p:txBody>
      </p:sp>
      <p:sp>
        <p:nvSpPr>
          <p:cNvPr id="3" name="내용 개체 틀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155A63DF-D42B-4CB8-A94D-758AE8852745}" type="datetime1">
              <a:rPr lang="ko-KR" altLang="en-US" smtClean="0"/>
              <a:t>2016-08-23</a:t>
            </a:fld>
            <a:endParaRPr lang="ko-KR" altLang="en-US"/>
          </a:p>
        </p:txBody>
      </p:sp>
      <p:sp>
        <p:nvSpPr>
          <p:cNvPr id="6" name="바닥글 개체 틀 5"/>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7" name="슬라이드 번호 개체 틀 6"/>
          <p:cNvSpPr>
            <a:spLocks noGrp="1"/>
          </p:cNvSpPr>
          <p:nvPr>
            <p:ph type="sldNum" sz="quarter" idx="12"/>
          </p:nvPr>
        </p:nvSpPr>
        <p:spPr/>
        <p:txBody>
          <a:bodyPr/>
          <a:lstStyle/>
          <a:p>
            <a:fld id="{D3E0788C-73CB-4120-8227-3B79F3944826}" type="slidenum">
              <a:rPr lang="ko-KR" altLang="en-US" smtClean="0"/>
              <a:t>‹#›</a:t>
            </a:fld>
            <a:endParaRPr lang="ko-KR" altLang="en-US"/>
          </a:p>
        </p:txBody>
      </p:sp>
    </p:spTree>
    <p:extLst>
      <p:ext uri="{BB962C8B-B14F-4D97-AF65-F5344CB8AC3E}">
        <p14:creationId xmlns:p14="http://schemas.microsoft.com/office/powerpoint/2010/main" val="1217787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p>
        </p:txBody>
      </p:sp>
      <p:sp>
        <p:nvSpPr>
          <p:cNvPr id="3" name="그림 개체 틀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24A54CB0-206D-4193-ACB8-022EC40709DE}" type="datetime1">
              <a:rPr lang="ko-KR" altLang="en-US" smtClean="0"/>
              <a:t>2016-08-23</a:t>
            </a:fld>
            <a:endParaRPr lang="ko-KR" altLang="en-US"/>
          </a:p>
        </p:txBody>
      </p:sp>
      <p:sp>
        <p:nvSpPr>
          <p:cNvPr id="6" name="바닥글 개체 틀 5"/>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7" name="슬라이드 번호 개체 틀 6"/>
          <p:cNvSpPr>
            <a:spLocks noGrp="1"/>
          </p:cNvSpPr>
          <p:nvPr>
            <p:ph type="sldNum" sz="quarter" idx="12"/>
          </p:nvPr>
        </p:nvSpPr>
        <p:spPr/>
        <p:txBody>
          <a:bodyPr/>
          <a:lstStyle/>
          <a:p>
            <a:fld id="{D3E0788C-73CB-4120-8227-3B79F3944826}" type="slidenum">
              <a:rPr lang="ko-KR" altLang="en-US" smtClean="0"/>
              <a:t>‹#›</a:t>
            </a:fld>
            <a:endParaRPr lang="ko-KR" altLang="en-US"/>
          </a:p>
        </p:txBody>
      </p:sp>
    </p:spTree>
    <p:extLst>
      <p:ext uri="{BB962C8B-B14F-4D97-AF65-F5344CB8AC3E}">
        <p14:creationId xmlns:p14="http://schemas.microsoft.com/office/powerpoint/2010/main" val="3627912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E46B23-8B43-4ABD-958F-9ECDCB7CAEAE}" type="datetime1">
              <a:rPr lang="ko-KR" altLang="en-US" smtClean="0"/>
              <a:t>2016-08-23</a:t>
            </a:fld>
            <a:endParaRPr lang="ko-KR" altLang="en-US"/>
          </a:p>
        </p:txBody>
      </p:sp>
      <p:sp>
        <p:nvSpPr>
          <p:cNvPr id="6" name="슬라이드 번호 개체 틀 5"/>
          <p:cNvSpPr>
            <a:spLocks noGrp="1"/>
          </p:cNvSpPr>
          <p:nvPr>
            <p:ph type="sldNum" sz="quarter" idx="4"/>
          </p:nvPr>
        </p:nvSpPr>
        <p:spPr>
          <a:xfrm>
            <a:off x="3631624" y="6356352"/>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D3E0788C-73CB-4120-8227-3B79F3944826}" type="slidenum">
              <a:rPr lang="ko-KR" altLang="en-US" smtClean="0"/>
              <a:pPr/>
              <a:t>‹#›</a:t>
            </a:fld>
            <a:endParaRPr lang="ko-KR" altLang="en-US"/>
          </a:p>
        </p:txBody>
      </p:sp>
    </p:spTree>
    <p:extLst>
      <p:ext uri="{BB962C8B-B14F-4D97-AF65-F5344CB8AC3E}">
        <p14:creationId xmlns:p14="http://schemas.microsoft.com/office/powerpoint/2010/main" val="1900373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1BCDF4-6984-4008-A9F6-E29064999587}" type="datetime1">
              <a:rPr lang="ko-KR" altLang="en-US" smtClean="0"/>
              <a:t>2016-08-23</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9E46C-C6E2-44DF-BB5D-8B16AD5CCF34}" type="slidenum">
              <a:rPr lang="ko-KR" altLang="en-US" smtClean="0"/>
              <a:t>‹#›</a:t>
            </a:fld>
            <a:endParaRPr lang="ko-KR" altLang="en-US"/>
          </a:p>
        </p:txBody>
      </p:sp>
    </p:spTree>
    <p:extLst>
      <p:ext uri="{BB962C8B-B14F-4D97-AF65-F5344CB8AC3E}">
        <p14:creationId xmlns:p14="http://schemas.microsoft.com/office/powerpoint/2010/main" val="746205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8.png"/><Relationship Id="rId5" Type="http://schemas.openxmlformats.org/officeDocument/2006/relationships/image" Target="../media/image4.jpeg"/><Relationship Id="rId10" Type="http://schemas.microsoft.com/office/2007/relationships/hdphoto" Target="../media/hdphoto2.wdp"/><Relationship Id="rId4" Type="http://schemas.openxmlformats.org/officeDocument/2006/relationships/image" Target="../media/image3.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35.png"/><Relationship Id="rId12" Type="http://schemas.openxmlformats.org/officeDocument/2006/relationships/image" Target="../media/image12.png"/><Relationship Id="rId2" Type="http://schemas.openxmlformats.org/officeDocument/2006/relationships/video" Target="../media/media1.avi"/><Relationship Id="rId16" Type="http://schemas.openxmlformats.org/officeDocument/2006/relationships/image" Target="../media/image38.png"/><Relationship Id="rId1" Type="http://schemas.microsoft.com/office/2007/relationships/media" Target="../media/media1.avi"/><Relationship Id="rId6" Type="http://schemas.openxmlformats.org/officeDocument/2006/relationships/image" Target="../media/image34.png"/><Relationship Id="rId11" Type="http://schemas.openxmlformats.org/officeDocument/2006/relationships/image" Target="../media/image8.png"/><Relationship Id="rId5" Type="http://schemas.openxmlformats.org/officeDocument/2006/relationships/image" Target="../media/image33.png"/><Relationship Id="rId15" Type="http://schemas.openxmlformats.org/officeDocument/2006/relationships/image" Target="../media/image37.png"/><Relationship Id="rId10" Type="http://schemas.microsoft.com/office/2007/relationships/hdphoto" Target="../media/hdphoto3.wdp"/><Relationship Id="rId4" Type="http://schemas.openxmlformats.org/officeDocument/2006/relationships/notesSlide" Target="../notesSlides/notesSlide9.xml"/><Relationship Id="rId9" Type="http://schemas.openxmlformats.org/officeDocument/2006/relationships/image" Target="../media/image11.png"/><Relationship Id="rId1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1.png"/><Relationship Id="rId7" Type="http://schemas.openxmlformats.org/officeDocument/2006/relationships/image" Target="../media/image12.png"/><Relationship Id="rId2" Type="http://schemas.openxmlformats.org/officeDocument/2006/relationships/image" Target="../media/image40.jpeg"/><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7.wmf"/><Relationship Id="rId3" Type="http://schemas.microsoft.com/office/2007/relationships/hdphoto" Target="../media/hdphoto3.wdp"/><Relationship Id="rId7" Type="http://schemas.openxmlformats.org/officeDocument/2006/relationships/image" Target="../media/image46.wmf"/><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png"/><Relationship Id="rId3" Type="http://schemas.openxmlformats.org/officeDocument/2006/relationships/notesSlide" Target="../notesSlides/notesSlide10.xml"/><Relationship Id="rId7" Type="http://schemas.openxmlformats.org/officeDocument/2006/relationships/image" Target="../media/image12.png"/><Relationship Id="rId12" Type="http://schemas.openxmlformats.org/officeDocument/2006/relationships/image" Target="../media/image49.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8.png"/><Relationship Id="rId11" Type="http://schemas.openxmlformats.org/officeDocument/2006/relationships/oleObject" Target="../embeddings/oleObject2.bin"/><Relationship Id="rId5" Type="http://schemas.microsoft.com/office/2007/relationships/hdphoto" Target="../media/hdphoto3.wdp"/><Relationship Id="rId10" Type="http://schemas.openxmlformats.org/officeDocument/2006/relationships/image" Target="../media/image48.wmf"/><Relationship Id="rId4" Type="http://schemas.openxmlformats.org/officeDocument/2006/relationships/image" Target="../media/image11.png"/><Relationship Id="rId9" Type="http://schemas.openxmlformats.org/officeDocument/2006/relationships/oleObject" Target="../embeddings/oleObject1.bin"/><Relationship Id="rId1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11.xml"/><Relationship Id="rId7" Type="http://schemas.openxmlformats.org/officeDocument/2006/relationships/image" Target="../media/image12.png"/><Relationship Id="rId12"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8.png"/><Relationship Id="rId11" Type="http://schemas.openxmlformats.org/officeDocument/2006/relationships/image" Target="../media/image51.wmf"/><Relationship Id="rId5" Type="http://schemas.microsoft.com/office/2007/relationships/hdphoto" Target="../media/hdphoto3.wdp"/><Relationship Id="rId10" Type="http://schemas.openxmlformats.org/officeDocument/2006/relationships/oleObject" Target="../embeddings/oleObject3.bin"/><Relationship Id="rId4" Type="http://schemas.openxmlformats.org/officeDocument/2006/relationships/image" Target="../media/image11.pn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1.pn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png"/><Relationship Id="rId4" Type="http://schemas.microsoft.com/office/2007/relationships/hdphoto" Target="../media/hdphoto3.wdp"/><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3.wdp"/><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57.png"/><Relationship Id="rId5" Type="http://schemas.openxmlformats.org/officeDocument/2006/relationships/image" Target="../media/image12.png"/><Relationship Id="rId10" Type="http://schemas.openxmlformats.org/officeDocument/2006/relationships/image" Target="../media/image56.png"/><Relationship Id="rId4" Type="http://schemas.openxmlformats.org/officeDocument/2006/relationships/image" Target="../media/image8.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12.png"/><Relationship Id="rId7" Type="http://schemas.openxmlformats.org/officeDocument/2006/relationships/image" Target="../media/image59.wmf"/><Relationship Id="rId12" Type="http://schemas.openxmlformats.org/officeDocument/2006/relationships/image" Target="../media/image63.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61.wmf"/><Relationship Id="rId5" Type="http://schemas.openxmlformats.org/officeDocument/2006/relationships/image" Target="../media/image62.png"/><Relationship Id="rId10" Type="http://schemas.openxmlformats.org/officeDocument/2006/relationships/oleObject" Target="../embeddings/oleObject6.bin"/><Relationship Id="rId4" Type="http://schemas.microsoft.com/office/2007/relationships/hdphoto" Target="../media/hdphoto4.wdp"/><Relationship Id="rId9" Type="http://schemas.openxmlformats.org/officeDocument/2006/relationships/image" Target="../media/image60.wmf"/></Relationships>
</file>

<file path=ppt/slides/_rels/slide25.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65.wmf"/><Relationship Id="rId5" Type="http://schemas.openxmlformats.org/officeDocument/2006/relationships/oleObject" Target="../embeddings/oleObject8.bin"/><Relationship Id="rId10" Type="http://schemas.openxmlformats.org/officeDocument/2006/relationships/image" Target="../media/image67.wmf"/><Relationship Id="rId4" Type="http://schemas.openxmlformats.org/officeDocument/2006/relationships/image" Target="../media/image64.wmf"/><Relationship Id="rId9" Type="http://schemas.openxmlformats.org/officeDocument/2006/relationships/oleObject" Target="../embeddings/oleObject10.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12.png"/><Relationship Id="rId7" Type="http://schemas.openxmlformats.org/officeDocument/2006/relationships/image" Target="../media/image68.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11.bin"/><Relationship Id="rId11" Type="http://schemas.openxmlformats.org/officeDocument/2006/relationships/image" Target="../media/image70.wmf"/><Relationship Id="rId5" Type="http://schemas.openxmlformats.org/officeDocument/2006/relationships/image" Target="../media/image71.png"/><Relationship Id="rId10" Type="http://schemas.openxmlformats.org/officeDocument/2006/relationships/oleObject" Target="../embeddings/oleObject13.bin"/><Relationship Id="rId4" Type="http://schemas.microsoft.com/office/2007/relationships/hdphoto" Target="../media/hdphoto4.wdp"/><Relationship Id="rId9" Type="http://schemas.openxmlformats.org/officeDocument/2006/relationships/image" Target="../media/image69.wmf"/></Relationships>
</file>

<file path=ppt/slides/_rels/slide27.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image" Target="../media/image12.png"/><Relationship Id="rId7" Type="http://schemas.openxmlformats.org/officeDocument/2006/relationships/oleObject" Target="../embeddings/oleObject15.bin"/><Relationship Id="rId12" Type="http://schemas.openxmlformats.org/officeDocument/2006/relationships/image" Target="../media/image71.png"/><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72.wmf"/><Relationship Id="rId11" Type="http://schemas.openxmlformats.org/officeDocument/2006/relationships/image" Target="../media/image75.png"/><Relationship Id="rId5" Type="http://schemas.openxmlformats.org/officeDocument/2006/relationships/oleObject" Target="../embeddings/oleObject14.bin"/><Relationship Id="rId10" Type="http://schemas.openxmlformats.org/officeDocument/2006/relationships/image" Target="../media/image74.wmf"/><Relationship Id="rId4" Type="http://schemas.microsoft.com/office/2007/relationships/hdphoto" Target="../media/hdphoto4.wdp"/><Relationship Id="rId9" Type="http://schemas.openxmlformats.org/officeDocument/2006/relationships/oleObject" Target="../embeddings/oleObject16.bin"/></Relationships>
</file>

<file path=ppt/slides/_rels/slide28.xml.rels><?xml version="1.0" encoding="UTF-8" standalone="yes"?>
<Relationships xmlns="http://schemas.openxmlformats.org/package/2006/relationships"><Relationship Id="rId8" Type="http://schemas.openxmlformats.org/officeDocument/2006/relationships/image" Target="../media/image77.wmf"/><Relationship Id="rId13" Type="http://schemas.openxmlformats.org/officeDocument/2006/relationships/oleObject" Target="../embeddings/oleObject21.bin"/><Relationship Id="rId3" Type="http://schemas.openxmlformats.org/officeDocument/2006/relationships/image" Target="../media/image12.png"/><Relationship Id="rId7" Type="http://schemas.openxmlformats.org/officeDocument/2006/relationships/oleObject" Target="../embeddings/oleObject18.bin"/><Relationship Id="rId12" Type="http://schemas.openxmlformats.org/officeDocument/2006/relationships/image" Target="../media/image79.wmf"/><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76.wmf"/><Relationship Id="rId11" Type="http://schemas.openxmlformats.org/officeDocument/2006/relationships/oleObject" Target="../embeddings/oleObject20.bin"/><Relationship Id="rId5" Type="http://schemas.openxmlformats.org/officeDocument/2006/relationships/oleObject" Target="../embeddings/oleObject17.bin"/><Relationship Id="rId15" Type="http://schemas.openxmlformats.org/officeDocument/2006/relationships/image" Target="../media/image71.png"/><Relationship Id="rId10" Type="http://schemas.openxmlformats.org/officeDocument/2006/relationships/image" Target="../media/image78.wmf"/><Relationship Id="rId4" Type="http://schemas.microsoft.com/office/2007/relationships/hdphoto" Target="../media/hdphoto4.wdp"/><Relationship Id="rId9" Type="http://schemas.openxmlformats.org/officeDocument/2006/relationships/oleObject" Target="../embeddings/oleObject19.bin"/><Relationship Id="rId14" Type="http://schemas.openxmlformats.org/officeDocument/2006/relationships/image" Target="../media/image80.wmf"/></Relationships>
</file>

<file path=ppt/slides/_rels/slide29.x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82.wmf"/><Relationship Id="rId5" Type="http://schemas.openxmlformats.org/officeDocument/2006/relationships/oleObject" Target="../embeddings/oleObject23.bin"/><Relationship Id="rId4" Type="http://schemas.openxmlformats.org/officeDocument/2006/relationships/image" Target="../media/image81.wm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12.pn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jpeg"/><Relationship Id="rId11" Type="http://schemas.microsoft.com/office/2007/relationships/hdphoto" Target="../media/hdphoto3.wdp"/><Relationship Id="rId5" Type="http://schemas.openxmlformats.org/officeDocument/2006/relationships/image" Target="../media/image16.png"/><Relationship Id="rId1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15.png"/><Relationship Id="rId9" Type="http://schemas.openxmlformats.org/officeDocument/2006/relationships/image" Target="../media/image20.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5.png"/><Relationship Id="rId3" Type="http://schemas.openxmlformats.org/officeDocument/2006/relationships/image" Target="../media/image11.png"/><Relationship Id="rId7" Type="http://schemas.microsoft.com/office/2007/relationships/hdphoto" Target="../media/hdphoto4.wdp"/><Relationship Id="rId12"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3.png"/><Relationship Id="rId4" Type="http://schemas.microsoft.com/office/2007/relationships/hdphoto" Target="../media/hdphoto3.wdp"/><Relationship Id="rId9" Type="http://schemas.openxmlformats.org/officeDocument/2006/relationships/image" Target="../media/image22.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diagramQuickStyle" Target="../diagrams/quickStyle1.xml"/><Relationship Id="rId18" Type="http://schemas.openxmlformats.org/officeDocument/2006/relationships/image" Target="../media/image30.png"/><Relationship Id="rId3" Type="http://schemas.openxmlformats.org/officeDocument/2006/relationships/image" Target="../media/image11.png"/><Relationship Id="rId7" Type="http://schemas.microsoft.com/office/2007/relationships/hdphoto" Target="../media/hdphoto4.wdp"/><Relationship Id="rId12" Type="http://schemas.openxmlformats.org/officeDocument/2006/relationships/diagramLayout" Target="../diagrams/layout1.xml"/><Relationship Id="rId17" Type="http://schemas.microsoft.com/office/2007/relationships/hdphoto" Target="../media/hdphoto6.wdp"/><Relationship Id="rId2" Type="http://schemas.openxmlformats.org/officeDocument/2006/relationships/notesSlide" Target="../notesSlides/notesSlide7.xml"/><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diagramData" Target="../diagrams/data1.xml"/><Relationship Id="rId5" Type="http://schemas.openxmlformats.org/officeDocument/2006/relationships/image" Target="../media/image8.png"/><Relationship Id="rId15" Type="http://schemas.microsoft.com/office/2007/relationships/diagramDrawing" Target="../diagrams/drawing1.xml"/><Relationship Id="rId10" Type="http://schemas.openxmlformats.org/officeDocument/2006/relationships/image" Target="../media/image28.png"/><Relationship Id="rId4" Type="http://schemas.microsoft.com/office/2007/relationships/hdphoto" Target="../media/hdphoto3.wdp"/><Relationship Id="rId9" Type="http://schemas.openxmlformats.org/officeDocument/2006/relationships/image" Target="../media/image27.jpg"/><Relationship Id="rId14"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diagramColors" Target="../diagrams/colors2.xml"/><Relationship Id="rId3" Type="http://schemas.openxmlformats.org/officeDocument/2006/relationships/image" Target="../media/image11.png"/><Relationship Id="rId7" Type="http://schemas.microsoft.com/office/2007/relationships/hdphoto" Target="../media/hdphoto4.wdp"/><Relationship Id="rId12" Type="http://schemas.openxmlformats.org/officeDocument/2006/relationships/diagramQuickStyle" Target="../diagrams/quickStyle2.xml"/><Relationship Id="rId17" Type="http://schemas.openxmlformats.org/officeDocument/2006/relationships/hyperlink" Target="http://www.ncbi.nlm.nih.gov/pubmed/26372334" TargetMode="External"/><Relationship Id="rId2" Type="http://schemas.openxmlformats.org/officeDocument/2006/relationships/notesSlide" Target="../notesSlides/notesSlide8.xml"/><Relationship Id="rId16" Type="http://schemas.microsoft.com/office/2007/relationships/hdphoto" Target="../media/hdphoto7.wdp"/><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diagramLayout" Target="../diagrams/layout2.xml"/><Relationship Id="rId5" Type="http://schemas.openxmlformats.org/officeDocument/2006/relationships/image" Target="../media/image8.png"/><Relationship Id="rId15" Type="http://schemas.openxmlformats.org/officeDocument/2006/relationships/image" Target="../media/image32.png"/><Relationship Id="rId10" Type="http://schemas.openxmlformats.org/officeDocument/2006/relationships/diagramData" Target="../diagrams/data2.xml"/><Relationship Id="rId4" Type="http://schemas.microsoft.com/office/2007/relationships/hdphoto" Target="../media/hdphoto3.wdp"/><Relationship Id="rId9" Type="http://schemas.openxmlformats.org/officeDocument/2006/relationships/image" Target="../media/image31.png"/><Relationship Id="rId14" Type="http://schemas.microsoft.com/office/2007/relationships/diagramDrawing" Target="../diagrams/drawing2.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user\Desktop\IMID\image\main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2697" cy="6891898"/>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SeungJae\Desktop\캡처.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71" y="3737140"/>
            <a:ext cx="3217518" cy="29344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627" name="Picture 3" descr="C:\Users\user\Desktop\IMID\image\main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5467" y="3445949"/>
            <a:ext cx="3448533" cy="3169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628" name="Picture 4" descr="C:\Users\user\Desktop\IMID\image\main 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880"/>
            <a:ext cx="2228358" cy="31385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Image 5"/>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saturation sat="66000"/>
                    </a14:imgEffect>
                  </a14:imgLayer>
                </a14:imgProps>
              </a:ext>
              <a:ext uri="{28A0092B-C50C-407E-A947-70E740481C1C}">
                <a14:useLocalDpi xmlns:a14="http://schemas.microsoft.com/office/drawing/2010/main" val="0"/>
              </a:ext>
            </a:extLst>
          </a:blip>
          <a:srcRect l="35825" t="12200" r="24800" b="10801"/>
          <a:stretch/>
        </p:blipFill>
        <p:spPr>
          <a:xfrm rot="5400000">
            <a:off x="1366146" y="1880990"/>
            <a:ext cx="2127509" cy="2340260"/>
          </a:xfrm>
          <a:prstGeom prst="rect">
            <a:avLst/>
          </a:prstGeom>
          <a:ln>
            <a:noFill/>
          </a:ln>
          <a:effectLst>
            <a:softEdge rad="112500"/>
          </a:effectLst>
        </p:spPr>
      </p:pic>
      <p:sp>
        <p:nvSpPr>
          <p:cNvPr id="3" name="직사각형 2"/>
          <p:cNvSpPr/>
          <p:nvPr/>
        </p:nvSpPr>
        <p:spPr>
          <a:xfrm>
            <a:off x="3561931" y="12880"/>
            <a:ext cx="5625357" cy="6858000"/>
          </a:xfrm>
          <a:prstGeom prst="rect">
            <a:avLst/>
          </a:prstGeom>
          <a:solidFill>
            <a:schemeClr val="bg1">
              <a:lumMod val="8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5" name="그룹 14"/>
          <p:cNvGrpSpPr/>
          <p:nvPr/>
        </p:nvGrpSpPr>
        <p:grpSpPr>
          <a:xfrm>
            <a:off x="3624639" y="3670201"/>
            <a:ext cx="5519360" cy="456441"/>
            <a:chOff x="5986465" y="4475002"/>
            <a:chExt cx="7359148" cy="456441"/>
          </a:xfrm>
        </p:grpSpPr>
        <p:sp>
          <p:nvSpPr>
            <p:cNvPr id="6" name="직사각형 5"/>
            <p:cNvSpPr/>
            <p:nvPr/>
          </p:nvSpPr>
          <p:spPr>
            <a:xfrm>
              <a:off x="6219434" y="4562111"/>
              <a:ext cx="2999113" cy="369332"/>
            </a:xfrm>
            <a:prstGeom prst="rect">
              <a:avLst/>
            </a:prstGeom>
            <a:noFill/>
          </p:spPr>
          <p:txBody>
            <a:bodyPr wrap="none" rtlCol="0">
              <a:spAutoFit/>
            </a:bodyPr>
            <a:lstStyle/>
            <a:p>
              <a:pPr algn="ctr"/>
              <a:r>
                <a:rPr lang="en-US" altLang="ko-KR" dirty="0" err="1">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rPr>
                <a:t>Seung</a:t>
              </a:r>
              <a:r>
                <a:rPr lang="en-US" altLang="ko-KR"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rPr>
                <a:t> Jae, Moon</a:t>
              </a:r>
              <a:r>
                <a:rPr lang="en-US" altLang="ko-KR" baseline="30000"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rPr>
                <a:t>1, 2</a:t>
              </a:r>
              <a:endParaRPr lang="ko-KR" altLang="en-US" baseline="30000"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endParaRPr>
            </a:p>
          </p:txBody>
        </p:sp>
        <p:sp>
          <p:nvSpPr>
            <p:cNvPr id="14" name="직사각형 13"/>
            <p:cNvSpPr/>
            <p:nvPr/>
          </p:nvSpPr>
          <p:spPr>
            <a:xfrm>
              <a:off x="5986465" y="4475002"/>
              <a:ext cx="7359148" cy="45719"/>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1027" name="Picture 3" descr="C:\Users\user\Desktop\logo_01.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33452" b="44167" l="19088" r="34797"/>
                    </a14:imgEffect>
                  </a14:imgLayer>
                </a14:imgProps>
              </a:ext>
              <a:ext uri="{28A0092B-C50C-407E-A947-70E740481C1C}">
                <a14:useLocalDpi xmlns:a14="http://schemas.microsoft.com/office/drawing/2010/main" val="0"/>
              </a:ext>
            </a:extLst>
          </a:blip>
          <a:srcRect l="19382" t="32585" r="64917" b="55079"/>
          <a:stretch/>
        </p:blipFill>
        <p:spPr bwMode="auto">
          <a:xfrm>
            <a:off x="8171543" y="98982"/>
            <a:ext cx="791971" cy="909817"/>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rotWithShape="1">
          <a:blip r:embed="rId11">
            <a:extLst>
              <a:ext uri="{28A0092B-C50C-407E-A947-70E740481C1C}">
                <a14:useLocalDpi xmlns:a14="http://schemas.microsoft.com/office/drawing/2010/main" val="0"/>
              </a:ext>
            </a:extLst>
          </a:blip>
          <a:srcRect l="44227" t="33192" r="47709" b="59167"/>
          <a:stretch/>
        </p:blipFill>
        <p:spPr bwMode="auto">
          <a:xfrm>
            <a:off x="7152728" y="311002"/>
            <a:ext cx="911379"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아래로 구부러진 화살표 3"/>
          <p:cNvSpPr/>
          <p:nvPr/>
        </p:nvSpPr>
        <p:spPr>
          <a:xfrm rot="2707660">
            <a:off x="1931576" y="1381170"/>
            <a:ext cx="1309496" cy="584808"/>
          </a:xfrm>
          <a:prstGeom prst="curvedDownArrow">
            <a:avLst>
              <a:gd name="adj1" fmla="val 25000"/>
              <a:gd name="adj2" fmla="val 36860"/>
              <a:gd name="adj3" fmla="val 72564"/>
            </a:avLst>
          </a:prstGeom>
          <a:solidFill>
            <a:srgbClr val="FFC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0" name="아래로 구부러진 화살표 19"/>
          <p:cNvSpPr/>
          <p:nvPr/>
        </p:nvSpPr>
        <p:spPr>
          <a:xfrm rot="18892340" flipV="1">
            <a:off x="1880333" y="4024339"/>
            <a:ext cx="1382402" cy="553967"/>
          </a:xfrm>
          <a:prstGeom prst="curvedDownArrow">
            <a:avLst>
              <a:gd name="adj1" fmla="val 25000"/>
              <a:gd name="adj2" fmla="val 36860"/>
              <a:gd name="adj3" fmla="val 72564"/>
            </a:avLst>
          </a:prstGeom>
          <a:solidFill>
            <a:srgbClr val="FFC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8" name="직사각형 17"/>
          <p:cNvSpPr/>
          <p:nvPr/>
        </p:nvSpPr>
        <p:spPr>
          <a:xfrm>
            <a:off x="-9686" y="0"/>
            <a:ext cx="3571617" cy="6891898"/>
          </a:xfrm>
          <a:prstGeom prst="rect">
            <a:avLst/>
          </a:prstGeom>
          <a:solidFill>
            <a:schemeClr val="bg1">
              <a:lumMod val="8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p:cNvSpPr/>
          <p:nvPr/>
        </p:nvSpPr>
        <p:spPr>
          <a:xfrm>
            <a:off x="6567059" y="3757310"/>
            <a:ext cx="2470548" cy="369332"/>
          </a:xfrm>
          <a:prstGeom prst="rect">
            <a:avLst/>
          </a:prstGeom>
          <a:noFill/>
        </p:spPr>
        <p:txBody>
          <a:bodyPr wrap="none" rtlCol="0">
            <a:spAutoFit/>
          </a:bodyPr>
          <a:lstStyle/>
          <a:p>
            <a:pPr algn="ctr"/>
            <a:r>
              <a:rPr lang="en-US" altLang="ko-KR"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rPr>
              <a:t>sjm12012@gmail.com</a:t>
            </a:r>
            <a:endParaRPr lang="ko-KR" altLang="en-US"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endParaRPr>
          </a:p>
        </p:txBody>
      </p:sp>
      <p:sp>
        <p:nvSpPr>
          <p:cNvPr id="7" name="직사각형 6"/>
          <p:cNvSpPr/>
          <p:nvPr/>
        </p:nvSpPr>
        <p:spPr>
          <a:xfrm>
            <a:off x="3561930" y="4878301"/>
            <a:ext cx="5625357" cy="1528624"/>
          </a:xfrm>
          <a:prstGeom prst="rect">
            <a:avLst/>
          </a:prstGeom>
        </p:spPr>
        <p:txBody>
          <a:bodyPr wrap="square">
            <a:spAutoFit/>
          </a:bodyPr>
          <a:lstStyle/>
          <a:p>
            <a:r>
              <a:rPr lang="fr-FR" altLang="ko-KR" sz="1400" i="1" baseline="30000" dirty="0"/>
              <a:t>1</a:t>
            </a:r>
            <a:r>
              <a:rPr lang="fr-FR" altLang="ko-KR" sz="1400" i="1" dirty="0"/>
              <a:t> Institut d'Électronique et des Télécommunications de Rennes, Université Rennes 1, UMR CNRS 6164, Campus de Beaulieu, 35042 Rennes Cedex, </a:t>
            </a:r>
            <a:r>
              <a:rPr lang="fr-FR" altLang="ko-KR" sz="1400" b="1" i="1" dirty="0"/>
              <a:t>France</a:t>
            </a:r>
          </a:p>
          <a:p>
            <a:pPr algn="ctr"/>
            <a:r>
              <a:rPr lang="en-GB" altLang="ko-KR" sz="1300" i="1" dirty="0"/>
              <a:t>Tel.:33-2-23-23-66-91, E-mail: emmanuel.jacques@univ-rennes1.fr</a:t>
            </a:r>
            <a:endParaRPr lang="ko-KR" altLang="ko-KR" sz="1300" i="1" dirty="0"/>
          </a:p>
          <a:p>
            <a:endParaRPr lang="en-GB" altLang="ko-KR" sz="1400" i="1" baseline="30000" dirty="0"/>
          </a:p>
          <a:p>
            <a:r>
              <a:rPr lang="en-GB" altLang="ko-KR" sz="1400" i="1" baseline="30000" dirty="0"/>
              <a:t>2</a:t>
            </a:r>
            <a:r>
              <a:rPr lang="en-GB" altLang="ko-KR" sz="1400" i="1" dirty="0"/>
              <a:t> Department of Display Engineering, </a:t>
            </a:r>
            <a:r>
              <a:rPr lang="en-GB" altLang="ko-KR" sz="1400" i="1" dirty="0" err="1"/>
              <a:t>Hoseo</a:t>
            </a:r>
            <a:r>
              <a:rPr lang="en-GB" altLang="ko-KR" sz="1400" i="1" dirty="0"/>
              <a:t> University, </a:t>
            </a:r>
            <a:r>
              <a:rPr lang="en-GB" altLang="ko-KR" sz="1400" i="1" dirty="0" err="1"/>
              <a:t>Asan</a:t>
            </a:r>
            <a:r>
              <a:rPr lang="en-GB" altLang="ko-KR" sz="1400" i="1" dirty="0"/>
              <a:t>, </a:t>
            </a:r>
            <a:r>
              <a:rPr lang="en-GB" altLang="ko-KR" sz="1400" i="1" dirty="0" err="1"/>
              <a:t>Chungnam</a:t>
            </a:r>
            <a:r>
              <a:rPr lang="en-GB" altLang="ko-KR" sz="1400" i="1" dirty="0"/>
              <a:t> 336-795, </a:t>
            </a:r>
            <a:r>
              <a:rPr lang="en-GB" altLang="ko-KR" sz="1400" b="1" i="1" dirty="0"/>
              <a:t>Republic of Korea</a:t>
            </a:r>
            <a:endParaRPr lang="ko-KR" altLang="ko-KR" sz="1400" b="1" i="1" dirty="0"/>
          </a:p>
        </p:txBody>
      </p:sp>
      <p:pic>
        <p:nvPicPr>
          <p:cNvPr id="3379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9791" y="269673"/>
            <a:ext cx="162877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직사각형 1"/>
          <p:cNvSpPr/>
          <p:nvPr/>
        </p:nvSpPr>
        <p:spPr>
          <a:xfrm>
            <a:off x="3719529" y="1314589"/>
            <a:ext cx="5310158" cy="2308324"/>
          </a:xfrm>
          <a:prstGeom prst="rect">
            <a:avLst/>
          </a:prstGeom>
        </p:spPr>
        <p:txBody>
          <a:bodyPr wrap="square">
            <a:spAutoFit/>
          </a:bodyPr>
          <a:lstStyle/>
          <a:p>
            <a:pPr algn="ctr">
              <a:defRPr/>
            </a:pPr>
            <a:r>
              <a:rPr lang="en-US" altLang="ko-KR" sz="3600" b="1" spc="-300" dirty="0">
                <a:ln>
                  <a:solidFill>
                    <a:schemeClr val="bg1">
                      <a:alpha val="0"/>
                    </a:schemeClr>
                  </a:solidFill>
                </a:ln>
                <a:solidFill>
                  <a:srgbClr val="2236AF"/>
                </a:solidFill>
                <a:latin typeface="Arial" panose="020B0604020202020204" pitchFamily="34" charset="0"/>
                <a:cs typeface="Arial" panose="020B0604020202020204" pitchFamily="34" charset="0"/>
              </a:rPr>
              <a:t>Development of Inkjet Printed N-type Organic Electronics : </a:t>
            </a:r>
          </a:p>
          <a:p>
            <a:pPr algn="ctr">
              <a:defRPr/>
            </a:pPr>
            <a:r>
              <a:rPr lang="en-US" altLang="ko-KR" sz="3600" b="1" spc="-300" dirty="0">
                <a:ln>
                  <a:solidFill>
                    <a:schemeClr val="bg1">
                      <a:alpha val="0"/>
                    </a:schemeClr>
                  </a:solidFill>
                </a:ln>
                <a:solidFill>
                  <a:srgbClr val="2236AF"/>
                </a:solidFill>
                <a:latin typeface="Arial" panose="020B0604020202020204" pitchFamily="34" charset="0"/>
                <a:cs typeface="Arial" panose="020B0604020202020204" pitchFamily="34" charset="0"/>
              </a:rPr>
              <a:t>OFETs and Circuits. </a:t>
            </a:r>
          </a:p>
        </p:txBody>
      </p:sp>
      <p:sp>
        <p:nvSpPr>
          <p:cNvPr id="5" name="직사각형 4"/>
          <p:cNvSpPr/>
          <p:nvPr/>
        </p:nvSpPr>
        <p:spPr>
          <a:xfrm>
            <a:off x="3600031" y="4299310"/>
            <a:ext cx="5625357" cy="461665"/>
          </a:xfrm>
          <a:prstGeom prst="rect">
            <a:avLst/>
          </a:prstGeom>
        </p:spPr>
        <p:txBody>
          <a:bodyPr wrap="square">
            <a:spAutoFit/>
          </a:bodyPr>
          <a:lstStyle/>
          <a:p>
            <a:pPr algn="just" hangingPunct="0"/>
            <a:r>
              <a:rPr lang="en-GB" altLang="ko-KR" sz="1200" i="1" dirty="0" err="1"/>
              <a:t>Wenlin</a:t>
            </a:r>
            <a:r>
              <a:rPr lang="en-GB" altLang="ko-KR" sz="1200" i="1" dirty="0"/>
              <a:t> Kuai</a:t>
            </a:r>
            <a:r>
              <a:rPr lang="en-GB" altLang="ko-KR" sz="1200" i="1" baseline="30000" dirty="0"/>
              <a:t>1</a:t>
            </a:r>
            <a:r>
              <a:rPr lang="en-GB" altLang="ko-KR" sz="1200" i="1" dirty="0"/>
              <a:t>, </a:t>
            </a:r>
            <a:r>
              <a:rPr lang="en-GB" altLang="ko-KR" sz="1200" i="1" dirty="0" err="1"/>
              <a:t>Byung</a:t>
            </a:r>
            <a:r>
              <a:rPr lang="en-GB" altLang="ko-KR" sz="1200" i="1" dirty="0"/>
              <a:t> </a:t>
            </a:r>
            <a:r>
              <a:rPr lang="en-GB" altLang="ko-KR" sz="1200" i="1" dirty="0" err="1"/>
              <a:t>Seong</a:t>
            </a:r>
            <a:r>
              <a:rPr lang="en-GB" altLang="ko-KR" sz="1200" i="1" dirty="0"/>
              <a:t> Bae</a:t>
            </a:r>
            <a:r>
              <a:rPr lang="en-GB" altLang="ko-KR" sz="1200" i="1" baseline="30000" dirty="0"/>
              <a:t>2</a:t>
            </a:r>
            <a:r>
              <a:rPr lang="en-GB" altLang="ko-KR" sz="1200" i="1" dirty="0"/>
              <a:t>, </a:t>
            </a:r>
            <a:r>
              <a:rPr lang="en-GB" altLang="ko-KR" sz="1200" i="1" dirty="0" err="1"/>
              <a:t>Tayeb</a:t>
            </a:r>
            <a:r>
              <a:rPr lang="en-GB" altLang="ko-KR" sz="1200" i="1" dirty="0"/>
              <a:t> Mohammed-Brahim</a:t>
            </a:r>
            <a:r>
              <a:rPr lang="en-GB" altLang="ko-KR" sz="1200" i="1" baseline="30000" dirty="0"/>
              <a:t>1</a:t>
            </a:r>
            <a:r>
              <a:rPr lang="en-GB" altLang="ko-KR" sz="1200" i="1" dirty="0"/>
              <a:t>, </a:t>
            </a:r>
            <a:r>
              <a:rPr lang="en-GB" altLang="ko-KR" sz="1200" i="1" dirty="0" err="1"/>
              <a:t>Maxime</a:t>
            </a:r>
            <a:r>
              <a:rPr lang="en-GB" altLang="ko-KR" sz="1200" i="1" dirty="0"/>
              <a:t> Harnois</a:t>
            </a:r>
            <a:r>
              <a:rPr lang="en-GB" altLang="ko-KR" sz="1200" i="1" baseline="30000" dirty="0"/>
              <a:t>1</a:t>
            </a:r>
            <a:r>
              <a:rPr lang="en-GB" altLang="ko-KR" sz="1200" i="1" dirty="0"/>
              <a:t>, and Emmanuel Jacques</a:t>
            </a:r>
            <a:r>
              <a:rPr lang="en-GB" altLang="ko-KR" sz="1200" i="1" baseline="30000" dirty="0"/>
              <a:t>1*</a:t>
            </a:r>
            <a:endParaRPr lang="ko-KR" altLang="ko-KR" sz="1200" i="1" dirty="0"/>
          </a:p>
        </p:txBody>
      </p:sp>
      <p:cxnSp>
        <p:nvCxnSpPr>
          <p:cNvPr id="9" name="직선 화살표 연결선 8"/>
          <p:cNvCxnSpPr/>
          <p:nvPr/>
        </p:nvCxnSpPr>
        <p:spPr>
          <a:xfrm>
            <a:off x="4933950" y="6372225"/>
            <a:ext cx="666750" cy="299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823699" y="6486958"/>
            <a:ext cx="2600325" cy="369332"/>
          </a:xfrm>
          <a:prstGeom prst="rect">
            <a:avLst/>
          </a:prstGeom>
          <a:noFill/>
        </p:spPr>
        <p:txBody>
          <a:bodyPr wrap="square" rtlCol="0">
            <a:spAutoFit/>
          </a:bodyPr>
          <a:lstStyle/>
          <a:p>
            <a:r>
              <a:rPr lang="ko-KR" altLang="en-US" dirty="0"/>
              <a:t>우편번호 </a:t>
            </a:r>
            <a:r>
              <a:rPr lang="ko-KR" altLang="en-US" dirty="0" err="1"/>
              <a:t>바꼈습니다</a:t>
            </a:r>
            <a:r>
              <a:rPr lang="en-US" altLang="ko-KR" dirty="0"/>
              <a:t>.</a:t>
            </a:r>
            <a:endParaRPr lang="ko-KR" altLang="en-US" dirty="0"/>
          </a:p>
        </p:txBody>
      </p:sp>
    </p:spTree>
    <p:extLst>
      <p:ext uri="{BB962C8B-B14F-4D97-AF65-F5344CB8AC3E}">
        <p14:creationId xmlns:p14="http://schemas.microsoft.com/office/powerpoint/2010/main" val="2142706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모서리가 둥근 직사각형 10"/>
          <p:cNvSpPr/>
          <p:nvPr/>
        </p:nvSpPr>
        <p:spPr>
          <a:xfrm>
            <a:off x="852588" y="5181600"/>
            <a:ext cx="4881461" cy="857250"/>
          </a:xfrm>
          <a:prstGeom prst="roundRect">
            <a:avLst/>
          </a:prstGeom>
          <a:solidFill>
            <a:srgbClr val="FF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5" name="그룹 24"/>
          <p:cNvGrpSpPr/>
          <p:nvPr/>
        </p:nvGrpSpPr>
        <p:grpSpPr>
          <a:xfrm>
            <a:off x="-61418" y="230340"/>
            <a:ext cx="7190177" cy="461665"/>
            <a:chOff x="-107291" y="613151"/>
            <a:chExt cx="9586902" cy="461665"/>
          </a:xfrm>
        </p:grpSpPr>
        <p:sp>
          <p:nvSpPr>
            <p:cNvPr id="40" name="직사각형 39"/>
            <p:cNvSpPr/>
            <p:nvPr/>
          </p:nvSpPr>
          <p:spPr>
            <a:xfrm>
              <a:off x="-27216" y="643582"/>
              <a:ext cx="9286492"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p:cNvSpPr/>
            <p:nvPr/>
          </p:nvSpPr>
          <p:spPr>
            <a:xfrm>
              <a:off x="-107291" y="624532"/>
              <a:ext cx="1334127"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42" name="직사각형 41"/>
            <p:cNvSpPr/>
            <p:nvPr/>
          </p:nvSpPr>
          <p:spPr>
            <a:xfrm>
              <a:off x="1098685" y="613151"/>
              <a:ext cx="8380926" cy="461665"/>
            </a:xfrm>
            <a:prstGeom prst="rect">
              <a:avLst/>
            </a:prstGeom>
            <a:noFill/>
          </p:spPr>
          <p:txBody>
            <a:bodyPr wrap="none" rtlCol="0">
              <a:spAutoFit/>
            </a:bodyPr>
            <a:lstStyle/>
            <a:p>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Inverter &amp; Oscillator fabrication &amp; driving </a:t>
              </a:r>
              <a:endParaRPr lang="ko-KR" altLang="en-US" sz="24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grpSp>
      <p:grpSp>
        <p:nvGrpSpPr>
          <p:cNvPr id="21" name="그룹 20"/>
          <p:cNvGrpSpPr/>
          <p:nvPr/>
        </p:nvGrpSpPr>
        <p:grpSpPr>
          <a:xfrm>
            <a:off x="-87086" y="6504633"/>
            <a:ext cx="9231086" cy="342898"/>
            <a:chOff x="-116115" y="6364933"/>
            <a:chExt cx="12308114" cy="342898"/>
          </a:xfrm>
        </p:grpSpPr>
        <p:sp>
          <p:nvSpPr>
            <p:cNvPr id="22" name="직사각형 21"/>
            <p:cNvSpPr/>
            <p:nvPr/>
          </p:nvSpPr>
          <p:spPr>
            <a:xfrm>
              <a:off x="449942" y="63649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116115" y="63649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4" name="TextBox 63"/>
          <p:cNvSpPr txBox="1"/>
          <p:nvPr/>
        </p:nvSpPr>
        <p:spPr>
          <a:xfrm>
            <a:off x="-12202521" y="-3224419"/>
            <a:ext cx="474785" cy="307777"/>
          </a:xfrm>
          <a:prstGeom prst="rect">
            <a:avLst/>
          </a:prstGeom>
          <a:noFill/>
        </p:spPr>
        <p:txBody>
          <a:bodyPr wrap="square" rtlCol="0">
            <a:spAutoFit/>
          </a:bodyPr>
          <a:lstStyle/>
          <a:p>
            <a:pPr algn="ctr"/>
            <a:r>
              <a:rPr lang="en-US" altLang="ko-KR" sz="1400" dirty="0"/>
              <a:t>(a)</a:t>
            </a:r>
            <a:endParaRPr lang="ko-KR" altLang="en-US" sz="1400" dirty="0"/>
          </a:p>
        </p:txBody>
      </p:sp>
      <p:grpSp>
        <p:nvGrpSpPr>
          <p:cNvPr id="15" name="그룹 14"/>
          <p:cNvGrpSpPr/>
          <p:nvPr/>
        </p:nvGrpSpPr>
        <p:grpSpPr>
          <a:xfrm>
            <a:off x="4659531" y="838200"/>
            <a:ext cx="4258793" cy="2340427"/>
            <a:chOff x="-9440493" y="-6421390"/>
            <a:chExt cx="4258793" cy="3504747"/>
          </a:xfrm>
        </p:grpSpPr>
        <p:grpSp>
          <p:nvGrpSpPr>
            <p:cNvPr id="3" name="그룹 2"/>
            <p:cNvGrpSpPr/>
            <p:nvPr/>
          </p:nvGrpSpPr>
          <p:grpSpPr>
            <a:xfrm>
              <a:off x="-8940786" y="-6417523"/>
              <a:ext cx="1724025" cy="1552575"/>
              <a:chOff x="5301395" y="830752"/>
              <a:chExt cx="1724025" cy="1552575"/>
            </a:xfrm>
          </p:grpSpPr>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1395" y="830752"/>
                <a:ext cx="172402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직사각형 1"/>
              <p:cNvSpPr/>
              <p:nvPr/>
            </p:nvSpPr>
            <p:spPr>
              <a:xfrm>
                <a:off x="5372100" y="830752"/>
                <a:ext cx="272562" cy="15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7" name="직사각형 56"/>
              <p:cNvSpPr/>
              <p:nvPr/>
            </p:nvSpPr>
            <p:spPr>
              <a:xfrm>
                <a:off x="5974080" y="1308100"/>
                <a:ext cx="307340" cy="103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133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3423" y="-6421390"/>
              <a:ext cx="1931723" cy="1556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96501" y="-5083450"/>
              <a:ext cx="748939" cy="261610"/>
            </a:xfrm>
            <a:prstGeom prst="rect">
              <a:avLst/>
            </a:prstGeom>
            <a:noFill/>
          </p:spPr>
          <p:txBody>
            <a:bodyPr wrap="square" rtlCol="0">
              <a:spAutoFit/>
            </a:bodyPr>
            <a:lstStyle/>
            <a:p>
              <a:pPr algn="ctr"/>
              <a:r>
                <a:rPr lang="en-US" altLang="ko-KR" sz="1100" b="1" dirty="0"/>
                <a:t>Inverter</a:t>
              </a:r>
              <a:endParaRPr lang="ko-KR" altLang="en-US" sz="1100" b="1" dirty="0"/>
            </a:p>
          </p:txBody>
        </p:sp>
        <p:sp>
          <p:nvSpPr>
            <p:cNvPr id="59" name="TextBox 58"/>
            <p:cNvSpPr txBox="1"/>
            <p:nvPr/>
          </p:nvSpPr>
          <p:spPr>
            <a:xfrm>
              <a:off x="-6154881" y="-5083450"/>
              <a:ext cx="973181" cy="261610"/>
            </a:xfrm>
            <a:prstGeom prst="rect">
              <a:avLst/>
            </a:prstGeom>
            <a:noFill/>
          </p:spPr>
          <p:txBody>
            <a:bodyPr wrap="square" rtlCol="0">
              <a:spAutoFit/>
            </a:bodyPr>
            <a:lstStyle/>
            <a:p>
              <a:pPr algn="ctr"/>
              <a:r>
                <a:rPr lang="en-US" altLang="ko-KR" sz="1100" b="1" dirty="0"/>
                <a:t>Testing TR</a:t>
              </a:r>
              <a:endParaRPr lang="ko-KR" altLang="en-US" sz="1100" b="1" dirty="0"/>
            </a:p>
          </p:txBody>
        </p:sp>
        <p:pic>
          <p:nvPicPr>
            <p:cNvPr id="13318"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45938" t="48334" r="2187" b="5694"/>
            <a:stretch/>
          </p:blipFill>
          <p:spPr bwMode="auto">
            <a:xfrm>
              <a:off x="-8940786" y="-4608531"/>
              <a:ext cx="3759086" cy="1272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왼쪽/위쪽 화살표 5"/>
            <p:cNvSpPr/>
            <p:nvPr/>
          </p:nvSpPr>
          <p:spPr>
            <a:xfrm rot="10800000">
              <a:off x="-7483241" y="-5137023"/>
              <a:ext cx="629726" cy="544147"/>
            </a:xfrm>
            <a:prstGeom prst="leftUpArrow">
              <a:avLst>
                <a:gd name="adj1" fmla="val 5395"/>
                <a:gd name="adj2" fmla="val 25000"/>
                <a:gd name="adj3" fmla="val 27101"/>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오른쪽 화살표 6"/>
            <p:cNvSpPr/>
            <p:nvPr/>
          </p:nvSpPr>
          <p:spPr>
            <a:xfrm>
              <a:off x="-9440493" y="-5643169"/>
              <a:ext cx="296092" cy="1668780"/>
            </a:xfrm>
            <a:prstGeom prst="rightArrow">
              <a:avLst/>
            </a:prstGeom>
            <a:solidFill>
              <a:srgbClr val="FFFF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5" name="TextBox 64"/>
            <p:cNvSpPr txBox="1"/>
            <p:nvPr/>
          </p:nvSpPr>
          <p:spPr>
            <a:xfrm>
              <a:off x="-8198154" y="-4884335"/>
              <a:ext cx="474785" cy="307777"/>
            </a:xfrm>
            <a:prstGeom prst="rect">
              <a:avLst/>
            </a:prstGeom>
            <a:noFill/>
          </p:spPr>
          <p:txBody>
            <a:bodyPr wrap="square" rtlCol="0">
              <a:spAutoFit/>
            </a:bodyPr>
            <a:lstStyle/>
            <a:p>
              <a:pPr algn="ctr"/>
              <a:r>
                <a:rPr lang="en-US" altLang="ko-KR" sz="1400" dirty="0"/>
                <a:t>(b)</a:t>
              </a:r>
              <a:endParaRPr lang="ko-KR" altLang="en-US" sz="1400" dirty="0"/>
            </a:p>
          </p:txBody>
        </p:sp>
        <p:sp>
          <p:nvSpPr>
            <p:cNvPr id="66" name="TextBox 65"/>
            <p:cNvSpPr txBox="1"/>
            <p:nvPr/>
          </p:nvSpPr>
          <p:spPr>
            <a:xfrm>
              <a:off x="-6384955" y="-4864948"/>
              <a:ext cx="474785" cy="307777"/>
            </a:xfrm>
            <a:prstGeom prst="rect">
              <a:avLst/>
            </a:prstGeom>
            <a:noFill/>
          </p:spPr>
          <p:txBody>
            <a:bodyPr wrap="square" rtlCol="0">
              <a:spAutoFit/>
            </a:bodyPr>
            <a:lstStyle/>
            <a:p>
              <a:pPr algn="ctr"/>
              <a:r>
                <a:rPr lang="en-US" altLang="ko-KR" sz="1400" dirty="0"/>
                <a:t>(c)</a:t>
              </a:r>
              <a:endParaRPr lang="ko-KR" altLang="en-US" sz="1400" dirty="0"/>
            </a:p>
          </p:txBody>
        </p:sp>
        <p:sp>
          <p:nvSpPr>
            <p:cNvPr id="67" name="TextBox 66"/>
            <p:cNvSpPr txBox="1"/>
            <p:nvPr/>
          </p:nvSpPr>
          <p:spPr>
            <a:xfrm>
              <a:off x="-7328300" y="-3224420"/>
              <a:ext cx="474785" cy="307777"/>
            </a:xfrm>
            <a:prstGeom prst="rect">
              <a:avLst/>
            </a:prstGeom>
            <a:noFill/>
          </p:spPr>
          <p:txBody>
            <a:bodyPr wrap="square" rtlCol="0">
              <a:spAutoFit/>
            </a:bodyPr>
            <a:lstStyle/>
            <a:p>
              <a:pPr algn="ctr"/>
              <a:r>
                <a:rPr lang="en-US" altLang="ko-KR" sz="1400" dirty="0"/>
                <a:t>(d)</a:t>
              </a:r>
              <a:endParaRPr lang="ko-KR" altLang="en-US" sz="1400" dirty="0"/>
            </a:p>
          </p:txBody>
        </p:sp>
      </p:grpSp>
      <p:pic>
        <p:nvPicPr>
          <p:cNvPr id="13319"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t="4198" r="47772" b="22933"/>
          <a:stretch/>
        </p:blipFill>
        <p:spPr bwMode="auto">
          <a:xfrm>
            <a:off x="4740728" y="838200"/>
            <a:ext cx="4168078" cy="234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 name="직사각형 98"/>
          <p:cNvSpPr/>
          <p:nvPr/>
        </p:nvSpPr>
        <p:spPr>
          <a:xfrm>
            <a:off x="272622" y="3585842"/>
            <a:ext cx="8390005" cy="523220"/>
          </a:xfrm>
          <a:prstGeom prst="rect">
            <a:avLst/>
          </a:prstGeom>
        </p:spPr>
        <p:txBody>
          <a:bodyPr wrap="square">
            <a:spAutoFit/>
          </a:bodyPr>
          <a:lstStyle/>
          <a:p>
            <a:r>
              <a:rPr lang="en-US" altLang="ko-KR" sz="1400" i="1" dirty="0"/>
              <a:t>Figure 1. (a) Printing process for OFET and fabrication period. (b) Circuit diagram of pseudo-CMOS inverter. (c) Design for inverter and same dimension of testing TR (d) Design for Oscillator</a:t>
            </a:r>
            <a:endParaRPr lang="ko-KR" altLang="en-US" sz="1400" dirty="0"/>
          </a:p>
        </p:txBody>
      </p:sp>
      <p:sp>
        <p:nvSpPr>
          <p:cNvPr id="9" name="TextBox 8"/>
          <p:cNvSpPr txBox="1"/>
          <p:nvPr/>
        </p:nvSpPr>
        <p:spPr>
          <a:xfrm>
            <a:off x="139673" y="4243131"/>
            <a:ext cx="8806665" cy="2231380"/>
          </a:xfrm>
          <a:prstGeom prst="rect">
            <a:avLst/>
          </a:prstGeom>
          <a:noFill/>
        </p:spPr>
        <p:txBody>
          <a:bodyPr wrap="square" rtlCol="0">
            <a:spAutoFit/>
          </a:bodyPr>
          <a:lstStyle/>
          <a:p>
            <a:pPr marL="285750" indent="-285750">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rPr>
              <a:t>The Printing process for the n - type OFET is shown (video) (a). TFT was produced by all the printing process  except an evaporated active layer  (C</a:t>
            </a:r>
            <a:r>
              <a:rPr lang="en-US" altLang="ko-KR" sz="1600" baseline="-25000" dirty="0">
                <a:latin typeface="Times New Roman" panose="02020603050405020304" pitchFamily="18" charset="0"/>
                <a:cs typeface="Times New Roman" panose="02020603050405020304" pitchFamily="18" charset="0"/>
              </a:rPr>
              <a:t>60</a:t>
            </a:r>
            <a:r>
              <a:rPr lang="en-US" altLang="ko-KR" sz="16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altLang="ko-KR" sz="11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rPr>
              <a:t>Optimized process condition of each layer </a:t>
            </a:r>
          </a:p>
          <a:p>
            <a:endParaRPr lang="en-US" altLang="ko-KR" sz="200" dirty="0">
              <a:latin typeface="Times New Roman" panose="02020603050405020304" pitchFamily="18" charset="0"/>
              <a:cs typeface="Times New Roman" panose="02020603050405020304" pitchFamily="18" charset="0"/>
            </a:endParaRPr>
          </a:p>
          <a:p>
            <a:r>
              <a:rPr lang="en-US" altLang="ko-KR" sz="1600" dirty="0">
                <a:latin typeface="Times New Roman" panose="02020603050405020304" pitchFamily="18" charset="0"/>
                <a:cs typeface="Times New Roman" panose="02020603050405020304" pitchFamily="18" charset="0"/>
              </a:rPr>
              <a:t> 	Gate,  S/D : Ag, </a:t>
            </a:r>
          </a:p>
          <a:p>
            <a:r>
              <a:rPr lang="en-US" altLang="ko-KR" sz="1600" dirty="0">
                <a:latin typeface="Times New Roman" panose="02020603050405020304" pitchFamily="18" charset="0"/>
                <a:cs typeface="Times New Roman" panose="02020603050405020304" pitchFamily="18" charset="0"/>
              </a:rPr>
              <a:t>	Insulator: Su-8 (epoxy based ink))</a:t>
            </a:r>
          </a:p>
          <a:p>
            <a:r>
              <a:rPr lang="en-US" altLang="ko-KR" sz="1600" dirty="0">
                <a:latin typeface="Times New Roman" panose="02020603050405020304" pitchFamily="18" charset="0"/>
                <a:cs typeface="Times New Roman" panose="02020603050405020304" pitchFamily="18" charset="0"/>
              </a:rPr>
              <a:t>                  Active layer: evaporated C</a:t>
            </a:r>
            <a:r>
              <a:rPr lang="en-US" altLang="ko-KR" sz="1600" baseline="-25000" dirty="0">
                <a:latin typeface="Times New Roman" panose="02020603050405020304" pitchFamily="18" charset="0"/>
                <a:cs typeface="Times New Roman" panose="02020603050405020304" pitchFamily="18" charset="0"/>
              </a:rPr>
              <a:t>60</a:t>
            </a:r>
            <a:r>
              <a:rPr lang="en-US" altLang="ko-KR" sz="1600" dirty="0">
                <a:latin typeface="Times New Roman" panose="02020603050405020304" pitchFamily="18" charset="0"/>
                <a:cs typeface="Times New Roman" panose="02020603050405020304" pitchFamily="18" charset="0"/>
              </a:rPr>
              <a:t> (n-type organic material) </a:t>
            </a:r>
          </a:p>
          <a:p>
            <a:pPr marL="285750" indent="-285750">
              <a:buFont typeface="Arial" panose="020B0604020202020204" pitchFamily="34" charset="0"/>
              <a:buChar char="•"/>
            </a:pPr>
            <a:endParaRPr lang="en-US" altLang="ko-KR" sz="11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rPr>
              <a:t>Pseudo-CMOS Inverter was used and tested 5stage ring oscillator</a:t>
            </a:r>
            <a:endParaRPr lang="ko-KR" altLang="en-US" sz="1700" dirty="0">
              <a:latin typeface="Times New Roman" panose="02020603050405020304" pitchFamily="18" charset="0"/>
              <a:cs typeface="Times New Roman" panose="02020603050405020304" pitchFamily="18" charset="0"/>
            </a:endParaRPr>
          </a:p>
        </p:txBody>
      </p:sp>
      <p:sp>
        <p:nvSpPr>
          <p:cNvPr id="10" name="슬라이드 번호 개체 틀 9"/>
          <p:cNvSpPr>
            <a:spLocks noGrp="1"/>
          </p:cNvSpPr>
          <p:nvPr>
            <p:ph type="sldNum" sz="quarter" idx="12"/>
          </p:nvPr>
        </p:nvSpPr>
        <p:spPr>
          <a:xfrm>
            <a:off x="3631624" y="6496052"/>
            <a:ext cx="2057400" cy="365125"/>
          </a:xfrm>
        </p:spPr>
        <p:txBody>
          <a:bodyPr/>
          <a:lstStyle/>
          <a:p>
            <a:fld id="{D3E0788C-73CB-4120-8227-3B79F3944826}" type="slidenum">
              <a:rPr lang="ko-KR" altLang="en-US" b="1" smtClean="0">
                <a:solidFill>
                  <a:schemeClr val="bg1"/>
                </a:solidFill>
              </a:rPr>
              <a:t>10</a:t>
            </a:fld>
            <a:endParaRPr lang="ko-KR" altLang="en-US" b="1" dirty="0">
              <a:solidFill>
                <a:schemeClr val="bg1"/>
              </a:solidFill>
            </a:endParaRPr>
          </a:p>
        </p:txBody>
      </p:sp>
      <p:grpSp>
        <p:nvGrpSpPr>
          <p:cNvPr id="35" name="그룹 34"/>
          <p:cNvGrpSpPr/>
          <p:nvPr/>
        </p:nvGrpSpPr>
        <p:grpSpPr>
          <a:xfrm>
            <a:off x="6433488" y="6500515"/>
            <a:ext cx="2710512" cy="351134"/>
            <a:chOff x="6433488" y="6360815"/>
            <a:chExt cx="2710512" cy="351134"/>
          </a:xfrm>
        </p:grpSpPr>
        <p:sp>
          <p:nvSpPr>
            <p:cNvPr id="36" name="직사각형 35"/>
            <p:cNvSpPr/>
            <p:nvPr/>
          </p:nvSpPr>
          <p:spPr>
            <a:xfrm>
              <a:off x="6654800" y="6360815"/>
              <a:ext cx="2489200" cy="342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7" name="Picture 3" descr="C:\Users\user\Desktop\logo_01.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3452" b="44167" l="19088" r="34797"/>
                      </a14:imgEffect>
                    </a14:imgLayer>
                  </a14:imgProps>
                </a:ext>
                <a:ext uri="{28A0092B-C50C-407E-A947-70E740481C1C}">
                  <a14:useLocalDpi xmlns:a14="http://schemas.microsoft.com/office/drawing/2010/main" val="0"/>
                </a:ext>
              </a:extLst>
            </a:blip>
            <a:srcRect l="19382" t="32585" r="64917" b="55079"/>
            <a:stretch/>
          </p:blipFill>
          <p:spPr bwMode="auto">
            <a:xfrm>
              <a:off x="8800898" y="6364933"/>
              <a:ext cx="290714" cy="33397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
            <p:cNvPicPr>
              <a:picLocks noChangeAspect="1" noChangeArrowheads="1"/>
            </p:cNvPicPr>
            <p:nvPr/>
          </p:nvPicPr>
          <p:blipFill rotWithShape="1">
            <a:blip r:embed="rId11">
              <a:extLst>
                <a:ext uri="{28A0092B-C50C-407E-A947-70E740481C1C}">
                  <a14:useLocalDpi xmlns:a14="http://schemas.microsoft.com/office/drawing/2010/main" val="0"/>
                </a:ext>
              </a:extLst>
            </a:blip>
            <a:srcRect l="44227" t="33192" r="47709" b="59167"/>
            <a:stretch/>
          </p:blipFill>
          <p:spPr bwMode="auto">
            <a:xfrm>
              <a:off x="8110109" y="6364933"/>
              <a:ext cx="651048" cy="34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3"/>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4792" b="100000" l="81641" r="100000">
                          <a14:foregroundMark x1="81771" y1="96875" x2="83138" y2="94907"/>
                          <a14:foregroundMark x1="82552" y1="96759" x2="96484" y2="96991"/>
                          <a14:foregroundMark x1="86719" y1="98495" x2="94531" y2="98843"/>
                          <a14:foregroundMark x1="91536" y1="97685" x2="93750" y2="97454"/>
                        </a14:backgroundRemoval>
                      </a14:imgEffect>
                    </a14:imgLayer>
                  </a14:imgProps>
                </a:ext>
                <a:ext uri="{28A0092B-C50C-407E-A947-70E740481C1C}">
                  <a14:useLocalDpi xmlns:a14="http://schemas.microsoft.com/office/drawing/2010/main" val="0"/>
                </a:ext>
              </a:extLst>
            </a:blip>
            <a:srcRect l="81698" t="95093" r="4958"/>
            <a:stretch/>
          </p:blipFill>
          <p:spPr bwMode="auto">
            <a:xfrm>
              <a:off x="6433488" y="6360815"/>
              <a:ext cx="1657569" cy="34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TextBox 15"/>
          <p:cNvSpPr txBox="1"/>
          <p:nvPr/>
        </p:nvSpPr>
        <p:spPr>
          <a:xfrm>
            <a:off x="4250710" y="3218308"/>
            <a:ext cx="584590" cy="307777"/>
          </a:xfrm>
          <a:prstGeom prst="rect">
            <a:avLst/>
          </a:prstGeom>
          <a:noFill/>
        </p:spPr>
        <p:txBody>
          <a:bodyPr wrap="square" rtlCol="0">
            <a:spAutoFit/>
          </a:bodyPr>
          <a:lstStyle/>
          <a:p>
            <a:pPr algn="ctr"/>
            <a:r>
              <a:rPr lang="en-US" altLang="ko-KR" sz="1400" dirty="0"/>
              <a:t>(a)</a:t>
            </a:r>
            <a:endParaRPr lang="ko-KR" altLang="en-US" sz="1400" dirty="0"/>
          </a:p>
        </p:txBody>
      </p:sp>
      <p:pic>
        <p:nvPicPr>
          <p:cNvPr id="4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196" y="6498847"/>
            <a:ext cx="1149715" cy="34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그룹 7"/>
          <p:cNvGrpSpPr/>
          <p:nvPr/>
        </p:nvGrpSpPr>
        <p:grpSpPr>
          <a:xfrm>
            <a:off x="231274" y="938148"/>
            <a:ext cx="4363803" cy="2103438"/>
            <a:chOff x="231274" y="874648"/>
            <a:chExt cx="4363803" cy="2103438"/>
          </a:xfrm>
        </p:grpSpPr>
        <p:grpSp>
          <p:nvGrpSpPr>
            <p:cNvPr id="14" name="그룹 13"/>
            <p:cNvGrpSpPr/>
            <p:nvPr/>
          </p:nvGrpSpPr>
          <p:grpSpPr>
            <a:xfrm>
              <a:off x="231274" y="874648"/>
              <a:ext cx="2966674" cy="2103438"/>
              <a:chOff x="128358" y="822366"/>
              <a:chExt cx="2966674" cy="2103438"/>
            </a:xfrm>
          </p:grpSpPr>
          <p:pic>
            <p:nvPicPr>
              <p:cNvPr id="33795"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24982" y="822366"/>
                <a:ext cx="1670050" cy="210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모서리가 둥근 직사각형 12"/>
              <p:cNvSpPr/>
              <p:nvPr/>
            </p:nvSpPr>
            <p:spPr>
              <a:xfrm>
                <a:off x="139673" y="822366"/>
                <a:ext cx="1456898" cy="588260"/>
              </a:xfrm>
              <a:prstGeom prst="roundRect">
                <a:avLst/>
              </a:prstGeom>
              <a:gradFill>
                <a:gsLst>
                  <a:gs pos="100000">
                    <a:schemeClr val="accent1">
                      <a:lumMod val="75000"/>
                    </a:schemeClr>
                  </a:gs>
                  <a:gs pos="50000">
                    <a:schemeClr val="accent1">
                      <a:tint val="44500"/>
                      <a:satMod val="160000"/>
                    </a:schemeClr>
                  </a:gs>
                  <a:gs pos="0">
                    <a:schemeClr val="accent1">
                      <a:tint val="23500"/>
                      <a:satMod val="160000"/>
                      <a:lumMod val="74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latin typeface="Times New Roman" pitchFamily="18" charset="0"/>
                    <a:cs typeface="Times New Roman" pitchFamily="18" charset="0"/>
                  </a:rPr>
                  <a:t>High electron affinity</a:t>
                </a:r>
                <a:endParaRPr lang="ko-KR" altLang="en-US" sz="1600" b="1" dirty="0">
                  <a:latin typeface="Times New Roman" pitchFamily="18" charset="0"/>
                  <a:cs typeface="Times New Roman" pitchFamily="18" charset="0"/>
                </a:endParaRPr>
              </a:p>
            </p:txBody>
          </p:sp>
          <p:sp>
            <p:nvSpPr>
              <p:cNvPr id="47" name="모서리가 둥근 직사각형 46"/>
              <p:cNvSpPr/>
              <p:nvPr/>
            </p:nvSpPr>
            <p:spPr>
              <a:xfrm>
                <a:off x="128358" y="2127378"/>
                <a:ext cx="1468213" cy="588260"/>
              </a:xfrm>
              <a:prstGeom prst="roundRect">
                <a:avLst/>
              </a:prstGeom>
              <a:gradFill flip="none" rotWithShape="1">
                <a:gsLst>
                  <a:gs pos="100000">
                    <a:srgbClr val="FFC000">
                      <a:shade val="30000"/>
                      <a:satMod val="115000"/>
                      <a:lumMod val="91000"/>
                      <a:lumOff val="9000"/>
                    </a:srgbClr>
                  </a:gs>
                  <a:gs pos="50000">
                    <a:srgbClr val="FFC000">
                      <a:shade val="67500"/>
                      <a:satMod val="115000"/>
                      <a:lumMod val="91000"/>
                      <a:lumOff val="9000"/>
                    </a:srgbClr>
                  </a:gs>
                  <a:gs pos="0">
                    <a:srgbClr val="FFC000">
                      <a:shade val="100000"/>
                      <a:satMod val="115000"/>
                      <a:lumMod val="71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latin typeface="Times New Roman" pitchFamily="18" charset="0"/>
                    <a:cs typeface="Times New Roman" pitchFamily="18" charset="0"/>
                  </a:rPr>
                  <a:t>High yields</a:t>
                </a:r>
                <a:endParaRPr lang="ko-KR" altLang="en-US" sz="1600" b="1" dirty="0">
                  <a:latin typeface="Times New Roman" pitchFamily="18" charset="0"/>
                  <a:cs typeface="Times New Roman" pitchFamily="18" charset="0"/>
                </a:endParaRPr>
              </a:p>
            </p:txBody>
          </p:sp>
        </p:grpSp>
        <p:sp>
          <p:nvSpPr>
            <p:cNvPr id="44" name="모서리가 둥근 직사각형 43"/>
            <p:cNvSpPr/>
            <p:nvPr/>
          </p:nvSpPr>
          <p:spPr>
            <a:xfrm>
              <a:off x="3126864" y="1458300"/>
              <a:ext cx="1468213" cy="588260"/>
            </a:xfrm>
            <a:prstGeom prst="roundRect">
              <a:avLst/>
            </a:prstGeom>
            <a:gradFill flip="none" rotWithShape="1">
              <a:gsLst>
                <a:gs pos="0">
                  <a:schemeClr val="accent6">
                    <a:shade val="30000"/>
                    <a:satMod val="115000"/>
                    <a:lumMod val="91000"/>
                    <a:lumOff val="9000"/>
                  </a:schemeClr>
                </a:gs>
                <a:gs pos="50000">
                  <a:schemeClr val="accent6">
                    <a:lumMod val="60000"/>
                    <a:lumOff val="40000"/>
                  </a:schemeClr>
                </a:gs>
                <a:gs pos="100000">
                  <a:schemeClr val="accent6">
                    <a:lumMod val="7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latin typeface="Times New Roman" pitchFamily="18" charset="0"/>
                  <a:cs typeface="Times New Roman" pitchFamily="18" charset="0"/>
                </a:rPr>
                <a:t>Low cost</a:t>
              </a:r>
            </a:p>
            <a:p>
              <a:pPr algn="ctr"/>
              <a:r>
                <a:rPr lang="en-US" altLang="ko-KR" sz="1200" b="1" dirty="0">
                  <a:latin typeface="Times New Roman" pitchFamily="18" charset="0"/>
                  <a:cs typeface="Times New Roman" pitchFamily="18" charset="0"/>
                </a:rPr>
                <a:t>(2.26 $ / g)</a:t>
              </a:r>
              <a:endParaRPr lang="ko-KR" altLang="en-US" sz="1600" b="1" dirty="0">
                <a:latin typeface="Times New Roman" pitchFamily="18" charset="0"/>
                <a:cs typeface="Times New Roman" pitchFamily="18" charset="0"/>
              </a:endParaRPr>
            </a:p>
          </p:txBody>
        </p:sp>
      </p:grpSp>
      <p:pic>
        <p:nvPicPr>
          <p:cNvPr id="4" name="[mix][mix]IETR - Printed Electronics- the organic field effect transistor (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231274" y="908255"/>
            <a:ext cx="4363803" cy="2259532"/>
          </a:xfrm>
          <a:prstGeom prst="rect">
            <a:avLst/>
          </a:prstGeom>
        </p:spPr>
      </p:pic>
    </p:spTree>
    <p:extLst>
      <p:ext uri="{BB962C8B-B14F-4D97-AF65-F5344CB8AC3E}">
        <p14:creationId xmlns:p14="http://schemas.microsoft.com/office/powerpoint/2010/main" val="326358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md type="call" cmd="stop">
                                      <p:cBhvr>
                                        <p:cTn id="12" dur="1">
                                          <p:stCondLst>
                                            <p:cond delay="499"/>
                                          </p:stCondLst>
                                        </p:cTn>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4.16667E-6 -4.07407E-6 L -0.46875 0.00834 " pathEditMode="relative" rAng="0" ptsTypes="AA">
                                      <p:cBhvr>
                                        <p:cTn id="25" dur="2000" fill="hold"/>
                                        <p:tgtEl>
                                          <p:spTgt spid="13319"/>
                                        </p:tgtEl>
                                        <p:attrNameLst>
                                          <p:attrName>ppt_x</p:attrName>
                                          <p:attrName>ppt_y</p:attrName>
                                        </p:attrNameLst>
                                      </p:cBhvr>
                                      <p:rCtr x="-23438" y="417"/>
                                    </p:animMotion>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31"/>
            </p:par>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4"/>
                                        </p:tgtEl>
                                      </p:cBhvr>
                                    </p:cmd>
                                  </p:childTnLst>
                                </p:cTn>
                              </p:par>
                            </p:childTnLst>
                          </p:cTn>
                        </p:par>
                      </p:childTnLst>
                    </p:cTn>
                  </p:par>
                </p:childTnLst>
              </p:cTn>
              <p:nextCondLst>
                <p:cond evt="onClick" delay="0">
                  <p:tgtEl>
                    <p:spTgt spid="4"/>
                  </p:tgtEl>
                </p:cond>
              </p:nextCondLst>
            </p:seq>
            <p:video>
              <p:cMediaNode vol="80000">
                <p:cTn id="37" fill="hold" display="0">
                  <p:stCondLst>
                    <p:cond delay="indefinite"/>
                  </p:stCondLst>
                </p:cTn>
                <p:tgtEl>
                  <p:spTgt spid="4"/>
                </p:tgtEl>
              </p:cMediaNode>
            </p:video>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그룹 3"/>
          <p:cNvGrpSpPr/>
          <p:nvPr/>
        </p:nvGrpSpPr>
        <p:grpSpPr>
          <a:xfrm>
            <a:off x="-87087" y="4548556"/>
            <a:ext cx="9335861" cy="2002997"/>
            <a:chOff x="-116115" y="3608755"/>
            <a:chExt cx="12447814" cy="2002997"/>
          </a:xfrm>
        </p:grpSpPr>
        <p:sp>
          <p:nvSpPr>
            <p:cNvPr id="8" name="직사각형 7"/>
            <p:cNvSpPr/>
            <p:nvPr/>
          </p:nvSpPr>
          <p:spPr>
            <a:xfrm>
              <a:off x="449942" y="36598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116115" y="36598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6910211" y="3608755"/>
              <a:ext cx="5281788" cy="461665"/>
            </a:xfrm>
            <a:prstGeom prst="rect">
              <a:avLst/>
            </a:prstGeom>
            <a:noFill/>
          </p:spPr>
          <p:txBody>
            <a:bodyPr wrap="none" rtlCol="0">
              <a:spAutoFit/>
            </a:bodyPr>
            <a:lstStyle/>
            <a:p>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03. Result and discussion</a:t>
              </a:r>
              <a:endParaRPr lang="ko-KR" altLang="en-US" sz="24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25" name="직사각형 24"/>
            <p:cNvSpPr/>
            <p:nvPr/>
          </p:nvSpPr>
          <p:spPr>
            <a:xfrm>
              <a:off x="7823970" y="4011314"/>
              <a:ext cx="4507729" cy="1600438"/>
            </a:xfrm>
            <a:prstGeom prst="rect">
              <a:avLst/>
            </a:prstGeom>
            <a:noFill/>
          </p:spPr>
          <p:txBody>
            <a:bodyPr wrap="square" rtlCol="0">
              <a:spAutoFit/>
            </a:bodyPr>
            <a:lstStyle/>
            <a:p>
              <a:pPr marL="285750" indent="-285750">
                <a:buFont typeface="Arial" panose="020B0604020202020204" pitchFamily="34" charset="0"/>
                <a:buChar char="•"/>
              </a:pPr>
              <a:r>
                <a:rPr lang="en-US" altLang="ko-KR" sz="1400"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rPr>
                <a:t>Morphological control</a:t>
              </a:r>
            </a:p>
            <a:p>
              <a:pPr marL="285750" indent="-285750">
                <a:buFont typeface="Arial" panose="020B0604020202020204" pitchFamily="34" charset="0"/>
                <a:buChar char="•"/>
              </a:pPr>
              <a:endParaRPr lang="en-US" altLang="ko-KR" sz="1400"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1400"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rPr>
                <a:t>Electrical behavior of the IJP OFET</a:t>
              </a:r>
            </a:p>
            <a:p>
              <a:pPr marL="285750" indent="-285750">
                <a:buFont typeface="Arial" panose="020B0604020202020204" pitchFamily="34" charset="0"/>
                <a:buChar char="•"/>
              </a:pPr>
              <a:endParaRPr lang="en-US" altLang="ko-KR" sz="1400"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1400"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rPr>
                <a:t>Electrical stability of printing OFET</a:t>
              </a:r>
            </a:p>
            <a:p>
              <a:pPr marL="285750" indent="-285750">
                <a:buFont typeface="Arial" panose="020B0604020202020204" pitchFamily="34" charset="0"/>
                <a:buChar char="•"/>
              </a:pPr>
              <a:endParaRPr lang="en-US" altLang="ko-KR" sz="1400"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1400"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rPr>
                <a:t>Simple elementary electronics</a:t>
              </a:r>
              <a:endParaRPr lang="ko-KR" altLang="en-US" sz="1400"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endParaRPr>
            </a:p>
          </p:txBody>
        </p:sp>
      </p:grpSp>
      <p:pic>
        <p:nvPicPr>
          <p:cNvPr id="13" name="Picture 3" descr="C:\Users\user\Desktop\logo_0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33452" b="44167" l="19088" r="34797"/>
                    </a14:imgEffect>
                  </a14:imgLayer>
                </a14:imgProps>
              </a:ext>
              <a:ext uri="{28A0092B-C50C-407E-A947-70E740481C1C}">
                <a14:useLocalDpi xmlns:a14="http://schemas.microsoft.com/office/drawing/2010/main" val="0"/>
              </a:ext>
            </a:extLst>
          </a:blip>
          <a:srcRect l="19382" t="32585" r="64917" b="55079"/>
          <a:stretch/>
        </p:blipFill>
        <p:spPr bwMode="auto">
          <a:xfrm>
            <a:off x="337456" y="4564291"/>
            <a:ext cx="360011" cy="4135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4227" t="33192" r="47709" b="59167"/>
          <a:stretch/>
        </p:blipFill>
        <p:spPr bwMode="auto">
          <a:xfrm>
            <a:off x="822083" y="4595517"/>
            <a:ext cx="689938" cy="367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664" y="4194477"/>
            <a:ext cx="1159357" cy="34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910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모서리가 둥근 직사각형 23"/>
          <p:cNvSpPr/>
          <p:nvPr/>
        </p:nvSpPr>
        <p:spPr>
          <a:xfrm>
            <a:off x="5260947" y="4716850"/>
            <a:ext cx="3329920" cy="1400383"/>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모서리가 둥근 직사각형 1"/>
          <p:cNvSpPr/>
          <p:nvPr/>
        </p:nvSpPr>
        <p:spPr>
          <a:xfrm>
            <a:off x="356507" y="4687806"/>
            <a:ext cx="4050775" cy="1429145"/>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5" name="그룹 24"/>
          <p:cNvGrpSpPr/>
          <p:nvPr/>
        </p:nvGrpSpPr>
        <p:grpSpPr>
          <a:xfrm>
            <a:off x="-61418" y="230340"/>
            <a:ext cx="4844984" cy="461665"/>
            <a:chOff x="-107291" y="613151"/>
            <a:chExt cx="6459979" cy="461665"/>
          </a:xfrm>
        </p:grpSpPr>
        <p:sp>
          <p:nvSpPr>
            <p:cNvPr id="40" name="직사각형 39"/>
            <p:cNvSpPr/>
            <p:nvPr/>
          </p:nvSpPr>
          <p:spPr>
            <a:xfrm>
              <a:off x="-27215" y="643582"/>
              <a:ext cx="6322786"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p:cNvSpPr/>
            <p:nvPr/>
          </p:nvSpPr>
          <p:spPr>
            <a:xfrm>
              <a:off x="-107291" y="624532"/>
              <a:ext cx="1334127"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42" name="직사각형 41"/>
            <p:cNvSpPr/>
            <p:nvPr/>
          </p:nvSpPr>
          <p:spPr>
            <a:xfrm>
              <a:off x="1098685" y="613151"/>
              <a:ext cx="5254003" cy="461665"/>
            </a:xfrm>
            <a:prstGeom prst="rect">
              <a:avLst/>
            </a:prstGeom>
            <a:noFill/>
          </p:spPr>
          <p:txBody>
            <a:bodyPr wrap="none" rtlCol="0">
              <a:spAutoFit/>
            </a:bodyPr>
            <a:lstStyle/>
            <a:p>
              <a:pPr marL="285750" indent="-285750">
                <a:buFont typeface="Arial" pitchFamily="34" charset="0"/>
                <a:buChar char="•"/>
              </a:pPr>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Morphological behavior</a:t>
              </a:r>
            </a:p>
          </p:txBody>
        </p:sp>
      </p:grpSp>
      <p:grpSp>
        <p:nvGrpSpPr>
          <p:cNvPr id="21" name="그룹 20"/>
          <p:cNvGrpSpPr/>
          <p:nvPr/>
        </p:nvGrpSpPr>
        <p:grpSpPr>
          <a:xfrm>
            <a:off x="-87086" y="6504633"/>
            <a:ext cx="9231086" cy="342898"/>
            <a:chOff x="-116115" y="6364933"/>
            <a:chExt cx="12308114" cy="342898"/>
          </a:xfrm>
        </p:grpSpPr>
        <p:sp>
          <p:nvSpPr>
            <p:cNvPr id="22" name="직사각형 21"/>
            <p:cNvSpPr/>
            <p:nvPr/>
          </p:nvSpPr>
          <p:spPr>
            <a:xfrm>
              <a:off x="449942" y="63649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116115" y="63649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5" name="슬라이드 번호 개체 틀 4"/>
          <p:cNvSpPr>
            <a:spLocks noGrp="1"/>
          </p:cNvSpPr>
          <p:nvPr>
            <p:ph type="sldNum" sz="quarter" idx="12"/>
          </p:nvPr>
        </p:nvSpPr>
        <p:spPr>
          <a:xfrm>
            <a:off x="3631624" y="6496052"/>
            <a:ext cx="2057400" cy="365125"/>
          </a:xfrm>
        </p:spPr>
        <p:txBody>
          <a:bodyPr/>
          <a:lstStyle/>
          <a:p>
            <a:fld id="{D3E0788C-73CB-4120-8227-3B79F3944826}" type="slidenum">
              <a:rPr lang="ko-KR" altLang="en-US" b="1" smtClean="0">
                <a:solidFill>
                  <a:schemeClr val="bg1"/>
                </a:solidFill>
              </a:rPr>
              <a:t>12</a:t>
            </a:fld>
            <a:endParaRPr lang="ko-KR" altLang="en-US" b="1" dirty="0">
              <a:solidFill>
                <a:schemeClr val="bg1"/>
              </a:solidFill>
            </a:endParaRPr>
          </a:p>
        </p:txBody>
      </p:sp>
      <p:pic>
        <p:nvPicPr>
          <p:cNvPr id="228" name="Image 2" descr="C:\Users\HLD\AppData\Local\Microsoft\Windows\INetCache\Content.Word\figure 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2001" y="915149"/>
            <a:ext cx="6671834" cy="2668040"/>
          </a:xfrm>
          <a:prstGeom prst="rect">
            <a:avLst/>
          </a:prstGeom>
          <a:noFill/>
          <a:ln>
            <a:noFill/>
          </a:ln>
        </p:spPr>
      </p:pic>
      <p:sp>
        <p:nvSpPr>
          <p:cNvPr id="18" name="직사각형 17"/>
          <p:cNvSpPr/>
          <p:nvPr/>
        </p:nvSpPr>
        <p:spPr>
          <a:xfrm>
            <a:off x="125186" y="3787660"/>
            <a:ext cx="8885464" cy="738664"/>
          </a:xfrm>
          <a:prstGeom prst="rect">
            <a:avLst/>
          </a:prstGeom>
        </p:spPr>
        <p:txBody>
          <a:bodyPr wrap="square">
            <a:spAutoFit/>
          </a:bodyPr>
          <a:lstStyle/>
          <a:p>
            <a:pPr algn="just"/>
            <a:r>
              <a:rPr lang="en-GB" altLang="ko-KR" sz="1400" i="1" dirty="0"/>
              <a:t>Figure 2. Schemes showing morphological control of printed insulator by number of nozzle (a) multi nozzle, (b) mono nozzle, (c) two overlapping distances(</a:t>
            </a:r>
            <a:r>
              <a:rPr lang="en-GB" altLang="ko-KR" sz="1400" i="1" dirty="0" err="1"/>
              <a:t>Over</a:t>
            </a:r>
            <a:r>
              <a:rPr lang="en-GB" altLang="ko-KR" sz="1400" i="1" baseline="-25000" dirty="0" err="1"/>
              <a:t>drop</a:t>
            </a:r>
            <a:r>
              <a:rPr lang="en-GB" altLang="ko-KR" sz="1400" i="1" dirty="0" err="1"/>
              <a:t>&amp;Over</a:t>
            </a:r>
            <a:r>
              <a:rPr lang="en-GB" altLang="ko-KR" sz="1400" i="1" baseline="-25000" dirty="0" err="1"/>
              <a:t>line</a:t>
            </a:r>
            <a:r>
              <a:rPr lang="en-GB" altLang="ko-KR" sz="1400" i="1" dirty="0"/>
              <a:t>), (d) 4 types of printing Su-8 (epoxy based ink for insulator) profiles.</a:t>
            </a:r>
            <a:endParaRPr lang="ko-KR" altLang="ko-KR" sz="1400" i="1" dirty="0"/>
          </a:p>
        </p:txBody>
      </p:sp>
      <p:sp>
        <p:nvSpPr>
          <p:cNvPr id="28" name="직사각형 27"/>
          <p:cNvSpPr/>
          <p:nvPr/>
        </p:nvSpPr>
        <p:spPr>
          <a:xfrm>
            <a:off x="5364423" y="4716850"/>
            <a:ext cx="3396734" cy="1400383"/>
          </a:xfrm>
          <a:prstGeom prst="rect">
            <a:avLst/>
          </a:prstGeom>
        </p:spPr>
        <p:txBody>
          <a:bodyPr wrap="square">
            <a:spAutoFit/>
          </a:bodyPr>
          <a:lstStyle/>
          <a:p>
            <a:r>
              <a:rPr lang="en-US" altLang="ko-KR" sz="1700" b="1" dirty="0">
                <a:latin typeface="Times New Roman" panose="02020603050405020304" pitchFamily="18" charset="0"/>
                <a:cs typeface="Times New Roman" panose="02020603050405020304" pitchFamily="18" charset="0"/>
              </a:rPr>
              <a:t>2. Formable morphology of Su-8</a:t>
            </a:r>
          </a:p>
          <a:p>
            <a:pPr marL="432000" lvl="1" indent="-285750">
              <a:buFont typeface="Arial" pitchFamily="34" charset="0"/>
              <a:buChar char="•"/>
            </a:pPr>
            <a:r>
              <a:rPr lang="en-US" altLang="ko-KR" sz="1700" dirty="0">
                <a:latin typeface="Times New Roman" panose="02020603050405020304" pitchFamily="18" charset="0"/>
                <a:cs typeface="Times New Roman" panose="02020603050405020304" pitchFamily="18" charset="0"/>
              </a:rPr>
              <a:t>Smooth</a:t>
            </a:r>
          </a:p>
          <a:p>
            <a:pPr marL="432000" lvl="1" indent="-285750">
              <a:buFont typeface="Arial" pitchFamily="34" charset="0"/>
              <a:buChar char="•"/>
            </a:pPr>
            <a:r>
              <a:rPr lang="en-US" altLang="ko-KR" sz="1700" dirty="0">
                <a:latin typeface="Times New Roman" panose="02020603050405020304" pitchFamily="18" charset="0"/>
                <a:cs typeface="Times New Roman" panose="02020603050405020304" pitchFamily="18" charset="0"/>
              </a:rPr>
              <a:t>Small wave</a:t>
            </a:r>
          </a:p>
          <a:p>
            <a:pPr marL="432000" lvl="1" indent="-285750">
              <a:buFont typeface="Arial" pitchFamily="34" charset="0"/>
              <a:buChar char="•"/>
            </a:pPr>
            <a:r>
              <a:rPr lang="en-US" altLang="ko-KR" sz="1700" dirty="0">
                <a:latin typeface="Times New Roman" panose="02020603050405020304" pitchFamily="18" charset="0"/>
                <a:cs typeface="Times New Roman" panose="02020603050405020304" pitchFamily="18" charset="0"/>
              </a:rPr>
              <a:t>Large wave</a:t>
            </a:r>
          </a:p>
          <a:p>
            <a:pPr marL="432000" lvl="1" indent="-285750">
              <a:buFont typeface="Arial" pitchFamily="34" charset="0"/>
              <a:buChar char="•"/>
            </a:pPr>
            <a:r>
              <a:rPr lang="en-US" altLang="ko-KR" sz="1700" dirty="0">
                <a:latin typeface="Times New Roman" panose="02020603050405020304" pitchFamily="18" charset="0"/>
                <a:cs typeface="Times New Roman" panose="02020603050405020304" pitchFamily="18" charset="0"/>
              </a:rPr>
              <a:t>Multi-nozzle wave</a:t>
            </a:r>
            <a:endParaRPr lang="ko-KR" altLang="en-US" sz="1700" dirty="0">
              <a:latin typeface="Times New Roman" panose="02020603050405020304" pitchFamily="18" charset="0"/>
              <a:cs typeface="Times New Roman" panose="02020603050405020304" pitchFamily="18" charset="0"/>
            </a:endParaRPr>
          </a:p>
        </p:txBody>
      </p:sp>
      <p:grpSp>
        <p:nvGrpSpPr>
          <p:cNvPr id="237" name="그룹 236"/>
          <p:cNvGrpSpPr/>
          <p:nvPr/>
        </p:nvGrpSpPr>
        <p:grpSpPr>
          <a:xfrm>
            <a:off x="6433488" y="6500515"/>
            <a:ext cx="2710512" cy="351134"/>
            <a:chOff x="6433488" y="6360815"/>
            <a:chExt cx="2710512" cy="351134"/>
          </a:xfrm>
        </p:grpSpPr>
        <p:sp>
          <p:nvSpPr>
            <p:cNvPr id="238" name="직사각형 237"/>
            <p:cNvSpPr/>
            <p:nvPr/>
          </p:nvSpPr>
          <p:spPr>
            <a:xfrm>
              <a:off x="6654800" y="6360815"/>
              <a:ext cx="2489200" cy="342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39" name="Picture 3" descr="C:\Users\user\Desktop\logo_0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3452" b="44167" l="19088" r="34797"/>
                      </a14:imgEffect>
                    </a14:imgLayer>
                  </a14:imgProps>
                </a:ext>
                <a:ext uri="{28A0092B-C50C-407E-A947-70E740481C1C}">
                  <a14:useLocalDpi xmlns:a14="http://schemas.microsoft.com/office/drawing/2010/main" val="0"/>
                </a:ext>
              </a:extLst>
            </a:blip>
            <a:srcRect l="19382" t="32585" r="64917" b="55079"/>
            <a:stretch/>
          </p:blipFill>
          <p:spPr bwMode="auto">
            <a:xfrm>
              <a:off x="8800898" y="6364933"/>
              <a:ext cx="290714" cy="333973"/>
            </a:xfrm>
            <a:prstGeom prst="rect">
              <a:avLst/>
            </a:prstGeom>
            <a:noFill/>
            <a:extLst>
              <a:ext uri="{909E8E84-426E-40DD-AFC4-6F175D3DCCD1}">
                <a14:hiddenFill xmlns:a14="http://schemas.microsoft.com/office/drawing/2010/main">
                  <a:solidFill>
                    <a:srgbClr val="FFFFFF"/>
                  </a:solidFill>
                </a14:hiddenFill>
              </a:ext>
            </a:extLst>
          </p:spPr>
        </p:pic>
        <p:pic>
          <p:nvPicPr>
            <p:cNvPr id="240"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4227" t="33192" r="47709" b="59167"/>
            <a:stretch/>
          </p:blipFill>
          <p:spPr bwMode="auto">
            <a:xfrm>
              <a:off x="8110109" y="6364933"/>
              <a:ext cx="651048" cy="34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1"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4792" b="100000" l="81641" r="100000">
                          <a14:foregroundMark x1="81771" y1="96875" x2="83138" y2="94907"/>
                          <a14:foregroundMark x1="82552" y1="96759" x2="96484" y2="96991"/>
                          <a14:foregroundMark x1="86719" y1="98495" x2="94531" y2="98843"/>
                          <a14:foregroundMark x1="91536" y1="97685" x2="93750" y2="97454"/>
                        </a14:backgroundRemoval>
                      </a14:imgEffect>
                    </a14:imgLayer>
                  </a14:imgProps>
                </a:ext>
                <a:ext uri="{28A0092B-C50C-407E-A947-70E740481C1C}">
                  <a14:useLocalDpi xmlns:a14="http://schemas.microsoft.com/office/drawing/2010/main" val="0"/>
                </a:ext>
              </a:extLst>
            </a:blip>
            <a:srcRect l="81698" t="95093" r="4958"/>
            <a:stretch/>
          </p:blipFill>
          <p:spPr bwMode="auto">
            <a:xfrm>
              <a:off x="6433488" y="6360815"/>
              <a:ext cx="1657569" cy="34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6" y="6498847"/>
            <a:ext cx="1149715" cy="34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직사각형 19"/>
          <p:cNvSpPr/>
          <p:nvPr/>
        </p:nvSpPr>
        <p:spPr>
          <a:xfrm>
            <a:off x="337457" y="4770056"/>
            <a:ext cx="4050775" cy="1261884"/>
          </a:xfrm>
          <a:prstGeom prst="rect">
            <a:avLst/>
          </a:prstGeom>
        </p:spPr>
        <p:txBody>
          <a:bodyPr wrap="square">
            <a:spAutoFit/>
          </a:bodyPr>
          <a:lstStyle/>
          <a:p>
            <a:pPr marL="342900" indent="-342900" algn="just">
              <a:buAutoNum type="arabicPeriod"/>
            </a:pPr>
            <a:r>
              <a:rPr lang="en-US" altLang="ko-KR" sz="1700" b="1" dirty="0">
                <a:latin typeface="Times New Roman" panose="02020603050405020304" pitchFamily="18" charset="0"/>
                <a:cs typeface="Times New Roman" panose="02020603050405020304" pitchFamily="18" charset="0"/>
              </a:rPr>
              <a:t>Morphologies of insulator (SU-8) depending on different parameters:</a:t>
            </a:r>
          </a:p>
          <a:p>
            <a:pPr marL="742950" lvl="1" indent="-285750" algn="just">
              <a:buFont typeface="Arial" pitchFamily="34" charset="0"/>
              <a:buChar char="•"/>
            </a:pPr>
            <a:r>
              <a:rPr lang="en-US" altLang="ko-KR" sz="1400" dirty="0">
                <a:latin typeface="Times New Roman" panose="02020603050405020304" pitchFamily="18" charset="0"/>
                <a:cs typeface="Times New Roman" panose="02020603050405020304" pitchFamily="18" charset="0"/>
              </a:rPr>
              <a:t>Drop Overlap, line capillarity(distance between each nozzle) and number of jetting nozzles.</a:t>
            </a:r>
          </a:p>
        </p:txBody>
      </p:sp>
    </p:spTree>
    <p:extLst>
      <p:ext uri="{BB962C8B-B14F-4D97-AF65-F5344CB8AC3E}">
        <p14:creationId xmlns:p14="http://schemas.microsoft.com/office/powerpoint/2010/main" val="3263584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모서리가 둥근 직사각형 35"/>
          <p:cNvSpPr/>
          <p:nvPr/>
        </p:nvSpPr>
        <p:spPr>
          <a:xfrm>
            <a:off x="4861711" y="716228"/>
            <a:ext cx="3899446" cy="4850349"/>
          </a:xfrm>
          <a:prstGeom prst="roundRect">
            <a:avLst>
              <a:gd name="adj" fmla="val 5291"/>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5" name="그룹 24"/>
          <p:cNvGrpSpPr/>
          <p:nvPr/>
        </p:nvGrpSpPr>
        <p:grpSpPr>
          <a:xfrm>
            <a:off x="-61418" y="230340"/>
            <a:ext cx="4844984" cy="461665"/>
            <a:chOff x="-107291" y="613151"/>
            <a:chExt cx="6459979" cy="461665"/>
          </a:xfrm>
        </p:grpSpPr>
        <p:sp>
          <p:nvSpPr>
            <p:cNvPr id="40" name="직사각형 39"/>
            <p:cNvSpPr/>
            <p:nvPr/>
          </p:nvSpPr>
          <p:spPr>
            <a:xfrm>
              <a:off x="-27215" y="643582"/>
              <a:ext cx="6322786"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p:cNvSpPr/>
            <p:nvPr/>
          </p:nvSpPr>
          <p:spPr>
            <a:xfrm>
              <a:off x="-107291" y="624532"/>
              <a:ext cx="1334127"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42" name="직사각형 41"/>
            <p:cNvSpPr/>
            <p:nvPr/>
          </p:nvSpPr>
          <p:spPr>
            <a:xfrm>
              <a:off x="1098685" y="613151"/>
              <a:ext cx="5254003" cy="461665"/>
            </a:xfrm>
            <a:prstGeom prst="rect">
              <a:avLst/>
            </a:prstGeom>
            <a:noFill/>
          </p:spPr>
          <p:txBody>
            <a:bodyPr wrap="none" rtlCol="0">
              <a:spAutoFit/>
            </a:bodyPr>
            <a:lstStyle/>
            <a:p>
              <a:pPr marL="285750" indent="-285750">
                <a:buFont typeface="Arial" pitchFamily="34" charset="0"/>
                <a:buChar char="•"/>
              </a:pPr>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Morphological behavior</a:t>
              </a:r>
            </a:p>
          </p:txBody>
        </p:sp>
      </p:grpSp>
      <p:grpSp>
        <p:nvGrpSpPr>
          <p:cNvPr id="21" name="그룹 20"/>
          <p:cNvGrpSpPr/>
          <p:nvPr/>
        </p:nvGrpSpPr>
        <p:grpSpPr>
          <a:xfrm>
            <a:off x="-87086" y="6504633"/>
            <a:ext cx="9231086" cy="342898"/>
            <a:chOff x="-116115" y="6364933"/>
            <a:chExt cx="12308114" cy="342898"/>
          </a:xfrm>
        </p:grpSpPr>
        <p:sp>
          <p:nvSpPr>
            <p:cNvPr id="22" name="직사각형 21"/>
            <p:cNvSpPr/>
            <p:nvPr/>
          </p:nvSpPr>
          <p:spPr>
            <a:xfrm>
              <a:off x="449942" y="63649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116115" y="63649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5" name="슬라이드 번호 개체 틀 4"/>
          <p:cNvSpPr>
            <a:spLocks noGrp="1"/>
          </p:cNvSpPr>
          <p:nvPr>
            <p:ph type="sldNum" sz="quarter" idx="12"/>
          </p:nvPr>
        </p:nvSpPr>
        <p:spPr>
          <a:xfrm>
            <a:off x="3631624" y="6496052"/>
            <a:ext cx="2057400" cy="365125"/>
          </a:xfrm>
        </p:spPr>
        <p:txBody>
          <a:bodyPr/>
          <a:lstStyle/>
          <a:p>
            <a:fld id="{D3E0788C-73CB-4120-8227-3B79F3944826}" type="slidenum">
              <a:rPr lang="ko-KR" altLang="en-US" b="1" smtClean="0">
                <a:solidFill>
                  <a:schemeClr val="bg1"/>
                </a:solidFill>
              </a:rPr>
              <a:t>13</a:t>
            </a:fld>
            <a:endParaRPr lang="ko-KR" altLang="en-US" b="1" dirty="0">
              <a:solidFill>
                <a:schemeClr val="bg1"/>
              </a:solidFill>
            </a:endParaRPr>
          </a:p>
        </p:txBody>
      </p:sp>
      <p:pic>
        <p:nvPicPr>
          <p:cNvPr id="16543" name="图片 27"/>
          <p:cNvPicPr>
            <a:picLocks noChangeAspect="1" noChangeArrowheads="1"/>
          </p:cNvPicPr>
          <p:nvPr/>
        </p:nvPicPr>
        <p:blipFill>
          <a:blip r:embed="rId2">
            <a:extLst>
              <a:ext uri="{28A0092B-C50C-407E-A947-70E740481C1C}">
                <a14:useLocalDpi xmlns:a14="http://schemas.microsoft.com/office/drawing/2010/main" val="0"/>
              </a:ext>
            </a:extLst>
          </a:blip>
          <a:srcRect l="6145" t="9183" r="10260" b="3775"/>
          <a:stretch>
            <a:fillRect/>
          </a:stretch>
        </p:blipFill>
        <p:spPr bwMode="auto">
          <a:xfrm>
            <a:off x="518885" y="3822393"/>
            <a:ext cx="3502714" cy="190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직사각형 7"/>
          <p:cNvSpPr/>
          <p:nvPr/>
        </p:nvSpPr>
        <p:spPr>
          <a:xfrm>
            <a:off x="468116" y="3101860"/>
            <a:ext cx="3553484" cy="523220"/>
          </a:xfrm>
          <a:prstGeom prst="rect">
            <a:avLst/>
          </a:prstGeom>
        </p:spPr>
        <p:txBody>
          <a:bodyPr wrap="square">
            <a:spAutoFit/>
          </a:bodyPr>
          <a:lstStyle/>
          <a:p>
            <a:r>
              <a:rPr lang="en-GB" altLang="ko-KR" sz="1400" i="1" dirty="0"/>
              <a:t>Figure 3. Illustration of radial flow that occurs during drying</a:t>
            </a:r>
            <a:endParaRPr lang="ko-KR" altLang="ko-KR" sz="1400" i="1" dirty="0"/>
          </a:p>
        </p:txBody>
      </p:sp>
      <p:sp>
        <p:nvSpPr>
          <p:cNvPr id="17" name="모서리가 둥근 직사각형 16"/>
          <p:cNvSpPr/>
          <p:nvPr/>
        </p:nvSpPr>
        <p:spPr>
          <a:xfrm>
            <a:off x="438508" y="716227"/>
            <a:ext cx="3573174" cy="2263245"/>
          </a:xfrm>
          <a:prstGeom prst="roundRect">
            <a:avLst>
              <a:gd name="adj" fmla="val 594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549" name="Picture 165"/>
          <p:cNvPicPr>
            <a:picLocks noChangeAspect="1" noChangeArrowheads="1"/>
          </p:cNvPicPr>
          <p:nvPr/>
        </p:nvPicPr>
        <p:blipFill rotWithShape="1">
          <a:blip r:embed="rId3">
            <a:extLst>
              <a:ext uri="{28A0092B-C50C-407E-A947-70E740481C1C}">
                <a14:useLocalDpi xmlns:a14="http://schemas.microsoft.com/office/drawing/2010/main" val="0"/>
              </a:ext>
            </a:extLst>
          </a:blip>
          <a:srcRect r="64202" b="58245"/>
          <a:stretch/>
        </p:blipFill>
        <p:spPr bwMode="auto">
          <a:xfrm>
            <a:off x="552828" y="765263"/>
            <a:ext cx="1093256" cy="905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6" name="모서리가 둥근 직사각형 235"/>
          <p:cNvSpPr/>
          <p:nvPr/>
        </p:nvSpPr>
        <p:spPr>
          <a:xfrm>
            <a:off x="448426" y="3771428"/>
            <a:ext cx="3573174" cy="2016550"/>
          </a:xfrm>
          <a:prstGeom prst="roundRect">
            <a:avLst>
              <a:gd name="adj" fmla="val 594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7" name="그룹 26"/>
          <p:cNvGrpSpPr/>
          <p:nvPr/>
        </p:nvGrpSpPr>
        <p:grpSpPr>
          <a:xfrm>
            <a:off x="6433488" y="6500515"/>
            <a:ext cx="2710512" cy="351134"/>
            <a:chOff x="6433488" y="6360815"/>
            <a:chExt cx="2710512" cy="351134"/>
          </a:xfrm>
        </p:grpSpPr>
        <p:sp>
          <p:nvSpPr>
            <p:cNvPr id="28" name="직사각형 27"/>
            <p:cNvSpPr/>
            <p:nvPr/>
          </p:nvSpPr>
          <p:spPr>
            <a:xfrm>
              <a:off x="6654800" y="6360815"/>
              <a:ext cx="2489200" cy="342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9" name="Picture 3" descr="C:\Users\user\Desktop\logo_0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3452" b="44167" l="19088" r="34797"/>
                      </a14:imgEffect>
                    </a14:imgLayer>
                  </a14:imgProps>
                </a:ext>
                <a:ext uri="{28A0092B-C50C-407E-A947-70E740481C1C}">
                  <a14:useLocalDpi xmlns:a14="http://schemas.microsoft.com/office/drawing/2010/main" val="0"/>
                </a:ext>
              </a:extLst>
            </a:blip>
            <a:srcRect l="19382" t="32585" r="64917" b="55079"/>
            <a:stretch/>
          </p:blipFill>
          <p:spPr bwMode="auto">
            <a:xfrm>
              <a:off x="8800898" y="6364933"/>
              <a:ext cx="290714" cy="33397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44227" t="33192" r="47709" b="59167"/>
            <a:stretch/>
          </p:blipFill>
          <p:spPr bwMode="auto">
            <a:xfrm>
              <a:off x="8110109" y="6364933"/>
              <a:ext cx="651048" cy="34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4792" b="100000" l="81641" r="100000">
                          <a14:foregroundMark x1="81771" y1="96875" x2="83138" y2="94907"/>
                          <a14:foregroundMark x1="82552" y1="96759" x2="96484" y2="96991"/>
                          <a14:foregroundMark x1="86719" y1="98495" x2="94531" y2="98843"/>
                          <a14:foregroundMark x1="91536" y1="97685" x2="93750" y2="97454"/>
                        </a14:backgroundRemoval>
                      </a14:imgEffect>
                    </a14:imgLayer>
                  </a14:imgProps>
                </a:ext>
                <a:ext uri="{28A0092B-C50C-407E-A947-70E740481C1C}">
                  <a14:useLocalDpi xmlns:a14="http://schemas.microsoft.com/office/drawing/2010/main" val="0"/>
                </a:ext>
              </a:extLst>
            </a:blip>
            <a:srcRect l="81698" t="95093" r="4958"/>
            <a:stretch/>
          </p:blipFill>
          <p:spPr bwMode="auto">
            <a:xfrm>
              <a:off x="6433488" y="6360815"/>
              <a:ext cx="1657569" cy="34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 name="Picture 165"/>
          <p:cNvPicPr>
            <a:picLocks noChangeAspect="1" noChangeArrowheads="1"/>
          </p:cNvPicPr>
          <p:nvPr/>
        </p:nvPicPr>
        <p:blipFill rotWithShape="1">
          <a:blip r:embed="rId3">
            <a:extLst>
              <a:ext uri="{28A0092B-C50C-407E-A947-70E740481C1C}">
                <a14:useLocalDpi xmlns:a14="http://schemas.microsoft.com/office/drawing/2010/main" val="0"/>
              </a:ext>
            </a:extLst>
          </a:blip>
          <a:srcRect l="37523" t="50000"/>
          <a:stretch/>
        </p:blipFill>
        <p:spPr bwMode="auto">
          <a:xfrm>
            <a:off x="1317842" y="1685029"/>
            <a:ext cx="1907990" cy="108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65"/>
          <p:cNvPicPr>
            <a:picLocks noChangeAspect="1" noChangeArrowheads="1"/>
          </p:cNvPicPr>
          <p:nvPr/>
        </p:nvPicPr>
        <p:blipFill rotWithShape="1">
          <a:blip r:embed="rId3">
            <a:extLst>
              <a:ext uri="{28A0092B-C50C-407E-A947-70E740481C1C}">
                <a14:useLocalDpi xmlns:a14="http://schemas.microsoft.com/office/drawing/2010/main" val="0"/>
              </a:ext>
            </a:extLst>
          </a:blip>
          <a:srcRect t="41756" r="65204" b="28118"/>
          <a:stretch/>
        </p:blipFill>
        <p:spPr bwMode="auto">
          <a:xfrm>
            <a:off x="1704140" y="1017372"/>
            <a:ext cx="1062630" cy="653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165"/>
          <p:cNvPicPr>
            <a:picLocks noChangeAspect="1" noChangeArrowheads="1"/>
          </p:cNvPicPr>
          <p:nvPr/>
        </p:nvPicPr>
        <p:blipFill rotWithShape="1">
          <a:blip r:embed="rId3">
            <a:extLst>
              <a:ext uri="{28A0092B-C50C-407E-A947-70E740481C1C}">
                <a14:useLocalDpi xmlns:a14="http://schemas.microsoft.com/office/drawing/2010/main" val="0"/>
              </a:ext>
            </a:extLst>
          </a:blip>
          <a:srcRect t="72217" r="65016"/>
          <a:stretch/>
        </p:blipFill>
        <p:spPr bwMode="auto">
          <a:xfrm>
            <a:off x="2832006" y="931233"/>
            <a:ext cx="1068388" cy="602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96" y="6498847"/>
            <a:ext cx="1149715" cy="34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 name="직사각형 234"/>
          <p:cNvSpPr/>
          <p:nvPr/>
        </p:nvSpPr>
        <p:spPr>
          <a:xfrm>
            <a:off x="448425" y="5893723"/>
            <a:ext cx="3573175" cy="738664"/>
          </a:xfrm>
          <a:prstGeom prst="rect">
            <a:avLst/>
          </a:prstGeom>
          <a:solidFill>
            <a:schemeClr val="bg2"/>
          </a:solidFill>
        </p:spPr>
        <p:txBody>
          <a:bodyPr wrap="square">
            <a:spAutoFit/>
          </a:bodyPr>
          <a:lstStyle/>
          <a:p>
            <a:r>
              <a:rPr lang="en-GB" altLang="ko-KR" sz="1400" i="1" dirty="0"/>
              <a:t>Figure 4. Profile of inkjet printing films in function of number of activated printing nozzles.</a:t>
            </a:r>
            <a:endParaRPr lang="ko-KR" altLang="ko-KR" sz="1400" i="1" dirty="0"/>
          </a:p>
        </p:txBody>
      </p:sp>
      <p:sp>
        <p:nvSpPr>
          <p:cNvPr id="35" name="직사각형 34"/>
          <p:cNvSpPr/>
          <p:nvPr/>
        </p:nvSpPr>
        <p:spPr>
          <a:xfrm>
            <a:off x="4861711" y="765263"/>
            <a:ext cx="3828157" cy="4801314"/>
          </a:xfrm>
          <a:prstGeom prst="rect">
            <a:avLst/>
          </a:prstGeom>
        </p:spPr>
        <p:txBody>
          <a:bodyPr wrap="square">
            <a:spAutoFit/>
          </a:bodyPr>
          <a:lstStyle/>
          <a:p>
            <a:pPr marL="261938" indent="-261938" algn="just"/>
            <a:r>
              <a:rPr lang="en-US" altLang="ko-KR" sz="1700" b="1" dirty="0">
                <a:latin typeface="Times New Roman" panose="02020603050405020304" pitchFamily="18" charset="0"/>
                <a:cs typeface="Times New Roman" panose="02020603050405020304" pitchFamily="18" charset="0"/>
              </a:rPr>
              <a:t>1. </a:t>
            </a:r>
            <a:r>
              <a:rPr lang="en-US" altLang="ko-KR" sz="1700" dirty="0">
                <a:latin typeface="Times New Roman" panose="02020603050405020304" pitchFamily="18" charset="0"/>
                <a:cs typeface="Times New Roman" panose="02020603050405020304" pitchFamily="18" charset="0"/>
              </a:rPr>
              <a:t>When </a:t>
            </a:r>
            <a:r>
              <a:rPr lang="en-US" altLang="ko-KR" sz="1700" u="sng" dirty="0">
                <a:latin typeface="Times New Roman" panose="02020603050405020304" pitchFamily="18" charset="0"/>
                <a:cs typeface="Times New Roman" panose="02020603050405020304" pitchFamily="18" charset="0"/>
              </a:rPr>
              <a:t>a drop containing particle </a:t>
            </a:r>
            <a:r>
              <a:rPr lang="en-US" altLang="ko-KR" sz="1700" dirty="0">
                <a:latin typeface="Times New Roman" panose="02020603050405020304" pitchFamily="18" charset="0"/>
                <a:cs typeface="Times New Roman" panose="02020603050405020304" pitchFamily="18" charset="0"/>
              </a:rPr>
              <a:t>is drying, the particles transport from center to edge </a:t>
            </a:r>
            <a:r>
              <a:rPr lang="en-US" altLang="ko-KR" sz="1700" b="1" dirty="0">
                <a:solidFill>
                  <a:srgbClr val="FF0000"/>
                </a:solidFill>
                <a:latin typeface="Times New Roman" panose="02020603050405020304" pitchFamily="18" charset="0"/>
                <a:cs typeface="Times New Roman" panose="02020603050405020304" pitchFamily="18" charset="0"/>
              </a:rPr>
              <a:t>by replenishing flow</a:t>
            </a:r>
            <a:r>
              <a:rPr lang="en-US" altLang="ko-KR" sz="1700" dirty="0">
                <a:latin typeface="Times New Roman" panose="02020603050405020304" pitchFamily="18" charset="0"/>
                <a:cs typeface="Times New Roman" panose="02020603050405020304" pitchFamily="18" charset="0"/>
              </a:rPr>
              <a:t> as shown in figure 3.</a:t>
            </a:r>
          </a:p>
          <a:p>
            <a:pPr algn="just"/>
            <a:endParaRPr lang="en-US" altLang="ko-KR" sz="1700" dirty="0">
              <a:latin typeface="Times New Roman" panose="02020603050405020304" pitchFamily="18" charset="0"/>
              <a:cs typeface="Times New Roman" panose="02020603050405020304" pitchFamily="18" charset="0"/>
            </a:endParaRPr>
          </a:p>
          <a:p>
            <a:pPr marL="261938" indent="-261938" algn="just"/>
            <a:r>
              <a:rPr lang="en-US" altLang="ko-KR" sz="1700" b="1" dirty="0">
                <a:latin typeface="Times New Roman" panose="02020603050405020304" pitchFamily="18" charset="0"/>
                <a:cs typeface="Times New Roman" panose="02020603050405020304" pitchFamily="18" charset="0"/>
              </a:rPr>
              <a:t>2. </a:t>
            </a:r>
            <a:r>
              <a:rPr lang="en-US" altLang="ko-KR" sz="1700" dirty="0">
                <a:latin typeface="Times New Roman" panose="02020603050405020304" pitchFamily="18" charset="0"/>
                <a:cs typeface="Times New Roman" panose="02020603050405020304" pitchFamily="18" charset="0"/>
              </a:rPr>
              <a:t>Figure 4 shows the effects of the number of jetting nozzles .</a:t>
            </a:r>
          </a:p>
          <a:p>
            <a:pPr algn="just"/>
            <a:endParaRPr lang="en-US" altLang="ko-KR" sz="1700" dirty="0">
              <a:latin typeface="Times New Roman" panose="02020603050405020304" pitchFamily="18" charset="0"/>
              <a:cs typeface="Times New Roman" panose="02020603050405020304" pitchFamily="18" charset="0"/>
            </a:endParaRPr>
          </a:p>
          <a:p>
            <a:pPr marL="342900" indent="-342900" algn="just">
              <a:buAutoNum type="arabicPeriod" startAt="3"/>
            </a:pPr>
            <a:r>
              <a:rPr lang="en-US" altLang="ko-KR" sz="1700" dirty="0">
                <a:latin typeface="Times New Roman" panose="02020603050405020304" pitchFamily="18" charset="0"/>
                <a:cs typeface="Times New Roman" panose="02020603050405020304" pitchFamily="18" charset="0"/>
              </a:rPr>
              <a:t>Multi nozzle printing is suitable.</a:t>
            </a:r>
          </a:p>
          <a:p>
            <a:pPr marL="342900" indent="-342900" algn="just">
              <a:buAutoNum type="arabicPeriod" startAt="3"/>
            </a:pPr>
            <a:endParaRPr lang="en-US" altLang="ko-KR" sz="1700" b="1" dirty="0">
              <a:solidFill>
                <a:srgbClr val="FF0000"/>
              </a:solidFill>
              <a:latin typeface="Times New Roman" panose="02020603050405020304" pitchFamily="18" charset="0"/>
              <a:cs typeface="Times New Roman" panose="02020603050405020304" pitchFamily="18" charset="0"/>
            </a:endParaRPr>
          </a:p>
          <a:p>
            <a:pPr marL="342900" indent="-342900" algn="just">
              <a:buAutoNum type="arabicPeriod" startAt="3"/>
            </a:pPr>
            <a:r>
              <a:rPr lang="en-US" altLang="ko-KR" sz="1700" b="1" dirty="0">
                <a:solidFill>
                  <a:srgbClr val="FF0000"/>
                </a:solidFill>
                <a:latin typeface="Times New Roman" panose="02020603050405020304" pitchFamily="18" charset="0"/>
                <a:cs typeface="Times New Roman" panose="02020603050405020304" pitchFamily="18" charset="0"/>
              </a:rPr>
              <a:t>Reducing the number of the </a:t>
            </a:r>
            <a:r>
              <a:rPr lang="en-US" altLang="ko-KR" sz="1700" b="1" strike="sngStrike" dirty="0">
                <a:solidFill>
                  <a:srgbClr val="FF0000"/>
                </a:solidFill>
                <a:latin typeface="Times New Roman" panose="02020603050405020304" pitchFamily="18" charset="0"/>
                <a:cs typeface="Times New Roman" panose="02020603050405020304" pitchFamily="18" charset="0"/>
              </a:rPr>
              <a:t>activated</a:t>
            </a:r>
            <a:r>
              <a:rPr lang="en-US" altLang="ko-KR" sz="1700" b="1" dirty="0">
                <a:solidFill>
                  <a:srgbClr val="FF0000"/>
                </a:solidFill>
                <a:latin typeface="Times New Roman" panose="02020603050405020304" pitchFamily="18" charset="0"/>
                <a:cs typeface="Times New Roman" panose="02020603050405020304" pitchFamily="18" charset="0"/>
              </a:rPr>
              <a:t> jetting nozzles (from 16 to 1) results in a thicker insulator film (low gate leakage  current).</a:t>
            </a:r>
          </a:p>
          <a:p>
            <a:pPr algn="just"/>
            <a:endParaRPr lang="en-US" altLang="ko-KR" sz="1700" dirty="0">
              <a:latin typeface="Times New Roman" panose="02020603050405020304" pitchFamily="18" charset="0"/>
              <a:cs typeface="Times New Roman" panose="02020603050405020304" pitchFamily="18" charset="0"/>
            </a:endParaRPr>
          </a:p>
          <a:p>
            <a:pPr marL="261938" indent="-261938" algn="just"/>
            <a:r>
              <a:rPr lang="en-US" altLang="ko-KR" sz="1700" b="1" dirty="0">
                <a:latin typeface="Times New Roman" panose="02020603050405020304" pitchFamily="18" charset="0"/>
                <a:cs typeface="Times New Roman" panose="02020603050405020304" pitchFamily="18" charset="0"/>
              </a:rPr>
              <a:t>5. </a:t>
            </a:r>
            <a:r>
              <a:rPr lang="en-US" altLang="ko-KR" sz="1700" dirty="0">
                <a:latin typeface="Times New Roman" panose="02020603050405020304" pitchFamily="18" charset="0"/>
                <a:cs typeface="Times New Roman" panose="02020603050405020304" pitchFamily="18" charset="0"/>
              </a:rPr>
              <a:t>Due to the coffee strain effect, </a:t>
            </a:r>
            <a:r>
              <a:rPr lang="en-US" altLang="ko-KR" sz="1700" b="1" dirty="0">
                <a:solidFill>
                  <a:srgbClr val="FF0000"/>
                </a:solidFill>
                <a:latin typeface="Times New Roman" panose="02020603050405020304" pitchFamily="18" charset="0"/>
                <a:cs typeface="Times New Roman" panose="02020603050405020304" pitchFamily="18" charset="0"/>
              </a:rPr>
              <a:t>peaks and valley are formed on the printing layer.  </a:t>
            </a:r>
          </a:p>
        </p:txBody>
      </p:sp>
    </p:spTree>
    <p:extLst>
      <p:ext uri="{BB962C8B-B14F-4D97-AF65-F5344CB8AC3E}">
        <p14:creationId xmlns:p14="http://schemas.microsoft.com/office/powerpoint/2010/main" val="1324001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모서리가 둥근 직사각형 17"/>
          <p:cNvSpPr/>
          <p:nvPr/>
        </p:nvSpPr>
        <p:spPr>
          <a:xfrm>
            <a:off x="6126641" y="716228"/>
            <a:ext cx="2928459" cy="4855897"/>
          </a:xfrm>
          <a:prstGeom prst="roundRect">
            <a:avLst>
              <a:gd name="adj" fmla="val 5291"/>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5" name="그룹 24"/>
          <p:cNvGrpSpPr/>
          <p:nvPr/>
        </p:nvGrpSpPr>
        <p:grpSpPr>
          <a:xfrm>
            <a:off x="36499" y="230340"/>
            <a:ext cx="6090143" cy="461665"/>
            <a:chOff x="-27215" y="613151"/>
            <a:chExt cx="4980498" cy="461665"/>
          </a:xfrm>
        </p:grpSpPr>
        <p:sp>
          <p:nvSpPr>
            <p:cNvPr id="40" name="직사각형 39"/>
            <p:cNvSpPr/>
            <p:nvPr/>
          </p:nvSpPr>
          <p:spPr>
            <a:xfrm>
              <a:off x="-27215" y="643582"/>
              <a:ext cx="4935663"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직사각형 41"/>
            <p:cNvSpPr/>
            <p:nvPr/>
          </p:nvSpPr>
          <p:spPr>
            <a:xfrm>
              <a:off x="644098" y="613151"/>
              <a:ext cx="4309185" cy="461665"/>
            </a:xfrm>
            <a:prstGeom prst="rect">
              <a:avLst/>
            </a:prstGeom>
            <a:noFill/>
          </p:spPr>
          <p:txBody>
            <a:bodyPr wrap="none" rtlCol="0">
              <a:spAutoFit/>
            </a:bodyPr>
            <a:lstStyle/>
            <a:p>
              <a:pPr marL="342900" indent="-342900">
                <a:buFont typeface="Arial" pitchFamily="34" charset="0"/>
                <a:buChar char="•"/>
              </a:pPr>
              <a:r>
                <a:rPr lang="en-US" altLang="ko-KR" sz="2400" b="1" dirty="0">
                  <a:solidFill>
                    <a:schemeClr val="bg1"/>
                  </a:solidFill>
                </a:rPr>
                <a:t>Insulator morphological impact </a:t>
              </a:r>
              <a:endParaRPr lang="ko-KR" altLang="en-US" sz="2400" dirty="0">
                <a:solidFill>
                  <a:schemeClr val="bg1"/>
                </a:solidFill>
              </a:endParaRPr>
            </a:p>
          </p:txBody>
        </p:sp>
      </p:grpSp>
      <p:grpSp>
        <p:nvGrpSpPr>
          <p:cNvPr id="21" name="그룹 20"/>
          <p:cNvGrpSpPr/>
          <p:nvPr/>
        </p:nvGrpSpPr>
        <p:grpSpPr>
          <a:xfrm>
            <a:off x="-87086" y="6364933"/>
            <a:ext cx="9231086" cy="342898"/>
            <a:chOff x="-116115" y="6364933"/>
            <a:chExt cx="12308114" cy="342898"/>
          </a:xfrm>
        </p:grpSpPr>
        <p:sp>
          <p:nvSpPr>
            <p:cNvPr id="22" name="직사각형 21"/>
            <p:cNvSpPr/>
            <p:nvPr/>
          </p:nvSpPr>
          <p:spPr>
            <a:xfrm>
              <a:off x="449942" y="63649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116115" y="63649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26"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4792" b="100000" l="81641" r="100000">
                        <a14:foregroundMark x1="81771" y1="96875" x2="83138" y2="94907"/>
                        <a14:foregroundMark x1="82552" y1="96759" x2="96484" y2="96991"/>
                        <a14:foregroundMark x1="86719" y1="98495" x2="94531" y2="98843"/>
                        <a14:foregroundMark x1="91536" y1="97685" x2="93750" y2="97454"/>
                      </a14:backgroundRemoval>
                    </a14:imgEffect>
                  </a14:imgLayer>
                </a14:imgProps>
              </a:ext>
              <a:ext uri="{28A0092B-C50C-407E-A947-70E740481C1C}">
                <a14:useLocalDpi xmlns:a14="http://schemas.microsoft.com/office/drawing/2010/main" val="0"/>
              </a:ext>
            </a:extLst>
          </a:blip>
          <a:srcRect l="81698" t="95093" r="4958"/>
          <a:stretch/>
        </p:blipFill>
        <p:spPr bwMode="auto">
          <a:xfrm>
            <a:off x="7486431" y="6364934"/>
            <a:ext cx="1657569" cy="34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모서리가 둥근 직사각형 33"/>
          <p:cNvSpPr/>
          <p:nvPr/>
        </p:nvSpPr>
        <p:spPr>
          <a:xfrm>
            <a:off x="6743888" y="531782"/>
            <a:ext cx="1837593" cy="371864"/>
          </a:xfrm>
          <a:prstGeom prst="roundRect">
            <a:avLst/>
          </a:prstGeom>
          <a:gradFill>
            <a:gsLst>
              <a:gs pos="0">
                <a:schemeClr val="accent2">
                  <a:lumMod val="75000"/>
                </a:schemeClr>
              </a:gs>
              <a:gs pos="50000">
                <a:schemeClr val="accent2">
                  <a:lumMod val="63000"/>
                  <a:lumOff val="37000"/>
                </a:schemeClr>
              </a:gs>
              <a:gs pos="100000">
                <a:schemeClr val="accent2">
                  <a:lumMod val="75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50" b="1" dirty="0">
                <a:latin typeface="Times New Roman" panose="02020603050405020304" pitchFamily="18" charset="0"/>
                <a:cs typeface="Times New Roman" panose="02020603050405020304" pitchFamily="18" charset="0"/>
              </a:rPr>
              <a:t>Electrical behavior</a:t>
            </a:r>
            <a:endParaRPr lang="ko-KR" altLang="en-US" sz="1550" b="1" dirty="0">
              <a:latin typeface="Times New Roman" panose="02020603050405020304" pitchFamily="18" charset="0"/>
              <a:cs typeface="Times New Roman" panose="02020603050405020304" pitchFamily="18" charset="0"/>
            </a:endParaRPr>
          </a:p>
        </p:txBody>
      </p:sp>
      <p:sp>
        <p:nvSpPr>
          <p:cNvPr id="52" name="직사각형 51"/>
          <p:cNvSpPr/>
          <p:nvPr/>
        </p:nvSpPr>
        <p:spPr>
          <a:xfrm>
            <a:off x="6126642" y="743114"/>
            <a:ext cx="2928458" cy="5196294"/>
          </a:xfrm>
          <a:prstGeom prst="rect">
            <a:avLst/>
          </a:prstGeom>
        </p:spPr>
        <p:txBody>
          <a:bodyPr wrap="square">
            <a:spAutoFit/>
          </a:bodyPr>
          <a:lstStyle/>
          <a:p>
            <a:pPr marL="285750" indent="-285750">
              <a:buFont typeface="Arial" panose="020B0604020202020204" pitchFamily="34" charset="0"/>
              <a:buChar char="•"/>
            </a:pPr>
            <a:endParaRPr lang="en-US" altLang="ko-KR" sz="17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ko-KR" sz="1600" b="1" dirty="0">
                <a:solidFill>
                  <a:srgbClr val="FF0000"/>
                </a:solidFill>
                <a:latin typeface="Times New Roman" panose="02020603050405020304" pitchFamily="18" charset="0"/>
                <a:cs typeface="Times New Roman" panose="02020603050405020304" pitchFamily="18" charset="0"/>
              </a:rPr>
              <a:t>Multi nozzle was better in terms of morphology</a:t>
            </a:r>
          </a:p>
          <a:p>
            <a:pPr marL="285750" indent="-285750">
              <a:buFont typeface="Arial" panose="020B0604020202020204" pitchFamily="34" charset="0"/>
              <a:buChar char="•"/>
            </a:pPr>
            <a:endParaRPr lang="en-US" altLang="ko-KR"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rPr>
              <a:t>It seems that insulator morphology affects the</a:t>
            </a:r>
            <a:r>
              <a:rPr lang="en-US" altLang="ko-KR" sz="1600" b="1" dirty="0">
                <a:solidFill>
                  <a:srgbClr val="FF0000"/>
                </a:solidFill>
                <a:latin typeface="Times New Roman" panose="02020603050405020304" pitchFamily="18" charset="0"/>
                <a:cs typeface="Times New Roman" panose="02020603050405020304" pitchFamily="18" charset="0"/>
              </a:rPr>
              <a:t> leakage current and the contact </a:t>
            </a:r>
            <a:r>
              <a:rPr lang="en-US" altLang="ko-KR" sz="1600" b="1" dirty="0" err="1">
                <a:solidFill>
                  <a:srgbClr val="FF0000"/>
                </a:solidFill>
                <a:latin typeface="Times New Roman" panose="02020603050405020304" pitchFamily="18" charset="0"/>
                <a:cs typeface="Times New Roman" panose="02020603050405020304" pitchFamily="18" charset="0"/>
              </a:rPr>
              <a:t>reistance</a:t>
            </a:r>
            <a:r>
              <a:rPr lang="en-US" altLang="ko-KR" sz="1600" b="1" dirty="0">
                <a:solidFill>
                  <a:srgbClr val="FF0000"/>
                </a:solidFill>
                <a:latin typeface="Times New Roman" panose="02020603050405020304" pitchFamily="18" charset="0"/>
                <a:cs typeface="Times New Roman" panose="02020603050405020304" pitchFamily="18" charset="0"/>
              </a:rPr>
              <a:t> between semiconductor and S/D metal.</a:t>
            </a:r>
          </a:p>
          <a:p>
            <a:pPr marL="285750" indent="-285750">
              <a:buFont typeface="Arial" panose="020B0604020202020204" pitchFamily="34" charset="0"/>
              <a:buChar char="•"/>
            </a:pPr>
            <a:endParaRPr lang="en-US" altLang="ko-KR" sz="1600" b="1" dirty="0">
              <a:solidFill>
                <a:srgbClr val="FF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rPr>
              <a:t>The evaporated organic semiconductor will have a different packing on the different insulator surface. And it can also affects </a:t>
            </a:r>
            <a:r>
              <a:rPr lang="en-US" altLang="ko-KR" sz="1600" b="1" dirty="0">
                <a:solidFill>
                  <a:srgbClr val="FF0000"/>
                </a:solidFill>
                <a:latin typeface="Times New Roman" panose="02020603050405020304" pitchFamily="18" charset="0"/>
                <a:cs typeface="Times New Roman" panose="02020603050405020304" pitchFamily="18" charset="0"/>
              </a:rPr>
              <a:t>on carrier trapping which is main reason for electrical in-stability. </a:t>
            </a:r>
          </a:p>
          <a:p>
            <a:pPr marL="285750" indent="-285750">
              <a:buFont typeface="Arial" panose="020B0604020202020204" pitchFamily="34" charset="0"/>
              <a:buChar char="•"/>
            </a:pPr>
            <a:endParaRPr lang="en-US" altLang="ko-KR" sz="1600" b="1" dirty="0">
              <a:solidFill>
                <a:srgbClr val="FF0000"/>
              </a:solidFill>
              <a:latin typeface="Times New Roman" panose="02020603050405020304" pitchFamily="18" charset="0"/>
              <a:cs typeface="Times New Roman" panose="02020603050405020304" pitchFamily="18" charset="0"/>
            </a:endParaRPr>
          </a:p>
        </p:txBody>
      </p:sp>
      <p:sp>
        <p:nvSpPr>
          <p:cNvPr id="53" name="직사각형 52"/>
          <p:cNvSpPr/>
          <p:nvPr/>
        </p:nvSpPr>
        <p:spPr>
          <a:xfrm>
            <a:off x="136591" y="5820507"/>
            <a:ext cx="5935227" cy="523220"/>
          </a:xfrm>
          <a:prstGeom prst="rect">
            <a:avLst/>
          </a:prstGeom>
        </p:spPr>
        <p:txBody>
          <a:bodyPr wrap="square">
            <a:spAutoFit/>
          </a:bodyPr>
          <a:lstStyle/>
          <a:p>
            <a:r>
              <a:rPr lang="en-US" altLang="ko-KR" sz="1400" i="1" dirty="0"/>
              <a:t>Figure 5. Electrical characteristics of the printing OFET using different morphologies of insulator.</a:t>
            </a:r>
            <a:endParaRPr lang="ko-KR" altLang="en-US" sz="1400" dirty="0"/>
          </a:p>
        </p:txBody>
      </p:sp>
      <p:pic>
        <p:nvPicPr>
          <p:cNvPr id="12339" name="Picture 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99" y="569912"/>
            <a:ext cx="6135412" cy="525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슬라이드 번호 개체 틀 3"/>
          <p:cNvSpPr>
            <a:spLocks noGrp="1"/>
          </p:cNvSpPr>
          <p:nvPr>
            <p:ph type="sldNum" sz="quarter" idx="12"/>
          </p:nvPr>
        </p:nvSpPr>
        <p:spPr/>
        <p:txBody>
          <a:bodyPr/>
          <a:lstStyle/>
          <a:p>
            <a:fld id="{D3E0788C-73CB-4120-8227-3B79F3944826}" type="slidenum">
              <a:rPr lang="ko-KR" altLang="en-US" smtClean="0"/>
              <a:t>14</a:t>
            </a:fld>
            <a:endParaRPr lang="ko-KR" altLang="en-US"/>
          </a:p>
        </p:txBody>
      </p:sp>
      <p:sp>
        <p:nvSpPr>
          <p:cNvPr id="15" name="직사각형 14"/>
          <p:cNvSpPr/>
          <p:nvPr/>
        </p:nvSpPr>
        <p:spPr>
          <a:xfrm>
            <a:off x="-61418" y="241721"/>
            <a:ext cx="1000595"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pic>
        <p:nvPicPr>
          <p:cNvPr id="16" name="Image 2" descr="C:\Users\HLD\AppData\Local\Microsoft\Windows\INetCache\Content.Word\figure 1.png"/>
          <p:cNvPicPr/>
          <p:nvPr/>
        </p:nvPicPr>
        <p:blipFill rotWithShape="1">
          <a:blip r:embed="rId5" cstate="print">
            <a:extLst>
              <a:ext uri="{28A0092B-C50C-407E-A947-70E740481C1C}">
                <a14:useLocalDpi xmlns:a14="http://schemas.microsoft.com/office/drawing/2010/main" val="0"/>
              </a:ext>
            </a:extLst>
          </a:blip>
          <a:srcRect l="2663" r="50000" b="53396"/>
          <a:stretch/>
        </p:blipFill>
        <p:spPr bwMode="auto">
          <a:xfrm>
            <a:off x="4585633" y="3195208"/>
            <a:ext cx="1281767" cy="754491"/>
          </a:xfrm>
          <a:prstGeom prst="rect">
            <a:avLst/>
          </a:prstGeom>
          <a:noFill/>
          <a:ln>
            <a:noFill/>
          </a:ln>
        </p:spPr>
      </p:pic>
      <p:pic>
        <p:nvPicPr>
          <p:cNvPr id="17" name="Image 2" descr="C:\Users\HLD\AppData\Local\Microsoft\Windows\INetCache\Content.Word\figure 1.png"/>
          <p:cNvPicPr/>
          <p:nvPr/>
        </p:nvPicPr>
        <p:blipFill rotWithShape="1">
          <a:blip r:embed="rId6" cstate="print">
            <a:extLst>
              <a:ext uri="{28A0092B-C50C-407E-A947-70E740481C1C}">
                <a14:useLocalDpi xmlns:a14="http://schemas.microsoft.com/office/drawing/2010/main" val="0"/>
              </a:ext>
            </a:extLst>
          </a:blip>
          <a:srcRect l="54630" r="1589" b="54808"/>
          <a:stretch/>
        </p:blipFill>
        <p:spPr bwMode="auto">
          <a:xfrm>
            <a:off x="4585632" y="1709310"/>
            <a:ext cx="1281767" cy="754490"/>
          </a:xfrm>
          <a:prstGeom prst="rect">
            <a:avLst/>
          </a:prstGeom>
          <a:noFill/>
          <a:ln>
            <a:noFill/>
          </a:ln>
        </p:spPr>
      </p:pic>
      <p:pic>
        <p:nvPicPr>
          <p:cNvPr id="378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5935" y="1671211"/>
            <a:ext cx="5187950"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507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모서리가 둥근 직사각형 25"/>
          <p:cNvSpPr/>
          <p:nvPr/>
        </p:nvSpPr>
        <p:spPr>
          <a:xfrm>
            <a:off x="118328" y="4934596"/>
            <a:ext cx="8973283" cy="1144030"/>
          </a:xfrm>
          <a:prstGeom prst="roundRect">
            <a:avLst>
              <a:gd name="adj" fmla="val 5291"/>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5" name="그룹 24"/>
          <p:cNvGrpSpPr/>
          <p:nvPr/>
        </p:nvGrpSpPr>
        <p:grpSpPr>
          <a:xfrm>
            <a:off x="-87086" y="97555"/>
            <a:ext cx="5629046" cy="430887"/>
            <a:chOff x="-107291" y="624532"/>
            <a:chExt cx="7505395" cy="430887"/>
          </a:xfrm>
        </p:grpSpPr>
        <p:sp>
          <p:nvSpPr>
            <p:cNvPr id="40" name="직사각형 39"/>
            <p:cNvSpPr/>
            <p:nvPr/>
          </p:nvSpPr>
          <p:spPr>
            <a:xfrm>
              <a:off x="-27214" y="643582"/>
              <a:ext cx="7425318"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p:cNvSpPr/>
            <p:nvPr/>
          </p:nvSpPr>
          <p:spPr>
            <a:xfrm>
              <a:off x="-107291" y="624532"/>
              <a:ext cx="1334127"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42" name="직사각형 41"/>
            <p:cNvSpPr/>
            <p:nvPr/>
          </p:nvSpPr>
          <p:spPr>
            <a:xfrm>
              <a:off x="1098685" y="627665"/>
              <a:ext cx="6299418" cy="400110"/>
            </a:xfrm>
            <a:prstGeom prst="rect">
              <a:avLst/>
            </a:prstGeom>
            <a:noFill/>
          </p:spPr>
          <p:txBody>
            <a:bodyPr wrap="none" rtlCol="0">
              <a:spAutoFit/>
            </a:bodyPr>
            <a:lstStyle/>
            <a:p>
              <a:pPr marL="285750" indent="-285750">
                <a:buFont typeface="Arial" pitchFamily="34" charset="0"/>
                <a:buChar char="•"/>
              </a:pPr>
              <a:r>
                <a:rPr lang="en-US" altLang="ko-KR" sz="2000" b="1" dirty="0">
                  <a:ln>
                    <a:solidFill>
                      <a:schemeClr val="bg1">
                        <a:alpha val="0"/>
                      </a:schemeClr>
                    </a:solidFill>
                  </a:ln>
                  <a:solidFill>
                    <a:schemeClr val="bg1"/>
                  </a:solidFill>
                  <a:latin typeface="Arial" panose="020B0604020202020204" pitchFamily="34" charset="0"/>
                  <a:cs typeface="Arial" panose="020B0604020202020204" pitchFamily="34" charset="0"/>
                </a:rPr>
                <a:t>Electrical behavior of the IJP OFET</a:t>
              </a:r>
            </a:p>
          </p:txBody>
        </p:sp>
      </p:grpSp>
      <p:grpSp>
        <p:nvGrpSpPr>
          <p:cNvPr id="21" name="그룹 20"/>
          <p:cNvGrpSpPr/>
          <p:nvPr/>
        </p:nvGrpSpPr>
        <p:grpSpPr>
          <a:xfrm>
            <a:off x="-87086" y="6479233"/>
            <a:ext cx="9231086" cy="342898"/>
            <a:chOff x="-116115" y="6364933"/>
            <a:chExt cx="12308114" cy="342898"/>
          </a:xfrm>
        </p:grpSpPr>
        <p:sp>
          <p:nvSpPr>
            <p:cNvPr id="22" name="직사각형 21"/>
            <p:cNvSpPr/>
            <p:nvPr/>
          </p:nvSpPr>
          <p:spPr>
            <a:xfrm>
              <a:off x="449942" y="63649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116115" y="63649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5" name="슬라이드 번호 개체 틀 4"/>
          <p:cNvSpPr>
            <a:spLocks noGrp="1"/>
          </p:cNvSpPr>
          <p:nvPr>
            <p:ph type="sldNum" sz="quarter" idx="12"/>
          </p:nvPr>
        </p:nvSpPr>
        <p:spPr>
          <a:xfrm>
            <a:off x="3631624" y="6470652"/>
            <a:ext cx="2057400" cy="365125"/>
          </a:xfrm>
        </p:spPr>
        <p:txBody>
          <a:bodyPr/>
          <a:lstStyle/>
          <a:p>
            <a:fld id="{D3E0788C-73CB-4120-8227-3B79F3944826}" type="slidenum">
              <a:rPr lang="ko-KR" altLang="en-US" b="1" smtClean="0">
                <a:solidFill>
                  <a:schemeClr val="bg1"/>
                </a:solidFill>
              </a:rPr>
              <a:t>15</a:t>
            </a:fld>
            <a:endParaRPr lang="ko-KR" altLang="en-US" b="1" dirty="0">
              <a:solidFill>
                <a:schemeClr val="bg1"/>
              </a:solidFill>
            </a:endParaRPr>
          </a:p>
        </p:txBody>
      </p:sp>
      <p:grpSp>
        <p:nvGrpSpPr>
          <p:cNvPr id="27" name="그룹 26"/>
          <p:cNvGrpSpPr/>
          <p:nvPr/>
        </p:nvGrpSpPr>
        <p:grpSpPr>
          <a:xfrm>
            <a:off x="6433488" y="6475115"/>
            <a:ext cx="2710512" cy="351134"/>
            <a:chOff x="6433488" y="6360815"/>
            <a:chExt cx="2710512" cy="351134"/>
          </a:xfrm>
        </p:grpSpPr>
        <p:sp>
          <p:nvSpPr>
            <p:cNvPr id="28" name="직사각형 27"/>
            <p:cNvSpPr/>
            <p:nvPr/>
          </p:nvSpPr>
          <p:spPr>
            <a:xfrm>
              <a:off x="6654800" y="6360815"/>
              <a:ext cx="2489200" cy="342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9" name="Picture 3" descr="C:\Users\user\Desktop\logo_0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33452" b="44167" l="19088" r="34797"/>
                      </a14:imgEffect>
                    </a14:imgLayer>
                  </a14:imgProps>
                </a:ext>
                <a:ext uri="{28A0092B-C50C-407E-A947-70E740481C1C}">
                  <a14:useLocalDpi xmlns:a14="http://schemas.microsoft.com/office/drawing/2010/main" val="0"/>
                </a:ext>
              </a:extLst>
            </a:blip>
            <a:srcRect l="19382" t="32585" r="64917" b="55079"/>
            <a:stretch/>
          </p:blipFill>
          <p:spPr bwMode="auto">
            <a:xfrm>
              <a:off x="8800898" y="6364933"/>
              <a:ext cx="290714" cy="33397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4227" t="33192" r="47709" b="59167"/>
            <a:stretch/>
          </p:blipFill>
          <p:spPr bwMode="auto">
            <a:xfrm>
              <a:off x="8110109" y="6364933"/>
              <a:ext cx="651048" cy="34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4792" b="100000" l="81641" r="100000">
                          <a14:foregroundMark x1="81771" y1="96875" x2="83138" y2="94907"/>
                          <a14:foregroundMark x1="82552" y1="96759" x2="96484" y2="96991"/>
                          <a14:foregroundMark x1="86719" y1="98495" x2="94531" y2="98843"/>
                          <a14:foregroundMark x1="91536" y1="97685" x2="93750" y2="97454"/>
                        </a14:backgroundRemoval>
                      </a14:imgEffect>
                    </a14:imgLayer>
                  </a14:imgProps>
                </a:ext>
                <a:ext uri="{28A0092B-C50C-407E-A947-70E740481C1C}">
                  <a14:useLocalDpi xmlns:a14="http://schemas.microsoft.com/office/drawing/2010/main" val="0"/>
                </a:ext>
              </a:extLst>
            </a:blip>
            <a:srcRect l="81698" t="95093" r="4958"/>
            <a:stretch/>
          </p:blipFill>
          <p:spPr bwMode="auto">
            <a:xfrm>
              <a:off x="6433488" y="6360815"/>
              <a:ext cx="1657569" cy="34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30722" name="Image 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7481" b="17383"/>
          <a:stretch/>
        </p:blipFill>
        <p:spPr bwMode="auto">
          <a:xfrm>
            <a:off x="3692" y="899264"/>
            <a:ext cx="2986251" cy="26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Imag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44493" y="910374"/>
            <a:ext cx="4192469" cy="323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직사각형 7"/>
          <p:cNvSpPr/>
          <p:nvPr/>
        </p:nvSpPr>
        <p:spPr>
          <a:xfrm>
            <a:off x="913509" y="4050171"/>
            <a:ext cx="6902728" cy="523220"/>
          </a:xfrm>
          <a:prstGeom prst="rect">
            <a:avLst/>
          </a:prstGeom>
        </p:spPr>
        <p:txBody>
          <a:bodyPr wrap="square">
            <a:spAutoFit/>
          </a:bodyPr>
          <a:lstStyle/>
          <a:p>
            <a:pPr algn="ctr"/>
            <a:r>
              <a:rPr lang="en-GB" altLang="ko-KR" sz="1400" i="1" dirty="0"/>
              <a:t>Figure 6. Printing n-type OFET electrical characteristics and electrical parameters </a:t>
            </a:r>
          </a:p>
          <a:p>
            <a:pPr algn="ctr"/>
            <a:r>
              <a:rPr lang="en-GB" altLang="ko-KR" sz="1400" i="1" dirty="0"/>
              <a:t>(a) transfer characteristics (b) output characteristics.</a:t>
            </a:r>
            <a:endParaRPr lang="ko-KR" altLang="ko-KR" sz="1400" i="1" dirty="0"/>
          </a:p>
        </p:txBody>
      </p:sp>
      <p:graphicFrame>
        <p:nvGraphicFramePr>
          <p:cNvPr id="10" name="표 9"/>
          <p:cNvGraphicFramePr>
            <a:graphicFrameLocks noGrp="1"/>
          </p:cNvGraphicFramePr>
          <p:nvPr>
            <p:extLst>
              <p:ext uri="{D42A27DB-BD31-4B8C-83A1-F6EECF244321}">
                <p14:modId xmlns:p14="http://schemas.microsoft.com/office/powerpoint/2010/main" val="1223831158"/>
              </p:ext>
            </p:extLst>
          </p:nvPr>
        </p:nvGraphicFramePr>
        <p:xfrm>
          <a:off x="5875729" y="526180"/>
          <a:ext cx="3215883" cy="3383280"/>
        </p:xfrm>
        <a:graphic>
          <a:graphicData uri="http://schemas.openxmlformats.org/drawingml/2006/table">
            <a:tbl>
              <a:tblPr firstRow="1" bandRow="1">
                <a:tableStyleId>{5C22544A-7EE6-4342-B048-85BDC9FD1C3A}</a:tableStyleId>
              </a:tblPr>
              <a:tblGrid>
                <a:gridCol w="907062">
                  <a:extLst>
                    <a:ext uri="{9D8B030D-6E8A-4147-A177-3AD203B41FA5}">
                      <a16:colId xmlns:a16="http://schemas.microsoft.com/office/drawing/2014/main" val="20000"/>
                    </a:ext>
                  </a:extLst>
                </a:gridCol>
                <a:gridCol w="1016000">
                  <a:extLst>
                    <a:ext uri="{9D8B030D-6E8A-4147-A177-3AD203B41FA5}">
                      <a16:colId xmlns:a16="http://schemas.microsoft.com/office/drawing/2014/main" val="20001"/>
                    </a:ext>
                  </a:extLst>
                </a:gridCol>
                <a:gridCol w="1292821">
                  <a:extLst>
                    <a:ext uri="{9D8B030D-6E8A-4147-A177-3AD203B41FA5}">
                      <a16:colId xmlns:a16="http://schemas.microsoft.com/office/drawing/2014/main" val="20002"/>
                    </a:ext>
                  </a:extLst>
                </a:gridCol>
              </a:tblGrid>
              <a:tr h="45619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GB" altLang="ko-KR" sz="1200" b="1" dirty="0">
                          <a:effectLst/>
                        </a:rPr>
                        <a:t>W/L = 5000/100 (µm)</a:t>
                      </a:r>
                      <a:endParaRPr lang="ko-KR" altLang="ko-KR" sz="1200" b="1" dirty="0">
                        <a:effectLst/>
                        <a:latin typeface="Times New Roman"/>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GB" altLang="ko-KR" sz="1200" b="1" dirty="0" err="1">
                          <a:effectLst/>
                        </a:rPr>
                        <a:t>Vds</a:t>
                      </a:r>
                      <a:r>
                        <a:rPr lang="en-GB" altLang="ko-KR" sz="1200" b="1" dirty="0">
                          <a:effectLst/>
                        </a:rPr>
                        <a:t> = 20 V</a:t>
                      </a:r>
                      <a:endParaRPr lang="ko-KR" altLang="ko-KR" sz="1200" b="1" dirty="0">
                        <a:effectLst/>
                        <a:latin typeface="Times New Roman"/>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GB" altLang="ko-KR" sz="1200" b="1" dirty="0">
                          <a:effectLst/>
                        </a:rPr>
                        <a:t>Multi nozzle OFET</a:t>
                      </a:r>
                      <a:endParaRPr lang="ko-KR" altLang="ko-KR" sz="2000" b="1" dirty="0">
                        <a:effectLst/>
                        <a:latin typeface="Times New Roman"/>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325853">
                <a:tc gridSpan="2">
                  <a:txBody>
                    <a:bodyPr/>
                    <a:lstStyle/>
                    <a:p>
                      <a:pPr algn="ctr">
                        <a:spcAft>
                          <a:spcPts val="0"/>
                        </a:spcAft>
                      </a:pPr>
                      <a:r>
                        <a:rPr lang="en-GB" altLang="ko-KR" sz="1200" b="1" dirty="0" err="1">
                          <a:effectLst/>
                        </a:rPr>
                        <a:t>V</a:t>
                      </a:r>
                      <a:r>
                        <a:rPr lang="en-GB" altLang="ko-KR" sz="1200" b="1" baseline="-25000" dirty="0" err="1">
                          <a:effectLst/>
                        </a:rPr>
                        <a:t>th</a:t>
                      </a:r>
                      <a:endParaRPr lang="ko-KR" altLang="ko-KR" sz="1200" b="1" baseline="-25000" dirty="0">
                        <a:effectLst/>
                      </a:endParaRPr>
                    </a:p>
                    <a:p>
                      <a:pPr algn="ctr">
                        <a:spcAft>
                          <a:spcPts val="0"/>
                        </a:spcAft>
                      </a:pPr>
                      <a:r>
                        <a:rPr lang="en-GB" altLang="ko-KR" sz="1200" b="1" dirty="0">
                          <a:effectLst/>
                        </a:rPr>
                        <a:t>(V)</a:t>
                      </a:r>
                      <a:endParaRPr lang="ko-KR" altLang="ko-KR" sz="1200" b="1" dirty="0">
                        <a:effectLst/>
                        <a:latin typeface="Times New Roman"/>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pPr latinLnBrk="1"/>
                      <a:endParaRPr lang="ko-KR" altLang="en-US"/>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GB" altLang="ko-KR" sz="1400" b="0" dirty="0">
                          <a:effectLst/>
                        </a:rPr>
                        <a:t>6.55</a:t>
                      </a:r>
                      <a:endParaRPr lang="ko-KR" altLang="ko-KR" sz="2400" b="0" dirty="0">
                        <a:effectLst/>
                        <a:latin typeface="Times New Roman"/>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25853">
                <a:tc gridSpan="2">
                  <a:txBody>
                    <a:bodyPr/>
                    <a:lstStyle/>
                    <a:p>
                      <a:pPr algn="ctr">
                        <a:spcAft>
                          <a:spcPts val="0"/>
                        </a:spcAft>
                      </a:pPr>
                      <a:r>
                        <a:rPr lang="en-GB" altLang="ko-KR" sz="1200" b="1" dirty="0">
                          <a:effectLst/>
                        </a:rPr>
                        <a:t>S.S.</a:t>
                      </a:r>
                      <a:endParaRPr lang="ko-KR" altLang="ko-KR" sz="1200" b="1" dirty="0">
                        <a:effectLst/>
                      </a:endParaRPr>
                    </a:p>
                    <a:p>
                      <a:pPr algn="ctr">
                        <a:spcAft>
                          <a:spcPts val="0"/>
                        </a:spcAft>
                      </a:pPr>
                      <a:r>
                        <a:rPr lang="en-GB" altLang="ko-KR" sz="1200" b="1" dirty="0">
                          <a:effectLst/>
                        </a:rPr>
                        <a:t>(V/</a:t>
                      </a:r>
                      <a:r>
                        <a:rPr lang="en-GB" altLang="ko-KR" sz="1200" b="1" dirty="0" err="1">
                          <a:effectLst/>
                        </a:rPr>
                        <a:t>dec</a:t>
                      </a:r>
                      <a:r>
                        <a:rPr lang="en-GB" altLang="ko-KR" sz="1200" b="1" dirty="0">
                          <a:effectLst/>
                        </a:rPr>
                        <a:t>)</a:t>
                      </a:r>
                      <a:endParaRPr lang="ko-KR" altLang="ko-KR" sz="1200" b="1" dirty="0">
                        <a:effectLst/>
                        <a:latin typeface="Times New Roman"/>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pPr latinLnBrk="1"/>
                      <a:endParaRPr lang="ko-KR" altLang="en-US"/>
                    </a:p>
                  </a:txBody>
                  <a:tcPr/>
                </a:tc>
                <a:tc>
                  <a:txBody>
                    <a:bodyPr/>
                    <a:lstStyle/>
                    <a:p>
                      <a:pPr algn="ctr" latinLnBrk="1"/>
                      <a:r>
                        <a:rPr lang="en-GB" altLang="ko-KR" sz="1400" b="0" dirty="0">
                          <a:effectLst/>
                        </a:rPr>
                        <a:t>4.5</a:t>
                      </a:r>
                      <a:endParaRPr lang="ko-KR" altLang="en-US" sz="1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25853">
                <a:tc gridSpan="2">
                  <a:txBody>
                    <a:bodyPr/>
                    <a:lstStyle/>
                    <a:p>
                      <a:pPr algn="ctr">
                        <a:spcAft>
                          <a:spcPts val="0"/>
                        </a:spcAft>
                      </a:pPr>
                      <a:r>
                        <a:rPr lang="en-GB" altLang="ko-KR" sz="1200" b="1" dirty="0" err="1">
                          <a:effectLst/>
                        </a:rPr>
                        <a:t>I</a:t>
                      </a:r>
                      <a:r>
                        <a:rPr lang="en-GB" altLang="ko-KR" sz="1200" b="1" baseline="-25000" dirty="0" err="1">
                          <a:effectLst/>
                        </a:rPr>
                        <a:t>off</a:t>
                      </a:r>
                      <a:endParaRPr lang="ko-KR" altLang="ko-KR" sz="1200" b="1" dirty="0">
                        <a:effectLst/>
                      </a:endParaRPr>
                    </a:p>
                    <a:p>
                      <a:pPr algn="ctr">
                        <a:spcAft>
                          <a:spcPts val="0"/>
                        </a:spcAft>
                      </a:pPr>
                      <a:r>
                        <a:rPr lang="en-GB" altLang="ko-KR" sz="1200" b="1" dirty="0">
                          <a:effectLst/>
                        </a:rPr>
                        <a:t>(A)</a:t>
                      </a:r>
                      <a:endParaRPr lang="ko-KR" altLang="ko-KR" sz="1200" b="1" dirty="0">
                        <a:effectLst/>
                        <a:latin typeface="Times New Roman"/>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pPr latinLnBrk="1"/>
                      <a:endParaRPr lang="ko-KR" altLang="en-US"/>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GB" altLang="ko-KR" sz="1400" b="0" dirty="0">
                          <a:effectLst/>
                        </a:rPr>
                        <a:t>7.75x10</a:t>
                      </a:r>
                      <a:r>
                        <a:rPr lang="en-GB" altLang="ko-KR" sz="1400" b="0" baseline="30000" dirty="0">
                          <a:effectLst/>
                        </a:rPr>
                        <a:t>-11</a:t>
                      </a:r>
                      <a:endParaRPr lang="ko-KR" altLang="ko-KR" sz="2400" b="0" dirty="0">
                        <a:effectLst/>
                        <a:latin typeface="Times New Roman"/>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25853">
                <a:tc gridSpan="2">
                  <a:txBody>
                    <a:bodyPr/>
                    <a:lstStyle/>
                    <a:p>
                      <a:pPr algn="ctr">
                        <a:spcAft>
                          <a:spcPts val="0"/>
                        </a:spcAft>
                      </a:pPr>
                      <a:r>
                        <a:rPr lang="en-GB" altLang="ko-KR" sz="1200" b="1" dirty="0">
                          <a:effectLst/>
                        </a:rPr>
                        <a:t>I</a:t>
                      </a:r>
                      <a:r>
                        <a:rPr lang="en-GB" altLang="ko-KR" sz="1200" b="1" baseline="-25000" dirty="0">
                          <a:effectLst/>
                        </a:rPr>
                        <a:t>on</a:t>
                      </a:r>
                      <a:endParaRPr lang="ko-KR" altLang="ko-KR" sz="1200" b="1" dirty="0">
                        <a:effectLst/>
                      </a:endParaRPr>
                    </a:p>
                    <a:p>
                      <a:pPr algn="ctr">
                        <a:spcAft>
                          <a:spcPts val="0"/>
                        </a:spcAft>
                      </a:pPr>
                      <a:r>
                        <a:rPr lang="en-GB" altLang="ko-KR" sz="1200" b="1" dirty="0">
                          <a:effectLst/>
                        </a:rPr>
                        <a:t>(A)</a:t>
                      </a:r>
                      <a:endParaRPr lang="ko-KR" altLang="ko-KR" sz="1200" b="1" dirty="0">
                        <a:effectLst/>
                        <a:latin typeface="Times New Roman"/>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pPr latinLnBrk="1"/>
                      <a:endParaRPr lang="ko-KR" altLang="en-US"/>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GB" altLang="ko-KR" sz="1400" b="0" dirty="0">
                          <a:effectLst/>
                        </a:rPr>
                        <a:t>1.06x10</a:t>
                      </a:r>
                      <a:r>
                        <a:rPr lang="en-GB" altLang="ko-KR" sz="1400" b="0" baseline="30000" dirty="0">
                          <a:effectLst/>
                        </a:rPr>
                        <a:t>-5</a:t>
                      </a:r>
                      <a:endParaRPr lang="ko-KR" altLang="ko-KR" sz="2400" b="0" dirty="0">
                        <a:effectLst/>
                        <a:latin typeface="Times New Roman"/>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25853">
                <a:tc gridSpan="2">
                  <a:txBody>
                    <a:bodyPr/>
                    <a:lstStyle/>
                    <a:p>
                      <a:pPr algn="ctr">
                        <a:spcAft>
                          <a:spcPts val="0"/>
                        </a:spcAft>
                      </a:pPr>
                      <a:r>
                        <a:rPr lang="en-GB" altLang="ko-KR" sz="1200" b="1" dirty="0">
                          <a:effectLst/>
                        </a:rPr>
                        <a:t>I</a:t>
                      </a:r>
                      <a:r>
                        <a:rPr lang="en-GB" altLang="ko-KR" sz="1200" b="1" baseline="-25000" dirty="0">
                          <a:effectLst/>
                        </a:rPr>
                        <a:t>on/</a:t>
                      </a:r>
                      <a:r>
                        <a:rPr lang="en-GB" altLang="ko-KR" sz="1200" b="1" baseline="-25000" dirty="0" err="1">
                          <a:effectLst/>
                        </a:rPr>
                        <a:t>Ioff</a:t>
                      </a:r>
                      <a:endParaRPr lang="ko-KR" altLang="ko-KR" sz="1200" b="1" dirty="0">
                        <a:effectLst/>
                      </a:endParaRPr>
                    </a:p>
                    <a:p>
                      <a:pPr algn="ctr">
                        <a:spcAft>
                          <a:spcPts val="0"/>
                        </a:spcAft>
                      </a:pPr>
                      <a:r>
                        <a:rPr lang="en-GB" altLang="ko-KR" sz="1200" b="1" dirty="0">
                          <a:effectLst/>
                        </a:rPr>
                        <a:t>(A)</a:t>
                      </a:r>
                      <a:endParaRPr lang="ko-KR" altLang="ko-KR" sz="1200" b="1" dirty="0">
                        <a:effectLst/>
                        <a:latin typeface="Times New Roman"/>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pPr latinLnBrk="1"/>
                      <a:endParaRPr lang="ko-KR" altLang="en-US"/>
                    </a:p>
                  </a:txBody>
                  <a:tcPr/>
                </a:tc>
                <a:tc>
                  <a:txBody>
                    <a:bodyPr/>
                    <a:lstStyle/>
                    <a:p>
                      <a:pPr algn="ctr">
                        <a:spcAft>
                          <a:spcPts val="0"/>
                        </a:spcAft>
                      </a:pPr>
                      <a:r>
                        <a:rPr lang="en-GB" altLang="ko-KR" sz="1400" b="0" dirty="0">
                          <a:effectLst/>
                        </a:rPr>
                        <a:t>1.37x10</a:t>
                      </a:r>
                      <a:r>
                        <a:rPr lang="en-GB" altLang="ko-KR" sz="1400" b="0" baseline="30000" dirty="0">
                          <a:effectLst/>
                        </a:rPr>
                        <a:t>5</a:t>
                      </a:r>
                      <a:endParaRPr lang="ko-KR" altLang="ko-KR" sz="2400" b="0" dirty="0">
                        <a:effectLst/>
                        <a:latin typeface="Times New Roman"/>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25853">
                <a:tc gridSpan="2">
                  <a:txBody>
                    <a:bodyPr/>
                    <a:lstStyle/>
                    <a:p>
                      <a:pPr algn="ctr">
                        <a:spcAft>
                          <a:spcPts val="0"/>
                        </a:spcAft>
                      </a:pPr>
                      <a:r>
                        <a:rPr lang="en-GB" altLang="ko-KR" sz="1200" b="1" dirty="0" err="1">
                          <a:effectLst/>
                        </a:rPr>
                        <a:t>μ</a:t>
                      </a:r>
                      <a:r>
                        <a:rPr lang="en-GB" altLang="ko-KR" sz="1200" b="1" baseline="-25000" dirty="0" err="1">
                          <a:effectLst/>
                        </a:rPr>
                        <a:t>sat</a:t>
                      </a:r>
                      <a:endParaRPr lang="ko-KR" altLang="ko-KR" sz="1200" b="1" baseline="-25000" dirty="0">
                        <a:effectLst/>
                      </a:endParaRPr>
                    </a:p>
                    <a:p>
                      <a:pPr algn="ctr">
                        <a:spcAft>
                          <a:spcPts val="0"/>
                        </a:spcAft>
                      </a:pPr>
                      <a:r>
                        <a:rPr lang="el-GR" altLang="ko-KR" sz="1200" b="1" dirty="0">
                          <a:effectLst/>
                        </a:rPr>
                        <a:t>(</a:t>
                      </a:r>
                      <a:r>
                        <a:rPr lang="en-GB" altLang="ko-KR" sz="1200" b="1" dirty="0">
                          <a:effectLst/>
                        </a:rPr>
                        <a:t>cm</a:t>
                      </a:r>
                      <a:r>
                        <a:rPr lang="en-GB" altLang="ko-KR" sz="1200" b="1" baseline="30000" dirty="0">
                          <a:effectLst/>
                        </a:rPr>
                        <a:t>2</a:t>
                      </a:r>
                      <a:r>
                        <a:rPr lang="en-GB" altLang="ko-KR" sz="1200" b="1" dirty="0">
                          <a:effectLst/>
                        </a:rPr>
                        <a:t>/V.s)</a:t>
                      </a:r>
                      <a:endParaRPr lang="ko-KR" altLang="ko-KR" sz="1200" b="1" dirty="0">
                        <a:effectLst/>
                        <a:latin typeface="Times New Roman"/>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GB" altLang="ko-KR" sz="1400" b="0" dirty="0">
                          <a:effectLst/>
                        </a:rPr>
                        <a:t>2.26x10</a:t>
                      </a:r>
                      <a:r>
                        <a:rPr lang="en-GB" altLang="ko-KR" sz="1400" b="0" baseline="30000" dirty="0">
                          <a:effectLst/>
                        </a:rPr>
                        <a:t>-1</a:t>
                      </a:r>
                      <a:endParaRPr lang="ko-KR" altLang="ko-KR" sz="2400" b="0" dirty="0">
                        <a:effectLst/>
                        <a:latin typeface="Times New Roman"/>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4" name="직사각형 33"/>
          <p:cNvSpPr/>
          <p:nvPr/>
        </p:nvSpPr>
        <p:spPr>
          <a:xfrm>
            <a:off x="337457" y="4934596"/>
            <a:ext cx="8632662" cy="1400383"/>
          </a:xfrm>
          <a:prstGeom prst="rect">
            <a:avLst/>
          </a:prstGeom>
        </p:spPr>
        <p:txBody>
          <a:bodyPr wrap="square">
            <a:spAutoFit/>
          </a:bodyPr>
          <a:lstStyle/>
          <a:p>
            <a:pPr marL="285750" indent="-285750" algn="just">
              <a:buFont typeface="Arial" panose="020B0604020202020204" pitchFamily="34" charset="0"/>
              <a:buChar char="•"/>
            </a:pPr>
            <a:r>
              <a:rPr lang="en-US" altLang="ko-KR" sz="1700" dirty="0">
                <a:latin typeface="Times New Roman" panose="02020603050405020304" pitchFamily="18" charset="0"/>
                <a:cs typeface="Times New Roman" panose="02020603050405020304" pitchFamily="18" charset="0"/>
              </a:rPr>
              <a:t>We fabricated IJP n-type OFET using multi activated nozzle on Su-8 (epoxy based insulating layer).</a:t>
            </a:r>
          </a:p>
          <a:p>
            <a:pPr marL="285750" indent="-285750" algn="just">
              <a:buFont typeface="Arial" panose="020B0604020202020204" pitchFamily="34" charset="0"/>
              <a:buChar char="•"/>
            </a:pPr>
            <a:endParaRPr lang="en-US" altLang="ko-KR" sz="17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altLang="ko-KR" sz="1700" dirty="0">
                <a:latin typeface="Times New Roman" panose="02020603050405020304" pitchFamily="18" charset="0"/>
                <a:cs typeface="Times New Roman" panose="02020603050405020304" pitchFamily="18" charset="0"/>
              </a:rPr>
              <a:t>The field effect mobility of  </a:t>
            </a:r>
            <a:r>
              <a:rPr lang="en-GB" altLang="ko-KR" sz="1600" dirty="0">
                <a:latin typeface="Times New Roman" pitchFamily="18" charset="0"/>
                <a:cs typeface="Times New Roman" pitchFamily="18" charset="0"/>
              </a:rPr>
              <a:t>2.26x10</a:t>
            </a:r>
            <a:r>
              <a:rPr lang="en-GB" altLang="ko-KR" sz="1600" baseline="30000" dirty="0">
                <a:latin typeface="Times New Roman" pitchFamily="18" charset="0"/>
                <a:cs typeface="Times New Roman" pitchFamily="18" charset="0"/>
              </a:rPr>
              <a:t>-1</a:t>
            </a:r>
            <a:r>
              <a:rPr lang="en-US" altLang="ko-KR" sz="1700" dirty="0">
                <a:latin typeface="Times New Roman" panose="02020603050405020304" pitchFamily="18" charset="0"/>
                <a:cs typeface="Times New Roman" panose="02020603050405020304" pitchFamily="18" charset="0"/>
              </a:rPr>
              <a:t> (cm</a:t>
            </a:r>
            <a:r>
              <a:rPr lang="en-US" altLang="ko-KR" sz="1700" baseline="30000" dirty="0">
                <a:latin typeface="Times New Roman" panose="02020603050405020304" pitchFamily="18" charset="0"/>
                <a:cs typeface="Times New Roman" panose="02020603050405020304" pitchFamily="18" charset="0"/>
              </a:rPr>
              <a:t>2</a:t>
            </a:r>
            <a:r>
              <a:rPr lang="en-US" altLang="ko-KR" sz="1700" dirty="0">
                <a:latin typeface="Times New Roman" panose="02020603050405020304" pitchFamily="18" charset="0"/>
                <a:cs typeface="Times New Roman" panose="02020603050405020304" pitchFamily="18" charset="0"/>
              </a:rPr>
              <a:t>/V.s) was obtained with n-type organic material </a:t>
            </a:r>
            <a:r>
              <a:rPr lang="en-US" altLang="ko-KR" sz="1600" dirty="0">
                <a:latin typeface="Times New Roman" pitchFamily="18" charset="0"/>
                <a:cs typeface="Times New Roman" pitchFamily="18" charset="0"/>
              </a:rPr>
              <a:t>C</a:t>
            </a:r>
            <a:r>
              <a:rPr lang="en-US" altLang="ko-KR" sz="1600" baseline="-25000" dirty="0">
                <a:latin typeface="Times New Roman" pitchFamily="18" charset="0"/>
                <a:cs typeface="Times New Roman" pitchFamily="18" charset="0"/>
              </a:rPr>
              <a:t>60</a:t>
            </a:r>
            <a:r>
              <a:rPr lang="en-US" altLang="ko-KR" sz="1700" dirty="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endParaRPr lang="en-US" altLang="ko-KR" sz="1700"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1428410" y="3374113"/>
            <a:ext cx="531445" cy="307777"/>
          </a:xfrm>
          <a:prstGeom prst="rect">
            <a:avLst/>
          </a:prstGeom>
          <a:noFill/>
        </p:spPr>
        <p:txBody>
          <a:bodyPr wrap="square" rtlCol="0">
            <a:spAutoFit/>
          </a:bodyPr>
          <a:lstStyle/>
          <a:p>
            <a:pPr algn="ctr"/>
            <a:r>
              <a:rPr lang="en-US" altLang="ko-KR" sz="1400" dirty="0"/>
              <a:t>(a)</a:t>
            </a:r>
            <a:endParaRPr lang="ko-KR" altLang="en-US" sz="1400" dirty="0"/>
          </a:p>
        </p:txBody>
      </p:sp>
      <p:sp>
        <p:nvSpPr>
          <p:cNvPr id="36" name="TextBox 35"/>
          <p:cNvSpPr txBox="1"/>
          <p:nvPr/>
        </p:nvSpPr>
        <p:spPr>
          <a:xfrm>
            <a:off x="4191592" y="3381138"/>
            <a:ext cx="531445" cy="307777"/>
          </a:xfrm>
          <a:prstGeom prst="rect">
            <a:avLst/>
          </a:prstGeom>
          <a:noFill/>
        </p:spPr>
        <p:txBody>
          <a:bodyPr wrap="square" rtlCol="0">
            <a:spAutoFit/>
          </a:bodyPr>
          <a:lstStyle/>
          <a:p>
            <a:pPr algn="ctr"/>
            <a:r>
              <a:rPr lang="en-US" altLang="ko-KR" sz="1400" dirty="0"/>
              <a:t>(b)</a:t>
            </a:r>
            <a:endParaRPr lang="ko-KR" altLang="en-US" sz="1400" dirty="0"/>
          </a:p>
        </p:txBody>
      </p:sp>
      <p:pic>
        <p:nvPicPr>
          <p:cNvPr id="2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96" y="6498847"/>
            <a:ext cx="1149715" cy="34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230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모서리가 둥근 직사각형 36"/>
          <p:cNvSpPr/>
          <p:nvPr/>
        </p:nvSpPr>
        <p:spPr>
          <a:xfrm>
            <a:off x="4637309" y="4165595"/>
            <a:ext cx="4424841" cy="1809692"/>
          </a:xfrm>
          <a:prstGeom prst="roundRect">
            <a:avLst/>
          </a:prstGeom>
          <a:solidFill>
            <a:schemeClr val="accent4">
              <a:lumMod val="60000"/>
              <a:lumOff val="4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모서리가 둥근 직사각형 13"/>
          <p:cNvSpPr/>
          <p:nvPr/>
        </p:nvSpPr>
        <p:spPr>
          <a:xfrm>
            <a:off x="72570" y="4169226"/>
            <a:ext cx="4223657" cy="1243872"/>
          </a:xfrm>
          <a:prstGeom prst="roundRect">
            <a:avLst/>
          </a:prstGeom>
          <a:solidFill>
            <a:schemeClr val="accent1">
              <a:lumMod val="20000"/>
              <a:lumOff val="8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5" name="그룹 24"/>
          <p:cNvGrpSpPr/>
          <p:nvPr/>
        </p:nvGrpSpPr>
        <p:grpSpPr>
          <a:xfrm>
            <a:off x="-87086" y="86174"/>
            <a:ext cx="5717019" cy="442268"/>
            <a:chOff x="-107291" y="613151"/>
            <a:chExt cx="7622692" cy="442268"/>
          </a:xfrm>
        </p:grpSpPr>
        <p:sp>
          <p:nvSpPr>
            <p:cNvPr id="40" name="직사각형 39"/>
            <p:cNvSpPr/>
            <p:nvPr/>
          </p:nvSpPr>
          <p:spPr>
            <a:xfrm>
              <a:off x="-27215" y="643582"/>
              <a:ext cx="7542616"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p:cNvSpPr/>
            <p:nvPr/>
          </p:nvSpPr>
          <p:spPr>
            <a:xfrm>
              <a:off x="-107291" y="624532"/>
              <a:ext cx="1334127"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42" name="직사각형 41"/>
            <p:cNvSpPr/>
            <p:nvPr/>
          </p:nvSpPr>
          <p:spPr>
            <a:xfrm>
              <a:off x="1098684" y="613151"/>
              <a:ext cx="6416716" cy="400110"/>
            </a:xfrm>
            <a:prstGeom prst="rect">
              <a:avLst/>
            </a:prstGeom>
            <a:noFill/>
          </p:spPr>
          <p:txBody>
            <a:bodyPr wrap="square" rtlCol="0">
              <a:spAutoFit/>
            </a:bodyPr>
            <a:lstStyle/>
            <a:p>
              <a:pPr marL="285750" indent="-285750">
                <a:buFont typeface="Arial" pitchFamily="34" charset="0"/>
                <a:buChar char="•"/>
              </a:pPr>
              <a:r>
                <a:rPr lang="en-US" altLang="ko-KR" sz="2000" b="1" dirty="0">
                  <a:ln>
                    <a:solidFill>
                      <a:schemeClr val="bg1">
                        <a:alpha val="0"/>
                      </a:schemeClr>
                    </a:solidFill>
                  </a:ln>
                  <a:solidFill>
                    <a:schemeClr val="bg1"/>
                  </a:solidFill>
                  <a:latin typeface="Arial" panose="020B0604020202020204" pitchFamily="34" charset="0"/>
                  <a:cs typeface="Arial" panose="020B0604020202020204" pitchFamily="34" charset="0"/>
                </a:rPr>
                <a:t>Electrical stability on printing OFET</a:t>
              </a:r>
            </a:p>
          </p:txBody>
        </p:sp>
      </p:grpSp>
      <p:grpSp>
        <p:nvGrpSpPr>
          <p:cNvPr id="21" name="그룹 20"/>
          <p:cNvGrpSpPr/>
          <p:nvPr/>
        </p:nvGrpSpPr>
        <p:grpSpPr>
          <a:xfrm>
            <a:off x="-87086" y="6479233"/>
            <a:ext cx="9231086" cy="342898"/>
            <a:chOff x="-116115" y="6364933"/>
            <a:chExt cx="12308114" cy="342898"/>
          </a:xfrm>
        </p:grpSpPr>
        <p:sp>
          <p:nvSpPr>
            <p:cNvPr id="22" name="직사각형 21"/>
            <p:cNvSpPr/>
            <p:nvPr/>
          </p:nvSpPr>
          <p:spPr>
            <a:xfrm>
              <a:off x="449942" y="63649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116115" y="63649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5" name="슬라이드 번호 개체 틀 4"/>
          <p:cNvSpPr>
            <a:spLocks noGrp="1"/>
          </p:cNvSpPr>
          <p:nvPr>
            <p:ph type="sldNum" sz="quarter" idx="12"/>
          </p:nvPr>
        </p:nvSpPr>
        <p:spPr>
          <a:xfrm>
            <a:off x="3631624" y="6470652"/>
            <a:ext cx="2057400" cy="365125"/>
          </a:xfrm>
        </p:spPr>
        <p:txBody>
          <a:bodyPr/>
          <a:lstStyle/>
          <a:p>
            <a:fld id="{D3E0788C-73CB-4120-8227-3B79F3944826}" type="slidenum">
              <a:rPr lang="ko-KR" altLang="en-US" b="1" smtClean="0">
                <a:solidFill>
                  <a:schemeClr val="bg1"/>
                </a:solidFill>
              </a:rPr>
              <a:t>16</a:t>
            </a:fld>
            <a:endParaRPr lang="ko-KR" altLang="en-US" b="1" dirty="0">
              <a:solidFill>
                <a:schemeClr val="bg1"/>
              </a:solidFill>
            </a:endParaRPr>
          </a:p>
        </p:txBody>
      </p:sp>
      <p:grpSp>
        <p:nvGrpSpPr>
          <p:cNvPr id="27" name="그룹 26"/>
          <p:cNvGrpSpPr/>
          <p:nvPr/>
        </p:nvGrpSpPr>
        <p:grpSpPr>
          <a:xfrm>
            <a:off x="6433488" y="6475115"/>
            <a:ext cx="2710512" cy="351134"/>
            <a:chOff x="6433488" y="6360815"/>
            <a:chExt cx="2710512" cy="351134"/>
          </a:xfrm>
        </p:grpSpPr>
        <p:sp>
          <p:nvSpPr>
            <p:cNvPr id="28" name="직사각형 27"/>
            <p:cNvSpPr/>
            <p:nvPr/>
          </p:nvSpPr>
          <p:spPr>
            <a:xfrm>
              <a:off x="6654800" y="6360815"/>
              <a:ext cx="2489200" cy="342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9" name="Picture 3" descr="C:\Users\user\Desktop\logo_0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3452" b="44167" l="19088" r="34797"/>
                      </a14:imgEffect>
                    </a14:imgLayer>
                  </a14:imgProps>
                </a:ext>
                <a:ext uri="{28A0092B-C50C-407E-A947-70E740481C1C}">
                  <a14:useLocalDpi xmlns:a14="http://schemas.microsoft.com/office/drawing/2010/main" val="0"/>
                </a:ext>
              </a:extLst>
            </a:blip>
            <a:srcRect l="19382" t="32585" r="64917" b="55079"/>
            <a:stretch/>
          </p:blipFill>
          <p:spPr bwMode="auto">
            <a:xfrm>
              <a:off x="8800898" y="6364933"/>
              <a:ext cx="290714" cy="33397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44227" t="33192" r="47709" b="59167"/>
            <a:stretch/>
          </p:blipFill>
          <p:spPr bwMode="auto">
            <a:xfrm>
              <a:off x="8110109" y="6364933"/>
              <a:ext cx="651048" cy="34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4792" b="100000" l="81641" r="100000">
                          <a14:foregroundMark x1="81771" y1="96875" x2="83138" y2="94907"/>
                          <a14:foregroundMark x1="82552" y1="96759" x2="96484" y2="96991"/>
                          <a14:foregroundMark x1="86719" y1="98495" x2="94531" y2="98843"/>
                          <a14:foregroundMark x1="91536" y1="97685" x2="93750" y2="97454"/>
                        </a14:backgroundRemoval>
                      </a14:imgEffect>
                    </a14:imgLayer>
                  </a14:imgProps>
                </a:ext>
                <a:ext uri="{28A0092B-C50C-407E-A947-70E740481C1C}">
                  <a14:useLocalDpi xmlns:a14="http://schemas.microsoft.com/office/drawing/2010/main" val="0"/>
                </a:ext>
              </a:extLst>
            </a:blip>
            <a:srcRect l="81698" t="95093" r="4958"/>
            <a:stretch/>
          </p:blipFill>
          <p:spPr bwMode="auto">
            <a:xfrm>
              <a:off x="6433488" y="6360815"/>
              <a:ext cx="1657569" cy="34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graphicFrame>
        <p:nvGraphicFramePr>
          <p:cNvPr id="3" name="개체 2"/>
          <p:cNvGraphicFramePr>
            <a:graphicFrameLocks noChangeAspect="1"/>
          </p:cNvGraphicFramePr>
          <p:nvPr>
            <p:extLst>
              <p:ext uri="{D42A27DB-BD31-4B8C-83A1-F6EECF244321}">
                <p14:modId xmlns:p14="http://schemas.microsoft.com/office/powerpoint/2010/main" val="938194204"/>
              </p:ext>
            </p:extLst>
          </p:nvPr>
        </p:nvGraphicFramePr>
        <p:xfrm>
          <a:off x="337457" y="446241"/>
          <a:ext cx="4154487" cy="2925763"/>
        </p:xfrm>
        <a:graphic>
          <a:graphicData uri="http://schemas.openxmlformats.org/presentationml/2006/ole">
            <mc:AlternateContent xmlns:mc="http://schemas.openxmlformats.org/markup-compatibility/2006">
              <mc:Choice xmlns:v="urn:schemas-microsoft-com:vml" Requires="v">
                <p:oleObj spid="_x0000_s31872" name="Graph" r:id="rId9" imgW="4154400" imgH="2926080" progId="Origin50.Graph">
                  <p:embed/>
                </p:oleObj>
              </mc:Choice>
              <mc:Fallback>
                <p:oleObj name="Graph" r:id="rId9" imgW="4154400" imgH="2926080" progId="Origin50.Graph">
                  <p:embed/>
                  <p:pic>
                    <p:nvPicPr>
                      <p:cNvPr id="0" name=""/>
                      <p:cNvPicPr/>
                      <p:nvPr/>
                    </p:nvPicPr>
                    <p:blipFill>
                      <a:blip r:embed="rId10"/>
                      <a:stretch>
                        <a:fillRect/>
                      </a:stretch>
                    </p:blipFill>
                    <p:spPr>
                      <a:xfrm>
                        <a:off x="337457" y="446241"/>
                        <a:ext cx="4154487" cy="2925763"/>
                      </a:xfrm>
                      <a:prstGeom prst="rect">
                        <a:avLst/>
                      </a:prstGeom>
                    </p:spPr>
                  </p:pic>
                </p:oleObj>
              </mc:Fallback>
            </mc:AlternateContent>
          </a:graphicData>
        </a:graphic>
      </p:graphicFrame>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7" name="직사각형 6"/>
          <p:cNvSpPr/>
          <p:nvPr/>
        </p:nvSpPr>
        <p:spPr>
          <a:xfrm>
            <a:off x="4441369" y="3357992"/>
            <a:ext cx="4978401" cy="738664"/>
          </a:xfrm>
          <a:prstGeom prst="rect">
            <a:avLst/>
          </a:prstGeom>
        </p:spPr>
        <p:txBody>
          <a:bodyPr wrap="square">
            <a:spAutoFit/>
          </a:bodyPr>
          <a:lstStyle/>
          <a:p>
            <a:r>
              <a:rPr lang="en-GB" altLang="ko-KR" sz="1400" i="1" dirty="0"/>
              <a:t>Figure 8. Drain-source current </a:t>
            </a:r>
            <a:r>
              <a:rPr lang="en-GB" altLang="ko-KR" sz="1400" i="1" u="sng" dirty="0"/>
              <a:t>vs</a:t>
            </a:r>
            <a:r>
              <a:rPr lang="en-GB" altLang="ko-KR" sz="1400" i="1" dirty="0"/>
              <a:t> time </a:t>
            </a:r>
            <a:r>
              <a:rPr lang="en-GB" altLang="ko-KR" sz="1400" i="1" dirty="0" err="1"/>
              <a:t>behavior</a:t>
            </a:r>
            <a:r>
              <a:rPr lang="en-GB" altLang="ko-KR" sz="1400" i="1" dirty="0"/>
              <a:t> under </a:t>
            </a:r>
            <a:r>
              <a:rPr lang="en-GB" altLang="ko-KR" sz="1400" i="1" strike="sngStrike" dirty="0"/>
              <a:t>continuously applied </a:t>
            </a:r>
            <a:r>
              <a:rPr lang="en-GB" altLang="ko-KR" sz="1400" i="1" u="sng" dirty="0"/>
              <a:t>constant</a:t>
            </a:r>
            <a:r>
              <a:rPr lang="en-GB" altLang="ko-KR" sz="1400" i="1" strike="sngStrike" dirty="0"/>
              <a:t> </a:t>
            </a:r>
            <a:r>
              <a:rPr lang="en-GB" altLang="ko-KR" sz="1400" i="1" dirty="0"/>
              <a:t>drain-source voltage (VDS = 10V) and gate-source voltage (V</a:t>
            </a:r>
            <a:r>
              <a:rPr lang="en-GB" altLang="ko-KR" sz="1400" i="1" baseline="-25000" dirty="0"/>
              <a:t>GS</a:t>
            </a:r>
            <a:r>
              <a:rPr lang="en-GB" altLang="ko-KR" sz="1400" i="1" dirty="0"/>
              <a:t> = 20V)</a:t>
            </a:r>
            <a:endParaRPr lang="ko-KR" altLang="ko-KR" sz="1400" i="1" dirty="0"/>
          </a:p>
        </p:txBody>
      </p:sp>
      <p:sp>
        <p:nvSpPr>
          <p:cNvPr id="9" name="직사각형 8"/>
          <p:cNvSpPr/>
          <p:nvPr/>
        </p:nvSpPr>
        <p:spPr>
          <a:xfrm>
            <a:off x="125185" y="3345878"/>
            <a:ext cx="4572000" cy="523220"/>
          </a:xfrm>
          <a:prstGeom prst="rect">
            <a:avLst/>
          </a:prstGeom>
        </p:spPr>
        <p:txBody>
          <a:bodyPr>
            <a:spAutoFit/>
          </a:bodyPr>
          <a:lstStyle/>
          <a:p>
            <a:r>
              <a:rPr lang="en-GB" altLang="ko-KR" sz="1400" i="1" dirty="0"/>
              <a:t>Figure 7. Hysteresis </a:t>
            </a:r>
            <a:r>
              <a:rPr lang="en-GB" altLang="ko-KR" sz="1400" i="1" strike="sngStrike" dirty="0"/>
              <a:t>characteristics</a:t>
            </a:r>
            <a:r>
              <a:rPr lang="en-GB" altLang="ko-KR" sz="1400" i="1" dirty="0"/>
              <a:t> of OFET using multi nozzle.</a:t>
            </a:r>
            <a:endParaRPr lang="ko-KR" altLang="ko-KR" sz="1400" i="1" dirty="0"/>
          </a:p>
        </p:txBody>
      </p:sp>
      <p:graphicFrame>
        <p:nvGraphicFramePr>
          <p:cNvPr id="11" name="개체 10"/>
          <p:cNvGraphicFramePr>
            <a:graphicFrameLocks noChangeAspect="1"/>
          </p:cNvGraphicFramePr>
          <p:nvPr>
            <p:extLst>
              <p:ext uri="{D42A27DB-BD31-4B8C-83A1-F6EECF244321}">
                <p14:modId xmlns:p14="http://schemas.microsoft.com/office/powerpoint/2010/main" val="3398866709"/>
              </p:ext>
            </p:extLst>
          </p:nvPr>
        </p:nvGraphicFramePr>
        <p:xfrm>
          <a:off x="4771803" y="443928"/>
          <a:ext cx="4190063" cy="2926800"/>
        </p:xfrm>
        <a:graphic>
          <a:graphicData uri="http://schemas.openxmlformats.org/presentationml/2006/ole">
            <mc:AlternateContent xmlns:mc="http://schemas.openxmlformats.org/markup-compatibility/2006">
              <mc:Choice xmlns:v="urn:schemas-microsoft-com:vml" Requires="v">
                <p:oleObj spid="_x0000_s31873" name="Graph" r:id="rId11" imgW="4154400" imgH="2901600" progId="Origin50.Graph">
                  <p:embed/>
                </p:oleObj>
              </mc:Choice>
              <mc:Fallback>
                <p:oleObj name="Graph" r:id="rId11" imgW="4154400" imgH="2901600" progId="Origin50.Graph">
                  <p:embed/>
                  <p:pic>
                    <p:nvPicPr>
                      <p:cNvPr id="0" name=""/>
                      <p:cNvPicPr/>
                      <p:nvPr/>
                    </p:nvPicPr>
                    <p:blipFill>
                      <a:blip r:embed="rId12"/>
                      <a:stretch>
                        <a:fillRect/>
                      </a:stretch>
                    </p:blipFill>
                    <p:spPr>
                      <a:xfrm>
                        <a:off x="4771803" y="443928"/>
                        <a:ext cx="4190063" cy="2926800"/>
                      </a:xfrm>
                      <a:prstGeom prst="rect">
                        <a:avLst/>
                      </a:prstGeom>
                    </p:spPr>
                  </p:pic>
                </p:oleObj>
              </mc:Fallback>
            </mc:AlternateContent>
          </a:graphicData>
        </a:graphic>
      </p:graphicFrame>
      <p:sp>
        <p:nvSpPr>
          <p:cNvPr id="13" name="TextBox 12"/>
          <p:cNvSpPr txBox="1"/>
          <p:nvPr/>
        </p:nvSpPr>
        <p:spPr>
          <a:xfrm>
            <a:off x="197755" y="4212769"/>
            <a:ext cx="4098472" cy="1138773"/>
          </a:xfrm>
          <a:prstGeom prst="rect">
            <a:avLst/>
          </a:prstGeom>
          <a:noFill/>
        </p:spPr>
        <p:txBody>
          <a:bodyPr wrap="square" rtlCol="0">
            <a:spAutoFit/>
          </a:bodyPr>
          <a:lstStyle/>
          <a:p>
            <a:pPr marL="285750" indent="-285750">
              <a:buFont typeface="Arial" pitchFamily="34" charset="0"/>
              <a:buChar char="•"/>
            </a:pPr>
            <a:r>
              <a:rPr lang="en-US" altLang="ko-KR" sz="1700" dirty="0">
                <a:latin typeface="Times New Roman" panose="02020603050405020304" pitchFamily="18" charset="0"/>
                <a:cs typeface="Times New Roman" panose="02020603050405020304" pitchFamily="18" charset="0"/>
              </a:rPr>
              <a:t>We can obtain some information about capacitance, carrier density and flat band voltage variation from the following relation.</a:t>
            </a:r>
            <a:endParaRPr lang="ko-KR" altLang="en-US" sz="17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4645502" y="4225469"/>
            <a:ext cx="4416648" cy="1661993"/>
          </a:xfrm>
          <a:prstGeom prst="rect">
            <a:avLst/>
          </a:prstGeom>
          <a:noFill/>
        </p:spPr>
        <p:txBody>
          <a:bodyPr wrap="square" rtlCol="0">
            <a:spAutoFit/>
          </a:bodyPr>
          <a:lstStyle/>
          <a:p>
            <a:pPr marL="285750" indent="-285750">
              <a:buFont typeface="Arial" pitchFamily="34" charset="0"/>
              <a:buChar char="•"/>
            </a:pPr>
            <a:r>
              <a:rPr lang="el-GR" altLang="ko-KR" sz="1700" b="1" dirty="0">
                <a:latin typeface="Times New Roman" panose="02020603050405020304" pitchFamily="18" charset="0"/>
                <a:cs typeface="Times New Roman" panose="02020603050405020304" pitchFamily="18" charset="0"/>
              </a:rPr>
              <a:t>β</a:t>
            </a:r>
            <a:r>
              <a:rPr lang="en-US" altLang="ko-KR" sz="1700" dirty="0">
                <a:latin typeface="Times New Roman" panose="02020603050405020304" pitchFamily="18" charset="0"/>
                <a:cs typeface="Times New Roman" panose="02020603050405020304" pitchFamily="18" charset="0"/>
              </a:rPr>
              <a:t> is very low (0.34) and is often related to the interface between the semiconductor / insulator.</a:t>
            </a:r>
          </a:p>
          <a:p>
            <a:pPr marL="285750" indent="-285750">
              <a:buFont typeface="Arial" pitchFamily="34" charset="0"/>
              <a:buChar char="•"/>
            </a:pPr>
            <a:endParaRPr lang="en-US" altLang="ko-KR" sz="1700" dirty="0">
              <a:latin typeface="Times New Roman" panose="02020603050405020304" pitchFamily="18" charset="0"/>
              <a:cs typeface="Times New Roman" panose="02020603050405020304" pitchFamily="18" charset="0"/>
            </a:endParaRPr>
          </a:p>
          <a:p>
            <a:pPr marL="285750" indent="-285750">
              <a:buFont typeface="Arial" pitchFamily="34" charset="0"/>
              <a:buChar char="•"/>
            </a:pPr>
            <a:r>
              <a:rPr lang="en-US" altLang="ko-KR" sz="1700" dirty="0" err="1">
                <a:latin typeface="Times New Roman" panose="02020603050405020304" pitchFamily="18" charset="0"/>
                <a:cs typeface="Times New Roman" panose="02020603050405020304" pitchFamily="18" charset="0"/>
              </a:rPr>
              <a:t>Obseved</a:t>
            </a:r>
            <a:r>
              <a:rPr lang="en-US" altLang="ko-KR" sz="1700" dirty="0">
                <a:latin typeface="Times New Roman" panose="02020603050405020304" pitchFamily="18" charset="0"/>
                <a:cs typeface="Times New Roman" panose="02020603050405020304" pitchFamily="18" charset="0"/>
              </a:rPr>
              <a:t> </a:t>
            </a:r>
            <a:r>
              <a:rPr lang="el-GR" altLang="ko-KR" sz="1700" b="1" dirty="0">
                <a:latin typeface="Times New Roman" panose="02020603050405020304" pitchFamily="18" charset="0"/>
                <a:cs typeface="Times New Roman" panose="02020603050405020304" pitchFamily="18" charset="0"/>
              </a:rPr>
              <a:t>β </a:t>
            </a:r>
            <a:r>
              <a:rPr lang="en-US" altLang="ko-KR" sz="1700" b="1" dirty="0">
                <a:latin typeface="Times New Roman" panose="02020603050405020304" pitchFamily="18" charset="0"/>
                <a:cs typeface="Times New Roman" panose="02020603050405020304" pitchFamily="18" charset="0"/>
              </a:rPr>
              <a:t>, </a:t>
            </a:r>
            <a:r>
              <a:rPr lang="el-GR" altLang="ko-KR" sz="1700" b="1" dirty="0">
                <a:latin typeface="Times New Roman" panose="02020603050405020304" pitchFamily="18" charset="0"/>
                <a:cs typeface="Times New Roman" panose="02020603050405020304" pitchFamily="18" charset="0"/>
              </a:rPr>
              <a:t>τ</a:t>
            </a:r>
            <a:r>
              <a:rPr lang="en-US" altLang="ko-KR" sz="1700" dirty="0">
                <a:latin typeface="Times New Roman" panose="02020603050405020304" pitchFamily="18" charset="0"/>
                <a:cs typeface="Times New Roman" panose="02020603050405020304" pitchFamily="18" charset="0"/>
              </a:rPr>
              <a:t> and </a:t>
            </a:r>
            <a:r>
              <a:rPr lang="en-GB" altLang="ko-KR" sz="1700" dirty="0">
                <a:latin typeface="Times New Roman" panose="02020603050405020304" pitchFamily="18" charset="0"/>
                <a:cs typeface="Times New Roman" panose="02020603050405020304" pitchFamily="18" charset="0"/>
              </a:rPr>
              <a:t>correlation factor </a:t>
            </a:r>
            <a:r>
              <a:rPr lang="en-US" altLang="ko-KR" sz="1700" b="1" dirty="0">
                <a:latin typeface="Times New Roman" panose="02020603050405020304" pitchFamily="18" charset="0"/>
                <a:cs typeface="Times New Roman" panose="02020603050405020304" pitchFamily="18" charset="0"/>
              </a:rPr>
              <a:t>R</a:t>
            </a:r>
            <a:r>
              <a:rPr lang="en-US" altLang="ko-KR" sz="1700" b="1" baseline="30000" dirty="0">
                <a:latin typeface="Times New Roman" panose="02020603050405020304" pitchFamily="18" charset="0"/>
                <a:cs typeface="Times New Roman" panose="02020603050405020304" pitchFamily="18" charset="0"/>
              </a:rPr>
              <a:t>2</a:t>
            </a:r>
            <a:r>
              <a:rPr lang="en-US" altLang="ko-KR" sz="1700" dirty="0">
                <a:latin typeface="Times New Roman" panose="02020603050405020304" pitchFamily="18" charset="0"/>
                <a:cs typeface="Times New Roman" panose="02020603050405020304" pitchFamily="18" charset="0"/>
              </a:rPr>
              <a:t> shows high stability of developed OTFT.</a:t>
            </a:r>
            <a:endParaRPr lang="ko-KR" altLang="en-US" sz="1700" dirty="0">
              <a:latin typeface="Times New Roman" panose="02020603050405020304" pitchFamily="18" charset="0"/>
              <a:cs typeface="Times New Roman" panose="02020603050405020304" pitchFamily="18" charset="0"/>
            </a:endParaRPr>
          </a:p>
        </p:txBody>
      </p:sp>
      <p:pic>
        <p:nvPicPr>
          <p:cNvPr id="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196" y="6498847"/>
            <a:ext cx="1149715" cy="34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805" name="Picture 61"/>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6991" y="5594073"/>
            <a:ext cx="2016237" cy="52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80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그룹 24"/>
          <p:cNvGrpSpPr/>
          <p:nvPr/>
        </p:nvGrpSpPr>
        <p:grpSpPr>
          <a:xfrm>
            <a:off x="-87086" y="86174"/>
            <a:ext cx="5717019" cy="442268"/>
            <a:chOff x="-107291" y="613151"/>
            <a:chExt cx="7622692" cy="442268"/>
          </a:xfrm>
        </p:grpSpPr>
        <p:sp>
          <p:nvSpPr>
            <p:cNvPr id="40" name="직사각형 39"/>
            <p:cNvSpPr/>
            <p:nvPr/>
          </p:nvSpPr>
          <p:spPr>
            <a:xfrm>
              <a:off x="-27215" y="643582"/>
              <a:ext cx="7542616"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p:cNvSpPr/>
            <p:nvPr/>
          </p:nvSpPr>
          <p:spPr>
            <a:xfrm>
              <a:off x="-107291" y="624532"/>
              <a:ext cx="1334127"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42" name="직사각형 41"/>
            <p:cNvSpPr/>
            <p:nvPr/>
          </p:nvSpPr>
          <p:spPr>
            <a:xfrm>
              <a:off x="1098684" y="613151"/>
              <a:ext cx="6416716" cy="400110"/>
            </a:xfrm>
            <a:prstGeom prst="rect">
              <a:avLst/>
            </a:prstGeom>
            <a:noFill/>
          </p:spPr>
          <p:txBody>
            <a:bodyPr wrap="square" rtlCol="0">
              <a:spAutoFit/>
            </a:bodyPr>
            <a:lstStyle/>
            <a:p>
              <a:pPr marL="285750" indent="-285750">
                <a:buFont typeface="Arial" pitchFamily="34" charset="0"/>
                <a:buChar char="•"/>
              </a:pPr>
              <a:r>
                <a:rPr lang="en-US" altLang="ko-KR" sz="2000" b="1" dirty="0">
                  <a:ln>
                    <a:solidFill>
                      <a:schemeClr val="bg1">
                        <a:alpha val="0"/>
                      </a:schemeClr>
                    </a:solidFill>
                  </a:ln>
                  <a:solidFill>
                    <a:schemeClr val="bg1"/>
                  </a:solidFill>
                  <a:latin typeface="Arial" panose="020B0604020202020204" pitchFamily="34" charset="0"/>
                  <a:cs typeface="Arial" panose="020B0604020202020204" pitchFamily="34" charset="0"/>
                </a:rPr>
                <a:t>Electrical stability on printing OFET</a:t>
              </a:r>
            </a:p>
          </p:txBody>
        </p:sp>
      </p:grpSp>
      <p:grpSp>
        <p:nvGrpSpPr>
          <p:cNvPr id="21" name="그룹 20"/>
          <p:cNvGrpSpPr/>
          <p:nvPr/>
        </p:nvGrpSpPr>
        <p:grpSpPr>
          <a:xfrm>
            <a:off x="-87086" y="6479233"/>
            <a:ext cx="9231086" cy="342898"/>
            <a:chOff x="-116115" y="6364933"/>
            <a:chExt cx="12308114" cy="342898"/>
          </a:xfrm>
        </p:grpSpPr>
        <p:sp>
          <p:nvSpPr>
            <p:cNvPr id="22" name="직사각형 21"/>
            <p:cNvSpPr/>
            <p:nvPr/>
          </p:nvSpPr>
          <p:spPr>
            <a:xfrm>
              <a:off x="449942" y="63649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116115" y="63649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5" name="슬라이드 번호 개체 틀 4"/>
          <p:cNvSpPr>
            <a:spLocks noGrp="1"/>
          </p:cNvSpPr>
          <p:nvPr>
            <p:ph type="sldNum" sz="quarter" idx="12"/>
          </p:nvPr>
        </p:nvSpPr>
        <p:spPr>
          <a:xfrm>
            <a:off x="3631624" y="6470652"/>
            <a:ext cx="2057400" cy="365125"/>
          </a:xfrm>
        </p:spPr>
        <p:txBody>
          <a:bodyPr/>
          <a:lstStyle/>
          <a:p>
            <a:fld id="{D3E0788C-73CB-4120-8227-3B79F3944826}" type="slidenum">
              <a:rPr lang="ko-KR" altLang="en-US" b="1" smtClean="0">
                <a:solidFill>
                  <a:schemeClr val="bg1"/>
                </a:solidFill>
              </a:rPr>
              <a:t>17</a:t>
            </a:fld>
            <a:endParaRPr lang="ko-KR" altLang="en-US" b="1" dirty="0">
              <a:solidFill>
                <a:schemeClr val="bg1"/>
              </a:solidFill>
            </a:endParaRPr>
          </a:p>
        </p:txBody>
      </p:sp>
      <p:grpSp>
        <p:nvGrpSpPr>
          <p:cNvPr id="27" name="그룹 26"/>
          <p:cNvGrpSpPr/>
          <p:nvPr/>
        </p:nvGrpSpPr>
        <p:grpSpPr>
          <a:xfrm>
            <a:off x="6433488" y="6475115"/>
            <a:ext cx="2710512" cy="351134"/>
            <a:chOff x="6433488" y="6360815"/>
            <a:chExt cx="2710512" cy="351134"/>
          </a:xfrm>
        </p:grpSpPr>
        <p:sp>
          <p:nvSpPr>
            <p:cNvPr id="28" name="직사각형 27"/>
            <p:cNvSpPr/>
            <p:nvPr/>
          </p:nvSpPr>
          <p:spPr>
            <a:xfrm>
              <a:off x="6654800" y="6360815"/>
              <a:ext cx="2489200" cy="342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9" name="Picture 3" descr="C:\Users\user\Desktop\logo_0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3452" b="44167" l="19088" r="34797"/>
                      </a14:imgEffect>
                    </a14:imgLayer>
                  </a14:imgProps>
                </a:ext>
                <a:ext uri="{28A0092B-C50C-407E-A947-70E740481C1C}">
                  <a14:useLocalDpi xmlns:a14="http://schemas.microsoft.com/office/drawing/2010/main" val="0"/>
                </a:ext>
              </a:extLst>
            </a:blip>
            <a:srcRect l="19382" t="32585" r="64917" b="55079"/>
            <a:stretch/>
          </p:blipFill>
          <p:spPr bwMode="auto">
            <a:xfrm>
              <a:off x="8800898" y="6364933"/>
              <a:ext cx="290714" cy="33397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44227" t="33192" r="47709" b="59167"/>
            <a:stretch/>
          </p:blipFill>
          <p:spPr bwMode="auto">
            <a:xfrm>
              <a:off x="8110109" y="6364933"/>
              <a:ext cx="651048" cy="34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4792" b="100000" l="81641" r="100000">
                          <a14:foregroundMark x1="81771" y1="96875" x2="83138" y2="94907"/>
                          <a14:foregroundMark x1="82552" y1="96759" x2="96484" y2="96991"/>
                          <a14:foregroundMark x1="86719" y1="98495" x2="94531" y2="98843"/>
                          <a14:foregroundMark x1="91536" y1="97685" x2="93750" y2="97454"/>
                        </a14:backgroundRemoval>
                      </a14:imgEffect>
                    </a14:imgLayer>
                  </a14:imgProps>
                </a:ext>
                <a:ext uri="{28A0092B-C50C-407E-A947-70E740481C1C}">
                  <a14:useLocalDpi xmlns:a14="http://schemas.microsoft.com/office/drawing/2010/main" val="0"/>
                </a:ext>
              </a:extLst>
            </a:blip>
            <a:srcRect l="81698" t="95093" r="4958"/>
            <a:stretch/>
          </p:blipFill>
          <p:spPr bwMode="auto">
            <a:xfrm>
              <a:off x="6433488" y="6360815"/>
              <a:ext cx="1657569" cy="34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96" y="6498847"/>
            <a:ext cx="1149715" cy="34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그룹 5"/>
          <p:cNvGrpSpPr/>
          <p:nvPr/>
        </p:nvGrpSpPr>
        <p:grpSpPr>
          <a:xfrm>
            <a:off x="4771803" y="443928"/>
            <a:ext cx="4190063" cy="2926800"/>
            <a:chOff x="4771803" y="443928"/>
            <a:chExt cx="4190063" cy="2926800"/>
          </a:xfrm>
        </p:grpSpPr>
        <p:graphicFrame>
          <p:nvGraphicFramePr>
            <p:cNvPr id="11" name="개체 10"/>
            <p:cNvGraphicFramePr>
              <a:graphicFrameLocks noChangeAspect="1"/>
            </p:cNvGraphicFramePr>
            <p:nvPr>
              <p:extLst>
                <p:ext uri="{D42A27DB-BD31-4B8C-83A1-F6EECF244321}">
                  <p14:modId xmlns:p14="http://schemas.microsoft.com/office/powerpoint/2010/main" val="3278658321"/>
                </p:ext>
              </p:extLst>
            </p:nvPr>
          </p:nvGraphicFramePr>
          <p:xfrm>
            <a:off x="4771803" y="443928"/>
            <a:ext cx="4190063" cy="2926800"/>
          </p:xfrm>
          <a:graphic>
            <a:graphicData uri="http://schemas.openxmlformats.org/presentationml/2006/ole">
              <mc:AlternateContent xmlns:mc="http://schemas.openxmlformats.org/markup-compatibility/2006">
                <mc:Choice xmlns:v="urn:schemas-microsoft-com:vml" Requires="v">
                  <p:oleObj spid="_x0000_s38925" name="Graph" r:id="rId10" imgW="4154400" imgH="2901600" progId="Origin50.Graph">
                    <p:embed/>
                  </p:oleObj>
                </mc:Choice>
                <mc:Fallback>
                  <p:oleObj name="Graph" r:id="rId10" imgW="4154400" imgH="2901600" progId="Origin50.Graph">
                    <p:embed/>
                    <p:pic>
                      <p:nvPicPr>
                        <p:cNvPr id="0" name=""/>
                        <p:cNvPicPr/>
                        <p:nvPr/>
                      </p:nvPicPr>
                      <p:blipFill>
                        <a:blip r:embed="rId11"/>
                        <a:stretch>
                          <a:fillRect/>
                        </a:stretch>
                      </p:blipFill>
                      <p:spPr>
                        <a:xfrm>
                          <a:off x="4771803" y="443928"/>
                          <a:ext cx="4190063" cy="2926800"/>
                        </a:xfrm>
                        <a:prstGeom prst="rect">
                          <a:avLst/>
                        </a:prstGeom>
                      </p:spPr>
                    </p:pic>
                  </p:oleObj>
                </mc:Fallback>
              </mc:AlternateContent>
            </a:graphicData>
          </a:graphic>
        </p:graphicFrame>
        <p:sp>
          <p:nvSpPr>
            <p:cNvPr id="33" name="TextBox 32"/>
            <p:cNvSpPr txBox="1"/>
            <p:nvPr/>
          </p:nvSpPr>
          <p:spPr>
            <a:xfrm>
              <a:off x="6582438" y="1079332"/>
              <a:ext cx="1359668" cy="338554"/>
            </a:xfrm>
            <a:prstGeom prst="rect">
              <a:avLst/>
            </a:prstGeom>
            <a:noFill/>
          </p:spPr>
          <p:txBody>
            <a:bodyPr wrap="none" rtlCol="0">
              <a:spAutoFit/>
            </a:bodyPr>
            <a:lstStyle/>
            <a:p>
              <a:r>
                <a:rPr lang="en-US" altLang="ko-KR" sz="1600" dirty="0"/>
                <a:t>With Ag S/D</a:t>
              </a:r>
              <a:endParaRPr lang="ko-KR" altLang="en-US" sz="1600" dirty="0"/>
            </a:p>
          </p:txBody>
        </p:sp>
      </p:grpSp>
      <p:grpSp>
        <p:nvGrpSpPr>
          <p:cNvPr id="35" name="그룹 34"/>
          <p:cNvGrpSpPr/>
          <p:nvPr/>
        </p:nvGrpSpPr>
        <p:grpSpPr>
          <a:xfrm>
            <a:off x="4410074" y="621100"/>
            <a:ext cx="3943352" cy="3017450"/>
            <a:chOff x="4900219" y="1083147"/>
            <a:chExt cx="3485863" cy="2491666"/>
          </a:xfrm>
        </p:grpSpPr>
        <p:pic>
          <p:nvPicPr>
            <p:cNvPr id="36" name="Picture 3" descr="C:\Users\SeungJae\Downloads\PolarcontComparaison.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121" t="15300" r="10558" b="2592"/>
            <a:stretch/>
          </p:blipFill>
          <p:spPr bwMode="auto">
            <a:xfrm>
              <a:off x="4900219" y="1083147"/>
              <a:ext cx="3485863" cy="249166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rot="983343">
              <a:off x="6203224" y="2275317"/>
              <a:ext cx="1359668" cy="338554"/>
            </a:xfrm>
            <a:prstGeom prst="rect">
              <a:avLst/>
            </a:prstGeom>
            <a:noFill/>
          </p:spPr>
          <p:txBody>
            <a:bodyPr wrap="none" rtlCol="0">
              <a:spAutoFit/>
            </a:bodyPr>
            <a:lstStyle/>
            <a:p>
              <a:r>
                <a:rPr lang="en-US" altLang="ko-KR" sz="1600" dirty="0"/>
                <a:t>With Au S/D</a:t>
              </a:r>
              <a:endParaRPr lang="ko-KR" altLang="en-US" sz="1600" dirty="0"/>
            </a:p>
          </p:txBody>
        </p:sp>
      </p:grpSp>
      <p:grpSp>
        <p:nvGrpSpPr>
          <p:cNvPr id="39" name="그룹 38"/>
          <p:cNvGrpSpPr/>
          <p:nvPr/>
        </p:nvGrpSpPr>
        <p:grpSpPr>
          <a:xfrm>
            <a:off x="90611" y="5161895"/>
            <a:ext cx="9001001" cy="1174353"/>
            <a:chOff x="125185" y="5311120"/>
            <a:chExt cx="9001001" cy="1174353"/>
          </a:xfrm>
        </p:grpSpPr>
        <p:sp>
          <p:nvSpPr>
            <p:cNvPr id="43" name="모서리가 둥근 직사각형 42"/>
            <p:cNvSpPr/>
            <p:nvPr/>
          </p:nvSpPr>
          <p:spPr>
            <a:xfrm>
              <a:off x="125185" y="5311120"/>
              <a:ext cx="8821070" cy="1163995"/>
            </a:xfrm>
            <a:prstGeom prst="roundRect">
              <a:avLst>
                <a:gd name="adj" fmla="val 5291"/>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TextBox 43"/>
            <p:cNvSpPr txBox="1"/>
            <p:nvPr/>
          </p:nvSpPr>
          <p:spPr>
            <a:xfrm>
              <a:off x="197859" y="5346700"/>
              <a:ext cx="8928327" cy="1138773"/>
            </a:xfrm>
            <a:prstGeom prst="rect">
              <a:avLst/>
            </a:prstGeom>
            <a:noFill/>
          </p:spPr>
          <p:txBody>
            <a:bodyPr wrap="square" rtlCol="0">
              <a:spAutoFit/>
            </a:bodyPr>
            <a:lstStyle/>
            <a:p>
              <a:pPr marL="285750" indent="-285750">
                <a:buFont typeface="Arial" panose="020B0604020202020204" pitchFamily="34" charset="0"/>
                <a:buChar char="•"/>
              </a:pPr>
              <a:r>
                <a:rPr lang="en-US" altLang="ko-KR" sz="1700" dirty="0">
                  <a:latin typeface="Times New Roman" panose="02020603050405020304" pitchFamily="18" charset="0"/>
                  <a:cs typeface="Times New Roman" panose="02020603050405020304" pitchFamily="18" charset="0"/>
                </a:rPr>
                <a:t>OTFT with Ag S/D shows better electrical properties than Au S/D, the stability is superior with Ag S/D.</a:t>
              </a:r>
            </a:p>
            <a:p>
              <a:pPr marL="285750" indent="-285750">
                <a:buFont typeface="Arial" panose="020B0604020202020204" pitchFamily="34" charset="0"/>
                <a:buChar char="•"/>
              </a:pPr>
              <a:r>
                <a:rPr lang="en-US" altLang="ko-KR" sz="1700" dirty="0">
                  <a:latin typeface="Times New Roman" panose="02020603050405020304" pitchFamily="18" charset="0"/>
                  <a:cs typeface="Times New Roman" panose="02020603050405020304" pitchFamily="18" charset="0"/>
                </a:rPr>
                <a:t>It seems that the interface between S/D and semiconductor plays an important role.</a:t>
              </a:r>
            </a:p>
            <a:p>
              <a:pPr marL="285750" indent="-285750">
                <a:buFont typeface="Arial" panose="020B0604020202020204" pitchFamily="34" charset="0"/>
                <a:buChar char="•"/>
              </a:pPr>
              <a:r>
                <a:rPr lang="en-US" altLang="ko-KR" sz="1700" dirty="0">
                  <a:latin typeface="Times New Roman" panose="02020603050405020304" pitchFamily="18" charset="0"/>
                  <a:cs typeface="Times New Roman" panose="02020603050405020304" pitchFamily="18" charset="0"/>
                </a:rPr>
                <a:t>Chemical functionalization is not required when we </a:t>
              </a:r>
              <a:r>
                <a:rPr lang="en-US" altLang="ko-KR" sz="1700" strike="sngStrike" dirty="0">
                  <a:latin typeface="Times New Roman" panose="02020603050405020304" pitchFamily="18" charset="0"/>
                  <a:cs typeface="Times New Roman" panose="02020603050405020304" pitchFamily="18" charset="0"/>
                </a:rPr>
                <a:t>using</a:t>
              </a:r>
              <a:r>
                <a:rPr lang="en-US" altLang="ko-KR" sz="1700" dirty="0">
                  <a:latin typeface="Times New Roman" panose="02020603050405020304" pitchFamily="18" charset="0"/>
                  <a:cs typeface="Times New Roman" panose="02020603050405020304" pitchFamily="18" charset="0"/>
                </a:rPr>
                <a:t> </a:t>
              </a:r>
              <a:r>
                <a:rPr lang="en-US" altLang="ko-KR" sz="1700" u="sng" dirty="0">
                  <a:latin typeface="Times New Roman" panose="02020603050405020304" pitchFamily="18" charset="0"/>
                  <a:cs typeface="Times New Roman" panose="02020603050405020304" pitchFamily="18" charset="0"/>
                </a:rPr>
                <a:t>use</a:t>
              </a:r>
              <a:r>
                <a:rPr lang="en-US" altLang="ko-KR" sz="1700" dirty="0">
                  <a:latin typeface="Times New Roman" panose="02020603050405020304" pitchFamily="18" charset="0"/>
                  <a:cs typeface="Times New Roman" panose="02020603050405020304" pitchFamily="18" charset="0"/>
                </a:rPr>
                <a:t> the Ag S/D</a:t>
              </a:r>
            </a:p>
          </p:txBody>
        </p:sp>
      </p:grpSp>
      <p:sp>
        <p:nvSpPr>
          <p:cNvPr id="45" name="직사각형 44"/>
          <p:cNvSpPr/>
          <p:nvPr/>
        </p:nvSpPr>
        <p:spPr>
          <a:xfrm>
            <a:off x="267657" y="4625975"/>
            <a:ext cx="8788729" cy="523220"/>
          </a:xfrm>
          <a:prstGeom prst="rect">
            <a:avLst/>
          </a:prstGeom>
        </p:spPr>
        <p:txBody>
          <a:bodyPr wrap="square">
            <a:spAutoFit/>
          </a:bodyPr>
          <a:lstStyle/>
          <a:p>
            <a:r>
              <a:rPr lang="en-GB" altLang="ko-KR" sz="1400" i="1" dirty="0"/>
              <a:t>Figure 9. Comparison of the drain-source current  </a:t>
            </a:r>
            <a:r>
              <a:rPr lang="en-GB" altLang="ko-KR" sz="1400" i="1" u="sng" dirty="0"/>
              <a:t>vs</a:t>
            </a:r>
            <a:r>
              <a:rPr lang="en-GB" altLang="ko-KR" sz="1400" i="1" dirty="0"/>
              <a:t> time behaviour under </a:t>
            </a:r>
            <a:r>
              <a:rPr lang="en-GB" altLang="ko-KR" sz="1400" i="1" u="sng" dirty="0"/>
              <a:t>constant </a:t>
            </a:r>
            <a:r>
              <a:rPr lang="en-GB" altLang="ko-KR" sz="1400" i="1" dirty="0"/>
              <a:t>drain-source voltage between IJP OFET using Ag and Au (with different </a:t>
            </a:r>
            <a:r>
              <a:rPr lang="en-GB" altLang="ko-KR" sz="1400" i="1" dirty="0" err="1"/>
              <a:t>che</a:t>
            </a:r>
            <a:r>
              <a:rPr lang="en-US" altLang="ko-KR" sz="1400" i="1" dirty="0" err="1"/>
              <a:t>mical</a:t>
            </a:r>
            <a:r>
              <a:rPr lang="en-US" altLang="ko-KR" sz="1400" i="1" dirty="0"/>
              <a:t> </a:t>
            </a:r>
            <a:r>
              <a:rPr lang="en-GB" altLang="ko-KR" sz="1400" i="1" dirty="0"/>
              <a:t>functionalization).</a:t>
            </a:r>
            <a:endParaRPr lang="ko-KR" altLang="ko-KR" sz="1400" i="1" dirty="0"/>
          </a:p>
        </p:txBody>
      </p:sp>
      <p:graphicFrame>
        <p:nvGraphicFramePr>
          <p:cNvPr id="8" name="표 7"/>
          <p:cNvGraphicFramePr>
            <a:graphicFrameLocks noGrp="1"/>
          </p:cNvGraphicFramePr>
          <p:nvPr>
            <p:extLst>
              <p:ext uri="{D42A27DB-BD31-4B8C-83A1-F6EECF244321}">
                <p14:modId xmlns:p14="http://schemas.microsoft.com/office/powerpoint/2010/main" val="2154495145"/>
              </p:ext>
            </p:extLst>
          </p:nvPr>
        </p:nvGraphicFramePr>
        <p:xfrm>
          <a:off x="1321640" y="3750310"/>
          <a:ext cx="6838175" cy="762000"/>
        </p:xfrm>
        <a:graphic>
          <a:graphicData uri="http://schemas.openxmlformats.org/drawingml/2006/table">
            <a:tbl>
              <a:tblPr firstRow="1" bandRow="1">
                <a:tableStyleId>{5C22544A-7EE6-4342-B048-85BDC9FD1C3A}</a:tableStyleId>
              </a:tblPr>
              <a:tblGrid>
                <a:gridCol w="1367635">
                  <a:extLst>
                    <a:ext uri="{9D8B030D-6E8A-4147-A177-3AD203B41FA5}">
                      <a16:colId xmlns:a16="http://schemas.microsoft.com/office/drawing/2014/main" val="20000"/>
                    </a:ext>
                  </a:extLst>
                </a:gridCol>
                <a:gridCol w="1367635">
                  <a:extLst>
                    <a:ext uri="{9D8B030D-6E8A-4147-A177-3AD203B41FA5}">
                      <a16:colId xmlns:a16="http://schemas.microsoft.com/office/drawing/2014/main" val="20001"/>
                    </a:ext>
                  </a:extLst>
                </a:gridCol>
                <a:gridCol w="1367635">
                  <a:extLst>
                    <a:ext uri="{9D8B030D-6E8A-4147-A177-3AD203B41FA5}">
                      <a16:colId xmlns:a16="http://schemas.microsoft.com/office/drawing/2014/main" val="20002"/>
                    </a:ext>
                  </a:extLst>
                </a:gridCol>
                <a:gridCol w="1367635">
                  <a:extLst>
                    <a:ext uri="{9D8B030D-6E8A-4147-A177-3AD203B41FA5}">
                      <a16:colId xmlns:a16="http://schemas.microsoft.com/office/drawing/2014/main" val="20003"/>
                    </a:ext>
                  </a:extLst>
                </a:gridCol>
                <a:gridCol w="1367635">
                  <a:extLst>
                    <a:ext uri="{9D8B030D-6E8A-4147-A177-3AD203B41FA5}">
                      <a16:colId xmlns:a16="http://schemas.microsoft.com/office/drawing/2014/main" val="20004"/>
                    </a:ext>
                  </a:extLst>
                </a:gridCol>
              </a:tblGrid>
              <a:tr h="301177">
                <a:tc>
                  <a:txBody>
                    <a:bodyPr/>
                    <a:lstStyle/>
                    <a:p>
                      <a:pPr algn="ctr" latinLnBrk="1"/>
                      <a:r>
                        <a:rPr lang="en-US" altLang="ko-KR" sz="1400" dirty="0">
                          <a:solidFill>
                            <a:schemeClr val="tx1"/>
                          </a:solidFill>
                        </a:rPr>
                        <a:t>Printed</a:t>
                      </a:r>
                      <a:r>
                        <a:rPr lang="en-US" altLang="ko-KR" sz="1400" baseline="0" dirty="0">
                          <a:solidFill>
                            <a:schemeClr val="tx1"/>
                          </a:solidFill>
                        </a:rPr>
                        <a:t> </a:t>
                      </a:r>
                      <a:r>
                        <a:rPr lang="en-US" altLang="ko-KR" sz="1400" dirty="0">
                          <a:solidFill>
                            <a:schemeClr val="tx1"/>
                          </a:solidFill>
                        </a:rPr>
                        <a:t>Ag</a:t>
                      </a:r>
                      <a:endParaRPr lang="ko-KR"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200" dirty="0">
                          <a:solidFill>
                            <a:schemeClr val="tx1"/>
                          </a:solidFill>
                        </a:rPr>
                        <a:t>None functionalize</a:t>
                      </a:r>
                      <a:r>
                        <a:rPr lang="en-US" altLang="ko-KR" sz="1200" baseline="0" dirty="0">
                          <a:solidFill>
                            <a:schemeClr val="tx1"/>
                          </a:solidFill>
                        </a:rPr>
                        <a:t> Au</a:t>
                      </a:r>
                      <a:endParaRPr lang="ko-KR"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400" dirty="0">
                          <a:solidFill>
                            <a:srgbClr val="FF0000"/>
                          </a:solidFill>
                        </a:rPr>
                        <a:t>Au-ODT</a:t>
                      </a:r>
                      <a:endParaRPr lang="ko-KR" altLang="en-US" sz="14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400" dirty="0">
                          <a:solidFill>
                            <a:srgbClr val="00B050"/>
                          </a:solidFill>
                        </a:rPr>
                        <a:t>Au-PFBT</a:t>
                      </a:r>
                      <a:endParaRPr lang="ko-KR" altLang="en-US" sz="1400" dirty="0">
                        <a:solidFill>
                          <a:srgbClr val="00B05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400" dirty="0">
                          <a:solidFill>
                            <a:srgbClr val="0070C0"/>
                          </a:solidFill>
                        </a:rPr>
                        <a:t>Au-DABT</a:t>
                      </a:r>
                      <a:endParaRPr lang="ko-KR" altLang="en-US" sz="14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44288">
                <a:tc>
                  <a:txBody>
                    <a:bodyPr/>
                    <a:lstStyle/>
                    <a:p>
                      <a:pPr algn="ctr" latinLnBrk="1"/>
                      <a:r>
                        <a:rPr lang="en-US" altLang="ko-KR" sz="1400" dirty="0"/>
                        <a:t>93 %</a:t>
                      </a:r>
                      <a:endParaRPr lang="ko-KR"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400" dirty="0"/>
                        <a:t>8 %</a:t>
                      </a:r>
                      <a:endParaRPr lang="ko-KR"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400" dirty="0">
                          <a:solidFill>
                            <a:srgbClr val="FF0000"/>
                          </a:solidFill>
                        </a:rPr>
                        <a:t>11 %</a:t>
                      </a:r>
                      <a:endParaRPr lang="ko-KR" altLang="en-US" sz="1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400" dirty="0">
                          <a:solidFill>
                            <a:srgbClr val="00B050"/>
                          </a:solidFill>
                        </a:rPr>
                        <a:t>18 %</a:t>
                      </a:r>
                      <a:endParaRPr lang="ko-KR" altLang="en-US" sz="1400"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400" dirty="0">
                          <a:solidFill>
                            <a:srgbClr val="0070C0"/>
                          </a:solidFill>
                        </a:rPr>
                        <a:t>88 %</a:t>
                      </a:r>
                      <a:endParaRPr lang="ko-KR" altLang="en-US" sz="1400"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46" name="모서리가 둥근 사각형 설명선 45"/>
          <p:cNvSpPr/>
          <p:nvPr/>
        </p:nvSpPr>
        <p:spPr>
          <a:xfrm>
            <a:off x="3851160" y="483322"/>
            <a:ext cx="1552575" cy="404169"/>
          </a:xfrm>
          <a:prstGeom prst="wedgeRoundRectCallout">
            <a:avLst>
              <a:gd name="adj1" fmla="val -79660"/>
              <a:gd name="adj2" fmla="val 13420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solidFill>
                  <a:schemeClr val="tx1"/>
                </a:solidFill>
                <a:latin typeface="Times New Roman" pitchFamily="18" charset="0"/>
                <a:cs typeface="Times New Roman" pitchFamily="18" charset="0"/>
              </a:rPr>
              <a:t>More Stable</a:t>
            </a:r>
            <a:endParaRPr lang="ko-KR" altLang="en-US"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5196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6"/>
                                        </p:tgtEl>
                                      </p:cBhvr>
                                      <p:by x="115000" y="115000"/>
                                    </p:animScale>
                                  </p:childTnLst>
                                </p:cTn>
                              </p:par>
                              <p:par>
                                <p:cTn id="7" presetID="42" presetClass="path" presetSubtype="0" accel="50000" decel="50000" fill="hold" nodeType="withEffect">
                                  <p:stCondLst>
                                    <p:cond delay="0"/>
                                  </p:stCondLst>
                                  <p:childTnLst>
                                    <p:animMotion origin="layout" path="M 1.94444E-6 7.40741E-7 L -0.49375 0.00833 " pathEditMode="relative" rAng="0" ptsTypes="AA">
                                      <p:cBhvr>
                                        <p:cTn id="8" dur="2000" fill="hold"/>
                                        <p:tgtEl>
                                          <p:spTgt spid="6"/>
                                        </p:tgtEl>
                                        <p:attrNameLst>
                                          <p:attrName>ppt_x</p:attrName>
                                          <p:attrName>ppt_y</p:attrName>
                                        </p:attrNameLst>
                                      </p:cBhvr>
                                      <p:rCtr x="-24688" y="417"/>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그룹 24"/>
          <p:cNvGrpSpPr/>
          <p:nvPr/>
        </p:nvGrpSpPr>
        <p:grpSpPr>
          <a:xfrm>
            <a:off x="-87086" y="86174"/>
            <a:ext cx="5519849" cy="461665"/>
            <a:chOff x="-107291" y="613151"/>
            <a:chExt cx="7359798" cy="461665"/>
          </a:xfrm>
        </p:grpSpPr>
        <p:sp>
          <p:nvSpPr>
            <p:cNvPr id="40" name="직사각형 39"/>
            <p:cNvSpPr/>
            <p:nvPr/>
          </p:nvSpPr>
          <p:spPr>
            <a:xfrm>
              <a:off x="-27215" y="643582"/>
              <a:ext cx="7279722"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p:cNvSpPr/>
            <p:nvPr/>
          </p:nvSpPr>
          <p:spPr>
            <a:xfrm>
              <a:off x="-107291" y="624532"/>
              <a:ext cx="1334127"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42" name="직사각형 41"/>
            <p:cNvSpPr/>
            <p:nvPr/>
          </p:nvSpPr>
          <p:spPr>
            <a:xfrm>
              <a:off x="1098685" y="613151"/>
              <a:ext cx="6153821" cy="461665"/>
            </a:xfrm>
            <a:prstGeom prst="rect">
              <a:avLst/>
            </a:prstGeom>
            <a:noFill/>
          </p:spPr>
          <p:txBody>
            <a:bodyPr wrap="none" rtlCol="0">
              <a:spAutoFit/>
            </a:bodyPr>
            <a:lstStyle/>
            <a:p>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Simple elementary electronics</a:t>
              </a:r>
              <a:endParaRPr lang="ko-KR" altLang="en-US" sz="24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grpSp>
      <p:grpSp>
        <p:nvGrpSpPr>
          <p:cNvPr id="21" name="그룹 20"/>
          <p:cNvGrpSpPr/>
          <p:nvPr/>
        </p:nvGrpSpPr>
        <p:grpSpPr>
          <a:xfrm>
            <a:off x="-87086" y="6479233"/>
            <a:ext cx="9231086" cy="342898"/>
            <a:chOff x="-116115" y="6364933"/>
            <a:chExt cx="12308114" cy="342898"/>
          </a:xfrm>
        </p:grpSpPr>
        <p:sp>
          <p:nvSpPr>
            <p:cNvPr id="22" name="직사각형 21"/>
            <p:cNvSpPr/>
            <p:nvPr/>
          </p:nvSpPr>
          <p:spPr>
            <a:xfrm>
              <a:off x="449942" y="63649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116115" y="63649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5" name="슬라이드 번호 개체 틀 4"/>
          <p:cNvSpPr>
            <a:spLocks noGrp="1"/>
          </p:cNvSpPr>
          <p:nvPr>
            <p:ph type="sldNum" sz="quarter" idx="12"/>
          </p:nvPr>
        </p:nvSpPr>
        <p:spPr>
          <a:xfrm>
            <a:off x="3631624" y="6470652"/>
            <a:ext cx="2057400" cy="365125"/>
          </a:xfrm>
        </p:spPr>
        <p:txBody>
          <a:bodyPr/>
          <a:lstStyle/>
          <a:p>
            <a:fld id="{D3E0788C-73CB-4120-8227-3B79F3944826}" type="slidenum">
              <a:rPr lang="ko-KR" altLang="en-US" b="1" smtClean="0">
                <a:solidFill>
                  <a:schemeClr val="bg1"/>
                </a:solidFill>
              </a:rPr>
              <a:t>18</a:t>
            </a:fld>
            <a:endParaRPr lang="ko-KR" altLang="en-US" b="1" dirty="0">
              <a:solidFill>
                <a:schemeClr val="bg1"/>
              </a:solidFill>
            </a:endParaRPr>
          </a:p>
        </p:txBody>
      </p:sp>
      <p:grpSp>
        <p:nvGrpSpPr>
          <p:cNvPr id="27" name="그룹 26"/>
          <p:cNvGrpSpPr/>
          <p:nvPr/>
        </p:nvGrpSpPr>
        <p:grpSpPr>
          <a:xfrm>
            <a:off x="6433488" y="6475115"/>
            <a:ext cx="2710512" cy="351134"/>
            <a:chOff x="6433488" y="6360815"/>
            <a:chExt cx="2710512" cy="351134"/>
          </a:xfrm>
        </p:grpSpPr>
        <p:sp>
          <p:nvSpPr>
            <p:cNvPr id="28" name="직사각형 27"/>
            <p:cNvSpPr/>
            <p:nvPr/>
          </p:nvSpPr>
          <p:spPr>
            <a:xfrm>
              <a:off x="6654800" y="6360815"/>
              <a:ext cx="2489200" cy="342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9" name="Picture 3" descr="C:\Users\user\Desktop\logo_0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3452" b="44167" l="19088" r="34797"/>
                      </a14:imgEffect>
                    </a14:imgLayer>
                  </a14:imgProps>
                </a:ext>
                <a:ext uri="{28A0092B-C50C-407E-A947-70E740481C1C}">
                  <a14:useLocalDpi xmlns:a14="http://schemas.microsoft.com/office/drawing/2010/main" val="0"/>
                </a:ext>
              </a:extLst>
            </a:blip>
            <a:srcRect l="19382" t="32585" r="64917" b="55079"/>
            <a:stretch/>
          </p:blipFill>
          <p:spPr bwMode="auto">
            <a:xfrm>
              <a:off x="8800898" y="6364933"/>
              <a:ext cx="290714" cy="33397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4227" t="33192" r="47709" b="59167"/>
            <a:stretch/>
          </p:blipFill>
          <p:spPr bwMode="auto">
            <a:xfrm>
              <a:off x="8110109" y="6364933"/>
              <a:ext cx="651048" cy="34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4792" b="100000" l="81641" r="100000">
                          <a14:foregroundMark x1="81771" y1="96875" x2="83138" y2="94907"/>
                          <a14:foregroundMark x1="82552" y1="96759" x2="96484" y2="96991"/>
                          <a14:foregroundMark x1="86719" y1="98495" x2="94531" y2="98843"/>
                          <a14:foregroundMark x1="91536" y1="97685" x2="93750" y2="97454"/>
                        </a14:backgroundRemoval>
                      </a14:imgEffect>
                    </a14:imgLayer>
                  </a14:imgProps>
                </a:ext>
                <a:ext uri="{28A0092B-C50C-407E-A947-70E740481C1C}">
                  <a14:useLocalDpi xmlns:a14="http://schemas.microsoft.com/office/drawing/2010/main" val="0"/>
                </a:ext>
              </a:extLst>
            </a:blip>
            <a:srcRect l="81698" t="95093" r="4958"/>
            <a:stretch/>
          </p:blipFill>
          <p:spPr bwMode="auto">
            <a:xfrm>
              <a:off x="6433488" y="6360815"/>
              <a:ext cx="1657569" cy="34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32770" name="Imag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23" y="797602"/>
            <a:ext cx="8490388" cy="213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직사각형 5"/>
          <p:cNvSpPr/>
          <p:nvPr/>
        </p:nvSpPr>
        <p:spPr>
          <a:xfrm>
            <a:off x="264888" y="2942492"/>
            <a:ext cx="8496270" cy="738664"/>
          </a:xfrm>
          <a:prstGeom prst="rect">
            <a:avLst/>
          </a:prstGeom>
        </p:spPr>
        <p:txBody>
          <a:bodyPr wrap="square">
            <a:spAutoFit/>
          </a:bodyPr>
          <a:lstStyle/>
          <a:p>
            <a:r>
              <a:rPr lang="en-GB" altLang="ko-KR" sz="1400" i="1" dirty="0"/>
              <a:t>Figure 10. Inkjet printed pseudo-CMOS circuits using N-type OFETs </a:t>
            </a:r>
            <a:r>
              <a:rPr lang="en-GB" altLang="ko-KR" sz="1400" i="1" dirty="0">
                <a:sym typeface="Wingdings" panose="05000000000000000000" pitchFamily="2" charset="2"/>
              </a:rPr>
              <a:t> N channel OTFTs</a:t>
            </a:r>
            <a:endParaRPr lang="ko-KR" altLang="ko-KR" sz="1400" i="1" dirty="0"/>
          </a:p>
          <a:p>
            <a:r>
              <a:rPr lang="en-GB" altLang="ko-KR" sz="1400" i="1" dirty="0"/>
              <a:t>(a) design of ring oscillator constituted by 5 pseudo-CMOS inverters (b) input and output voltage of inkjet printed pseudo-CMOS inverter (c) output voltage of a 5-stage inkjet printed oscillator.</a:t>
            </a:r>
            <a:endParaRPr lang="ko-KR" altLang="ko-KR" sz="1400" i="1" dirty="0"/>
          </a:p>
        </p:txBody>
      </p:sp>
      <p:sp>
        <p:nvSpPr>
          <p:cNvPr id="24" name="TextBox 23"/>
          <p:cNvSpPr txBox="1"/>
          <p:nvPr/>
        </p:nvSpPr>
        <p:spPr>
          <a:xfrm>
            <a:off x="163288" y="3878940"/>
            <a:ext cx="8826725" cy="2185214"/>
          </a:xfrm>
          <a:prstGeom prst="rect">
            <a:avLst/>
          </a:prstGeom>
          <a:noFill/>
        </p:spPr>
        <p:txBody>
          <a:bodyPr wrap="square" rtlCol="0">
            <a:spAutoFit/>
          </a:bodyPr>
          <a:lstStyle/>
          <a:p>
            <a:pPr marL="285750" indent="-285750">
              <a:buFont typeface="Arial" pitchFamily="34" charset="0"/>
              <a:buChar char="•"/>
            </a:pPr>
            <a:r>
              <a:rPr lang="en-US" altLang="ko-KR" sz="1700" dirty="0">
                <a:latin typeface="Times New Roman" panose="02020603050405020304" pitchFamily="18" charset="0"/>
                <a:cs typeface="Times New Roman" panose="02020603050405020304" pitchFamily="18" charset="0"/>
              </a:rPr>
              <a:t>By using an inverter </a:t>
            </a:r>
            <a:r>
              <a:rPr lang="en-US" altLang="ko-KR" sz="1700" strike="sngStrike" dirty="0">
                <a:latin typeface="Times New Roman" panose="02020603050405020304" pitchFamily="18" charset="0"/>
                <a:cs typeface="Times New Roman" panose="02020603050405020304" pitchFamily="18" charset="0"/>
              </a:rPr>
              <a:t>logic gate </a:t>
            </a:r>
            <a:r>
              <a:rPr lang="en-US" altLang="ko-KR" sz="1700" dirty="0">
                <a:latin typeface="Times New Roman" panose="02020603050405020304" pitchFamily="18" charset="0"/>
                <a:cs typeface="Times New Roman" panose="02020603050405020304" pitchFamily="18" charset="0"/>
              </a:rPr>
              <a:t>made by N type OFET, 5-stage ring oscillators have been designed and </a:t>
            </a:r>
            <a:r>
              <a:rPr lang="en-US" altLang="ko-KR" sz="1700" u="sng" dirty="0">
                <a:latin typeface="Times New Roman" panose="02020603050405020304" pitchFamily="18" charset="0"/>
                <a:cs typeface="Times New Roman" panose="02020603050405020304" pitchFamily="18" charset="0"/>
              </a:rPr>
              <a:t>operated successfully  </a:t>
            </a:r>
            <a:r>
              <a:rPr lang="en-US" altLang="ko-KR" sz="1700" strike="sngStrike" dirty="0">
                <a:latin typeface="Times New Roman" panose="02020603050405020304" pitchFamily="18" charset="0"/>
                <a:cs typeface="Times New Roman" panose="02020603050405020304" pitchFamily="18" charset="0"/>
              </a:rPr>
              <a:t>working.</a:t>
            </a:r>
          </a:p>
          <a:p>
            <a:pPr marL="285750" indent="-285750">
              <a:buFont typeface="Arial" pitchFamily="34" charset="0"/>
              <a:buChar char="•"/>
            </a:pPr>
            <a:endParaRPr lang="en-US" altLang="ko-KR" sz="1700" u="sng" strike="sngStrike" dirty="0">
              <a:latin typeface="Times New Roman" panose="02020603050405020304" pitchFamily="18" charset="0"/>
              <a:cs typeface="Times New Roman" panose="02020603050405020304" pitchFamily="18" charset="0"/>
            </a:endParaRPr>
          </a:p>
          <a:p>
            <a:pPr marL="285750" indent="-285750">
              <a:buFont typeface="Arial" pitchFamily="34" charset="0"/>
              <a:buChar char="•"/>
            </a:pPr>
            <a:r>
              <a:rPr lang="en-US" altLang="ko-KR" sz="1700" strike="sngStrike" dirty="0">
                <a:latin typeface="Times New Roman" panose="02020603050405020304" pitchFamily="18" charset="0"/>
                <a:cs typeface="Times New Roman" panose="02020603050405020304" pitchFamily="18" charset="0"/>
              </a:rPr>
              <a:t>Constant </a:t>
            </a:r>
            <a:r>
              <a:rPr lang="en-US" altLang="ko-KR" sz="1700" dirty="0">
                <a:latin typeface="Times New Roman" panose="02020603050405020304" pitchFamily="18" charset="0"/>
                <a:cs typeface="Times New Roman" panose="02020603050405020304" pitchFamily="18" charset="0"/>
              </a:rPr>
              <a:t>With supply voltage of V</a:t>
            </a:r>
            <a:r>
              <a:rPr lang="en-US" altLang="ko-KR" sz="1700" baseline="-25000" dirty="0">
                <a:latin typeface="Times New Roman" panose="02020603050405020304" pitchFamily="18" charset="0"/>
                <a:cs typeface="Times New Roman" panose="02020603050405020304" pitchFamily="18" charset="0"/>
              </a:rPr>
              <a:t>DD</a:t>
            </a:r>
            <a:r>
              <a:rPr lang="en-US" altLang="ko-KR" sz="1700" dirty="0">
                <a:latin typeface="Times New Roman" panose="02020603050405020304" pitchFamily="18" charset="0"/>
                <a:cs typeface="Times New Roman" panose="02020603050405020304" pitchFamily="18" charset="0"/>
              </a:rPr>
              <a:t> = 10 V, oscillation from 0.7 V to 8.2 V have been observed </a:t>
            </a:r>
            <a:r>
              <a:rPr lang="en-US" altLang="ko-KR" sz="1700" strike="sngStrike" dirty="0">
                <a:latin typeface="Times New Roman" panose="02020603050405020304" pitchFamily="18" charset="0"/>
                <a:cs typeface="Times New Roman" panose="02020603050405020304" pitchFamily="18" charset="0"/>
              </a:rPr>
              <a:t>(supply voltage has been applied during 12 hours).  </a:t>
            </a:r>
            <a:r>
              <a:rPr lang="en-US" altLang="ko-KR" sz="1700" dirty="0">
                <a:latin typeface="Times New Roman" panose="02020603050405020304" pitchFamily="18" charset="0"/>
                <a:cs typeface="Times New Roman" panose="02020603050405020304" pitchFamily="18" charset="0"/>
              </a:rPr>
              <a:t>And operated stably for over  12 hours.</a:t>
            </a:r>
          </a:p>
          <a:p>
            <a:pPr marL="285750" indent="-285750">
              <a:buFont typeface="Arial" pitchFamily="34" charset="0"/>
              <a:buChar char="•"/>
            </a:pPr>
            <a:endParaRPr lang="en-US" altLang="ko-KR" sz="1700" dirty="0">
              <a:latin typeface="Times New Roman" panose="02020603050405020304" pitchFamily="18" charset="0"/>
              <a:cs typeface="Times New Roman" panose="02020603050405020304" pitchFamily="18" charset="0"/>
            </a:endParaRPr>
          </a:p>
          <a:p>
            <a:pPr marL="285750" indent="-285750">
              <a:buFont typeface="Arial" pitchFamily="34" charset="0"/>
              <a:buChar char="•"/>
            </a:pPr>
            <a:r>
              <a:rPr lang="en-US" altLang="ko-KR" sz="1700" strike="sngStrike" dirty="0">
                <a:latin typeface="Times New Roman" panose="02020603050405020304" pitchFamily="18" charset="0"/>
                <a:cs typeface="Times New Roman" panose="02020603050405020304" pitchFamily="18" charset="0"/>
              </a:rPr>
              <a:t>Such experimental results show were shown a uniform behavior and an interesting electrical stability to perform in more complex devices.</a:t>
            </a:r>
            <a:endParaRPr lang="ko-KR" altLang="en-US" sz="1700" strike="sngStrike" dirty="0">
              <a:latin typeface="Times New Roman" panose="02020603050405020304" pitchFamily="18" charset="0"/>
              <a:cs typeface="Times New Roman" panose="02020603050405020304" pitchFamily="18" charset="0"/>
            </a:endParaRPr>
          </a:p>
        </p:txBody>
      </p:sp>
      <p:pic>
        <p:nvPicPr>
          <p:cNvPr id="2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96" y="6498847"/>
            <a:ext cx="1149715" cy="34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6645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그룹 3"/>
          <p:cNvGrpSpPr/>
          <p:nvPr/>
        </p:nvGrpSpPr>
        <p:grpSpPr>
          <a:xfrm>
            <a:off x="-87087" y="4564291"/>
            <a:ext cx="9231087" cy="461665"/>
            <a:chOff x="-116115" y="3624490"/>
            <a:chExt cx="12308115" cy="461665"/>
          </a:xfrm>
        </p:grpSpPr>
        <p:sp>
          <p:nvSpPr>
            <p:cNvPr id="8" name="직사각형 7"/>
            <p:cNvSpPr/>
            <p:nvPr/>
          </p:nvSpPr>
          <p:spPr>
            <a:xfrm>
              <a:off x="449942" y="36598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116115" y="36598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9030451" y="3624490"/>
              <a:ext cx="3161549" cy="461665"/>
            </a:xfrm>
            <a:prstGeom prst="rect">
              <a:avLst/>
            </a:prstGeom>
            <a:noFill/>
          </p:spPr>
          <p:txBody>
            <a:bodyPr wrap="none" rtlCol="0">
              <a:spAutoFit/>
            </a:bodyPr>
            <a:lstStyle/>
            <a:p>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04. Conclusion</a:t>
              </a:r>
              <a:endParaRPr lang="ko-KR" altLang="en-US" sz="24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grpSp>
      <p:pic>
        <p:nvPicPr>
          <p:cNvPr id="13" name="Picture 3" descr="C:\Users\user\Desktop\logo_0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33452" b="44167" l="19088" r="34797"/>
                    </a14:imgEffect>
                  </a14:imgLayer>
                </a14:imgProps>
              </a:ext>
              <a:ext uri="{28A0092B-C50C-407E-A947-70E740481C1C}">
                <a14:useLocalDpi xmlns:a14="http://schemas.microsoft.com/office/drawing/2010/main" val="0"/>
              </a:ext>
            </a:extLst>
          </a:blip>
          <a:srcRect l="19382" t="32585" r="64917" b="55079"/>
          <a:stretch/>
        </p:blipFill>
        <p:spPr bwMode="auto">
          <a:xfrm>
            <a:off x="337456" y="4564291"/>
            <a:ext cx="360011" cy="4135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4227" t="33192" r="47709" b="59167"/>
          <a:stretch/>
        </p:blipFill>
        <p:spPr bwMode="auto">
          <a:xfrm>
            <a:off x="822083" y="4595517"/>
            <a:ext cx="689938" cy="367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664" y="4194477"/>
            <a:ext cx="1159357" cy="34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직사각형 11"/>
          <p:cNvSpPr/>
          <p:nvPr/>
        </p:nvSpPr>
        <p:spPr>
          <a:xfrm>
            <a:off x="7154166" y="4989367"/>
            <a:ext cx="3380797" cy="307777"/>
          </a:xfrm>
          <a:prstGeom prst="rect">
            <a:avLst/>
          </a:prstGeom>
          <a:noFill/>
        </p:spPr>
        <p:txBody>
          <a:bodyPr wrap="square" rtlCol="0">
            <a:spAutoFit/>
          </a:bodyPr>
          <a:lstStyle/>
          <a:p>
            <a:pPr marL="285750" indent="-285750">
              <a:buFont typeface="Arial" pitchFamily="34" charset="0"/>
              <a:buChar char="•"/>
            </a:pPr>
            <a:r>
              <a:rPr lang="en-US" altLang="ko-KR" sz="1400"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rPr>
              <a:t>Summary</a:t>
            </a:r>
          </a:p>
        </p:txBody>
      </p:sp>
    </p:spTree>
    <p:extLst>
      <p:ext uri="{BB962C8B-B14F-4D97-AF65-F5344CB8AC3E}">
        <p14:creationId xmlns:p14="http://schemas.microsoft.com/office/powerpoint/2010/main" val="2906184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eungJae\Deskto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54000"/>
            <a:ext cx="3970020" cy="72745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직사각형 20"/>
          <p:cNvSpPr/>
          <p:nvPr/>
        </p:nvSpPr>
        <p:spPr>
          <a:xfrm>
            <a:off x="5608139" y="1023615"/>
            <a:ext cx="639919" cy="338554"/>
          </a:xfrm>
          <a:prstGeom prst="rect">
            <a:avLst/>
          </a:prstGeom>
          <a:noFill/>
        </p:spPr>
        <p:txBody>
          <a:bodyPr wrap="none" rtlCol="0">
            <a:spAutoFit/>
          </a:bodyPr>
          <a:lstStyle/>
          <a:p>
            <a:r>
              <a:rPr lang="en-US" altLang="ko-KR" sz="1600" b="1"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rPr>
              <a:t>2016</a:t>
            </a:r>
            <a:endParaRPr lang="ko-KR" altLang="en-US" sz="1600" b="1"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endParaRPr>
          </a:p>
        </p:txBody>
      </p:sp>
      <p:sp>
        <p:nvSpPr>
          <p:cNvPr id="22" name="직사각형 21"/>
          <p:cNvSpPr/>
          <p:nvPr/>
        </p:nvSpPr>
        <p:spPr>
          <a:xfrm>
            <a:off x="3706855" y="861660"/>
            <a:ext cx="1942376" cy="1015663"/>
          </a:xfrm>
          <a:prstGeom prst="rect">
            <a:avLst/>
          </a:prstGeom>
          <a:noFill/>
        </p:spPr>
        <p:txBody>
          <a:bodyPr wrap="square" rtlCol="0">
            <a:spAutoFit/>
          </a:bodyPr>
          <a:lstStyle/>
          <a:p>
            <a:pPr algn="ctr"/>
            <a:r>
              <a:rPr lang="en-US" altLang="ko-KR" sz="6000" b="1"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rPr>
              <a:t>IMID</a:t>
            </a:r>
            <a:endParaRPr lang="ko-KR" altLang="en-US" sz="6000" b="1"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endParaRPr>
          </a:p>
        </p:txBody>
      </p:sp>
      <p:sp>
        <p:nvSpPr>
          <p:cNvPr id="23" name="직사각형 22"/>
          <p:cNvSpPr/>
          <p:nvPr/>
        </p:nvSpPr>
        <p:spPr>
          <a:xfrm>
            <a:off x="5586735" y="1318692"/>
            <a:ext cx="1672253" cy="461665"/>
          </a:xfrm>
          <a:prstGeom prst="rect">
            <a:avLst/>
          </a:prstGeom>
          <a:noFill/>
        </p:spPr>
        <p:txBody>
          <a:bodyPr wrap="none" rtlCol="0">
            <a:spAutoFit/>
          </a:bodyPr>
          <a:lstStyle/>
          <a:p>
            <a:r>
              <a:rPr lang="en-US" altLang="ko-KR" sz="2400" b="1"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rPr>
              <a:t>CONTENT</a:t>
            </a:r>
            <a:endParaRPr lang="ko-KR" altLang="en-US" sz="2400" b="1"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endParaRPr>
          </a:p>
        </p:txBody>
      </p:sp>
      <p:cxnSp>
        <p:nvCxnSpPr>
          <p:cNvPr id="26" name="직선 연결선 25"/>
          <p:cNvCxnSpPr/>
          <p:nvPr/>
        </p:nvCxnSpPr>
        <p:spPr>
          <a:xfrm>
            <a:off x="3640363" y="1841867"/>
            <a:ext cx="4017737" cy="0"/>
          </a:xfrm>
          <a:prstGeom prst="line">
            <a:avLst/>
          </a:prstGeom>
          <a:ln w="508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39" name="그룹 38"/>
          <p:cNvGrpSpPr/>
          <p:nvPr/>
        </p:nvGrpSpPr>
        <p:grpSpPr>
          <a:xfrm>
            <a:off x="4458473" y="2153894"/>
            <a:ext cx="4519248" cy="3695250"/>
            <a:chOff x="7001263" y="2065808"/>
            <a:chExt cx="6025656" cy="3695250"/>
          </a:xfrm>
        </p:grpSpPr>
        <p:grpSp>
          <p:nvGrpSpPr>
            <p:cNvPr id="29" name="그룹 28"/>
            <p:cNvGrpSpPr/>
            <p:nvPr/>
          </p:nvGrpSpPr>
          <p:grpSpPr>
            <a:xfrm>
              <a:off x="7001263" y="2065808"/>
              <a:ext cx="2306696" cy="369332"/>
              <a:chOff x="6861801" y="2260078"/>
              <a:chExt cx="2306696" cy="369332"/>
            </a:xfrm>
          </p:grpSpPr>
          <p:sp>
            <p:nvSpPr>
              <p:cNvPr id="27" name="직사각형 26"/>
              <p:cNvSpPr/>
              <p:nvPr/>
            </p:nvSpPr>
            <p:spPr>
              <a:xfrm>
                <a:off x="7126914" y="2260078"/>
                <a:ext cx="2041583" cy="369332"/>
              </a:xfrm>
              <a:prstGeom prst="rect">
                <a:avLst/>
              </a:prstGeom>
              <a:noFill/>
            </p:spPr>
            <p:txBody>
              <a:bodyPr wrap="none" rtlCol="0">
                <a:spAutoFit/>
              </a:bodyPr>
              <a:lstStyle/>
              <a:p>
                <a:r>
                  <a:rPr lang="en-US" altLang="ko-KR" b="1"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rPr>
                  <a:t>Introduction</a:t>
                </a:r>
                <a:endParaRPr lang="ko-KR" altLang="en-US" b="1"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endParaRPr>
              </a:p>
            </p:txBody>
          </p:sp>
          <p:sp>
            <p:nvSpPr>
              <p:cNvPr id="28" name="직사각형 27"/>
              <p:cNvSpPr/>
              <p:nvPr/>
            </p:nvSpPr>
            <p:spPr>
              <a:xfrm>
                <a:off x="6861801" y="2398707"/>
                <a:ext cx="274638" cy="92075"/>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30" name="그룹 29"/>
            <p:cNvGrpSpPr/>
            <p:nvPr/>
          </p:nvGrpSpPr>
          <p:grpSpPr>
            <a:xfrm>
              <a:off x="7001263" y="2613009"/>
              <a:ext cx="2187006" cy="369332"/>
              <a:chOff x="6861801" y="2260078"/>
              <a:chExt cx="2187006" cy="369332"/>
            </a:xfrm>
          </p:grpSpPr>
          <p:sp>
            <p:nvSpPr>
              <p:cNvPr id="31" name="직사각형 30"/>
              <p:cNvSpPr/>
              <p:nvPr/>
            </p:nvSpPr>
            <p:spPr>
              <a:xfrm>
                <a:off x="7126914" y="2260078"/>
                <a:ext cx="1921893" cy="369332"/>
              </a:xfrm>
              <a:prstGeom prst="rect">
                <a:avLst/>
              </a:prstGeom>
              <a:noFill/>
            </p:spPr>
            <p:txBody>
              <a:bodyPr wrap="none" rtlCol="0">
                <a:spAutoFit/>
              </a:bodyPr>
              <a:lstStyle/>
              <a:p>
                <a:r>
                  <a:rPr lang="en-US" altLang="ko-KR" b="1"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rPr>
                  <a:t>Experiment</a:t>
                </a:r>
                <a:endParaRPr lang="ko-KR" altLang="en-US" b="1"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endParaRPr>
              </a:p>
            </p:txBody>
          </p:sp>
          <p:sp>
            <p:nvSpPr>
              <p:cNvPr id="32" name="직사각형 31"/>
              <p:cNvSpPr/>
              <p:nvPr/>
            </p:nvSpPr>
            <p:spPr>
              <a:xfrm>
                <a:off x="6861801" y="2398707"/>
                <a:ext cx="274639" cy="92075"/>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33" name="그룹 32"/>
            <p:cNvGrpSpPr/>
            <p:nvPr/>
          </p:nvGrpSpPr>
          <p:grpSpPr>
            <a:xfrm>
              <a:off x="7001263" y="3160210"/>
              <a:ext cx="6025656" cy="2185214"/>
              <a:chOff x="6861801" y="2260078"/>
              <a:chExt cx="6025656" cy="2185214"/>
            </a:xfrm>
          </p:grpSpPr>
          <p:sp>
            <p:nvSpPr>
              <p:cNvPr id="34" name="직사각형 33"/>
              <p:cNvSpPr/>
              <p:nvPr/>
            </p:nvSpPr>
            <p:spPr>
              <a:xfrm>
                <a:off x="7126914" y="2260078"/>
                <a:ext cx="5760543" cy="2185214"/>
              </a:xfrm>
              <a:prstGeom prst="rect">
                <a:avLst/>
              </a:prstGeom>
              <a:noFill/>
            </p:spPr>
            <p:txBody>
              <a:bodyPr wrap="none" rtlCol="0">
                <a:spAutoFit/>
              </a:bodyPr>
              <a:lstStyle/>
              <a:p>
                <a:r>
                  <a:rPr lang="en-US" altLang="ko-KR" b="1"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rPr>
                  <a:t>Result &amp; discussion</a:t>
                </a:r>
              </a:p>
              <a:p>
                <a:pPr marL="285750" indent="-285750">
                  <a:buFont typeface="Arial" panose="020B0604020202020204" pitchFamily="34" charset="0"/>
                  <a:buChar char="•"/>
                </a:pPr>
                <a:endParaRPr lang="en-US" altLang="ko-KR" sz="1200" b="1"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b="1"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rPr>
                  <a:t>Morphological control</a:t>
                </a:r>
              </a:p>
              <a:p>
                <a:pPr marL="285750" indent="-285750">
                  <a:buFont typeface="Arial" panose="020B0604020202020204" pitchFamily="34" charset="0"/>
                  <a:buChar char="•"/>
                </a:pPr>
                <a:endParaRPr lang="en-US" altLang="ko-KR" sz="1000" b="1"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b="1"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rPr>
                  <a:t>OFET electrical behavior</a:t>
                </a:r>
              </a:p>
              <a:p>
                <a:pPr marL="285750" indent="-285750">
                  <a:buFont typeface="Arial" panose="020B0604020202020204" pitchFamily="34" charset="0"/>
                  <a:buChar char="•"/>
                </a:pPr>
                <a:endParaRPr lang="en-US" altLang="ko-KR" sz="1000" b="1"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b="1"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rPr>
                  <a:t>Electrical stability of printing OFET</a:t>
                </a:r>
              </a:p>
              <a:p>
                <a:pPr marL="285750" indent="-285750">
                  <a:buFont typeface="Arial" panose="020B0604020202020204" pitchFamily="34" charset="0"/>
                  <a:buChar char="•"/>
                </a:pPr>
                <a:endParaRPr lang="en-US" altLang="ko-KR" sz="1000" b="1"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b="1"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rPr>
                  <a:t>Simple elementary electronics</a:t>
                </a:r>
                <a:endParaRPr lang="ko-KR" altLang="en-US" b="1"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endParaRPr>
              </a:p>
            </p:txBody>
          </p:sp>
          <p:sp>
            <p:nvSpPr>
              <p:cNvPr id="35" name="직사각형 34"/>
              <p:cNvSpPr/>
              <p:nvPr/>
            </p:nvSpPr>
            <p:spPr>
              <a:xfrm>
                <a:off x="6861801" y="2398707"/>
                <a:ext cx="274638" cy="92075"/>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36" name="그룹 35"/>
            <p:cNvGrpSpPr/>
            <p:nvPr/>
          </p:nvGrpSpPr>
          <p:grpSpPr>
            <a:xfrm>
              <a:off x="7019384" y="5391726"/>
              <a:ext cx="2322769" cy="369332"/>
              <a:chOff x="6879922" y="3944394"/>
              <a:chExt cx="2322769" cy="369332"/>
            </a:xfrm>
          </p:grpSpPr>
          <p:sp>
            <p:nvSpPr>
              <p:cNvPr id="37" name="직사각형 36"/>
              <p:cNvSpPr/>
              <p:nvPr/>
            </p:nvSpPr>
            <p:spPr>
              <a:xfrm>
                <a:off x="7280800" y="3944394"/>
                <a:ext cx="1921891" cy="369332"/>
              </a:xfrm>
              <a:prstGeom prst="rect">
                <a:avLst/>
              </a:prstGeom>
              <a:noFill/>
            </p:spPr>
            <p:txBody>
              <a:bodyPr wrap="none" rtlCol="0">
                <a:spAutoFit/>
              </a:bodyPr>
              <a:lstStyle/>
              <a:p>
                <a:r>
                  <a:rPr lang="en-US" altLang="ko-KR" b="1"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rPr>
                  <a:t>Conclusion</a:t>
                </a:r>
                <a:endParaRPr lang="ko-KR" altLang="en-US" b="1"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endParaRPr>
              </a:p>
            </p:txBody>
          </p:sp>
          <p:sp>
            <p:nvSpPr>
              <p:cNvPr id="38" name="직사각형 37"/>
              <p:cNvSpPr/>
              <p:nvPr/>
            </p:nvSpPr>
            <p:spPr>
              <a:xfrm>
                <a:off x="6879922" y="4083023"/>
                <a:ext cx="274638" cy="92075"/>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40" name="직사각형 39"/>
          <p:cNvSpPr/>
          <p:nvPr/>
        </p:nvSpPr>
        <p:spPr>
          <a:xfrm>
            <a:off x="-190500" y="-101600"/>
            <a:ext cx="3830863" cy="7122160"/>
          </a:xfrm>
          <a:prstGeom prst="rect">
            <a:avLst/>
          </a:prstGeom>
          <a:solidFill>
            <a:schemeClr val="bg1">
              <a:lumMod val="8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0" name="그룹 19"/>
          <p:cNvGrpSpPr/>
          <p:nvPr/>
        </p:nvGrpSpPr>
        <p:grpSpPr>
          <a:xfrm>
            <a:off x="-87086" y="6364933"/>
            <a:ext cx="9231086" cy="342898"/>
            <a:chOff x="-116115" y="6364933"/>
            <a:chExt cx="12308114" cy="342898"/>
          </a:xfrm>
        </p:grpSpPr>
        <p:sp>
          <p:nvSpPr>
            <p:cNvPr id="17" name="직사각형 16"/>
            <p:cNvSpPr/>
            <p:nvPr/>
          </p:nvSpPr>
          <p:spPr>
            <a:xfrm>
              <a:off x="449942" y="63649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p:cNvSpPr/>
            <p:nvPr/>
          </p:nvSpPr>
          <p:spPr>
            <a:xfrm>
              <a:off x="-116115" y="63649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4" name="그룹 3"/>
          <p:cNvGrpSpPr/>
          <p:nvPr/>
        </p:nvGrpSpPr>
        <p:grpSpPr>
          <a:xfrm>
            <a:off x="6433488" y="6360815"/>
            <a:ext cx="2710512" cy="351134"/>
            <a:chOff x="6433488" y="6360815"/>
            <a:chExt cx="2710512" cy="351134"/>
          </a:xfrm>
        </p:grpSpPr>
        <p:sp>
          <p:nvSpPr>
            <p:cNvPr id="3" name="직사각형 2"/>
            <p:cNvSpPr/>
            <p:nvPr/>
          </p:nvSpPr>
          <p:spPr>
            <a:xfrm>
              <a:off x="6654800" y="6360815"/>
              <a:ext cx="2489200" cy="342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1" name="Picture 3" descr="C:\Users\user\Desktop\logo_0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3452" b="44167" l="19088" r="34797"/>
                      </a14:imgEffect>
                    </a14:imgLayer>
                  </a14:imgProps>
                </a:ext>
                <a:ext uri="{28A0092B-C50C-407E-A947-70E740481C1C}">
                  <a14:useLocalDpi xmlns:a14="http://schemas.microsoft.com/office/drawing/2010/main" val="0"/>
                </a:ext>
              </a:extLst>
            </a:blip>
            <a:srcRect l="19382" t="32585" r="64917" b="55079"/>
            <a:stretch/>
          </p:blipFill>
          <p:spPr bwMode="auto">
            <a:xfrm>
              <a:off x="8800898" y="6364933"/>
              <a:ext cx="290714" cy="33397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44227" t="33192" r="47709" b="59167"/>
            <a:stretch/>
          </p:blipFill>
          <p:spPr bwMode="auto">
            <a:xfrm>
              <a:off x="8110109" y="6364933"/>
              <a:ext cx="651048" cy="34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4792" b="100000" l="81641" r="100000">
                          <a14:foregroundMark x1="81771" y1="96875" x2="83138" y2="94907"/>
                          <a14:foregroundMark x1="82552" y1="96759" x2="96484" y2="96991"/>
                          <a14:foregroundMark x1="86719" y1="98495" x2="94531" y2="98843"/>
                          <a14:foregroundMark x1="91536" y1="97685" x2="93750" y2="97454"/>
                        </a14:backgroundRemoval>
                      </a14:imgEffect>
                    </a14:imgLayer>
                  </a14:imgProps>
                </a:ext>
                <a:ext uri="{28A0092B-C50C-407E-A947-70E740481C1C}">
                  <a14:useLocalDpi xmlns:a14="http://schemas.microsoft.com/office/drawing/2010/main" val="0"/>
                </a:ext>
              </a:extLst>
            </a:blip>
            <a:srcRect l="81698" t="95093" r="4958"/>
            <a:stretch/>
          </p:blipFill>
          <p:spPr bwMode="auto">
            <a:xfrm>
              <a:off x="6433488" y="6360815"/>
              <a:ext cx="1657569" cy="34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86" y="6364933"/>
            <a:ext cx="1149715" cy="34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1738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그룹 24"/>
          <p:cNvGrpSpPr/>
          <p:nvPr/>
        </p:nvGrpSpPr>
        <p:grpSpPr>
          <a:xfrm>
            <a:off x="-61418" y="94545"/>
            <a:ext cx="2603652" cy="461665"/>
            <a:chOff x="-107291" y="613151"/>
            <a:chExt cx="3471536" cy="461665"/>
          </a:xfrm>
        </p:grpSpPr>
        <p:sp>
          <p:nvSpPr>
            <p:cNvPr id="40" name="직사각형 39"/>
            <p:cNvSpPr/>
            <p:nvPr/>
          </p:nvSpPr>
          <p:spPr>
            <a:xfrm>
              <a:off x="-27214" y="643582"/>
              <a:ext cx="3391459"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p:cNvSpPr/>
            <p:nvPr/>
          </p:nvSpPr>
          <p:spPr>
            <a:xfrm>
              <a:off x="-107291" y="624532"/>
              <a:ext cx="1334127"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42" name="직사각형 41"/>
            <p:cNvSpPr/>
            <p:nvPr/>
          </p:nvSpPr>
          <p:spPr>
            <a:xfrm>
              <a:off x="1098685" y="613151"/>
              <a:ext cx="2118530" cy="461665"/>
            </a:xfrm>
            <a:prstGeom prst="rect">
              <a:avLst/>
            </a:prstGeom>
            <a:noFill/>
          </p:spPr>
          <p:txBody>
            <a:bodyPr wrap="none" rtlCol="0">
              <a:spAutoFit/>
            </a:bodyPr>
            <a:lstStyle/>
            <a:p>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Summary</a:t>
              </a:r>
              <a:endParaRPr lang="ko-KR" altLang="en-US" sz="24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grpSp>
      <p:sp>
        <p:nvSpPr>
          <p:cNvPr id="13" name="직사각형 12"/>
          <p:cNvSpPr/>
          <p:nvPr/>
        </p:nvSpPr>
        <p:spPr>
          <a:xfrm>
            <a:off x="438879" y="751286"/>
            <a:ext cx="8803614" cy="784830"/>
          </a:xfrm>
          <a:prstGeom prst="rect">
            <a:avLst/>
          </a:prstGeom>
        </p:spPr>
        <p:txBody>
          <a:bodyPr wrap="square">
            <a:spAutoFit/>
          </a:bodyPr>
          <a:lstStyle/>
          <a:p>
            <a:pPr marL="285750" indent="-285750">
              <a:buFont typeface="Arial" panose="020B0604020202020204" pitchFamily="34" charset="0"/>
              <a:buChar char="•"/>
            </a:pPr>
            <a:r>
              <a:rPr lang="en-US" altLang="ko-KR" sz="1500" u="sng" dirty="0">
                <a:latin typeface="Times New Roman" panose="02020603050405020304" pitchFamily="18" charset="0"/>
                <a:ea typeface="Arial Unicode MS" panose="020B0604020202020204" pitchFamily="50" charset="-127"/>
                <a:cs typeface="Times New Roman" panose="02020603050405020304" pitchFamily="18" charset="0"/>
              </a:rPr>
              <a:t>IJP OFET with insulator by multi nozzles shows better performance than that of mono nozzle jetting or spin coating.</a:t>
            </a:r>
          </a:p>
          <a:p>
            <a:pPr marL="285750" indent="-285750">
              <a:buFont typeface="Arial" panose="020B0604020202020204" pitchFamily="34" charset="0"/>
              <a:buChar char="•"/>
            </a:pPr>
            <a:r>
              <a:rPr lang="en-US" altLang="ko-KR" sz="1500" dirty="0">
                <a:latin typeface="Times New Roman" panose="02020603050405020304" pitchFamily="18" charset="0"/>
                <a:ea typeface="Arial Unicode MS" panose="020B0604020202020204" pitchFamily="50" charset="-127"/>
                <a:cs typeface="Times New Roman" panose="02020603050405020304" pitchFamily="18" charset="0"/>
              </a:rPr>
              <a:t>Morphology control is important and affects the gate leakage current and S/D interface.</a:t>
            </a:r>
          </a:p>
        </p:txBody>
      </p:sp>
      <p:sp>
        <p:nvSpPr>
          <p:cNvPr id="14" name="모서리가 둥근 직사각형 13"/>
          <p:cNvSpPr/>
          <p:nvPr/>
        </p:nvSpPr>
        <p:spPr>
          <a:xfrm>
            <a:off x="51457" y="744253"/>
            <a:ext cx="9006735" cy="749066"/>
          </a:xfrm>
          <a:prstGeom prst="roundRect">
            <a:avLst>
              <a:gd name="adj" fmla="val 3419"/>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1" dirty="0"/>
          </a:p>
        </p:txBody>
      </p:sp>
      <p:sp>
        <p:nvSpPr>
          <p:cNvPr id="15" name="모서리가 둥근 직사각형 14"/>
          <p:cNvSpPr/>
          <p:nvPr/>
        </p:nvSpPr>
        <p:spPr>
          <a:xfrm>
            <a:off x="183241" y="549185"/>
            <a:ext cx="2470639" cy="390135"/>
          </a:xfrm>
          <a:prstGeom prst="round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t>Morphological control</a:t>
            </a:r>
            <a:endParaRPr lang="ko-KR" altLang="en-US" sz="1400" b="1" dirty="0"/>
          </a:p>
        </p:txBody>
      </p:sp>
      <p:sp>
        <p:nvSpPr>
          <p:cNvPr id="31" name="직사각형 30"/>
          <p:cNvSpPr/>
          <p:nvPr/>
        </p:nvSpPr>
        <p:spPr>
          <a:xfrm>
            <a:off x="169019" y="6192186"/>
            <a:ext cx="8974981" cy="553998"/>
          </a:xfrm>
          <a:prstGeom prst="rect">
            <a:avLst/>
          </a:prstGeom>
        </p:spPr>
        <p:txBody>
          <a:bodyPr wrap="square">
            <a:spAutoFit/>
          </a:bodyPr>
          <a:lstStyle/>
          <a:p>
            <a:pPr marL="285750" indent="-285750">
              <a:buFont typeface="Arial" panose="020B0604020202020204" pitchFamily="34" charset="0"/>
              <a:buChar char="•"/>
            </a:pPr>
            <a:r>
              <a:rPr lang="en-US" altLang="ko-KR" sz="1500" dirty="0">
                <a:latin typeface="Times New Roman" panose="02020603050405020304" pitchFamily="18" charset="0"/>
                <a:ea typeface="Arial Unicode MS" panose="020B0604020202020204" pitchFamily="50" charset="-127"/>
                <a:cs typeface="Times New Roman" panose="02020603050405020304" pitchFamily="18" charset="0"/>
              </a:rPr>
              <a:t>Based on optimized  electrical stability and parameters, the Inverter, 5 stage ring oscillator were fabricated and </a:t>
            </a:r>
            <a:r>
              <a:rPr lang="en-US" altLang="ko-KR" sz="1500" u="sng" dirty="0">
                <a:latin typeface="Times New Roman" panose="02020603050405020304" pitchFamily="18" charset="0"/>
                <a:ea typeface="Arial Unicode MS" panose="020B0604020202020204" pitchFamily="50" charset="-127"/>
                <a:cs typeface="Times New Roman" panose="02020603050405020304" pitchFamily="18" charset="0"/>
              </a:rPr>
              <a:t>showed</a:t>
            </a:r>
            <a:r>
              <a:rPr lang="en-US" altLang="ko-KR" sz="1500" dirty="0">
                <a:latin typeface="Times New Roman" panose="02020603050405020304" pitchFamily="18" charset="0"/>
                <a:ea typeface="Arial Unicode MS" panose="020B0604020202020204" pitchFamily="50" charset="-127"/>
                <a:cs typeface="Times New Roman" panose="02020603050405020304" pitchFamily="18" charset="0"/>
              </a:rPr>
              <a:t> good stability up to 12 h operation.</a:t>
            </a:r>
          </a:p>
        </p:txBody>
      </p:sp>
      <p:sp>
        <p:nvSpPr>
          <p:cNvPr id="32" name="모서리가 둥근 직사각형 31"/>
          <p:cNvSpPr/>
          <p:nvPr/>
        </p:nvSpPr>
        <p:spPr>
          <a:xfrm>
            <a:off x="70590" y="5994823"/>
            <a:ext cx="9006735" cy="826209"/>
          </a:xfrm>
          <a:prstGeom prst="roundRect">
            <a:avLst>
              <a:gd name="adj" fmla="val 3419"/>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1" dirty="0"/>
          </a:p>
        </p:txBody>
      </p:sp>
      <p:sp>
        <p:nvSpPr>
          <p:cNvPr id="33" name="모서리가 둥근 직사각형 32"/>
          <p:cNvSpPr/>
          <p:nvPr/>
        </p:nvSpPr>
        <p:spPr>
          <a:xfrm>
            <a:off x="202374" y="5860042"/>
            <a:ext cx="5022768" cy="390135"/>
          </a:xfrm>
          <a:prstGeom prst="round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t>Simple elementary electronic circuit using printed OFET</a:t>
            </a:r>
            <a:endParaRPr lang="ko-KR" altLang="en-US" sz="1400" b="1" dirty="0"/>
          </a:p>
        </p:txBody>
      </p:sp>
      <p:sp>
        <p:nvSpPr>
          <p:cNvPr id="5" name="슬라이드 번호 개체 틀 4"/>
          <p:cNvSpPr>
            <a:spLocks noGrp="1"/>
          </p:cNvSpPr>
          <p:nvPr>
            <p:ph type="sldNum" sz="quarter" idx="12"/>
          </p:nvPr>
        </p:nvSpPr>
        <p:spPr>
          <a:xfrm>
            <a:off x="3631624" y="6496050"/>
            <a:ext cx="2057400" cy="365125"/>
          </a:xfrm>
        </p:spPr>
        <p:txBody>
          <a:bodyPr/>
          <a:lstStyle/>
          <a:p>
            <a:fld id="{D3E0788C-73CB-4120-8227-3B79F3944826}" type="slidenum">
              <a:rPr lang="ko-KR" altLang="en-US" b="1" smtClean="0">
                <a:solidFill>
                  <a:schemeClr val="bg1"/>
                </a:solidFill>
              </a:rPr>
              <a:t>20</a:t>
            </a:fld>
            <a:endParaRPr lang="ko-KR" altLang="en-US" b="1" dirty="0">
              <a:solidFill>
                <a:schemeClr val="bg1"/>
              </a:solidFill>
            </a:endParaRPr>
          </a:p>
        </p:txBody>
      </p:sp>
      <p:sp>
        <p:nvSpPr>
          <p:cNvPr id="16" name="모서리가 둥근 직사각형 15"/>
          <p:cNvSpPr/>
          <p:nvPr/>
        </p:nvSpPr>
        <p:spPr>
          <a:xfrm>
            <a:off x="51457" y="1692023"/>
            <a:ext cx="9006735" cy="960741"/>
          </a:xfrm>
          <a:prstGeom prst="roundRect">
            <a:avLst>
              <a:gd name="adj" fmla="val 3419"/>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1" dirty="0"/>
          </a:p>
        </p:txBody>
      </p:sp>
      <p:sp>
        <p:nvSpPr>
          <p:cNvPr id="30" name="모서리가 둥근 직사각형 29"/>
          <p:cNvSpPr/>
          <p:nvPr/>
        </p:nvSpPr>
        <p:spPr>
          <a:xfrm>
            <a:off x="169020" y="1536039"/>
            <a:ext cx="2484860" cy="390135"/>
          </a:xfrm>
          <a:prstGeom prst="round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t>N type OFET using C</a:t>
            </a:r>
            <a:r>
              <a:rPr lang="en-US" altLang="ko-KR" sz="1400" b="1" baseline="-25000" dirty="0"/>
              <a:t>60</a:t>
            </a:r>
            <a:endParaRPr lang="ko-KR" altLang="en-US" sz="1400" b="1" baseline="-25000" dirty="0"/>
          </a:p>
        </p:txBody>
      </p:sp>
      <p:sp>
        <p:nvSpPr>
          <p:cNvPr id="17" name="직사각형 16"/>
          <p:cNvSpPr/>
          <p:nvPr/>
        </p:nvSpPr>
        <p:spPr>
          <a:xfrm>
            <a:off x="273711" y="1926174"/>
            <a:ext cx="8803614" cy="584775"/>
          </a:xfrm>
          <a:prstGeom prst="rect">
            <a:avLst/>
          </a:prstGeom>
        </p:spPr>
        <p:txBody>
          <a:bodyPr wrap="square">
            <a:spAutoFit/>
          </a:bodyPr>
          <a:lstStyle/>
          <a:p>
            <a:pPr marL="285750" indent="-285750">
              <a:buFont typeface="Arial" panose="020B0604020202020204" pitchFamily="34" charset="0"/>
              <a:buChar char="•"/>
            </a:pPr>
            <a:r>
              <a:rPr lang="en-US" altLang="ko-KR" sz="1500" dirty="0">
                <a:latin typeface="Times New Roman" panose="02020603050405020304" pitchFamily="18" charset="0"/>
                <a:ea typeface="Arial Unicode MS" panose="020B0604020202020204" pitchFamily="50" charset="-127"/>
                <a:cs typeface="Times New Roman" panose="02020603050405020304" pitchFamily="18" charset="0"/>
              </a:rPr>
              <a:t>We`ve got an filed effect</a:t>
            </a:r>
            <a:r>
              <a:rPr lang="en-US" altLang="ko-KR" sz="1600" dirty="0">
                <a:latin typeface="Times New Roman" panose="02020603050405020304" pitchFamily="18" charset="0"/>
                <a:cs typeface="Times New Roman" panose="02020603050405020304" pitchFamily="18" charset="0"/>
              </a:rPr>
              <a:t> mobility of  </a:t>
            </a:r>
            <a:r>
              <a:rPr lang="en-GB" altLang="ko-KR" sz="1400" dirty="0">
                <a:latin typeface="Times New Roman" pitchFamily="18" charset="0"/>
                <a:cs typeface="Times New Roman" pitchFamily="18" charset="0"/>
              </a:rPr>
              <a:t>2.26x10</a:t>
            </a:r>
            <a:r>
              <a:rPr lang="en-GB" altLang="ko-KR" sz="1400" baseline="30000" dirty="0">
                <a:latin typeface="Times New Roman" pitchFamily="18" charset="0"/>
                <a:cs typeface="Times New Roman" pitchFamily="18" charset="0"/>
              </a:rPr>
              <a:t>-1</a:t>
            </a:r>
            <a:r>
              <a:rPr lang="en-US" altLang="ko-KR" sz="1600" dirty="0">
                <a:latin typeface="Times New Roman" panose="02020603050405020304" pitchFamily="18" charset="0"/>
                <a:cs typeface="Times New Roman" panose="02020603050405020304" pitchFamily="18" charset="0"/>
              </a:rPr>
              <a:t> (cm</a:t>
            </a:r>
            <a:r>
              <a:rPr lang="en-US" altLang="ko-KR" sz="1600" baseline="30000" dirty="0">
                <a:latin typeface="Times New Roman" panose="02020603050405020304" pitchFamily="18" charset="0"/>
                <a:cs typeface="Times New Roman" panose="02020603050405020304" pitchFamily="18" charset="0"/>
              </a:rPr>
              <a:t>2</a:t>
            </a:r>
            <a:r>
              <a:rPr lang="en-US" altLang="ko-KR" sz="1600" dirty="0">
                <a:latin typeface="Times New Roman" panose="02020603050405020304" pitchFamily="18" charset="0"/>
                <a:cs typeface="Times New Roman" panose="02020603050405020304" pitchFamily="18" charset="0"/>
              </a:rPr>
              <a:t>/V.s) which have 10 times </a:t>
            </a:r>
            <a:r>
              <a:rPr lang="en-US" altLang="ko-KR" sz="1600" strike="sngStrike" dirty="0">
                <a:latin typeface="Times New Roman" panose="02020603050405020304" pitchFamily="18" charset="0"/>
                <a:cs typeface="Times New Roman" panose="02020603050405020304" pitchFamily="18" charset="0"/>
              </a:rPr>
              <a:t>more</a:t>
            </a:r>
            <a:r>
              <a:rPr lang="en-US" altLang="ko-KR" sz="1600" dirty="0">
                <a:latin typeface="Times New Roman" panose="02020603050405020304" pitchFamily="18" charset="0"/>
                <a:cs typeface="Times New Roman" panose="02020603050405020304" pitchFamily="18" charset="0"/>
              </a:rPr>
              <a:t> higher than </a:t>
            </a:r>
            <a:r>
              <a:rPr lang="en-US" altLang="ko-KR" sz="1600" u="sng" dirty="0">
                <a:latin typeface="Times New Roman" panose="02020603050405020304" pitchFamily="18" charset="0"/>
                <a:cs typeface="Times New Roman" panose="02020603050405020304" pitchFamily="18" charset="0"/>
              </a:rPr>
              <a:t>previous result of  </a:t>
            </a:r>
            <a:r>
              <a:rPr lang="en-US" altLang="ko-KR" sz="1600" dirty="0">
                <a:latin typeface="Times New Roman" panose="02020603050405020304" pitchFamily="18" charset="0"/>
                <a:cs typeface="Times New Roman" panose="02020603050405020304" pitchFamily="18" charset="0"/>
              </a:rPr>
              <a:t>`09 (</a:t>
            </a:r>
            <a:r>
              <a:rPr lang="en-GB" altLang="ko-KR" sz="1400" dirty="0">
                <a:latin typeface="Times New Roman" pitchFamily="18" charset="0"/>
                <a:cs typeface="Times New Roman" pitchFamily="18" charset="0"/>
              </a:rPr>
              <a:t>2.00x10</a:t>
            </a:r>
            <a:r>
              <a:rPr lang="en-GB" altLang="ko-KR" sz="1400" baseline="30000" dirty="0">
                <a:latin typeface="Times New Roman" pitchFamily="18" charset="0"/>
                <a:cs typeface="Times New Roman" pitchFamily="18" charset="0"/>
              </a:rPr>
              <a:t>-2</a:t>
            </a:r>
            <a:r>
              <a:rPr lang="en-US" altLang="ko-KR" sz="1600" dirty="0">
                <a:latin typeface="Times New Roman" panose="02020603050405020304" pitchFamily="18" charset="0"/>
                <a:cs typeface="Times New Roman" panose="02020603050405020304" pitchFamily="18" charset="0"/>
              </a:rPr>
              <a:t> (cm</a:t>
            </a:r>
            <a:r>
              <a:rPr lang="en-US" altLang="ko-KR" sz="1600" baseline="30000" dirty="0">
                <a:latin typeface="Times New Roman" panose="02020603050405020304" pitchFamily="18" charset="0"/>
                <a:cs typeface="Times New Roman" panose="02020603050405020304" pitchFamily="18" charset="0"/>
              </a:rPr>
              <a:t>2</a:t>
            </a:r>
            <a:r>
              <a:rPr lang="en-US" altLang="ko-KR" sz="1600" dirty="0">
                <a:latin typeface="Times New Roman" panose="02020603050405020304" pitchFamily="18" charset="0"/>
                <a:cs typeface="Times New Roman" panose="02020603050405020304" pitchFamily="18" charset="0"/>
              </a:rPr>
              <a:t>/V.s))</a:t>
            </a:r>
            <a:endParaRPr lang="en-US" altLang="ko-KR" sz="1500" dirty="0">
              <a:latin typeface="Times New Roman" panose="02020603050405020304" pitchFamily="18" charset="0"/>
              <a:ea typeface="Arial Unicode MS" panose="020B0604020202020204" pitchFamily="50" charset="-127"/>
              <a:cs typeface="Times New Roman" panose="02020603050405020304" pitchFamily="18" charset="0"/>
            </a:endParaRPr>
          </a:p>
        </p:txBody>
      </p:sp>
      <p:sp>
        <p:nvSpPr>
          <p:cNvPr id="19" name="모서리가 둥근 직사각형 18"/>
          <p:cNvSpPr/>
          <p:nvPr/>
        </p:nvSpPr>
        <p:spPr>
          <a:xfrm>
            <a:off x="70589" y="2861200"/>
            <a:ext cx="9006735" cy="1249814"/>
          </a:xfrm>
          <a:prstGeom prst="roundRect">
            <a:avLst>
              <a:gd name="adj" fmla="val 3419"/>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1" dirty="0"/>
          </a:p>
        </p:txBody>
      </p:sp>
      <p:sp>
        <p:nvSpPr>
          <p:cNvPr id="20" name="모서리가 둥근 직사각형 19"/>
          <p:cNvSpPr/>
          <p:nvPr/>
        </p:nvSpPr>
        <p:spPr>
          <a:xfrm>
            <a:off x="188152" y="2705216"/>
            <a:ext cx="4253220" cy="390135"/>
          </a:xfrm>
          <a:prstGeom prst="round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t>Insulating layer using epoxy based ink (Su-8)</a:t>
            </a:r>
            <a:endParaRPr lang="ko-KR" altLang="en-US" sz="1400" b="1" baseline="-25000" dirty="0"/>
          </a:p>
        </p:txBody>
      </p:sp>
      <p:sp>
        <p:nvSpPr>
          <p:cNvPr id="21" name="직사각형 20"/>
          <p:cNvSpPr/>
          <p:nvPr/>
        </p:nvSpPr>
        <p:spPr>
          <a:xfrm>
            <a:off x="292843" y="3095351"/>
            <a:ext cx="8803614" cy="1246495"/>
          </a:xfrm>
          <a:prstGeom prst="rect">
            <a:avLst/>
          </a:prstGeom>
        </p:spPr>
        <p:txBody>
          <a:bodyPr wrap="square">
            <a:spAutoFit/>
          </a:bodyPr>
          <a:lstStyle/>
          <a:p>
            <a:pPr marL="285750" indent="-285750">
              <a:buFont typeface="Arial" pitchFamily="34" charset="0"/>
              <a:buChar char="•"/>
            </a:pPr>
            <a:r>
              <a:rPr lang="en-US" altLang="ko-KR" sz="1500" dirty="0">
                <a:latin typeface="Times New Roman" panose="02020603050405020304" pitchFamily="18" charset="0"/>
                <a:ea typeface="Arial Unicode MS" panose="020B0604020202020204" pitchFamily="50" charset="-127"/>
                <a:cs typeface="Times New Roman" panose="02020603050405020304" pitchFamily="18" charset="0"/>
              </a:rPr>
              <a:t>Focusing on devices achieved using polymeric gate insulator (i.e., independent of processing technics, electrodes material, OSC material), a mobility in the range 0.01−1 has been obtained.  </a:t>
            </a:r>
            <a:r>
              <a:rPr lang="ko-KR" altLang="en-US" sz="1500" dirty="0">
                <a:latin typeface="Times New Roman" panose="02020603050405020304" pitchFamily="18" charset="0"/>
                <a:ea typeface="Arial Unicode MS" panose="020B0604020202020204" pitchFamily="50" charset="-127"/>
                <a:cs typeface="Times New Roman" panose="02020603050405020304" pitchFamily="18" charset="0"/>
              </a:rPr>
              <a:t>이건 </a:t>
            </a:r>
            <a:r>
              <a:rPr lang="ko-KR" altLang="en-US" sz="1500" dirty="0" err="1">
                <a:latin typeface="Times New Roman" panose="02020603050405020304" pitchFamily="18" charset="0"/>
                <a:ea typeface="Arial Unicode MS" panose="020B0604020202020204" pitchFamily="50" charset="-127"/>
                <a:cs typeface="Times New Roman" panose="02020603050405020304" pitchFamily="18" charset="0"/>
              </a:rPr>
              <a:t>고민좀</a:t>
            </a:r>
            <a:r>
              <a:rPr lang="ko-KR" altLang="en-US" sz="1500">
                <a:latin typeface="Times New Roman" panose="02020603050405020304" pitchFamily="18" charset="0"/>
                <a:ea typeface="Arial Unicode MS" panose="020B0604020202020204" pitchFamily="50" charset="-127"/>
                <a:cs typeface="Times New Roman" panose="02020603050405020304" pitchFamily="18" charset="0"/>
              </a:rPr>
              <a:t> 해보는 게 좋을 듯</a:t>
            </a:r>
            <a:endParaRPr lang="en-US" altLang="ko-KR" sz="1500" dirty="0">
              <a:latin typeface="Times New Roman" panose="02020603050405020304" pitchFamily="18" charset="0"/>
              <a:ea typeface="Arial Unicode MS" panose="020B0604020202020204" pitchFamily="50" charset="-127"/>
              <a:cs typeface="Times New Roman" panose="02020603050405020304" pitchFamily="18" charset="0"/>
            </a:endParaRPr>
          </a:p>
          <a:p>
            <a:pPr marL="285750" indent="-285750">
              <a:buFont typeface="Arial" pitchFamily="34" charset="0"/>
              <a:buChar char="•"/>
            </a:pPr>
            <a:r>
              <a:rPr lang="en-US" altLang="ko-KR" sz="1500" dirty="0">
                <a:latin typeface="Times New Roman" panose="02020603050405020304" pitchFamily="18" charset="0"/>
                <a:ea typeface="Arial Unicode MS" panose="020B0604020202020204" pitchFamily="50" charset="-127"/>
                <a:cs typeface="Times New Roman" panose="02020603050405020304" pitchFamily="18" charset="0"/>
              </a:rPr>
              <a:t>These original experiments prove that epoxy based inks are an alternative versatile material to achieve OFET devices.</a:t>
            </a:r>
          </a:p>
        </p:txBody>
      </p:sp>
      <p:sp>
        <p:nvSpPr>
          <p:cNvPr id="23" name="모서리가 둥근 직사각형 22"/>
          <p:cNvSpPr/>
          <p:nvPr/>
        </p:nvSpPr>
        <p:spPr>
          <a:xfrm>
            <a:off x="70588" y="4348920"/>
            <a:ext cx="9006735" cy="1461402"/>
          </a:xfrm>
          <a:prstGeom prst="roundRect">
            <a:avLst>
              <a:gd name="adj" fmla="val 3419"/>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1" dirty="0"/>
          </a:p>
        </p:txBody>
      </p:sp>
      <p:sp>
        <p:nvSpPr>
          <p:cNvPr id="22" name="모서리가 둥근 직사각형 21"/>
          <p:cNvSpPr/>
          <p:nvPr/>
        </p:nvSpPr>
        <p:spPr>
          <a:xfrm>
            <a:off x="169018" y="4153854"/>
            <a:ext cx="2674665" cy="390135"/>
          </a:xfrm>
          <a:prstGeom prst="round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t>Stability of IJP n-type OFET</a:t>
            </a:r>
            <a:endParaRPr lang="ko-KR" altLang="en-US" sz="1400" b="1" dirty="0"/>
          </a:p>
        </p:txBody>
      </p:sp>
      <p:sp>
        <p:nvSpPr>
          <p:cNvPr id="24" name="직사각형 23"/>
          <p:cNvSpPr/>
          <p:nvPr/>
        </p:nvSpPr>
        <p:spPr>
          <a:xfrm>
            <a:off x="188152" y="4517660"/>
            <a:ext cx="8803614" cy="1292662"/>
          </a:xfrm>
          <a:prstGeom prst="rect">
            <a:avLst/>
          </a:prstGeom>
        </p:spPr>
        <p:txBody>
          <a:bodyPr wrap="square">
            <a:spAutoFit/>
          </a:bodyPr>
          <a:lstStyle/>
          <a:p>
            <a:pPr marL="285750" indent="-285750">
              <a:buFont typeface="Arial" panose="020B0604020202020204" pitchFamily="34" charset="0"/>
              <a:buChar char="•"/>
            </a:pPr>
            <a:r>
              <a:rPr lang="en-US" altLang="ko-KR" sz="1500" dirty="0">
                <a:latin typeface="Times New Roman" panose="02020603050405020304" pitchFamily="18" charset="0"/>
                <a:ea typeface="Arial Unicode MS" panose="020B0604020202020204" pitchFamily="50" charset="-127"/>
                <a:cs typeface="Times New Roman" panose="02020603050405020304" pitchFamily="18" charset="0"/>
              </a:rPr>
              <a:t>The fabricated OFET showed a good electrical stability compared to the previous ones. The electrical stability was investigated by hysteresis analysis and continuous polarization.</a:t>
            </a:r>
          </a:p>
          <a:p>
            <a:pPr marL="285750" indent="-285750">
              <a:buFont typeface="Arial" panose="020B0604020202020204" pitchFamily="34" charset="0"/>
              <a:buChar char="•"/>
            </a:pPr>
            <a:r>
              <a:rPr lang="el-GR" altLang="ko-KR" sz="1600" b="1" dirty="0">
                <a:latin typeface="Times New Roman" panose="02020603050405020304" pitchFamily="18" charset="0"/>
                <a:cs typeface="Times New Roman" panose="02020603050405020304" pitchFamily="18" charset="0"/>
              </a:rPr>
              <a:t>β</a:t>
            </a:r>
            <a:r>
              <a:rPr lang="en-US" altLang="ko-KR" sz="1600" dirty="0">
                <a:latin typeface="Times New Roman" panose="02020603050405020304" pitchFamily="18" charset="0"/>
                <a:cs typeface="Times New Roman" panose="02020603050405020304" pitchFamily="18" charset="0"/>
              </a:rPr>
              <a:t> is very low (0.34)</a:t>
            </a:r>
            <a:r>
              <a:rPr lang="en-US" altLang="ko-KR" sz="1600" b="1" dirty="0">
                <a:latin typeface="Times New Roman" panose="02020603050405020304" pitchFamily="18" charset="0"/>
                <a:cs typeface="Times New Roman" panose="02020603050405020304" pitchFamily="18" charset="0"/>
              </a:rPr>
              <a:t>, </a:t>
            </a:r>
            <a:r>
              <a:rPr lang="en-US" altLang="ko-KR" sz="1600" dirty="0">
                <a:latin typeface="Times New Roman" panose="02020603050405020304" pitchFamily="18" charset="0"/>
                <a:cs typeface="Times New Roman" panose="02020603050405020304" pitchFamily="18" charset="0"/>
              </a:rPr>
              <a:t>and the </a:t>
            </a:r>
            <a:r>
              <a:rPr lang="el-GR" altLang="ko-KR" sz="1600" b="1" dirty="0">
                <a:latin typeface="Times New Roman" panose="02020603050405020304" pitchFamily="18" charset="0"/>
                <a:cs typeface="Times New Roman" panose="02020603050405020304" pitchFamily="18" charset="0"/>
              </a:rPr>
              <a:t>τ</a:t>
            </a:r>
            <a:r>
              <a:rPr lang="en-US" altLang="ko-KR" sz="1600" dirty="0">
                <a:latin typeface="Times New Roman" panose="02020603050405020304" pitchFamily="18" charset="0"/>
                <a:cs typeface="Times New Roman" panose="02020603050405020304" pitchFamily="18" charset="0"/>
              </a:rPr>
              <a:t> and </a:t>
            </a:r>
            <a:r>
              <a:rPr lang="en-GB" altLang="ko-KR" sz="1600" dirty="0">
                <a:latin typeface="Times New Roman" panose="02020603050405020304" pitchFamily="18" charset="0"/>
                <a:cs typeface="Times New Roman" panose="02020603050405020304" pitchFamily="18" charset="0"/>
              </a:rPr>
              <a:t>correlation factor </a:t>
            </a:r>
            <a:r>
              <a:rPr lang="en-US" altLang="ko-KR" sz="1600" b="1" dirty="0">
                <a:latin typeface="Times New Roman" panose="02020603050405020304" pitchFamily="18" charset="0"/>
                <a:cs typeface="Times New Roman" panose="02020603050405020304" pitchFamily="18" charset="0"/>
              </a:rPr>
              <a:t>R</a:t>
            </a:r>
            <a:r>
              <a:rPr lang="en-US" altLang="ko-KR" sz="1600" b="1" baseline="30000" dirty="0">
                <a:latin typeface="Times New Roman" panose="02020603050405020304" pitchFamily="18" charset="0"/>
                <a:cs typeface="Times New Roman" panose="02020603050405020304" pitchFamily="18" charset="0"/>
              </a:rPr>
              <a:t>2</a:t>
            </a:r>
            <a:r>
              <a:rPr lang="en-US" altLang="ko-KR" sz="1600" dirty="0">
                <a:latin typeface="Times New Roman" panose="02020603050405020304" pitchFamily="18" charset="0"/>
                <a:cs typeface="Times New Roman" panose="02020603050405020304" pitchFamily="18" charset="0"/>
              </a:rPr>
              <a:t> shows high stability of developed printing OTFT.</a:t>
            </a:r>
          </a:p>
          <a:p>
            <a:pPr marL="285750" indent="-285750">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rPr>
              <a:t>When it compared with the Au, OFET with Ag have a high stability.</a:t>
            </a:r>
            <a:endParaRPr lang="ko-KR"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3584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3237237" y="2727221"/>
            <a:ext cx="5917710" cy="1323439"/>
          </a:xfrm>
          <a:prstGeom prst="rect">
            <a:avLst/>
          </a:prstGeom>
          <a:noFill/>
        </p:spPr>
        <p:txBody>
          <a:bodyPr wrap="none" rtlCol="0">
            <a:spAutoFit/>
          </a:bodyPr>
          <a:lstStyle/>
          <a:p>
            <a:pPr algn="ctr"/>
            <a:r>
              <a:rPr lang="en-US" altLang="ko-KR" sz="8000" b="1" spc="-300" dirty="0">
                <a:ln>
                  <a:solidFill>
                    <a:schemeClr val="bg1">
                      <a:alpha val="0"/>
                    </a:schemeClr>
                  </a:solidFill>
                </a:ln>
                <a:solidFill>
                  <a:srgbClr val="2236AF"/>
                </a:solidFill>
                <a:latin typeface="Arial" panose="020B0604020202020204" pitchFamily="34" charset="0"/>
                <a:cs typeface="Arial" panose="020B0604020202020204" pitchFamily="34" charset="0"/>
              </a:rPr>
              <a:t>THANK YOU</a:t>
            </a:r>
            <a:endParaRPr lang="ko-KR" altLang="en-US" sz="8000" b="1" spc="-300" dirty="0">
              <a:ln>
                <a:solidFill>
                  <a:schemeClr val="bg1">
                    <a:alpha val="0"/>
                  </a:schemeClr>
                </a:solidFill>
              </a:ln>
              <a:solidFill>
                <a:srgbClr val="2236AF"/>
              </a:solidFill>
              <a:latin typeface="Arial" panose="020B0604020202020204" pitchFamily="34" charset="0"/>
              <a:cs typeface="Arial" panose="020B0604020202020204" pitchFamily="34" charset="0"/>
            </a:endParaRPr>
          </a:p>
        </p:txBody>
      </p:sp>
      <p:sp>
        <p:nvSpPr>
          <p:cNvPr id="14" name="직사각형 13"/>
          <p:cNvSpPr/>
          <p:nvPr/>
        </p:nvSpPr>
        <p:spPr>
          <a:xfrm>
            <a:off x="3314701" y="4156086"/>
            <a:ext cx="5829300" cy="171449"/>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Picture 3" descr="C:\Users\user\Desktop\logo_0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3452" b="44167" l="19088" r="34797"/>
                    </a14:imgEffect>
                  </a14:imgLayer>
                </a14:imgProps>
              </a:ext>
              <a:ext uri="{28A0092B-C50C-407E-A947-70E740481C1C}">
                <a14:useLocalDpi xmlns:a14="http://schemas.microsoft.com/office/drawing/2010/main" val="0"/>
              </a:ext>
            </a:extLst>
          </a:blip>
          <a:srcRect l="19382" t="32585" r="64917" b="55079"/>
          <a:stretch/>
        </p:blipFill>
        <p:spPr bwMode="auto">
          <a:xfrm>
            <a:off x="2517216" y="1655347"/>
            <a:ext cx="720021" cy="8271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4227" t="33192" r="47709" b="59167"/>
          <a:stretch/>
        </p:blipFill>
        <p:spPr bwMode="auto">
          <a:xfrm>
            <a:off x="814331" y="1710057"/>
            <a:ext cx="1379875" cy="735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그룹 10"/>
          <p:cNvGrpSpPr/>
          <p:nvPr/>
        </p:nvGrpSpPr>
        <p:grpSpPr>
          <a:xfrm flipV="1">
            <a:off x="826478" y="2555772"/>
            <a:ext cx="5917222" cy="171449"/>
            <a:chOff x="-116115" y="6364933"/>
            <a:chExt cx="12308114" cy="342898"/>
          </a:xfrm>
        </p:grpSpPr>
        <p:sp>
          <p:nvSpPr>
            <p:cNvPr id="12" name="직사각형 11"/>
            <p:cNvSpPr/>
            <p:nvPr/>
          </p:nvSpPr>
          <p:spPr>
            <a:xfrm>
              <a:off x="449942" y="63649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p:cNvSpPr/>
            <p:nvPr/>
          </p:nvSpPr>
          <p:spPr>
            <a:xfrm>
              <a:off x="-116115" y="63649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15"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4792" b="100000" l="81641" r="100000">
                        <a14:foregroundMark x1="81771" y1="96875" x2="83138" y2="94907"/>
                        <a14:foregroundMark x1="82552" y1="96759" x2="96484" y2="96991"/>
                        <a14:foregroundMark x1="86719" y1="98495" x2="94531" y2="98843"/>
                        <a14:foregroundMark x1="91536" y1="97685" x2="93750" y2="97454"/>
                      </a14:backgroundRemoval>
                    </a14:imgEffect>
                  </a14:imgLayer>
                </a14:imgProps>
              </a:ext>
              <a:ext uri="{28A0092B-C50C-407E-A947-70E740481C1C}">
                <a14:useLocalDpi xmlns:a14="http://schemas.microsoft.com/office/drawing/2010/main" val="0"/>
              </a:ext>
            </a:extLst>
          </a:blip>
          <a:srcRect l="81698" t="95093" r="4958"/>
          <a:stretch/>
        </p:blipFill>
        <p:spPr bwMode="auto">
          <a:xfrm rot="10800000" flipH="1" flipV="1">
            <a:off x="5389622" y="2281468"/>
            <a:ext cx="1354078" cy="280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6592" y="4456974"/>
            <a:ext cx="2447331" cy="72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5335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1051676" y="2727221"/>
            <a:ext cx="7018268" cy="1323439"/>
          </a:xfrm>
          <a:prstGeom prst="rect">
            <a:avLst/>
          </a:prstGeom>
          <a:noFill/>
        </p:spPr>
        <p:txBody>
          <a:bodyPr wrap="none" rtlCol="0">
            <a:spAutoFit/>
          </a:bodyPr>
          <a:lstStyle/>
          <a:p>
            <a:pPr algn="ctr"/>
            <a:r>
              <a:rPr lang="en-US" altLang="ko-KR" sz="8000" b="1" spc="-300" dirty="0">
                <a:ln>
                  <a:solidFill>
                    <a:schemeClr val="bg1">
                      <a:alpha val="0"/>
                    </a:schemeClr>
                  </a:solidFill>
                </a:ln>
                <a:solidFill>
                  <a:srgbClr val="2236AF"/>
                </a:solidFill>
                <a:latin typeface="Arial" panose="020B0604020202020204" pitchFamily="34" charset="0"/>
                <a:cs typeface="Arial" panose="020B0604020202020204" pitchFamily="34" charset="0"/>
              </a:rPr>
              <a:t>Additional data</a:t>
            </a:r>
            <a:endParaRPr lang="ko-KR" altLang="en-US" sz="8000" b="1" spc="-300" dirty="0">
              <a:ln>
                <a:solidFill>
                  <a:schemeClr val="bg1">
                    <a:alpha val="0"/>
                  </a:schemeClr>
                </a:solidFill>
              </a:ln>
              <a:solidFill>
                <a:srgbClr val="2236AF"/>
              </a:solidFill>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2"/>
          </p:nvPr>
        </p:nvSpPr>
        <p:spPr/>
        <p:txBody>
          <a:bodyPr/>
          <a:lstStyle/>
          <a:p>
            <a:fld id="{D3E0788C-73CB-4120-8227-3B79F3944826}" type="slidenum">
              <a:rPr lang="ko-KR" altLang="en-US" smtClean="0"/>
              <a:t>22</a:t>
            </a:fld>
            <a:endParaRPr lang="ko-KR" altLang="en-US"/>
          </a:p>
        </p:txBody>
      </p:sp>
    </p:spTree>
    <p:extLst>
      <p:ext uri="{BB962C8B-B14F-4D97-AF65-F5344CB8AC3E}">
        <p14:creationId xmlns:p14="http://schemas.microsoft.com/office/powerpoint/2010/main" val="2662183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그룹 24"/>
          <p:cNvGrpSpPr/>
          <p:nvPr/>
        </p:nvGrpSpPr>
        <p:grpSpPr>
          <a:xfrm>
            <a:off x="-61418" y="230340"/>
            <a:ext cx="6659584" cy="461665"/>
            <a:chOff x="-107291" y="613151"/>
            <a:chExt cx="8879446" cy="461665"/>
          </a:xfrm>
        </p:grpSpPr>
        <p:sp>
          <p:nvSpPr>
            <p:cNvPr id="40" name="직사각형 39"/>
            <p:cNvSpPr/>
            <p:nvPr/>
          </p:nvSpPr>
          <p:spPr>
            <a:xfrm>
              <a:off x="-27215" y="643582"/>
              <a:ext cx="8799370"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p:cNvSpPr/>
            <p:nvPr/>
          </p:nvSpPr>
          <p:spPr>
            <a:xfrm>
              <a:off x="-107291" y="624532"/>
              <a:ext cx="1334127"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42" name="직사각형 41"/>
            <p:cNvSpPr/>
            <p:nvPr/>
          </p:nvSpPr>
          <p:spPr>
            <a:xfrm>
              <a:off x="1098685" y="613151"/>
              <a:ext cx="5254003" cy="461665"/>
            </a:xfrm>
            <a:prstGeom prst="rect">
              <a:avLst/>
            </a:prstGeom>
            <a:noFill/>
          </p:spPr>
          <p:txBody>
            <a:bodyPr wrap="none" rtlCol="0">
              <a:spAutoFit/>
            </a:bodyPr>
            <a:lstStyle/>
            <a:p>
              <a:pPr marL="285750" indent="-285750">
                <a:buFont typeface="Arial" pitchFamily="34" charset="0"/>
                <a:buChar char="•"/>
              </a:pPr>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Morphological behavior</a:t>
              </a:r>
            </a:p>
          </p:txBody>
        </p:sp>
      </p:grpSp>
      <p:grpSp>
        <p:nvGrpSpPr>
          <p:cNvPr id="21" name="그룹 20"/>
          <p:cNvGrpSpPr/>
          <p:nvPr/>
        </p:nvGrpSpPr>
        <p:grpSpPr>
          <a:xfrm>
            <a:off x="-87086" y="6466533"/>
            <a:ext cx="9231086" cy="342898"/>
            <a:chOff x="-116115" y="6364933"/>
            <a:chExt cx="12308114" cy="342898"/>
          </a:xfrm>
        </p:grpSpPr>
        <p:sp>
          <p:nvSpPr>
            <p:cNvPr id="22" name="직사각형 21"/>
            <p:cNvSpPr/>
            <p:nvPr/>
          </p:nvSpPr>
          <p:spPr>
            <a:xfrm>
              <a:off x="449942" y="63649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116115" y="63649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5" name="슬라이드 번호 개체 틀 4"/>
          <p:cNvSpPr>
            <a:spLocks noGrp="1"/>
          </p:cNvSpPr>
          <p:nvPr>
            <p:ph type="sldNum" sz="quarter" idx="12"/>
          </p:nvPr>
        </p:nvSpPr>
        <p:spPr>
          <a:xfrm>
            <a:off x="3631624" y="6457952"/>
            <a:ext cx="2057400" cy="365125"/>
          </a:xfrm>
        </p:spPr>
        <p:txBody>
          <a:bodyPr/>
          <a:lstStyle/>
          <a:p>
            <a:fld id="{D3E0788C-73CB-4120-8227-3B79F3944826}" type="slidenum">
              <a:rPr lang="ko-KR" altLang="en-US" b="1" smtClean="0">
                <a:solidFill>
                  <a:schemeClr val="bg1"/>
                </a:solidFill>
              </a:rPr>
              <a:t>23</a:t>
            </a:fld>
            <a:endParaRPr lang="ko-KR" altLang="en-US" b="1" dirty="0">
              <a:solidFill>
                <a:schemeClr val="bg1"/>
              </a:solidFill>
            </a:endParaRPr>
          </a:p>
        </p:txBody>
      </p:sp>
      <p:grpSp>
        <p:nvGrpSpPr>
          <p:cNvPr id="27" name="그룹 26"/>
          <p:cNvGrpSpPr/>
          <p:nvPr/>
        </p:nvGrpSpPr>
        <p:grpSpPr>
          <a:xfrm>
            <a:off x="6433488" y="6462415"/>
            <a:ext cx="2710512" cy="351134"/>
            <a:chOff x="6433488" y="6360815"/>
            <a:chExt cx="2710512" cy="351134"/>
          </a:xfrm>
        </p:grpSpPr>
        <p:sp>
          <p:nvSpPr>
            <p:cNvPr id="28" name="직사각형 27"/>
            <p:cNvSpPr/>
            <p:nvPr/>
          </p:nvSpPr>
          <p:spPr>
            <a:xfrm>
              <a:off x="6654800" y="6360815"/>
              <a:ext cx="2489200" cy="342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9" name="Picture 3" descr="C:\Users\user\Desktop\logo_0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33452" b="44167" l="19088" r="34797"/>
                      </a14:imgEffect>
                    </a14:imgLayer>
                  </a14:imgProps>
                </a:ext>
                <a:ext uri="{28A0092B-C50C-407E-A947-70E740481C1C}">
                  <a14:useLocalDpi xmlns:a14="http://schemas.microsoft.com/office/drawing/2010/main" val="0"/>
                </a:ext>
              </a:extLst>
            </a:blip>
            <a:srcRect l="19382" t="32585" r="64917" b="55079"/>
            <a:stretch/>
          </p:blipFill>
          <p:spPr bwMode="auto">
            <a:xfrm>
              <a:off x="8800898" y="6364933"/>
              <a:ext cx="290714" cy="33397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4227" t="33192" r="47709" b="59167"/>
            <a:stretch/>
          </p:blipFill>
          <p:spPr bwMode="auto">
            <a:xfrm>
              <a:off x="8110109" y="6364933"/>
              <a:ext cx="651048" cy="34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4792" b="100000" l="81641" r="100000">
                          <a14:foregroundMark x1="81771" y1="96875" x2="83138" y2="94907"/>
                          <a14:foregroundMark x1="82552" y1="96759" x2="96484" y2="96991"/>
                          <a14:foregroundMark x1="86719" y1="98495" x2="94531" y2="98843"/>
                          <a14:foregroundMark x1="91536" y1="97685" x2="93750" y2="97454"/>
                        </a14:backgroundRemoval>
                      </a14:imgEffect>
                    </a14:imgLayer>
                  </a14:imgProps>
                </a:ext>
                <a:ext uri="{28A0092B-C50C-407E-A947-70E740481C1C}">
                  <a14:useLocalDpi xmlns:a14="http://schemas.microsoft.com/office/drawing/2010/main" val="0"/>
                </a:ext>
              </a:extLst>
            </a:blip>
            <a:srcRect l="81698" t="95093" r="4958"/>
            <a:stretch/>
          </p:blipFill>
          <p:spPr bwMode="auto">
            <a:xfrm>
              <a:off x="6433488" y="6360815"/>
              <a:ext cx="1657569" cy="34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26625" name="Picture 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2743" b="9218"/>
          <a:stretch/>
        </p:blipFill>
        <p:spPr bwMode="auto">
          <a:xfrm>
            <a:off x="1847892" y="1436915"/>
            <a:ext cx="1875954" cy="3465290"/>
          </a:xfrm>
          <a:prstGeom prst="rect">
            <a:avLst/>
          </a:prstGeom>
          <a:noFill/>
          <a:extLst>
            <a:ext uri="{909E8E84-426E-40DD-AFC4-6F175D3DCCD1}">
              <a14:hiddenFill xmlns:a14="http://schemas.microsoft.com/office/drawing/2010/main">
                <a:solidFill>
                  <a:srgbClr val="FFFFFF"/>
                </a:solidFill>
              </a14:hiddenFill>
            </a:ext>
          </a:extLst>
        </p:spPr>
      </p:pic>
      <p:sp>
        <p:nvSpPr>
          <p:cNvPr id="3" name="직사각형 2"/>
          <p:cNvSpPr/>
          <p:nvPr/>
        </p:nvSpPr>
        <p:spPr>
          <a:xfrm>
            <a:off x="1846565" y="5274406"/>
            <a:ext cx="5276702" cy="738664"/>
          </a:xfrm>
          <a:prstGeom prst="rect">
            <a:avLst/>
          </a:prstGeom>
        </p:spPr>
        <p:txBody>
          <a:bodyPr wrap="square">
            <a:spAutoFit/>
          </a:bodyPr>
          <a:lstStyle/>
          <a:p>
            <a:pPr algn="just"/>
            <a:r>
              <a:rPr lang="en-GB" altLang="ko-KR" sz="1400" i="1" dirty="0"/>
              <a:t>Figure 5. (a) three dimensional profiles for each layers of fabricated OFET. (b) two dimensional profiles along the perpendicular of printing direction for fabricated OFET.  </a:t>
            </a:r>
            <a:endParaRPr lang="ko-KR" altLang="ko-KR" sz="1400" i="1" dirty="0"/>
          </a:p>
        </p:txBody>
      </p:sp>
      <p:sp>
        <p:nvSpPr>
          <p:cNvPr id="6" name="사각형 설명선 5"/>
          <p:cNvSpPr/>
          <p:nvPr/>
        </p:nvSpPr>
        <p:spPr>
          <a:xfrm>
            <a:off x="97971" y="819005"/>
            <a:ext cx="1727200" cy="1569660"/>
          </a:xfrm>
          <a:prstGeom prst="wedgeRectCallout">
            <a:avLst>
              <a:gd name="adj1" fmla="val 59546"/>
              <a:gd name="adj2" fmla="val -2449"/>
            </a:avLst>
          </a:prstGeom>
          <a:gradFill flip="none" rotWithShape="1">
            <a:gsLst>
              <a:gs pos="0">
                <a:schemeClr val="bg1"/>
              </a:gs>
              <a:gs pos="29000">
                <a:schemeClr val="accent1">
                  <a:lumMod val="45000"/>
                  <a:lumOff val="55000"/>
                </a:schemeClr>
              </a:gs>
              <a:gs pos="100000">
                <a:schemeClr val="accent1">
                  <a:lumMod val="20000"/>
                  <a:lumOff val="80000"/>
                  <a:shade val="100000"/>
                  <a:satMod val="115000"/>
                </a:schemeClr>
              </a:gs>
            </a:gsLst>
            <a:lin ang="10800000" scaled="1"/>
            <a:tileRect/>
          </a:gradFill>
          <a:ln w="28575">
            <a:solidFill>
              <a:schemeClr val="accent1">
                <a:lumMod val="5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p:cNvSpPr txBox="1"/>
          <p:nvPr/>
        </p:nvSpPr>
        <p:spPr>
          <a:xfrm>
            <a:off x="97971" y="819005"/>
            <a:ext cx="1587499" cy="1569660"/>
          </a:xfrm>
          <a:prstGeom prst="rect">
            <a:avLst/>
          </a:prstGeom>
          <a:noFill/>
          <a:scene3d>
            <a:camera prst="orthographicFront"/>
            <a:lightRig rig="threePt" dir="t"/>
          </a:scene3d>
          <a:sp3d>
            <a:bevelT w="165100" prst="coolSlant"/>
          </a:sp3d>
        </p:spPr>
        <p:txBody>
          <a:bodyPr wrap="square" rtlCol="0">
            <a:spAutoFit/>
          </a:bodyPr>
          <a:lstStyle/>
          <a:p>
            <a:pPr marL="285750" indent="-285750">
              <a:buFont typeface="Arial" pitchFamily="34" charset="0"/>
              <a:buChar char="•"/>
            </a:pPr>
            <a:r>
              <a:rPr lang="en-US" altLang="ko-KR" sz="1600" dirty="0"/>
              <a:t>Overlap of the lines can lead to obtain a periodic wavy profile.</a:t>
            </a:r>
          </a:p>
        </p:txBody>
      </p:sp>
      <p:sp>
        <p:nvSpPr>
          <p:cNvPr id="66" name="TextBox 65"/>
          <p:cNvSpPr txBox="1"/>
          <p:nvPr/>
        </p:nvSpPr>
        <p:spPr>
          <a:xfrm>
            <a:off x="2523756" y="4902205"/>
            <a:ext cx="531445" cy="307777"/>
          </a:xfrm>
          <a:prstGeom prst="rect">
            <a:avLst/>
          </a:prstGeom>
          <a:noFill/>
        </p:spPr>
        <p:txBody>
          <a:bodyPr wrap="square" rtlCol="0">
            <a:spAutoFit/>
          </a:bodyPr>
          <a:lstStyle/>
          <a:p>
            <a:pPr algn="ctr"/>
            <a:r>
              <a:rPr lang="en-US" altLang="ko-KR" sz="1400" dirty="0"/>
              <a:t>(a)</a:t>
            </a:r>
            <a:endParaRPr lang="ko-KR" altLang="en-US" sz="1400" dirty="0"/>
          </a:p>
        </p:txBody>
      </p:sp>
      <p:sp>
        <p:nvSpPr>
          <p:cNvPr id="67" name="TextBox 66"/>
          <p:cNvSpPr txBox="1"/>
          <p:nvPr/>
        </p:nvSpPr>
        <p:spPr>
          <a:xfrm>
            <a:off x="5437185" y="4902204"/>
            <a:ext cx="531445" cy="307777"/>
          </a:xfrm>
          <a:prstGeom prst="rect">
            <a:avLst/>
          </a:prstGeom>
          <a:noFill/>
        </p:spPr>
        <p:txBody>
          <a:bodyPr wrap="square" rtlCol="0">
            <a:spAutoFit/>
          </a:bodyPr>
          <a:lstStyle/>
          <a:p>
            <a:pPr algn="ctr"/>
            <a:r>
              <a:rPr lang="en-US" altLang="ko-KR" sz="1400" dirty="0"/>
              <a:t>(b)</a:t>
            </a:r>
            <a:endParaRPr lang="ko-KR" altLang="en-US" sz="1400" dirty="0"/>
          </a:p>
        </p:txBody>
      </p:sp>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6" y="6498847"/>
            <a:ext cx="1149715" cy="34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4" name="그룹 43"/>
          <p:cNvGrpSpPr/>
          <p:nvPr/>
        </p:nvGrpSpPr>
        <p:grpSpPr>
          <a:xfrm>
            <a:off x="13355973" y="783758"/>
            <a:ext cx="7331448" cy="5028487"/>
            <a:chOff x="2940599" y="152286"/>
            <a:chExt cx="7331448" cy="5028487"/>
          </a:xfrm>
        </p:grpSpPr>
        <p:sp>
          <p:nvSpPr>
            <p:cNvPr id="45" name="직사각형 44"/>
            <p:cNvSpPr/>
            <p:nvPr/>
          </p:nvSpPr>
          <p:spPr>
            <a:xfrm>
              <a:off x="2940599" y="152286"/>
              <a:ext cx="7331448" cy="5028487"/>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solidFill>
                  <a:srgbClr val="FF0000"/>
                </a:solidFill>
              </a:endParaRPr>
            </a:p>
          </p:txBody>
        </p:sp>
        <p:pic>
          <p:nvPicPr>
            <p:cNvPr id="46" name="Image 41"/>
            <p:cNvPicPr>
              <a:picLocks noChangeAspect="1"/>
            </p:cNvPicPr>
            <p:nvPr/>
          </p:nvPicPr>
          <p:blipFill>
            <a:blip r:embed="rId9"/>
            <a:stretch>
              <a:fillRect/>
            </a:stretch>
          </p:blipFill>
          <p:spPr>
            <a:xfrm>
              <a:off x="2940599" y="152286"/>
              <a:ext cx="7331448" cy="5028487"/>
            </a:xfrm>
            <a:prstGeom prst="rect">
              <a:avLst/>
            </a:prstGeom>
            <a:solidFill>
              <a:schemeClr val="bg1"/>
            </a:solidFill>
            <a:ln>
              <a:solidFill>
                <a:srgbClr val="FF0000"/>
              </a:solidFill>
            </a:ln>
          </p:spPr>
        </p:pic>
      </p:grpSp>
      <p:pic>
        <p:nvPicPr>
          <p:cNvPr id="266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139911">
            <a:off x="15414880" y="2026701"/>
            <a:ext cx="631018" cy="1717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05216">
            <a:off x="15776535" y="2074324"/>
            <a:ext cx="631018" cy="1717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4125" y="2385586"/>
            <a:ext cx="3612749" cy="2526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22444" y="1319349"/>
            <a:ext cx="3483645" cy="283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사각형 설명선 31"/>
          <p:cNvSpPr/>
          <p:nvPr/>
        </p:nvSpPr>
        <p:spPr>
          <a:xfrm flipH="1">
            <a:off x="7218202" y="2295525"/>
            <a:ext cx="1786326" cy="3940176"/>
          </a:xfrm>
          <a:prstGeom prst="wedgeRectCallout">
            <a:avLst>
              <a:gd name="adj1" fmla="val 60922"/>
              <a:gd name="adj2" fmla="val -39824"/>
            </a:avLst>
          </a:prstGeom>
          <a:gradFill flip="none" rotWithShape="1">
            <a:gsLst>
              <a:gs pos="0">
                <a:schemeClr val="bg1"/>
              </a:gs>
              <a:gs pos="29000">
                <a:schemeClr val="accent4">
                  <a:lumMod val="45000"/>
                  <a:lumOff val="55000"/>
                </a:schemeClr>
              </a:gs>
              <a:gs pos="100000">
                <a:schemeClr val="accent4">
                  <a:lumMod val="20000"/>
                  <a:lumOff val="80000"/>
                  <a:shade val="100000"/>
                  <a:satMod val="115000"/>
                </a:schemeClr>
              </a:gs>
            </a:gsLst>
            <a:lin ang="10800000" scaled="1"/>
            <a:tileRect/>
          </a:gradFill>
          <a:ln w="28575">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itchFamily="34" charset="0"/>
              <a:buChar char="•"/>
            </a:pPr>
            <a:endParaRPr lang="ko-KR" altLang="en-US" sz="1600" dirty="0">
              <a:solidFill>
                <a:schemeClr val="tx1"/>
              </a:solidFill>
            </a:endParaRPr>
          </a:p>
        </p:txBody>
      </p:sp>
      <p:sp>
        <p:nvSpPr>
          <p:cNvPr id="33" name="직사각형 32"/>
          <p:cNvSpPr/>
          <p:nvPr/>
        </p:nvSpPr>
        <p:spPr>
          <a:xfrm>
            <a:off x="7170577" y="2305314"/>
            <a:ext cx="1962539" cy="3416320"/>
          </a:xfrm>
          <a:prstGeom prst="rect">
            <a:avLst/>
          </a:prstGeom>
          <a:scene3d>
            <a:camera prst="orthographicFront"/>
            <a:lightRig rig="threePt" dir="t"/>
          </a:scene3d>
          <a:sp3d>
            <a:bevelT w="165100" prst="coolSlant"/>
          </a:sp3d>
        </p:spPr>
        <p:txBody>
          <a:bodyPr wrap="square">
            <a:spAutoFit/>
          </a:bodyPr>
          <a:lstStyle/>
          <a:p>
            <a:pPr marL="285750" indent="-285750">
              <a:buFont typeface="Arial" pitchFamily="34" charset="0"/>
              <a:buChar char="•"/>
            </a:pPr>
            <a:r>
              <a:rPr lang="en-US" altLang="ko-KR" dirty="0"/>
              <a:t>Source and drain were well defined even if there were printed on the peaks.</a:t>
            </a:r>
          </a:p>
          <a:p>
            <a:endParaRPr lang="en-US" altLang="ko-KR" dirty="0"/>
          </a:p>
          <a:p>
            <a:pPr marL="285750" indent="-285750">
              <a:buFont typeface="Arial" pitchFamily="34" charset="0"/>
              <a:buChar char="•"/>
            </a:pPr>
            <a:r>
              <a:rPr lang="en-US" altLang="ko-KR" dirty="0"/>
              <a:t>In this configuration, a channel is located on the valley.</a:t>
            </a:r>
            <a:endParaRPr lang="ko-KR" altLang="en-US" dirty="0"/>
          </a:p>
        </p:txBody>
      </p:sp>
    </p:spTree>
    <p:extLst>
      <p:ext uri="{BB962C8B-B14F-4D97-AF65-F5344CB8AC3E}">
        <p14:creationId xmlns:p14="http://schemas.microsoft.com/office/powerpoint/2010/main" val="179290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nodeType="withEffect">
                                  <p:stCondLst>
                                    <p:cond delay="0"/>
                                  </p:stCondLst>
                                  <p:childTnLst>
                                    <p:set>
                                      <p:cBhvr>
                                        <p:cTn id="9" dur="1" fill="hold">
                                          <p:stCondLst>
                                            <p:cond delay="0"/>
                                          </p:stCondLst>
                                        </p:cTn>
                                        <p:tgtEl>
                                          <p:spTgt spid="26627"/>
                                        </p:tgtEl>
                                        <p:attrNameLst>
                                          <p:attrName>style.visibility</p:attrName>
                                        </p:attrNameLst>
                                      </p:cBhvr>
                                      <p:to>
                                        <p:strVal val="visible"/>
                                      </p:to>
                                    </p:set>
                                    <p:animEffect transition="in" filter="fade">
                                      <p:cBhvr>
                                        <p:cTn id="10"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그룹 24"/>
          <p:cNvGrpSpPr/>
          <p:nvPr/>
        </p:nvGrpSpPr>
        <p:grpSpPr>
          <a:xfrm>
            <a:off x="-61418" y="230340"/>
            <a:ext cx="3481557" cy="461665"/>
            <a:chOff x="-107291" y="613151"/>
            <a:chExt cx="2847205" cy="461665"/>
          </a:xfrm>
        </p:grpSpPr>
        <p:sp>
          <p:nvSpPr>
            <p:cNvPr id="40" name="직사각형 39"/>
            <p:cNvSpPr/>
            <p:nvPr/>
          </p:nvSpPr>
          <p:spPr>
            <a:xfrm>
              <a:off x="-27215" y="643582"/>
              <a:ext cx="2767128"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p:cNvSpPr/>
            <p:nvPr/>
          </p:nvSpPr>
          <p:spPr>
            <a:xfrm>
              <a:off x="-107291" y="624532"/>
              <a:ext cx="1334127"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42" name="직사각형 41"/>
            <p:cNvSpPr/>
            <p:nvPr/>
          </p:nvSpPr>
          <p:spPr>
            <a:xfrm>
              <a:off x="976450" y="613151"/>
              <a:ext cx="1763464" cy="461665"/>
            </a:xfrm>
            <a:prstGeom prst="rect">
              <a:avLst/>
            </a:prstGeom>
            <a:noFill/>
          </p:spPr>
          <p:txBody>
            <a:bodyPr wrap="none" rtlCol="0">
              <a:spAutoFit/>
            </a:bodyPr>
            <a:lstStyle/>
            <a:p>
              <a:r>
                <a:rPr lang="en-US" altLang="ko-KR" sz="2400" b="1" dirty="0">
                  <a:solidFill>
                    <a:schemeClr val="bg1"/>
                  </a:solidFill>
                </a:rPr>
                <a:t>Bubble effect</a:t>
              </a:r>
              <a:endParaRPr lang="ko-KR" altLang="en-US" sz="2400" dirty="0">
                <a:solidFill>
                  <a:schemeClr val="bg1"/>
                </a:solidFill>
              </a:endParaRPr>
            </a:p>
          </p:txBody>
        </p:sp>
      </p:grpSp>
      <p:grpSp>
        <p:nvGrpSpPr>
          <p:cNvPr id="21" name="그룹 20"/>
          <p:cNvGrpSpPr/>
          <p:nvPr/>
        </p:nvGrpSpPr>
        <p:grpSpPr>
          <a:xfrm>
            <a:off x="-87086" y="6364933"/>
            <a:ext cx="9231086" cy="342898"/>
            <a:chOff x="-116115" y="6364933"/>
            <a:chExt cx="12308114" cy="342898"/>
          </a:xfrm>
        </p:grpSpPr>
        <p:sp>
          <p:nvSpPr>
            <p:cNvPr id="22" name="직사각형 21"/>
            <p:cNvSpPr/>
            <p:nvPr/>
          </p:nvSpPr>
          <p:spPr>
            <a:xfrm>
              <a:off x="449942" y="63649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116115" y="63649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26"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792" b="100000" l="81641" r="100000">
                        <a14:foregroundMark x1="81771" y1="96875" x2="83138" y2="94907"/>
                        <a14:foregroundMark x1="82552" y1="96759" x2="96484" y2="96991"/>
                        <a14:foregroundMark x1="86719" y1="98495" x2="94531" y2="98843"/>
                        <a14:foregroundMark x1="91536" y1="97685" x2="93750" y2="97454"/>
                      </a14:backgroundRemoval>
                    </a14:imgEffect>
                  </a14:imgLayer>
                </a14:imgProps>
              </a:ext>
              <a:ext uri="{28A0092B-C50C-407E-A947-70E740481C1C}">
                <a14:useLocalDpi xmlns:a14="http://schemas.microsoft.com/office/drawing/2010/main" val="0"/>
              </a:ext>
            </a:extLst>
          </a:blip>
          <a:srcRect l="81698" t="95093" r="4958"/>
          <a:stretch/>
        </p:blipFill>
        <p:spPr bwMode="auto">
          <a:xfrm>
            <a:off x="7486431" y="6364934"/>
            <a:ext cx="1657569" cy="34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Image 4" descr="C:\Users\HLD\AppData\Local\Microsoft\Windows\INetCache\Content.Word\figure 5.png"/>
          <p:cNvPicPr/>
          <p:nvPr/>
        </p:nvPicPr>
        <p:blipFill rotWithShape="1">
          <a:blip r:embed="rId5" cstate="print">
            <a:extLst>
              <a:ext uri="{28A0092B-C50C-407E-A947-70E740481C1C}">
                <a14:useLocalDpi xmlns:a14="http://schemas.microsoft.com/office/drawing/2010/main" val="0"/>
              </a:ext>
            </a:extLst>
          </a:blip>
          <a:srcRect r="66784"/>
          <a:stretch/>
        </p:blipFill>
        <p:spPr bwMode="auto">
          <a:xfrm>
            <a:off x="476981" y="2892661"/>
            <a:ext cx="2449705" cy="1936311"/>
          </a:xfrm>
          <a:prstGeom prst="rect">
            <a:avLst/>
          </a:prstGeom>
          <a:noFill/>
          <a:ln>
            <a:noFill/>
          </a:ln>
        </p:spPr>
      </p:pic>
      <p:sp>
        <p:nvSpPr>
          <p:cNvPr id="2" name="직사각형 1"/>
          <p:cNvSpPr/>
          <p:nvPr/>
        </p:nvSpPr>
        <p:spPr>
          <a:xfrm>
            <a:off x="250595" y="5259859"/>
            <a:ext cx="8755046" cy="669414"/>
          </a:xfrm>
          <a:prstGeom prst="rect">
            <a:avLst/>
          </a:prstGeom>
          <a:solidFill>
            <a:schemeClr val="bg1"/>
          </a:solidFill>
        </p:spPr>
        <p:txBody>
          <a:bodyPr wrap="square">
            <a:spAutoFit/>
          </a:bodyPr>
          <a:lstStyle/>
          <a:p>
            <a:r>
              <a:rPr lang="en-US" altLang="ko-KR" sz="1250" i="1" dirty="0"/>
              <a:t>Figure 5. OFET Electrical behaviors versus insulator morphology a) OFET fabricates using multi</a:t>
            </a:r>
            <a:r>
              <a:rPr lang="en-US" altLang="ko-KR" sz="1250" i="1" baseline="30000" dirty="0"/>
              <a:t>1</a:t>
            </a:r>
            <a:r>
              <a:rPr lang="en-US" altLang="ko-KR" sz="1250" i="1" dirty="0"/>
              <a:t> printing method. High amount bubbles: multi</a:t>
            </a:r>
            <a:r>
              <a:rPr lang="en-US" altLang="ko-KR" sz="1250" i="1" baseline="30000" dirty="0"/>
              <a:t>,</a:t>
            </a:r>
            <a:r>
              <a:rPr lang="en-US" altLang="ko-KR" sz="1250" i="1" dirty="0"/>
              <a:t> b) OFET fabricates using multi printing method. Low amount of bubbles: multi; c) OFET fabricates using mono printing method; </a:t>
            </a:r>
            <a:endParaRPr lang="ko-KR" altLang="ko-KR" sz="1250" dirty="0"/>
          </a:p>
        </p:txBody>
      </p:sp>
      <p:graphicFrame>
        <p:nvGraphicFramePr>
          <p:cNvPr id="4" name="개체 3"/>
          <p:cNvGraphicFramePr>
            <a:graphicFrameLocks noChangeAspect="1"/>
          </p:cNvGraphicFramePr>
          <p:nvPr>
            <p:extLst>
              <p:ext uri="{D42A27DB-BD31-4B8C-83A1-F6EECF244321}">
                <p14:modId xmlns:p14="http://schemas.microsoft.com/office/powerpoint/2010/main" val="1314837995"/>
              </p:ext>
            </p:extLst>
          </p:nvPr>
        </p:nvGraphicFramePr>
        <p:xfrm>
          <a:off x="0" y="457164"/>
          <a:ext cx="4106007" cy="2891621"/>
        </p:xfrm>
        <a:graphic>
          <a:graphicData uri="http://schemas.openxmlformats.org/presentationml/2006/ole">
            <mc:AlternateContent xmlns:mc="http://schemas.openxmlformats.org/markup-compatibility/2006">
              <mc:Choice xmlns:v="urn:schemas-microsoft-com:vml" Requires="v">
                <p:oleObj spid="_x0000_s29851" name="Graph" r:id="rId6" imgW="4154400" imgH="2926080" progId="Origin50.Graph">
                  <p:embed/>
                </p:oleObj>
              </mc:Choice>
              <mc:Fallback>
                <p:oleObj name="Graph" r:id="rId6" imgW="4154400" imgH="2926080" progId="Origin50.Graph">
                  <p:embed/>
                  <p:pic>
                    <p:nvPicPr>
                      <p:cNvPr id="0" name=""/>
                      <p:cNvPicPr>
                        <a:picLocks noChangeAspect="1" noChangeArrowheads="1"/>
                      </p:cNvPicPr>
                      <p:nvPr/>
                    </p:nvPicPr>
                    <p:blipFill>
                      <a:blip r:embed="rId7"/>
                      <a:srcRect/>
                      <a:stretch>
                        <a:fillRect/>
                      </a:stretch>
                    </p:blipFill>
                    <p:spPr bwMode="auto">
                      <a:xfrm>
                        <a:off x="0" y="457164"/>
                        <a:ext cx="4106007" cy="2891621"/>
                      </a:xfrm>
                      <a:prstGeom prst="rect">
                        <a:avLst/>
                      </a:prstGeom>
                      <a:noFill/>
                      <a:ln>
                        <a:noFill/>
                      </a:ln>
                    </p:spPr>
                  </p:pic>
                </p:oleObj>
              </mc:Fallback>
            </mc:AlternateContent>
          </a:graphicData>
        </a:graphic>
      </p:graphicFrame>
      <p:graphicFrame>
        <p:nvGraphicFramePr>
          <p:cNvPr id="12" name="개체 11"/>
          <p:cNvGraphicFramePr>
            <a:graphicFrameLocks noChangeAspect="1"/>
          </p:cNvGraphicFramePr>
          <p:nvPr>
            <p:extLst>
              <p:ext uri="{D42A27DB-BD31-4B8C-83A1-F6EECF244321}">
                <p14:modId xmlns:p14="http://schemas.microsoft.com/office/powerpoint/2010/main" val="1345518269"/>
              </p:ext>
            </p:extLst>
          </p:nvPr>
        </p:nvGraphicFramePr>
        <p:xfrm>
          <a:off x="3038406" y="457164"/>
          <a:ext cx="3319414" cy="2337669"/>
        </p:xfrm>
        <a:graphic>
          <a:graphicData uri="http://schemas.openxmlformats.org/presentationml/2006/ole">
            <mc:AlternateContent xmlns:mc="http://schemas.openxmlformats.org/markup-compatibility/2006">
              <mc:Choice xmlns:v="urn:schemas-microsoft-com:vml" Requires="v">
                <p:oleObj spid="_x0000_s29852" name="Graph" r:id="rId8" imgW="4154400" imgH="2926080" progId="Origin50.Graph">
                  <p:embed/>
                </p:oleObj>
              </mc:Choice>
              <mc:Fallback>
                <p:oleObj name="Graph" r:id="rId8" imgW="4154400" imgH="2926080" progId="Origin50.Grap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38406" y="457164"/>
                        <a:ext cx="3319414" cy="2337669"/>
                      </a:xfrm>
                      <a:prstGeom prst="rect">
                        <a:avLst/>
                      </a:prstGeom>
                      <a:noFill/>
                      <a:ln>
                        <a:noFill/>
                      </a:ln>
                    </p:spPr>
                  </p:pic>
                </p:oleObj>
              </mc:Fallback>
            </mc:AlternateContent>
          </a:graphicData>
        </a:graphic>
      </p:graphicFrame>
      <p:graphicFrame>
        <p:nvGraphicFramePr>
          <p:cNvPr id="13" name="개체 12"/>
          <p:cNvGraphicFramePr>
            <a:graphicFrameLocks noChangeAspect="1"/>
          </p:cNvGraphicFramePr>
          <p:nvPr>
            <p:extLst>
              <p:ext uri="{D42A27DB-BD31-4B8C-83A1-F6EECF244321}">
                <p14:modId xmlns:p14="http://schemas.microsoft.com/office/powerpoint/2010/main" val="1313932268"/>
              </p:ext>
            </p:extLst>
          </p:nvPr>
        </p:nvGraphicFramePr>
        <p:xfrm>
          <a:off x="5989221" y="439577"/>
          <a:ext cx="3433373" cy="2417923"/>
        </p:xfrm>
        <a:graphic>
          <a:graphicData uri="http://schemas.openxmlformats.org/presentationml/2006/ole">
            <mc:AlternateContent xmlns:mc="http://schemas.openxmlformats.org/markup-compatibility/2006">
              <mc:Choice xmlns:v="urn:schemas-microsoft-com:vml" Requires="v">
                <p:oleObj spid="_x0000_s29853" name="Graph" r:id="rId10" imgW="4154400" imgH="2926080" progId="Origin50.Graph">
                  <p:embed/>
                </p:oleObj>
              </mc:Choice>
              <mc:Fallback>
                <p:oleObj name="Graph" r:id="rId10" imgW="4154400" imgH="2926080" progId="Origin50.Grap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89221" y="439577"/>
                        <a:ext cx="3433373" cy="2417923"/>
                      </a:xfrm>
                      <a:prstGeom prst="rect">
                        <a:avLst/>
                      </a:prstGeom>
                      <a:noFill/>
                      <a:ln>
                        <a:noFill/>
                      </a:ln>
                    </p:spPr>
                  </p:pic>
                </p:oleObj>
              </mc:Fallback>
            </mc:AlternateContent>
          </a:graphicData>
        </a:graphic>
      </p:graphicFrame>
      <p:pic>
        <p:nvPicPr>
          <p:cNvPr id="32" name="Image 4" descr="C:\Users\HLD\AppData\Local\Microsoft\Windows\INetCache\Content.Word\figure 5.png"/>
          <p:cNvPicPr/>
          <p:nvPr/>
        </p:nvPicPr>
        <p:blipFill rotWithShape="1">
          <a:blip r:embed="rId5" cstate="print">
            <a:extLst>
              <a:ext uri="{28A0092B-C50C-407E-A947-70E740481C1C}">
                <a14:useLocalDpi xmlns:a14="http://schemas.microsoft.com/office/drawing/2010/main" val="0"/>
              </a:ext>
            </a:extLst>
          </a:blip>
          <a:srcRect l="33175" r="33413"/>
          <a:stretch/>
        </p:blipFill>
        <p:spPr bwMode="auto">
          <a:xfrm>
            <a:off x="3427778" y="2892661"/>
            <a:ext cx="2464148" cy="1936311"/>
          </a:xfrm>
          <a:prstGeom prst="rect">
            <a:avLst/>
          </a:prstGeom>
          <a:noFill/>
          <a:ln>
            <a:noFill/>
          </a:ln>
        </p:spPr>
      </p:pic>
      <p:pic>
        <p:nvPicPr>
          <p:cNvPr id="33" name="Image 4" descr="C:\Users\HLD\AppData\Local\Microsoft\Windows\INetCache\Content.Word\figure 5.png"/>
          <p:cNvPicPr/>
          <p:nvPr/>
        </p:nvPicPr>
        <p:blipFill rotWithShape="1">
          <a:blip r:embed="rId5" cstate="print">
            <a:extLst>
              <a:ext uri="{28A0092B-C50C-407E-A947-70E740481C1C}">
                <a14:useLocalDpi xmlns:a14="http://schemas.microsoft.com/office/drawing/2010/main" val="0"/>
              </a:ext>
            </a:extLst>
          </a:blip>
          <a:srcRect l="66279"/>
          <a:stretch/>
        </p:blipFill>
        <p:spPr bwMode="auto">
          <a:xfrm>
            <a:off x="6501282" y="2892660"/>
            <a:ext cx="2486966" cy="1936311"/>
          </a:xfrm>
          <a:prstGeom prst="rect">
            <a:avLst/>
          </a:prstGeom>
          <a:noFill/>
          <a:ln>
            <a:noFill/>
          </a:ln>
        </p:spPr>
      </p:pic>
      <p:sp>
        <p:nvSpPr>
          <p:cNvPr id="14" name="직사각형 13"/>
          <p:cNvSpPr/>
          <p:nvPr/>
        </p:nvSpPr>
        <p:spPr>
          <a:xfrm>
            <a:off x="337457" y="4828972"/>
            <a:ext cx="2700949" cy="430887"/>
          </a:xfrm>
          <a:prstGeom prst="rect">
            <a:avLst/>
          </a:prstGeom>
        </p:spPr>
        <p:txBody>
          <a:bodyPr wrap="square">
            <a:spAutoFit/>
          </a:bodyPr>
          <a:lstStyle/>
          <a:p>
            <a:pPr algn="ctr"/>
            <a:r>
              <a:rPr lang="en-US" altLang="ko-KR" sz="1100" b="1" i="1" dirty="0"/>
              <a:t>multi printing method. </a:t>
            </a:r>
          </a:p>
          <a:p>
            <a:pPr algn="ctr"/>
            <a:r>
              <a:rPr lang="en-US" altLang="ko-KR" sz="1100" b="1" i="1" dirty="0"/>
              <a:t>(High amount bubbles) </a:t>
            </a:r>
            <a:endParaRPr lang="ko-KR" altLang="en-US" sz="1100" b="1" dirty="0"/>
          </a:p>
        </p:txBody>
      </p:sp>
      <p:sp>
        <p:nvSpPr>
          <p:cNvPr id="35" name="직사각형 34"/>
          <p:cNvSpPr/>
          <p:nvPr/>
        </p:nvSpPr>
        <p:spPr>
          <a:xfrm>
            <a:off x="3277643" y="4833898"/>
            <a:ext cx="2700949" cy="430887"/>
          </a:xfrm>
          <a:prstGeom prst="rect">
            <a:avLst/>
          </a:prstGeom>
        </p:spPr>
        <p:txBody>
          <a:bodyPr wrap="square">
            <a:spAutoFit/>
          </a:bodyPr>
          <a:lstStyle/>
          <a:p>
            <a:pPr algn="ctr"/>
            <a:r>
              <a:rPr lang="en-US" altLang="ko-KR" sz="1100" b="1" i="1" dirty="0"/>
              <a:t>multi printing method. </a:t>
            </a:r>
          </a:p>
          <a:p>
            <a:pPr algn="ctr"/>
            <a:r>
              <a:rPr lang="en-US" altLang="ko-KR" sz="1100" b="1" i="1" dirty="0"/>
              <a:t>(Low amount bubbles) </a:t>
            </a:r>
            <a:endParaRPr lang="ko-KR" altLang="en-US" sz="1100" b="1" dirty="0"/>
          </a:p>
        </p:txBody>
      </p:sp>
      <p:sp>
        <p:nvSpPr>
          <p:cNvPr id="36" name="직사각형 35"/>
          <p:cNvSpPr/>
          <p:nvPr/>
        </p:nvSpPr>
        <p:spPr>
          <a:xfrm>
            <a:off x="6394290" y="4828971"/>
            <a:ext cx="2700949" cy="430887"/>
          </a:xfrm>
          <a:prstGeom prst="rect">
            <a:avLst/>
          </a:prstGeom>
        </p:spPr>
        <p:txBody>
          <a:bodyPr wrap="square">
            <a:spAutoFit/>
          </a:bodyPr>
          <a:lstStyle/>
          <a:p>
            <a:pPr algn="ctr"/>
            <a:r>
              <a:rPr lang="en-US" altLang="ko-KR" sz="1100" b="1" i="1" dirty="0"/>
              <a:t>Mono printing method. </a:t>
            </a:r>
          </a:p>
          <a:p>
            <a:pPr algn="ctr"/>
            <a:r>
              <a:rPr lang="en-US" altLang="ko-KR" sz="1100" b="1" dirty="0"/>
              <a:t>(High amount of bubbles)</a:t>
            </a:r>
            <a:endParaRPr lang="ko-KR" altLang="en-US" sz="1100" b="1" dirty="0"/>
          </a:p>
        </p:txBody>
      </p:sp>
      <p:sp>
        <p:nvSpPr>
          <p:cNvPr id="15" name="TextBox 14"/>
          <p:cNvSpPr txBox="1"/>
          <p:nvPr/>
        </p:nvSpPr>
        <p:spPr>
          <a:xfrm>
            <a:off x="267988" y="5934670"/>
            <a:ext cx="8737653" cy="830997"/>
          </a:xfrm>
          <a:prstGeom prst="rect">
            <a:avLst/>
          </a:prstGeom>
          <a:solidFill>
            <a:srgbClr val="FFC000"/>
          </a:solidFill>
          <a:ln>
            <a:noFill/>
          </a:ln>
        </p:spPr>
        <p:txBody>
          <a:bodyPr wrap="square" rtlCol="0">
            <a:spAutoFit/>
          </a:bodyPr>
          <a:lstStyle/>
          <a:p>
            <a:pPr marL="285750" indent="-285750">
              <a:buFont typeface="Arial" panose="020B0604020202020204" pitchFamily="34" charset="0"/>
              <a:buChar char="•"/>
            </a:pPr>
            <a:r>
              <a:rPr lang="en-US" altLang="ko-KR" sz="1600" dirty="0"/>
              <a:t>We can control the amount of bubble using purge shortly before printing.</a:t>
            </a:r>
          </a:p>
          <a:p>
            <a:pPr marL="285750" indent="-285750">
              <a:buFont typeface="Arial" panose="020B0604020202020204" pitchFamily="34" charset="0"/>
              <a:buChar char="•"/>
            </a:pPr>
            <a:r>
              <a:rPr lang="en-US" altLang="ko-KR" sz="1600" dirty="0"/>
              <a:t>As a result, it will benefit from this drawback in order to investigate pinholes effect on OFET electrical characteristics. </a:t>
            </a:r>
            <a:endParaRPr lang="ko-KR" altLang="en-US" sz="1600" dirty="0"/>
          </a:p>
        </p:txBody>
      </p:sp>
      <p:sp>
        <p:nvSpPr>
          <p:cNvPr id="6" name="슬라이드 번호 개체 틀 5"/>
          <p:cNvSpPr>
            <a:spLocks noGrp="1"/>
          </p:cNvSpPr>
          <p:nvPr>
            <p:ph type="sldNum" sz="quarter" idx="12"/>
          </p:nvPr>
        </p:nvSpPr>
        <p:spPr/>
        <p:txBody>
          <a:bodyPr/>
          <a:lstStyle/>
          <a:p>
            <a:fld id="{D3E0788C-73CB-4120-8227-3B79F3944826}" type="slidenum">
              <a:rPr lang="ko-KR" altLang="en-US" smtClean="0"/>
              <a:t>24</a:t>
            </a:fld>
            <a:endParaRPr lang="ko-KR" altLang="en-US"/>
          </a:p>
        </p:txBody>
      </p:sp>
      <p:grpSp>
        <p:nvGrpSpPr>
          <p:cNvPr id="24" name="그룹 23"/>
          <p:cNvGrpSpPr/>
          <p:nvPr/>
        </p:nvGrpSpPr>
        <p:grpSpPr>
          <a:xfrm>
            <a:off x="125185" y="2125131"/>
            <a:ext cx="8880456" cy="2134467"/>
            <a:chOff x="125185" y="653557"/>
            <a:chExt cx="8880456" cy="2134467"/>
          </a:xfrm>
        </p:grpSpPr>
        <p:sp>
          <p:nvSpPr>
            <p:cNvPr id="28" name="직사각형 27"/>
            <p:cNvSpPr/>
            <p:nvPr/>
          </p:nvSpPr>
          <p:spPr>
            <a:xfrm>
              <a:off x="125185" y="692005"/>
              <a:ext cx="8880456" cy="2096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9" name="Picture 10" descr="fig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56240" y="653557"/>
              <a:ext cx="576897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7655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그룹 24"/>
          <p:cNvGrpSpPr/>
          <p:nvPr/>
        </p:nvGrpSpPr>
        <p:grpSpPr>
          <a:xfrm>
            <a:off x="-61418" y="230340"/>
            <a:ext cx="7455749" cy="461665"/>
            <a:chOff x="-107291" y="613151"/>
            <a:chExt cx="9940997" cy="461665"/>
          </a:xfrm>
        </p:grpSpPr>
        <p:sp>
          <p:nvSpPr>
            <p:cNvPr id="40" name="직사각형 39"/>
            <p:cNvSpPr/>
            <p:nvPr/>
          </p:nvSpPr>
          <p:spPr>
            <a:xfrm>
              <a:off x="-27215" y="643582"/>
              <a:ext cx="9860921"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p:cNvSpPr/>
            <p:nvPr/>
          </p:nvSpPr>
          <p:spPr>
            <a:xfrm>
              <a:off x="-107291" y="624532"/>
              <a:ext cx="1334127"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42" name="직사각형 41"/>
            <p:cNvSpPr/>
            <p:nvPr/>
          </p:nvSpPr>
          <p:spPr>
            <a:xfrm>
              <a:off x="1098685" y="613151"/>
              <a:ext cx="6649683" cy="461665"/>
            </a:xfrm>
            <a:prstGeom prst="rect">
              <a:avLst/>
            </a:prstGeom>
            <a:noFill/>
          </p:spPr>
          <p:txBody>
            <a:bodyPr wrap="none" rtlCol="0">
              <a:spAutoFit/>
            </a:bodyPr>
            <a:lstStyle/>
            <a:p>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Spin coated SU-8 vs printed su-8</a:t>
              </a:r>
              <a:endParaRPr lang="ko-KR" altLang="en-US" sz="24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gr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68313" fontAlgn="base">
              <a:spcBef>
                <a:spcPct val="0"/>
              </a:spcBef>
              <a:spcAft>
                <a:spcPct val="0"/>
              </a:spcAft>
              <a:defRPr kumimoji="1">
                <a:solidFill>
                  <a:schemeClr val="tx1"/>
                </a:solidFill>
                <a:latin typeface="굴림" pitchFamily="50" charset="-127"/>
                <a:ea typeface="굴림" pitchFamily="50" charset="-127"/>
                <a:cs typeface="굴림" pitchFamily="50" charset="-127"/>
              </a:defRPr>
            </a:lvl1pPr>
            <a:lvl2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2pPr>
            <a:lvl3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3pPr>
            <a:lvl4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4pPr>
            <a:lvl5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468313" algn="l" defTabSz="914400" rtl="0" eaLnBrk="1" fontAlgn="base" latinLnBrk="1" hangingPunct="1">
              <a:lnSpc>
                <a:spcPct val="100000"/>
              </a:lnSpc>
              <a:spcBef>
                <a:spcPct val="0"/>
              </a:spcBef>
              <a:spcAft>
                <a:spcPct val="0"/>
              </a:spcAft>
              <a:buClrTx/>
              <a:buSzTx/>
              <a:buFontTx/>
              <a:buNone/>
              <a:tabLst/>
            </a:pPr>
            <a:endParaRPr kumimoji="1" lang="ko-KR" altLang="zh-CN" sz="1800" b="0" i="0" u="none" strike="noStrike" cap="none" normalizeH="0" baseline="0">
              <a:ln>
                <a:noFill/>
              </a:ln>
              <a:solidFill>
                <a:schemeClr val="tx1"/>
              </a:solidFill>
              <a:effectLst/>
              <a:latin typeface="굴림" pitchFamily="50" charset="-127"/>
              <a:ea typeface="굴림" pitchFamily="50" charset="-127"/>
              <a:cs typeface="굴림" pitchFamily="50" charset="-127"/>
            </a:endParaRPr>
          </a:p>
        </p:txBody>
      </p:sp>
      <p:sp>
        <p:nvSpPr>
          <p:cNvPr id="30" name="직사각형 29"/>
          <p:cNvSpPr/>
          <p:nvPr/>
        </p:nvSpPr>
        <p:spPr>
          <a:xfrm>
            <a:off x="-1361" y="260771"/>
            <a:ext cx="8706706"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직사각형 30"/>
          <p:cNvSpPr/>
          <p:nvPr/>
        </p:nvSpPr>
        <p:spPr>
          <a:xfrm>
            <a:off x="843064" y="230340"/>
            <a:ext cx="4578497" cy="461665"/>
          </a:xfrm>
          <a:prstGeom prst="rect">
            <a:avLst/>
          </a:prstGeom>
          <a:noFill/>
        </p:spPr>
        <p:txBody>
          <a:bodyPr wrap="none" rtlCol="0">
            <a:spAutoFit/>
          </a:bodyPr>
          <a:lstStyle/>
          <a:p>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Su-8 dependence – thickness</a:t>
            </a:r>
            <a:endParaRPr lang="ko-KR" altLang="en-US" sz="24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32" name="직사각형 31"/>
          <p:cNvSpPr/>
          <p:nvPr/>
        </p:nvSpPr>
        <p:spPr>
          <a:xfrm>
            <a:off x="-30983" y="249738"/>
            <a:ext cx="1000595"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26" name="직사각형 25"/>
          <p:cNvSpPr/>
          <p:nvPr/>
        </p:nvSpPr>
        <p:spPr>
          <a:xfrm>
            <a:off x="113024" y="6537755"/>
            <a:ext cx="8685536" cy="461665"/>
          </a:xfrm>
          <a:prstGeom prst="rect">
            <a:avLst/>
          </a:prstGeom>
        </p:spPr>
        <p:txBody>
          <a:bodyPr wrap="square">
            <a:spAutoFit/>
          </a:bodyPr>
          <a:lstStyle/>
          <a:p>
            <a:r>
              <a:rPr lang="en-US" altLang="ko-KR" sz="1200" i="1" dirty="0"/>
              <a:t>Fig. 16. Electrical characteristics of IJP OFET on the different thickness of Su-8 (a) I-V curve (b-d) output characteristics. </a:t>
            </a:r>
            <a:endParaRPr lang="ko-KR" altLang="ko-KR" sz="1200" i="1" dirty="0"/>
          </a:p>
          <a:p>
            <a:endParaRPr lang="ko-KR" altLang="ko-KR" sz="1200" i="1" dirty="0"/>
          </a:p>
        </p:txBody>
      </p:sp>
      <p:graphicFrame>
        <p:nvGraphicFramePr>
          <p:cNvPr id="7" name="개체 6"/>
          <p:cNvGraphicFramePr>
            <a:graphicFrameLocks noChangeAspect="1"/>
          </p:cNvGraphicFramePr>
          <p:nvPr>
            <p:extLst>
              <p:ext uri="{D42A27DB-BD31-4B8C-83A1-F6EECF244321}">
                <p14:modId xmlns:p14="http://schemas.microsoft.com/office/powerpoint/2010/main" val="4004509308"/>
              </p:ext>
            </p:extLst>
          </p:nvPr>
        </p:nvGraphicFramePr>
        <p:xfrm>
          <a:off x="202743" y="337329"/>
          <a:ext cx="6098413" cy="4712191"/>
        </p:xfrm>
        <a:graphic>
          <a:graphicData uri="http://schemas.openxmlformats.org/presentationml/2006/ole">
            <mc:AlternateContent xmlns:mc="http://schemas.openxmlformats.org/markup-compatibility/2006">
              <mc:Choice xmlns:v="urn:schemas-microsoft-com:vml" Requires="v">
                <p:oleObj spid="_x0000_s32910" name="Graph" r:id="rId3" imgW="4023360" imgH="3108960" progId="Origin50.Graph">
                  <p:embed/>
                </p:oleObj>
              </mc:Choice>
              <mc:Fallback>
                <p:oleObj name="Graph" r:id="rId3" imgW="4023360" imgH="3108960" progId="Origin50.Graph">
                  <p:embed/>
                  <p:pic>
                    <p:nvPicPr>
                      <p:cNvPr id="0" name=""/>
                      <p:cNvPicPr/>
                      <p:nvPr/>
                    </p:nvPicPr>
                    <p:blipFill>
                      <a:blip r:embed="rId4"/>
                      <a:stretch>
                        <a:fillRect/>
                      </a:stretch>
                    </p:blipFill>
                    <p:spPr>
                      <a:xfrm>
                        <a:off x="202743" y="337329"/>
                        <a:ext cx="6098413" cy="4712191"/>
                      </a:xfrm>
                      <a:prstGeom prst="rect">
                        <a:avLst/>
                      </a:prstGeom>
                    </p:spPr>
                  </p:pic>
                </p:oleObj>
              </mc:Fallback>
            </mc:AlternateContent>
          </a:graphicData>
        </a:graphic>
      </p:graphicFrame>
      <p:graphicFrame>
        <p:nvGraphicFramePr>
          <p:cNvPr id="11" name="표 10"/>
          <p:cNvGraphicFramePr>
            <a:graphicFrameLocks noGrp="1"/>
          </p:cNvGraphicFramePr>
          <p:nvPr>
            <p:extLst>
              <p:ext uri="{D42A27DB-BD31-4B8C-83A1-F6EECF244321}">
                <p14:modId xmlns:p14="http://schemas.microsoft.com/office/powerpoint/2010/main" val="4042769408"/>
              </p:ext>
            </p:extLst>
          </p:nvPr>
        </p:nvGraphicFramePr>
        <p:xfrm>
          <a:off x="5101683" y="1423973"/>
          <a:ext cx="3696877" cy="1066352"/>
        </p:xfrm>
        <a:graphic>
          <a:graphicData uri="http://schemas.openxmlformats.org/drawingml/2006/table">
            <a:tbl>
              <a:tblPr>
                <a:tableStyleId>{74C1A8A3-306A-4EB7-A6B1-4F7E0EB9C5D6}</a:tableStyleId>
              </a:tblPr>
              <a:tblGrid>
                <a:gridCol w="924219">
                  <a:extLst>
                    <a:ext uri="{9D8B030D-6E8A-4147-A177-3AD203B41FA5}">
                      <a16:colId xmlns:a16="http://schemas.microsoft.com/office/drawing/2014/main" val="20000"/>
                    </a:ext>
                  </a:extLst>
                </a:gridCol>
                <a:gridCol w="818051">
                  <a:extLst>
                    <a:ext uri="{9D8B030D-6E8A-4147-A177-3AD203B41FA5}">
                      <a16:colId xmlns:a16="http://schemas.microsoft.com/office/drawing/2014/main" val="20001"/>
                    </a:ext>
                  </a:extLst>
                </a:gridCol>
                <a:gridCol w="818051">
                  <a:extLst>
                    <a:ext uri="{9D8B030D-6E8A-4147-A177-3AD203B41FA5}">
                      <a16:colId xmlns:a16="http://schemas.microsoft.com/office/drawing/2014/main" val="20002"/>
                    </a:ext>
                  </a:extLst>
                </a:gridCol>
                <a:gridCol w="1136556">
                  <a:extLst>
                    <a:ext uri="{9D8B030D-6E8A-4147-A177-3AD203B41FA5}">
                      <a16:colId xmlns:a16="http://schemas.microsoft.com/office/drawing/2014/main" val="20003"/>
                    </a:ext>
                  </a:extLst>
                </a:gridCol>
              </a:tblGrid>
              <a:tr h="369299">
                <a:tc>
                  <a:txBody>
                    <a:bodyPr/>
                    <a:lstStyle/>
                    <a:p>
                      <a:pPr algn="ctr" fontAlgn="ctr"/>
                      <a:r>
                        <a:rPr lang="en-US" altLang="ko-KR" sz="1400" b="1" i="0" u="none" strike="noStrike" dirty="0">
                          <a:solidFill>
                            <a:srgbClr val="000000"/>
                          </a:solidFill>
                          <a:effectLst/>
                          <a:latin typeface="맑은 고딕"/>
                        </a:rPr>
                        <a:t>Hysteresis</a:t>
                      </a:r>
                      <a:endParaRPr lang="ko-KR" altLang="en-US" sz="1400" b="1" i="0" u="none" strike="noStrike" dirty="0">
                        <a:solidFill>
                          <a:srgbClr val="000000"/>
                        </a:solidFill>
                        <a:effectLst/>
                        <a:latin typeface="맑은 고딕"/>
                      </a:endParaRPr>
                    </a:p>
                  </a:txBody>
                  <a:tcPr marL="7620" marR="7620" marT="762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V</a:t>
                      </a:r>
                      <a:r>
                        <a:rPr lang="en-US" sz="1400" b="1" u="none" strike="noStrike" baseline="-25000" dirty="0">
                          <a:effectLst/>
                        </a:rPr>
                        <a:t>1</a:t>
                      </a:r>
                      <a:endParaRPr lang="en-US" sz="1400" b="1" i="0" u="none" strike="noStrike" dirty="0">
                        <a:solidFill>
                          <a:srgbClr val="000000"/>
                        </a:solidFill>
                        <a:effectLst/>
                        <a:latin typeface="맑은 고딕"/>
                      </a:endParaRPr>
                    </a:p>
                  </a:txBody>
                  <a:tcPr marL="7620" marR="7620" marT="762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V</a:t>
                      </a:r>
                      <a:r>
                        <a:rPr lang="en-US" sz="1400" b="1" u="none" strike="noStrike" baseline="-25000" dirty="0">
                          <a:effectLst/>
                        </a:rPr>
                        <a:t>2</a:t>
                      </a:r>
                      <a:endParaRPr lang="en-US" sz="1400" b="1" i="0" u="none" strike="noStrike" dirty="0">
                        <a:solidFill>
                          <a:srgbClr val="000000"/>
                        </a:solidFill>
                        <a:effectLst/>
                        <a:latin typeface="맑은 고딕"/>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△V (V</a:t>
                      </a:r>
                      <a:r>
                        <a:rPr lang="en-US" sz="1400" b="1" u="none" strike="noStrike" baseline="-25000" dirty="0">
                          <a:effectLst/>
                        </a:rPr>
                        <a:t>1</a:t>
                      </a:r>
                      <a:r>
                        <a:rPr lang="en-US" sz="1400" b="1" u="none" strike="noStrike" dirty="0">
                          <a:effectLst/>
                        </a:rPr>
                        <a:t>-V</a:t>
                      </a:r>
                      <a:r>
                        <a:rPr lang="en-US" sz="1400" b="1" u="none" strike="noStrike" baseline="-25000" dirty="0">
                          <a:effectLst/>
                        </a:rPr>
                        <a:t>2</a:t>
                      </a:r>
                      <a:r>
                        <a:rPr lang="en-US" sz="1400" b="1" u="none" strike="noStrike" dirty="0">
                          <a:effectLst/>
                        </a:rPr>
                        <a:t>)</a:t>
                      </a:r>
                      <a:endParaRPr lang="en-US" sz="1400" b="1" i="0" u="none" strike="noStrike" dirty="0">
                        <a:solidFill>
                          <a:srgbClr val="000000"/>
                        </a:solidFill>
                        <a:effectLst/>
                        <a:latin typeface="맑은 고딕"/>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32351">
                <a:tc>
                  <a:txBody>
                    <a:bodyPr/>
                    <a:lstStyle/>
                    <a:p>
                      <a:pPr algn="ctr" fontAlgn="ctr"/>
                      <a:r>
                        <a:rPr lang="en-US" altLang="ko-KR" sz="1400" b="1" u="none" strike="noStrike" dirty="0">
                          <a:effectLst/>
                        </a:rPr>
                        <a:t>700 ㎚</a:t>
                      </a:r>
                      <a:endParaRPr lang="en-US" altLang="ko-KR" sz="1400" b="1" i="0" u="none" strike="noStrike" dirty="0">
                        <a:solidFill>
                          <a:srgbClr val="000000"/>
                        </a:solidFill>
                        <a:effectLst/>
                        <a:latin typeface="맑은 고딕"/>
                      </a:endParaRP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n-US" altLang="ko-KR" sz="1400" u="none" strike="noStrike" dirty="0">
                          <a:effectLst/>
                        </a:rPr>
                        <a:t>11.986</a:t>
                      </a:r>
                      <a:endParaRPr lang="en-US" altLang="ko-KR" sz="1400" b="0" i="0" u="none" strike="noStrike" dirty="0">
                        <a:solidFill>
                          <a:srgbClr val="000000"/>
                        </a:solidFill>
                        <a:effectLst/>
                        <a:latin typeface="맑은 고딕"/>
                      </a:endParaRP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ctr"/>
                      <a:r>
                        <a:rPr lang="en-US" altLang="ko-KR" sz="1400" u="none" strike="noStrike" dirty="0">
                          <a:effectLst/>
                        </a:rPr>
                        <a:t>7.863</a:t>
                      </a:r>
                      <a:endParaRPr lang="en-US" altLang="ko-KR" sz="1400" b="0" i="0" u="none" strike="noStrike" dirty="0">
                        <a:solidFill>
                          <a:srgbClr val="000000"/>
                        </a:solidFill>
                        <a:effectLst/>
                        <a:latin typeface="맑은 고딕"/>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n-US" altLang="ko-KR" sz="1400" u="none" strike="noStrike" dirty="0">
                          <a:effectLst/>
                        </a:rPr>
                        <a:t>4.123</a:t>
                      </a:r>
                      <a:endParaRPr lang="en-US" altLang="ko-KR" sz="1400" b="0" i="0" u="none" strike="noStrike" dirty="0">
                        <a:solidFill>
                          <a:srgbClr val="000000"/>
                        </a:solidFill>
                        <a:effectLst/>
                        <a:latin typeface="맑은 고딕"/>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32351">
                <a:tc>
                  <a:txBody>
                    <a:bodyPr/>
                    <a:lstStyle/>
                    <a:p>
                      <a:pPr algn="ctr" fontAlgn="ctr"/>
                      <a:r>
                        <a:rPr lang="en-US" altLang="ko-KR" sz="1400" b="1" u="none" strike="noStrike" dirty="0">
                          <a:effectLst/>
                        </a:rPr>
                        <a:t>1 ㎛ </a:t>
                      </a:r>
                      <a:endParaRPr lang="en-US" altLang="ko-KR" sz="1400" b="1" i="0" u="none" strike="noStrike" dirty="0">
                        <a:solidFill>
                          <a:srgbClr val="000000"/>
                        </a:solidFill>
                        <a:effectLst/>
                        <a:latin typeface="맑은 고딕"/>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ctr"/>
                      <a:r>
                        <a:rPr lang="en-US" altLang="ko-KR" sz="1400" u="none" strike="noStrike" dirty="0">
                          <a:effectLst/>
                        </a:rPr>
                        <a:t>6.76</a:t>
                      </a:r>
                      <a:endParaRPr lang="en-US" altLang="ko-KR" sz="1400" b="0" i="0" u="none" strike="noStrike" dirty="0">
                        <a:solidFill>
                          <a:srgbClr val="000000"/>
                        </a:solidFill>
                        <a:effectLst/>
                        <a:latin typeface="맑은 고딕"/>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ctr"/>
                      <a:r>
                        <a:rPr lang="en-US" altLang="ko-KR" sz="1400" u="none" strike="noStrike" dirty="0">
                          <a:effectLst/>
                        </a:rPr>
                        <a:t>1.252</a:t>
                      </a:r>
                      <a:endParaRPr lang="en-US" altLang="ko-KR" sz="1400" b="0" i="0" u="none" strike="noStrike" dirty="0">
                        <a:solidFill>
                          <a:srgbClr val="000000"/>
                        </a:solidFill>
                        <a:effectLst/>
                        <a:latin typeface="맑은 고딕"/>
                      </a:endParaRPr>
                    </a:p>
                  </a:txBody>
                  <a:tcPr marL="7620" marR="7620" marT="7620" marB="0" anchor="ctr"/>
                </a:tc>
                <a:tc>
                  <a:txBody>
                    <a:bodyPr/>
                    <a:lstStyle/>
                    <a:p>
                      <a:pPr algn="ctr" fontAlgn="ctr"/>
                      <a:r>
                        <a:rPr lang="en-US" altLang="ko-KR" sz="1400" u="none" strike="noStrike" dirty="0">
                          <a:effectLst/>
                        </a:rPr>
                        <a:t>5.508</a:t>
                      </a:r>
                      <a:endParaRPr lang="en-US" altLang="ko-KR" sz="1400" b="0" i="0" u="none" strike="noStrike" dirty="0">
                        <a:solidFill>
                          <a:srgbClr val="000000"/>
                        </a:solidFill>
                        <a:effectLst/>
                        <a:latin typeface="맑은 고딕"/>
                      </a:endParaRPr>
                    </a:p>
                  </a:txBody>
                  <a:tcPr marL="7620" marR="7620" marT="7620" marB="0" anchor="ctr"/>
                </a:tc>
                <a:extLst>
                  <a:ext uri="{0D108BD9-81ED-4DB2-BD59-A6C34878D82A}">
                    <a16:rowId xmlns:a16="http://schemas.microsoft.com/office/drawing/2014/main" val="10002"/>
                  </a:ext>
                </a:extLst>
              </a:tr>
              <a:tr h="232351">
                <a:tc>
                  <a:txBody>
                    <a:bodyPr/>
                    <a:lstStyle/>
                    <a:p>
                      <a:pPr algn="ctr" fontAlgn="ctr"/>
                      <a:r>
                        <a:rPr lang="en-US" altLang="ko-KR" sz="1400" b="1" u="none" strike="noStrike" dirty="0">
                          <a:effectLst/>
                        </a:rPr>
                        <a:t>1.5 ㎛ </a:t>
                      </a:r>
                      <a:endParaRPr lang="en-US" altLang="ko-KR" sz="1400" b="1" i="0" u="none" strike="noStrike" dirty="0">
                        <a:solidFill>
                          <a:srgbClr val="000000"/>
                        </a:solidFill>
                        <a:effectLst/>
                        <a:latin typeface="맑은 고딕"/>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ctr"/>
                      <a:r>
                        <a:rPr lang="en-US" altLang="ko-KR" sz="1400" u="none" strike="noStrike" dirty="0">
                          <a:effectLst/>
                        </a:rPr>
                        <a:t>9.356</a:t>
                      </a:r>
                      <a:endParaRPr lang="en-US" altLang="ko-KR" sz="1400" b="0" i="0" u="none" strike="noStrike" dirty="0">
                        <a:solidFill>
                          <a:srgbClr val="000000"/>
                        </a:solidFill>
                        <a:effectLst/>
                        <a:latin typeface="맑은 고딕"/>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ctr"/>
                      <a:r>
                        <a:rPr lang="en-US" altLang="ko-KR" sz="1400" u="none" strike="noStrike" dirty="0">
                          <a:effectLst/>
                        </a:rPr>
                        <a:t>4.7</a:t>
                      </a:r>
                      <a:endParaRPr lang="en-US" altLang="ko-KR" sz="1400" b="0" i="0" u="none" strike="noStrike" dirty="0">
                        <a:solidFill>
                          <a:srgbClr val="000000"/>
                        </a:solidFill>
                        <a:effectLst/>
                        <a:latin typeface="맑은 고딕"/>
                      </a:endParaRPr>
                    </a:p>
                  </a:txBody>
                  <a:tcPr marL="7620" marR="7620" marT="7620" marB="0" anchor="ctr"/>
                </a:tc>
                <a:tc>
                  <a:txBody>
                    <a:bodyPr/>
                    <a:lstStyle/>
                    <a:p>
                      <a:pPr algn="ctr" fontAlgn="ctr"/>
                      <a:r>
                        <a:rPr lang="en-US" altLang="ko-KR" sz="1400" u="none" strike="noStrike" dirty="0">
                          <a:effectLst/>
                        </a:rPr>
                        <a:t>4.656</a:t>
                      </a:r>
                      <a:endParaRPr lang="en-US" altLang="ko-KR" sz="1400" b="0" i="0" u="none" strike="noStrike" dirty="0">
                        <a:solidFill>
                          <a:srgbClr val="000000"/>
                        </a:solidFill>
                        <a:effectLst/>
                        <a:latin typeface="맑은 고딕"/>
                      </a:endParaRPr>
                    </a:p>
                  </a:txBody>
                  <a:tcPr marL="7620" marR="7620" marT="7620" marB="0" anchor="ctr"/>
                </a:tc>
                <a:extLst>
                  <a:ext uri="{0D108BD9-81ED-4DB2-BD59-A6C34878D82A}">
                    <a16:rowId xmlns:a16="http://schemas.microsoft.com/office/drawing/2014/main" val="10003"/>
                  </a:ext>
                </a:extLst>
              </a:tr>
            </a:tbl>
          </a:graphicData>
        </a:graphic>
      </p:graphicFrame>
      <p:graphicFrame>
        <p:nvGraphicFramePr>
          <p:cNvPr id="12" name="개체 11"/>
          <p:cNvGraphicFramePr>
            <a:graphicFrameLocks noChangeAspect="1"/>
          </p:cNvGraphicFramePr>
          <p:nvPr>
            <p:extLst>
              <p:ext uri="{D42A27DB-BD31-4B8C-83A1-F6EECF244321}">
                <p14:modId xmlns:p14="http://schemas.microsoft.com/office/powerpoint/2010/main" val="172801494"/>
              </p:ext>
            </p:extLst>
          </p:nvPr>
        </p:nvGraphicFramePr>
        <p:xfrm>
          <a:off x="0" y="3752357"/>
          <a:ext cx="4307282" cy="3328200"/>
        </p:xfrm>
        <a:graphic>
          <a:graphicData uri="http://schemas.openxmlformats.org/presentationml/2006/ole">
            <mc:AlternateContent xmlns:mc="http://schemas.openxmlformats.org/markup-compatibility/2006">
              <mc:Choice xmlns:v="urn:schemas-microsoft-com:vml" Requires="v">
                <p:oleObj spid="_x0000_s32911" name="Graph" r:id="rId5" imgW="4023360" imgH="3108960" progId="Origin50.Graph">
                  <p:embed/>
                </p:oleObj>
              </mc:Choice>
              <mc:Fallback>
                <p:oleObj name="Graph" r:id="rId5" imgW="4023360" imgH="3108960" progId="Origin50.Graph">
                  <p:embed/>
                  <p:pic>
                    <p:nvPicPr>
                      <p:cNvPr id="0" name=""/>
                      <p:cNvPicPr/>
                      <p:nvPr/>
                    </p:nvPicPr>
                    <p:blipFill>
                      <a:blip r:embed="rId6"/>
                      <a:stretch>
                        <a:fillRect/>
                      </a:stretch>
                    </p:blipFill>
                    <p:spPr>
                      <a:xfrm>
                        <a:off x="0" y="3752357"/>
                        <a:ext cx="4307282" cy="3328200"/>
                      </a:xfrm>
                      <a:prstGeom prst="rect">
                        <a:avLst/>
                      </a:prstGeom>
                    </p:spPr>
                  </p:pic>
                </p:oleObj>
              </mc:Fallback>
            </mc:AlternateContent>
          </a:graphicData>
        </a:graphic>
      </p:graphicFrame>
      <p:graphicFrame>
        <p:nvGraphicFramePr>
          <p:cNvPr id="13" name="개체 12"/>
          <p:cNvGraphicFramePr>
            <a:graphicFrameLocks noChangeAspect="1"/>
          </p:cNvGraphicFramePr>
          <p:nvPr>
            <p:extLst>
              <p:ext uri="{D42A27DB-BD31-4B8C-83A1-F6EECF244321}">
                <p14:modId xmlns:p14="http://schemas.microsoft.com/office/powerpoint/2010/main" val="3388133338"/>
              </p:ext>
            </p:extLst>
          </p:nvPr>
        </p:nvGraphicFramePr>
        <p:xfrm>
          <a:off x="2997703" y="3772677"/>
          <a:ext cx="4307282" cy="3328200"/>
        </p:xfrm>
        <a:graphic>
          <a:graphicData uri="http://schemas.openxmlformats.org/presentationml/2006/ole">
            <mc:AlternateContent xmlns:mc="http://schemas.openxmlformats.org/markup-compatibility/2006">
              <mc:Choice xmlns:v="urn:schemas-microsoft-com:vml" Requires="v">
                <p:oleObj spid="_x0000_s32912" name="Graph" r:id="rId7" imgW="4023360" imgH="3108960" progId="Origin50.Graph">
                  <p:embed/>
                </p:oleObj>
              </mc:Choice>
              <mc:Fallback>
                <p:oleObj name="Graph" r:id="rId7" imgW="4023360" imgH="3108960" progId="Origin50.Graph">
                  <p:embed/>
                  <p:pic>
                    <p:nvPicPr>
                      <p:cNvPr id="0" name=""/>
                      <p:cNvPicPr/>
                      <p:nvPr/>
                    </p:nvPicPr>
                    <p:blipFill>
                      <a:blip r:embed="rId8"/>
                      <a:stretch>
                        <a:fillRect/>
                      </a:stretch>
                    </p:blipFill>
                    <p:spPr>
                      <a:xfrm>
                        <a:off x="2997703" y="3772677"/>
                        <a:ext cx="4307282" cy="3328200"/>
                      </a:xfrm>
                      <a:prstGeom prst="rect">
                        <a:avLst/>
                      </a:prstGeom>
                    </p:spPr>
                  </p:pic>
                </p:oleObj>
              </mc:Fallback>
            </mc:AlternateContent>
          </a:graphicData>
        </a:graphic>
      </p:graphicFrame>
      <p:graphicFrame>
        <p:nvGraphicFramePr>
          <p:cNvPr id="14" name="개체 13"/>
          <p:cNvGraphicFramePr>
            <a:graphicFrameLocks noChangeAspect="1"/>
          </p:cNvGraphicFramePr>
          <p:nvPr>
            <p:extLst>
              <p:ext uri="{D42A27DB-BD31-4B8C-83A1-F6EECF244321}">
                <p14:modId xmlns:p14="http://schemas.microsoft.com/office/powerpoint/2010/main" val="126548095"/>
              </p:ext>
            </p:extLst>
          </p:nvPr>
        </p:nvGraphicFramePr>
        <p:xfrm>
          <a:off x="6013468" y="3763480"/>
          <a:ext cx="4307282" cy="3328200"/>
        </p:xfrm>
        <a:graphic>
          <a:graphicData uri="http://schemas.openxmlformats.org/presentationml/2006/ole">
            <mc:AlternateContent xmlns:mc="http://schemas.openxmlformats.org/markup-compatibility/2006">
              <mc:Choice xmlns:v="urn:schemas-microsoft-com:vml" Requires="v">
                <p:oleObj spid="_x0000_s32913" name="Graph" r:id="rId9" imgW="4023360" imgH="3108960" progId="Origin50.Graph">
                  <p:embed/>
                </p:oleObj>
              </mc:Choice>
              <mc:Fallback>
                <p:oleObj name="Graph" r:id="rId9" imgW="4023360" imgH="3108960" progId="Origin50.Graph">
                  <p:embed/>
                  <p:pic>
                    <p:nvPicPr>
                      <p:cNvPr id="0" name=""/>
                      <p:cNvPicPr/>
                      <p:nvPr/>
                    </p:nvPicPr>
                    <p:blipFill>
                      <a:blip r:embed="rId10"/>
                      <a:stretch>
                        <a:fillRect/>
                      </a:stretch>
                    </p:blipFill>
                    <p:spPr>
                      <a:xfrm>
                        <a:off x="6013468" y="3763480"/>
                        <a:ext cx="4307282" cy="3328200"/>
                      </a:xfrm>
                      <a:prstGeom prst="rect">
                        <a:avLst/>
                      </a:prstGeom>
                    </p:spPr>
                  </p:pic>
                </p:oleObj>
              </mc:Fallback>
            </mc:AlternateContent>
          </a:graphicData>
        </a:graphic>
      </p:graphicFrame>
      <p:sp>
        <p:nvSpPr>
          <p:cNvPr id="28" name="직사각형 27"/>
          <p:cNvSpPr/>
          <p:nvPr/>
        </p:nvSpPr>
        <p:spPr>
          <a:xfrm>
            <a:off x="4947920" y="878634"/>
            <a:ext cx="3850640" cy="461665"/>
          </a:xfrm>
          <a:prstGeom prst="rect">
            <a:avLst/>
          </a:prstGeom>
        </p:spPr>
        <p:txBody>
          <a:bodyPr wrap="square">
            <a:spAutoFit/>
          </a:bodyPr>
          <a:lstStyle/>
          <a:p>
            <a:r>
              <a:rPr lang="en-US" altLang="ko-KR" sz="1200" i="1" dirty="0"/>
              <a:t>Table. 1. Hysteresis characteristics of IJP OFET on the different thickness of Su-8</a:t>
            </a:r>
            <a:endParaRPr lang="ko-KR" altLang="ko-KR" sz="1200" i="1" dirty="0"/>
          </a:p>
        </p:txBody>
      </p:sp>
      <p:sp>
        <p:nvSpPr>
          <p:cNvPr id="29" name="TextBox 28"/>
          <p:cNvSpPr txBox="1"/>
          <p:nvPr/>
        </p:nvSpPr>
        <p:spPr>
          <a:xfrm>
            <a:off x="57834" y="740134"/>
            <a:ext cx="822960" cy="369332"/>
          </a:xfrm>
          <a:prstGeom prst="rect">
            <a:avLst/>
          </a:prstGeom>
          <a:noFill/>
        </p:spPr>
        <p:txBody>
          <a:bodyPr wrap="square" rtlCol="0">
            <a:spAutoFit/>
          </a:bodyPr>
          <a:lstStyle/>
          <a:p>
            <a:pPr algn="ctr"/>
            <a:r>
              <a:rPr lang="en-US" altLang="ko-KR" dirty="0"/>
              <a:t>(a)</a:t>
            </a:r>
            <a:endParaRPr lang="ko-KR" altLang="en-US" dirty="0"/>
          </a:p>
        </p:txBody>
      </p:sp>
      <p:sp>
        <p:nvSpPr>
          <p:cNvPr id="36" name="TextBox 35"/>
          <p:cNvSpPr txBox="1"/>
          <p:nvPr/>
        </p:nvSpPr>
        <p:spPr>
          <a:xfrm>
            <a:off x="1304561" y="6309359"/>
            <a:ext cx="822960" cy="307777"/>
          </a:xfrm>
          <a:prstGeom prst="rect">
            <a:avLst/>
          </a:prstGeom>
          <a:noFill/>
        </p:spPr>
        <p:txBody>
          <a:bodyPr wrap="square" rtlCol="0">
            <a:spAutoFit/>
          </a:bodyPr>
          <a:lstStyle/>
          <a:p>
            <a:pPr algn="ctr"/>
            <a:r>
              <a:rPr lang="en-US" altLang="ko-KR" sz="1400" dirty="0"/>
              <a:t>(b)</a:t>
            </a:r>
            <a:endParaRPr lang="ko-KR" altLang="en-US" sz="1400" dirty="0"/>
          </a:p>
        </p:txBody>
      </p:sp>
      <p:sp>
        <p:nvSpPr>
          <p:cNvPr id="37" name="TextBox 36"/>
          <p:cNvSpPr txBox="1"/>
          <p:nvPr/>
        </p:nvSpPr>
        <p:spPr>
          <a:xfrm>
            <a:off x="4351992" y="6309359"/>
            <a:ext cx="822960" cy="307777"/>
          </a:xfrm>
          <a:prstGeom prst="rect">
            <a:avLst/>
          </a:prstGeom>
          <a:noFill/>
        </p:spPr>
        <p:txBody>
          <a:bodyPr wrap="square" rtlCol="0">
            <a:spAutoFit/>
          </a:bodyPr>
          <a:lstStyle/>
          <a:p>
            <a:pPr algn="ctr"/>
            <a:r>
              <a:rPr lang="en-US" altLang="ko-KR" sz="1400" dirty="0"/>
              <a:t>(c)</a:t>
            </a:r>
            <a:endParaRPr lang="ko-KR" altLang="en-US" sz="1400" dirty="0"/>
          </a:p>
        </p:txBody>
      </p:sp>
      <p:sp>
        <p:nvSpPr>
          <p:cNvPr id="38" name="TextBox 37"/>
          <p:cNvSpPr txBox="1"/>
          <p:nvPr/>
        </p:nvSpPr>
        <p:spPr>
          <a:xfrm>
            <a:off x="7313051" y="6309359"/>
            <a:ext cx="822960" cy="307777"/>
          </a:xfrm>
          <a:prstGeom prst="rect">
            <a:avLst/>
          </a:prstGeom>
          <a:noFill/>
        </p:spPr>
        <p:txBody>
          <a:bodyPr wrap="square" rtlCol="0">
            <a:spAutoFit/>
          </a:bodyPr>
          <a:lstStyle/>
          <a:p>
            <a:pPr algn="ctr"/>
            <a:r>
              <a:rPr lang="en-US" altLang="ko-KR" sz="1400" dirty="0"/>
              <a:t>(d)</a:t>
            </a:r>
            <a:endParaRPr lang="ko-KR" altLang="en-US" sz="1400" dirty="0"/>
          </a:p>
        </p:txBody>
      </p:sp>
      <p:sp>
        <p:nvSpPr>
          <p:cNvPr id="15" name="타원 14"/>
          <p:cNvSpPr/>
          <p:nvPr/>
        </p:nvSpPr>
        <p:spPr>
          <a:xfrm>
            <a:off x="1849120" y="2905760"/>
            <a:ext cx="711200" cy="528320"/>
          </a:xfrm>
          <a:prstGeom prst="ellipse">
            <a:avLst/>
          </a:prstGeom>
          <a:solidFill>
            <a:schemeClr val="accent1">
              <a:lumMod val="50000"/>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타원 38"/>
          <p:cNvSpPr/>
          <p:nvPr/>
        </p:nvSpPr>
        <p:spPr>
          <a:xfrm>
            <a:off x="1304561" y="2590800"/>
            <a:ext cx="711200" cy="528320"/>
          </a:xfrm>
          <a:prstGeom prst="ellipse">
            <a:avLst/>
          </a:prstGeom>
          <a:solidFill>
            <a:srgbClr val="FFC0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81820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순서도: 저장 데이터 53"/>
          <p:cNvSpPr/>
          <p:nvPr/>
        </p:nvSpPr>
        <p:spPr>
          <a:xfrm rot="5400000">
            <a:off x="8027293" y="373701"/>
            <a:ext cx="374616" cy="122913"/>
          </a:xfrm>
          <a:prstGeom prst="flowChartOnlineStorag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순서도: 저장 데이터 11"/>
          <p:cNvSpPr/>
          <p:nvPr/>
        </p:nvSpPr>
        <p:spPr>
          <a:xfrm rot="5400000">
            <a:off x="8205120" y="373701"/>
            <a:ext cx="374616" cy="122913"/>
          </a:xfrm>
          <a:prstGeom prst="flowChartOnlineStorag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순서도: 저장 데이터 47"/>
          <p:cNvSpPr/>
          <p:nvPr/>
        </p:nvSpPr>
        <p:spPr>
          <a:xfrm rot="16200000">
            <a:off x="7808451" y="469763"/>
            <a:ext cx="278686"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순서도: 저장 데이터 48"/>
          <p:cNvSpPr/>
          <p:nvPr/>
        </p:nvSpPr>
        <p:spPr>
          <a:xfrm rot="16200000">
            <a:off x="7972053" y="477202"/>
            <a:ext cx="278686"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0" name="순서도: 저장 데이터 49"/>
          <p:cNvSpPr/>
          <p:nvPr/>
        </p:nvSpPr>
        <p:spPr>
          <a:xfrm rot="16200000">
            <a:off x="8136715" y="473711"/>
            <a:ext cx="278686"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순서도: 저장 데이터 50"/>
          <p:cNvSpPr/>
          <p:nvPr/>
        </p:nvSpPr>
        <p:spPr>
          <a:xfrm rot="16200000">
            <a:off x="8289115" y="473710"/>
            <a:ext cx="278686"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2" name="순서도: 저장 데이터 51"/>
          <p:cNvSpPr/>
          <p:nvPr/>
        </p:nvSpPr>
        <p:spPr>
          <a:xfrm rot="16200000">
            <a:off x="8463417" y="473710"/>
            <a:ext cx="278686"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순서도: 저장 데이터 52"/>
          <p:cNvSpPr/>
          <p:nvPr/>
        </p:nvSpPr>
        <p:spPr>
          <a:xfrm rot="16200000">
            <a:off x="8638884" y="478577"/>
            <a:ext cx="278686"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순서도: 저장 데이터 46"/>
          <p:cNvSpPr/>
          <p:nvPr/>
        </p:nvSpPr>
        <p:spPr>
          <a:xfrm rot="16200000">
            <a:off x="7656051" y="469764"/>
            <a:ext cx="278686"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5" name="그룹 24"/>
          <p:cNvGrpSpPr/>
          <p:nvPr/>
        </p:nvGrpSpPr>
        <p:grpSpPr>
          <a:xfrm>
            <a:off x="-61418" y="230340"/>
            <a:ext cx="7455749" cy="461665"/>
            <a:chOff x="-107291" y="613151"/>
            <a:chExt cx="9940997" cy="461665"/>
          </a:xfrm>
        </p:grpSpPr>
        <p:sp>
          <p:nvSpPr>
            <p:cNvPr id="40" name="직사각형 39"/>
            <p:cNvSpPr/>
            <p:nvPr/>
          </p:nvSpPr>
          <p:spPr>
            <a:xfrm>
              <a:off x="-27215" y="643582"/>
              <a:ext cx="9860921"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p:cNvSpPr/>
            <p:nvPr/>
          </p:nvSpPr>
          <p:spPr>
            <a:xfrm>
              <a:off x="-107291" y="624532"/>
              <a:ext cx="1334127"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42" name="직사각형 41"/>
            <p:cNvSpPr/>
            <p:nvPr/>
          </p:nvSpPr>
          <p:spPr>
            <a:xfrm>
              <a:off x="1098685" y="613151"/>
              <a:ext cx="6649683" cy="461665"/>
            </a:xfrm>
            <a:prstGeom prst="rect">
              <a:avLst/>
            </a:prstGeom>
            <a:noFill/>
          </p:spPr>
          <p:txBody>
            <a:bodyPr wrap="none" rtlCol="0">
              <a:spAutoFit/>
            </a:bodyPr>
            <a:lstStyle/>
            <a:p>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Spin coated SU-8 vs printed su-8</a:t>
              </a:r>
              <a:endParaRPr lang="ko-KR" altLang="en-US" sz="24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grpSp>
      <p:grpSp>
        <p:nvGrpSpPr>
          <p:cNvPr id="21" name="그룹 20"/>
          <p:cNvGrpSpPr/>
          <p:nvPr/>
        </p:nvGrpSpPr>
        <p:grpSpPr>
          <a:xfrm>
            <a:off x="-95878" y="6364933"/>
            <a:ext cx="9231086" cy="342898"/>
            <a:chOff x="-116115" y="6364933"/>
            <a:chExt cx="12308114" cy="342898"/>
          </a:xfrm>
        </p:grpSpPr>
        <p:sp>
          <p:nvSpPr>
            <p:cNvPr id="22" name="직사각형 21"/>
            <p:cNvSpPr/>
            <p:nvPr/>
          </p:nvSpPr>
          <p:spPr>
            <a:xfrm>
              <a:off x="449942" y="63649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116115" y="63649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26"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792" b="100000" l="81641" r="100000">
                        <a14:foregroundMark x1="81771" y1="96875" x2="83138" y2="94907"/>
                        <a14:foregroundMark x1="82552" y1="96759" x2="96484" y2="96991"/>
                        <a14:foregroundMark x1="86719" y1="98495" x2="94531" y2="98843"/>
                        <a14:foregroundMark x1="91536" y1="97685" x2="93750" y2="97454"/>
                      </a14:backgroundRemoval>
                    </a14:imgEffect>
                  </a14:imgLayer>
                </a14:imgProps>
              </a:ext>
              <a:ext uri="{28A0092B-C50C-407E-A947-70E740481C1C}">
                <a14:useLocalDpi xmlns:a14="http://schemas.microsoft.com/office/drawing/2010/main" val="0"/>
              </a:ext>
            </a:extLst>
          </a:blip>
          <a:srcRect l="81698" t="95093" r="4958"/>
          <a:stretch/>
        </p:blipFill>
        <p:spPr bwMode="auto">
          <a:xfrm>
            <a:off x="7486431" y="6364934"/>
            <a:ext cx="1657569" cy="34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68313" fontAlgn="base">
              <a:spcBef>
                <a:spcPct val="0"/>
              </a:spcBef>
              <a:spcAft>
                <a:spcPct val="0"/>
              </a:spcAft>
              <a:defRPr kumimoji="1">
                <a:solidFill>
                  <a:schemeClr val="tx1"/>
                </a:solidFill>
                <a:latin typeface="굴림" pitchFamily="50" charset="-127"/>
                <a:ea typeface="굴림" pitchFamily="50" charset="-127"/>
                <a:cs typeface="굴림" pitchFamily="50" charset="-127"/>
              </a:defRPr>
            </a:lvl1pPr>
            <a:lvl2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2pPr>
            <a:lvl3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3pPr>
            <a:lvl4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4pPr>
            <a:lvl5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468313" algn="l" defTabSz="914400" rtl="0" eaLnBrk="1" fontAlgn="base" latinLnBrk="1" hangingPunct="1">
              <a:lnSpc>
                <a:spcPct val="100000"/>
              </a:lnSpc>
              <a:spcBef>
                <a:spcPct val="0"/>
              </a:spcBef>
              <a:spcAft>
                <a:spcPct val="0"/>
              </a:spcAft>
              <a:buClrTx/>
              <a:buSzTx/>
              <a:buFontTx/>
              <a:buNone/>
              <a:tabLst/>
            </a:pPr>
            <a:endParaRPr kumimoji="1" lang="ko-KR" altLang="zh-CN" sz="1800" b="0" i="0" u="none" strike="noStrike" cap="none" normalizeH="0" baseline="0">
              <a:ln>
                <a:noFill/>
              </a:ln>
              <a:solidFill>
                <a:schemeClr val="tx1"/>
              </a:solidFill>
              <a:effectLst/>
              <a:latin typeface="굴림" pitchFamily="50" charset="-127"/>
              <a:ea typeface="굴림" pitchFamily="50" charset="-127"/>
              <a:cs typeface="굴림" pitchFamily="50" charset="-127"/>
            </a:endParaRPr>
          </a:p>
        </p:txBody>
      </p:sp>
      <p:sp>
        <p:nvSpPr>
          <p:cNvPr id="13" name="TextBox 12"/>
          <p:cNvSpPr txBox="1"/>
          <p:nvPr/>
        </p:nvSpPr>
        <p:spPr>
          <a:xfrm>
            <a:off x="128535" y="4364499"/>
            <a:ext cx="8886930" cy="1384995"/>
          </a:xfrm>
          <a:prstGeom prst="rect">
            <a:avLst/>
          </a:prstGeom>
          <a:noFill/>
        </p:spPr>
        <p:txBody>
          <a:bodyPr wrap="square" rtlCol="0">
            <a:spAutoFit/>
          </a:bodyPr>
          <a:lstStyle/>
          <a:p>
            <a:pPr marL="285750" indent="-285750">
              <a:buFont typeface="Arial" panose="020B0604020202020204" pitchFamily="34" charset="0"/>
              <a:buChar char="•"/>
            </a:pPr>
            <a:r>
              <a:rPr lang="en-US" altLang="ko-KR" sz="1400" dirty="0">
                <a:solidFill>
                  <a:srgbClr val="FF0000"/>
                </a:solidFill>
              </a:rPr>
              <a:t>When we change the IJP Su-8 into spin coated Su-8, the characteristics of the OFET wasn`t change.</a:t>
            </a:r>
          </a:p>
          <a:p>
            <a:pPr marL="285750" indent="-285750">
              <a:buFont typeface="Arial" panose="020B0604020202020204" pitchFamily="34" charset="0"/>
              <a:buChar char="•"/>
            </a:pPr>
            <a:endParaRPr lang="en-US" altLang="ko-KR" sz="1400" dirty="0"/>
          </a:p>
          <a:p>
            <a:pPr marL="285750" indent="-285750">
              <a:buFont typeface="Arial" panose="020B0604020202020204" pitchFamily="34" charset="0"/>
              <a:buChar char="•"/>
            </a:pPr>
            <a:r>
              <a:rPr lang="en-US" altLang="ko-KR" sz="1400" dirty="0"/>
              <a:t>It seems to be the main problem of the fabrication is on the S/D electrode formation.</a:t>
            </a:r>
          </a:p>
          <a:p>
            <a:pPr marL="285750" indent="-285750">
              <a:buFont typeface="Arial" panose="020B0604020202020204" pitchFamily="34" charset="0"/>
              <a:buChar char="•"/>
            </a:pPr>
            <a:endParaRPr lang="en-US" altLang="ko-KR" sz="1400" dirty="0"/>
          </a:p>
          <a:p>
            <a:pPr marL="285750" indent="-285750">
              <a:buFont typeface="Arial" panose="020B0604020202020204" pitchFamily="34" charset="0"/>
              <a:buChar char="•"/>
            </a:pPr>
            <a:r>
              <a:rPr lang="en-US" altLang="ko-KR" sz="1400" dirty="0">
                <a:latin typeface="Arial Unicode MS" panose="020B0604020202020204" pitchFamily="50" charset="-127"/>
                <a:ea typeface="Arial Unicode MS" panose="020B0604020202020204" pitchFamily="50" charset="-127"/>
                <a:cs typeface="Arial Unicode MS" panose="020B0604020202020204" pitchFamily="50" charset="-127"/>
              </a:rPr>
              <a:t>When we used the same epoxy based ink of Su-8 using different methods , there is not so big difference and no visible improvement.</a:t>
            </a:r>
          </a:p>
        </p:txBody>
      </p:sp>
      <p:sp>
        <p:nvSpPr>
          <p:cNvPr id="20" name="TextBox 19"/>
          <p:cNvSpPr txBox="1"/>
          <p:nvPr/>
        </p:nvSpPr>
        <p:spPr>
          <a:xfrm>
            <a:off x="248278" y="759068"/>
            <a:ext cx="8886930" cy="523220"/>
          </a:xfrm>
          <a:prstGeom prst="rect">
            <a:avLst/>
          </a:prstGeom>
          <a:noFill/>
        </p:spPr>
        <p:txBody>
          <a:bodyPr wrap="square" rtlCol="0">
            <a:spAutoFit/>
          </a:bodyPr>
          <a:lstStyle/>
          <a:p>
            <a:pPr marL="285750" indent="-285750">
              <a:buFont typeface="Arial" panose="020B0604020202020204" pitchFamily="34" charset="0"/>
              <a:buChar char="•"/>
            </a:pPr>
            <a:r>
              <a:rPr lang="en-US" altLang="ko-KR" sz="1400" dirty="0"/>
              <a:t>For the more definitely to confirm of main factor, we were tried to fabricate the OFET using IJP Ag gate and S/D with 2 different way of insulator. </a:t>
            </a:r>
          </a:p>
        </p:txBody>
      </p:sp>
      <p:sp>
        <p:nvSpPr>
          <p:cNvPr id="27" name="직사각형 26"/>
          <p:cNvSpPr/>
          <p:nvPr/>
        </p:nvSpPr>
        <p:spPr>
          <a:xfrm>
            <a:off x="116393" y="3831667"/>
            <a:ext cx="8792419" cy="276999"/>
          </a:xfrm>
          <a:prstGeom prst="rect">
            <a:avLst/>
          </a:prstGeom>
        </p:spPr>
        <p:txBody>
          <a:bodyPr wrap="square">
            <a:spAutoFit/>
          </a:bodyPr>
          <a:lstStyle/>
          <a:p>
            <a:r>
              <a:rPr lang="en-US" altLang="ko-KR" sz="1200" i="1" dirty="0"/>
              <a:t>Fig. 6. electrical characteristics of the IJP OFET using IJP Ag gate &amp; S/D and insulator(spin coated vs IJP)</a:t>
            </a:r>
            <a:endParaRPr lang="ko-KR" altLang="ko-KR" sz="1200" i="1" dirty="0"/>
          </a:p>
        </p:txBody>
      </p:sp>
      <p:sp>
        <p:nvSpPr>
          <p:cNvPr id="29" name="직사각형 28"/>
          <p:cNvSpPr/>
          <p:nvPr/>
        </p:nvSpPr>
        <p:spPr>
          <a:xfrm>
            <a:off x="-1361" y="260771"/>
            <a:ext cx="7395692"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직사각형 29"/>
          <p:cNvSpPr/>
          <p:nvPr/>
        </p:nvSpPr>
        <p:spPr>
          <a:xfrm>
            <a:off x="843064" y="230340"/>
            <a:ext cx="6420347" cy="461665"/>
          </a:xfrm>
          <a:prstGeom prst="rect">
            <a:avLst/>
          </a:prstGeom>
          <a:noFill/>
        </p:spPr>
        <p:txBody>
          <a:bodyPr wrap="none" rtlCol="0">
            <a:spAutoFit/>
          </a:bodyPr>
          <a:lstStyle/>
          <a:p>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Spin coated Su-8 vs IJP(Inkjet </a:t>
            </a:r>
            <a:r>
              <a:rPr lang="en-US" altLang="ko-KR" sz="2400" b="1" dirty="0" err="1">
                <a:ln>
                  <a:solidFill>
                    <a:schemeClr val="bg1">
                      <a:alpha val="0"/>
                    </a:schemeClr>
                  </a:solidFill>
                </a:ln>
                <a:solidFill>
                  <a:schemeClr val="bg1"/>
                </a:solidFill>
                <a:latin typeface="Arial" panose="020B0604020202020204" pitchFamily="34" charset="0"/>
                <a:cs typeface="Arial" panose="020B0604020202020204" pitchFamily="34" charset="0"/>
              </a:rPr>
              <a:t>pinted</a:t>
            </a:r>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 Su-8</a:t>
            </a:r>
            <a:endParaRPr lang="ko-KR" altLang="en-US" sz="24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31" name="직사각형 30"/>
          <p:cNvSpPr/>
          <p:nvPr/>
        </p:nvSpPr>
        <p:spPr>
          <a:xfrm>
            <a:off x="-30983" y="249738"/>
            <a:ext cx="1000595"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34" name="직사각형 33"/>
          <p:cNvSpPr/>
          <p:nvPr/>
        </p:nvSpPr>
        <p:spPr>
          <a:xfrm flipV="1">
            <a:off x="7529565" y="525599"/>
            <a:ext cx="1485900" cy="127957"/>
          </a:xfrm>
          <a:prstGeom prst="rect">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순서도: 저장 데이터 10"/>
          <p:cNvSpPr/>
          <p:nvPr/>
        </p:nvSpPr>
        <p:spPr>
          <a:xfrm rot="5400000">
            <a:off x="7574704" y="412714"/>
            <a:ext cx="278686"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순서도: 저장 데이터 36"/>
          <p:cNvSpPr/>
          <p:nvPr/>
        </p:nvSpPr>
        <p:spPr>
          <a:xfrm rot="5400000">
            <a:off x="7730753" y="404100"/>
            <a:ext cx="278687"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순서도: 저장 데이터 37"/>
          <p:cNvSpPr/>
          <p:nvPr/>
        </p:nvSpPr>
        <p:spPr>
          <a:xfrm rot="5400000">
            <a:off x="7883152" y="404100"/>
            <a:ext cx="278687"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순서도: 저장 데이터 38"/>
          <p:cNvSpPr/>
          <p:nvPr/>
        </p:nvSpPr>
        <p:spPr>
          <a:xfrm rot="5400000">
            <a:off x="8047037" y="404101"/>
            <a:ext cx="278687"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순서도: 저장 데이터 42"/>
          <p:cNvSpPr/>
          <p:nvPr/>
        </p:nvSpPr>
        <p:spPr>
          <a:xfrm rot="5400000">
            <a:off x="8219818" y="404102"/>
            <a:ext cx="278687"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순서도: 저장 데이터 43"/>
          <p:cNvSpPr/>
          <p:nvPr/>
        </p:nvSpPr>
        <p:spPr>
          <a:xfrm rot="5400000">
            <a:off x="8372217" y="401019"/>
            <a:ext cx="278687"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순서도: 저장 데이터 44"/>
          <p:cNvSpPr/>
          <p:nvPr/>
        </p:nvSpPr>
        <p:spPr>
          <a:xfrm rot="5400000">
            <a:off x="8547478" y="401020"/>
            <a:ext cx="278687"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5" name="Picture 6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635" r="23635" b="-2707"/>
          <a:stretch/>
        </p:blipFill>
        <p:spPr bwMode="auto">
          <a:xfrm>
            <a:off x="8178602" y="427653"/>
            <a:ext cx="225010" cy="32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순서도: 저장 데이터 45"/>
          <p:cNvSpPr/>
          <p:nvPr/>
        </p:nvSpPr>
        <p:spPr>
          <a:xfrm rot="5400000">
            <a:off x="8727784" y="395662"/>
            <a:ext cx="278687"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직사각형 35"/>
          <p:cNvSpPr/>
          <p:nvPr/>
        </p:nvSpPr>
        <p:spPr>
          <a:xfrm>
            <a:off x="7529565" y="633835"/>
            <a:ext cx="1485900" cy="1143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aphicFrame>
        <p:nvGraphicFramePr>
          <p:cNvPr id="5" name="개체 4"/>
          <p:cNvGraphicFramePr>
            <a:graphicFrameLocks noChangeAspect="1"/>
          </p:cNvGraphicFramePr>
          <p:nvPr>
            <p:extLst>
              <p:ext uri="{D42A27DB-BD31-4B8C-83A1-F6EECF244321}">
                <p14:modId xmlns:p14="http://schemas.microsoft.com/office/powerpoint/2010/main" val="2484053775"/>
              </p:ext>
            </p:extLst>
          </p:nvPr>
        </p:nvGraphicFramePr>
        <p:xfrm>
          <a:off x="116393" y="944478"/>
          <a:ext cx="4965653" cy="3836917"/>
        </p:xfrm>
        <a:graphic>
          <a:graphicData uri="http://schemas.openxmlformats.org/presentationml/2006/ole">
            <mc:AlternateContent xmlns:mc="http://schemas.openxmlformats.org/markup-compatibility/2006">
              <mc:Choice xmlns:v="urn:schemas-microsoft-com:vml" Requires="v">
                <p:oleObj spid="_x0000_s34872" name="Graph" r:id="rId6" imgW="4023360" imgH="3108960" progId="Origin50.Graph">
                  <p:embed/>
                </p:oleObj>
              </mc:Choice>
              <mc:Fallback>
                <p:oleObj name="Graph" r:id="rId6" imgW="4023360" imgH="3108960" progId="Origin50.Graph">
                  <p:embed/>
                  <p:pic>
                    <p:nvPicPr>
                      <p:cNvPr id="0" name=""/>
                      <p:cNvPicPr/>
                      <p:nvPr/>
                    </p:nvPicPr>
                    <p:blipFill>
                      <a:blip r:embed="rId7"/>
                      <a:stretch>
                        <a:fillRect/>
                      </a:stretch>
                    </p:blipFill>
                    <p:spPr>
                      <a:xfrm>
                        <a:off x="116393" y="944478"/>
                        <a:ext cx="4965653" cy="3836917"/>
                      </a:xfrm>
                      <a:prstGeom prst="rect">
                        <a:avLst/>
                      </a:prstGeom>
                    </p:spPr>
                  </p:pic>
                </p:oleObj>
              </mc:Fallback>
            </mc:AlternateContent>
          </a:graphicData>
        </a:graphic>
      </p:graphicFrame>
      <p:graphicFrame>
        <p:nvGraphicFramePr>
          <p:cNvPr id="6" name="개체 5"/>
          <p:cNvGraphicFramePr>
            <a:graphicFrameLocks noChangeAspect="1"/>
          </p:cNvGraphicFramePr>
          <p:nvPr>
            <p:extLst>
              <p:ext uri="{D42A27DB-BD31-4B8C-83A1-F6EECF244321}">
                <p14:modId xmlns:p14="http://schemas.microsoft.com/office/powerpoint/2010/main" val="2792992283"/>
              </p:ext>
            </p:extLst>
          </p:nvPr>
        </p:nvGraphicFramePr>
        <p:xfrm>
          <a:off x="4221710" y="1447544"/>
          <a:ext cx="3264721" cy="2522622"/>
        </p:xfrm>
        <a:graphic>
          <a:graphicData uri="http://schemas.openxmlformats.org/presentationml/2006/ole">
            <mc:AlternateContent xmlns:mc="http://schemas.openxmlformats.org/markup-compatibility/2006">
              <mc:Choice xmlns:v="urn:schemas-microsoft-com:vml" Requires="v">
                <p:oleObj spid="_x0000_s34873" name="Graph" r:id="rId8" imgW="4023360" imgH="3108960" progId="Origin50.Graph">
                  <p:embed/>
                </p:oleObj>
              </mc:Choice>
              <mc:Fallback>
                <p:oleObj name="Graph" r:id="rId8" imgW="4023360" imgH="3108960" progId="Origin50.Grap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1710" y="1447544"/>
                        <a:ext cx="3264721" cy="2522622"/>
                      </a:xfrm>
                      <a:prstGeom prst="rect">
                        <a:avLst/>
                      </a:prstGeom>
                      <a:noFill/>
                      <a:ln>
                        <a:noFill/>
                      </a:ln>
                    </p:spPr>
                  </p:pic>
                </p:oleObj>
              </mc:Fallback>
            </mc:AlternateContent>
          </a:graphicData>
        </a:graphic>
      </p:graphicFrame>
      <p:graphicFrame>
        <p:nvGraphicFramePr>
          <p:cNvPr id="14" name="개체 13"/>
          <p:cNvGraphicFramePr>
            <a:graphicFrameLocks noChangeAspect="1"/>
          </p:cNvGraphicFramePr>
          <p:nvPr>
            <p:extLst>
              <p:ext uri="{D42A27DB-BD31-4B8C-83A1-F6EECF244321}">
                <p14:modId xmlns:p14="http://schemas.microsoft.com/office/powerpoint/2010/main" val="2674431692"/>
              </p:ext>
            </p:extLst>
          </p:nvPr>
        </p:nvGraphicFramePr>
        <p:xfrm>
          <a:off x="6397398" y="1452205"/>
          <a:ext cx="3339095" cy="2580261"/>
        </p:xfrm>
        <a:graphic>
          <a:graphicData uri="http://schemas.openxmlformats.org/presentationml/2006/ole">
            <mc:AlternateContent xmlns:mc="http://schemas.openxmlformats.org/markup-compatibility/2006">
              <mc:Choice xmlns:v="urn:schemas-microsoft-com:vml" Requires="v">
                <p:oleObj spid="_x0000_s34874" name="Graph" r:id="rId10" imgW="4023360" imgH="3108960" progId="Origin50.Graph">
                  <p:embed/>
                </p:oleObj>
              </mc:Choice>
              <mc:Fallback>
                <p:oleObj name="Graph" r:id="rId10" imgW="4023360" imgH="3108960" progId="Origin50.Graph">
                  <p:embed/>
                  <p:pic>
                    <p:nvPicPr>
                      <p:cNvPr id="0" name=""/>
                      <p:cNvPicPr>
                        <a:picLocks noChangeAspect="1" noChangeArrowheads="1"/>
                      </p:cNvPicPr>
                      <p:nvPr/>
                    </p:nvPicPr>
                    <p:blipFill>
                      <a:blip r:embed="rId11"/>
                      <a:srcRect/>
                      <a:stretch>
                        <a:fillRect/>
                      </a:stretch>
                    </p:blipFill>
                    <p:spPr bwMode="auto">
                      <a:xfrm>
                        <a:off x="6397398" y="1452205"/>
                        <a:ext cx="3339095" cy="2580261"/>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251126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순서도: 저장 데이터 53"/>
          <p:cNvSpPr/>
          <p:nvPr/>
        </p:nvSpPr>
        <p:spPr>
          <a:xfrm rot="5400000">
            <a:off x="8027293" y="373701"/>
            <a:ext cx="374616" cy="122913"/>
          </a:xfrm>
          <a:prstGeom prst="flowChartOnlineStorag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순서도: 저장 데이터 11"/>
          <p:cNvSpPr/>
          <p:nvPr/>
        </p:nvSpPr>
        <p:spPr>
          <a:xfrm rot="5400000">
            <a:off x="8205120" y="373701"/>
            <a:ext cx="374616" cy="122913"/>
          </a:xfrm>
          <a:prstGeom prst="flowChartOnlineStorag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순서도: 저장 데이터 47"/>
          <p:cNvSpPr/>
          <p:nvPr/>
        </p:nvSpPr>
        <p:spPr>
          <a:xfrm rot="16200000">
            <a:off x="7808451" y="469763"/>
            <a:ext cx="278686"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순서도: 저장 데이터 48"/>
          <p:cNvSpPr/>
          <p:nvPr/>
        </p:nvSpPr>
        <p:spPr>
          <a:xfrm rot="16200000">
            <a:off x="7972053" y="477202"/>
            <a:ext cx="278686"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0" name="순서도: 저장 데이터 49"/>
          <p:cNvSpPr/>
          <p:nvPr/>
        </p:nvSpPr>
        <p:spPr>
          <a:xfrm rot="16200000">
            <a:off x="8136715" y="473711"/>
            <a:ext cx="278686"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순서도: 저장 데이터 50"/>
          <p:cNvSpPr/>
          <p:nvPr/>
        </p:nvSpPr>
        <p:spPr>
          <a:xfrm rot="16200000">
            <a:off x="8289115" y="473710"/>
            <a:ext cx="278686"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2" name="순서도: 저장 데이터 51"/>
          <p:cNvSpPr/>
          <p:nvPr/>
        </p:nvSpPr>
        <p:spPr>
          <a:xfrm rot="16200000">
            <a:off x="8463417" y="473710"/>
            <a:ext cx="278686"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순서도: 저장 데이터 52"/>
          <p:cNvSpPr/>
          <p:nvPr/>
        </p:nvSpPr>
        <p:spPr>
          <a:xfrm rot="16200000">
            <a:off x="8638884" y="478577"/>
            <a:ext cx="278686"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순서도: 저장 데이터 46"/>
          <p:cNvSpPr/>
          <p:nvPr/>
        </p:nvSpPr>
        <p:spPr>
          <a:xfrm rot="16200000">
            <a:off x="7656051" y="469764"/>
            <a:ext cx="278686"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5" name="그룹 24"/>
          <p:cNvGrpSpPr/>
          <p:nvPr/>
        </p:nvGrpSpPr>
        <p:grpSpPr>
          <a:xfrm>
            <a:off x="-61418" y="230340"/>
            <a:ext cx="7455749" cy="461665"/>
            <a:chOff x="-107291" y="613151"/>
            <a:chExt cx="9940997" cy="461665"/>
          </a:xfrm>
        </p:grpSpPr>
        <p:sp>
          <p:nvSpPr>
            <p:cNvPr id="40" name="직사각형 39"/>
            <p:cNvSpPr/>
            <p:nvPr/>
          </p:nvSpPr>
          <p:spPr>
            <a:xfrm>
              <a:off x="-27215" y="643582"/>
              <a:ext cx="9860921"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p:cNvSpPr/>
            <p:nvPr/>
          </p:nvSpPr>
          <p:spPr>
            <a:xfrm>
              <a:off x="-107291" y="624532"/>
              <a:ext cx="1334127"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42" name="직사각형 41"/>
            <p:cNvSpPr/>
            <p:nvPr/>
          </p:nvSpPr>
          <p:spPr>
            <a:xfrm>
              <a:off x="1098685" y="613151"/>
              <a:ext cx="6649683" cy="461665"/>
            </a:xfrm>
            <a:prstGeom prst="rect">
              <a:avLst/>
            </a:prstGeom>
            <a:noFill/>
          </p:spPr>
          <p:txBody>
            <a:bodyPr wrap="none" rtlCol="0">
              <a:spAutoFit/>
            </a:bodyPr>
            <a:lstStyle/>
            <a:p>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Spin coated SU-8 vs printed su-8</a:t>
              </a:r>
              <a:endParaRPr lang="ko-KR" altLang="en-US" sz="24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grpSp>
      <p:grpSp>
        <p:nvGrpSpPr>
          <p:cNvPr id="21" name="그룹 20"/>
          <p:cNvGrpSpPr/>
          <p:nvPr/>
        </p:nvGrpSpPr>
        <p:grpSpPr>
          <a:xfrm>
            <a:off x="-95878" y="6364933"/>
            <a:ext cx="9231086" cy="342898"/>
            <a:chOff x="-116115" y="6364933"/>
            <a:chExt cx="12308114" cy="342898"/>
          </a:xfrm>
        </p:grpSpPr>
        <p:sp>
          <p:nvSpPr>
            <p:cNvPr id="22" name="직사각형 21"/>
            <p:cNvSpPr/>
            <p:nvPr/>
          </p:nvSpPr>
          <p:spPr>
            <a:xfrm>
              <a:off x="449942" y="63649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116115" y="63649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26"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792" b="100000" l="81641" r="100000">
                        <a14:foregroundMark x1="81771" y1="96875" x2="83138" y2="94907"/>
                        <a14:foregroundMark x1="82552" y1="96759" x2="96484" y2="96991"/>
                        <a14:foregroundMark x1="86719" y1="98495" x2="94531" y2="98843"/>
                        <a14:foregroundMark x1="91536" y1="97685" x2="93750" y2="97454"/>
                      </a14:backgroundRemoval>
                    </a14:imgEffect>
                  </a14:imgLayer>
                </a14:imgProps>
              </a:ext>
              <a:ext uri="{28A0092B-C50C-407E-A947-70E740481C1C}">
                <a14:useLocalDpi xmlns:a14="http://schemas.microsoft.com/office/drawing/2010/main" val="0"/>
              </a:ext>
            </a:extLst>
          </a:blip>
          <a:srcRect l="81698" t="95093" r="4958"/>
          <a:stretch/>
        </p:blipFill>
        <p:spPr bwMode="auto">
          <a:xfrm>
            <a:off x="7486431" y="6364934"/>
            <a:ext cx="1657569" cy="34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68313" fontAlgn="base">
              <a:spcBef>
                <a:spcPct val="0"/>
              </a:spcBef>
              <a:spcAft>
                <a:spcPct val="0"/>
              </a:spcAft>
              <a:defRPr kumimoji="1">
                <a:solidFill>
                  <a:schemeClr val="tx1"/>
                </a:solidFill>
                <a:latin typeface="굴림" pitchFamily="50" charset="-127"/>
                <a:ea typeface="굴림" pitchFamily="50" charset="-127"/>
                <a:cs typeface="굴림" pitchFamily="50" charset="-127"/>
              </a:defRPr>
            </a:lvl1pPr>
            <a:lvl2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2pPr>
            <a:lvl3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3pPr>
            <a:lvl4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4pPr>
            <a:lvl5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468313" algn="l" defTabSz="914400" rtl="0" eaLnBrk="1" fontAlgn="base" latinLnBrk="1" hangingPunct="1">
              <a:lnSpc>
                <a:spcPct val="100000"/>
              </a:lnSpc>
              <a:spcBef>
                <a:spcPct val="0"/>
              </a:spcBef>
              <a:spcAft>
                <a:spcPct val="0"/>
              </a:spcAft>
              <a:buClrTx/>
              <a:buSzTx/>
              <a:buFontTx/>
              <a:buNone/>
              <a:tabLst/>
            </a:pPr>
            <a:endParaRPr kumimoji="1" lang="ko-KR" altLang="zh-CN" sz="1800" b="0" i="0" u="none" strike="noStrike" cap="none" normalizeH="0" baseline="0">
              <a:ln>
                <a:noFill/>
              </a:ln>
              <a:solidFill>
                <a:schemeClr val="tx1"/>
              </a:solidFill>
              <a:effectLst/>
              <a:latin typeface="굴림" pitchFamily="50" charset="-127"/>
              <a:ea typeface="굴림" pitchFamily="50" charset="-127"/>
              <a:cs typeface="굴림" pitchFamily="50" charset="-127"/>
            </a:endParaRPr>
          </a:p>
        </p:txBody>
      </p:sp>
      <p:sp>
        <p:nvSpPr>
          <p:cNvPr id="13" name="TextBox 12"/>
          <p:cNvSpPr txBox="1"/>
          <p:nvPr/>
        </p:nvSpPr>
        <p:spPr>
          <a:xfrm>
            <a:off x="128535" y="4171068"/>
            <a:ext cx="8886930" cy="2246769"/>
          </a:xfrm>
          <a:prstGeom prst="rect">
            <a:avLst/>
          </a:prstGeom>
          <a:noFill/>
        </p:spPr>
        <p:txBody>
          <a:bodyPr wrap="square" rtlCol="0">
            <a:spAutoFit/>
          </a:bodyPr>
          <a:lstStyle/>
          <a:p>
            <a:pPr marL="285750" indent="-285750">
              <a:buFont typeface="Arial" panose="020B0604020202020204" pitchFamily="34" charset="0"/>
              <a:buChar char="•"/>
            </a:pPr>
            <a:r>
              <a:rPr lang="en-US" altLang="ko-KR" sz="1400" dirty="0">
                <a:solidFill>
                  <a:srgbClr val="FF0000"/>
                </a:solidFill>
              </a:rPr>
              <a:t>When we change the Ag S/D(200 nm) into Au S/D(50 nm), characteristics of the OFET was totally changed.</a:t>
            </a:r>
          </a:p>
          <a:p>
            <a:pPr marL="285750" indent="-285750">
              <a:buFont typeface="Arial" panose="020B0604020202020204" pitchFamily="34" charset="0"/>
              <a:buChar char="•"/>
            </a:pPr>
            <a:endParaRPr lang="en-US" altLang="ko-KR" sz="1400" dirty="0"/>
          </a:p>
          <a:p>
            <a:pPr marL="285750" indent="-285750">
              <a:buFont typeface="Arial" panose="020B0604020202020204" pitchFamily="34" charset="0"/>
              <a:buChar char="•"/>
            </a:pPr>
            <a:r>
              <a:rPr lang="en-US" altLang="ko-KR" sz="1400" dirty="0"/>
              <a:t>It seems to be the main problem of the fabrication is on the S/D electrode formation.</a:t>
            </a:r>
          </a:p>
          <a:p>
            <a:pPr marL="285750" indent="-285750">
              <a:buFont typeface="Arial" panose="020B0604020202020204" pitchFamily="34" charset="0"/>
              <a:buChar char="•"/>
            </a:pPr>
            <a:endParaRPr lang="en-US" altLang="ko-KR" sz="1400" dirty="0"/>
          </a:p>
          <a:p>
            <a:pPr marL="285750" indent="-285750">
              <a:buFont typeface="Arial" panose="020B0604020202020204" pitchFamily="34" charset="0"/>
              <a:buChar char="•"/>
            </a:pPr>
            <a:r>
              <a:rPr lang="en-US" altLang="ko-KR" sz="1400" dirty="0" err="1"/>
              <a:t>ven</a:t>
            </a:r>
            <a:r>
              <a:rPr lang="en-US" altLang="ko-KR" sz="1400" dirty="0"/>
              <a:t> using the spin coated Su-8, the electrical characteristics were similar with IJP Su-8. and whole the OFETs have a uniform characteristics as shown in Fig. 10.</a:t>
            </a:r>
          </a:p>
          <a:p>
            <a:pPr marL="285750" indent="-285750">
              <a:buFont typeface="Arial" panose="020B0604020202020204" pitchFamily="34" charset="0"/>
              <a:buChar char="•"/>
            </a:pPr>
            <a:endParaRPr lang="en-US" altLang="ko-KR" sz="1400" dirty="0"/>
          </a:p>
          <a:p>
            <a:pPr marL="285750" indent="-285750">
              <a:buFont typeface="Arial" panose="020B0604020202020204" pitchFamily="34" charset="0"/>
              <a:buChar char="•"/>
            </a:pPr>
            <a:r>
              <a:rPr lang="en-US" altLang="ko-KR" sz="1400" dirty="0"/>
              <a:t>But, </a:t>
            </a:r>
            <a:r>
              <a:rPr lang="en-US" altLang="ko-KR" sz="1400" dirty="0">
                <a:solidFill>
                  <a:srgbClr val="FF0000"/>
                </a:solidFill>
              </a:rPr>
              <a:t>hysteresis characteristics was poor. It seems to be attributed to the interface between C</a:t>
            </a:r>
            <a:r>
              <a:rPr lang="en-US" altLang="ko-KR" sz="1400" baseline="-25000" dirty="0">
                <a:solidFill>
                  <a:srgbClr val="FF0000"/>
                </a:solidFill>
              </a:rPr>
              <a:t>60</a:t>
            </a:r>
            <a:r>
              <a:rPr lang="en-US" altLang="ko-KR" sz="1400" dirty="0">
                <a:solidFill>
                  <a:srgbClr val="FF0000"/>
                </a:solidFill>
              </a:rPr>
              <a:t> and Gold S/D.</a:t>
            </a:r>
          </a:p>
        </p:txBody>
      </p:sp>
      <p:sp>
        <p:nvSpPr>
          <p:cNvPr id="20" name="TextBox 19"/>
          <p:cNvSpPr txBox="1"/>
          <p:nvPr/>
        </p:nvSpPr>
        <p:spPr>
          <a:xfrm>
            <a:off x="248278" y="759068"/>
            <a:ext cx="8886930" cy="523220"/>
          </a:xfrm>
          <a:prstGeom prst="rect">
            <a:avLst/>
          </a:prstGeom>
          <a:noFill/>
        </p:spPr>
        <p:txBody>
          <a:bodyPr wrap="square" rtlCol="0">
            <a:spAutoFit/>
          </a:bodyPr>
          <a:lstStyle/>
          <a:p>
            <a:pPr marL="285750" indent="-285750">
              <a:buFont typeface="Arial" panose="020B0604020202020204" pitchFamily="34" charset="0"/>
              <a:buChar char="•"/>
            </a:pPr>
            <a:r>
              <a:rPr lang="en-US" altLang="ko-KR" sz="1400" dirty="0"/>
              <a:t>For the more definitely to confirm of main factor, we were tried to fabricate the OFET using IJP Ag gate and IJP Su-8 (1.5 ㎛) with gold S/D (50 nm).</a:t>
            </a:r>
          </a:p>
        </p:txBody>
      </p:sp>
      <p:graphicFrame>
        <p:nvGraphicFramePr>
          <p:cNvPr id="4" name="개체 3"/>
          <p:cNvGraphicFramePr>
            <a:graphicFrameLocks noChangeAspect="1"/>
          </p:cNvGraphicFramePr>
          <p:nvPr>
            <p:extLst>
              <p:ext uri="{D42A27DB-BD31-4B8C-83A1-F6EECF244321}">
                <p14:modId xmlns:p14="http://schemas.microsoft.com/office/powerpoint/2010/main" val="3046272471"/>
              </p:ext>
            </p:extLst>
          </p:nvPr>
        </p:nvGraphicFramePr>
        <p:xfrm>
          <a:off x="-1361" y="1221950"/>
          <a:ext cx="3984331" cy="3078658"/>
        </p:xfrm>
        <a:graphic>
          <a:graphicData uri="http://schemas.openxmlformats.org/presentationml/2006/ole">
            <mc:AlternateContent xmlns:mc="http://schemas.openxmlformats.org/markup-compatibility/2006">
              <mc:Choice xmlns:v="urn:schemas-microsoft-com:vml" Requires="v">
                <p:oleObj spid="_x0000_s35896" name="Graph" r:id="rId5" imgW="4023360" imgH="3108960" progId="Origin50.Graph">
                  <p:embed/>
                </p:oleObj>
              </mc:Choice>
              <mc:Fallback>
                <p:oleObj name="Graph" r:id="rId5" imgW="4023360" imgH="3108960" progId="Origin50.Graph">
                  <p:embed/>
                  <p:pic>
                    <p:nvPicPr>
                      <p:cNvPr id="0" name=""/>
                      <p:cNvPicPr/>
                      <p:nvPr/>
                    </p:nvPicPr>
                    <p:blipFill>
                      <a:blip r:embed="rId6"/>
                      <a:stretch>
                        <a:fillRect/>
                      </a:stretch>
                    </p:blipFill>
                    <p:spPr>
                      <a:xfrm>
                        <a:off x="-1361" y="1221950"/>
                        <a:ext cx="3984331" cy="3078658"/>
                      </a:xfrm>
                      <a:prstGeom prst="rect">
                        <a:avLst/>
                      </a:prstGeom>
                    </p:spPr>
                  </p:pic>
                </p:oleObj>
              </mc:Fallback>
            </mc:AlternateContent>
          </a:graphicData>
        </a:graphic>
      </p:graphicFrame>
      <p:sp>
        <p:nvSpPr>
          <p:cNvPr id="27" name="직사각형 26"/>
          <p:cNvSpPr/>
          <p:nvPr/>
        </p:nvSpPr>
        <p:spPr>
          <a:xfrm>
            <a:off x="116393" y="3755467"/>
            <a:ext cx="8792419" cy="276999"/>
          </a:xfrm>
          <a:prstGeom prst="rect">
            <a:avLst/>
          </a:prstGeom>
        </p:spPr>
        <p:txBody>
          <a:bodyPr wrap="square">
            <a:spAutoFit/>
          </a:bodyPr>
          <a:lstStyle/>
          <a:p>
            <a:r>
              <a:rPr lang="en-US" altLang="ko-KR" sz="1200" i="1" dirty="0"/>
              <a:t>Fig. 7. electrical characteristics of the IJP OFET using IJP Ag gate &amp; IJP Su-8 gold S/D. </a:t>
            </a:r>
            <a:endParaRPr lang="ko-KR" altLang="ko-KR" sz="1200" i="1" dirty="0"/>
          </a:p>
        </p:txBody>
      </p:sp>
      <p:graphicFrame>
        <p:nvGraphicFramePr>
          <p:cNvPr id="7" name="개체 6"/>
          <p:cNvGraphicFramePr>
            <a:graphicFrameLocks noChangeAspect="1"/>
          </p:cNvGraphicFramePr>
          <p:nvPr>
            <p:extLst>
              <p:ext uri="{D42A27DB-BD31-4B8C-83A1-F6EECF244321}">
                <p14:modId xmlns:p14="http://schemas.microsoft.com/office/powerpoint/2010/main" val="540498660"/>
              </p:ext>
            </p:extLst>
          </p:nvPr>
        </p:nvGraphicFramePr>
        <p:xfrm>
          <a:off x="5653956" y="1229087"/>
          <a:ext cx="4046304" cy="3126545"/>
        </p:xfrm>
        <a:graphic>
          <a:graphicData uri="http://schemas.openxmlformats.org/presentationml/2006/ole">
            <mc:AlternateContent xmlns:mc="http://schemas.openxmlformats.org/markup-compatibility/2006">
              <mc:Choice xmlns:v="urn:schemas-microsoft-com:vml" Requires="v">
                <p:oleObj spid="_x0000_s35897" name="Graph" r:id="rId7" imgW="4023360" imgH="3108960" progId="Origin50.Graph">
                  <p:embed/>
                </p:oleObj>
              </mc:Choice>
              <mc:Fallback>
                <p:oleObj name="Graph" r:id="rId7" imgW="4023360" imgH="3108960" progId="Origin50.Graph">
                  <p:embed/>
                  <p:pic>
                    <p:nvPicPr>
                      <p:cNvPr id="0" name=""/>
                      <p:cNvPicPr/>
                      <p:nvPr/>
                    </p:nvPicPr>
                    <p:blipFill>
                      <a:blip r:embed="rId8"/>
                      <a:stretch>
                        <a:fillRect/>
                      </a:stretch>
                    </p:blipFill>
                    <p:spPr>
                      <a:xfrm>
                        <a:off x="5653956" y="1229087"/>
                        <a:ext cx="4046304" cy="3126545"/>
                      </a:xfrm>
                      <a:prstGeom prst="rect">
                        <a:avLst/>
                      </a:prstGeom>
                    </p:spPr>
                  </p:pic>
                </p:oleObj>
              </mc:Fallback>
            </mc:AlternateContent>
          </a:graphicData>
        </a:graphic>
      </p:graphicFrame>
      <p:sp>
        <p:nvSpPr>
          <p:cNvPr id="29" name="직사각형 28"/>
          <p:cNvSpPr/>
          <p:nvPr/>
        </p:nvSpPr>
        <p:spPr>
          <a:xfrm>
            <a:off x="-1361" y="260771"/>
            <a:ext cx="7395692"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직사각형 29"/>
          <p:cNvSpPr/>
          <p:nvPr/>
        </p:nvSpPr>
        <p:spPr>
          <a:xfrm>
            <a:off x="843064" y="230340"/>
            <a:ext cx="6420347" cy="461665"/>
          </a:xfrm>
          <a:prstGeom prst="rect">
            <a:avLst/>
          </a:prstGeom>
          <a:noFill/>
        </p:spPr>
        <p:txBody>
          <a:bodyPr wrap="none" rtlCol="0">
            <a:spAutoFit/>
          </a:bodyPr>
          <a:lstStyle/>
          <a:p>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Spin coated Su-8 vs IJP(Inkjet </a:t>
            </a:r>
            <a:r>
              <a:rPr lang="en-US" altLang="ko-KR" sz="2400" b="1" dirty="0" err="1">
                <a:ln>
                  <a:solidFill>
                    <a:schemeClr val="bg1">
                      <a:alpha val="0"/>
                    </a:schemeClr>
                  </a:solidFill>
                </a:ln>
                <a:solidFill>
                  <a:schemeClr val="bg1"/>
                </a:solidFill>
                <a:latin typeface="Arial" panose="020B0604020202020204" pitchFamily="34" charset="0"/>
                <a:cs typeface="Arial" panose="020B0604020202020204" pitchFamily="34" charset="0"/>
              </a:rPr>
              <a:t>pinted</a:t>
            </a:r>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 Su-8</a:t>
            </a:r>
            <a:endParaRPr lang="ko-KR" altLang="en-US" sz="24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31" name="직사각형 30"/>
          <p:cNvSpPr/>
          <p:nvPr/>
        </p:nvSpPr>
        <p:spPr>
          <a:xfrm>
            <a:off x="-30983" y="249738"/>
            <a:ext cx="1000595"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graphicFrame>
        <p:nvGraphicFramePr>
          <p:cNvPr id="2" name="개체 1"/>
          <p:cNvGraphicFramePr>
            <a:graphicFrameLocks noChangeAspect="1"/>
          </p:cNvGraphicFramePr>
          <p:nvPr>
            <p:extLst>
              <p:ext uri="{D42A27DB-BD31-4B8C-83A1-F6EECF244321}">
                <p14:modId xmlns:p14="http://schemas.microsoft.com/office/powerpoint/2010/main" val="967263157"/>
              </p:ext>
            </p:extLst>
          </p:nvPr>
        </p:nvGraphicFramePr>
        <p:xfrm>
          <a:off x="2674813" y="1176003"/>
          <a:ext cx="4114246" cy="3179629"/>
        </p:xfrm>
        <a:graphic>
          <a:graphicData uri="http://schemas.openxmlformats.org/presentationml/2006/ole">
            <mc:AlternateContent xmlns:mc="http://schemas.openxmlformats.org/markup-compatibility/2006">
              <mc:Choice xmlns:v="urn:schemas-microsoft-com:vml" Requires="v">
                <p:oleObj spid="_x0000_s35898" name="Graph" r:id="rId9" imgW="4023360" imgH="3108960" progId="Origin50.Graph">
                  <p:embed/>
                </p:oleObj>
              </mc:Choice>
              <mc:Fallback>
                <p:oleObj name="Graph" r:id="rId9" imgW="4023360" imgH="3108960" progId="Origin50.Grap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74813" y="1176003"/>
                        <a:ext cx="4114246" cy="3179629"/>
                      </a:xfrm>
                      <a:prstGeom prst="rect">
                        <a:avLst/>
                      </a:prstGeom>
                      <a:noFill/>
                      <a:ln>
                        <a:noFill/>
                      </a:ln>
                    </p:spPr>
                  </p:pic>
                </p:oleObj>
              </mc:Fallback>
            </mc:AlternateContent>
          </a:graphicData>
        </a:graphic>
      </p:graphicFrame>
      <p:grpSp>
        <p:nvGrpSpPr>
          <p:cNvPr id="10" name="그룹 9"/>
          <p:cNvGrpSpPr/>
          <p:nvPr/>
        </p:nvGrpSpPr>
        <p:grpSpPr>
          <a:xfrm>
            <a:off x="128535" y="1228948"/>
            <a:ext cx="2728044" cy="2367692"/>
            <a:chOff x="4220316" y="3674968"/>
            <a:chExt cx="2728044" cy="2367692"/>
          </a:xfrm>
        </p:grpSpPr>
        <p:sp>
          <p:nvSpPr>
            <p:cNvPr id="9" name="직사각형 8"/>
            <p:cNvSpPr/>
            <p:nvPr/>
          </p:nvSpPr>
          <p:spPr>
            <a:xfrm>
              <a:off x="4220316" y="3674968"/>
              <a:ext cx="2728044" cy="2367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4635" name="Picture 59"/>
            <p:cNvPicPr>
              <a:picLocks noChangeAspect="1" noChangeArrowheads="1"/>
            </p:cNvPicPr>
            <p:nvPr/>
          </p:nvPicPr>
          <p:blipFill rotWithShape="1">
            <a:blip r:embed="rId11">
              <a:extLst>
                <a:ext uri="{28A0092B-C50C-407E-A947-70E740481C1C}">
                  <a14:useLocalDpi xmlns:a14="http://schemas.microsoft.com/office/drawing/2010/main" val="0"/>
                </a:ext>
              </a:extLst>
            </a:blip>
            <a:srcRect r="28256" b="19450"/>
            <a:stretch/>
          </p:blipFill>
          <p:spPr bwMode="auto">
            <a:xfrm>
              <a:off x="4220316" y="3674968"/>
              <a:ext cx="2728044" cy="2367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4" name="직사각형 33"/>
          <p:cNvSpPr/>
          <p:nvPr/>
        </p:nvSpPr>
        <p:spPr>
          <a:xfrm flipV="1">
            <a:off x="7529565" y="525599"/>
            <a:ext cx="1485900" cy="127957"/>
          </a:xfrm>
          <a:prstGeom prst="rect">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순서도: 저장 데이터 10"/>
          <p:cNvSpPr/>
          <p:nvPr/>
        </p:nvSpPr>
        <p:spPr>
          <a:xfrm rot="5400000">
            <a:off x="7574704" y="412714"/>
            <a:ext cx="278686"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순서도: 저장 데이터 36"/>
          <p:cNvSpPr/>
          <p:nvPr/>
        </p:nvSpPr>
        <p:spPr>
          <a:xfrm rot="5400000">
            <a:off x="7730753" y="404100"/>
            <a:ext cx="278687"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순서도: 저장 데이터 37"/>
          <p:cNvSpPr/>
          <p:nvPr/>
        </p:nvSpPr>
        <p:spPr>
          <a:xfrm rot="5400000">
            <a:off x="7883152" y="404100"/>
            <a:ext cx="278687"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순서도: 저장 데이터 38"/>
          <p:cNvSpPr/>
          <p:nvPr/>
        </p:nvSpPr>
        <p:spPr>
          <a:xfrm rot="5400000">
            <a:off x="8047037" y="404101"/>
            <a:ext cx="278687"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순서도: 저장 데이터 42"/>
          <p:cNvSpPr/>
          <p:nvPr/>
        </p:nvSpPr>
        <p:spPr>
          <a:xfrm rot="5400000">
            <a:off x="8219818" y="404102"/>
            <a:ext cx="278687"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순서도: 저장 데이터 43"/>
          <p:cNvSpPr/>
          <p:nvPr/>
        </p:nvSpPr>
        <p:spPr>
          <a:xfrm rot="5400000">
            <a:off x="8372217" y="401019"/>
            <a:ext cx="278687"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순서도: 저장 데이터 44"/>
          <p:cNvSpPr/>
          <p:nvPr/>
        </p:nvSpPr>
        <p:spPr>
          <a:xfrm rot="5400000">
            <a:off x="8547478" y="401020"/>
            <a:ext cx="278687"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5" name="Picture 65"/>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3635" r="23635" b="-2707"/>
          <a:stretch/>
        </p:blipFill>
        <p:spPr bwMode="auto">
          <a:xfrm>
            <a:off x="8178602" y="427653"/>
            <a:ext cx="225010" cy="32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순서도: 저장 데이터 45"/>
          <p:cNvSpPr/>
          <p:nvPr/>
        </p:nvSpPr>
        <p:spPr>
          <a:xfrm rot="5400000">
            <a:off x="8727784" y="395662"/>
            <a:ext cx="278687" cy="88900"/>
          </a:xfrm>
          <a:prstGeom prst="flowChartOnlineStorage">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직사각형 35"/>
          <p:cNvSpPr/>
          <p:nvPr/>
        </p:nvSpPr>
        <p:spPr>
          <a:xfrm>
            <a:off x="7529565" y="633835"/>
            <a:ext cx="1485900" cy="1143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92146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그룹 24"/>
          <p:cNvGrpSpPr/>
          <p:nvPr/>
        </p:nvGrpSpPr>
        <p:grpSpPr>
          <a:xfrm>
            <a:off x="-61418" y="230340"/>
            <a:ext cx="7455749" cy="461665"/>
            <a:chOff x="-107291" y="613151"/>
            <a:chExt cx="9940997" cy="461665"/>
          </a:xfrm>
        </p:grpSpPr>
        <p:sp>
          <p:nvSpPr>
            <p:cNvPr id="40" name="직사각형 39"/>
            <p:cNvSpPr/>
            <p:nvPr/>
          </p:nvSpPr>
          <p:spPr>
            <a:xfrm>
              <a:off x="-27215" y="643582"/>
              <a:ext cx="9860921"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p:cNvSpPr/>
            <p:nvPr/>
          </p:nvSpPr>
          <p:spPr>
            <a:xfrm>
              <a:off x="-107291" y="624532"/>
              <a:ext cx="1334127"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42" name="직사각형 41"/>
            <p:cNvSpPr/>
            <p:nvPr/>
          </p:nvSpPr>
          <p:spPr>
            <a:xfrm>
              <a:off x="1098685" y="613151"/>
              <a:ext cx="6649683" cy="461665"/>
            </a:xfrm>
            <a:prstGeom prst="rect">
              <a:avLst/>
            </a:prstGeom>
            <a:noFill/>
          </p:spPr>
          <p:txBody>
            <a:bodyPr wrap="none" rtlCol="0">
              <a:spAutoFit/>
            </a:bodyPr>
            <a:lstStyle/>
            <a:p>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Spin coated SU-8 vs printed su-8</a:t>
              </a:r>
              <a:endParaRPr lang="ko-KR" altLang="en-US" sz="24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grpSp>
      <p:grpSp>
        <p:nvGrpSpPr>
          <p:cNvPr id="21" name="그룹 20"/>
          <p:cNvGrpSpPr/>
          <p:nvPr/>
        </p:nvGrpSpPr>
        <p:grpSpPr>
          <a:xfrm>
            <a:off x="-95878" y="6364933"/>
            <a:ext cx="9231086" cy="342898"/>
            <a:chOff x="-116115" y="6364933"/>
            <a:chExt cx="12308114" cy="342898"/>
          </a:xfrm>
        </p:grpSpPr>
        <p:sp>
          <p:nvSpPr>
            <p:cNvPr id="22" name="직사각형 21"/>
            <p:cNvSpPr/>
            <p:nvPr/>
          </p:nvSpPr>
          <p:spPr>
            <a:xfrm>
              <a:off x="449942" y="63649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116115" y="63649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26"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792" b="100000" l="81641" r="100000">
                        <a14:foregroundMark x1="81771" y1="96875" x2="83138" y2="94907"/>
                        <a14:foregroundMark x1="82552" y1="96759" x2="96484" y2="96991"/>
                        <a14:foregroundMark x1="86719" y1="98495" x2="94531" y2="98843"/>
                        <a14:foregroundMark x1="91536" y1="97685" x2="93750" y2="97454"/>
                      </a14:backgroundRemoval>
                    </a14:imgEffect>
                  </a14:imgLayer>
                </a14:imgProps>
              </a:ext>
              <a:ext uri="{28A0092B-C50C-407E-A947-70E740481C1C}">
                <a14:useLocalDpi xmlns:a14="http://schemas.microsoft.com/office/drawing/2010/main" val="0"/>
              </a:ext>
            </a:extLst>
          </a:blip>
          <a:srcRect l="81698" t="95093" r="4958"/>
          <a:stretch/>
        </p:blipFill>
        <p:spPr bwMode="auto">
          <a:xfrm>
            <a:off x="7486431" y="6364934"/>
            <a:ext cx="1657569" cy="34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68313" fontAlgn="base">
              <a:spcBef>
                <a:spcPct val="0"/>
              </a:spcBef>
              <a:spcAft>
                <a:spcPct val="0"/>
              </a:spcAft>
              <a:defRPr kumimoji="1">
                <a:solidFill>
                  <a:schemeClr val="tx1"/>
                </a:solidFill>
                <a:latin typeface="굴림" pitchFamily="50" charset="-127"/>
                <a:ea typeface="굴림" pitchFamily="50" charset="-127"/>
                <a:cs typeface="굴림" pitchFamily="50" charset="-127"/>
              </a:defRPr>
            </a:lvl1pPr>
            <a:lvl2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2pPr>
            <a:lvl3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3pPr>
            <a:lvl4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4pPr>
            <a:lvl5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468313" algn="l" defTabSz="914400" rtl="0" eaLnBrk="1" fontAlgn="base" latinLnBrk="1" hangingPunct="1">
              <a:lnSpc>
                <a:spcPct val="100000"/>
              </a:lnSpc>
              <a:spcBef>
                <a:spcPct val="0"/>
              </a:spcBef>
              <a:spcAft>
                <a:spcPct val="0"/>
              </a:spcAft>
              <a:buClrTx/>
              <a:buSzTx/>
              <a:buFontTx/>
              <a:buNone/>
              <a:tabLst/>
            </a:pPr>
            <a:endParaRPr kumimoji="1" lang="ko-KR" altLang="zh-CN" sz="1800" b="0" i="0" u="none" strike="noStrike" cap="none" normalizeH="0" baseline="0">
              <a:ln>
                <a:noFill/>
              </a:ln>
              <a:solidFill>
                <a:schemeClr val="tx1"/>
              </a:solidFill>
              <a:effectLst/>
              <a:latin typeface="굴림" pitchFamily="50" charset="-127"/>
              <a:ea typeface="굴림" pitchFamily="50" charset="-127"/>
              <a:cs typeface="굴림" pitchFamily="50" charset="-127"/>
            </a:endParaRPr>
          </a:p>
        </p:txBody>
      </p:sp>
      <p:sp>
        <p:nvSpPr>
          <p:cNvPr id="13" name="TextBox 12"/>
          <p:cNvSpPr txBox="1"/>
          <p:nvPr/>
        </p:nvSpPr>
        <p:spPr>
          <a:xfrm>
            <a:off x="21882" y="4923692"/>
            <a:ext cx="8886930" cy="1169551"/>
          </a:xfrm>
          <a:prstGeom prst="rect">
            <a:avLst/>
          </a:prstGeom>
          <a:noFill/>
        </p:spPr>
        <p:txBody>
          <a:bodyPr wrap="square" rtlCol="0">
            <a:spAutoFit/>
          </a:bodyPr>
          <a:lstStyle/>
          <a:p>
            <a:pPr marL="285750" indent="-285750">
              <a:buFont typeface="Arial" panose="020B0604020202020204" pitchFamily="34" charset="0"/>
              <a:buChar char="•"/>
            </a:pPr>
            <a:r>
              <a:rPr lang="en-US" altLang="ko-KR" sz="1400" dirty="0"/>
              <a:t>When we used the DABT functionalization on the IJP OFET, it can reduce the </a:t>
            </a:r>
            <a:r>
              <a:rPr lang="en-US" altLang="ko-KR" sz="1400" i="1" dirty="0"/>
              <a:t>△V in the hysteresis curve as a photolithography with DABT.</a:t>
            </a:r>
          </a:p>
          <a:p>
            <a:pPr marL="285750" indent="-285750">
              <a:buFont typeface="Arial" panose="020B0604020202020204" pitchFamily="34" charset="0"/>
              <a:buChar char="•"/>
            </a:pPr>
            <a:endParaRPr lang="en-US" altLang="ko-KR" sz="1400" i="1" dirty="0"/>
          </a:p>
          <a:p>
            <a:pPr marL="285750" indent="-285750">
              <a:buFont typeface="Arial" panose="020B0604020202020204" pitchFamily="34" charset="0"/>
              <a:buChar char="•"/>
            </a:pPr>
            <a:r>
              <a:rPr lang="en-US" altLang="ko-KR" sz="1400" i="1" dirty="0"/>
              <a:t>But, even △V s were decreased, </a:t>
            </a:r>
            <a:r>
              <a:rPr lang="en-US" altLang="ko-KR" sz="1400" i="1" dirty="0">
                <a:solidFill>
                  <a:srgbClr val="FF0000"/>
                </a:solidFill>
              </a:rPr>
              <a:t>it`s higher than IJP OFET using Ag S/D.</a:t>
            </a:r>
            <a:r>
              <a:rPr lang="en-US" altLang="ko-KR" sz="1400" dirty="0">
                <a:solidFill>
                  <a:srgbClr val="FF0000"/>
                </a:solidFill>
              </a:rPr>
              <a:t> (</a:t>
            </a:r>
            <a:r>
              <a:rPr lang="en-US" altLang="ko-KR" sz="1400" i="1" dirty="0">
                <a:solidFill>
                  <a:srgbClr val="FF0000"/>
                </a:solidFill>
              </a:rPr>
              <a:t>△V</a:t>
            </a:r>
            <a:r>
              <a:rPr lang="en-US" altLang="ko-KR" sz="1400" baseline="-25000" dirty="0">
                <a:solidFill>
                  <a:srgbClr val="FF0000"/>
                </a:solidFill>
              </a:rPr>
              <a:t>DABT</a:t>
            </a:r>
            <a:r>
              <a:rPr lang="en-US" altLang="ko-KR" sz="1400" dirty="0">
                <a:solidFill>
                  <a:srgbClr val="FF0000"/>
                </a:solidFill>
              </a:rPr>
              <a:t> = 4.75 V, </a:t>
            </a:r>
            <a:r>
              <a:rPr lang="en-US" altLang="ko-KR" sz="1400" i="1" dirty="0">
                <a:solidFill>
                  <a:srgbClr val="FF0000"/>
                </a:solidFill>
              </a:rPr>
              <a:t>△</a:t>
            </a:r>
            <a:r>
              <a:rPr lang="en-US" altLang="ko-KR" sz="1400" i="1" dirty="0" err="1">
                <a:solidFill>
                  <a:srgbClr val="FF0000"/>
                </a:solidFill>
              </a:rPr>
              <a:t>V</a:t>
            </a:r>
            <a:r>
              <a:rPr lang="en-US" altLang="ko-KR" sz="1400" i="1" baseline="-25000" dirty="0" err="1">
                <a:solidFill>
                  <a:srgbClr val="FF0000"/>
                </a:solidFill>
              </a:rPr>
              <a:t>Ags</a:t>
            </a:r>
            <a:r>
              <a:rPr lang="en-US" altLang="ko-KR" sz="1400" i="1" baseline="-25000" dirty="0">
                <a:solidFill>
                  <a:srgbClr val="FF0000"/>
                </a:solidFill>
              </a:rPr>
              <a:t>/d</a:t>
            </a:r>
            <a:r>
              <a:rPr lang="en-US" altLang="ko-KR" sz="1400" i="1" dirty="0">
                <a:solidFill>
                  <a:srgbClr val="FF0000"/>
                </a:solidFill>
              </a:rPr>
              <a:t> = 1~1.5 V</a:t>
            </a:r>
            <a:r>
              <a:rPr lang="en-US" altLang="ko-KR" sz="1400" dirty="0">
                <a:solidFill>
                  <a:srgbClr val="FF0000"/>
                </a:solidFill>
              </a:rPr>
              <a:t>)</a:t>
            </a:r>
          </a:p>
        </p:txBody>
      </p:sp>
      <p:sp>
        <p:nvSpPr>
          <p:cNvPr id="20" name="TextBox 19"/>
          <p:cNvSpPr txBox="1"/>
          <p:nvPr/>
        </p:nvSpPr>
        <p:spPr>
          <a:xfrm>
            <a:off x="248278" y="744003"/>
            <a:ext cx="8886930" cy="523220"/>
          </a:xfrm>
          <a:prstGeom prst="rect">
            <a:avLst/>
          </a:prstGeom>
          <a:noFill/>
        </p:spPr>
        <p:txBody>
          <a:bodyPr wrap="square" rtlCol="0">
            <a:spAutoFit/>
          </a:bodyPr>
          <a:lstStyle/>
          <a:p>
            <a:pPr marL="285750" indent="-285750">
              <a:buFont typeface="Arial" panose="020B0604020202020204" pitchFamily="34" charset="0"/>
              <a:buChar char="•"/>
            </a:pPr>
            <a:r>
              <a:rPr lang="en-US" altLang="ko-KR" sz="1400" dirty="0"/>
              <a:t>For the stability, some functionalization method was used in the photolithography work as </a:t>
            </a:r>
            <a:r>
              <a:rPr lang="en-US" altLang="ko-KR" sz="1400" dirty="0" err="1"/>
              <a:t>Malo</a:t>
            </a:r>
            <a:r>
              <a:rPr lang="en-US" altLang="ko-KR" sz="1400" dirty="0"/>
              <a:t> Robin did. So, we tried to use the DABT for IJP OFET(Ag gate &amp; spin Su-8) which the gold S/D electrode used.</a:t>
            </a:r>
          </a:p>
        </p:txBody>
      </p:sp>
      <p:sp>
        <p:nvSpPr>
          <p:cNvPr id="28" name="직사각형 27"/>
          <p:cNvSpPr/>
          <p:nvPr/>
        </p:nvSpPr>
        <p:spPr>
          <a:xfrm>
            <a:off x="182349" y="4321266"/>
            <a:ext cx="4549587" cy="461665"/>
          </a:xfrm>
          <a:prstGeom prst="rect">
            <a:avLst/>
          </a:prstGeom>
        </p:spPr>
        <p:txBody>
          <a:bodyPr wrap="square">
            <a:spAutoFit/>
          </a:bodyPr>
          <a:lstStyle/>
          <a:p>
            <a:r>
              <a:rPr lang="en-US" altLang="ko-KR" sz="1200" i="1" dirty="0"/>
              <a:t>Fig. 8. whole the transfer characteristics of the IJP OFET </a:t>
            </a:r>
          </a:p>
          <a:p>
            <a:r>
              <a:rPr lang="en-US" altLang="ko-KR" sz="1200" i="1" dirty="0"/>
              <a:t>using IJP Ag gate, spin coated Su-8 and gold S/D. (DABT)</a:t>
            </a:r>
            <a:endParaRPr lang="ko-KR" altLang="ko-KR" sz="1200" i="1" dirty="0"/>
          </a:p>
        </p:txBody>
      </p:sp>
      <p:graphicFrame>
        <p:nvGraphicFramePr>
          <p:cNvPr id="6" name="개체 5"/>
          <p:cNvGraphicFramePr>
            <a:graphicFrameLocks noChangeAspect="1"/>
          </p:cNvGraphicFramePr>
          <p:nvPr>
            <p:extLst>
              <p:ext uri="{D42A27DB-BD31-4B8C-83A1-F6EECF244321}">
                <p14:modId xmlns:p14="http://schemas.microsoft.com/office/powerpoint/2010/main" val="194965324"/>
              </p:ext>
            </p:extLst>
          </p:nvPr>
        </p:nvGraphicFramePr>
        <p:xfrm>
          <a:off x="116394" y="984736"/>
          <a:ext cx="5530102" cy="4273062"/>
        </p:xfrm>
        <a:graphic>
          <a:graphicData uri="http://schemas.openxmlformats.org/presentationml/2006/ole">
            <mc:AlternateContent xmlns:mc="http://schemas.openxmlformats.org/markup-compatibility/2006">
              <mc:Choice xmlns:v="urn:schemas-microsoft-com:vml" Requires="v">
                <p:oleObj spid="_x0000_s36956" name="Graph" r:id="rId5" imgW="4023360" imgH="3108960" progId="Origin50.Graph">
                  <p:embed/>
                </p:oleObj>
              </mc:Choice>
              <mc:Fallback>
                <p:oleObj name="Graph" r:id="rId5" imgW="4023360" imgH="3108960" progId="Origin50.Graph">
                  <p:embed/>
                  <p:pic>
                    <p:nvPicPr>
                      <p:cNvPr id="0" name=""/>
                      <p:cNvPicPr/>
                      <p:nvPr/>
                    </p:nvPicPr>
                    <p:blipFill>
                      <a:blip r:embed="rId6"/>
                      <a:stretch>
                        <a:fillRect/>
                      </a:stretch>
                    </p:blipFill>
                    <p:spPr>
                      <a:xfrm>
                        <a:off x="116394" y="984736"/>
                        <a:ext cx="5530102" cy="4273062"/>
                      </a:xfrm>
                      <a:prstGeom prst="rect">
                        <a:avLst/>
                      </a:prstGeom>
                    </p:spPr>
                  </p:pic>
                </p:oleObj>
              </mc:Fallback>
            </mc:AlternateContent>
          </a:graphicData>
        </a:graphic>
      </p:graphicFrame>
      <p:graphicFrame>
        <p:nvGraphicFramePr>
          <p:cNvPr id="7" name="개체 6"/>
          <p:cNvGraphicFramePr>
            <a:graphicFrameLocks noChangeAspect="1"/>
          </p:cNvGraphicFramePr>
          <p:nvPr>
            <p:extLst>
              <p:ext uri="{D42A27DB-BD31-4B8C-83A1-F6EECF244321}">
                <p14:modId xmlns:p14="http://schemas.microsoft.com/office/powerpoint/2010/main" val="293109210"/>
              </p:ext>
            </p:extLst>
          </p:nvPr>
        </p:nvGraphicFramePr>
        <p:xfrm>
          <a:off x="4691743" y="1151394"/>
          <a:ext cx="2662396" cy="2057211"/>
        </p:xfrm>
        <a:graphic>
          <a:graphicData uri="http://schemas.openxmlformats.org/presentationml/2006/ole">
            <mc:AlternateContent xmlns:mc="http://schemas.openxmlformats.org/markup-compatibility/2006">
              <mc:Choice xmlns:v="urn:schemas-microsoft-com:vml" Requires="v">
                <p:oleObj spid="_x0000_s36957" name="Graph" r:id="rId7" imgW="4023360" imgH="3108960" progId="Origin50.Graph">
                  <p:embed/>
                </p:oleObj>
              </mc:Choice>
              <mc:Fallback>
                <p:oleObj name="Graph" r:id="rId7" imgW="4023360" imgH="3108960" progId="Origin50.Graph">
                  <p:embed/>
                  <p:pic>
                    <p:nvPicPr>
                      <p:cNvPr id="0" name=""/>
                      <p:cNvPicPr/>
                      <p:nvPr/>
                    </p:nvPicPr>
                    <p:blipFill>
                      <a:blip r:embed="rId8"/>
                      <a:stretch>
                        <a:fillRect/>
                      </a:stretch>
                    </p:blipFill>
                    <p:spPr>
                      <a:xfrm>
                        <a:off x="4691743" y="1151394"/>
                        <a:ext cx="2662396" cy="2057211"/>
                      </a:xfrm>
                      <a:prstGeom prst="rect">
                        <a:avLst/>
                      </a:prstGeom>
                    </p:spPr>
                  </p:pic>
                </p:oleObj>
              </mc:Fallback>
            </mc:AlternateContent>
          </a:graphicData>
        </a:graphic>
      </p:graphicFrame>
      <p:graphicFrame>
        <p:nvGraphicFramePr>
          <p:cNvPr id="9" name="개체 8"/>
          <p:cNvGraphicFramePr>
            <a:graphicFrameLocks noChangeAspect="1"/>
          </p:cNvGraphicFramePr>
          <p:nvPr>
            <p:extLst>
              <p:ext uri="{D42A27DB-BD31-4B8C-83A1-F6EECF244321}">
                <p14:modId xmlns:p14="http://schemas.microsoft.com/office/powerpoint/2010/main" val="491608365"/>
              </p:ext>
            </p:extLst>
          </p:nvPr>
        </p:nvGraphicFramePr>
        <p:xfrm>
          <a:off x="6708530" y="1136285"/>
          <a:ext cx="2668247" cy="2061731"/>
        </p:xfrm>
        <a:graphic>
          <a:graphicData uri="http://schemas.openxmlformats.org/presentationml/2006/ole">
            <mc:AlternateContent xmlns:mc="http://schemas.openxmlformats.org/markup-compatibility/2006">
              <mc:Choice xmlns:v="urn:schemas-microsoft-com:vml" Requires="v">
                <p:oleObj spid="_x0000_s36958" name="Graph" r:id="rId9" imgW="4023360" imgH="3108960" progId="Origin50.Graph">
                  <p:embed/>
                </p:oleObj>
              </mc:Choice>
              <mc:Fallback>
                <p:oleObj name="Graph" r:id="rId9" imgW="4023360" imgH="3108960" progId="Origin50.Graph">
                  <p:embed/>
                  <p:pic>
                    <p:nvPicPr>
                      <p:cNvPr id="0" name=""/>
                      <p:cNvPicPr/>
                      <p:nvPr/>
                    </p:nvPicPr>
                    <p:blipFill>
                      <a:blip r:embed="rId10"/>
                      <a:stretch>
                        <a:fillRect/>
                      </a:stretch>
                    </p:blipFill>
                    <p:spPr>
                      <a:xfrm>
                        <a:off x="6708530" y="1136285"/>
                        <a:ext cx="2668247" cy="2061731"/>
                      </a:xfrm>
                      <a:prstGeom prst="rect">
                        <a:avLst/>
                      </a:prstGeom>
                    </p:spPr>
                  </p:pic>
                </p:oleObj>
              </mc:Fallback>
            </mc:AlternateContent>
          </a:graphicData>
        </a:graphic>
      </p:graphicFrame>
      <p:graphicFrame>
        <p:nvGraphicFramePr>
          <p:cNvPr id="10" name="개체 9"/>
          <p:cNvGraphicFramePr>
            <a:graphicFrameLocks noChangeAspect="1"/>
          </p:cNvGraphicFramePr>
          <p:nvPr>
            <p:extLst>
              <p:ext uri="{D42A27DB-BD31-4B8C-83A1-F6EECF244321}">
                <p14:modId xmlns:p14="http://schemas.microsoft.com/office/powerpoint/2010/main" val="4057785012"/>
              </p:ext>
            </p:extLst>
          </p:nvPr>
        </p:nvGraphicFramePr>
        <p:xfrm>
          <a:off x="4691743" y="2578136"/>
          <a:ext cx="2671335" cy="2064117"/>
        </p:xfrm>
        <a:graphic>
          <a:graphicData uri="http://schemas.openxmlformats.org/presentationml/2006/ole">
            <mc:AlternateContent xmlns:mc="http://schemas.openxmlformats.org/markup-compatibility/2006">
              <mc:Choice xmlns:v="urn:schemas-microsoft-com:vml" Requires="v">
                <p:oleObj spid="_x0000_s36959" name="Graph" r:id="rId11" imgW="4023360" imgH="3108960" progId="Origin50.Graph">
                  <p:embed/>
                </p:oleObj>
              </mc:Choice>
              <mc:Fallback>
                <p:oleObj name="Graph" r:id="rId11" imgW="4023360" imgH="3108960" progId="Origin50.Graph">
                  <p:embed/>
                  <p:pic>
                    <p:nvPicPr>
                      <p:cNvPr id="0" name=""/>
                      <p:cNvPicPr/>
                      <p:nvPr/>
                    </p:nvPicPr>
                    <p:blipFill>
                      <a:blip r:embed="rId12"/>
                      <a:stretch>
                        <a:fillRect/>
                      </a:stretch>
                    </p:blipFill>
                    <p:spPr>
                      <a:xfrm>
                        <a:off x="4691743" y="2578136"/>
                        <a:ext cx="2671335" cy="2064117"/>
                      </a:xfrm>
                      <a:prstGeom prst="rect">
                        <a:avLst/>
                      </a:prstGeom>
                    </p:spPr>
                  </p:pic>
                </p:oleObj>
              </mc:Fallback>
            </mc:AlternateContent>
          </a:graphicData>
        </a:graphic>
      </p:graphicFrame>
      <p:graphicFrame>
        <p:nvGraphicFramePr>
          <p:cNvPr id="11" name="개체 10"/>
          <p:cNvGraphicFramePr>
            <a:graphicFrameLocks noChangeAspect="1"/>
          </p:cNvGraphicFramePr>
          <p:nvPr>
            <p:extLst>
              <p:ext uri="{D42A27DB-BD31-4B8C-83A1-F6EECF244321}">
                <p14:modId xmlns:p14="http://schemas.microsoft.com/office/powerpoint/2010/main" val="542520775"/>
              </p:ext>
            </p:extLst>
          </p:nvPr>
        </p:nvGraphicFramePr>
        <p:xfrm>
          <a:off x="6697360" y="2567354"/>
          <a:ext cx="2685398" cy="2074984"/>
        </p:xfrm>
        <a:graphic>
          <a:graphicData uri="http://schemas.openxmlformats.org/presentationml/2006/ole">
            <mc:AlternateContent xmlns:mc="http://schemas.openxmlformats.org/markup-compatibility/2006">
              <mc:Choice xmlns:v="urn:schemas-microsoft-com:vml" Requires="v">
                <p:oleObj spid="_x0000_s36960" name="Graph" r:id="rId13" imgW="4023360" imgH="3108960" progId="Origin50.Graph">
                  <p:embed/>
                </p:oleObj>
              </mc:Choice>
              <mc:Fallback>
                <p:oleObj name="Graph" r:id="rId13" imgW="4023360" imgH="3108960" progId="Origin50.Graph">
                  <p:embed/>
                  <p:pic>
                    <p:nvPicPr>
                      <p:cNvPr id="0" name=""/>
                      <p:cNvPicPr/>
                      <p:nvPr/>
                    </p:nvPicPr>
                    <p:blipFill>
                      <a:blip r:embed="rId14"/>
                      <a:stretch>
                        <a:fillRect/>
                      </a:stretch>
                    </p:blipFill>
                    <p:spPr>
                      <a:xfrm>
                        <a:off x="6697360" y="2567354"/>
                        <a:ext cx="2685398" cy="2074984"/>
                      </a:xfrm>
                      <a:prstGeom prst="rect">
                        <a:avLst/>
                      </a:prstGeom>
                    </p:spPr>
                  </p:pic>
                </p:oleObj>
              </mc:Fallback>
            </mc:AlternateContent>
          </a:graphicData>
        </a:graphic>
      </p:graphicFrame>
      <p:sp>
        <p:nvSpPr>
          <p:cNvPr id="29" name="직사각형 28"/>
          <p:cNvSpPr/>
          <p:nvPr/>
        </p:nvSpPr>
        <p:spPr>
          <a:xfrm>
            <a:off x="4691743" y="4321266"/>
            <a:ext cx="4549587" cy="461665"/>
          </a:xfrm>
          <a:prstGeom prst="rect">
            <a:avLst/>
          </a:prstGeom>
        </p:spPr>
        <p:txBody>
          <a:bodyPr wrap="square">
            <a:spAutoFit/>
          </a:bodyPr>
          <a:lstStyle/>
          <a:p>
            <a:r>
              <a:rPr lang="en-US" altLang="ko-KR" sz="1200" i="1" dirty="0"/>
              <a:t>Fig. 9. hysteresis characteristics of 4 OFET which selected arbitrary. (△</a:t>
            </a:r>
            <a:r>
              <a:rPr lang="en-US" altLang="ko-KR" sz="1200" i="1" dirty="0" err="1"/>
              <a:t>V</a:t>
            </a:r>
            <a:r>
              <a:rPr lang="en-US" altLang="ko-KR" sz="1200" i="1" baseline="-25000" dirty="0" err="1"/>
              <a:t>av</a:t>
            </a:r>
            <a:r>
              <a:rPr lang="en-US" altLang="ko-KR" sz="1200" i="1" dirty="0"/>
              <a:t> =4.75 V)</a:t>
            </a:r>
            <a:endParaRPr lang="ko-KR" altLang="ko-KR" sz="1200" i="1" dirty="0"/>
          </a:p>
        </p:txBody>
      </p:sp>
      <p:sp>
        <p:nvSpPr>
          <p:cNvPr id="30" name="직사각형 29"/>
          <p:cNvSpPr/>
          <p:nvPr/>
        </p:nvSpPr>
        <p:spPr>
          <a:xfrm>
            <a:off x="-1361" y="260771"/>
            <a:ext cx="7395692"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직사각형 30"/>
          <p:cNvSpPr/>
          <p:nvPr/>
        </p:nvSpPr>
        <p:spPr>
          <a:xfrm>
            <a:off x="843064" y="230340"/>
            <a:ext cx="6420347" cy="461665"/>
          </a:xfrm>
          <a:prstGeom prst="rect">
            <a:avLst/>
          </a:prstGeom>
          <a:noFill/>
        </p:spPr>
        <p:txBody>
          <a:bodyPr wrap="none" rtlCol="0">
            <a:spAutoFit/>
          </a:bodyPr>
          <a:lstStyle/>
          <a:p>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Spin coated Su-8 vs IJP(Inkjet </a:t>
            </a:r>
            <a:r>
              <a:rPr lang="en-US" altLang="ko-KR" sz="2400" b="1" dirty="0" err="1">
                <a:ln>
                  <a:solidFill>
                    <a:schemeClr val="bg1">
                      <a:alpha val="0"/>
                    </a:schemeClr>
                  </a:solidFill>
                </a:ln>
                <a:solidFill>
                  <a:schemeClr val="bg1"/>
                </a:solidFill>
                <a:latin typeface="Arial" panose="020B0604020202020204" pitchFamily="34" charset="0"/>
                <a:cs typeface="Arial" panose="020B0604020202020204" pitchFamily="34" charset="0"/>
              </a:rPr>
              <a:t>pinted</a:t>
            </a:r>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 Su-8</a:t>
            </a:r>
            <a:endParaRPr lang="ko-KR" altLang="en-US" sz="24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32" name="직사각형 31"/>
          <p:cNvSpPr/>
          <p:nvPr/>
        </p:nvSpPr>
        <p:spPr>
          <a:xfrm>
            <a:off x="-30983" y="249738"/>
            <a:ext cx="1000595"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pic>
        <p:nvPicPr>
          <p:cNvPr id="27" name="Picture 65"/>
          <p:cNvPicPr>
            <a:picLocks noChangeAspect="1" noChangeArrowheads="1"/>
          </p:cNvPicPr>
          <p:nvPr/>
        </p:nvPicPr>
        <p:blipFill rotWithShape="1">
          <a:blip r:embed="rId15" cstate="print">
            <a:duotone>
              <a:schemeClr val="accent2">
                <a:shade val="45000"/>
                <a:satMod val="135000"/>
              </a:schemeClr>
              <a:prstClr val="white"/>
            </a:duotone>
            <a:extLst>
              <a:ext uri="{28A0092B-C50C-407E-A947-70E740481C1C}">
                <a14:useLocalDpi xmlns:a14="http://schemas.microsoft.com/office/drawing/2010/main" val="0"/>
              </a:ext>
            </a:extLst>
          </a:blip>
          <a:srcRect l="23635" r="23635" b="-2707"/>
          <a:stretch/>
        </p:blipFill>
        <p:spPr bwMode="auto">
          <a:xfrm>
            <a:off x="8028227" y="127467"/>
            <a:ext cx="225010" cy="32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65"/>
          <p:cNvPicPr>
            <a:picLocks noChangeAspect="1" noChangeArrowheads="1"/>
          </p:cNvPicPr>
          <p:nvPr/>
        </p:nvPicPr>
        <p:blipFill rotWithShape="1">
          <a:blip r:embed="rId15" cstate="print">
            <a:duotone>
              <a:schemeClr val="accent2">
                <a:shade val="45000"/>
                <a:satMod val="135000"/>
              </a:schemeClr>
              <a:prstClr val="white"/>
            </a:duotone>
            <a:extLst>
              <a:ext uri="{28A0092B-C50C-407E-A947-70E740481C1C}">
                <a14:useLocalDpi xmlns:a14="http://schemas.microsoft.com/office/drawing/2010/main" val="0"/>
              </a:ext>
            </a:extLst>
          </a:blip>
          <a:srcRect l="23635" r="23635" b="-2707"/>
          <a:stretch/>
        </p:blipFill>
        <p:spPr bwMode="auto">
          <a:xfrm>
            <a:off x="8339119" y="127467"/>
            <a:ext cx="225010" cy="32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직사각형 33"/>
          <p:cNvSpPr/>
          <p:nvPr/>
        </p:nvSpPr>
        <p:spPr>
          <a:xfrm>
            <a:off x="7529565" y="356395"/>
            <a:ext cx="1485900" cy="277440"/>
          </a:xfrm>
          <a:prstGeom prst="rect">
            <a:avLst/>
          </a:prstGeom>
          <a:solidFill>
            <a:srgbClr val="E76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5" name="Picture 65"/>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3635" r="23635" b="-2707"/>
          <a:stretch/>
        </p:blipFill>
        <p:spPr bwMode="auto">
          <a:xfrm>
            <a:off x="8178602" y="427653"/>
            <a:ext cx="225010" cy="32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직사각형 35"/>
          <p:cNvSpPr/>
          <p:nvPr/>
        </p:nvSpPr>
        <p:spPr>
          <a:xfrm>
            <a:off x="7529565" y="633835"/>
            <a:ext cx="1485900" cy="1143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16628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개체 3"/>
          <p:cNvGraphicFramePr>
            <a:graphicFrameLocks noChangeAspect="1"/>
          </p:cNvGraphicFramePr>
          <p:nvPr>
            <p:extLst>
              <p:ext uri="{D42A27DB-BD31-4B8C-83A1-F6EECF244321}">
                <p14:modId xmlns:p14="http://schemas.microsoft.com/office/powerpoint/2010/main" val="2607586012"/>
              </p:ext>
            </p:extLst>
          </p:nvPr>
        </p:nvGraphicFramePr>
        <p:xfrm>
          <a:off x="40741" y="3526924"/>
          <a:ext cx="5507246" cy="4255402"/>
        </p:xfrm>
        <a:graphic>
          <a:graphicData uri="http://schemas.openxmlformats.org/presentationml/2006/ole">
            <mc:AlternateContent xmlns:mc="http://schemas.openxmlformats.org/markup-compatibility/2006">
              <mc:Choice xmlns:v="urn:schemas-microsoft-com:vml" Requires="v">
                <p:oleObj spid="_x0000_s23749" name="Graph" r:id="rId3" imgW="4023360" imgH="3108960" progId="Origin50.Graph">
                  <p:embed/>
                </p:oleObj>
              </mc:Choice>
              <mc:Fallback>
                <p:oleObj name="Graph" r:id="rId3" imgW="4023360" imgH="3108960" progId="Origin50.Graph">
                  <p:embed/>
                  <p:pic>
                    <p:nvPicPr>
                      <p:cNvPr id="0" name=""/>
                      <p:cNvPicPr/>
                      <p:nvPr/>
                    </p:nvPicPr>
                    <p:blipFill>
                      <a:blip r:embed="rId4"/>
                      <a:stretch>
                        <a:fillRect/>
                      </a:stretch>
                    </p:blipFill>
                    <p:spPr>
                      <a:xfrm>
                        <a:off x="40741" y="3526924"/>
                        <a:ext cx="5507246" cy="4255402"/>
                      </a:xfrm>
                      <a:prstGeom prst="rect">
                        <a:avLst/>
                      </a:prstGeom>
                    </p:spPr>
                  </p:pic>
                </p:oleObj>
              </mc:Fallback>
            </mc:AlternateContent>
          </a:graphicData>
        </a:graphic>
      </p:graphicFrame>
      <p:graphicFrame>
        <p:nvGraphicFramePr>
          <p:cNvPr id="5" name="개체 4"/>
          <p:cNvGraphicFramePr>
            <a:graphicFrameLocks noChangeAspect="1"/>
          </p:cNvGraphicFramePr>
          <p:nvPr>
            <p:extLst>
              <p:ext uri="{D42A27DB-BD31-4B8C-83A1-F6EECF244321}">
                <p14:modId xmlns:p14="http://schemas.microsoft.com/office/powerpoint/2010/main" val="972492927"/>
              </p:ext>
            </p:extLst>
          </p:nvPr>
        </p:nvGraphicFramePr>
        <p:xfrm>
          <a:off x="0" y="547735"/>
          <a:ext cx="5507859" cy="4255875"/>
        </p:xfrm>
        <a:graphic>
          <a:graphicData uri="http://schemas.openxmlformats.org/presentationml/2006/ole">
            <mc:AlternateContent xmlns:mc="http://schemas.openxmlformats.org/markup-compatibility/2006">
              <mc:Choice xmlns:v="urn:schemas-microsoft-com:vml" Requires="v">
                <p:oleObj spid="_x0000_s23750" name="Graph" r:id="rId5" imgW="4023360" imgH="3108960" progId="Origin50.Graph">
                  <p:embed/>
                </p:oleObj>
              </mc:Choice>
              <mc:Fallback>
                <p:oleObj name="Graph" r:id="rId5" imgW="4023360" imgH="3108960" progId="Origin50.Graph">
                  <p:embed/>
                  <p:pic>
                    <p:nvPicPr>
                      <p:cNvPr id="0" name=""/>
                      <p:cNvPicPr/>
                      <p:nvPr/>
                    </p:nvPicPr>
                    <p:blipFill>
                      <a:blip r:embed="rId6"/>
                      <a:stretch>
                        <a:fillRect/>
                      </a:stretch>
                    </p:blipFill>
                    <p:spPr>
                      <a:xfrm>
                        <a:off x="0" y="547735"/>
                        <a:ext cx="5507859" cy="4255875"/>
                      </a:xfrm>
                      <a:prstGeom prst="rect">
                        <a:avLst/>
                      </a:prstGeom>
                    </p:spPr>
                  </p:pic>
                </p:oleObj>
              </mc:Fallback>
            </mc:AlternateContent>
          </a:graphicData>
        </a:graphic>
      </p:graphicFrame>
      <p:graphicFrame>
        <p:nvGraphicFramePr>
          <p:cNvPr id="6" name="개체 5"/>
          <p:cNvGraphicFramePr>
            <a:graphicFrameLocks noChangeAspect="1"/>
          </p:cNvGraphicFramePr>
          <p:nvPr>
            <p:extLst>
              <p:ext uri="{D42A27DB-BD31-4B8C-83A1-F6EECF244321}">
                <p14:modId xmlns:p14="http://schemas.microsoft.com/office/powerpoint/2010/main" val="2651454129"/>
              </p:ext>
            </p:extLst>
          </p:nvPr>
        </p:nvGraphicFramePr>
        <p:xfrm>
          <a:off x="4283968" y="451417"/>
          <a:ext cx="5969837" cy="4612842"/>
        </p:xfrm>
        <a:graphic>
          <a:graphicData uri="http://schemas.openxmlformats.org/presentationml/2006/ole">
            <mc:AlternateContent xmlns:mc="http://schemas.openxmlformats.org/markup-compatibility/2006">
              <mc:Choice xmlns:v="urn:schemas-microsoft-com:vml" Requires="v">
                <p:oleObj spid="_x0000_s23751" name="Graph" r:id="rId7" imgW="4023360" imgH="3108960" progId="Origin50.Graph">
                  <p:embed/>
                </p:oleObj>
              </mc:Choice>
              <mc:Fallback>
                <p:oleObj name="Graph" r:id="rId7" imgW="4023360" imgH="3108960" progId="Origin50.Graph">
                  <p:embed/>
                  <p:pic>
                    <p:nvPicPr>
                      <p:cNvPr id="0" name=""/>
                      <p:cNvPicPr/>
                      <p:nvPr/>
                    </p:nvPicPr>
                    <p:blipFill>
                      <a:blip r:embed="rId8"/>
                      <a:stretch>
                        <a:fillRect/>
                      </a:stretch>
                    </p:blipFill>
                    <p:spPr>
                      <a:xfrm>
                        <a:off x="4283968" y="451417"/>
                        <a:ext cx="5969837" cy="4612842"/>
                      </a:xfrm>
                      <a:prstGeom prst="rect">
                        <a:avLst/>
                      </a:prstGeom>
                    </p:spPr>
                  </p:pic>
                </p:oleObj>
              </mc:Fallback>
            </mc:AlternateContent>
          </a:graphicData>
        </a:graphic>
      </p:graphicFrame>
      <p:sp>
        <p:nvSpPr>
          <p:cNvPr id="7" name="타원 6"/>
          <p:cNvSpPr/>
          <p:nvPr/>
        </p:nvSpPr>
        <p:spPr>
          <a:xfrm>
            <a:off x="3491880" y="1569747"/>
            <a:ext cx="420606" cy="317603"/>
          </a:xfrm>
          <a:prstGeom prst="ellipse">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타원 7"/>
          <p:cNvSpPr/>
          <p:nvPr/>
        </p:nvSpPr>
        <p:spPr>
          <a:xfrm>
            <a:off x="3491880" y="4486007"/>
            <a:ext cx="420606" cy="317603"/>
          </a:xfrm>
          <a:prstGeom prst="ellipse">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0" name="직선 화살표 연결선 9"/>
          <p:cNvCxnSpPr>
            <a:stCxn id="7" idx="6"/>
          </p:cNvCxnSpPr>
          <p:nvPr/>
        </p:nvCxnSpPr>
        <p:spPr>
          <a:xfrm flipV="1">
            <a:off x="3912486" y="1707331"/>
            <a:ext cx="587506" cy="212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직선 화살표 연결선 10"/>
          <p:cNvCxnSpPr/>
          <p:nvPr/>
        </p:nvCxnSpPr>
        <p:spPr>
          <a:xfrm flipV="1">
            <a:off x="3912486" y="4011523"/>
            <a:ext cx="648072" cy="6120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그룹 11"/>
          <p:cNvGrpSpPr/>
          <p:nvPr/>
        </p:nvGrpSpPr>
        <p:grpSpPr>
          <a:xfrm>
            <a:off x="-61418" y="230340"/>
            <a:ext cx="7075676" cy="461665"/>
            <a:chOff x="-107291" y="613151"/>
            <a:chExt cx="9434242" cy="461665"/>
          </a:xfrm>
        </p:grpSpPr>
        <p:sp>
          <p:nvSpPr>
            <p:cNvPr id="13" name="직사각형 12"/>
            <p:cNvSpPr/>
            <p:nvPr/>
          </p:nvSpPr>
          <p:spPr>
            <a:xfrm>
              <a:off x="-27215" y="643582"/>
              <a:ext cx="9354166"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p:cNvSpPr/>
            <p:nvPr/>
          </p:nvSpPr>
          <p:spPr>
            <a:xfrm>
              <a:off x="-107291" y="624532"/>
              <a:ext cx="1334127"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15" name="직사각형 14"/>
            <p:cNvSpPr/>
            <p:nvPr/>
          </p:nvSpPr>
          <p:spPr>
            <a:xfrm>
              <a:off x="1098686" y="613151"/>
              <a:ext cx="8171474" cy="461665"/>
            </a:xfrm>
            <a:prstGeom prst="rect">
              <a:avLst/>
            </a:prstGeom>
            <a:noFill/>
          </p:spPr>
          <p:txBody>
            <a:bodyPr wrap="none" rtlCol="0">
              <a:spAutoFit/>
            </a:bodyPr>
            <a:lstStyle/>
            <a:p>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Shifting test (shifting gate &amp; S/D or Su-8)</a:t>
              </a:r>
              <a:endParaRPr lang="ko-KR" altLang="en-US" sz="24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grpSp>
      <p:sp>
        <p:nvSpPr>
          <p:cNvPr id="9" name="슬라이드 번호 개체 틀 8"/>
          <p:cNvSpPr>
            <a:spLocks noGrp="1"/>
          </p:cNvSpPr>
          <p:nvPr>
            <p:ph type="sldNum" sz="quarter" idx="12"/>
          </p:nvPr>
        </p:nvSpPr>
        <p:spPr/>
        <p:txBody>
          <a:bodyPr/>
          <a:lstStyle/>
          <a:p>
            <a:fld id="{D3E0788C-73CB-4120-8227-3B79F3944826}" type="slidenum">
              <a:rPr lang="ko-KR" altLang="en-US" smtClean="0"/>
              <a:t>29</a:t>
            </a:fld>
            <a:endParaRPr lang="ko-KR" altLang="en-US"/>
          </a:p>
        </p:txBody>
      </p:sp>
    </p:spTree>
    <p:extLst>
      <p:ext uri="{BB962C8B-B14F-4D97-AF65-F5344CB8AC3E}">
        <p14:creationId xmlns:p14="http://schemas.microsoft.com/office/powerpoint/2010/main" val="681476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그룹 3"/>
          <p:cNvGrpSpPr/>
          <p:nvPr/>
        </p:nvGrpSpPr>
        <p:grpSpPr>
          <a:xfrm>
            <a:off x="-87087" y="4540250"/>
            <a:ext cx="9335861" cy="1149529"/>
            <a:chOff x="-116115" y="3600449"/>
            <a:chExt cx="12447814" cy="1149529"/>
          </a:xfrm>
        </p:grpSpPr>
        <p:sp>
          <p:nvSpPr>
            <p:cNvPr id="8" name="직사각형 7"/>
            <p:cNvSpPr/>
            <p:nvPr/>
          </p:nvSpPr>
          <p:spPr>
            <a:xfrm>
              <a:off x="449942" y="36598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116115" y="36598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7855085" y="3600449"/>
              <a:ext cx="3319712" cy="461665"/>
            </a:xfrm>
            <a:prstGeom prst="rect">
              <a:avLst/>
            </a:prstGeom>
            <a:noFill/>
          </p:spPr>
          <p:txBody>
            <a:bodyPr wrap="none" rtlCol="0">
              <a:spAutoFit/>
            </a:bodyPr>
            <a:lstStyle/>
            <a:p>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01. Introduction</a:t>
              </a:r>
              <a:endParaRPr lang="ko-KR" altLang="en-US" sz="24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25" name="직사각형 24"/>
            <p:cNvSpPr/>
            <p:nvPr/>
          </p:nvSpPr>
          <p:spPr>
            <a:xfrm>
              <a:off x="7823970" y="4011314"/>
              <a:ext cx="4507729" cy="738664"/>
            </a:xfrm>
            <a:prstGeom prst="rect">
              <a:avLst/>
            </a:prstGeom>
            <a:noFill/>
          </p:spPr>
          <p:txBody>
            <a:bodyPr wrap="square" rtlCol="0">
              <a:spAutoFit/>
            </a:bodyPr>
            <a:lstStyle/>
            <a:p>
              <a:pPr marL="285750" indent="-285750">
                <a:buFont typeface="Arial" pitchFamily="34" charset="0"/>
                <a:buChar char="•"/>
              </a:pPr>
              <a:r>
                <a:rPr lang="en-US" altLang="ko-KR" sz="1400"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rPr>
                <a:t>Inkjet printing technology</a:t>
              </a:r>
            </a:p>
            <a:p>
              <a:pPr marL="285750" indent="-285750">
                <a:buFont typeface="Arial" pitchFamily="34" charset="0"/>
                <a:buChar char="•"/>
              </a:pPr>
              <a:endParaRPr lang="en-US" altLang="ko-KR" sz="1400"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endParaRPr>
            </a:p>
            <a:p>
              <a:pPr marL="285750" indent="-285750">
                <a:buFont typeface="Arial" pitchFamily="34" charset="0"/>
                <a:buChar char="•"/>
              </a:pPr>
              <a:r>
                <a:rPr lang="en-US" altLang="ko-KR" sz="1400" dirty="0">
                  <a:ln>
                    <a:solidFill>
                      <a:schemeClr val="bg1">
                        <a:alpha val="0"/>
                      </a:schemeClr>
                    </a:solidFill>
                  </a:ln>
                  <a:solidFill>
                    <a:schemeClr val="bg2">
                      <a:lumMod val="25000"/>
                    </a:schemeClr>
                  </a:solidFill>
                  <a:latin typeface="Arial" panose="020B0604020202020204" pitchFamily="34" charset="0"/>
                  <a:cs typeface="Arial" panose="020B0604020202020204" pitchFamily="34" charset="0"/>
                </a:rPr>
                <a:t>Overlap</a:t>
              </a:r>
            </a:p>
          </p:txBody>
        </p:sp>
      </p:grpSp>
      <p:pic>
        <p:nvPicPr>
          <p:cNvPr id="13" name="Picture 3" descr="C:\Users\user\Desktop\logo_0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3452" b="44167" l="19088" r="34797"/>
                    </a14:imgEffect>
                  </a14:imgLayer>
                </a14:imgProps>
              </a:ext>
              <a:ext uri="{28A0092B-C50C-407E-A947-70E740481C1C}">
                <a14:useLocalDpi xmlns:a14="http://schemas.microsoft.com/office/drawing/2010/main" val="0"/>
              </a:ext>
            </a:extLst>
          </a:blip>
          <a:srcRect l="19382" t="32585" r="64917" b="55079"/>
          <a:stretch/>
        </p:blipFill>
        <p:spPr bwMode="auto">
          <a:xfrm>
            <a:off x="337456" y="4564291"/>
            <a:ext cx="360011" cy="4135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4227" t="33192" r="47709" b="59167"/>
          <a:stretch/>
        </p:blipFill>
        <p:spPr bwMode="auto">
          <a:xfrm>
            <a:off x="822083" y="4595517"/>
            <a:ext cx="689938" cy="367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664" y="4194477"/>
            <a:ext cx="1159357" cy="34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2341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직사각형 114"/>
          <p:cNvSpPr/>
          <p:nvPr/>
        </p:nvSpPr>
        <p:spPr>
          <a:xfrm>
            <a:off x="7323272" y="4950440"/>
            <a:ext cx="1485448" cy="1287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p:cNvSpPr/>
          <p:nvPr/>
        </p:nvSpPr>
        <p:spPr>
          <a:xfrm>
            <a:off x="7335578" y="4942820"/>
            <a:ext cx="990448" cy="86829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5" name="그룹 24"/>
          <p:cNvGrpSpPr/>
          <p:nvPr/>
        </p:nvGrpSpPr>
        <p:grpSpPr>
          <a:xfrm>
            <a:off x="-61418" y="230340"/>
            <a:ext cx="5236117" cy="461665"/>
            <a:chOff x="-107291" y="613151"/>
            <a:chExt cx="6981488" cy="461665"/>
          </a:xfrm>
        </p:grpSpPr>
        <p:sp>
          <p:nvSpPr>
            <p:cNvPr id="40" name="직사각형 39"/>
            <p:cNvSpPr/>
            <p:nvPr/>
          </p:nvSpPr>
          <p:spPr>
            <a:xfrm>
              <a:off x="-27215" y="643582"/>
              <a:ext cx="6901412"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p:cNvSpPr/>
            <p:nvPr/>
          </p:nvSpPr>
          <p:spPr>
            <a:xfrm>
              <a:off x="-107291" y="624532"/>
              <a:ext cx="1334127"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42" name="직사각형 41"/>
            <p:cNvSpPr/>
            <p:nvPr/>
          </p:nvSpPr>
          <p:spPr>
            <a:xfrm>
              <a:off x="1098685" y="613151"/>
              <a:ext cx="5775512" cy="461665"/>
            </a:xfrm>
            <a:prstGeom prst="rect">
              <a:avLst/>
            </a:prstGeom>
            <a:noFill/>
          </p:spPr>
          <p:txBody>
            <a:bodyPr wrap="none" rtlCol="0">
              <a:spAutoFit/>
            </a:bodyPr>
            <a:lstStyle/>
            <a:p>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Introduction – why printing?</a:t>
              </a:r>
              <a:endParaRPr lang="ko-KR" altLang="en-US" sz="24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grpSp>
      <p:grpSp>
        <p:nvGrpSpPr>
          <p:cNvPr id="21" name="그룹 20"/>
          <p:cNvGrpSpPr/>
          <p:nvPr/>
        </p:nvGrpSpPr>
        <p:grpSpPr>
          <a:xfrm>
            <a:off x="-87086" y="6364933"/>
            <a:ext cx="9231086" cy="342898"/>
            <a:chOff x="-116115" y="6364933"/>
            <a:chExt cx="12308114" cy="342898"/>
          </a:xfrm>
        </p:grpSpPr>
        <p:sp>
          <p:nvSpPr>
            <p:cNvPr id="22" name="직사각형 21"/>
            <p:cNvSpPr/>
            <p:nvPr/>
          </p:nvSpPr>
          <p:spPr>
            <a:xfrm>
              <a:off x="449942" y="63649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116115" y="63649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3" name="모서리가 둥근 직사각형 32"/>
          <p:cNvSpPr/>
          <p:nvPr/>
        </p:nvSpPr>
        <p:spPr>
          <a:xfrm>
            <a:off x="125185" y="728520"/>
            <a:ext cx="4101232" cy="2990040"/>
          </a:xfrm>
          <a:prstGeom prst="roundRect">
            <a:avLst>
              <a:gd name="adj" fmla="val 2754"/>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 name="그룹 2"/>
          <p:cNvGrpSpPr/>
          <p:nvPr/>
        </p:nvGrpSpPr>
        <p:grpSpPr>
          <a:xfrm>
            <a:off x="1192693" y="704131"/>
            <a:ext cx="1966216" cy="569135"/>
            <a:chOff x="1177380" y="713760"/>
            <a:chExt cx="1966216" cy="569135"/>
          </a:xfrm>
        </p:grpSpPr>
        <p:sp>
          <p:nvSpPr>
            <p:cNvPr id="2" name="양쪽 모서리가 잘린 사각형 1"/>
            <p:cNvSpPr/>
            <p:nvPr/>
          </p:nvSpPr>
          <p:spPr>
            <a:xfrm rot="10800000">
              <a:off x="1524530" y="742127"/>
              <a:ext cx="1291794" cy="540768"/>
            </a:xfrm>
            <a:prstGeom prst="snip2Same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5" name="양쪽 모서리가 잘린 사각형 64"/>
            <p:cNvSpPr/>
            <p:nvPr/>
          </p:nvSpPr>
          <p:spPr>
            <a:xfrm rot="10800000">
              <a:off x="1573833" y="757314"/>
              <a:ext cx="1194192" cy="462771"/>
            </a:xfrm>
            <a:prstGeom prst="snip2Same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4" name="직사각형 63"/>
            <p:cNvSpPr/>
            <p:nvPr/>
          </p:nvSpPr>
          <p:spPr>
            <a:xfrm>
              <a:off x="1177380" y="713760"/>
              <a:ext cx="1966216" cy="523220"/>
            </a:xfrm>
            <a:prstGeom prst="rect">
              <a:avLst/>
            </a:prstGeom>
          </p:spPr>
          <p:txBody>
            <a:bodyPr wrap="square">
              <a:spAutoFit/>
            </a:bodyPr>
            <a:lstStyle/>
            <a:p>
              <a:pPr algn="ctr"/>
              <a:r>
                <a:rPr lang="en-US" altLang="ko-KR" sz="1600" b="1" dirty="0">
                  <a:solidFill>
                    <a:schemeClr val="bg1"/>
                  </a:solidFill>
                </a:rPr>
                <a:t>Simple</a:t>
              </a:r>
            </a:p>
            <a:p>
              <a:pPr algn="ctr"/>
              <a:r>
                <a:rPr lang="en-US" altLang="ko-KR" sz="1200" b="1" dirty="0">
                  <a:solidFill>
                    <a:schemeClr val="bg1"/>
                  </a:solidFill>
                </a:rPr>
                <a:t>-Low cost</a:t>
              </a:r>
              <a:endParaRPr lang="ko-KR" altLang="ko-KR" sz="1200" b="1" dirty="0">
                <a:solidFill>
                  <a:schemeClr val="bg1"/>
                </a:solidFill>
              </a:endParaRPr>
            </a:p>
          </p:txBody>
        </p:sp>
      </p:grpSp>
      <p:pic>
        <p:nvPicPr>
          <p:cNvPr id="26627" name="Picture 3" descr="C:\Users\SeungJae\Desktop\pict_special05_02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1" y="1362785"/>
            <a:ext cx="3854176" cy="2292335"/>
          </a:xfrm>
          <a:prstGeom prst="rect">
            <a:avLst/>
          </a:prstGeom>
          <a:noFill/>
          <a:extLst>
            <a:ext uri="{909E8E84-426E-40DD-AFC4-6F175D3DCCD1}">
              <a14:hiddenFill xmlns:a14="http://schemas.microsoft.com/office/drawing/2010/main">
                <a:solidFill>
                  <a:srgbClr val="FFFFFF"/>
                </a:solidFill>
              </a14:hiddenFill>
            </a:ext>
          </a:extLst>
        </p:spPr>
      </p:pic>
      <p:sp>
        <p:nvSpPr>
          <p:cNvPr id="68" name="모서리가 둥근 직사각형 67"/>
          <p:cNvSpPr/>
          <p:nvPr/>
        </p:nvSpPr>
        <p:spPr>
          <a:xfrm>
            <a:off x="4533530" y="734469"/>
            <a:ext cx="4468230" cy="2990040"/>
          </a:xfrm>
          <a:prstGeom prst="roundRect">
            <a:avLst>
              <a:gd name="adj" fmla="val 2754"/>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6" name="양쪽 모서리가 잘린 사각형 65"/>
          <p:cNvSpPr/>
          <p:nvPr/>
        </p:nvSpPr>
        <p:spPr>
          <a:xfrm rot="10800000">
            <a:off x="5886770" y="747684"/>
            <a:ext cx="1783512" cy="585815"/>
          </a:xfrm>
          <a:prstGeom prst="snip2Same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7" name="양쪽 모서리가 잘린 사각형 66"/>
          <p:cNvSpPr/>
          <p:nvPr/>
        </p:nvSpPr>
        <p:spPr>
          <a:xfrm rot="10800000">
            <a:off x="5936073" y="754077"/>
            <a:ext cx="1648758" cy="519188"/>
          </a:xfrm>
          <a:prstGeom prst="snip2Same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9" name="직사각형 68"/>
          <p:cNvSpPr/>
          <p:nvPr/>
        </p:nvSpPr>
        <p:spPr>
          <a:xfrm>
            <a:off x="5784537" y="719728"/>
            <a:ext cx="1966216" cy="584775"/>
          </a:xfrm>
          <a:prstGeom prst="rect">
            <a:avLst/>
          </a:prstGeom>
        </p:spPr>
        <p:txBody>
          <a:bodyPr wrap="square">
            <a:spAutoFit/>
          </a:bodyPr>
          <a:lstStyle/>
          <a:p>
            <a:pPr algn="ctr"/>
            <a:r>
              <a:rPr lang="en-US" altLang="ko-KR" sz="1600" b="1" dirty="0">
                <a:solidFill>
                  <a:schemeClr val="bg1"/>
                </a:solidFill>
              </a:rPr>
              <a:t>Non vacuum/R.T process</a:t>
            </a:r>
            <a:endParaRPr lang="ko-KR" altLang="ko-KR" sz="1200" b="1" dirty="0">
              <a:solidFill>
                <a:schemeClr val="bg1"/>
              </a:solidFill>
            </a:endParaRPr>
          </a:p>
        </p:txBody>
      </p:sp>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960" y="1362785"/>
            <a:ext cx="4287520" cy="2244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그룹 8"/>
          <p:cNvGrpSpPr/>
          <p:nvPr/>
        </p:nvGrpSpPr>
        <p:grpSpPr>
          <a:xfrm>
            <a:off x="5435600" y="1666240"/>
            <a:ext cx="2529840" cy="965200"/>
            <a:chOff x="5435600" y="1666240"/>
            <a:chExt cx="2529840" cy="965200"/>
          </a:xfrm>
        </p:grpSpPr>
        <p:cxnSp>
          <p:nvCxnSpPr>
            <p:cNvPr id="6" name="직선 연결선 5"/>
            <p:cNvCxnSpPr/>
            <p:nvPr/>
          </p:nvCxnSpPr>
          <p:spPr>
            <a:xfrm>
              <a:off x="5435600" y="1666240"/>
              <a:ext cx="69608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직선 연결선 76"/>
            <p:cNvCxnSpPr/>
            <p:nvPr/>
          </p:nvCxnSpPr>
          <p:spPr>
            <a:xfrm>
              <a:off x="6790344" y="1666240"/>
              <a:ext cx="4435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직선 연결선 78"/>
            <p:cNvCxnSpPr/>
            <p:nvPr/>
          </p:nvCxnSpPr>
          <p:spPr>
            <a:xfrm>
              <a:off x="6720956" y="2631440"/>
              <a:ext cx="124448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직선 연결선 80"/>
            <p:cNvCxnSpPr/>
            <p:nvPr/>
          </p:nvCxnSpPr>
          <p:spPr>
            <a:xfrm>
              <a:off x="5435600" y="2631440"/>
              <a:ext cx="124448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6626" name="Picture 2" descr="http://www.kurzweilai.net/images/circui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258306"/>
            <a:ext cx="1686560" cy="112120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그룹 10"/>
          <p:cNvGrpSpPr/>
          <p:nvPr/>
        </p:nvGrpSpPr>
        <p:grpSpPr>
          <a:xfrm>
            <a:off x="1150492" y="3794760"/>
            <a:ext cx="1966216" cy="542759"/>
            <a:chOff x="983856" y="3770948"/>
            <a:chExt cx="1966216" cy="542759"/>
          </a:xfrm>
        </p:grpSpPr>
        <p:sp>
          <p:nvSpPr>
            <p:cNvPr id="92" name="양쪽 모서리가 잘린 사각형 91"/>
            <p:cNvSpPr/>
            <p:nvPr/>
          </p:nvSpPr>
          <p:spPr>
            <a:xfrm rot="10800000">
              <a:off x="1331006" y="3772939"/>
              <a:ext cx="1291794" cy="540768"/>
            </a:xfrm>
            <a:prstGeom prst="snip2Same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3" name="양쪽 모서리가 잘린 사각형 92"/>
            <p:cNvSpPr/>
            <p:nvPr/>
          </p:nvSpPr>
          <p:spPr>
            <a:xfrm rot="10800000">
              <a:off x="1380309" y="3788126"/>
              <a:ext cx="1194192" cy="462771"/>
            </a:xfrm>
            <a:prstGeom prst="snip2SameRect">
              <a:avLst/>
            </a:prstGeom>
            <a:solidFill>
              <a:srgbClr val="E76F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4" name="직사각형 93"/>
            <p:cNvSpPr/>
            <p:nvPr/>
          </p:nvSpPr>
          <p:spPr>
            <a:xfrm>
              <a:off x="983856" y="3770948"/>
              <a:ext cx="1966216" cy="461665"/>
            </a:xfrm>
            <a:prstGeom prst="rect">
              <a:avLst/>
            </a:prstGeom>
          </p:spPr>
          <p:txBody>
            <a:bodyPr wrap="square">
              <a:spAutoFit/>
            </a:bodyPr>
            <a:lstStyle/>
            <a:p>
              <a:pPr algn="ctr"/>
              <a:r>
                <a:rPr lang="en-US" altLang="ko-KR" sz="1200" b="1" dirty="0">
                  <a:solidFill>
                    <a:schemeClr val="bg1"/>
                  </a:solidFill>
                  <a:latin typeface="Arial" panose="020B0604020202020204" pitchFamily="34" charset="0"/>
                  <a:ea typeface="Arial Unicode MS" panose="020B0604020202020204" pitchFamily="50" charset="-127"/>
                  <a:cs typeface="Arial" panose="020B0604020202020204" pitchFamily="34" charset="0"/>
                </a:rPr>
                <a:t>Environment-</a:t>
              </a:r>
            </a:p>
            <a:p>
              <a:pPr algn="ctr"/>
              <a:r>
                <a:rPr lang="en-US" altLang="ko-KR" sz="1200" b="1" dirty="0">
                  <a:solidFill>
                    <a:schemeClr val="bg1"/>
                  </a:solidFill>
                  <a:latin typeface="Arial" panose="020B0604020202020204" pitchFamily="34" charset="0"/>
                  <a:ea typeface="Arial Unicode MS" panose="020B0604020202020204" pitchFamily="50" charset="-127"/>
                  <a:cs typeface="Arial" panose="020B0604020202020204" pitchFamily="34" charset="0"/>
                </a:rPr>
                <a:t>friendly process</a:t>
              </a:r>
              <a:endParaRPr lang="ko-KR" altLang="ko-KR" sz="1050" b="1" dirty="0">
                <a:solidFill>
                  <a:schemeClr val="bg1"/>
                </a:solidFill>
                <a:latin typeface="Arial" panose="020B0604020202020204" pitchFamily="34" charset="0"/>
                <a:ea typeface="Arial Unicode MS" panose="020B0604020202020204" pitchFamily="50" charset="-127"/>
                <a:cs typeface="Arial" panose="020B0604020202020204" pitchFamily="34" charset="0"/>
              </a:endParaRPr>
            </a:p>
          </p:txBody>
        </p:sp>
      </p:grpSp>
      <p:sp>
        <p:nvSpPr>
          <p:cNvPr id="37" name="모서리가 둥근 직사각형 36"/>
          <p:cNvSpPr/>
          <p:nvPr/>
        </p:nvSpPr>
        <p:spPr>
          <a:xfrm>
            <a:off x="125186" y="3794760"/>
            <a:ext cx="4101232" cy="2473961"/>
          </a:xfrm>
          <a:prstGeom prst="roundRect">
            <a:avLst>
              <a:gd name="adj" fmla="val 2754"/>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Box 9"/>
          <p:cNvSpPr txBox="1"/>
          <p:nvPr/>
        </p:nvSpPr>
        <p:spPr>
          <a:xfrm>
            <a:off x="243841" y="4457700"/>
            <a:ext cx="3779519" cy="738664"/>
          </a:xfrm>
          <a:prstGeom prst="rect">
            <a:avLst/>
          </a:prstGeom>
          <a:noFill/>
        </p:spPr>
        <p:txBody>
          <a:bodyPr wrap="square" rtlCol="0">
            <a:spAutoFit/>
          </a:bodyPr>
          <a:lstStyle/>
          <a:p>
            <a:pPr marL="285750" indent="-285750">
              <a:buFontTx/>
              <a:buChar char="-"/>
            </a:pPr>
            <a:r>
              <a:rPr lang="en-US" altLang="ko-KR" sz="1400" dirty="0"/>
              <a:t>Selectively printable process.</a:t>
            </a:r>
          </a:p>
          <a:p>
            <a:pPr marL="285750" indent="-285750">
              <a:buFontTx/>
              <a:buChar char="-"/>
            </a:pPr>
            <a:r>
              <a:rPr lang="en-US" altLang="ko-KR" sz="1400" dirty="0"/>
              <a:t>Low consumption of </a:t>
            </a:r>
            <a:r>
              <a:rPr lang="en-US" altLang="ko-KR" sz="1400" dirty="0" err="1"/>
              <a:t>matterials</a:t>
            </a:r>
            <a:r>
              <a:rPr lang="en-US" altLang="ko-KR" sz="1400" dirty="0"/>
              <a:t>.</a:t>
            </a:r>
          </a:p>
          <a:p>
            <a:pPr marL="285750" indent="-285750">
              <a:buFontTx/>
              <a:buChar char="-"/>
            </a:pPr>
            <a:r>
              <a:rPr lang="en-US" altLang="ko-KR" sz="1400" dirty="0"/>
              <a:t>Minimize the waste gas, waste fluid.</a:t>
            </a:r>
          </a:p>
        </p:txBody>
      </p:sp>
      <p:grpSp>
        <p:nvGrpSpPr>
          <p:cNvPr id="95" name="그룹 94"/>
          <p:cNvGrpSpPr/>
          <p:nvPr/>
        </p:nvGrpSpPr>
        <p:grpSpPr>
          <a:xfrm>
            <a:off x="5784537" y="3815920"/>
            <a:ext cx="1966216" cy="540768"/>
            <a:chOff x="991049" y="3772939"/>
            <a:chExt cx="1966216" cy="540768"/>
          </a:xfrm>
        </p:grpSpPr>
        <p:sp>
          <p:nvSpPr>
            <p:cNvPr id="96" name="양쪽 모서리가 잘린 사각형 95"/>
            <p:cNvSpPr/>
            <p:nvPr/>
          </p:nvSpPr>
          <p:spPr>
            <a:xfrm rot="10800000">
              <a:off x="1331006" y="3772939"/>
              <a:ext cx="1291794" cy="540768"/>
            </a:xfrm>
            <a:prstGeom prst="snip2Same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7" name="양쪽 모서리가 잘린 사각형 96"/>
            <p:cNvSpPr/>
            <p:nvPr/>
          </p:nvSpPr>
          <p:spPr>
            <a:xfrm rot="10800000">
              <a:off x="1380309" y="3788126"/>
              <a:ext cx="1194192" cy="462771"/>
            </a:xfrm>
            <a:prstGeom prst="snip2SameRect">
              <a:avLst/>
            </a:prstGeom>
            <a:solidFill>
              <a:srgbClr val="E76F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8" name="직사각형 97"/>
            <p:cNvSpPr/>
            <p:nvPr/>
          </p:nvSpPr>
          <p:spPr>
            <a:xfrm>
              <a:off x="991049" y="3865622"/>
              <a:ext cx="1966216" cy="307777"/>
            </a:xfrm>
            <a:prstGeom prst="rect">
              <a:avLst/>
            </a:prstGeom>
          </p:spPr>
          <p:txBody>
            <a:bodyPr wrap="square">
              <a:spAutoFit/>
            </a:bodyPr>
            <a:lstStyle/>
            <a:p>
              <a:pPr algn="ctr"/>
              <a:r>
                <a:rPr lang="en-US" altLang="ko-KR" sz="1400" b="1" dirty="0">
                  <a:solidFill>
                    <a:schemeClr val="bg1"/>
                  </a:solidFill>
                  <a:latin typeface="Arial" panose="020B0604020202020204" pitchFamily="34" charset="0"/>
                  <a:ea typeface="Arial Unicode MS" panose="020B0604020202020204" pitchFamily="50" charset="-127"/>
                  <a:cs typeface="Arial" panose="020B0604020202020204" pitchFamily="34" charset="0"/>
                </a:rPr>
                <a:t>Fast &amp; Wide</a:t>
              </a:r>
              <a:endParaRPr lang="ko-KR" altLang="ko-KR" sz="1400" b="1" dirty="0">
                <a:solidFill>
                  <a:schemeClr val="bg1"/>
                </a:solidFill>
                <a:latin typeface="Arial" panose="020B0604020202020204" pitchFamily="34" charset="0"/>
                <a:ea typeface="Arial Unicode MS" panose="020B0604020202020204" pitchFamily="50" charset="-127"/>
                <a:cs typeface="Arial" panose="020B0604020202020204" pitchFamily="34" charset="0"/>
              </a:endParaRPr>
            </a:p>
          </p:txBody>
        </p:sp>
      </p:grpSp>
      <p:sp>
        <p:nvSpPr>
          <p:cNvPr id="99" name="모서리가 둥근 직사각형 98"/>
          <p:cNvSpPr/>
          <p:nvPr/>
        </p:nvSpPr>
        <p:spPr>
          <a:xfrm>
            <a:off x="4533530" y="3811938"/>
            <a:ext cx="4468230" cy="2473961"/>
          </a:xfrm>
          <a:prstGeom prst="roundRect">
            <a:avLst>
              <a:gd name="adj" fmla="val 2754"/>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0" name="TextBox 99"/>
          <p:cNvSpPr txBox="1"/>
          <p:nvPr/>
        </p:nvSpPr>
        <p:spPr>
          <a:xfrm>
            <a:off x="4652185" y="4474878"/>
            <a:ext cx="3779519" cy="523220"/>
          </a:xfrm>
          <a:prstGeom prst="rect">
            <a:avLst/>
          </a:prstGeom>
          <a:noFill/>
        </p:spPr>
        <p:txBody>
          <a:bodyPr wrap="square" rtlCol="0">
            <a:spAutoFit/>
          </a:bodyPr>
          <a:lstStyle/>
          <a:p>
            <a:pPr marL="285750" indent="-285750">
              <a:buFontTx/>
              <a:buChar char="-"/>
            </a:pPr>
            <a:r>
              <a:rPr lang="en-US" altLang="ko-KR" sz="1400" dirty="0"/>
              <a:t>Large area process.</a:t>
            </a:r>
          </a:p>
          <a:p>
            <a:pPr marL="285750" indent="-285750">
              <a:buFontTx/>
              <a:buChar char="-"/>
            </a:pPr>
            <a:r>
              <a:rPr lang="en-US" altLang="ko-KR" sz="1400" dirty="0"/>
              <a:t>High speed and productivity.</a:t>
            </a:r>
          </a:p>
        </p:txBody>
      </p:sp>
      <p:pic>
        <p:nvPicPr>
          <p:cNvPr id="266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7485" y="5189220"/>
            <a:ext cx="861140" cy="9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1" name="Picture 7" descr="http://3dprint.com/wp-content/uploads/2015/04/ceradrop-print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24468" y="5189220"/>
            <a:ext cx="1003017" cy="908512"/>
          </a:xfrm>
          <a:prstGeom prst="rect">
            <a:avLst/>
          </a:prstGeom>
          <a:noFill/>
          <a:extLst>
            <a:ext uri="{909E8E84-426E-40DD-AFC4-6F175D3DCCD1}">
              <a14:hiddenFill xmlns:a14="http://schemas.microsoft.com/office/drawing/2010/main">
                <a:solidFill>
                  <a:srgbClr val="FFFFFF"/>
                </a:solidFill>
              </a14:hiddenFill>
            </a:ext>
          </a:extLst>
        </p:spPr>
      </p:pic>
      <p:sp>
        <p:nvSpPr>
          <p:cNvPr id="12" name="오른쪽 화살표 11"/>
          <p:cNvSpPr/>
          <p:nvPr/>
        </p:nvSpPr>
        <p:spPr>
          <a:xfrm>
            <a:off x="6997008" y="5460596"/>
            <a:ext cx="291176" cy="365760"/>
          </a:xfrm>
          <a:prstGeom prst="rightArrow">
            <a:avLst/>
          </a:prstGeom>
          <a:solidFill>
            <a:srgbClr val="FFFF00"/>
          </a:solidFill>
          <a:ln>
            <a:solidFill>
              <a:srgbClr val="1C2D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66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3777" y="4991346"/>
            <a:ext cx="430781" cy="335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53162" y="4998098"/>
            <a:ext cx="430781" cy="335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37205" y="4988663"/>
            <a:ext cx="430781" cy="335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3777" y="5425179"/>
            <a:ext cx="430781" cy="335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53162" y="5431931"/>
            <a:ext cx="430781" cy="335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33646" y="5422496"/>
            <a:ext cx="430781" cy="335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3776" y="5856452"/>
            <a:ext cx="430781" cy="335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53161" y="5863204"/>
            <a:ext cx="430781" cy="335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33645" y="5853769"/>
            <a:ext cx="430781" cy="335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왼쪽/오른쪽 화살표 15"/>
          <p:cNvSpPr/>
          <p:nvPr/>
        </p:nvSpPr>
        <p:spPr>
          <a:xfrm rot="2468257">
            <a:off x="7114023" y="5408004"/>
            <a:ext cx="1903943" cy="384624"/>
          </a:xfrm>
          <a:prstGeom prst="leftRightArrow">
            <a:avLst>
              <a:gd name="adj1" fmla="val 24164"/>
              <a:gd name="adj2" fmla="val 7045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8" name="왼쪽/오른쪽 화살표 117"/>
          <p:cNvSpPr/>
          <p:nvPr/>
        </p:nvSpPr>
        <p:spPr>
          <a:xfrm rot="2468257">
            <a:off x="7192654" y="5265923"/>
            <a:ext cx="1258142" cy="237328"/>
          </a:xfrm>
          <a:prstGeom prst="leftRightArrow">
            <a:avLst>
              <a:gd name="adj1" fmla="val 24164"/>
              <a:gd name="adj2" fmla="val 70451"/>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243"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28359" t="33586" r="24982" b="28056"/>
          <a:stretch/>
        </p:blipFill>
        <p:spPr bwMode="auto">
          <a:xfrm>
            <a:off x="429437" y="5223191"/>
            <a:ext cx="3482984" cy="874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슬라이드 번호 개체 틀 6"/>
          <p:cNvSpPr>
            <a:spLocks noGrp="1"/>
          </p:cNvSpPr>
          <p:nvPr>
            <p:ph type="sldNum" sz="quarter" idx="12"/>
          </p:nvPr>
        </p:nvSpPr>
        <p:spPr/>
        <p:txBody>
          <a:bodyPr/>
          <a:lstStyle/>
          <a:p>
            <a:fld id="{D3E0788C-73CB-4120-8227-3B79F3944826}" type="slidenum">
              <a:rPr lang="ko-KR" altLang="en-US" b="1" smtClean="0">
                <a:solidFill>
                  <a:schemeClr val="bg1"/>
                </a:solidFill>
              </a:rPr>
              <a:t>4</a:t>
            </a:fld>
            <a:endParaRPr lang="ko-KR" altLang="en-US" b="1" dirty="0">
              <a:solidFill>
                <a:schemeClr val="bg1"/>
              </a:solidFill>
            </a:endParaRPr>
          </a:p>
        </p:txBody>
      </p:sp>
      <p:grpSp>
        <p:nvGrpSpPr>
          <p:cNvPr id="59" name="그룹 58"/>
          <p:cNvGrpSpPr/>
          <p:nvPr/>
        </p:nvGrpSpPr>
        <p:grpSpPr>
          <a:xfrm>
            <a:off x="6433488" y="6360815"/>
            <a:ext cx="2710512" cy="351134"/>
            <a:chOff x="6433488" y="6360815"/>
            <a:chExt cx="2710512" cy="351134"/>
          </a:xfrm>
        </p:grpSpPr>
        <p:sp>
          <p:nvSpPr>
            <p:cNvPr id="60" name="직사각형 59"/>
            <p:cNvSpPr/>
            <p:nvPr/>
          </p:nvSpPr>
          <p:spPr>
            <a:xfrm>
              <a:off x="6654800" y="6360815"/>
              <a:ext cx="2489200" cy="342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1" name="Picture 3" descr="C:\Users\user\Desktop\logo_01.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3452" b="44167" l="19088" r="34797"/>
                      </a14:imgEffect>
                    </a14:imgLayer>
                  </a14:imgProps>
                </a:ext>
                <a:ext uri="{28A0092B-C50C-407E-A947-70E740481C1C}">
                  <a14:useLocalDpi xmlns:a14="http://schemas.microsoft.com/office/drawing/2010/main" val="0"/>
                </a:ext>
              </a:extLst>
            </a:blip>
            <a:srcRect l="19382" t="32585" r="64917" b="55079"/>
            <a:stretch/>
          </p:blipFill>
          <p:spPr bwMode="auto">
            <a:xfrm>
              <a:off x="8800898" y="6364933"/>
              <a:ext cx="290714" cy="33397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l="44227" t="33192" r="47709" b="59167"/>
            <a:stretch/>
          </p:blipFill>
          <p:spPr bwMode="auto">
            <a:xfrm>
              <a:off x="8110109" y="6364933"/>
              <a:ext cx="651048" cy="34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3"/>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4792" b="100000" l="81641" r="100000">
                          <a14:foregroundMark x1="81771" y1="96875" x2="83138" y2="94907"/>
                          <a14:foregroundMark x1="82552" y1="96759" x2="96484" y2="96991"/>
                          <a14:foregroundMark x1="86719" y1="98495" x2="94531" y2="98843"/>
                          <a14:foregroundMark x1="91536" y1="97685" x2="93750" y2="97454"/>
                        </a14:backgroundRemoval>
                      </a14:imgEffect>
                    </a14:imgLayer>
                  </a14:imgProps>
                </a:ext>
                <a:ext uri="{28A0092B-C50C-407E-A947-70E740481C1C}">
                  <a14:useLocalDpi xmlns:a14="http://schemas.microsoft.com/office/drawing/2010/main" val="0"/>
                </a:ext>
              </a:extLst>
            </a:blip>
            <a:srcRect l="81698" t="95093" r="4958"/>
            <a:stretch/>
          </p:blipFill>
          <p:spPr bwMode="auto">
            <a:xfrm>
              <a:off x="6433488" y="6360815"/>
              <a:ext cx="1657569" cy="34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0" name="그룹 69"/>
          <p:cNvGrpSpPr/>
          <p:nvPr/>
        </p:nvGrpSpPr>
        <p:grpSpPr>
          <a:xfrm>
            <a:off x="194635" y="1492251"/>
            <a:ext cx="8766867" cy="3185601"/>
            <a:chOff x="363317" y="1162051"/>
            <a:chExt cx="8766867" cy="3185601"/>
          </a:xfrm>
        </p:grpSpPr>
        <p:sp>
          <p:nvSpPr>
            <p:cNvPr id="71" name="직사각형 70"/>
            <p:cNvSpPr/>
            <p:nvPr/>
          </p:nvSpPr>
          <p:spPr>
            <a:xfrm>
              <a:off x="363317" y="2316327"/>
              <a:ext cx="8766867" cy="2031325"/>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txBody>
            <a:bodyPr wrap="square">
              <a:spAutoFit/>
            </a:bodyPr>
            <a:lstStyle/>
            <a:p>
              <a:pPr marL="285750" indent="-285750">
                <a:buFont typeface="Arial" panose="020B0604020202020204" pitchFamily="34" charset="0"/>
                <a:buChar char="•"/>
              </a:pPr>
              <a:endParaRPr lang="en-US" altLang="ko-KR" u="sng" dirty="0"/>
            </a:p>
            <a:p>
              <a:pPr marL="285750" indent="-285750">
                <a:buFont typeface="Arial" panose="020B0604020202020204" pitchFamily="34" charset="0"/>
                <a:buChar char="•"/>
              </a:pPr>
              <a:r>
                <a:rPr lang="en-US" altLang="ko-KR" dirty="0"/>
                <a:t>Printing accuracy highly depend on substrate and deposited materials (ink)</a:t>
              </a:r>
            </a:p>
            <a:p>
              <a:pPr marL="742950" lvl="1" indent="-285750">
                <a:buFont typeface="Arial" panose="020B0604020202020204" pitchFamily="34" charset="0"/>
                <a:buChar char="•"/>
              </a:pPr>
              <a:r>
                <a:rPr lang="fr-FR" altLang="ko-KR" dirty="0">
                  <a:solidFill>
                    <a:srgbClr val="FF0000"/>
                  </a:solidFill>
                </a:rPr>
                <a:t>Substrate surface wettability &amp; ink reological parameters</a:t>
              </a:r>
              <a:endParaRPr lang="en-US" altLang="ko-KR" dirty="0">
                <a:solidFill>
                  <a:srgbClr val="FF0000"/>
                </a:solidFill>
              </a:endParaRPr>
            </a:p>
            <a:p>
              <a:pPr marL="285750" indent="-285750">
                <a:buFont typeface="Arial" panose="020B0604020202020204" pitchFamily="34" charset="0"/>
                <a:buChar char="•"/>
              </a:pPr>
              <a:r>
                <a:rPr lang="fr-FR" altLang="ko-KR" dirty="0"/>
                <a:t>Printing parameters are important.</a:t>
              </a:r>
              <a:endParaRPr lang="en-US" altLang="ko-KR" dirty="0"/>
            </a:p>
            <a:p>
              <a:pPr marL="742950" lvl="1" indent="-285750">
                <a:buFont typeface="Arial" panose="020B0604020202020204" pitchFamily="34" charset="0"/>
                <a:buChar char="•"/>
              </a:pPr>
              <a:r>
                <a:rPr lang="en-US" altLang="ko-KR" dirty="0">
                  <a:solidFill>
                    <a:srgbClr val="FF0000"/>
                  </a:solidFill>
                </a:rPr>
                <a:t>drop spacing, substrate temperature</a:t>
              </a:r>
            </a:p>
            <a:p>
              <a:pPr marL="285750" indent="-285750">
                <a:buFont typeface="Arial" panose="020B0604020202020204" pitchFamily="34" charset="0"/>
                <a:buChar char="•"/>
              </a:pPr>
              <a:r>
                <a:rPr lang="en-US" altLang="ko-KR" dirty="0"/>
                <a:t>Difficulty of nm-process</a:t>
              </a:r>
            </a:p>
            <a:p>
              <a:pPr marL="742950" lvl="1" indent="-285750">
                <a:buFont typeface="Arial" panose="020B0604020202020204" pitchFamily="34" charset="0"/>
                <a:buChar char="•"/>
              </a:pPr>
              <a:r>
                <a:rPr lang="en-US" altLang="ko-KR" dirty="0">
                  <a:solidFill>
                    <a:srgbClr val="FF0000"/>
                  </a:solidFill>
                </a:rPr>
                <a:t>Drop size </a:t>
              </a:r>
              <a:r>
                <a:rPr lang="en-US" altLang="ko-KR" dirty="0">
                  <a:solidFill>
                    <a:srgbClr val="FF0000"/>
                  </a:solidFill>
                  <a:latin typeface="맑은 고딕"/>
                  <a:ea typeface="맑은 고딕"/>
                </a:rPr>
                <a:t>≥ 50 </a:t>
              </a:r>
              <a:r>
                <a:rPr lang="ko-KR" altLang="en-US" dirty="0">
                  <a:solidFill>
                    <a:srgbClr val="FF0000"/>
                  </a:solidFill>
                  <a:latin typeface="맑은 고딕"/>
                  <a:ea typeface="맑은 고딕"/>
                </a:rPr>
                <a:t>㎛</a:t>
              </a:r>
              <a:endParaRPr lang="en-US" altLang="ko-KR" dirty="0">
                <a:solidFill>
                  <a:srgbClr val="FF0000"/>
                </a:solidFill>
              </a:endParaRPr>
            </a:p>
          </p:txBody>
        </p:sp>
        <p:sp>
          <p:nvSpPr>
            <p:cNvPr id="72" name="폭발 2 71"/>
            <p:cNvSpPr/>
            <p:nvPr/>
          </p:nvSpPr>
          <p:spPr>
            <a:xfrm rot="431497">
              <a:off x="3124075" y="1162051"/>
              <a:ext cx="3139440" cy="1645920"/>
            </a:xfrm>
            <a:prstGeom prst="irregularSeal2">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F0000"/>
                </a:solidFill>
              </a:endParaRPr>
            </a:p>
          </p:txBody>
        </p:sp>
        <p:sp>
          <p:nvSpPr>
            <p:cNvPr id="73" name="TextBox 72"/>
            <p:cNvSpPr txBox="1"/>
            <p:nvPr/>
          </p:nvSpPr>
          <p:spPr>
            <a:xfrm>
              <a:off x="3832860" y="1715483"/>
              <a:ext cx="1508760" cy="584775"/>
            </a:xfrm>
            <a:prstGeom prst="rect">
              <a:avLst/>
            </a:prstGeom>
            <a:noFill/>
          </p:spPr>
          <p:txBody>
            <a:bodyPr wrap="square" rtlCol="0">
              <a:spAutoFit/>
            </a:bodyPr>
            <a:lstStyle/>
            <a:p>
              <a:pPr algn="ctr"/>
              <a:r>
                <a:rPr lang="en-US" altLang="ko-KR" sz="3200" b="1" dirty="0">
                  <a:latin typeface="Kristen ITC" panose="03050502040202030202" pitchFamily="66" charset="0"/>
                </a:rPr>
                <a:t>But!</a:t>
              </a:r>
              <a:endParaRPr lang="ko-KR" altLang="en-US" sz="3200" b="1" dirty="0">
                <a:latin typeface="Kristen ITC" panose="03050502040202030202" pitchFamily="66" charset="0"/>
              </a:endParaRPr>
            </a:p>
          </p:txBody>
        </p:sp>
      </p:grpSp>
      <p:pic>
        <p:nvPicPr>
          <p:cNvPr id="7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086" y="6364933"/>
            <a:ext cx="1149715" cy="34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444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6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6626"/>
                                        </p:tgtEl>
                                      </p:cBhvr>
                                    </p:animEffect>
                                    <p:set>
                                      <p:cBhvr>
                                        <p:cTn id="16" dur="1" fill="hold">
                                          <p:stCondLst>
                                            <p:cond delay="499"/>
                                          </p:stCondLst>
                                        </p:cTn>
                                        <p:tgtEl>
                                          <p:spTgt spid="2662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randombar(horizontal)">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그룹 24"/>
          <p:cNvGrpSpPr/>
          <p:nvPr/>
        </p:nvGrpSpPr>
        <p:grpSpPr>
          <a:xfrm>
            <a:off x="-61418" y="179540"/>
            <a:ext cx="7063540" cy="493068"/>
            <a:chOff x="-107291" y="562351"/>
            <a:chExt cx="9418052" cy="493068"/>
          </a:xfrm>
        </p:grpSpPr>
        <p:sp>
          <p:nvSpPr>
            <p:cNvPr id="40" name="직사각형 39"/>
            <p:cNvSpPr/>
            <p:nvPr/>
          </p:nvSpPr>
          <p:spPr>
            <a:xfrm>
              <a:off x="-27216" y="643582"/>
              <a:ext cx="9337977"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p:cNvSpPr/>
            <p:nvPr/>
          </p:nvSpPr>
          <p:spPr>
            <a:xfrm>
              <a:off x="-107291" y="624532"/>
              <a:ext cx="1334127"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42" name="직사각형 41"/>
            <p:cNvSpPr/>
            <p:nvPr/>
          </p:nvSpPr>
          <p:spPr>
            <a:xfrm>
              <a:off x="1098685" y="562351"/>
              <a:ext cx="8212076" cy="461665"/>
            </a:xfrm>
            <a:prstGeom prst="rect">
              <a:avLst/>
            </a:prstGeom>
            <a:noFill/>
          </p:spPr>
          <p:txBody>
            <a:bodyPr wrap="none" rtlCol="0">
              <a:spAutoFit/>
            </a:bodyPr>
            <a:lstStyle/>
            <a:p>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Introduction – Ink jet printing technology</a:t>
              </a:r>
              <a:endParaRPr lang="ko-KR" altLang="en-US" sz="24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grpSp>
      <p:grpSp>
        <p:nvGrpSpPr>
          <p:cNvPr id="21" name="그룹 20"/>
          <p:cNvGrpSpPr/>
          <p:nvPr/>
        </p:nvGrpSpPr>
        <p:grpSpPr>
          <a:xfrm>
            <a:off x="-87086" y="6517333"/>
            <a:ext cx="9231086" cy="342898"/>
            <a:chOff x="-116115" y="6364933"/>
            <a:chExt cx="12308114" cy="342898"/>
          </a:xfrm>
        </p:grpSpPr>
        <p:sp>
          <p:nvSpPr>
            <p:cNvPr id="22" name="직사각형 21"/>
            <p:cNvSpPr/>
            <p:nvPr/>
          </p:nvSpPr>
          <p:spPr>
            <a:xfrm>
              <a:off x="449942" y="63649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116115" y="63649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7" name="슬라이드 번호 개체 틀 6"/>
          <p:cNvSpPr>
            <a:spLocks noGrp="1"/>
          </p:cNvSpPr>
          <p:nvPr>
            <p:ph type="sldNum" sz="quarter" idx="12"/>
          </p:nvPr>
        </p:nvSpPr>
        <p:spPr>
          <a:xfrm>
            <a:off x="3631624" y="6508752"/>
            <a:ext cx="2057400" cy="365125"/>
          </a:xfrm>
        </p:spPr>
        <p:txBody>
          <a:bodyPr/>
          <a:lstStyle/>
          <a:p>
            <a:fld id="{D3E0788C-73CB-4120-8227-3B79F3944826}" type="slidenum">
              <a:rPr lang="ko-KR" altLang="en-US" b="1">
                <a:solidFill>
                  <a:schemeClr val="bg1"/>
                </a:solidFill>
              </a:rPr>
              <a:pPr/>
              <a:t>5</a:t>
            </a:fld>
            <a:endParaRPr lang="ko-KR" altLang="en-US" b="1" dirty="0">
              <a:solidFill>
                <a:schemeClr val="bg1"/>
              </a:solidFill>
            </a:endParaRPr>
          </a:p>
        </p:txBody>
      </p:sp>
      <p:grpSp>
        <p:nvGrpSpPr>
          <p:cNvPr id="59" name="그룹 58"/>
          <p:cNvGrpSpPr/>
          <p:nvPr/>
        </p:nvGrpSpPr>
        <p:grpSpPr>
          <a:xfrm>
            <a:off x="6433488" y="6513215"/>
            <a:ext cx="2710512" cy="351134"/>
            <a:chOff x="6433488" y="6360815"/>
            <a:chExt cx="2710512" cy="351134"/>
          </a:xfrm>
        </p:grpSpPr>
        <p:sp>
          <p:nvSpPr>
            <p:cNvPr id="60" name="직사각형 59"/>
            <p:cNvSpPr/>
            <p:nvPr/>
          </p:nvSpPr>
          <p:spPr>
            <a:xfrm>
              <a:off x="6654800" y="6360815"/>
              <a:ext cx="2489200" cy="342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1" name="Picture 3" descr="C:\Users\user\Desktop\logo_0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3452" b="44167" l="19088" r="34797"/>
                      </a14:imgEffect>
                    </a14:imgLayer>
                  </a14:imgProps>
                </a:ext>
                <a:ext uri="{28A0092B-C50C-407E-A947-70E740481C1C}">
                  <a14:useLocalDpi xmlns:a14="http://schemas.microsoft.com/office/drawing/2010/main" val="0"/>
                </a:ext>
              </a:extLst>
            </a:blip>
            <a:srcRect l="19382" t="32585" r="64917" b="55079"/>
            <a:stretch/>
          </p:blipFill>
          <p:spPr bwMode="auto">
            <a:xfrm>
              <a:off x="8800898" y="6364933"/>
              <a:ext cx="290714" cy="33397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4227" t="33192" r="47709" b="59167"/>
            <a:stretch/>
          </p:blipFill>
          <p:spPr bwMode="auto">
            <a:xfrm>
              <a:off x="8110109" y="6364933"/>
              <a:ext cx="651048" cy="34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4792" b="100000" l="81641" r="100000">
                          <a14:foregroundMark x1="81771" y1="96875" x2="83138" y2="94907"/>
                          <a14:foregroundMark x1="82552" y1="96759" x2="96484" y2="96991"/>
                          <a14:foregroundMark x1="86719" y1="98495" x2="94531" y2="98843"/>
                          <a14:foregroundMark x1="91536" y1="97685" x2="93750" y2="97454"/>
                        </a14:backgroundRemoval>
                      </a14:imgEffect>
                    </a14:imgLayer>
                  </a14:imgProps>
                </a:ext>
                <a:ext uri="{28A0092B-C50C-407E-A947-70E740481C1C}">
                  <a14:useLocalDpi xmlns:a14="http://schemas.microsoft.com/office/drawing/2010/main" val="0"/>
                </a:ext>
              </a:extLst>
            </a:blip>
            <a:srcRect l="81698" t="95093" r="4958"/>
            <a:stretch/>
          </p:blipFill>
          <p:spPr bwMode="auto">
            <a:xfrm>
              <a:off x="6433488" y="6360815"/>
              <a:ext cx="1657569" cy="34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3794" name="Picture 2" descr="C:\Users\user\Desktop\IMID\image\marke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35" y="710707"/>
            <a:ext cx="3497902" cy="3652384"/>
          </a:xfrm>
          <a:prstGeom prst="rect">
            <a:avLst/>
          </a:prstGeom>
          <a:noFill/>
          <a:extLst>
            <a:ext uri="{909E8E84-426E-40DD-AFC4-6F175D3DCCD1}">
              <a14:hiddenFill xmlns:a14="http://schemas.microsoft.com/office/drawing/2010/main">
                <a:solidFill>
                  <a:srgbClr val="FFFFFF"/>
                </a:solidFill>
              </a14:hiddenFill>
            </a:ext>
          </a:extLst>
        </p:spPr>
      </p:pic>
      <p:sp>
        <p:nvSpPr>
          <p:cNvPr id="31" name="모서리가 둥근 직사각형 30"/>
          <p:cNvSpPr/>
          <p:nvPr/>
        </p:nvSpPr>
        <p:spPr>
          <a:xfrm>
            <a:off x="68035" y="3638550"/>
            <a:ext cx="3497902" cy="724541"/>
          </a:xfrm>
          <a:prstGeom prst="roundRect">
            <a:avLst>
              <a:gd name="adj" fmla="val 7465"/>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5" name="그룹 4"/>
          <p:cNvGrpSpPr/>
          <p:nvPr/>
        </p:nvGrpSpPr>
        <p:grpSpPr>
          <a:xfrm>
            <a:off x="3806035" y="737756"/>
            <a:ext cx="1814548" cy="2047333"/>
            <a:chOff x="3806035" y="737756"/>
            <a:chExt cx="1814548" cy="2047333"/>
          </a:xfrm>
        </p:grpSpPr>
        <p:sp>
          <p:nvSpPr>
            <p:cNvPr id="34" name="직사각형 33"/>
            <p:cNvSpPr/>
            <p:nvPr/>
          </p:nvSpPr>
          <p:spPr>
            <a:xfrm>
              <a:off x="3806035" y="747791"/>
              <a:ext cx="1681875" cy="1450224"/>
            </a:xfrm>
            <a:prstGeom prst="rect">
              <a:avLst/>
            </a:prstGeom>
            <a:no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8" name="직선 연결선 37"/>
            <p:cNvCxnSpPr/>
            <p:nvPr/>
          </p:nvCxnSpPr>
          <p:spPr>
            <a:xfrm flipH="1" flipV="1">
              <a:off x="3806036" y="2198015"/>
              <a:ext cx="849668" cy="587074"/>
            </a:xfrm>
            <a:prstGeom prst="line">
              <a:avLst/>
            </a:prstGeom>
            <a:ln w="190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33" name="직선 연결선 132"/>
            <p:cNvCxnSpPr/>
            <p:nvPr/>
          </p:nvCxnSpPr>
          <p:spPr>
            <a:xfrm flipV="1">
              <a:off x="5421235" y="2201264"/>
              <a:ext cx="66676" cy="583825"/>
            </a:xfrm>
            <a:prstGeom prst="line">
              <a:avLst/>
            </a:prstGeom>
            <a:ln w="19050">
              <a:solidFill>
                <a:srgbClr val="FF0066"/>
              </a:solidFill>
            </a:ln>
          </p:spPr>
          <p:style>
            <a:lnRef idx="1">
              <a:schemeClr val="accent1"/>
            </a:lnRef>
            <a:fillRef idx="0">
              <a:schemeClr val="accent1"/>
            </a:fillRef>
            <a:effectRef idx="0">
              <a:schemeClr val="accent1"/>
            </a:effectRef>
            <a:fontRef idx="minor">
              <a:schemeClr val="tx1"/>
            </a:fontRef>
          </p:style>
        </p:cxnSp>
        <p:grpSp>
          <p:nvGrpSpPr>
            <p:cNvPr id="43" name="그룹 42"/>
            <p:cNvGrpSpPr/>
            <p:nvPr/>
          </p:nvGrpSpPr>
          <p:grpSpPr>
            <a:xfrm>
              <a:off x="3816941" y="737756"/>
              <a:ext cx="1803642" cy="1444770"/>
              <a:chOff x="9826146" y="2974115"/>
              <a:chExt cx="3668017" cy="2726522"/>
            </a:xfrm>
          </p:grpSpPr>
          <p:sp>
            <p:nvSpPr>
              <p:cNvPr id="44" name="직사각형 43"/>
              <p:cNvSpPr/>
              <p:nvPr/>
            </p:nvSpPr>
            <p:spPr>
              <a:xfrm>
                <a:off x="9881450" y="3017024"/>
                <a:ext cx="3300931" cy="26836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26146" y="2974115"/>
                <a:ext cx="3668017" cy="262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3379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20832" y="2734290"/>
            <a:ext cx="5323168" cy="1706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모서리가 둥근 직사각형 34"/>
          <p:cNvSpPr/>
          <p:nvPr/>
        </p:nvSpPr>
        <p:spPr>
          <a:xfrm>
            <a:off x="4610505" y="2734289"/>
            <a:ext cx="840938" cy="993627"/>
          </a:xfrm>
          <a:prstGeom prst="roundRect">
            <a:avLst>
              <a:gd name="adj" fmla="val 5340"/>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277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2206" y="2734289"/>
            <a:ext cx="2050161" cy="1578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ZoneTexte 146436"/>
          <p:cNvSpPr txBox="1"/>
          <p:nvPr/>
        </p:nvSpPr>
        <p:spPr>
          <a:xfrm>
            <a:off x="6121173" y="641205"/>
            <a:ext cx="2941193" cy="2015936"/>
          </a:xfrm>
          <a:prstGeom prst="rect">
            <a:avLst/>
          </a:prstGeom>
          <a:solidFill>
            <a:srgbClr val="FFFF00"/>
          </a:solidFill>
          <a:effectLst>
            <a:softEdge rad="63500"/>
          </a:effectLst>
          <a:scene3d>
            <a:camera prst="orthographicFront"/>
            <a:lightRig rig="threePt" dir="t"/>
          </a:scene3d>
          <a:sp3d>
            <a:bevelT w="165100" prst="coolSlant"/>
          </a:sp3d>
        </p:spPr>
        <p:txBody>
          <a:bodyPr wrap="square" rtlCol="0">
            <a:spAutoFit/>
          </a:bodyPr>
          <a:lstStyle/>
          <a:p>
            <a:pPr>
              <a:lnSpc>
                <a:spcPct val="250000"/>
              </a:lnSpc>
            </a:pPr>
            <a:r>
              <a:rPr lang="en-US" sz="1400" b="1" u="sng" dirty="0"/>
              <a:t>Parameters to adjust  </a:t>
            </a:r>
            <a:r>
              <a:rPr lang="en-US" sz="1200" dirty="0"/>
              <a:t>:</a:t>
            </a:r>
          </a:p>
          <a:p>
            <a:pPr marL="285750" indent="-285750">
              <a:lnSpc>
                <a:spcPct val="250000"/>
              </a:lnSpc>
              <a:buFont typeface="Wingdings" panose="05000000000000000000" pitchFamily="2" charset="2"/>
              <a:buChar char="Ø"/>
            </a:pPr>
            <a:r>
              <a:rPr lang="en-US" sz="1200" dirty="0"/>
              <a:t>Firing</a:t>
            </a:r>
            <a:r>
              <a:rPr lang="fr-FR" sz="1200" dirty="0"/>
              <a:t> voltage</a:t>
            </a:r>
          </a:p>
          <a:p>
            <a:pPr marL="285750" indent="-285750">
              <a:lnSpc>
                <a:spcPct val="250000"/>
              </a:lnSpc>
              <a:buFont typeface="Wingdings" panose="05000000000000000000" pitchFamily="2" charset="2"/>
              <a:buChar char="Ø"/>
            </a:pPr>
            <a:r>
              <a:rPr lang="fr-FR" sz="1200" dirty="0"/>
              <a:t>Shape of temporel voltage signal</a:t>
            </a:r>
          </a:p>
          <a:p>
            <a:pPr marL="285750" indent="-285750">
              <a:lnSpc>
                <a:spcPct val="250000"/>
              </a:lnSpc>
              <a:buFont typeface="Wingdings" panose="05000000000000000000" pitchFamily="2" charset="2"/>
              <a:buChar char="Ø"/>
            </a:pPr>
            <a:r>
              <a:rPr lang="fr-FR" sz="1200" dirty="0" err="1"/>
              <a:t>Frequency</a:t>
            </a:r>
            <a:r>
              <a:rPr lang="fr-FR" sz="1200" dirty="0"/>
              <a:t> of </a:t>
            </a:r>
            <a:r>
              <a:rPr lang="fr-FR" sz="1200" dirty="0" err="1"/>
              <a:t>jetting</a:t>
            </a:r>
            <a:endParaRPr lang="fr-FR" sz="1200" dirty="0"/>
          </a:p>
        </p:txBody>
      </p:sp>
      <p:pic>
        <p:nvPicPr>
          <p:cNvPr id="5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086" y="6536382"/>
            <a:ext cx="1149715" cy="34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Image 24"/>
          <p:cNvPicPr>
            <a:picLocks noChangeAspect="1"/>
          </p:cNvPicPr>
          <p:nvPr/>
        </p:nvPicPr>
        <p:blipFill>
          <a:blip r:embed="rId13" cstate="print"/>
          <a:stretch>
            <a:fillRect/>
          </a:stretch>
        </p:blipFill>
        <p:spPr>
          <a:xfrm>
            <a:off x="68035" y="4396236"/>
            <a:ext cx="8994331" cy="2266388"/>
          </a:xfrm>
          <a:prstGeom prst="rect">
            <a:avLst/>
          </a:prstGeom>
        </p:spPr>
      </p:pic>
      <p:grpSp>
        <p:nvGrpSpPr>
          <p:cNvPr id="9" name="그룹 8"/>
          <p:cNvGrpSpPr/>
          <p:nvPr/>
        </p:nvGrpSpPr>
        <p:grpSpPr>
          <a:xfrm>
            <a:off x="3648540" y="710707"/>
            <a:ext cx="5444660" cy="2609850"/>
            <a:chOff x="3648540" y="710707"/>
            <a:chExt cx="5444660" cy="2609850"/>
          </a:xfrm>
        </p:grpSpPr>
        <p:pic>
          <p:nvPicPr>
            <p:cNvPr id="3686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99340" y="710707"/>
              <a:ext cx="5297488" cy="260985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648540" y="3035300"/>
              <a:ext cx="5444660" cy="261610"/>
            </a:xfrm>
            <a:prstGeom prst="rect">
              <a:avLst/>
            </a:prstGeom>
            <a:noFill/>
          </p:spPr>
          <p:txBody>
            <a:bodyPr wrap="square" rtlCol="0">
              <a:spAutoFit/>
            </a:bodyPr>
            <a:lstStyle/>
            <a:p>
              <a:r>
                <a:rPr lang="en-US" altLang="ko-KR" sz="1100" dirty="0">
                  <a:latin typeface="Times New Roman" pitchFamily="18" charset="0"/>
                  <a:cs typeface="Times New Roman" pitchFamily="18" charset="0"/>
                </a:rPr>
                <a:t>Source : Fukuda, </a:t>
              </a:r>
              <a:r>
                <a:rPr lang="en-US" altLang="ko-KR" sz="1100" dirty="0" err="1">
                  <a:latin typeface="Times New Roman" pitchFamily="18" charset="0"/>
                  <a:cs typeface="Times New Roman" pitchFamily="18" charset="0"/>
                </a:rPr>
                <a:t>Kenjiro</a:t>
              </a:r>
              <a:r>
                <a:rPr lang="en-US" altLang="ko-KR" sz="1100" dirty="0">
                  <a:latin typeface="Times New Roman" pitchFamily="18" charset="0"/>
                  <a:cs typeface="Times New Roman" pitchFamily="18" charset="0"/>
                </a:rPr>
                <a:t>, et al.,  </a:t>
              </a:r>
              <a:r>
                <a:rPr lang="en-US" altLang="ko-KR" sz="1100" i="1" dirty="0">
                  <a:latin typeface="Times New Roman" pitchFamily="18" charset="0"/>
                  <a:cs typeface="Times New Roman" pitchFamily="18" charset="0"/>
                </a:rPr>
                <a:t>ACS applied materials &amp; interfaces</a:t>
              </a:r>
              <a:r>
                <a:rPr lang="en-US" altLang="ko-KR" sz="1100" dirty="0">
                  <a:latin typeface="Times New Roman" pitchFamily="18" charset="0"/>
                  <a:cs typeface="Times New Roman" pitchFamily="18" charset="0"/>
                </a:rPr>
                <a:t> 5.9 (2013): 3916-3920.</a:t>
              </a:r>
              <a:endParaRPr lang="ko-KR" altLang="en-US" sz="1100" dirty="0">
                <a:latin typeface="Times New Roman" pitchFamily="18" charset="0"/>
                <a:cs typeface="Times New Roman" pitchFamily="18" charset="0"/>
              </a:endParaRPr>
            </a:p>
          </p:txBody>
        </p:sp>
      </p:grpSp>
    </p:spTree>
    <p:extLst>
      <p:ext uri="{BB962C8B-B14F-4D97-AF65-F5344CB8AC3E}">
        <p14:creationId xmlns:p14="http://schemas.microsoft.com/office/powerpoint/2010/main" val="351669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모서리가 둥근 직사각형 23"/>
          <p:cNvSpPr/>
          <p:nvPr/>
        </p:nvSpPr>
        <p:spPr>
          <a:xfrm>
            <a:off x="145024" y="5617964"/>
            <a:ext cx="8766867" cy="408623"/>
          </a:xfrm>
          <a:prstGeom prst="roundRect">
            <a:avLst>
              <a:gd name="adj" fmla="val 9674"/>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txBody>
          <a:bodyPr wrap="square">
            <a:spAutoFit/>
          </a:bodyPr>
          <a:lstStyle/>
          <a:p>
            <a:pPr marL="285750" indent="-285750">
              <a:buFont typeface="Arial" panose="020B0604020202020204" pitchFamily="34" charset="0"/>
              <a:buChar char="•"/>
            </a:pPr>
            <a:endParaRPr lang="en-US" altLang="ko-KR" u="sng" dirty="0"/>
          </a:p>
        </p:txBody>
      </p:sp>
      <p:sp>
        <p:nvSpPr>
          <p:cNvPr id="26" name="한쪽 모서리는 잘리고 다른 쪽 모서리는 둥근 사각형 25"/>
          <p:cNvSpPr/>
          <p:nvPr/>
        </p:nvSpPr>
        <p:spPr>
          <a:xfrm>
            <a:off x="4881164" y="691528"/>
            <a:ext cx="3730171" cy="338554"/>
          </a:xfrm>
          <a:prstGeom prst="snipRoundRect">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한쪽 모서리는 잘리고 다른 쪽 모서리는 둥근 사각형 5"/>
          <p:cNvSpPr/>
          <p:nvPr/>
        </p:nvSpPr>
        <p:spPr>
          <a:xfrm>
            <a:off x="617585" y="691528"/>
            <a:ext cx="3730171" cy="338554"/>
          </a:xfrm>
          <a:prstGeom prst="snipRoundRect">
            <a:avLst/>
          </a:prstGeom>
          <a:solidFill>
            <a:schemeClr val="accent1">
              <a:lumMod val="20000"/>
              <a:lumOff val="8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5" name="그룹 24"/>
          <p:cNvGrpSpPr/>
          <p:nvPr/>
        </p:nvGrpSpPr>
        <p:grpSpPr>
          <a:xfrm>
            <a:off x="-61418" y="208568"/>
            <a:ext cx="6141813" cy="464040"/>
            <a:chOff x="-107291" y="591379"/>
            <a:chExt cx="8189083" cy="464040"/>
          </a:xfrm>
        </p:grpSpPr>
        <p:sp>
          <p:nvSpPr>
            <p:cNvPr id="40" name="직사각형 39"/>
            <p:cNvSpPr/>
            <p:nvPr/>
          </p:nvSpPr>
          <p:spPr>
            <a:xfrm>
              <a:off x="-27216" y="643582"/>
              <a:ext cx="8109008"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p:cNvSpPr/>
            <p:nvPr/>
          </p:nvSpPr>
          <p:spPr>
            <a:xfrm>
              <a:off x="-107291" y="624532"/>
              <a:ext cx="1334127"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42" name="직사각형 41"/>
            <p:cNvSpPr/>
            <p:nvPr/>
          </p:nvSpPr>
          <p:spPr>
            <a:xfrm>
              <a:off x="1098685" y="591379"/>
              <a:ext cx="5598113" cy="461665"/>
            </a:xfrm>
            <a:prstGeom prst="rect">
              <a:avLst/>
            </a:prstGeom>
            <a:noFill/>
          </p:spPr>
          <p:txBody>
            <a:bodyPr wrap="none" rtlCol="0">
              <a:spAutoFit/>
            </a:bodyPr>
            <a:lstStyle/>
            <a:p>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Introduction – Why N-type?</a:t>
              </a:r>
              <a:endParaRPr lang="ko-KR" altLang="en-US" sz="24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grpSp>
      <p:grpSp>
        <p:nvGrpSpPr>
          <p:cNvPr id="21" name="그룹 20"/>
          <p:cNvGrpSpPr/>
          <p:nvPr/>
        </p:nvGrpSpPr>
        <p:grpSpPr>
          <a:xfrm>
            <a:off x="-87086" y="6517333"/>
            <a:ext cx="9231086" cy="342898"/>
            <a:chOff x="-116115" y="6364933"/>
            <a:chExt cx="12308114" cy="342898"/>
          </a:xfrm>
        </p:grpSpPr>
        <p:sp>
          <p:nvSpPr>
            <p:cNvPr id="22" name="직사각형 21"/>
            <p:cNvSpPr/>
            <p:nvPr/>
          </p:nvSpPr>
          <p:spPr>
            <a:xfrm>
              <a:off x="449942" y="63649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116115" y="63649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7" name="슬라이드 번호 개체 틀 6"/>
          <p:cNvSpPr>
            <a:spLocks noGrp="1"/>
          </p:cNvSpPr>
          <p:nvPr>
            <p:ph type="sldNum" sz="quarter" idx="12"/>
          </p:nvPr>
        </p:nvSpPr>
        <p:spPr>
          <a:xfrm>
            <a:off x="3631624" y="6508752"/>
            <a:ext cx="2057400" cy="365125"/>
          </a:xfrm>
        </p:spPr>
        <p:txBody>
          <a:bodyPr/>
          <a:lstStyle/>
          <a:p>
            <a:fld id="{D3E0788C-73CB-4120-8227-3B79F3944826}" type="slidenum">
              <a:rPr lang="ko-KR" altLang="en-US" b="1">
                <a:solidFill>
                  <a:schemeClr val="bg1"/>
                </a:solidFill>
              </a:rPr>
              <a:pPr/>
              <a:t>6</a:t>
            </a:fld>
            <a:endParaRPr lang="ko-KR" altLang="en-US" b="1" dirty="0">
              <a:solidFill>
                <a:schemeClr val="bg1"/>
              </a:solidFill>
            </a:endParaRPr>
          </a:p>
        </p:txBody>
      </p:sp>
      <p:grpSp>
        <p:nvGrpSpPr>
          <p:cNvPr id="59" name="그룹 58"/>
          <p:cNvGrpSpPr/>
          <p:nvPr/>
        </p:nvGrpSpPr>
        <p:grpSpPr>
          <a:xfrm>
            <a:off x="6433488" y="6513215"/>
            <a:ext cx="2710512" cy="351134"/>
            <a:chOff x="6433488" y="6360815"/>
            <a:chExt cx="2710512" cy="351134"/>
          </a:xfrm>
        </p:grpSpPr>
        <p:sp>
          <p:nvSpPr>
            <p:cNvPr id="60" name="직사각형 59"/>
            <p:cNvSpPr/>
            <p:nvPr/>
          </p:nvSpPr>
          <p:spPr>
            <a:xfrm>
              <a:off x="6654800" y="6360815"/>
              <a:ext cx="2489200" cy="342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1" name="Picture 3" descr="C:\Users\user\Desktop\logo_0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3452" b="44167" l="19088" r="34797"/>
                      </a14:imgEffect>
                    </a14:imgLayer>
                  </a14:imgProps>
                </a:ext>
                <a:ext uri="{28A0092B-C50C-407E-A947-70E740481C1C}">
                  <a14:useLocalDpi xmlns:a14="http://schemas.microsoft.com/office/drawing/2010/main" val="0"/>
                </a:ext>
              </a:extLst>
            </a:blip>
            <a:srcRect l="19382" t="32585" r="64917" b="55079"/>
            <a:stretch/>
          </p:blipFill>
          <p:spPr bwMode="auto">
            <a:xfrm>
              <a:off x="8800898" y="6364933"/>
              <a:ext cx="290714" cy="33397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4227" t="33192" r="47709" b="59167"/>
            <a:stretch/>
          </p:blipFill>
          <p:spPr bwMode="auto">
            <a:xfrm>
              <a:off x="8110109" y="6364933"/>
              <a:ext cx="651048" cy="34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4792" b="100000" l="81641" r="100000">
                          <a14:foregroundMark x1="81771" y1="96875" x2="83138" y2="94907"/>
                          <a14:foregroundMark x1="82552" y1="96759" x2="96484" y2="96991"/>
                          <a14:foregroundMark x1="86719" y1="98495" x2="94531" y2="98843"/>
                          <a14:foregroundMark x1="91536" y1="97685" x2="93750" y2="97454"/>
                        </a14:backgroundRemoval>
                      </a14:imgEffect>
                    </a14:imgLayer>
                  </a14:imgProps>
                </a:ext>
                <a:ext uri="{28A0092B-C50C-407E-A947-70E740481C1C}">
                  <a14:useLocalDpi xmlns:a14="http://schemas.microsoft.com/office/drawing/2010/main" val="0"/>
                </a:ext>
              </a:extLst>
            </a:blip>
            <a:srcRect l="81698" t="95093" r="4958"/>
            <a:stretch/>
          </p:blipFill>
          <p:spPr bwMode="auto">
            <a:xfrm>
              <a:off x="6433488" y="6360815"/>
              <a:ext cx="1657569" cy="34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86" y="6536382"/>
            <a:ext cx="1149715" cy="34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표 2"/>
          <p:cNvGraphicFramePr>
            <a:graphicFrameLocks noGrp="1"/>
          </p:cNvGraphicFramePr>
          <p:nvPr>
            <p:extLst>
              <p:ext uri="{D42A27DB-BD31-4B8C-83A1-F6EECF244321}">
                <p14:modId xmlns:p14="http://schemas.microsoft.com/office/powerpoint/2010/main" val="1283101187"/>
              </p:ext>
            </p:extLst>
          </p:nvPr>
        </p:nvGraphicFramePr>
        <p:xfrm>
          <a:off x="642250" y="1083120"/>
          <a:ext cx="3705505" cy="4441389"/>
        </p:xfrm>
        <a:graphic>
          <a:graphicData uri="http://schemas.openxmlformats.org/drawingml/2006/table">
            <a:tbl>
              <a:tblPr>
                <a:tableStyleId>{5C22544A-7EE6-4342-B048-85BDC9FD1C3A}</a:tableStyleId>
              </a:tblPr>
              <a:tblGrid>
                <a:gridCol w="491541">
                  <a:extLst>
                    <a:ext uri="{9D8B030D-6E8A-4147-A177-3AD203B41FA5}">
                      <a16:colId xmlns:a16="http://schemas.microsoft.com/office/drawing/2014/main" val="20000"/>
                    </a:ext>
                  </a:extLst>
                </a:gridCol>
                <a:gridCol w="1931197">
                  <a:extLst>
                    <a:ext uri="{9D8B030D-6E8A-4147-A177-3AD203B41FA5}">
                      <a16:colId xmlns:a16="http://schemas.microsoft.com/office/drawing/2014/main" val="20001"/>
                    </a:ext>
                  </a:extLst>
                </a:gridCol>
                <a:gridCol w="1282767">
                  <a:extLst>
                    <a:ext uri="{9D8B030D-6E8A-4147-A177-3AD203B41FA5}">
                      <a16:colId xmlns:a16="http://schemas.microsoft.com/office/drawing/2014/main" val="20002"/>
                    </a:ext>
                  </a:extLst>
                </a:gridCol>
              </a:tblGrid>
              <a:tr h="222027">
                <a:tc>
                  <a:txBody>
                    <a:bodyPr/>
                    <a:lstStyle/>
                    <a:p>
                      <a:pPr algn="ctr" fontAlgn="ctr"/>
                      <a:r>
                        <a:rPr lang="en-US" sz="1200" b="1" u="none" strike="noStrike" dirty="0">
                          <a:effectLst/>
                          <a:latin typeface="Times New Roman" pitchFamily="18" charset="0"/>
                          <a:cs typeface="Times New Roman" pitchFamily="18" charset="0"/>
                        </a:rPr>
                        <a:t>Year</a:t>
                      </a:r>
                      <a:endParaRPr lang="en-US" sz="1200" b="1"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u="none" strike="noStrike" dirty="0">
                          <a:effectLst/>
                          <a:latin typeface="Times New Roman" pitchFamily="18" charset="0"/>
                          <a:cs typeface="Times New Roman" pitchFamily="18" charset="0"/>
                        </a:rPr>
                        <a:t>Material</a:t>
                      </a:r>
                      <a:endParaRPr lang="en-US" sz="1200" b="1"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u="none" strike="noStrike" dirty="0">
                          <a:effectLst/>
                          <a:latin typeface="Times New Roman" pitchFamily="18" charset="0"/>
                          <a:cs typeface="Times New Roman" pitchFamily="18" charset="0"/>
                        </a:rPr>
                        <a:t>Mobility (cm2/</a:t>
                      </a:r>
                      <a:r>
                        <a:rPr lang="en-US" sz="1200" b="1" u="none" strike="noStrike" dirty="0" err="1">
                          <a:effectLst/>
                          <a:latin typeface="Times New Roman" pitchFamily="18" charset="0"/>
                          <a:cs typeface="Times New Roman" pitchFamily="18" charset="0"/>
                        </a:rPr>
                        <a:t>Vs</a:t>
                      </a:r>
                      <a:r>
                        <a:rPr lang="en-US" sz="1200" b="1" u="none" strike="noStrike" dirty="0">
                          <a:effectLst/>
                          <a:latin typeface="Times New Roman" pitchFamily="18" charset="0"/>
                          <a:cs typeface="Times New Roman" pitchFamily="18" charset="0"/>
                        </a:rPr>
                        <a:t>)</a:t>
                      </a:r>
                      <a:endParaRPr lang="en-US" sz="1200" b="1"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r h="234409">
                <a:tc rowSpan="2">
                  <a:txBody>
                    <a:bodyPr/>
                    <a:lstStyle/>
                    <a:p>
                      <a:pPr algn="ctr" fontAlgn="ctr"/>
                      <a:r>
                        <a:rPr lang="en-US" altLang="ko-KR" sz="1200" b="1" u="none" strike="noStrike" dirty="0">
                          <a:effectLst/>
                          <a:latin typeface="Times New Roman" pitchFamily="18" charset="0"/>
                          <a:cs typeface="Times New Roman" pitchFamily="18" charset="0"/>
                        </a:rPr>
                        <a:t>2001</a:t>
                      </a:r>
                      <a:endParaRPr lang="en-US" altLang="ko-KR" sz="1200" b="1"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dirty="0" err="1">
                          <a:effectLst/>
                          <a:latin typeface="Times New Roman" pitchFamily="18" charset="0"/>
                          <a:cs typeface="Times New Roman" pitchFamily="18" charset="0"/>
                        </a:rPr>
                        <a:t>Dioctadecyldithiaanthracene</a:t>
                      </a:r>
                      <a:endParaRPr lang="en-US"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0.01-0.02</a:t>
                      </a:r>
                      <a:endParaRPr lang="en-US" altLang="ko-KR"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34409">
                <a:tc vMerge="1">
                  <a:txBody>
                    <a:bodyPr/>
                    <a:lstStyle/>
                    <a:p>
                      <a:pPr latinLnBrk="1"/>
                      <a:endParaRPr lang="ko-KR" altLang="en-US"/>
                    </a:p>
                  </a:txBody>
                  <a:tcPr/>
                </a:tc>
                <a:tc>
                  <a:txBody>
                    <a:bodyPr/>
                    <a:lstStyle/>
                    <a:p>
                      <a:pPr algn="ctr" fontAlgn="ctr"/>
                      <a:r>
                        <a:rPr lang="en-US" sz="1200" u="none" strike="noStrike" dirty="0">
                          <a:effectLst/>
                          <a:latin typeface="Times New Roman" pitchFamily="18" charset="0"/>
                          <a:cs typeface="Times New Roman" pitchFamily="18" charset="0"/>
                        </a:rPr>
                        <a:t>DH-FTTF</a:t>
                      </a:r>
                      <a:endParaRPr lang="en-US"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0.02-0.03</a:t>
                      </a:r>
                      <a:endParaRPr lang="en-US" altLang="ko-KR"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34409">
                <a:tc rowSpan="3">
                  <a:txBody>
                    <a:bodyPr/>
                    <a:lstStyle/>
                    <a:p>
                      <a:pPr algn="ctr" fontAlgn="ctr"/>
                      <a:r>
                        <a:rPr lang="en-US" altLang="ko-KR" sz="1200" b="1" u="none" strike="noStrike" dirty="0">
                          <a:effectLst/>
                          <a:latin typeface="Times New Roman" pitchFamily="18" charset="0"/>
                          <a:cs typeface="Times New Roman" pitchFamily="18" charset="0"/>
                        </a:rPr>
                        <a:t>2002</a:t>
                      </a:r>
                      <a:endParaRPr lang="en-US" altLang="ko-KR" sz="1200" b="1"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dirty="0" err="1">
                          <a:effectLst/>
                          <a:latin typeface="Times New Roman" pitchFamily="18" charset="0"/>
                          <a:cs typeface="Times New Roman" pitchFamily="18" charset="0"/>
                        </a:rPr>
                        <a:t>Pentacene</a:t>
                      </a:r>
                      <a:r>
                        <a:rPr lang="en-US" sz="1200" u="none" strike="noStrike" dirty="0">
                          <a:effectLst/>
                          <a:latin typeface="Times New Roman" pitchFamily="18" charset="0"/>
                          <a:cs typeface="Times New Roman" pitchFamily="18" charset="0"/>
                        </a:rPr>
                        <a:t> precursor</a:t>
                      </a:r>
                      <a:endParaRPr lang="en-US"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0.89</a:t>
                      </a:r>
                      <a:endParaRPr lang="en-US" altLang="ko-KR"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34409">
                <a:tc vMerge="1">
                  <a:txBody>
                    <a:bodyPr/>
                    <a:lstStyle/>
                    <a:p>
                      <a:pPr latinLnBrk="1"/>
                      <a:endParaRPr lang="ko-KR" altLang="en-US"/>
                    </a:p>
                  </a:txBody>
                  <a:tcPr/>
                </a:tc>
                <a:tc>
                  <a:txBody>
                    <a:bodyPr/>
                    <a:lstStyle/>
                    <a:p>
                      <a:pPr algn="ctr" fontAlgn="ctr"/>
                      <a:r>
                        <a:rPr lang="en-US" sz="1200" u="none" strike="noStrike" dirty="0">
                          <a:effectLst/>
                          <a:latin typeface="Times New Roman" pitchFamily="18" charset="0"/>
                          <a:cs typeface="Times New Roman" pitchFamily="18" charset="0"/>
                        </a:rPr>
                        <a:t>BP2T</a:t>
                      </a:r>
                      <a:endParaRPr lang="en-US"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0.66</a:t>
                      </a:r>
                      <a:endParaRPr lang="en-US" altLang="ko-KR"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34409">
                <a:tc vMerge="1">
                  <a:txBody>
                    <a:bodyPr/>
                    <a:lstStyle/>
                    <a:p>
                      <a:pPr latinLnBrk="1"/>
                      <a:endParaRPr lang="ko-KR" altLang="en-US"/>
                    </a:p>
                  </a:txBody>
                  <a:tcPr/>
                </a:tc>
                <a:tc>
                  <a:txBody>
                    <a:bodyPr/>
                    <a:lstStyle/>
                    <a:p>
                      <a:pPr algn="ctr" fontAlgn="ctr"/>
                      <a:r>
                        <a:rPr lang="en-US" sz="1200" u="none" strike="noStrike" dirty="0">
                          <a:effectLst/>
                          <a:latin typeface="Times New Roman" pitchFamily="18" charset="0"/>
                          <a:cs typeface="Times New Roman" pitchFamily="18" charset="0"/>
                        </a:rPr>
                        <a:t>DH-FTTF</a:t>
                      </a:r>
                      <a:endParaRPr lang="en-US"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0.11</a:t>
                      </a:r>
                      <a:endParaRPr lang="en-US" altLang="ko-KR"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34409">
                <a:tc>
                  <a:txBody>
                    <a:bodyPr/>
                    <a:lstStyle/>
                    <a:p>
                      <a:pPr algn="ctr" fontAlgn="ctr"/>
                      <a:r>
                        <a:rPr lang="en-US" altLang="ko-KR" sz="1200" b="1" u="none" strike="noStrike" dirty="0">
                          <a:effectLst/>
                          <a:latin typeface="Times New Roman" pitchFamily="18" charset="0"/>
                          <a:cs typeface="Times New Roman" pitchFamily="18" charset="0"/>
                        </a:rPr>
                        <a:t>2004</a:t>
                      </a:r>
                      <a:endParaRPr lang="en-US" altLang="ko-KR" sz="1200" b="1"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dirty="0">
                          <a:effectLst/>
                          <a:latin typeface="Times New Roman" pitchFamily="18" charset="0"/>
                          <a:cs typeface="Times New Roman" pitchFamily="18" charset="0"/>
                        </a:rPr>
                        <a:t>PQT-12</a:t>
                      </a:r>
                      <a:endParaRPr lang="en-US"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0.14</a:t>
                      </a:r>
                      <a:endParaRPr lang="en-US" altLang="ko-KR"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34409">
                <a:tc rowSpan="5">
                  <a:txBody>
                    <a:bodyPr/>
                    <a:lstStyle/>
                    <a:p>
                      <a:pPr algn="ctr" fontAlgn="ctr"/>
                      <a:r>
                        <a:rPr lang="en-US" altLang="ko-KR" sz="1200" b="1" u="none" strike="noStrike" dirty="0">
                          <a:effectLst/>
                          <a:latin typeface="Times New Roman" pitchFamily="18" charset="0"/>
                          <a:cs typeface="Times New Roman" pitchFamily="18" charset="0"/>
                        </a:rPr>
                        <a:t>2005</a:t>
                      </a:r>
                      <a:endParaRPr lang="en-US" altLang="ko-KR" sz="1200" b="1"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dirty="0" err="1">
                          <a:effectLst/>
                          <a:latin typeface="Times New Roman" pitchFamily="18" charset="0"/>
                          <a:cs typeface="Times New Roman" pitchFamily="18" charset="0"/>
                        </a:rPr>
                        <a:t>Tetrathiafulcalenedericatives</a:t>
                      </a:r>
                      <a:endParaRPr lang="en-US"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0.06-0.42</a:t>
                      </a:r>
                      <a:endParaRPr lang="en-US" altLang="ko-KR"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34409">
                <a:tc vMerge="1">
                  <a:txBody>
                    <a:bodyPr/>
                    <a:lstStyle/>
                    <a:p>
                      <a:pPr latinLnBrk="1"/>
                      <a:endParaRPr lang="ko-KR" altLang="en-US"/>
                    </a:p>
                  </a:txBody>
                  <a:tcPr/>
                </a:tc>
                <a:tc>
                  <a:txBody>
                    <a:bodyPr/>
                    <a:lstStyle/>
                    <a:p>
                      <a:pPr algn="ctr" fontAlgn="ctr"/>
                      <a:r>
                        <a:rPr lang="en-US" sz="1200" u="none" strike="noStrike" dirty="0" err="1">
                          <a:effectLst/>
                          <a:latin typeface="Times New Roman" pitchFamily="18" charset="0"/>
                          <a:cs typeface="Times New Roman" pitchFamily="18" charset="0"/>
                        </a:rPr>
                        <a:t>Rubrene</a:t>
                      </a:r>
                      <a:endParaRPr lang="en-US"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0.7</a:t>
                      </a:r>
                      <a:endParaRPr lang="en-US" altLang="ko-KR"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34409">
                <a:tc vMerge="1">
                  <a:txBody>
                    <a:bodyPr/>
                    <a:lstStyle/>
                    <a:p>
                      <a:pPr latinLnBrk="1"/>
                      <a:endParaRPr lang="ko-KR" altLang="en-US"/>
                    </a:p>
                  </a:txBody>
                  <a:tcPr/>
                </a:tc>
                <a:tc>
                  <a:txBody>
                    <a:bodyPr/>
                    <a:lstStyle/>
                    <a:p>
                      <a:pPr algn="ctr" fontAlgn="ctr"/>
                      <a:r>
                        <a:rPr lang="en-US" sz="1200" u="none" strike="noStrike" dirty="0" err="1">
                          <a:effectLst/>
                          <a:latin typeface="Times New Roman" pitchFamily="18" charset="0"/>
                          <a:cs typeface="Times New Roman" pitchFamily="18" charset="0"/>
                        </a:rPr>
                        <a:t>DHTAnt</a:t>
                      </a:r>
                      <a:endParaRPr lang="en-US"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0.5</a:t>
                      </a:r>
                      <a:endParaRPr lang="en-US" altLang="ko-KR"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34409">
                <a:tc vMerge="1">
                  <a:txBody>
                    <a:bodyPr/>
                    <a:lstStyle/>
                    <a:p>
                      <a:pPr latinLnBrk="1"/>
                      <a:endParaRPr lang="ko-KR" altLang="en-US"/>
                    </a:p>
                  </a:txBody>
                  <a:tcPr/>
                </a:tc>
                <a:tc>
                  <a:txBody>
                    <a:bodyPr/>
                    <a:lstStyle/>
                    <a:p>
                      <a:pPr algn="ctr" fontAlgn="ctr"/>
                      <a:r>
                        <a:rPr lang="en-US" sz="1200" u="none" strike="noStrike" dirty="0">
                          <a:effectLst/>
                          <a:latin typeface="Times New Roman" pitchFamily="18" charset="0"/>
                          <a:cs typeface="Times New Roman" pitchFamily="18" charset="0"/>
                        </a:rPr>
                        <a:t>Hybrid </a:t>
                      </a:r>
                      <a:r>
                        <a:rPr lang="en-US" sz="1200" u="none" strike="noStrike" dirty="0" err="1">
                          <a:effectLst/>
                          <a:latin typeface="Times New Roman" pitchFamily="18" charset="0"/>
                          <a:cs typeface="Times New Roman" pitchFamily="18" charset="0"/>
                        </a:rPr>
                        <a:t>acene-thiophene</a:t>
                      </a:r>
                      <a:endParaRPr lang="en-US"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0.12-0.5</a:t>
                      </a:r>
                      <a:endParaRPr lang="en-US" altLang="ko-KR"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34409">
                <a:tc vMerge="1">
                  <a:txBody>
                    <a:bodyPr/>
                    <a:lstStyle/>
                    <a:p>
                      <a:pPr latinLnBrk="1"/>
                      <a:endParaRPr lang="ko-KR" altLang="en-US"/>
                    </a:p>
                  </a:txBody>
                  <a:tcPr/>
                </a:tc>
                <a:tc>
                  <a:txBody>
                    <a:bodyPr/>
                    <a:lstStyle/>
                    <a:p>
                      <a:pPr algn="ctr" fontAlgn="ctr"/>
                      <a:r>
                        <a:rPr lang="en-US" sz="1200" b="1" u="none" strike="noStrike" dirty="0" err="1">
                          <a:effectLst/>
                          <a:latin typeface="Times New Roman" pitchFamily="18" charset="0"/>
                          <a:cs typeface="Times New Roman" pitchFamily="18" charset="0"/>
                        </a:rPr>
                        <a:t>Pentacene</a:t>
                      </a:r>
                      <a:endParaRPr lang="en-US" sz="1200" b="1"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ko-KR" sz="1200" b="1" u="none" strike="noStrike" dirty="0">
                          <a:effectLst/>
                          <a:latin typeface="Times New Roman" pitchFamily="18" charset="0"/>
                          <a:cs typeface="Times New Roman" pitchFamily="18" charset="0"/>
                        </a:rPr>
                        <a:t>7</a:t>
                      </a:r>
                      <a:endParaRPr lang="en-US" altLang="ko-KR" sz="1200" b="1"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1"/>
                  </a:ext>
                </a:extLst>
              </a:tr>
              <a:tr h="234409">
                <a:tc>
                  <a:txBody>
                    <a:bodyPr/>
                    <a:lstStyle/>
                    <a:p>
                      <a:pPr algn="ctr" fontAlgn="ctr"/>
                      <a:r>
                        <a:rPr lang="en-US" altLang="ko-KR" sz="1200" b="1" u="none" strike="noStrike" dirty="0">
                          <a:effectLst/>
                          <a:latin typeface="Times New Roman" pitchFamily="18" charset="0"/>
                          <a:cs typeface="Times New Roman" pitchFamily="18" charset="0"/>
                        </a:rPr>
                        <a:t>2006</a:t>
                      </a:r>
                      <a:endParaRPr lang="en-US" altLang="ko-KR" sz="1200" b="1"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itchFamily="18" charset="0"/>
                          <a:cs typeface="Times New Roman" pitchFamily="18" charset="0"/>
                        </a:rPr>
                        <a:t>TES-ADT</a:t>
                      </a:r>
                      <a:endParaRPr lang="en-US" sz="1200" b="0" i="0" u="none" strike="noStrike">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0.1</a:t>
                      </a:r>
                      <a:endParaRPr lang="en-US" altLang="ko-KR"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34409">
                <a:tc rowSpan="2">
                  <a:txBody>
                    <a:bodyPr/>
                    <a:lstStyle/>
                    <a:p>
                      <a:pPr algn="ctr" fontAlgn="ctr"/>
                      <a:r>
                        <a:rPr lang="en-US" altLang="ko-KR" sz="1200" b="1" u="none" strike="noStrike" dirty="0">
                          <a:effectLst/>
                          <a:latin typeface="Times New Roman" pitchFamily="18" charset="0"/>
                          <a:cs typeface="Times New Roman" pitchFamily="18" charset="0"/>
                        </a:rPr>
                        <a:t>2007</a:t>
                      </a:r>
                      <a:endParaRPr lang="en-US" altLang="ko-KR" sz="1200" b="1"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itchFamily="18" charset="0"/>
                          <a:cs typeface="Times New Roman" pitchFamily="18" charset="0"/>
                        </a:rPr>
                        <a:t>BTBT</a:t>
                      </a:r>
                      <a:endParaRPr lang="en-US" sz="1200" b="0" i="0" u="none" strike="noStrike">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0.44-1.71</a:t>
                      </a:r>
                      <a:endParaRPr lang="en-US" altLang="ko-KR"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34409">
                <a:tc vMerge="1">
                  <a:txBody>
                    <a:bodyPr/>
                    <a:lstStyle/>
                    <a:p>
                      <a:pPr latinLnBrk="1"/>
                      <a:endParaRPr lang="ko-KR" altLang="en-US"/>
                    </a:p>
                  </a:txBody>
                  <a:tcPr/>
                </a:tc>
                <a:tc>
                  <a:txBody>
                    <a:bodyPr/>
                    <a:lstStyle/>
                    <a:p>
                      <a:pPr algn="ctr" fontAlgn="ctr"/>
                      <a:r>
                        <a:rPr lang="en-US" sz="1200" u="none" strike="noStrike">
                          <a:effectLst/>
                          <a:latin typeface="Times New Roman" pitchFamily="18" charset="0"/>
                          <a:cs typeface="Times New Roman" pitchFamily="18" charset="0"/>
                        </a:rPr>
                        <a:t>TIPS pentacene</a:t>
                      </a:r>
                      <a:endParaRPr lang="en-US" sz="1200" b="0" i="0" u="none" strike="noStrike">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1.21</a:t>
                      </a:r>
                      <a:endParaRPr lang="en-US" altLang="ko-KR"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34409">
                <a:tc>
                  <a:txBody>
                    <a:bodyPr/>
                    <a:lstStyle/>
                    <a:p>
                      <a:pPr algn="ctr" fontAlgn="ctr"/>
                      <a:r>
                        <a:rPr lang="en-US" altLang="ko-KR" sz="1200" b="1" u="none" strike="noStrike" dirty="0">
                          <a:effectLst/>
                          <a:latin typeface="Times New Roman" pitchFamily="18" charset="0"/>
                          <a:cs typeface="Times New Roman" pitchFamily="18" charset="0"/>
                        </a:rPr>
                        <a:t>2008</a:t>
                      </a:r>
                      <a:endParaRPr lang="en-US" altLang="ko-KR" sz="1200" b="1"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itchFamily="18" charset="0"/>
                          <a:cs typeface="Times New Roman" pitchFamily="18" charset="0"/>
                        </a:rPr>
                        <a:t>diF-TESADT</a:t>
                      </a:r>
                      <a:endParaRPr lang="en-US" sz="1200" b="0" i="0" u="none" strike="noStrike">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0.1~1.0</a:t>
                      </a:r>
                      <a:endParaRPr lang="en-US" altLang="ko-KR"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234409">
                <a:tc>
                  <a:txBody>
                    <a:bodyPr/>
                    <a:lstStyle/>
                    <a:p>
                      <a:pPr algn="ctr" fontAlgn="ctr"/>
                      <a:r>
                        <a:rPr lang="en-US" altLang="ko-KR" sz="1200" b="1" u="none" strike="noStrike" dirty="0">
                          <a:effectLst/>
                          <a:latin typeface="Times New Roman" pitchFamily="18" charset="0"/>
                          <a:cs typeface="Times New Roman" pitchFamily="18" charset="0"/>
                        </a:rPr>
                        <a:t>2009</a:t>
                      </a:r>
                      <a:endParaRPr lang="en-US" altLang="ko-KR" sz="1200" b="1"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itchFamily="18" charset="0"/>
                          <a:cs typeface="Times New Roman" pitchFamily="18" charset="0"/>
                        </a:rPr>
                        <a:t>PXX derivatives</a:t>
                      </a:r>
                      <a:endParaRPr lang="en-US" sz="1200" b="0" i="0" u="none" strike="noStrike">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0.4~0.6</a:t>
                      </a:r>
                      <a:endParaRPr lang="en-US" altLang="ko-KR"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234409">
                <a:tc rowSpan="2">
                  <a:txBody>
                    <a:bodyPr/>
                    <a:lstStyle/>
                    <a:p>
                      <a:pPr algn="ctr" fontAlgn="ctr"/>
                      <a:r>
                        <a:rPr lang="en-US" altLang="ko-KR" sz="1200" b="1" u="none" strike="noStrike" dirty="0">
                          <a:effectLst/>
                          <a:latin typeface="Times New Roman" pitchFamily="18" charset="0"/>
                          <a:cs typeface="Times New Roman" pitchFamily="18" charset="0"/>
                        </a:rPr>
                        <a:t>2010</a:t>
                      </a:r>
                      <a:endParaRPr lang="en-US" altLang="ko-KR" sz="1200" b="1"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itchFamily="18" charset="0"/>
                          <a:cs typeface="Times New Roman" pitchFamily="18" charset="0"/>
                        </a:rPr>
                        <a:t>PDBT-co-TT</a:t>
                      </a:r>
                      <a:endParaRPr lang="en-US" sz="1200" b="0" i="0" u="none" strike="noStrike">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0.94</a:t>
                      </a:r>
                      <a:endParaRPr lang="en-US" altLang="ko-KR"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234409">
                <a:tc vMerge="1">
                  <a:txBody>
                    <a:bodyPr/>
                    <a:lstStyle/>
                    <a:p>
                      <a:pPr latinLnBrk="1"/>
                      <a:endParaRPr lang="ko-KR" altLang="en-US"/>
                    </a:p>
                  </a:txBody>
                  <a:tcPr/>
                </a:tc>
                <a:tc>
                  <a:txBody>
                    <a:bodyPr/>
                    <a:lstStyle/>
                    <a:p>
                      <a:pPr algn="ctr" fontAlgn="ctr"/>
                      <a:r>
                        <a:rPr lang="en-US" sz="1200" u="none" strike="noStrike" dirty="0" err="1">
                          <a:effectLst/>
                          <a:latin typeface="Times New Roman" pitchFamily="18" charset="0"/>
                          <a:cs typeface="Times New Roman" pitchFamily="18" charset="0"/>
                        </a:rPr>
                        <a:t>diF</a:t>
                      </a:r>
                      <a:r>
                        <a:rPr lang="en-US" sz="1200" u="none" strike="noStrike" dirty="0">
                          <a:effectLst/>
                          <a:latin typeface="Times New Roman" pitchFamily="18" charset="0"/>
                          <a:cs typeface="Times New Roman" pitchFamily="18" charset="0"/>
                        </a:rPr>
                        <a:t>-TESADT+PTAA</a:t>
                      </a:r>
                      <a:endParaRPr lang="en-US"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2.08</a:t>
                      </a:r>
                      <a:endParaRPr lang="en-US" altLang="ko-KR" sz="1200" b="0" i="0" u="none" strike="noStrike" dirty="0">
                        <a:solidFill>
                          <a:srgbClr val="000000"/>
                        </a:solidFill>
                        <a:effectLst/>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bl>
          </a:graphicData>
        </a:graphic>
      </p:graphicFrame>
      <p:graphicFrame>
        <p:nvGraphicFramePr>
          <p:cNvPr id="4" name="표 3"/>
          <p:cNvGraphicFramePr>
            <a:graphicFrameLocks noGrp="1"/>
          </p:cNvGraphicFramePr>
          <p:nvPr>
            <p:extLst>
              <p:ext uri="{D42A27DB-BD31-4B8C-83A1-F6EECF244321}">
                <p14:modId xmlns:p14="http://schemas.microsoft.com/office/powerpoint/2010/main" val="2120762498"/>
              </p:ext>
            </p:extLst>
          </p:nvPr>
        </p:nvGraphicFramePr>
        <p:xfrm>
          <a:off x="4896882" y="1072918"/>
          <a:ext cx="3682800" cy="4451579"/>
        </p:xfrm>
        <a:graphic>
          <a:graphicData uri="http://schemas.openxmlformats.org/drawingml/2006/table">
            <a:tbl>
              <a:tblPr>
                <a:tableStyleId>{5C22544A-7EE6-4342-B048-85BDC9FD1C3A}</a:tableStyleId>
              </a:tblPr>
              <a:tblGrid>
                <a:gridCol w="489600">
                  <a:extLst>
                    <a:ext uri="{9D8B030D-6E8A-4147-A177-3AD203B41FA5}">
                      <a16:colId xmlns:a16="http://schemas.microsoft.com/office/drawing/2014/main" val="20000"/>
                    </a:ext>
                  </a:extLst>
                </a:gridCol>
                <a:gridCol w="1918800">
                  <a:extLst>
                    <a:ext uri="{9D8B030D-6E8A-4147-A177-3AD203B41FA5}">
                      <a16:colId xmlns:a16="http://schemas.microsoft.com/office/drawing/2014/main" val="20001"/>
                    </a:ext>
                  </a:extLst>
                </a:gridCol>
                <a:gridCol w="1274400">
                  <a:extLst>
                    <a:ext uri="{9D8B030D-6E8A-4147-A177-3AD203B41FA5}">
                      <a16:colId xmlns:a16="http://schemas.microsoft.com/office/drawing/2014/main" val="20002"/>
                    </a:ext>
                  </a:extLst>
                </a:gridCol>
              </a:tblGrid>
              <a:tr h="218421">
                <a:tc>
                  <a:txBody>
                    <a:bodyPr/>
                    <a:lstStyle/>
                    <a:p>
                      <a:pPr algn="ctr" fontAlgn="ctr"/>
                      <a:r>
                        <a:rPr lang="en-US" sz="1200" b="1" u="none" strike="noStrike" dirty="0">
                          <a:effectLst/>
                          <a:latin typeface="Times New Roman" pitchFamily="18" charset="0"/>
                          <a:cs typeface="Times New Roman" pitchFamily="18" charset="0"/>
                        </a:rPr>
                        <a:t>Year</a:t>
                      </a:r>
                      <a:endParaRPr lang="en-US" sz="1200" b="1"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u="none" strike="noStrike" dirty="0">
                          <a:effectLst/>
                          <a:latin typeface="Times New Roman" pitchFamily="18" charset="0"/>
                          <a:cs typeface="Times New Roman" pitchFamily="18" charset="0"/>
                        </a:rPr>
                        <a:t>Material</a:t>
                      </a:r>
                      <a:endParaRPr lang="en-US" sz="1200" b="1"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u="none" strike="noStrike" dirty="0">
                          <a:effectLst/>
                          <a:latin typeface="Times New Roman" pitchFamily="18" charset="0"/>
                          <a:cs typeface="Times New Roman" pitchFamily="18" charset="0"/>
                        </a:rPr>
                        <a:t>Mobility (cm2/</a:t>
                      </a:r>
                      <a:r>
                        <a:rPr lang="en-US" sz="1200" b="1" u="none" strike="noStrike" dirty="0" err="1">
                          <a:effectLst/>
                          <a:latin typeface="Times New Roman" pitchFamily="18" charset="0"/>
                          <a:cs typeface="Times New Roman" pitchFamily="18" charset="0"/>
                        </a:rPr>
                        <a:t>Vs</a:t>
                      </a:r>
                      <a:r>
                        <a:rPr lang="en-US" sz="1200" b="1" u="none" strike="noStrike" dirty="0">
                          <a:effectLst/>
                          <a:latin typeface="Times New Roman" pitchFamily="18" charset="0"/>
                          <a:cs typeface="Times New Roman" pitchFamily="18" charset="0"/>
                        </a:rPr>
                        <a:t>)</a:t>
                      </a:r>
                      <a:endParaRPr lang="en-US" sz="1200" b="1"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r h="241363">
                <a:tc rowSpan="2">
                  <a:txBody>
                    <a:bodyPr/>
                    <a:lstStyle/>
                    <a:p>
                      <a:pPr algn="ctr" fontAlgn="ctr"/>
                      <a:r>
                        <a:rPr lang="en-US" altLang="ko-KR" sz="1200" b="1" u="none" strike="noStrike" dirty="0">
                          <a:effectLst/>
                          <a:latin typeface="Times New Roman" pitchFamily="18" charset="0"/>
                          <a:cs typeface="Times New Roman" pitchFamily="18" charset="0"/>
                        </a:rPr>
                        <a:t>2002</a:t>
                      </a:r>
                      <a:endParaRPr lang="en-US" altLang="ko-KR" sz="1200" b="1"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dirty="0" err="1">
                          <a:effectLst/>
                          <a:latin typeface="Times New Roman" pitchFamily="18" charset="0"/>
                          <a:cs typeface="Times New Roman" pitchFamily="18" charset="0"/>
                        </a:rPr>
                        <a:t>Quinodimethane</a:t>
                      </a:r>
                      <a:endParaRPr lang="en-US" sz="1200" b="0"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0.005</a:t>
                      </a:r>
                      <a:endParaRPr lang="en-US" altLang="ko-KR" sz="1200" b="0"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41363">
                <a:tc vMerge="1">
                  <a:txBody>
                    <a:bodyPr/>
                    <a:lstStyle/>
                    <a:p>
                      <a:pPr latinLnBrk="1"/>
                      <a:endParaRPr lang="ko-KR" altLang="en-US"/>
                    </a:p>
                  </a:txBody>
                  <a:tcPr/>
                </a:tc>
                <a:tc>
                  <a:txBody>
                    <a:bodyPr/>
                    <a:lstStyle/>
                    <a:p>
                      <a:pPr algn="ctr" fontAlgn="ctr"/>
                      <a:r>
                        <a:rPr lang="en-US" sz="1200" u="none" strike="noStrike" dirty="0">
                          <a:effectLst/>
                          <a:latin typeface="Times New Roman" pitchFamily="18" charset="0"/>
                          <a:cs typeface="Times New Roman" pitchFamily="18" charset="0"/>
                        </a:rPr>
                        <a:t>BBL</a:t>
                      </a:r>
                      <a:endParaRPr lang="en-US" sz="1200" b="0"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dirty="0">
                          <a:effectLst/>
                          <a:latin typeface="Times New Roman" pitchFamily="18" charset="0"/>
                          <a:cs typeface="Times New Roman" pitchFamily="18" charset="0"/>
                        </a:rPr>
                        <a:t>1.4 ~ 5.0 x 10</a:t>
                      </a:r>
                      <a:r>
                        <a:rPr lang="en-US" sz="1200" u="none" strike="noStrike" baseline="30000" dirty="0">
                          <a:effectLst/>
                          <a:latin typeface="Times New Roman" pitchFamily="18" charset="0"/>
                          <a:cs typeface="Times New Roman" pitchFamily="18" charset="0"/>
                        </a:rPr>
                        <a:t>-4</a:t>
                      </a:r>
                      <a:endParaRPr lang="en-US" sz="1200" b="0"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41363">
                <a:tc rowSpan="2">
                  <a:txBody>
                    <a:bodyPr/>
                    <a:lstStyle/>
                    <a:p>
                      <a:pPr algn="ctr" fontAlgn="ctr"/>
                      <a:r>
                        <a:rPr lang="en-US" altLang="ko-KR" sz="1200" b="1" u="none" strike="noStrike">
                          <a:effectLst/>
                          <a:latin typeface="Times New Roman" pitchFamily="18" charset="0"/>
                          <a:cs typeface="Times New Roman" pitchFamily="18" charset="0"/>
                        </a:rPr>
                        <a:t>2003</a:t>
                      </a:r>
                      <a:endParaRPr lang="en-US" altLang="ko-KR" sz="1200" b="1" i="0" u="none" strike="noStrike">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dirty="0">
                          <a:effectLst/>
                          <a:latin typeface="Times New Roman" pitchFamily="18" charset="0"/>
                          <a:cs typeface="Times New Roman" pitchFamily="18" charset="0"/>
                        </a:rPr>
                        <a:t>DFH-4T</a:t>
                      </a:r>
                      <a:endParaRPr lang="en-US" sz="1200" b="0"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0.048</a:t>
                      </a:r>
                      <a:endParaRPr lang="en-US" altLang="ko-KR" sz="1200" b="0"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41363">
                <a:tc vMerge="1">
                  <a:txBody>
                    <a:bodyPr/>
                    <a:lstStyle/>
                    <a:p>
                      <a:pPr latinLnBrk="1"/>
                      <a:endParaRPr lang="ko-KR" altLang="en-US"/>
                    </a:p>
                  </a:txBody>
                  <a:tcPr/>
                </a:tc>
                <a:tc>
                  <a:txBody>
                    <a:bodyPr/>
                    <a:lstStyle/>
                    <a:p>
                      <a:pPr algn="ctr" fontAlgn="ctr"/>
                      <a:r>
                        <a:rPr lang="en-US" sz="1200" u="none" strike="noStrike" dirty="0">
                          <a:effectLst/>
                          <a:latin typeface="Times New Roman" pitchFamily="18" charset="0"/>
                          <a:cs typeface="Times New Roman" pitchFamily="18" charset="0"/>
                        </a:rPr>
                        <a:t>DFH-5T</a:t>
                      </a:r>
                      <a:endParaRPr lang="en-US" sz="1200" b="0"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0.026</a:t>
                      </a:r>
                      <a:endParaRPr lang="en-US" altLang="ko-KR" sz="1200" b="0"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41363">
                <a:tc rowSpan="3">
                  <a:txBody>
                    <a:bodyPr/>
                    <a:lstStyle/>
                    <a:p>
                      <a:pPr algn="ctr" fontAlgn="ctr"/>
                      <a:r>
                        <a:rPr lang="en-US" altLang="ko-KR" sz="1200" b="1" u="none" strike="noStrike">
                          <a:effectLst/>
                          <a:latin typeface="Times New Roman" pitchFamily="18" charset="0"/>
                          <a:cs typeface="Times New Roman" pitchFamily="18" charset="0"/>
                        </a:rPr>
                        <a:t>2005</a:t>
                      </a:r>
                      <a:endParaRPr lang="en-US" altLang="ko-KR" sz="1200" b="1" i="0" u="none" strike="noStrike">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1" u="none" strike="noStrike" dirty="0">
                          <a:effectLst/>
                          <a:latin typeface="Times New Roman" pitchFamily="18" charset="0"/>
                          <a:cs typeface="Times New Roman" pitchFamily="18" charset="0"/>
                        </a:rPr>
                        <a:t>DFHCO-4T</a:t>
                      </a:r>
                      <a:endParaRPr lang="en-US" sz="1200" b="1"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en-US" altLang="ko-KR" sz="1200" b="1" u="none" strike="noStrike" dirty="0">
                          <a:effectLst/>
                          <a:latin typeface="Times New Roman" pitchFamily="18" charset="0"/>
                          <a:cs typeface="Times New Roman" pitchFamily="18" charset="0"/>
                        </a:rPr>
                        <a:t>0.6</a:t>
                      </a:r>
                      <a:endParaRPr lang="en-US" altLang="ko-KR" sz="1200" b="1"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5"/>
                  </a:ext>
                </a:extLst>
              </a:tr>
              <a:tr h="241363">
                <a:tc vMerge="1">
                  <a:txBody>
                    <a:bodyPr/>
                    <a:lstStyle/>
                    <a:p>
                      <a:pPr latinLnBrk="1"/>
                      <a:endParaRPr lang="ko-KR" altLang="en-US"/>
                    </a:p>
                  </a:txBody>
                  <a:tcPr/>
                </a:tc>
                <a:tc>
                  <a:txBody>
                    <a:bodyPr/>
                    <a:lstStyle/>
                    <a:p>
                      <a:pPr algn="ctr" fontAlgn="ctr"/>
                      <a:r>
                        <a:rPr lang="en-US" sz="1200" u="none" strike="noStrike" dirty="0" err="1">
                          <a:effectLst/>
                          <a:latin typeface="Times New Roman" pitchFamily="18" charset="0"/>
                          <a:cs typeface="Times New Roman" pitchFamily="18" charset="0"/>
                        </a:rPr>
                        <a:t>Thiazolothiazole</a:t>
                      </a:r>
                      <a:r>
                        <a:rPr lang="en-US" sz="1200" u="none" strike="noStrike" dirty="0">
                          <a:effectLst/>
                          <a:latin typeface="Times New Roman" pitchFamily="18" charset="0"/>
                          <a:cs typeface="Times New Roman" pitchFamily="18" charset="0"/>
                        </a:rPr>
                        <a:t> derivative</a:t>
                      </a:r>
                      <a:endParaRPr lang="en-US" sz="1200" b="0"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0.3</a:t>
                      </a:r>
                      <a:endParaRPr lang="en-US" altLang="ko-KR" sz="1200" b="0"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41363">
                <a:tc vMerge="1">
                  <a:txBody>
                    <a:bodyPr/>
                    <a:lstStyle/>
                    <a:p>
                      <a:pPr latinLnBrk="1"/>
                      <a:endParaRPr lang="ko-KR" altLang="en-US"/>
                    </a:p>
                  </a:txBody>
                  <a:tcPr/>
                </a:tc>
                <a:tc>
                  <a:txBody>
                    <a:bodyPr/>
                    <a:lstStyle/>
                    <a:p>
                      <a:pPr algn="ctr" fontAlgn="ctr"/>
                      <a:r>
                        <a:rPr lang="en-US" sz="1200" u="none" strike="noStrike" dirty="0">
                          <a:effectLst/>
                          <a:latin typeface="Times New Roman" pitchFamily="18" charset="0"/>
                          <a:cs typeface="Times New Roman" pitchFamily="18" charset="0"/>
                        </a:rPr>
                        <a:t>DFCO-4T</a:t>
                      </a:r>
                      <a:endParaRPr lang="en-US" sz="1200" b="0"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0.45</a:t>
                      </a:r>
                      <a:endParaRPr lang="en-US" altLang="ko-KR" sz="1200" b="0"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27038">
                <a:tc rowSpan="2">
                  <a:txBody>
                    <a:bodyPr/>
                    <a:lstStyle/>
                    <a:p>
                      <a:pPr algn="ctr" fontAlgn="ctr"/>
                      <a:r>
                        <a:rPr lang="en-US" altLang="ko-KR" sz="1200" b="1" u="none" strike="noStrike">
                          <a:effectLst/>
                          <a:latin typeface="Times New Roman" pitchFamily="18" charset="0"/>
                          <a:cs typeface="Times New Roman" pitchFamily="18" charset="0"/>
                        </a:rPr>
                        <a:t>2007</a:t>
                      </a:r>
                      <a:endParaRPr lang="en-US" altLang="ko-KR" sz="1200" b="1" i="0" u="none" strike="noStrike">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dirty="0" err="1">
                          <a:effectLst/>
                          <a:latin typeface="Times New Roman" pitchFamily="18" charset="0"/>
                          <a:cs typeface="Times New Roman" pitchFamily="18" charset="0"/>
                        </a:rPr>
                        <a:t>Dicyanomethylenesubstituted</a:t>
                      </a:r>
                      <a:r>
                        <a:rPr lang="en-US" sz="1200" u="none" strike="noStrike" dirty="0">
                          <a:effectLst/>
                          <a:latin typeface="Times New Roman" pitchFamily="18" charset="0"/>
                          <a:cs typeface="Times New Roman" pitchFamily="18" charset="0"/>
                        </a:rPr>
                        <a:t> </a:t>
                      </a:r>
                      <a:r>
                        <a:rPr lang="en-US" sz="1200" u="none" strike="noStrike" dirty="0" err="1">
                          <a:effectLst/>
                          <a:latin typeface="Times New Roman" pitchFamily="18" charset="0"/>
                          <a:cs typeface="Times New Roman" pitchFamily="18" charset="0"/>
                        </a:rPr>
                        <a:t>thienoquinoid</a:t>
                      </a:r>
                      <a:r>
                        <a:rPr lang="en-US" sz="1200" u="none" strike="noStrike" dirty="0">
                          <a:effectLst/>
                          <a:latin typeface="Times New Roman" pitchFamily="18" charset="0"/>
                          <a:cs typeface="Times New Roman" pitchFamily="18" charset="0"/>
                        </a:rPr>
                        <a:t> oligomers</a:t>
                      </a:r>
                      <a:endParaRPr lang="en-US" sz="1200" b="0"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0.16</a:t>
                      </a:r>
                      <a:endParaRPr lang="en-US" altLang="ko-KR" sz="1200" b="0"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41363">
                <a:tc vMerge="1">
                  <a:txBody>
                    <a:bodyPr/>
                    <a:lstStyle/>
                    <a:p>
                      <a:pPr latinLnBrk="1"/>
                      <a:endParaRPr lang="ko-KR" altLang="en-US"/>
                    </a:p>
                  </a:txBody>
                  <a:tcPr/>
                </a:tc>
                <a:tc>
                  <a:txBody>
                    <a:bodyPr/>
                    <a:lstStyle/>
                    <a:p>
                      <a:pPr algn="ctr" fontAlgn="ctr"/>
                      <a:r>
                        <a:rPr lang="en-US" sz="1200" u="none" strike="noStrike" dirty="0">
                          <a:effectLst/>
                          <a:latin typeface="Times New Roman" pitchFamily="18" charset="0"/>
                          <a:cs typeface="Times New Roman" pitchFamily="18" charset="0"/>
                        </a:rPr>
                        <a:t>Fluorinated </a:t>
                      </a:r>
                      <a:r>
                        <a:rPr lang="en-US" sz="1200" u="none" strike="noStrike" dirty="0" err="1">
                          <a:effectLst/>
                          <a:latin typeface="Times New Roman" pitchFamily="18" charset="0"/>
                          <a:cs typeface="Times New Roman" pitchFamily="18" charset="0"/>
                        </a:rPr>
                        <a:t>PeryleneDiimides</a:t>
                      </a:r>
                      <a:endParaRPr lang="en-US" sz="1200" b="0"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0.042</a:t>
                      </a:r>
                      <a:endParaRPr lang="en-US" altLang="ko-KR" sz="1200" b="0"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41363">
                <a:tc rowSpan="3">
                  <a:txBody>
                    <a:bodyPr/>
                    <a:lstStyle/>
                    <a:p>
                      <a:pPr algn="ctr" fontAlgn="ctr"/>
                      <a:r>
                        <a:rPr lang="en-US" altLang="ko-KR" sz="1200" b="1" u="none" strike="noStrike">
                          <a:effectLst/>
                          <a:latin typeface="Times New Roman" pitchFamily="18" charset="0"/>
                          <a:cs typeface="Times New Roman" pitchFamily="18" charset="0"/>
                        </a:rPr>
                        <a:t>2008</a:t>
                      </a:r>
                      <a:endParaRPr lang="en-US" altLang="ko-KR" sz="1200" b="1" i="0" u="none" strike="noStrike">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itchFamily="18" charset="0"/>
                          <a:cs typeface="Times New Roman" pitchFamily="18" charset="0"/>
                        </a:rPr>
                        <a:t>TIFDMT</a:t>
                      </a:r>
                      <a:endParaRPr lang="en-US" sz="1200" b="0" i="0" u="none" strike="noStrike">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0.1 ~ 0.16</a:t>
                      </a:r>
                      <a:endParaRPr lang="en-US" altLang="ko-KR" sz="1200" b="0"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41363">
                <a:tc vMerge="1">
                  <a:txBody>
                    <a:bodyPr/>
                    <a:lstStyle/>
                    <a:p>
                      <a:pPr latinLnBrk="1"/>
                      <a:endParaRPr lang="ko-KR" altLang="en-US"/>
                    </a:p>
                  </a:txBody>
                  <a:tcPr/>
                </a:tc>
                <a:tc>
                  <a:txBody>
                    <a:bodyPr/>
                    <a:lstStyle/>
                    <a:p>
                      <a:pPr algn="ctr" fontAlgn="ctr"/>
                      <a:r>
                        <a:rPr lang="en-US" sz="1200" u="none" strike="noStrike">
                          <a:effectLst/>
                          <a:latin typeface="Times New Roman" pitchFamily="18" charset="0"/>
                          <a:cs typeface="Times New Roman" pitchFamily="18" charset="0"/>
                        </a:rPr>
                        <a:t>60PCBM</a:t>
                      </a:r>
                      <a:endParaRPr lang="en-US" sz="1200" b="0" i="0" u="none" strike="noStrike">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0.2</a:t>
                      </a:r>
                      <a:endParaRPr lang="en-US" altLang="ko-KR" sz="1200" b="0"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41363">
                <a:tc vMerge="1">
                  <a:txBody>
                    <a:bodyPr/>
                    <a:lstStyle/>
                    <a:p>
                      <a:pPr latinLnBrk="1"/>
                      <a:endParaRPr lang="ko-KR" altLang="en-US"/>
                    </a:p>
                  </a:txBody>
                  <a:tcPr/>
                </a:tc>
                <a:tc>
                  <a:txBody>
                    <a:bodyPr/>
                    <a:lstStyle/>
                    <a:p>
                      <a:pPr algn="ctr" fontAlgn="ctr"/>
                      <a:r>
                        <a:rPr lang="en-US" sz="1200" u="none" strike="noStrike">
                          <a:effectLst/>
                          <a:latin typeface="Times New Roman" pitchFamily="18" charset="0"/>
                          <a:cs typeface="Times New Roman" pitchFamily="18" charset="0"/>
                        </a:rPr>
                        <a:t>SnCl</a:t>
                      </a:r>
                      <a:r>
                        <a:rPr lang="en-US" sz="1200" u="none" strike="noStrike" baseline="-25000">
                          <a:effectLst/>
                          <a:latin typeface="Times New Roman" pitchFamily="18" charset="0"/>
                          <a:cs typeface="Times New Roman" pitchFamily="18" charset="0"/>
                        </a:rPr>
                        <a:t>2</a:t>
                      </a:r>
                      <a:r>
                        <a:rPr lang="en-US" sz="1200" u="none" strike="noStrike">
                          <a:effectLst/>
                          <a:latin typeface="Times New Roman" pitchFamily="18" charset="0"/>
                          <a:cs typeface="Times New Roman" pitchFamily="18" charset="0"/>
                        </a:rPr>
                        <a:t>Pc</a:t>
                      </a:r>
                      <a:endParaRPr lang="en-US" sz="1200" b="0" i="0" u="none" strike="noStrike">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0.3</a:t>
                      </a:r>
                      <a:endParaRPr lang="en-US" altLang="ko-KR" sz="1200" b="0"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41363">
                <a:tc rowSpan="2">
                  <a:txBody>
                    <a:bodyPr/>
                    <a:lstStyle/>
                    <a:p>
                      <a:pPr algn="ctr" fontAlgn="ctr"/>
                      <a:r>
                        <a:rPr lang="en-US" altLang="ko-KR" sz="1200" b="1" u="none" strike="noStrike">
                          <a:effectLst/>
                          <a:latin typeface="Times New Roman" pitchFamily="18" charset="0"/>
                          <a:cs typeface="Times New Roman" pitchFamily="18" charset="0"/>
                        </a:rPr>
                        <a:t>2009</a:t>
                      </a:r>
                      <a:endParaRPr lang="en-US" altLang="ko-KR" sz="1200" b="1" i="0" u="none" strike="noStrike">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itchFamily="18" charset="0"/>
                          <a:cs typeface="Times New Roman" pitchFamily="18" charset="0"/>
                        </a:rPr>
                        <a:t>PDI-FCN</a:t>
                      </a:r>
                      <a:r>
                        <a:rPr lang="en-US" sz="1200" u="none" strike="noStrike" baseline="-25000">
                          <a:effectLst/>
                          <a:latin typeface="Times New Roman" pitchFamily="18" charset="0"/>
                          <a:cs typeface="Times New Roman" pitchFamily="18" charset="0"/>
                        </a:rPr>
                        <a:t>2</a:t>
                      </a:r>
                      <a:endParaRPr lang="en-US" sz="1200" b="0" i="0" u="none" strike="noStrike">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0.1</a:t>
                      </a:r>
                      <a:endParaRPr lang="en-US" altLang="ko-KR" sz="1200" b="0"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41363">
                <a:tc vMerge="1">
                  <a:txBody>
                    <a:bodyPr/>
                    <a:lstStyle/>
                    <a:p>
                      <a:pPr latinLnBrk="1"/>
                      <a:endParaRPr lang="ko-KR" altLang="en-US"/>
                    </a:p>
                  </a:txBody>
                  <a:tcPr/>
                </a:tc>
                <a:tc>
                  <a:txBody>
                    <a:bodyPr/>
                    <a:lstStyle/>
                    <a:p>
                      <a:pPr algn="ctr" fontAlgn="ctr"/>
                      <a:r>
                        <a:rPr lang="en-US" sz="1200" b="1" u="none" strike="noStrike" dirty="0">
                          <a:effectLst/>
                          <a:latin typeface="Times New Roman" pitchFamily="18" charset="0"/>
                          <a:cs typeface="Times New Roman" pitchFamily="18" charset="0"/>
                        </a:rPr>
                        <a:t>C</a:t>
                      </a:r>
                      <a:r>
                        <a:rPr lang="en-US" sz="1200" b="1" u="none" strike="noStrike" baseline="-25000" dirty="0">
                          <a:effectLst/>
                          <a:latin typeface="Times New Roman" pitchFamily="18" charset="0"/>
                          <a:cs typeface="Times New Roman" pitchFamily="18" charset="0"/>
                        </a:rPr>
                        <a:t>60</a:t>
                      </a:r>
                      <a:r>
                        <a:rPr lang="en-US" sz="1200" b="1" u="none" strike="noStrike" dirty="0">
                          <a:effectLst/>
                          <a:latin typeface="Times New Roman" pitchFamily="18" charset="0"/>
                          <a:cs typeface="Times New Roman" pitchFamily="18" charset="0"/>
                        </a:rPr>
                        <a:t>TH-Hx</a:t>
                      </a:r>
                      <a:endParaRPr lang="en-US" sz="1200" b="1"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ctr"/>
                      <a:r>
                        <a:rPr lang="en-US" altLang="ko-KR" sz="1200" b="1" u="none" strike="noStrike" dirty="0">
                          <a:effectLst/>
                          <a:latin typeface="Times New Roman" pitchFamily="18" charset="0"/>
                          <a:cs typeface="Times New Roman" pitchFamily="18" charset="0"/>
                        </a:rPr>
                        <a:t>0.02</a:t>
                      </a:r>
                      <a:endParaRPr lang="en-US" altLang="ko-KR" sz="1200" b="1"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14"/>
                  </a:ext>
                </a:extLst>
              </a:tr>
              <a:tr h="427038">
                <a:tc rowSpan="2">
                  <a:txBody>
                    <a:bodyPr/>
                    <a:lstStyle/>
                    <a:p>
                      <a:pPr algn="ctr" fontAlgn="ctr"/>
                      <a:r>
                        <a:rPr lang="en-US" altLang="ko-KR" sz="1200" b="1" u="none" strike="noStrike" dirty="0">
                          <a:effectLst/>
                          <a:latin typeface="Times New Roman" pitchFamily="18" charset="0"/>
                          <a:cs typeface="Times New Roman" pitchFamily="18" charset="0"/>
                        </a:rPr>
                        <a:t>2010</a:t>
                      </a:r>
                      <a:endParaRPr lang="en-US" altLang="ko-KR" sz="1200" b="1"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itchFamily="18" charset="0"/>
                          <a:cs typeface="Times New Roman" pitchFamily="18" charset="0"/>
                        </a:rPr>
                        <a:t>Core-Expanded Naphthalene Diimides</a:t>
                      </a:r>
                      <a:endParaRPr lang="en-US" sz="1200" b="0" i="0" u="none" strike="noStrike">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0.5</a:t>
                      </a:r>
                      <a:endParaRPr lang="en-US" altLang="ko-KR" sz="1200" b="0"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241363">
                <a:tc vMerge="1">
                  <a:txBody>
                    <a:bodyPr/>
                    <a:lstStyle/>
                    <a:p>
                      <a:pPr latinLnBrk="1"/>
                      <a:endParaRPr lang="ko-KR" altLang="en-US"/>
                    </a:p>
                  </a:txBody>
                  <a:tcPr/>
                </a:tc>
                <a:tc>
                  <a:txBody>
                    <a:bodyPr/>
                    <a:lstStyle/>
                    <a:p>
                      <a:pPr algn="ctr" fontAlgn="ctr"/>
                      <a:r>
                        <a:rPr lang="en-US" sz="1200" u="none" strike="noStrike" dirty="0">
                          <a:effectLst/>
                          <a:latin typeface="Times New Roman" pitchFamily="18" charset="0"/>
                          <a:cs typeface="Times New Roman" pitchFamily="18" charset="0"/>
                        </a:rPr>
                        <a:t>P(NDI</a:t>
                      </a:r>
                      <a:r>
                        <a:rPr lang="en-US" sz="1200" u="none" strike="noStrike" baseline="-25000" dirty="0">
                          <a:effectLst/>
                          <a:latin typeface="Times New Roman" pitchFamily="18" charset="0"/>
                          <a:cs typeface="Times New Roman" pitchFamily="18" charset="0"/>
                        </a:rPr>
                        <a:t>2</a:t>
                      </a:r>
                      <a:r>
                        <a:rPr lang="en-US" sz="1200" u="none" strike="noStrike" dirty="0">
                          <a:effectLst/>
                          <a:latin typeface="Times New Roman" pitchFamily="18" charset="0"/>
                          <a:cs typeface="Times New Roman" pitchFamily="18" charset="0"/>
                        </a:rPr>
                        <a:t>OD-T2)</a:t>
                      </a:r>
                      <a:endParaRPr lang="en-US" sz="1200" b="0"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ko-KR" sz="1200" u="none" strike="noStrike" dirty="0">
                          <a:effectLst/>
                          <a:latin typeface="Times New Roman" pitchFamily="18" charset="0"/>
                          <a:cs typeface="Times New Roman" pitchFamily="18" charset="0"/>
                        </a:rPr>
                        <a:t>0.18</a:t>
                      </a:r>
                      <a:endParaRPr lang="en-US" altLang="ko-KR" sz="1200" b="0" i="0" u="none" strike="noStrike" dirty="0">
                        <a:solidFill>
                          <a:srgbClr val="000000"/>
                        </a:solidFill>
                        <a:effectLst/>
                        <a:latin typeface="Times New Roman" pitchFamily="18" charset="0"/>
                        <a:cs typeface="Times New Roman" pitchFamily="18" charset="0"/>
                      </a:endParaRPr>
                    </a:p>
                  </a:txBody>
                  <a:tcPr marL="8596" marR="8596" marT="85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bl>
          </a:graphicData>
        </a:graphic>
      </p:graphicFrame>
      <p:sp>
        <p:nvSpPr>
          <p:cNvPr id="5" name="TextBox 4"/>
          <p:cNvSpPr txBox="1"/>
          <p:nvPr/>
        </p:nvSpPr>
        <p:spPr>
          <a:xfrm>
            <a:off x="424365" y="691528"/>
            <a:ext cx="4116613" cy="338554"/>
          </a:xfrm>
          <a:prstGeom prst="rect">
            <a:avLst/>
          </a:prstGeom>
          <a:noFill/>
        </p:spPr>
        <p:txBody>
          <a:bodyPr wrap="square" rtlCol="0">
            <a:spAutoFit/>
          </a:bodyPr>
          <a:lstStyle/>
          <a:p>
            <a:pPr algn="ctr"/>
            <a:r>
              <a:rPr lang="en-US" altLang="ko-KR" sz="1600" b="1" dirty="0">
                <a:latin typeface="Times New Roman" pitchFamily="18" charset="0"/>
                <a:cs typeface="Times New Roman" pitchFamily="18" charset="0"/>
              </a:rPr>
              <a:t>P-type organic semiconductors for OTFTs</a:t>
            </a:r>
            <a:endParaRPr lang="ko-KR" altLang="en-US" sz="1600" b="1" dirty="0">
              <a:latin typeface="Times New Roman" pitchFamily="18" charset="0"/>
              <a:cs typeface="Times New Roman" pitchFamily="18" charset="0"/>
            </a:endParaRPr>
          </a:p>
        </p:txBody>
      </p:sp>
      <p:sp>
        <p:nvSpPr>
          <p:cNvPr id="20" name="TextBox 19"/>
          <p:cNvSpPr txBox="1"/>
          <p:nvPr/>
        </p:nvSpPr>
        <p:spPr>
          <a:xfrm>
            <a:off x="4687944" y="691528"/>
            <a:ext cx="4116613" cy="338554"/>
          </a:xfrm>
          <a:prstGeom prst="rect">
            <a:avLst/>
          </a:prstGeom>
          <a:noFill/>
        </p:spPr>
        <p:txBody>
          <a:bodyPr wrap="square" rtlCol="0">
            <a:spAutoFit/>
          </a:bodyPr>
          <a:lstStyle/>
          <a:p>
            <a:pPr algn="ctr"/>
            <a:r>
              <a:rPr lang="en-US" altLang="ko-KR" sz="1600" b="1" dirty="0">
                <a:latin typeface="Times New Roman" pitchFamily="18" charset="0"/>
                <a:cs typeface="Times New Roman" pitchFamily="18" charset="0"/>
              </a:rPr>
              <a:t>N-type organic semiconductors for OTFTs</a:t>
            </a:r>
            <a:endParaRPr lang="ko-KR" altLang="en-US" sz="1600" b="1" dirty="0">
              <a:latin typeface="Times New Roman" pitchFamily="18" charset="0"/>
              <a:cs typeface="Times New Roman" pitchFamily="18" charset="0"/>
            </a:endParaRPr>
          </a:p>
        </p:txBody>
      </p:sp>
      <p:sp>
        <p:nvSpPr>
          <p:cNvPr id="9" name="직사각형 8"/>
          <p:cNvSpPr/>
          <p:nvPr/>
        </p:nvSpPr>
        <p:spPr>
          <a:xfrm>
            <a:off x="-87085" y="6251605"/>
            <a:ext cx="9231086" cy="261610"/>
          </a:xfrm>
          <a:prstGeom prst="rect">
            <a:avLst/>
          </a:prstGeom>
        </p:spPr>
        <p:txBody>
          <a:bodyPr wrap="square">
            <a:spAutoFit/>
          </a:bodyPr>
          <a:lstStyle/>
          <a:p>
            <a:pPr algn="r"/>
            <a:r>
              <a:rPr lang="en-US" altLang="ko-KR" sz="1100" dirty="0">
                <a:latin typeface="Times New Roman" pitchFamily="18" charset="0"/>
                <a:cs typeface="Times New Roman" pitchFamily="18" charset="0"/>
              </a:rPr>
              <a:t>Source : Sun </a:t>
            </a:r>
            <a:r>
              <a:rPr lang="en-US" altLang="ko-KR" sz="1100" dirty="0" err="1">
                <a:latin typeface="Times New Roman" pitchFamily="18" charset="0"/>
                <a:cs typeface="Times New Roman" pitchFamily="18" charset="0"/>
              </a:rPr>
              <a:t>Hee</a:t>
            </a:r>
            <a:r>
              <a:rPr lang="en-US" altLang="ko-KR" sz="1100" dirty="0">
                <a:latin typeface="Times New Roman" pitchFamily="18" charset="0"/>
                <a:cs typeface="Times New Roman" pitchFamily="18" charset="0"/>
              </a:rPr>
              <a:t> Lee (2011), et al., Dissertation for the Degree of Doctor of Philosophy, Kyung </a:t>
            </a:r>
            <a:r>
              <a:rPr lang="en-US" altLang="ko-KR" sz="1100" dirty="0" err="1">
                <a:latin typeface="Times New Roman" pitchFamily="18" charset="0"/>
                <a:cs typeface="Times New Roman" pitchFamily="18" charset="0"/>
              </a:rPr>
              <a:t>Hee</a:t>
            </a:r>
            <a:r>
              <a:rPr lang="en-US" altLang="ko-KR" sz="1100" dirty="0">
                <a:latin typeface="Times New Roman" pitchFamily="18" charset="0"/>
                <a:cs typeface="Times New Roman" pitchFamily="18" charset="0"/>
              </a:rPr>
              <a:t> University, Seoul, Korea</a:t>
            </a:r>
            <a:endParaRPr lang="ko-KR" altLang="en-US" sz="1100" dirty="0">
              <a:latin typeface="Times New Roman" pitchFamily="18" charset="0"/>
              <a:cs typeface="Times New Roman" pitchFamily="18" charset="0"/>
            </a:endParaRPr>
          </a:p>
        </p:txBody>
      </p:sp>
      <p:sp>
        <p:nvSpPr>
          <p:cNvPr id="2" name="TextBox 1"/>
          <p:cNvSpPr txBox="1"/>
          <p:nvPr/>
        </p:nvSpPr>
        <p:spPr>
          <a:xfrm>
            <a:off x="211749" y="5657255"/>
            <a:ext cx="8561615" cy="369332"/>
          </a:xfrm>
          <a:prstGeom prst="rect">
            <a:avLst/>
          </a:prstGeom>
          <a:noFill/>
        </p:spPr>
        <p:txBody>
          <a:bodyPr wrap="square" rtlCol="0">
            <a:spAutoFit/>
          </a:bodyPr>
          <a:lstStyle/>
          <a:p>
            <a:pPr marL="285750" indent="-285750">
              <a:buFont typeface="Arial" pitchFamily="34" charset="0"/>
              <a:buChar char="•"/>
            </a:pPr>
            <a:r>
              <a:rPr lang="en-US" altLang="ko-KR" dirty="0">
                <a:latin typeface="Times New Roman" pitchFamily="18" charset="0"/>
                <a:cs typeface="Times New Roman" pitchFamily="18" charset="0"/>
              </a:rPr>
              <a:t>For advanced TFT with p-n junction study on n-type organic semiconductor is expected.</a:t>
            </a:r>
            <a:endParaRPr lang="ko-KR"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2623954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5130800" y="439400"/>
            <a:ext cx="4025698" cy="319049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1" name="그룹 20"/>
          <p:cNvGrpSpPr/>
          <p:nvPr/>
        </p:nvGrpSpPr>
        <p:grpSpPr>
          <a:xfrm>
            <a:off x="-87086" y="6517333"/>
            <a:ext cx="9231086" cy="342898"/>
            <a:chOff x="-116115" y="6364933"/>
            <a:chExt cx="12308114" cy="342898"/>
          </a:xfrm>
        </p:grpSpPr>
        <p:sp>
          <p:nvSpPr>
            <p:cNvPr id="22" name="직사각형 21"/>
            <p:cNvSpPr/>
            <p:nvPr/>
          </p:nvSpPr>
          <p:spPr>
            <a:xfrm>
              <a:off x="449942" y="63649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116115" y="63649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7" name="슬라이드 번호 개체 틀 6"/>
          <p:cNvSpPr>
            <a:spLocks noGrp="1"/>
          </p:cNvSpPr>
          <p:nvPr>
            <p:ph type="sldNum" sz="quarter" idx="12"/>
          </p:nvPr>
        </p:nvSpPr>
        <p:spPr>
          <a:xfrm>
            <a:off x="3631624" y="6508752"/>
            <a:ext cx="2057400" cy="365125"/>
          </a:xfrm>
        </p:spPr>
        <p:txBody>
          <a:bodyPr/>
          <a:lstStyle/>
          <a:p>
            <a:fld id="{D3E0788C-73CB-4120-8227-3B79F3944826}" type="slidenum">
              <a:rPr lang="ko-KR" altLang="en-US" b="1">
                <a:solidFill>
                  <a:schemeClr val="bg1"/>
                </a:solidFill>
              </a:rPr>
              <a:pPr/>
              <a:t>7</a:t>
            </a:fld>
            <a:endParaRPr lang="ko-KR" altLang="en-US" b="1" dirty="0">
              <a:solidFill>
                <a:schemeClr val="bg1"/>
              </a:solidFill>
            </a:endParaRPr>
          </a:p>
        </p:txBody>
      </p:sp>
      <p:grpSp>
        <p:nvGrpSpPr>
          <p:cNvPr id="59" name="그룹 58"/>
          <p:cNvGrpSpPr/>
          <p:nvPr/>
        </p:nvGrpSpPr>
        <p:grpSpPr>
          <a:xfrm>
            <a:off x="6433488" y="6513215"/>
            <a:ext cx="2710512" cy="351134"/>
            <a:chOff x="6433488" y="6360815"/>
            <a:chExt cx="2710512" cy="351134"/>
          </a:xfrm>
        </p:grpSpPr>
        <p:sp>
          <p:nvSpPr>
            <p:cNvPr id="60" name="직사각형 59"/>
            <p:cNvSpPr/>
            <p:nvPr/>
          </p:nvSpPr>
          <p:spPr>
            <a:xfrm>
              <a:off x="6654800" y="6360815"/>
              <a:ext cx="2489200" cy="342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1" name="Picture 3" descr="C:\Users\user\Desktop\logo_0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3452" b="44167" l="19088" r="34797"/>
                      </a14:imgEffect>
                    </a14:imgLayer>
                  </a14:imgProps>
                </a:ext>
                <a:ext uri="{28A0092B-C50C-407E-A947-70E740481C1C}">
                  <a14:useLocalDpi xmlns:a14="http://schemas.microsoft.com/office/drawing/2010/main" val="0"/>
                </a:ext>
              </a:extLst>
            </a:blip>
            <a:srcRect l="19382" t="32585" r="64917" b="55079"/>
            <a:stretch/>
          </p:blipFill>
          <p:spPr bwMode="auto">
            <a:xfrm>
              <a:off x="8800898" y="6364933"/>
              <a:ext cx="290714" cy="33397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4227" t="33192" r="47709" b="59167"/>
            <a:stretch/>
          </p:blipFill>
          <p:spPr bwMode="auto">
            <a:xfrm>
              <a:off x="8110109" y="6364933"/>
              <a:ext cx="651048" cy="34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4792" b="100000" l="81641" r="100000">
                          <a14:foregroundMark x1="81771" y1="96875" x2="83138" y2="94907"/>
                          <a14:foregroundMark x1="82552" y1="96759" x2="96484" y2="96991"/>
                          <a14:foregroundMark x1="86719" y1="98495" x2="94531" y2="98843"/>
                          <a14:foregroundMark x1="91536" y1="97685" x2="93750" y2="97454"/>
                        </a14:backgroundRemoval>
                      </a14:imgEffect>
                    </a14:imgLayer>
                  </a14:imgProps>
                </a:ext>
                <a:ext uri="{28A0092B-C50C-407E-A947-70E740481C1C}">
                  <a14:useLocalDpi xmlns:a14="http://schemas.microsoft.com/office/drawing/2010/main" val="0"/>
                </a:ext>
              </a:extLst>
            </a:blip>
            <a:srcRect l="81698" t="95093" r="4958"/>
            <a:stretch/>
          </p:blipFill>
          <p:spPr bwMode="auto">
            <a:xfrm>
              <a:off x="6433488" y="6360815"/>
              <a:ext cx="1657569" cy="34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86" y="6536382"/>
            <a:ext cx="1149715" cy="34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그림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185" y="789556"/>
            <a:ext cx="4815115" cy="2840334"/>
          </a:xfrm>
          <a:prstGeom prst="rect">
            <a:avLst/>
          </a:prstGeom>
          <a:ln>
            <a:solidFill>
              <a:schemeClr val="tx1"/>
            </a:solidFill>
          </a:ln>
        </p:spPr>
      </p:pic>
      <p:pic>
        <p:nvPicPr>
          <p:cNvPr id="3584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184" y="3776433"/>
            <a:ext cx="4815116" cy="24854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다이어그램 7"/>
          <p:cNvGraphicFramePr/>
          <p:nvPr>
            <p:extLst>
              <p:ext uri="{D42A27DB-BD31-4B8C-83A1-F6EECF244321}">
                <p14:modId xmlns:p14="http://schemas.microsoft.com/office/powerpoint/2010/main" val="87129121"/>
              </p:ext>
            </p:extLst>
          </p:nvPr>
        </p:nvGraphicFramePr>
        <p:xfrm>
          <a:off x="5181600" y="3655136"/>
          <a:ext cx="3904354" cy="261353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1" name="직사각형 10"/>
          <p:cNvSpPr/>
          <p:nvPr/>
        </p:nvSpPr>
        <p:spPr>
          <a:xfrm>
            <a:off x="125184" y="6283668"/>
            <a:ext cx="4815116" cy="160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직사각형 29"/>
          <p:cNvSpPr/>
          <p:nvPr/>
        </p:nvSpPr>
        <p:spPr>
          <a:xfrm>
            <a:off x="-59878" y="6233200"/>
            <a:ext cx="5094515" cy="253916"/>
          </a:xfrm>
          <a:prstGeom prst="rect">
            <a:avLst/>
          </a:prstGeom>
        </p:spPr>
        <p:txBody>
          <a:bodyPr wrap="square">
            <a:spAutoFit/>
          </a:bodyPr>
          <a:lstStyle/>
          <a:p>
            <a:pPr algn="r"/>
            <a:r>
              <a:rPr lang="en-US" altLang="ko-KR" sz="1050" dirty="0">
                <a:latin typeface="Times New Roman" pitchFamily="18" charset="0"/>
                <a:cs typeface="Times New Roman" pitchFamily="18" charset="0"/>
              </a:rPr>
              <a:t>Source : Introduction to Organic Electronics– Research Overview in Yan’s Group</a:t>
            </a:r>
            <a:endParaRPr lang="ko-KR" altLang="en-US" sz="1050" dirty="0">
              <a:latin typeface="Times New Roman" pitchFamily="18" charset="0"/>
              <a:cs typeface="Times New Roman" pitchFamily="18" charset="0"/>
            </a:endParaRPr>
          </a:p>
        </p:txBody>
      </p:sp>
      <p:sp>
        <p:nvSpPr>
          <p:cNvPr id="2" name="직사각형 1"/>
          <p:cNvSpPr/>
          <p:nvPr/>
        </p:nvSpPr>
        <p:spPr>
          <a:xfrm>
            <a:off x="2019300" y="4724400"/>
            <a:ext cx="1020216" cy="469900"/>
          </a:xfrm>
          <a:prstGeom prst="rect">
            <a:avLst/>
          </a:prstGeom>
          <a:gradFill>
            <a:gsLst>
              <a:gs pos="0">
                <a:schemeClr val="accent2">
                  <a:lumMod val="78000"/>
                  <a:lumOff val="22000"/>
                </a:schemeClr>
              </a:gs>
              <a:gs pos="50000">
                <a:schemeClr val="accent2">
                  <a:lumMod val="56000"/>
                  <a:lumOff val="44000"/>
                </a:schemeClr>
              </a:gs>
              <a:gs pos="100000">
                <a:schemeClr val="accent2">
                  <a:lumMod val="14000"/>
                  <a:lumOff val="86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TextBox 2"/>
          <p:cNvSpPr txBox="1"/>
          <p:nvPr/>
        </p:nvSpPr>
        <p:spPr>
          <a:xfrm>
            <a:off x="1943100" y="4737100"/>
            <a:ext cx="1181100" cy="415498"/>
          </a:xfrm>
          <a:prstGeom prst="rect">
            <a:avLst/>
          </a:prstGeom>
          <a:noFill/>
        </p:spPr>
        <p:txBody>
          <a:bodyPr wrap="square" rtlCol="0">
            <a:spAutoFit/>
          </a:bodyPr>
          <a:lstStyle/>
          <a:p>
            <a:pPr algn="ctr"/>
            <a:r>
              <a:rPr lang="en-US" altLang="ko-KR" sz="1050" b="1" dirty="0">
                <a:latin typeface="Times New Roman" panose="02020603050405020304" pitchFamily="18" charset="0"/>
                <a:cs typeface="Times New Roman" panose="02020603050405020304" pitchFamily="18" charset="0"/>
              </a:rPr>
              <a:t>Au 4.8~5.1 eV</a:t>
            </a:r>
          </a:p>
          <a:p>
            <a:pPr algn="ctr"/>
            <a:r>
              <a:rPr lang="en-US" altLang="ko-KR" sz="1050" b="1" dirty="0">
                <a:latin typeface="Times New Roman" panose="02020603050405020304" pitchFamily="18" charset="0"/>
                <a:cs typeface="Times New Roman" panose="02020603050405020304" pitchFamily="18" charset="0"/>
              </a:rPr>
              <a:t>Ag 4.1 eV</a:t>
            </a:r>
            <a:endParaRPr lang="ko-KR" altLang="en-US" sz="1050" b="1" dirty="0">
              <a:latin typeface="Times New Roman" panose="02020603050405020304" pitchFamily="18" charset="0"/>
              <a:cs typeface="Times New Roman" panose="02020603050405020304" pitchFamily="18" charset="0"/>
            </a:endParaRPr>
          </a:p>
        </p:txBody>
      </p:sp>
      <p:pic>
        <p:nvPicPr>
          <p:cNvPr id="34818" name="Picture 2"/>
          <p:cNvPicPr>
            <a:picLocks noChangeAspect="1" noChangeArrowheads="1"/>
          </p:cNvPicPr>
          <p:nvPr/>
        </p:nvPicPr>
        <p:blipFill>
          <a:blip r:embed="rId16">
            <a:extLst>
              <a:ext uri="{BEBA8EAE-BF5A-486C-A8C5-ECC9F3942E4B}">
                <a14:imgProps xmlns:a14="http://schemas.microsoft.com/office/drawing/2010/main">
                  <a14:imgLayer r:embed="rId1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47640" y="871028"/>
            <a:ext cx="2701035" cy="2524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직사각형 27"/>
          <p:cNvSpPr/>
          <p:nvPr/>
        </p:nvSpPr>
        <p:spPr>
          <a:xfrm>
            <a:off x="4160354" y="3299774"/>
            <a:ext cx="5094515" cy="415498"/>
          </a:xfrm>
          <a:prstGeom prst="rect">
            <a:avLst/>
          </a:prstGeom>
        </p:spPr>
        <p:txBody>
          <a:bodyPr wrap="square">
            <a:spAutoFit/>
          </a:bodyPr>
          <a:lstStyle/>
          <a:p>
            <a:pPr algn="r"/>
            <a:r>
              <a:rPr lang="en-US" altLang="ko-KR" sz="1050" dirty="0">
                <a:latin typeface="Times New Roman" pitchFamily="18" charset="0"/>
                <a:cs typeface="Times New Roman" pitchFamily="18" charset="0"/>
              </a:rPr>
              <a:t>Source :Zhang, Xiao-Hong, Shree Prakash Tiwari,  and Bernard </a:t>
            </a:r>
            <a:r>
              <a:rPr lang="en-US" altLang="ko-KR" sz="1050" dirty="0" err="1">
                <a:latin typeface="Times New Roman" pitchFamily="18" charset="0"/>
                <a:cs typeface="Times New Roman" pitchFamily="18" charset="0"/>
              </a:rPr>
              <a:t>Kippelen</a:t>
            </a:r>
            <a:r>
              <a:rPr lang="en-US" altLang="ko-KR" sz="1050" dirty="0">
                <a:latin typeface="Times New Roman" pitchFamily="18" charset="0"/>
                <a:cs typeface="Times New Roman" pitchFamily="18" charset="0"/>
              </a:rPr>
              <a:t>.</a:t>
            </a:r>
          </a:p>
          <a:p>
            <a:pPr algn="r"/>
            <a:r>
              <a:rPr lang="en-US" altLang="ko-KR" sz="1050" dirty="0">
                <a:latin typeface="Times New Roman" pitchFamily="18" charset="0"/>
                <a:cs typeface="Times New Roman" pitchFamily="18" charset="0"/>
              </a:rPr>
              <a:t> Organic Electronics 10.6 (2009): 1133-1140.</a:t>
            </a:r>
            <a:endParaRPr lang="ko-KR" altLang="en-US" sz="1050" dirty="0">
              <a:latin typeface="Times New Roman" pitchFamily="18" charset="0"/>
              <a:cs typeface="Times New Roman" pitchFamily="18" charset="0"/>
            </a:endParaRPr>
          </a:p>
        </p:txBody>
      </p:sp>
      <p:pic>
        <p:nvPicPr>
          <p:cNvPr id="35842"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98157" y="457164"/>
            <a:ext cx="2493454" cy="15726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그룹 24"/>
          <p:cNvGrpSpPr/>
          <p:nvPr/>
        </p:nvGrpSpPr>
        <p:grpSpPr>
          <a:xfrm>
            <a:off x="-61418" y="208568"/>
            <a:ext cx="6848738" cy="830997"/>
            <a:chOff x="-107291" y="591379"/>
            <a:chExt cx="9131650" cy="830997"/>
          </a:xfrm>
        </p:grpSpPr>
        <p:sp>
          <p:nvSpPr>
            <p:cNvPr id="40" name="직사각형 39"/>
            <p:cNvSpPr/>
            <p:nvPr/>
          </p:nvSpPr>
          <p:spPr>
            <a:xfrm>
              <a:off x="-27218" y="643582"/>
              <a:ext cx="8945297"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직사각형 41"/>
            <p:cNvSpPr/>
            <p:nvPr/>
          </p:nvSpPr>
          <p:spPr>
            <a:xfrm>
              <a:off x="1098685" y="591379"/>
              <a:ext cx="7925674" cy="830997"/>
            </a:xfrm>
            <a:prstGeom prst="rect">
              <a:avLst/>
            </a:prstGeom>
            <a:noFill/>
          </p:spPr>
          <p:txBody>
            <a:bodyPr wrap="none" rtlCol="0">
              <a:spAutoFit/>
            </a:bodyPr>
            <a:lstStyle/>
            <a:p>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Introduction – N type Organic materials</a:t>
              </a:r>
              <a:endParaRPr lang="ko-KR" altLang="en-US" sz="2400" b="1" dirty="0">
                <a:ln>
                  <a:solidFill>
                    <a:schemeClr val="bg1">
                      <a:alpha val="0"/>
                    </a:schemeClr>
                  </a:solidFill>
                </a:ln>
                <a:solidFill>
                  <a:schemeClr val="bg1"/>
                </a:solidFill>
                <a:latin typeface="Arial" panose="020B0604020202020204" pitchFamily="34" charset="0"/>
                <a:cs typeface="Arial" panose="020B0604020202020204" pitchFamily="34" charset="0"/>
              </a:endParaRPr>
            </a:p>
            <a:p>
              <a:endParaRPr lang="ko-KR" altLang="en-US" sz="24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41" name="직사각형 40"/>
            <p:cNvSpPr/>
            <p:nvPr/>
          </p:nvSpPr>
          <p:spPr>
            <a:xfrm>
              <a:off x="-107291" y="624532"/>
              <a:ext cx="1334127"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23830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그룹 24"/>
          <p:cNvGrpSpPr/>
          <p:nvPr/>
        </p:nvGrpSpPr>
        <p:grpSpPr>
          <a:xfrm>
            <a:off x="-61418" y="208568"/>
            <a:ext cx="6606684" cy="464040"/>
            <a:chOff x="-107291" y="591379"/>
            <a:chExt cx="8808911" cy="464040"/>
          </a:xfrm>
        </p:grpSpPr>
        <p:sp>
          <p:nvSpPr>
            <p:cNvPr id="40" name="직사각형 39"/>
            <p:cNvSpPr/>
            <p:nvPr/>
          </p:nvSpPr>
          <p:spPr>
            <a:xfrm>
              <a:off x="-27216" y="643582"/>
              <a:ext cx="8579799" cy="392786"/>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p:cNvSpPr/>
            <p:nvPr/>
          </p:nvSpPr>
          <p:spPr>
            <a:xfrm>
              <a:off x="-107291" y="624532"/>
              <a:ext cx="1334127" cy="430887"/>
            </a:xfrm>
            <a:prstGeom prst="rect">
              <a:avLst/>
            </a:prstGeom>
            <a:noFill/>
          </p:spPr>
          <p:txBody>
            <a:bodyPr wrap="none" rtlCol="0">
              <a:spAutoFit/>
            </a:bodyPr>
            <a:lstStyle/>
            <a:p>
              <a:pPr algn="ct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IETR</a:t>
              </a:r>
            </a:p>
            <a:p>
              <a:pPr algn="ctr"/>
              <a:r>
                <a:rPr lang="en-US" altLang="ko-KR" sz="1100" b="1" dirty="0" err="1">
                  <a:ln>
                    <a:solidFill>
                      <a:schemeClr val="bg1">
                        <a:alpha val="0"/>
                      </a:schemeClr>
                    </a:solidFill>
                  </a:ln>
                  <a:solidFill>
                    <a:schemeClr val="bg1"/>
                  </a:solidFill>
                  <a:latin typeface="Arial" panose="020B0604020202020204" pitchFamily="34" charset="0"/>
                  <a:cs typeface="Arial" panose="020B0604020202020204" pitchFamily="34" charset="0"/>
                </a:rPr>
                <a:t>Hoseo</a:t>
              </a:r>
              <a:r>
                <a:rPr lang="en-US" altLang="ko-KR" sz="1100" b="1" dirty="0">
                  <a:ln>
                    <a:solidFill>
                      <a:schemeClr val="bg1">
                        <a:alpha val="0"/>
                      </a:schemeClr>
                    </a:solidFill>
                  </a:ln>
                  <a:solidFill>
                    <a:schemeClr val="bg1"/>
                  </a:solidFill>
                  <a:latin typeface="Arial" panose="020B0604020202020204" pitchFamily="34" charset="0"/>
                  <a:cs typeface="Arial" panose="020B0604020202020204" pitchFamily="34" charset="0"/>
                </a:rPr>
                <a:t> Univ.</a:t>
              </a:r>
              <a:endParaRPr lang="ko-KR" altLang="en-US" sz="11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sp>
          <p:nvSpPr>
            <p:cNvPr id="42" name="직사각형 41"/>
            <p:cNvSpPr/>
            <p:nvPr/>
          </p:nvSpPr>
          <p:spPr>
            <a:xfrm>
              <a:off x="1098685" y="591379"/>
              <a:ext cx="7602935" cy="461665"/>
            </a:xfrm>
            <a:prstGeom prst="rect">
              <a:avLst/>
            </a:prstGeom>
            <a:noFill/>
          </p:spPr>
          <p:txBody>
            <a:bodyPr wrap="none" rtlCol="0">
              <a:spAutoFit/>
            </a:bodyPr>
            <a:lstStyle/>
            <a:p>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Introduction – Epoxy based ink (Su-8)</a:t>
              </a:r>
              <a:endParaRPr lang="ko-KR" altLang="en-US" sz="24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grpSp>
      <p:grpSp>
        <p:nvGrpSpPr>
          <p:cNvPr id="21" name="그룹 20"/>
          <p:cNvGrpSpPr/>
          <p:nvPr/>
        </p:nvGrpSpPr>
        <p:grpSpPr>
          <a:xfrm>
            <a:off x="-87086" y="6517333"/>
            <a:ext cx="9231086" cy="342898"/>
            <a:chOff x="-116115" y="6364933"/>
            <a:chExt cx="12308114" cy="342898"/>
          </a:xfrm>
        </p:grpSpPr>
        <p:sp>
          <p:nvSpPr>
            <p:cNvPr id="22" name="직사각형 21"/>
            <p:cNvSpPr/>
            <p:nvPr/>
          </p:nvSpPr>
          <p:spPr>
            <a:xfrm>
              <a:off x="449942" y="63649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116115" y="63649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7" name="슬라이드 번호 개체 틀 6"/>
          <p:cNvSpPr>
            <a:spLocks noGrp="1"/>
          </p:cNvSpPr>
          <p:nvPr>
            <p:ph type="sldNum" sz="quarter" idx="12"/>
          </p:nvPr>
        </p:nvSpPr>
        <p:spPr>
          <a:xfrm>
            <a:off x="3631624" y="6508752"/>
            <a:ext cx="2057400" cy="365125"/>
          </a:xfrm>
        </p:spPr>
        <p:txBody>
          <a:bodyPr/>
          <a:lstStyle/>
          <a:p>
            <a:fld id="{D3E0788C-73CB-4120-8227-3B79F3944826}" type="slidenum">
              <a:rPr lang="ko-KR" altLang="en-US" b="1">
                <a:solidFill>
                  <a:schemeClr val="bg1"/>
                </a:solidFill>
              </a:rPr>
              <a:pPr/>
              <a:t>8</a:t>
            </a:fld>
            <a:endParaRPr lang="ko-KR" altLang="en-US" b="1" dirty="0">
              <a:solidFill>
                <a:schemeClr val="bg1"/>
              </a:solidFill>
            </a:endParaRPr>
          </a:p>
        </p:txBody>
      </p:sp>
      <p:grpSp>
        <p:nvGrpSpPr>
          <p:cNvPr id="59" name="그룹 58"/>
          <p:cNvGrpSpPr/>
          <p:nvPr/>
        </p:nvGrpSpPr>
        <p:grpSpPr>
          <a:xfrm>
            <a:off x="6433488" y="6513215"/>
            <a:ext cx="2710512" cy="351134"/>
            <a:chOff x="6433488" y="6360815"/>
            <a:chExt cx="2710512" cy="351134"/>
          </a:xfrm>
        </p:grpSpPr>
        <p:sp>
          <p:nvSpPr>
            <p:cNvPr id="60" name="직사각형 59"/>
            <p:cNvSpPr/>
            <p:nvPr/>
          </p:nvSpPr>
          <p:spPr>
            <a:xfrm>
              <a:off x="6654800" y="6360815"/>
              <a:ext cx="2489200" cy="342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1" name="Picture 3" descr="C:\Users\user\Desktop\logo_0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3452" b="44167" l="19088" r="34797"/>
                      </a14:imgEffect>
                    </a14:imgLayer>
                  </a14:imgProps>
                </a:ext>
                <a:ext uri="{28A0092B-C50C-407E-A947-70E740481C1C}">
                  <a14:useLocalDpi xmlns:a14="http://schemas.microsoft.com/office/drawing/2010/main" val="0"/>
                </a:ext>
              </a:extLst>
            </a:blip>
            <a:srcRect l="19382" t="32585" r="64917" b="55079"/>
            <a:stretch/>
          </p:blipFill>
          <p:spPr bwMode="auto">
            <a:xfrm>
              <a:off x="8800898" y="6364933"/>
              <a:ext cx="290714" cy="33397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4227" t="33192" r="47709" b="59167"/>
            <a:stretch/>
          </p:blipFill>
          <p:spPr bwMode="auto">
            <a:xfrm>
              <a:off x="8110109" y="6364933"/>
              <a:ext cx="651048" cy="34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4792" b="100000" l="81641" r="100000">
                          <a14:foregroundMark x1="81771" y1="96875" x2="83138" y2="94907"/>
                          <a14:foregroundMark x1="82552" y1="96759" x2="96484" y2="96991"/>
                          <a14:foregroundMark x1="86719" y1="98495" x2="94531" y2="98843"/>
                          <a14:foregroundMark x1="91536" y1="97685" x2="93750" y2="97454"/>
                        </a14:backgroundRemoval>
                      </a14:imgEffect>
                    </a14:imgLayer>
                  </a14:imgProps>
                </a:ext>
                <a:ext uri="{28A0092B-C50C-407E-A947-70E740481C1C}">
                  <a14:useLocalDpi xmlns:a14="http://schemas.microsoft.com/office/drawing/2010/main" val="0"/>
                </a:ext>
              </a:extLst>
            </a:blip>
            <a:srcRect l="81698" t="95093" r="4958"/>
            <a:stretch/>
          </p:blipFill>
          <p:spPr bwMode="auto">
            <a:xfrm>
              <a:off x="6433488" y="6360815"/>
              <a:ext cx="1657569" cy="34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86" y="6536382"/>
            <a:ext cx="1149715" cy="34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4" name="Picture 2" descr="C:\Users\SeungJae\Downloads\SU8.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69822" y="912910"/>
            <a:ext cx="2029155" cy="19622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35605" y="3003489"/>
            <a:ext cx="2218713" cy="307777"/>
          </a:xfrm>
          <a:prstGeom prst="rect">
            <a:avLst/>
          </a:prstGeom>
          <a:noFill/>
        </p:spPr>
        <p:txBody>
          <a:bodyPr wrap="square" rtlCol="0">
            <a:spAutoFit/>
          </a:bodyPr>
          <a:lstStyle/>
          <a:p>
            <a:pPr algn="ctr"/>
            <a:r>
              <a:rPr lang="en-US" altLang="ko-KR" sz="1400" dirty="0">
                <a:latin typeface="Times New Roman" panose="02020603050405020304" pitchFamily="18" charset="0"/>
                <a:cs typeface="Times New Roman" panose="02020603050405020304" pitchFamily="18" charset="0"/>
              </a:rPr>
              <a:t>Molecular structure of Su-8</a:t>
            </a:r>
            <a:endParaRPr lang="ko-KR" altLang="en-US" sz="1400" dirty="0">
              <a:latin typeface="Times New Roman" panose="02020603050405020304" pitchFamily="18" charset="0"/>
              <a:cs typeface="Times New Roman" panose="02020603050405020304" pitchFamily="18" charset="0"/>
            </a:endParaRPr>
          </a:p>
        </p:txBody>
      </p:sp>
      <p:graphicFrame>
        <p:nvGraphicFramePr>
          <p:cNvPr id="13" name="다이어그램 12"/>
          <p:cNvGraphicFramePr/>
          <p:nvPr>
            <p:extLst>
              <p:ext uri="{D42A27DB-BD31-4B8C-83A1-F6EECF244321}">
                <p14:modId xmlns:p14="http://schemas.microsoft.com/office/powerpoint/2010/main" val="527128813"/>
              </p:ext>
            </p:extLst>
          </p:nvPr>
        </p:nvGraphicFramePr>
        <p:xfrm>
          <a:off x="-814162" y="739024"/>
          <a:ext cx="3874862" cy="277693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모서리가 둥근 직사각형 13"/>
          <p:cNvSpPr/>
          <p:nvPr/>
        </p:nvSpPr>
        <p:spPr>
          <a:xfrm>
            <a:off x="63501" y="783178"/>
            <a:ext cx="4584699" cy="2861722"/>
          </a:xfrm>
          <a:prstGeom prst="roundRect">
            <a:avLst>
              <a:gd name="adj" fmla="val 7267"/>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모서리가 둥근 직사각형 4"/>
          <p:cNvSpPr/>
          <p:nvPr/>
        </p:nvSpPr>
        <p:spPr>
          <a:xfrm>
            <a:off x="452331" y="3522700"/>
            <a:ext cx="3807037" cy="3659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latin typeface="Times New Roman" panose="02020603050405020304" pitchFamily="18" charset="0"/>
                <a:cs typeface="Times New Roman" panose="02020603050405020304" pitchFamily="18" charset="0"/>
              </a:rPr>
              <a:t>Promising inkjet Processing Properties</a:t>
            </a:r>
            <a:endParaRPr lang="ko-KR" altLang="en-US" sz="1600" b="1" dirty="0">
              <a:latin typeface="Times New Roman" panose="02020603050405020304" pitchFamily="18" charset="0"/>
              <a:cs typeface="Times New Roman" panose="02020603050405020304" pitchFamily="18" charset="0"/>
            </a:endParaRPr>
          </a:p>
        </p:txBody>
      </p:sp>
      <p:sp>
        <p:nvSpPr>
          <p:cNvPr id="38" name="모서리가 둥근 직사각형 37"/>
          <p:cNvSpPr/>
          <p:nvPr/>
        </p:nvSpPr>
        <p:spPr>
          <a:xfrm>
            <a:off x="4740728" y="783178"/>
            <a:ext cx="4369712" cy="2861722"/>
          </a:xfrm>
          <a:prstGeom prst="roundRect">
            <a:avLst>
              <a:gd name="adj" fmla="val 7267"/>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3799" name="Picture 7"/>
          <p:cNvPicPr>
            <a:picLocks noChangeAspect="1" noChangeArrowheads="1"/>
          </p:cNvPicPr>
          <p:nvPr/>
        </p:nvPicPr>
        <p:blipFill>
          <a:blip r:embed="rId15">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18758" y="912910"/>
            <a:ext cx="3413649" cy="2244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직사각형 14"/>
          <p:cNvSpPr/>
          <p:nvPr/>
        </p:nvSpPr>
        <p:spPr>
          <a:xfrm>
            <a:off x="5218758" y="3146166"/>
            <a:ext cx="3413649" cy="376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TextBox 42"/>
          <p:cNvSpPr txBox="1"/>
          <p:nvPr/>
        </p:nvSpPr>
        <p:spPr>
          <a:xfrm>
            <a:off x="5126385" y="3038155"/>
            <a:ext cx="3598393" cy="307777"/>
          </a:xfrm>
          <a:prstGeom prst="rect">
            <a:avLst/>
          </a:prstGeom>
          <a:noFill/>
        </p:spPr>
        <p:txBody>
          <a:bodyPr wrap="square" rtlCol="0">
            <a:spAutoFit/>
          </a:bodyPr>
          <a:lstStyle/>
          <a:p>
            <a:pPr algn="ctr"/>
            <a:r>
              <a:rPr lang="en-US" altLang="ko-KR" sz="1400" dirty="0">
                <a:latin typeface="Times New Roman" panose="02020603050405020304" pitchFamily="18" charset="0"/>
                <a:cs typeface="Times New Roman" panose="02020603050405020304" pitchFamily="18" charset="0"/>
              </a:rPr>
              <a:t>Optical Transmittance of Su-8</a:t>
            </a:r>
          </a:p>
        </p:txBody>
      </p:sp>
      <p:sp>
        <p:nvSpPr>
          <p:cNvPr id="39" name="모서리가 둥근 직사각형 38"/>
          <p:cNvSpPr/>
          <p:nvPr/>
        </p:nvSpPr>
        <p:spPr>
          <a:xfrm>
            <a:off x="4992220" y="3522700"/>
            <a:ext cx="3807037" cy="3659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latin typeface="Times New Roman" panose="02020603050405020304" pitchFamily="18" charset="0"/>
                <a:cs typeface="Times New Roman" panose="02020603050405020304" pitchFamily="18" charset="0"/>
              </a:rPr>
              <a:t>Promising Physical Properties</a:t>
            </a:r>
            <a:endParaRPr lang="ko-KR" altLang="en-US" sz="1600" b="1" dirty="0">
              <a:latin typeface="Times New Roman" panose="02020603050405020304" pitchFamily="18" charset="0"/>
              <a:cs typeface="Times New Roman" panose="02020603050405020304" pitchFamily="18" charset="0"/>
            </a:endParaRPr>
          </a:p>
        </p:txBody>
      </p:sp>
      <p:sp>
        <p:nvSpPr>
          <p:cNvPr id="16" name="직사각형 15"/>
          <p:cNvSpPr/>
          <p:nvPr/>
        </p:nvSpPr>
        <p:spPr>
          <a:xfrm>
            <a:off x="4060407" y="3261090"/>
            <a:ext cx="4572000" cy="261610"/>
          </a:xfrm>
          <a:prstGeom prst="rect">
            <a:avLst/>
          </a:prstGeom>
        </p:spPr>
        <p:txBody>
          <a:bodyPr>
            <a:spAutoFit/>
          </a:bodyPr>
          <a:lstStyle/>
          <a:p>
            <a:pPr algn="r"/>
            <a:r>
              <a:rPr lang="en-US" altLang="ko-KR" sz="1100" dirty="0">
                <a:latin typeface="Times New Roman" pitchFamily="18" charset="0"/>
                <a:cs typeface="Times New Roman" pitchFamily="18" charset="0"/>
              </a:rPr>
              <a:t>Source : Process guideline for Su-8, </a:t>
            </a:r>
            <a:r>
              <a:rPr lang="en-US" altLang="ko-KR" sz="1100" dirty="0">
                <a:latin typeface="맑은 고딕"/>
                <a:ea typeface="맑은 고딕"/>
                <a:cs typeface="Times New Roman" pitchFamily="18" charset="0"/>
              </a:rPr>
              <a:t>©</a:t>
            </a:r>
            <a:r>
              <a:rPr lang="en-US" altLang="ko-KR" sz="1100" dirty="0">
                <a:latin typeface="Times New Roman" pitchFamily="18" charset="0"/>
                <a:cs typeface="Times New Roman" pitchFamily="18" charset="0"/>
              </a:rPr>
              <a:t>Micro-chem.</a:t>
            </a:r>
            <a:endParaRPr lang="ko-KR" altLang="en-US" sz="1100" dirty="0">
              <a:latin typeface="Times New Roman" pitchFamily="18" charset="0"/>
              <a:cs typeface="Times New Roman" pitchFamily="18" charset="0"/>
            </a:endParaRPr>
          </a:p>
        </p:txBody>
      </p:sp>
      <p:sp>
        <p:nvSpPr>
          <p:cNvPr id="30" name="TextBox 29"/>
          <p:cNvSpPr txBox="1"/>
          <p:nvPr/>
        </p:nvSpPr>
        <p:spPr>
          <a:xfrm>
            <a:off x="72926" y="4036684"/>
            <a:ext cx="4414506" cy="1662351"/>
          </a:xfrm>
          <a:prstGeom prst="roundRect">
            <a:avLst>
              <a:gd name="adj" fmla="val 7143"/>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p:spPr>
        <p:txBody>
          <a:bodyPr wrap="square" rtlCol="0">
            <a:spAutoFit/>
          </a:bodyPr>
          <a:lstStyle/>
          <a:p>
            <a:pPr marL="285750" indent="-285750">
              <a:buFont typeface="Arial" panose="020B0604020202020204" pitchFamily="34" charset="0"/>
              <a:buChar char="•"/>
            </a:pPr>
            <a:r>
              <a:rPr lang="es-ES" altLang="ko-KR" sz="1400" b="1" dirty="0"/>
              <a:t>Un-cross-linked photoresist.</a:t>
            </a:r>
          </a:p>
          <a:p>
            <a:pPr marL="285750" indent="-285750">
              <a:buFont typeface="Arial" panose="020B0604020202020204" pitchFamily="34" charset="0"/>
              <a:buChar char="•"/>
            </a:pPr>
            <a:endParaRPr lang="es-ES" altLang="ko-KR" sz="1400" dirty="0"/>
          </a:p>
          <a:p>
            <a:pPr marL="285750" indent="-285750">
              <a:buFont typeface="Arial" panose="020B0604020202020204" pitchFamily="34" charset="0"/>
              <a:buChar char="•"/>
            </a:pPr>
            <a:r>
              <a:rPr lang="en-US" altLang="ko-KR" sz="1400" dirty="0"/>
              <a:t>Low molecular weight </a:t>
            </a:r>
          </a:p>
          <a:p>
            <a:r>
              <a:rPr lang="en-US" altLang="ko-KR" sz="1400" dirty="0"/>
              <a:t>     </a:t>
            </a:r>
            <a:r>
              <a:rPr lang="ko-KR" altLang="en-US" sz="1400" dirty="0"/>
              <a:t>☞</a:t>
            </a:r>
            <a:r>
              <a:rPr lang="en-US" altLang="ko-KR" sz="1400" dirty="0"/>
              <a:t> </a:t>
            </a:r>
            <a:r>
              <a:rPr lang="en-US" altLang="ko-KR" sz="1400" b="1" dirty="0" err="1"/>
              <a:t>Jettable</a:t>
            </a:r>
            <a:endParaRPr lang="en-US" altLang="ko-KR" sz="1400" b="1" dirty="0"/>
          </a:p>
          <a:p>
            <a:pPr marL="285750" indent="-285750">
              <a:buFont typeface="Arial" panose="020B0604020202020204" pitchFamily="34" charset="0"/>
              <a:buChar char="•"/>
            </a:pPr>
            <a:endParaRPr lang="en-US" altLang="ko-KR" sz="1400" dirty="0"/>
          </a:p>
          <a:p>
            <a:pPr marL="285750" indent="-285750">
              <a:buFont typeface="Arial" panose="020B0604020202020204" pitchFamily="34" charset="0"/>
              <a:buChar char="•"/>
            </a:pPr>
            <a:r>
              <a:rPr lang="en-US" altLang="ko-KR" sz="1400" dirty="0"/>
              <a:t>Polymerization occurred under UV light after  jetting </a:t>
            </a:r>
            <a:r>
              <a:rPr lang="ko-KR" altLang="en-US" sz="1400" dirty="0"/>
              <a:t>☞</a:t>
            </a:r>
            <a:r>
              <a:rPr lang="en-US" altLang="ko-KR" sz="1400" dirty="0"/>
              <a:t> </a:t>
            </a:r>
            <a:r>
              <a:rPr lang="en-US" altLang="ko-KR" sz="1400" b="1" dirty="0"/>
              <a:t>easy drop ejection </a:t>
            </a:r>
            <a:r>
              <a:rPr lang="en-US" altLang="ko-KR" sz="1200" b="1" dirty="0"/>
              <a:t>(small molecule)</a:t>
            </a:r>
            <a:endParaRPr lang="es-ES" altLang="ko-KR" sz="1200" b="1" dirty="0"/>
          </a:p>
        </p:txBody>
      </p:sp>
      <p:sp>
        <p:nvSpPr>
          <p:cNvPr id="31" name="TextBox 30"/>
          <p:cNvSpPr txBox="1"/>
          <p:nvPr/>
        </p:nvSpPr>
        <p:spPr>
          <a:xfrm>
            <a:off x="4729412" y="4025132"/>
            <a:ext cx="4350884" cy="2419945"/>
          </a:xfrm>
          <a:prstGeom prst="roundRect">
            <a:avLst>
              <a:gd name="adj" fmla="val 8333"/>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p:spPr>
        <p:txBody>
          <a:bodyPr wrap="square" rtlCol="0">
            <a:spAutoFit/>
          </a:bodyPr>
          <a:lstStyle/>
          <a:p>
            <a:pPr marL="285750" indent="-285750">
              <a:buFont typeface="Arial" panose="020B0604020202020204" pitchFamily="34" charset="0"/>
              <a:buChar char="•"/>
            </a:pPr>
            <a:r>
              <a:rPr lang="en-US" altLang="ko-KR" sz="1400" dirty="0"/>
              <a:t>Above 365 nm exhibiting low propagation losses </a:t>
            </a:r>
            <a:r>
              <a:rPr lang="ko-KR" altLang="en-US" sz="1400" b="1" dirty="0"/>
              <a:t>☞</a:t>
            </a:r>
            <a:r>
              <a:rPr lang="en-US" altLang="ko-KR" sz="1400" b="1" dirty="0"/>
              <a:t>Transparent</a:t>
            </a:r>
          </a:p>
          <a:p>
            <a:endParaRPr lang="en-US" altLang="ko-KR" sz="1400" dirty="0"/>
          </a:p>
          <a:p>
            <a:pPr marL="285750" indent="-285750">
              <a:buFont typeface="Arial" panose="020B0604020202020204" pitchFamily="34" charset="0"/>
              <a:buChar char="•"/>
            </a:pPr>
            <a:r>
              <a:rPr lang="en-US" altLang="ko-KR" sz="1400" b="1" dirty="0"/>
              <a:t>Good insulator with high breakdown electric field</a:t>
            </a:r>
          </a:p>
          <a:p>
            <a:pPr marL="285750" indent="-285750">
              <a:buFont typeface="Arial" panose="020B0604020202020204" pitchFamily="34" charset="0"/>
              <a:buChar char="•"/>
            </a:pPr>
            <a:endParaRPr lang="en-US" altLang="ko-KR" sz="1400" dirty="0"/>
          </a:p>
          <a:p>
            <a:pPr marL="285750" indent="-285750">
              <a:buFont typeface="Arial" panose="020B0604020202020204" pitchFamily="34" charset="0"/>
              <a:buChar char="•"/>
            </a:pPr>
            <a:r>
              <a:rPr lang="en-US" altLang="ko-KR" sz="1400" dirty="0"/>
              <a:t>Wettability for the contact angle </a:t>
            </a:r>
            <a:r>
              <a:rPr lang="ko-KR" altLang="en-US" sz="1400" b="1" dirty="0"/>
              <a:t>☞ </a:t>
            </a:r>
            <a:r>
              <a:rPr lang="en-US" altLang="ko-KR" sz="1400" dirty="0"/>
              <a:t>ink formation </a:t>
            </a:r>
            <a:r>
              <a:rPr lang="ko-KR" altLang="en-US" sz="1400" b="1" dirty="0"/>
              <a:t>☞</a:t>
            </a:r>
            <a:r>
              <a:rPr lang="en-US" altLang="ko-KR" sz="1400" dirty="0"/>
              <a:t> </a:t>
            </a:r>
            <a:r>
              <a:rPr lang="en-US" altLang="ko-KR" sz="1400" b="1" dirty="0"/>
              <a:t>hydrophobic surfaces.</a:t>
            </a:r>
          </a:p>
          <a:p>
            <a:pPr algn="r"/>
            <a:r>
              <a:rPr lang="en-US" altLang="ko-KR" sz="1600" b="1" dirty="0"/>
              <a:t>    </a:t>
            </a:r>
            <a:r>
              <a:rPr lang="en-US" altLang="ko-KR" sz="1300" b="1" dirty="0"/>
              <a:t>(Su-8; 7 </a:t>
            </a:r>
            <a:r>
              <a:rPr lang="en-US" altLang="ko-KR" sz="1300" b="1" dirty="0" err="1"/>
              <a:t>KDa</a:t>
            </a:r>
            <a:r>
              <a:rPr lang="en-US" altLang="ko-KR" sz="1300" b="1" dirty="0"/>
              <a:t>, hard to jetting </a:t>
            </a:r>
            <a:r>
              <a:rPr lang="en-US" altLang="ko-KR" sz="1300" b="1" dirty="0">
                <a:latin typeface="맑은 고딕"/>
                <a:ea typeface="맑은 고딕"/>
              </a:rPr>
              <a:t>≥ </a:t>
            </a:r>
            <a:r>
              <a:rPr lang="en-US" altLang="ko-KR" sz="1300" b="1" dirty="0"/>
              <a:t>20KDa)</a:t>
            </a:r>
          </a:p>
          <a:p>
            <a:pPr algn="r"/>
            <a:r>
              <a:rPr lang="en-US" altLang="ko-KR" sz="1600" b="1" dirty="0"/>
              <a:t> </a:t>
            </a:r>
            <a:r>
              <a:rPr lang="en-US" altLang="ko-KR" sz="1600" dirty="0"/>
              <a:t> </a:t>
            </a:r>
            <a:r>
              <a:rPr lang="en-US" altLang="ko-KR" sz="1100" dirty="0">
                <a:latin typeface="Times New Roman" pitchFamily="18" charset="0"/>
                <a:cs typeface="Times New Roman" pitchFamily="18" charset="0"/>
              </a:rPr>
              <a:t>source: </a:t>
            </a:r>
            <a:r>
              <a:rPr lang="en-US" altLang="ko-KR" sz="1100" dirty="0">
                <a:latin typeface="Times New Roman" pitchFamily="18" charset="0"/>
                <a:cs typeface="Times New Roman" pitchFamily="18" charset="0"/>
                <a:hlinkClick r:id="rId17" tooltip="ACS&#10;          applied materials &amp; interfaces."/>
              </a:rPr>
              <a:t>ACS </a:t>
            </a:r>
            <a:r>
              <a:rPr lang="en-US" altLang="ko-KR" sz="1100" dirty="0" err="1">
                <a:latin typeface="Times New Roman" pitchFamily="18" charset="0"/>
                <a:cs typeface="Times New Roman" pitchFamily="18" charset="0"/>
                <a:hlinkClick r:id="rId17" tooltip="ACS&#10;          applied materials &amp; interfaces."/>
              </a:rPr>
              <a:t>Appl</a:t>
            </a:r>
            <a:r>
              <a:rPr lang="en-US" altLang="ko-KR" sz="1100" dirty="0">
                <a:latin typeface="Times New Roman" pitchFamily="18" charset="0"/>
                <a:cs typeface="Times New Roman" pitchFamily="18" charset="0"/>
                <a:hlinkClick r:id="rId17" tooltip="ACS&#10;          applied materials &amp; interfaces."/>
              </a:rPr>
              <a:t> Mater Interfaces.</a:t>
            </a:r>
            <a:r>
              <a:rPr lang="en-US" altLang="ko-KR" sz="1100" dirty="0">
                <a:latin typeface="Times New Roman" pitchFamily="18" charset="0"/>
                <a:cs typeface="Times New Roman" pitchFamily="18" charset="0"/>
              </a:rPr>
              <a:t> 2015 Oct 7;7(39):21975-84</a:t>
            </a:r>
            <a:endParaRPr lang="es-ES" altLang="ko-KR" sz="1100" dirty="0">
              <a:latin typeface="Times New Roman" pitchFamily="18" charset="0"/>
              <a:cs typeface="Times New Roman" pitchFamily="18" charset="0"/>
            </a:endParaRPr>
          </a:p>
        </p:txBody>
      </p:sp>
    </p:spTree>
    <p:extLst>
      <p:ext uri="{BB962C8B-B14F-4D97-AF65-F5344CB8AC3E}">
        <p14:creationId xmlns:p14="http://schemas.microsoft.com/office/powerpoint/2010/main" val="414519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그룹 3"/>
          <p:cNvGrpSpPr/>
          <p:nvPr/>
        </p:nvGrpSpPr>
        <p:grpSpPr>
          <a:xfrm>
            <a:off x="-87087" y="4540250"/>
            <a:ext cx="9231086" cy="461665"/>
            <a:chOff x="-116115" y="3600449"/>
            <a:chExt cx="12308114" cy="461665"/>
          </a:xfrm>
        </p:grpSpPr>
        <p:sp>
          <p:nvSpPr>
            <p:cNvPr id="8" name="직사각형 7"/>
            <p:cNvSpPr/>
            <p:nvPr/>
          </p:nvSpPr>
          <p:spPr>
            <a:xfrm>
              <a:off x="449942" y="3659833"/>
              <a:ext cx="11742057" cy="342898"/>
            </a:xfrm>
            <a:prstGeom prst="rect">
              <a:avLst/>
            </a:prstGeom>
            <a:solidFill>
              <a:srgbClr val="223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116115" y="3659833"/>
              <a:ext cx="566057" cy="342898"/>
            </a:xfrm>
            <a:prstGeom prst="rect">
              <a:avLst/>
            </a:prstGeom>
            <a:solidFill>
              <a:srgbClr val="00A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7855085" y="3600449"/>
              <a:ext cx="3165824" cy="461665"/>
            </a:xfrm>
            <a:prstGeom prst="rect">
              <a:avLst/>
            </a:prstGeom>
            <a:noFill/>
          </p:spPr>
          <p:txBody>
            <a:bodyPr wrap="none" rtlCol="0">
              <a:spAutoFit/>
            </a:bodyPr>
            <a:lstStyle/>
            <a:p>
              <a:r>
                <a:rPr lang="en-US" altLang="ko-KR" sz="2400" b="1" dirty="0">
                  <a:ln>
                    <a:solidFill>
                      <a:schemeClr val="bg1">
                        <a:alpha val="0"/>
                      </a:schemeClr>
                    </a:solidFill>
                  </a:ln>
                  <a:solidFill>
                    <a:schemeClr val="bg1"/>
                  </a:solidFill>
                  <a:latin typeface="Arial" panose="020B0604020202020204" pitchFamily="34" charset="0"/>
                  <a:cs typeface="Arial" panose="020B0604020202020204" pitchFamily="34" charset="0"/>
                </a:rPr>
                <a:t>02. Experiment</a:t>
              </a:r>
              <a:endParaRPr lang="ko-KR" altLang="en-US" sz="2400" b="1" dirty="0">
                <a:ln>
                  <a:solidFill>
                    <a:schemeClr val="bg1">
                      <a:alpha val="0"/>
                    </a:schemeClr>
                  </a:solidFill>
                </a:ln>
                <a:solidFill>
                  <a:schemeClr val="bg1"/>
                </a:solidFill>
                <a:latin typeface="Arial" panose="020B0604020202020204" pitchFamily="34" charset="0"/>
                <a:cs typeface="Arial" panose="020B0604020202020204" pitchFamily="34" charset="0"/>
              </a:endParaRPr>
            </a:p>
          </p:txBody>
        </p:sp>
      </p:grpSp>
      <p:pic>
        <p:nvPicPr>
          <p:cNvPr id="13" name="Picture 3" descr="C:\Users\user\Desktop\logo_0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33452" b="44167" l="19088" r="34797"/>
                    </a14:imgEffect>
                  </a14:imgLayer>
                </a14:imgProps>
              </a:ext>
              <a:ext uri="{28A0092B-C50C-407E-A947-70E740481C1C}">
                <a14:useLocalDpi xmlns:a14="http://schemas.microsoft.com/office/drawing/2010/main" val="0"/>
              </a:ext>
            </a:extLst>
          </a:blip>
          <a:srcRect l="19382" t="32585" r="64917" b="55079"/>
          <a:stretch/>
        </p:blipFill>
        <p:spPr bwMode="auto">
          <a:xfrm>
            <a:off x="337456" y="4564291"/>
            <a:ext cx="360011" cy="4135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4227" t="33192" r="47709" b="59167"/>
          <a:stretch/>
        </p:blipFill>
        <p:spPr bwMode="auto">
          <a:xfrm>
            <a:off x="822083" y="4595517"/>
            <a:ext cx="689938" cy="367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664" y="4194477"/>
            <a:ext cx="1159357" cy="34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651269"/>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디자인 사용자 지정">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10967</TotalTime>
  <Words>3344</Words>
  <Application>Microsoft Office PowerPoint</Application>
  <PresentationFormat>화면 슬라이드 쇼(4:3)</PresentationFormat>
  <Paragraphs>500</Paragraphs>
  <Slides>29</Slides>
  <Notes>13</Notes>
  <HiddenSlides>0</HiddenSlides>
  <MMClips>1</MMClips>
  <ScaleCrop>false</ScaleCrop>
  <HeadingPairs>
    <vt:vector size="8" baseType="variant">
      <vt:variant>
        <vt:lpstr>사용한 글꼴</vt:lpstr>
      </vt:variant>
      <vt:variant>
        <vt:i4>7</vt:i4>
      </vt:variant>
      <vt:variant>
        <vt:lpstr>테마</vt:lpstr>
      </vt:variant>
      <vt:variant>
        <vt:i4>2</vt:i4>
      </vt:variant>
      <vt:variant>
        <vt:lpstr>포함된 OLE 서버</vt:lpstr>
      </vt:variant>
      <vt:variant>
        <vt:i4>1</vt:i4>
      </vt:variant>
      <vt:variant>
        <vt:lpstr>슬라이드 제목</vt:lpstr>
      </vt:variant>
      <vt:variant>
        <vt:i4>29</vt:i4>
      </vt:variant>
    </vt:vector>
  </HeadingPairs>
  <TitlesOfParts>
    <vt:vector size="39" baseType="lpstr">
      <vt:lpstr>Times New Roman</vt:lpstr>
      <vt:lpstr>맑은 고딕</vt:lpstr>
      <vt:lpstr>굴림</vt:lpstr>
      <vt:lpstr>Arial</vt:lpstr>
      <vt:lpstr>Kristen ITC</vt:lpstr>
      <vt:lpstr>Wingdings</vt:lpstr>
      <vt:lpstr>Arial Unicode MS</vt:lpstr>
      <vt:lpstr>Office 테마</vt:lpstr>
      <vt:lpstr>디자인 사용자 지정</vt:lpstr>
      <vt:lpstr>Graph</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NARU YANG</dc:creator>
  <cp:lastModifiedBy>B. S. Bae</cp:lastModifiedBy>
  <cp:revision>287</cp:revision>
  <dcterms:created xsi:type="dcterms:W3CDTF">2013-12-19T09:59:33Z</dcterms:created>
  <dcterms:modified xsi:type="dcterms:W3CDTF">2016-08-22T23:34:24Z</dcterms:modified>
</cp:coreProperties>
</file>